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5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7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8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0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1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2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3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4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5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26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27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28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29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4" r:id="rId2"/>
    <p:sldMasterId id="2147483797" r:id="rId3"/>
    <p:sldMasterId id="2147484347" r:id="rId4"/>
    <p:sldMasterId id="2147484363" r:id="rId5"/>
    <p:sldMasterId id="2147484391" r:id="rId6"/>
    <p:sldMasterId id="2147484405" r:id="rId7"/>
    <p:sldMasterId id="2147484419" r:id="rId8"/>
    <p:sldMasterId id="2147484475" r:id="rId9"/>
    <p:sldMasterId id="2147484622" r:id="rId10"/>
    <p:sldMasterId id="2147484636" r:id="rId11"/>
    <p:sldMasterId id="2147484693" r:id="rId12"/>
    <p:sldMasterId id="2147484768" r:id="rId13"/>
    <p:sldMasterId id="2147484813" r:id="rId14"/>
    <p:sldMasterId id="2147484926" r:id="rId15"/>
    <p:sldMasterId id="2147484938" r:id="rId16"/>
    <p:sldMasterId id="2147484966" r:id="rId17"/>
    <p:sldMasterId id="2147484980" r:id="rId18"/>
    <p:sldMasterId id="2147484994" r:id="rId19"/>
    <p:sldMasterId id="2147485040" r:id="rId20"/>
    <p:sldMasterId id="2147485113" r:id="rId21"/>
    <p:sldMasterId id="2147485160" r:id="rId22"/>
    <p:sldMasterId id="2147485175" r:id="rId23"/>
    <p:sldMasterId id="2147485191" r:id="rId24"/>
    <p:sldMasterId id="2147485207" r:id="rId25"/>
    <p:sldMasterId id="2147485222" r:id="rId26"/>
    <p:sldMasterId id="2147485236" r:id="rId27"/>
    <p:sldMasterId id="2147485251" r:id="rId28"/>
    <p:sldMasterId id="2147485268" r:id="rId29"/>
    <p:sldMasterId id="2147485283" r:id="rId30"/>
  </p:sldMasterIdLst>
  <p:notesMasterIdLst>
    <p:notesMasterId r:id="rId198"/>
  </p:notesMasterIdLst>
  <p:sldIdLst>
    <p:sldId id="2027" r:id="rId31"/>
    <p:sldId id="2014" r:id="rId32"/>
    <p:sldId id="2108" r:id="rId33"/>
    <p:sldId id="2109" r:id="rId34"/>
    <p:sldId id="2156" r:id="rId35"/>
    <p:sldId id="2289" r:id="rId36"/>
    <p:sldId id="895" r:id="rId37"/>
    <p:sldId id="896" r:id="rId38"/>
    <p:sldId id="891" r:id="rId39"/>
    <p:sldId id="892" r:id="rId40"/>
    <p:sldId id="897" r:id="rId41"/>
    <p:sldId id="894" r:id="rId42"/>
    <p:sldId id="898" r:id="rId43"/>
    <p:sldId id="899" r:id="rId44"/>
    <p:sldId id="900" r:id="rId45"/>
    <p:sldId id="901" r:id="rId46"/>
    <p:sldId id="902" r:id="rId47"/>
    <p:sldId id="907" r:id="rId48"/>
    <p:sldId id="2304" r:id="rId49"/>
    <p:sldId id="610" r:id="rId50"/>
    <p:sldId id="2123" r:id="rId51"/>
    <p:sldId id="595" r:id="rId52"/>
    <p:sldId id="930" r:id="rId53"/>
    <p:sldId id="931" r:id="rId54"/>
    <p:sldId id="2292" r:id="rId55"/>
    <p:sldId id="904" r:id="rId56"/>
    <p:sldId id="906" r:id="rId57"/>
    <p:sldId id="1055" r:id="rId58"/>
    <p:sldId id="905" r:id="rId59"/>
    <p:sldId id="1056" r:id="rId60"/>
    <p:sldId id="601" r:id="rId61"/>
    <p:sldId id="2305" r:id="rId62"/>
    <p:sldId id="2306" r:id="rId63"/>
    <p:sldId id="916" r:id="rId64"/>
    <p:sldId id="2315" r:id="rId65"/>
    <p:sldId id="2316" r:id="rId66"/>
    <p:sldId id="2290" r:id="rId67"/>
    <p:sldId id="2291" r:id="rId68"/>
    <p:sldId id="909" r:id="rId69"/>
    <p:sldId id="910" r:id="rId70"/>
    <p:sldId id="913" r:id="rId71"/>
    <p:sldId id="912" r:id="rId72"/>
    <p:sldId id="917" r:id="rId73"/>
    <p:sldId id="918" r:id="rId74"/>
    <p:sldId id="919" r:id="rId75"/>
    <p:sldId id="920" r:id="rId76"/>
    <p:sldId id="626" r:id="rId77"/>
    <p:sldId id="2293" r:id="rId78"/>
    <p:sldId id="911" r:id="rId79"/>
    <p:sldId id="650" r:id="rId80"/>
    <p:sldId id="602" r:id="rId81"/>
    <p:sldId id="2294" r:id="rId82"/>
    <p:sldId id="932" r:id="rId83"/>
    <p:sldId id="934" r:id="rId84"/>
    <p:sldId id="940" r:id="rId85"/>
    <p:sldId id="938" r:id="rId86"/>
    <p:sldId id="2301" r:id="rId87"/>
    <p:sldId id="2295" r:id="rId88"/>
    <p:sldId id="966" r:id="rId89"/>
    <p:sldId id="968" r:id="rId90"/>
    <p:sldId id="967" r:id="rId91"/>
    <p:sldId id="969" r:id="rId92"/>
    <p:sldId id="2302" r:id="rId93"/>
    <p:sldId id="651" r:id="rId94"/>
    <p:sldId id="955" r:id="rId95"/>
    <p:sldId id="972" r:id="rId96"/>
    <p:sldId id="951" r:id="rId97"/>
    <p:sldId id="953" r:id="rId98"/>
    <p:sldId id="956" r:id="rId99"/>
    <p:sldId id="671" r:id="rId100"/>
    <p:sldId id="952" r:id="rId101"/>
    <p:sldId id="949" r:id="rId102"/>
    <p:sldId id="975" r:id="rId103"/>
    <p:sldId id="974" r:id="rId104"/>
    <p:sldId id="2299" r:id="rId105"/>
    <p:sldId id="2300" r:id="rId106"/>
    <p:sldId id="2314" r:id="rId107"/>
    <p:sldId id="2313" r:id="rId108"/>
    <p:sldId id="2126" r:id="rId109"/>
    <p:sldId id="2118" r:id="rId110"/>
    <p:sldId id="2182" r:id="rId111"/>
    <p:sldId id="2278" r:id="rId112"/>
    <p:sldId id="2179" r:id="rId113"/>
    <p:sldId id="2033" r:id="rId114"/>
    <p:sldId id="2034" r:id="rId115"/>
    <p:sldId id="2183" r:id="rId116"/>
    <p:sldId id="2041" r:id="rId117"/>
    <p:sldId id="2307" r:id="rId118"/>
    <p:sldId id="2181" r:id="rId119"/>
    <p:sldId id="998" r:id="rId120"/>
    <p:sldId id="997" r:id="rId121"/>
    <p:sldId id="1048" r:id="rId122"/>
    <p:sldId id="1050" r:id="rId123"/>
    <p:sldId id="1000" r:id="rId124"/>
    <p:sldId id="1043" r:id="rId125"/>
    <p:sldId id="2308" r:id="rId126"/>
    <p:sldId id="1005" r:id="rId127"/>
    <p:sldId id="1004" r:id="rId128"/>
    <p:sldId id="1003" r:id="rId129"/>
    <p:sldId id="2298" r:id="rId130"/>
    <p:sldId id="1318" r:id="rId131"/>
    <p:sldId id="1320" r:id="rId132"/>
    <p:sldId id="1321" r:id="rId133"/>
    <p:sldId id="1570" r:id="rId134"/>
    <p:sldId id="2296" r:id="rId135"/>
    <p:sldId id="1431" r:id="rId136"/>
    <p:sldId id="1267" r:id="rId137"/>
    <p:sldId id="1328" r:id="rId138"/>
    <p:sldId id="2303" r:id="rId139"/>
    <p:sldId id="1344" r:id="rId140"/>
    <p:sldId id="2309" r:id="rId141"/>
    <p:sldId id="2312" r:id="rId142"/>
    <p:sldId id="1025" r:id="rId143"/>
    <p:sldId id="1026" r:id="rId144"/>
    <p:sldId id="1027" r:id="rId145"/>
    <p:sldId id="1028" r:id="rId146"/>
    <p:sldId id="1029" r:id="rId147"/>
    <p:sldId id="1030" r:id="rId148"/>
    <p:sldId id="1031" r:id="rId149"/>
    <p:sldId id="1032" r:id="rId150"/>
    <p:sldId id="1033" r:id="rId151"/>
    <p:sldId id="1034" r:id="rId152"/>
    <p:sldId id="1035" r:id="rId153"/>
    <p:sldId id="1036" r:id="rId154"/>
    <p:sldId id="1037" r:id="rId155"/>
    <p:sldId id="1038" r:id="rId156"/>
    <p:sldId id="2180" r:id="rId157"/>
    <p:sldId id="2129" r:id="rId158"/>
    <p:sldId id="1724" r:id="rId159"/>
    <p:sldId id="2277" r:id="rId160"/>
    <p:sldId id="1234" r:id="rId161"/>
    <p:sldId id="1252" r:id="rId162"/>
    <p:sldId id="1255" r:id="rId163"/>
    <p:sldId id="1228" r:id="rId164"/>
    <p:sldId id="2279" r:id="rId165"/>
    <p:sldId id="2281" r:id="rId166"/>
    <p:sldId id="2284" r:id="rId167"/>
    <p:sldId id="2263" r:id="rId168"/>
    <p:sldId id="2271" r:id="rId169"/>
    <p:sldId id="2266" r:id="rId170"/>
    <p:sldId id="2267" r:id="rId171"/>
    <p:sldId id="2268" r:id="rId172"/>
    <p:sldId id="2269" r:id="rId173"/>
    <p:sldId id="2270" r:id="rId174"/>
    <p:sldId id="2273" r:id="rId175"/>
    <p:sldId id="2272" r:id="rId176"/>
    <p:sldId id="1997" r:id="rId177"/>
    <p:sldId id="2134" r:id="rId178"/>
    <p:sldId id="1999" r:id="rId179"/>
    <p:sldId id="2274" r:id="rId180"/>
    <p:sldId id="2285" r:id="rId181"/>
    <p:sldId id="2275" r:id="rId182"/>
    <p:sldId id="2276" r:id="rId183"/>
    <p:sldId id="2286" r:id="rId184"/>
    <p:sldId id="2008" r:id="rId185"/>
    <p:sldId id="2288" r:id="rId186"/>
    <p:sldId id="2163" r:id="rId187"/>
    <p:sldId id="2218" r:id="rId188"/>
    <p:sldId id="2190" r:id="rId189"/>
    <p:sldId id="2220" r:id="rId190"/>
    <p:sldId id="2192" r:id="rId191"/>
    <p:sldId id="2173" r:id="rId192"/>
    <p:sldId id="2194" r:id="rId193"/>
    <p:sldId id="2195" r:id="rId194"/>
    <p:sldId id="2160" r:id="rId195"/>
    <p:sldId id="2158" r:id="rId196"/>
    <p:sldId id="2280" r:id="rId1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1C193F"/>
    <a:srgbClr val="211E4A"/>
    <a:srgbClr val="14143C"/>
    <a:srgbClr val="1A1A4E"/>
    <a:srgbClr val="1B214D"/>
    <a:srgbClr val="FFFF99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753" autoAdjust="0"/>
    <p:restoredTop sz="94633" autoAdjust="0"/>
  </p:normalViewPr>
  <p:slideViewPr>
    <p:cSldViewPr>
      <p:cViewPr varScale="1">
        <p:scale>
          <a:sx n="119" d="100"/>
          <a:sy n="119" d="100"/>
        </p:scale>
        <p:origin x="42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9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7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63" Type="http://schemas.openxmlformats.org/officeDocument/2006/relationships/slide" Target="slides/slide33.xml"/><Relationship Id="rId84" Type="http://schemas.openxmlformats.org/officeDocument/2006/relationships/slide" Target="slides/slide54.xml"/><Relationship Id="rId138" Type="http://schemas.openxmlformats.org/officeDocument/2006/relationships/slide" Target="slides/slide108.xml"/><Relationship Id="rId159" Type="http://schemas.openxmlformats.org/officeDocument/2006/relationships/slide" Target="slides/slide129.xml"/><Relationship Id="rId170" Type="http://schemas.openxmlformats.org/officeDocument/2006/relationships/slide" Target="slides/slide140.xml"/><Relationship Id="rId191" Type="http://schemas.openxmlformats.org/officeDocument/2006/relationships/slide" Target="slides/slide161.xml"/><Relationship Id="rId196" Type="http://schemas.openxmlformats.org/officeDocument/2006/relationships/slide" Target="slides/slide166.xml"/><Relationship Id="rId200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102" Type="http://schemas.openxmlformats.org/officeDocument/2006/relationships/slide" Target="slides/slide72.xml"/><Relationship Id="rId123" Type="http://schemas.openxmlformats.org/officeDocument/2006/relationships/slide" Target="slides/slide93.xml"/><Relationship Id="rId128" Type="http://schemas.openxmlformats.org/officeDocument/2006/relationships/slide" Target="slides/slide98.xml"/><Relationship Id="rId144" Type="http://schemas.openxmlformats.org/officeDocument/2006/relationships/slide" Target="slides/slide114.xml"/><Relationship Id="rId149" Type="http://schemas.openxmlformats.org/officeDocument/2006/relationships/slide" Target="slides/slide11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0.xml"/><Relationship Id="rId95" Type="http://schemas.openxmlformats.org/officeDocument/2006/relationships/slide" Target="slides/slide65.xml"/><Relationship Id="rId160" Type="http://schemas.openxmlformats.org/officeDocument/2006/relationships/slide" Target="slides/slide130.xml"/><Relationship Id="rId165" Type="http://schemas.openxmlformats.org/officeDocument/2006/relationships/slide" Target="slides/slide135.xml"/><Relationship Id="rId181" Type="http://schemas.openxmlformats.org/officeDocument/2006/relationships/slide" Target="slides/slide151.xml"/><Relationship Id="rId186" Type="http://schemas.openxmlformats.org/officeDocument/2006/relationships/slide" Target="slides/slide15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113" Type="http://schemas.openxmlformats.org/officeDocument/2006/relationships/slide" Target="slides/slide83.xml"/><Relationship Id="rId118" Type="http://schemas.openxmlformats.org/officeDocument/2006/relationships/slide" Target="slides/slide88.xml"/><Relationship Id="rId134" Type="http://schemas.openxmlformats.org/officeDocument/2006/relationships/slide" Target="slides/slide104.xml"/><Relationship Id="rId139" Type="http://schemas.openxmlformats.org/officeDocument/2006/relationships/slide" Target="slides/slide109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150" Type="http://schemas.openxmlformats.org/officeDocument/2006/relationships/slide" Target="slides/slide120.xml"/><Relationship Id="rId155" Type="http://schemas.openxmlformats.org/officeDocument/2006/relationships/slide" Target="slides/slide125.xml"/><Relationship Id="rId171" Type="http://schemas.openxmlformats.org/officeDocument/2006/relationships/slide" Target="slides/slide141.xml"/><Relationship Id="rId176" Type="http://schemas.openxmlformats.org/officeDocument/2006/relationships/slide" Target="slides/slide146.xml"/><Relationship Id="rId192" Type="http://schemas.openxmlformats.org/officeDocument/2006/relationships/slide" Target="slides/slide162.xml"/><Relationship Id="rId197" Type="http://schemas.openxmlformats.org/officeDocument/2006/relationships/slide" Target="slides/slide167.xml"/><Relationship Id="rId201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59" Type="http://schemas.openxmlformats.org/officeDocument/2006/relationships/slide" Target="slides/slide29.xml"/><Relationship Id="rId103" Type="http://schemas.openxmlformats.org/officeDocument/2006/relationships/slide" Target="slides/slide73.xml"/><Relationship Id="rId108" Type="http://schemas.openxmlformats.org/officeDocument/2006/relationships/slide" Target="slides/slide78.xml"/><Relationship Id="rId124" Type="http://schemas.openxmlformats.org/officeDocument/2006/relationships/slide" Target="slides/slide94.xml"/><Relationship Id="rId129" Type="http://schemas.openxmlformats.org/officeDocument/2006/relationships/slide" Target="slides/slide99.xml"/><Relationship Id="rId54" Type="http://schemas.openxmlformats.org/officeDocument/2006/relationships/slide" Target="slides/slide24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91" Type="http://schemas.openxmlformats.org/officeDocument/2006/relationships/slide" Target="slides/slide61.xml"/><Relationship Id="rId96" Type="http://schemas.openxmlformats.org/officeDocument/2006/relationships/slide" Target="slides/slide66.xml"/><Relationship Id="rId140" Type="http://schemas.openxmlformats.org/officeDocument/2006/relationships/slide" Target="slides/slide110.xml"/><Relationship Id="rId145" Type="http://schemas.openxmlformats.org/officeDocument/2006/relationships/slide" Target="slides/slide115.xml"/><Relationship Id="rId161" Type="http://schemas.openxmlformats.org/officeDocument/2006/relationships/slide" Target="slides/slide131.xml"/><Relationship Id="rId166" Type="http://schemas.openxmlformats.org/officeDocument/2006/relationships/slide" Target="slides/slide136.xml"/><Relationship Id="rId182" Type="http://schemas.openxmlformats.org/officeDocument/2006/relationships/slide" Target="slides/slide152.xml"/><Relationship Id="rId187" Type="http://schemas.openxmlformats.org/officeDocument/2006/relationships/slide" Target="slides/slide1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9.xml"/><Relationship Id="rId114" Type="http://schemas.openxmlformats.org/officeDocument/2006/relationships/slide" Target="slides/slide84.xml"/><Relationship Id="rId119" Type="http://schemas.openxmlformats.org/officeDocument/2006/relationships/slide" Target="slides/slide89.xml"/><Relationship Id="rId44" Type="http://schemas.openxmlformats.org/officeDocument/2006/relationships/slide" Target="slides/slide14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130" Type="http://schemas.openxmlformats.org/officeDocument/2006/relationships/slide" Target="slides/slide100.xml"/><Relationship Id="rId135" Type="http://schemas.openxmlformats.org/officeDocument/2006/relationships/slide" Target="slides/slide105.xml"/><Relationship Id="rId151" Type="http://schemas.openxmlformats.org/officeDocument/2006/relationships/slide" Target="slides/slide121.xml"/><Relationship Id="rId156" Type="http://schemas.openxmlformats.org/officeDocument/2006/relationships/slide" Target="slides/slide126.xml"/><Relationship Id="rId177" Type="http://schemas.openxmlformats.org/officeDocument/2006/relationships/slide" Target="slides/slide147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42.xml"/><Relationship Id="rId193" Type="http://schemas.openxmlformats.org/officeDocument/2006/relationships/slide" Target="slides/slide163.xml"/><Relationship Id="rId202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109" Type="http://schemas.openxmlformats.org/officeDocument/2006/relationships/slide" Target="slides/slide7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slide" Target="slides/slide67.xml"/><Relationship Id="rId104" Type="http://schemas.openxmlformats.org/officeDocument/2006/relationships/slide" Target="slides/slide74.xml"/><Relationship Id="rId120" Type="http://schemas.openxmlformats.org/officeDocument/2006/relationships/slide" Target="slides/slide90.xml"/><Relationship Id="rId125" Type="http://schemas.openxmlformats.org/officeDocument/2006/relationships/slide" Target="slides/slide95.xml"/><Relationship Id="rId141" Type="http://schemas.openxmlformats.org/officeDocument/2006/relationships/slide" Target="slides/slide111.xml"/><Relationship Id="rId146" Type="http://schemas.openxmlformats.org/officeDocument/2006/relationships/slide" Target="slides/slide116.xml"/><Relationship Id="rId167" Type="http://schemas.openxmlformats.org/officeDocument/2006/relationships/slide" Target="slides/slide137.xml"/><Relationship Id="rId188" Type="http://schemas.openxmlformats.org/officeDocument/2006/relationships/slide" Target="slides/slide1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162" Type="http://schemas.openxmlformats.org/officeDocument/2006/relationships/slide" Target="slides/slide132.xml"/><Relationship Id="rId183" Type="http://schemas.openxmlformats.org/officeDocument/2006/relationships/slide" Target="slides/slide15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slide" Target="slides/slide57.xml"/><Relationship Id="rId110" Type="http://schemas.openxmlformats.org/officeDocument/2006/relationships/slide" Target="slides/slide80.xml"/><Relationship Id="rId115" Type="http://schemas.openxmlformats.org/officeDocument/2006/relationships/slide" Target="slides/slide85.xml"/><Relationship Id="rId131" Type="http://schemas.openxmlformats.org/officeDocument/2006/relationships/slide" Target="slides/slide101.xml"/><Relationship Id="rId136" Type="http://schemas.openxmlformats.org/officeDocument/2006/relationships/slide" Target="slides/slide106.xml"/><Relationship Id="rId157" Type="http://schemas.openxmlformats.org/officeDocument/2006/relationships/slide" Target="slides/slide127.xml"/><Relationship Id="rId178" Type="http://schemas.openxmlformats.org/officeDocument/2006/relationships/slide" Target="slides/slide148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52" Type="http://schemas.openxmlformats.org/officeDocument/2006/relationships/slide" Target="slides/slide122.xml"/><Relationship Id="rId173" Type="http://schemas.openxmlformats.org/officeDocument/2006/relationships/slide" Target="slides/slide143.xml"/><Relationship Id="rId194" Type="http://schemas.openxmlformats.org/officeDocument/2006/relationships/slide" Target="slides/slide164.xml"/><Relationship Id="rId199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56" Type="http://schemas.openxmlformats.org/officeDocument/2006/relationships/slide" Target="slides/slide26.xml"/><Relationship Id="rId77" Type="http://schemas.openxmlformats.org/officeDocument/2006/relationships/slide" Target="slides/slide47.xml"/><Relationship Id="rId100" Type="http://schemas.openxmlformats.org/officeDocument/2006/relationships/slide" Target="slides/slide70.xml"/><Relationship Id="rId105" Type="http://schemas.openxmlformats.org/officeDocument/2006/relationships/slide" Target="slides/slide75.xml"/><Relationship Id="rId126" Type="http://schemas.openxmlformats.org/officeDocument/2006/relationships/slide" Target="slides/slide96.xml"/><Relationship Id="rId147" Type="http://schemas.openxmlformats.org/officeDocument/2006/relationships/slide" Target="slides/slide117.xml"/><Relationship Id="rId168" Type="http://schemas.openxmlformats.org/officeDocument/2006/relationships/slide" Target="slides/slide1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93" Type="http://schemas.openxmlformats.org/officeDocument/2006/relationships/slide" Target="slides/slide63.xml"/><Relationship Id="rId98" Type="http://schemas.openxmlformats.org/officeDocument/2006/relationships/slide" Target="slides/slide68.xml"/><Relationship Id="rId121" Type="http://schemas.openxmlformats.org/officeDocument/2006/relationships/slide" Target="slides/slide91.xml"/><Relationship Id="rId142" Type="http://schemas.openxmlformats.org/officeDocument/2006/relationships/slide" Target="slides/slide112.xml"/><Relationship Id="rId163" Type="http://schemas.openxmlformats.org/officeDocument/2006/relationships/slide" Target="slides/slide133.xml"/><Relationship Id="rId184" Type="http://schemas.openxmlformats.org/officeDocument/2006/relationships/slide" Target="slides/slide154.xml"/><Relationship Id="rId189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6.xml"/><Relationship Id="rId67" Type="http://schemas.openxmlformats.org/officeDocument/2006/relationships/slide" Target="slides/slide37.xml"/><Relationship Id="rId116" Type="http://schemas.openxmlformats.org/officeDocument/2006/relationships/slide" Target="slides/slide86.xml"/><Relationship Id="rId137" Type="http://schemas.openxmlformats.org/officeDocument/2006/relationships/slide" Target="slides/slide107.xml"/><Relationship Id="rId158" Type="http://schemas.openxmlformats.org/officeDocument/2006/relationships/slide" Target="slides/slide12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62" Type="http://schemas.openxmlformats.org/officeDocument/2006/relationships/slide" Target="slides/slide32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111" Type="http://schemas.openxmlformats.org/officeDocument/2006/relationships/slide" Target="slides/slide81.xml"/><Relationship Id="rId132" Type="http://schemas.openxmlformats.org/officeDocument/2006/relationships/slide" Target="slides/slide102.xml"/><Relationship Id="rId153" Type="http://schemas.openxmlformats.org/officeDocument/2006/relationships/slide" Target="slides/slide123.xml"/><Relationship Id="rId174" Type="http://schemas.openxmlformats.org/officeDocument/2006/relationships/slide" Target="slides/slide144.xml"/><Relationship Id="rId179" Type="http://schemas.openxmlformats.org/officeDocument/2006/relationships/slide" Target="slides/slide149.xml"/><Relationship Id="rId195" Type="http://schemas.openxmlformats.org/officeDocument/2006/relationships/slide" Target="slides/slide165.xml"/><Relationship Id="rId190" Type="http://schemas.openxmlformats.org/officeDocument/2006/relationships/slide" Target="slides/slide16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6.xml"/><Relationship Id="rId57" Type="http://schemas.openxmlformats.org/officeDocument/2006/relationships/slide" Target="slides/slide27.xml"/><Relationship Id="rId106" Type="http://schemas.openxmlformats.org/officeDocument/2006/relationships/slide" Target="slides/slide76.xml"/><Relationship Id="rId127" Type="http://schemas.openxmlformats.org/officeDocument/2006/relationships/slide" Target="slides/slide9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52" Type="http://schemas.openxmlformats.org/officeDocument/2006/relationships/slide" Target="slides/slide22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94" Type="http://schemas.openxmlformats.org/officeDocument/2006/relationships/slide" Target="slides/slide64.xml"/><Relationship Id="rId99" Type="http://schemas.openxmlformats.org/officeDocument/2006/relationships/slide" Target="slides/slide69.xml"/><Relationship Id="rId101" Type="http://schemas.openxmlformats.org/officeDocument/2006/relationships/slide" Target="slides/slide71.xml"/><Relationship Id="rId122" Type="http://schemas.openxmlformats.org/officeDocument/2006/relationships/slide" Target="slides/slide92.xml"/><Relationship Id="rId143" Type="http://schemas.openxmlformats.org/officeDocument/2006/relationships/slide" Target="slides/slide113.xml"/><Relationship Id="rId148" Type="http://schemas.openxmlformats.org/officeDocument/2006/relationships/slide" Target="slides/slide118.xml"/><Relationship Id="rId164" Type="http://schemas.openxmlformats.org/officeDocument/2006/relationships/slide" Target="slides/slide134.xml"/><Relationship Id="rId169" Type="http://schemas.openxmlformats.org/officeDocument/2006/relationships/slide" Target="slides/slide139.xml"/><Relationship Id="rId185" Type="http://schemas.openxmlformats.org/officeDocument/2006/relationships/slide" Target="slides/slide1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0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7.xml"/><Relationship Id="rId68" Type="http://schemas.openxmlformats.org/officeDocument/2006/relationships/slide" Target="slides/slide38.xml"/><Relationship Id="rId89" Type="http://schemas.openxmlformats.org/officeDocument/2006/relationships/slide" Target="slides/slide59.xml"/><Relationship Id="rId112" Type="http://schemas.openxmlformats.org/officeDocument/2006/relationships/slide" Target="slides/slide82.xml"/><Relationship Id="rId133" Type="http://schemas.openxmlformats.org/officeDocument/2006/relationships/slide" Target="slides/slide103.xml"/><Relationship Id="rId154" Type="http://schemas.openxmlformats.org/officeDocument/2006/relationships/slide" Target="slides/slide124.xml"/><Relationship Id="rId175" Type="http://schemas.openxmlformats.org/officeDocument/2006/relationships/slide" Target="slides/slide14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1.xml"/><Relationship Id="rId1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image" Target="../media/image100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9.wmf"/><Relationship Id="rId4" Type="http://schemas.openxmlformats.org/officeDocument/2006/relationships/image" Target="../media/image2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9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9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89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9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B55D42C-ABCD-49B5-B49D-207272D7A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04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0C8EE0-76A1-4BC4-B67F-EC88019965B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6857" indent="-2641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6704" indent="-21134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9385" indent="-21134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02066" indent="-21134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4748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7429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70111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92792" indent="-2113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95BD48-F881-4B93-9A79-6BCF5310BBB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82265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14189"/>
      </p:ext>
    </p:extLst>
  </p:cSld>
  <p:clrMapOvr>
    <a:masterClrMapping/>
  </p:clrMapOvr>
  <p:transition spd="slow"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92300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95495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08762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81325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6778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97228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9337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0168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7AE62-B46E-406F-9021-EBAF2E0C5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69096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1800E-D75A-4998-847D-6966B3C838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6714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02706"/>
      </p:ext>
    </p:extLst>
  </p:cSld>
  <p:clrMapOvr>
    <a:masterClrMapping/>
  </p:clrMapOvr>
  <p:transition spd="slow"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CEB5C-27F8-4E71-8F0D-6F86731A1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32910"/>
      </p:ext>
    </p:extLst>
  </p:cSld>
  <p:clrMapOvr>
    <a:masterClrMapping/>
  </p:clrMapOvr>
  <p:transition spd="slow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59F4-319D-4249-8804-D80B2CD112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32595"/>
      </p:ext>
    </p:extLst>
  </p:cSld>
  <p:clrMapOvr>
    <a:masterClrMapping/>
  </p:clrMapOvr>
  <p:transition spd="slow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807E4-1A5A-49D3-A686-A7E4B0680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82593"/>
      </p:ext>
    </p:extLst>
  </p:cSld>
  <p:clrMapOvr>
    <a:masterClrMapping/>
  </p:clrMapOvr>
  <p:transition spd="slow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2B5D-CB51-4F14-A2AF-EF4C24889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14775"/>
      </p:ext>
    </p:extLst>
  </p:cSld>
  <p:clrMapOvr>
    <a:masterClrMapping/>
  </p:clrMapOvr>
  <p:transition spd="slow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DF676-74E5-4E39-B995-24B59442A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26156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D373-655F-40FE-9795-C9C4912EEB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9413"/>
      </p:ext>
    </p:extLst>
  </p:cSld>
  <p:clrMapOvr>
    <a:masterClrMapping/>
  </p:clrMapOvr>
  <p:transition spd="slow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0D696-B02A-476D-B173-881CCF9F09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35547"/>
      </p:ext>
    </p:extLst>
  </p:cSld>
  <p:clrMapOvr>
    <a:masterClrMapping/>
  </p:clrMapOvr>
  <p:transition spd="slow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6C0F1-D8DB-4D4B-80D1-2BF7502CE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29289"/>
      </p:ext>
    </p:extLst>
  </p:cSld>
  <p:clrMapOvr>
    <a:masterClrMapping/>
  </p:clrMapOvr>
  <p:transition spd="slow"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F1F7D-7139-42DB-A1A9-99A3525DE7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1543"/>
      </p:ext>
    </p:extLst>
  </p:cSld>
  <p:clrMapOvr>
    <a:masterClrMapping/>
  </p:clrMapOvr>
  <p:transition spd="slow"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0A3E8-6502-442C-8F63-651BC1E04C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0413"/>
      </p:ext>
    </p:extLst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4413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F64FF-B102-4BF0-A3CF-643F21AF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25476"/>
      </p:ext>
    </p:extLst>
  </p:cSld>
  <p:clrMapOvr>
    <a:masterClrMapping/>
  </p:clrMapOvr>
  <p:transition spd="slow"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9E05-AA88-4D65-A45A-152FF13EB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2818"/>
      </p:ext>
    </p:extLst>
  </p:cSld>
  <p:clrMapOvr>
    <a:masterClrMapping/>
  </p:clrMapOvr>
  <p:transition spd="slow"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0AF3-2590-451F-80C5-64937229B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7001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F08C-D5C4-4BFF-B015-413CC6FAA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75441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4A4B-4610-49BF-8580-E7C707806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9313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06525-49BA-4CB1-804F-94D7C7BF0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76566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4B3D-FA5D-40BF-8002-E30530C20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8355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23B5-26BF-449B-9E0B-D047D2BE4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40242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A302-9144-4BFD-9DE3-25DF6388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92233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FADD8-77EE-431D-AB35-C2B7D3727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4144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97607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D72D-2120-48E7-BE03-5D33A636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2092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299D-70C4-457C-85D6-423A31920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98467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EB8AD-2289-40B8-9914-A6FC3A8BE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72635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2D8D-DA1F-4C68-8308-8A816B80E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45073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10487-3DCD-4177-90DF-DED30D6D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54000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82D9-E9C4-416D-94B7-7D83DD7780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01770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DA31-8FFB-4B8B-B2FA-6A663ECB08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51617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C13F-E442-4428-A3C2-89D9F2E6AF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0590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8A24-1DF9-49FE-A657-F94620FDDC5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8566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0D082-4114-4424-9F5F-4E163645C6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5638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C25F-0EF3-41E4-9639-AC6E6779512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36529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2277-C02F-4C2E-8871-3AD53F09487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0388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9C33-EC02-4EEE-BE7C-5A4547C7976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72628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89C5-FBB2-4959-94E4-DABDCBF949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96914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7F24-65A8-48C6-A4EA-F33AFA89B20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26072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97C51-CDBD-42CE-883D-CEEF2F1655E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70357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39595-87E4-4910-AFFB-39B80AE590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80750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0E5-52A9-4244-A063-7F329D9B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76233"/>
      </p:ext>
    </p:extLst>
  </p:cSld>
  <p:clrMapOvr>
    <a:masterClrMapping/>
  </p:clrMapOvr>
  <p:transition spd="slow"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94D2-6392-4F68-A67B-81234F258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22263"/>
      </p:ext>
    </p:extLst>
  </p:cSld>
  <p:clrMapOvr>
    <a:masterClrMapping/>
  </p:clrMapOvr>
  <p:transition spd="slow"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3882-BD63-4B55-AA99-CE7B0A8A33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88799"/>
      </p:ext>
    </p:extLst>
  </p:cSld>
  <p:clrMapOvr>
    <a:masterClrMapping/>
  </p:clrMapOvr>
  <p:transition spd="slow"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1408-E562-4B8D-9FAD-483817FAB0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18985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4938-9CD0-46D3-B52F-007FD2F54DC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94087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C495-008A-4BA5-B984-FB2BF968D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45124"/>
      </p:ext>
    </p:extLst>
  </p:cSld>
  <p:clrMapOvr>
    <a:masterClrMapping/>
  </p:clrMapOvr>
  <p:transition spd="slow"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E928-EFCA-48FA-81C0-71998436F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02299"/>
      </p:ext>
    </p:extLst>
  </p:cSld>
  <p:clrMapOvr>
    <a:masterClrMapping/>
  </p:clrMapOvr>
  <p:transition spd="slow"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D1AB-8165-4D81-BBAD-20A87DDE79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8386"/>
      </p:ext>
    </p:extLst>
  </p:cSld>
  <p:clrMapOvr>
    <a:masterClrMapping/>
  </p:clrMapOvr>
  <p:transition spd="slow"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394-ED4E-4F98-A2E5-EC18EFA724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47131"/>
      </p:ext>
    </p:extLst>
  </p:cSld>
  <p:clrMapOvr>
    <a:masterClrMapping/>
  </p:clrMapOvr>
  <p:transition spd="slow"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A42D-BF24-4AED-A9C9-309927682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31404"/>
      </p:ext>
    </p:extLst>
  </p:cSld>
  <p:clrMapOvr>
    <a:masterClrMapping/>
  </p:clrMapOvr>
  <p:transition spd="slow"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180F-80D2-4182-AC8E-3C749A8E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32877"/>
      </p:ext>
    </p:extLst>
  </p:cSld>
  <p:clrMapOvr>
    <a:masterClrMapping/>
  </p:clrMapOvr>
  <p:transition spd="slow"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659B-53AE-439B-9885-D44C39612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99880"/>
      </p:ext>
    </p:extLst>
  </p:cSld>
  <p:clrMapOvr>
    <a:masterClrMapping/>
  </p:clrMapOvr>
  <p:transition spd="slow"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42F3-15FB-4A7C-8D1F-CA09BC383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19574"/>
      </p:ext>
    </p:extLst>
  </p:cSld>
  <p:clrMapOvr>
    <a:masterClrMapping/>
  </p:clrMapOvr>
  <p:transition spd="slow"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9B89-90BD-4017-B61A-1E75697C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53768"/>
      </p:ext>
    </p:extLst>
  </p:cSld>
  <p:clrMapOvr>
    <a:masterClrMapping/>
  </p:clrMapOvr>
  <p:transition spd="slow"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25F8-1147-4833-BE24-B2D5A499E6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90557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0022-D480-4E60-94E9-144CE7FA81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937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0E5-52A9-4244-A063-7F329D9B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566"/>
      </p:ext>
    </p:extLst>
  </p:cSld>
  <p:clrMapOvr>
    <a:masterClrMapping/>
  </p:clrMapOvr>
  <p:transition spd="slow"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94D2-6392-4F68-A67B-81234F258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89372"/>
      </p:ext>
    </p:extLst>
  </p:cSld>
  <p:clrMapOvr>
    <a:masterClrMapping/>
  </p:clrMapOvr>
  <p:transition spd="slow"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3882-BD63-4B55-AA99-CE7B0A8A33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26815"/>
      </p:ext>
    </p:extLst>
  </p:cSld>
  <p:clrMapOvr>
    <a:masterClrMapping/>
  </p:clrMapOvr>
  <p:transition spd="slow"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1408-E562-4B8D-9FAD-483817FAB0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9126"/>
      </p:ext>
    </p:extLst>
  </p:cSld>
  <p:clrMapOvr>
    <a:masterClrMapping/>
  </p:clrMapOvr>
  <p:transition spd="slow"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C495-008A-4BA5-B984-FB2BF968D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20251"/>
      </p:ext>
    </p:extLst>
  </p:cSld>
  <p:clrMapOvr>
    <a:masterClrMapping/>
  </p:clrMapOvr>
  <p:transition spd="slow"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E928-EFCA-48FA-81C0-71998436F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9521"/>
      </p:ext>
    </p:extLst>
  </p:cSld>
  <p:clrMapOvr>
    <a:masterClrMapping/>
  </p:clrMapOvr>
  <p:transition spd="slow"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D1AB-8165-4D81-BBAD-20A87DDE79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76175"/>
      </p:ext>
    </p:extLst>
  </p:cSld>
  <p:clrMapOvr>
    <a:masterClrMapping/>
  </p:clrMapOvr>
  <p:transition spd="slow"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394-ED4E-4F98-A2E5-EC18EFA724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491"/>
      </p:ext>
    </p:extLst>
  </p:cSld>
  <p:clrMapOvr>
    <a:masterClrMapping/>
  </p:clrMapOvr>
  <p:transition spd="slow"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A42D-BF24-4AED-A9C9-309927682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57082"/>
      </p:ext>
    </p:extLst>
  </p:cSld>
  <p:clrMapOvr>
    <a:masterClrMapping/>
  </p:clrMapOvr>
  <p:transition spd="slow"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180F-80D2-4182-AC8E-3C749A8E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47120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5BBC-E5CA-43AF-9266-F037B2401CF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17961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659B-53AE-439B-9885-D44C39612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6753"/>
      </p:ext>
    </p:extLst>
  </p:cSld>
  <p:clrMapOvr>
    <a:masterClrMapping/>
  </p:clrMapOvr>
  <p:transition spd="slow"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42F3-15FB-4A7C-8D1F-CA09BC383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44825"/>
      </p:ext>
    </p:extLst>
  </p:cSld>
  <p:clrMapOvr>
    <a:masterClrMapping/>
  </p:clrMapOvr>
  <p:transition spd="slow"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9B89-90BD-4017-B61A-1E75697C0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04544"/>
      </p:ext>
    </p:extLst>
  </p:cSld>
  <p:clrMapOvr>
    <a:masterClrMapping/>
  </p:clrMapOvr>
  <p:transition spd="slow"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25F8-1147-4833-BE24-B2D5A499E6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99918"/>
      </p:ext>
    </p:extLst>
  </p:cSld>
  <p:clrMapOvr>
    <a:masterClrMapping/>
  </p:clrMapOvr>
  <p:transition spd="slow"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C25F-0EF3-41E4-9639-AC6E6779512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39338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4938-9CD0-46D3-B52F-007FD2F54DC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12054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0022-D480-4E60-94E9-144CE7FA81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4508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5BBC-E5CA-43AF-9266-F037B2401CF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61755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7C94-ECE7-40FB-9898-7C79A45BF4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96706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45E2-3480-4648-9428-CD17A2498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9399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7C94-ECE7-40FB-9898-7C79A45BF4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7508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7A5D-EF13-4863-9948-8B4D6BEDC2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70005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999B-C152-4636-A9AF-6F5584F67F8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3459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6850-95AC-406D-9211-61025E8782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72132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F36D-3ED3-44D2-AAC2-29FC9CFF078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06472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3A938-F33F-493E-BFAC-AB10F22103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2575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74A0-E2A5-4F95-9CF7-44DD20B95D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13583"/>
      </p:ext>
    </p:extLst>
  </p:cSld>
  <p:clrMapOvr>
    <a:masterClrMapping/>
  </p:clrMapOvr>
  <p:transition spd="slow"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FD81-933D-42A4-84AF-EC5243679B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14379"/>
      </p:ext>
    </p:extLst>
  </p:cSld>
  <p:clrMapOvr>
    <a:masterClrMapping/>
  </p:clrMapOvr>
  <p:transition spd="slow"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6F5B9-4FF1-4637-9139-A364191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06693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82D9-E9C4-416D-94B7-7D83DD7780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38081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DA31-8FFB-4B8B-B2FA-6A663ECB08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003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45E2-3480-4648-9428-CD17A2498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16957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C13F-E442-4428-A3C2-89D9F2E6AF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24213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E8A24-1DF9-49FE-A657-F94620FDDC5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47226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0D082-4114-4424-9F5F-4E163645C6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07165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2277-C02F-4C2E-8871-3AD53F09487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22493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9C33-EC02-4EEE-BE7C-5A4547C7976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98237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89C5-FBB2-4959-94E4-DABDCBF949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31655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77F24-65A8-48C6-A4EA-F33AFA89B20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81948"/>
      </p:ext>
    </p:extLst>
  </p:cSld>
  <p:clrMapOvr>
    <a:masterClrMapping/>
  </p:clrMapOvr>
  <p:transition>
    <p:zo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97C51-CDBD-42CE-883D-CEEF2F1655E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39456"/>
      </p:ext>
    </p:extLst>
  </p:cSld>
  <p:clrMapOvr>
    <a:masterClrMapping/>
  </p:clrMapOvr>
  <p:transition>
    <p:zoom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39595-87E4-4910-AFFB-39B80AE590D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7152"/>
      </p:ext>
    </p:extLst>
  </p:cSld>
  <p:clrMapOvr>
    <a:masterClrMapping/>
  </p:clrMapOvr>
  <p:transition>
    <p:zoom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FA14-7556-454D-B535-704F5904B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6797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3880"/>
      </p:ext>
    </p:extLst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7A5D-EF13-4863-9948-8B4D6BEDC2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48191"/>
      </p:ext>
    </p:extLst>
  </p:cSld>
  <p:clrMapOvr>
    <a:masterClrMapping/>
  </p:clrMapOvr>
  <p:transition>
    <p:zo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BF3C-E46C-44D0-8C68-1515F2A61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48146"/>
      </p:ext>
    </p:extLst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9E30-2482-4F9F-BFCA-DB5D8961C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84089"/>
      </p:ext>
    </p:extLst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02C7-6F9F-4853-96F9-627027F527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46785"/>
      </p:ext>
    </p:extLst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ACDC-6897-4545-A7BC-33B32C4FC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1464"/>
      </p:ext>
    </p:extLst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3214-4E76-4FC4-A8A5-410166A19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66758"/>
      </p:ext>
    </p:extLst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F5C1-0EAF-4186-980F-8B444D6E65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1479"/>
      </p:ext>
    </p:extLst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9E1-3E5C-49DF-A2F0-49795CCE5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16667"/>
      </p:ext>
    </p:extLst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2E87-35A9-4E62-A8C8-02F3BEB8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0531"/>
      </p:ext>
    </p:extLst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161C-7383-40ED-8CBB-3FE48D4E3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26124"/>
      </p:ext>
    </p:extLst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EF78-B09C-4CE0-B599-2F94FEBF8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58177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999B-C152-4636-A9AF-6F5584F67F8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16475"/>
      </p:ext>
    </p:extLst>
  </p:cSld>
  <p:clrMapOvr>
    <a:masterClrMapping/>
  </p:clrMapOvr>
  <p:transition>
    <p:zo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478-BB4A-4F73-9E11-0DFE634DB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7787"/>
      </p:ext>
    </p:extLst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535-6A9F-4FDD-9D3B-49D17FDE14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67719"/>
      </p:ext>
    </p:extLst>
  </p:cSld>
  <p:clrMapOvr>
    <a:masterClrMapping/>
  </p:clrMapOvr>
  <p:transition>
    <p:zoom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FA14-7556-454D-B535-704F5904B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4396"/>
      </p:ext>
    </p:extLst>
  </p:cSld>
  <p:clrMapOvr>
    <a:masterClrMapping/>
  </p:clrMapOvr>
  <p:transition>
    <p:zoom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BF3C-E46C-44D0-8C68-1515F2A61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83913"/>
      </p:ext>
    </p:extLst>
  </p:cSld>
  <p:clrMapOvr>
    <a:masterClrMapping/>
  </p:clrMapOvr>
  <p:transition>
    <p:zoom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9E30-2482-4F9F-BFCA-DB5D8961C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27623"/>
      </p:ext>
    </p:extLst>
  </p:cSld>
  <p:clrMapOvr>
    <a:masterClrMapping/>
  </p:clrMapOvr>
  <p:transition>
    <p:zoom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02C7-6F9F-4853-96F9-627027F527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20406"/>
      </p:ext>
    </p:extLst>
  </p:cSld>
  <p:clrMapOvr>
    <a:masterClrMapping/>
  </p:clrMapOvr>
  <p:transition>
    <p:zoom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ACDC-6897-4545-A7BC-33B32C4FC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56784"/>
      </p:ext>
    </p:extLst>
  </p:cSld>
  <p:clrMapOvr>
    <a:masterClrMapping/>
  </p:clrMapOvr>
  <p:transition>
    <p:zoom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3214-4E76-4FC4-A8A5-410166A19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82300"/>
      </p:ext>
    </p:extLst>
  </p:cSld>
  <p:clrMapOvr>
    <a:masterClrMapping/>
  </p:clrMapOvr>
  <p:transition>
    <p:zoom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F5C1-0EAF-4186-980F-8B444D6E65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21549"/>
      </p:ext>
    </p:extLst>
  </p:cSld>
  <p:clrMapOvr>
    <a:masterClrMapping/>
  </p:clrMapOvr>
  <p:transition>
    <p:zo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9E1-3E5C-49DF-A2F0-49795CCE5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80922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6850-95AC-406D-9211-61025E8782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08363"/>
      </p:ext>
    </p:extLst>
  </p:cSld>
  <p:clrMapOvr>
    <a:masterClrMapping/>
  </p:clrMapOvr>
  <p:transition>
    <p:zo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2E87-35A9-4E62-A8C8-02F3BEB8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50553"/>
      </p:ext>
    </p:extLst>
  </p:cSld>
  <p:clrMapOvr>
    <a:masterClrMapping/>
  </p:clrMapOvr>
  <p:transition>
    <p:zo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161C-7383-40ED-8CBB-3FE48D4E3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85964"/>
      </p:ext>
    </p:extLst>
  </p:cSld>
  <p:clrMapOvr>
    <a:masterClrMapping/>
  </p:clrMapOvr>
  <p:transition>
    <p:zoom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EF78-B09C-4CE0-B599-2F94FEBF8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10380"/>
      </p:ext>
    </p:extLst>
  </p:cSld>
  <p:clrMapOvr>
    <a:masterClrMapping/>
  </p:clrMapOvr>
  <p:transition>
    <p:zo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478-BB4A-4F73-9E11-0DFE634DB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3618"/>
      </p:ext>
    </p:extLst>
  </p:cSld>
  <p:clrMapOvr>
    <a:masterClrMapping/>
  </p:clrMapOvr>
  <p:transition>
    <p:zo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535-6A9F-4FDD-9D3B-49D17FDE14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61058"/>
      </p:ext>
    </p:extLst>
  </p:cSld>
  <p:clrMapOvr>
    <a:masterClrMapping/>
  </p:clrMapOvr>
  <p:transition>
    <p:zo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FA14-7556-454D-B535-704F5904BD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92256"/>
      </p:ext>
    </p:extLst>
  </p:cSld>
  <p:clrMapOvr>
    <a:masterClrMapping/>
  </p:clrMapOvr>
  <p:transition>
    <p:zo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BF3C-E46C-44D0-8C68-1515F2A61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35296"/>
      </p:ext>
    </p:extLst>
  </p:cSld>
  <p:clrMapOvr>
    <a:masterClrMapping/>
  </p:clrMapOvr>
  <p:transition>
    <p:zo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9E30-2482-4F9F-BFCA-DB5D8961C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8154"/>
      </p:ext>
    </p:extLst>
  </p:cSld>
  <p:clrMapOvr>
    <a:masterClrMapping/>
  </p:clrMapOvr>
  <p:transition>
    <p:zo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02C7-6F9F-4853-96F9-627027F527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7656"/>
      </p:ext>
    </p:extLst>
  </p:cSld>
  <p:clrMapOvr>
    <a:masterClrMapping/>
  </p:clrMapOvr>
  <p:transition>
    <p:zo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4ACDC-6897-4545-A7BC-33B32C4FC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8229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F36D-3ED3-44D2-AAC2-29FC9CFF078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16784"/>
      </p:ext>
    </p:extLst>
  </p:cSld>
  <p:clrMapOvr>
    <a:masterClrMapping/>
  </p:clrMapOvr>
  <p:transition>
    <p:zoom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3214-4E76-4FC4-A8A5-410166A19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8643"/>
      </p:ext>
    </p:extLst>
  </p:cSld>
  <p:clrMapOvr>
    <a:masterClrMapping/>
  </p:clrMapOvr>
  <p:transition>
    <p:zo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F5C1-0EAF-4186-980F-8B444D6E65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0606"/>
      </p:ext>
    </p:extLst>
  </p:cSld>
  <p:clrMapOvr>
    <a:masterClrMapping/>
  </p:clrMapOvr>
  <p:transition>
    <p:zo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9E1-3E5C-49DF-A2F0-49795CCE5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47641"/>
      </p:ext>
    </p:extLst>
  </p:cSld>
  <p:clrMapOvr>
    <a:masterClrMapping/>
  </p:clrMapOvr>
  <p:transition>
    <p:zo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2E87-35A9-4E62-A8C8-02F3BEB8C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39136"/>
      </p:ext>
    </p:extLst>
  </p:cSld>
  <p:clrMapOvr>
    <a:masterClrMapping/>
  </p:clrMapOvr>
  <p:transition>
    <p:zo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6161C-7383-40ED-8CBB-3FE48D4E39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65599"/>
      </p:ext>
    </p:extLst>
  </p:cSld>
  <p:clrMapOvr>
    <a:masterClrMapping/>
  </p:clrMapOvr>
  <p:transition>
    <p:zo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4EF78-B09C-4CE0-B599-2F94FEBF84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00667"/>
      </p:ext>
    </p:extLst>
  </p:cSld>
  <p:clrMapOvr>
    <a:masterClrMapping/>
  </p:clrMapOvr>
  <p:transition>
    <p:zo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13478-BB4A-4F73-9E11-0DFE634DB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40635"/>
      </p:ext>
    </p:extLst>
  </p:cSld>
  <p:clrMapOvr>
    <a:masterClrMapping/>
  </p:clrMapOvr>
  <p:transition>
    <p:zo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535-6A9F-4FDD-9D3B-49D17FDE14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17124"/>
      </p:ext>
    </p:extLst>
  </p:cSld>
  <p:clrMapOvr>
    <a:masterClrMapping/>
  </p:clrMapOvr>
  <p:transition>
    <p:zo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0AF3-2590-451F-80C5-64937229B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26655"/>
      </p:ext>
    </p:extLst>
  </p:cSld>
  <p:clrMapOvr>
    <a:masterClrMapping/>
  </p:clrMapOvr>
  <p:transition>
    <p:zoom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0F08C-D5C4-4BFF-B015-413CC6FAA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2769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3A938-F33F-493E-BFAC-AB10F22103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574"/>
      </p:ext>
    </p:extLst>
  </p:cSld>
  <p:clrMapOvr>
    <a:masterClrMapping/>
  </p:clrMapOvr>
  <p:transition>
    <p:zoom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4A4B-4610-49BF-8580-E7C707806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7900"/>
      </p:ext>
    </p:extLst>
  </p:cSld>
  <p:clrMapOvr>
    <a:masterClrMapping/>
  </p:clrMapOvr>
  <p:transition>
    <p:zoom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06525-49BA-4CB1-804F-94D7C7BF0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6229"/>
      </p:ext>
    </p:extLst>
  </p:cSld>
  <p:clrMapOvr>
    <a:masterClrMapping/>
  </p:clrMapOvr>
  <p:transition>
    <p:zo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4B3D-FA5D-40BF-8002-E30530C20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05022"/>
      </p:ext>
    </p:extLst>
  </p:cSld>
  <p:clrMapOvr>
    <a:masterClrMapping/>
  </p:clrMapOvr>
  <p:transition>
    <p:zo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23B5-26BF-449B-9E0B-D047D2BE4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8890"/>
      </p:ext>
    </p:extLst>
  </p:cSld>
  <p:clrMapOvr>
    <a:masterClrMapping/>
  </p:clrMapOvr>
  <p:transition>
    <p:zo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A302-9144-4BFD-9DE3-25DF63886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7370"/>
      </p:ext>
    </p:extLst>
  </p:cSld>
  <p:clrMapOvr>
    <a:masterClrMapping/>
  </p:clrMapOvr>
  <p:transition>
    <p:zoom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FADD8-77EE-431D-AB35-C2B7D3727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47071"/>
      </p:ext>
    </p:extLst>
  </p:cSld>
  <p:clrMapOvr>
    <a:masterClrMapping/>
  </p:clrMapOvr>
  <p:transition>
    <p:zoom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D72D-2120-48E7-BE03-5D33A636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6430"/>
      </p:ext>
    </p:extLst>
  </p:cSld>
  <p:clrMapOvr>
    <a:masterClrMapping/>
  </p:clrMapOvr>
  <p:transition>
    <p:zo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299D-70C4-457C-85D6-423A31920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89889"/>
      </p:ext>
    </p:extLst>
  </p:cSld>
  <p:clrMapOvr>
    <a:masterClrMapping/>
  </p:clrMapOvr>
  <p:transition>
    <p:zoom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EB8AD-2289-40B8-9914-A6FC3A8BE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64015"/>
      </p:ext>
    </p:extLst>
  </p:cSld>
  <p:clrMapOvr>
    <a:masterClrMapping/>
  </p:clrMapOvr>
  <p:transition>
    <p:zoom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2D8D-DA1F-4C68-8308-8A816B80E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1917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74A0-E2A5-4F95-9CF7-44DD20B95D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9025"/>
      </p:ext>
    </p:extLst>
  </p:cSld>
  <p:clrMapOvr>
    <a:masterClrMapping/>
  </p:clrMapOvr>
  <p:transition spd="slow">
    <p:zoom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10487-3DCD-4177-90DF-DED30D6D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1983"/>
      </p:ext>
    </p:extLst>
  </p:cSld>
  <p:clrMapOvr>
    <a:masterClrMapping/>
  </p:clrMapOvr>
  <p:transition>
    <p:zo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C25F-0EF3-41E4-9639-AC6E6779512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55847"/>
      </p:ext>
    </p:extLst>
  </p:cSld>
  <p:clrMapOvr>
    <a:masterClrMapping/>
  </p:clrMapOvr>
  <p:transition>
    <p:zo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4938-9CD0-46D3-B52F-007FD2F54DC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72927"/>
      </p:ext>
    </p:extLst>
  </p:cSld>
  <p:clrMapOvr>
    <a:masterClrMapping/>
  </p:clrMapOvr>
  <p:transition>
    <p:zo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0022-D480-4E60-94E9-144CE7FA813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19063"/>
      </p:ext>
    </p:extLst>
  </p:cSld>
  <p:clrMapOvr>
    <a:masterClrMapping/>
  </p:clrMapOvr>
  <p:transition>
    <p:zo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5BBC-E5CA-43AF-9266-F037B2401CF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50073"/>
      </p:ext>
    </p:extLst>
  </p:cSld>
  <p:clrMapOvr>
    <a:masterClrMapping/>
  </p:clrMapOvr>
  <p:transition>
    <p:zoom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57C94-ECE7-40FB-9898-7C79A45BF42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90919"/>
      </p:ext>
    </p:extLst>
  </p:cSld>
  <p:clrMapOvr>
    <a:masterClrMapping/>
  </p:clrMapOvr>
  <p:transition>
    <p:zo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45E2-3480-4648-9428-CD17A2498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09982"/>
      </p:ext>
    </p:extLst>
  </p:cSld>
  <p:clrMapOvr>
    <a:masterClrMapping/>
  </p:clrMapOvr>
  <p:transition>
    <p:zoom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7A5D-EF13-4863-9948-8B4D6BEDC2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73192"/>
      </p:ext>
    </p:extLst>
  </p:cSld>
  <p:clrMapOvr>
    <a:masterClrMapping/>
  </p:clrMapOvr>
  <p:transition>
    <p:zoom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999B-C152-4636-A9AF-6F5584F67F8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62733"/>
      </p:ext>
    </p:extLst>
  </p:cSld>
  <p:clrMapOvr>
    <a:masterClrMapping/>
  </p:clrMapOvr>
  <p:transition>
    <p:zoom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6850-95AC-406D-9211-61025E8782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26812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FD81-933D-42A4-84AF-EC5243679B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85777"/>
      </p:ext>
    </p:extLst>
  </p:cSld>
  <p:clrMapOvr>
    <a:masterClrMapping/>
  </p:clrMapOvr>
  <p:transition spd="slow">
    <p:zoom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F36D-3ED3-44D2-AAC2-29FC9CFF078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012"/>
      </p:ext>
    </p:extLst>
  </p:cSld>
  <p:clrMapOvr>
    <a:masterClrMapping/>
  </p:clrMapOvr>
  <p:transition>
    <p:zoom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3A938-F33F-493E-BFAC-AB10F22103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39192"/>
      </p:ext>
    </p:extLst>
  </p:cSld>
  <p:clrMapOvr>
    <a:masterClrMapping/>
  </p:clrMapOvr>
  <p:transition>
    <p:zoom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74A0-E2A5-4F95-9CF7-44DD20B95D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9918"/>
      </p:ext>
    </p:extLst>
  </p:cSld>
  <p:clrMapOvr>
    <a:masterClrMapping/>
  </p:clrMapOvr>
  <p:transition spd="slow">
    <p:zoom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8FD81-933D-42A4-84AF-EC5243679B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59933"/>
      </p:ext>
    </p:extLst>
  </p:cSld>
  <p:clrMapOvr>
    <a:masterClrMapping/>
  </p:clrMapOvr>
  <p:transition spd="slow">
    <p:zoom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6F5B9-4FF1-4637-9139-A364191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9301"/>
      </p:ext>
    </p:extLst>
  </p:cSld>
  <p:clrMapOvr>
    <a:masterClrMapping/>
  </p:clrMapOvr>
  <p:transition>
    <p:zo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0E5-52A9-4244-A063-7F329D9B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45932"/>
      </p:ext>
    </p:extLst>
  </p:cSld>
  <p:clrMapOvr>
    <a:masterClrMapping/>
  </p:clrMapOvr>
  <p:transition spd="slow">
    <p:zoom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94D2-6392-4F68-A67B-81234F258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34634"/>
      </p:ext>
    </p:extLst>
  </p:cSld>
  <p:clrMapOvr>
    <a:masterClrMapping/>
  </p:clrMapOvr>
  <p:transition spd="slow">
    <p:zo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3882-BD63-4B55-AA99-CE7B0A8A3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2343"/>
      </p:ext>
    </p:extLst>
  </p:cSld>
  <p:clrMapOvr>
    <a:masterClrMapping/>
  </p:clrMapOvr>
  <p:transition spd="slow">
    <p:zoom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1408-E562-4B8D-9FAD-483817FAB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3474"/>
      </p:ext>
    </p:extLst>
  </p:cSld>
  <p:clrMapOvr>
    <a:masterClrMapping/>
  </p:clrMapOvr>
  <p:transition spd="slow">
    <p:zoom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9C495-008A-4BA5-B984-FB2BF968D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1027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6F5B9-4FF1-4637-9139-A364191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06000"/>
      </p:ext>
    </p:extLst>
  </p:cSld>
  <p:clrMapOvr>
    <a:masterClrMapping/>
  </p:clrMapOvr>
  <p:transition>
    <p:zoom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E928-EFCA-48FA-81C0-71998436F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75482"/>
      </p:ext>
    </p:extLst>
  </p:cSld>
  <p:clrMapOvr>
    <a:masterClrMapping/>
  </p:clrMapOvr>
  <p:transition spd="slow">
    <p:zo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D1AB-8165-4D81-BBAD-20A87DDE7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08324"/>
      </p:ext>
    </p:extLst>
  </p:cSld>
  <p:clrMapOvr>
    <a:masterClrMapping/>
  </p:clrMapOvr>
  <p:transition spd="slow">
    <p:zo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394-ED4E-4F98-A2E5-EC18EFA72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78510"/>
      </p:ext>
    </p:extLst>
  </p:cSld>
  <p:clrMapOvr>
    <a:masterClrMapping/>
  </p:clrMapOvr>
  <p:transition spd="slow">
    <p:zoom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7A42D-BF24-4AED-A9C9-309927682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98649"/>
      </p:ext>
    </p:extLst>
  </p:cSld>
  <p:clrMapOvr>
    <a:masterClrMapping/>
  </p:clrMapOvr>
  <p:transition spd="slow">
    <p:zo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180F-80D2-4182-AC8E-3C749A8EA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73547"/>
      </p:ext>
    </p:extLst>
  </p:cSld>
  <p:clrMapOvr>
    <a:masterClrMapping/>
  </p:clrMapOvr>
  <p:transition spd="slow">
    <p:zo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659B-53AE-439B-9885-D44C39612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11852"/>
      </p:ext>
    </p:extLst>
  </p:cSld>
  <p:clrMapOvr>
    <a:masterClrMapping/>
  </p:clrMapOvr>
  <p:transition spd="slow"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F42F3-15FB-4A7C-8D1F-CA09BC383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5974"/>
      </p:ext>
    </p:extLst>
  </p:cSld>
  <p:clrMapOvr>
    <a:masterClrMapping/>
  </p:clrMapOvr>
  <p:transition spd="slow">
    <p:zo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E9B89-90BD-4017-B61A-1E75697C0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06520"/>
      </p:ext>
    </p:extLst>
  </p:cSld>
  <p:clrMapOvr>
    <a:masterClrMapping/>
  </p:clrMapOvr>
  <p:transition spd="slow">
    <p:zo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A25F8-1147-4833-BE24-B2D5A499E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73293"/>
      </p:ext>
    </p:extLst>
  </p:cSld>
  <p:clrMapOvr>
    <a:masterClrMapping/>
  </p:clrMapOvr>
  <p:transition spd="slow">
    <p:zo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CC219-3989-4DE9-864F-F558C2DE1C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6241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13742"/>
      </p:ext>
    </p:extLst>
  </p:cSld>
  <p:clrMapOvr>
    <a:masterClrMapping/>
  </p:clrMapOvr>
  <p:transition spd="slow">
    <p:zoom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9A94D-EFAC-4B94-A431-14190481F6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18908"/>
      </p:ext>
    </p:extLst>
  </p:cSld>
  <p:clrMapOvr>
    <a:masterClrMapping/>
  </p:clrMapOvr>
  <p:transition spd="slow"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45D5B-D081-4E82-B1BB-1FC74F179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43735"/>
      </p:ext>
    </p:extLst>
  </p:cSld>
  <p:clrMapOvr>
    <a:masterClrMapping/>
  </p:clrMapOvr>
  <p:transition spd="slow">
    <p:zo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E07B2-3C48-4432-B519-B7F4B0249D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20642"/>
      </p:ext>
    </p:extLst>
  </p:cSld>
  <p:clrMapOvr>
    <a:masterClrMapping/>
  </p:clrMapOvr>
  <p:transition spd="slow"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6153F-64FD-440F-B1C2-6D99385CA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22452"/>
      </p:ext>
    </p:extLst>
  </p:cSld>
  <p:clrMapOvr>
    <a:masterClrMapping/>
  </p:clrMapOvr>
  <p:transition spd="slow">
    <p:zo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485BB-08E8-4201-A358-C4A0C7E922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3305"/>
      </p:ext>
    </p:extLst>
  </p:cSld>
  <p:clrMapOvr>
    <a:masterClrMapping/>
  </p:clrMapOvr>
  <p:transition spd="slow">
    <p:zo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0FB72-5D35-41B7-A95C-C75DB5C8A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81125"/>
      </p:ext>
    </p:extLst>
  </p:cSld>
  <p:clrMapOvr>
    <a:masterClrMapping/>
  </p:clrMapOvr>
  <p:transition spd="slow">
    <p:zo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7C58F-F405-4072-9813-EF64E1D9A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22951"/>
      </p:ext>
    </p:extLst>
  </p:cSld>
  <p:clrMapOvr>
    <a:masterClrMapping/>
  </p:clrMapOvr>
  <p:transition spd="slow">
    <p:zo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C0E87-67C7-4BE3-8299-B33B4620F7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2788"/>
      </p:ext>
    </p:extLst>
  </p:cSld>
  <p:clrMapOvr>
    <a:masterClrMapping/>
  </p:clrMapOvr>
  <p:transition spd="slow">
    <p:zoom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BD055-80DF-4093-BD80-2C9A31E5BE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19624"/>
      </p:ext>
    </p:extLst>
  </p:cSld>
  <p:clrMapOvr>
    <a:masterClrMapping/>
  </p:clrMapOvr>
  <p:transition spd="slow">
    <p:zoom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3F437-3D18-4774-8127-922949AF11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53815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16114"/>
      </p:ext>
    </p:extLst>
  </p:cSld>
  <p:clrMapOvr>
    <a:masterClrMapping/>
  </p:clrMapOvr>
  <p:transition spd="slow">
    <p:zoom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3337B-9529-42D2-8460-4FE0A90B7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02115"/>
      </p:ext>
    </p:extLst>
  </p:cSld>
  <p:clrMapOvr>
    <a:masterClrMapping/>
  </p:clrMapOvr>
  <p:transition spd="slow">
    <p:zoom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AB3B6-8C20-4EC0-8D5D-4EE5733D1B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38096"/>
      </p:ext>
    </p:extLst>
  </p:cSld>
  <p:clrMapOvr>
    <a:masterClrMapping/>
  </p:clrMapOvr>
  <p:transition spd="slow">
    <p:zoom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EE3DC-D3D0-4763-9A1F-4857457BF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62691"/>
      </p:ext>
    </p:extLst>
  </p:cSld>
  <p:clrMapOvr>
    <a:masterClrMapping/>
  </p:clrMapOvr>
  <p:transition spd="slow">
    <p:zoom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16A701-0F7F-4FA7-A787-16F90508F5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72C010-BCB6-4072-AB56-954FAA1E9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53853-C436-405B-BBAF-3C824742BA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58D83-F057-4635-ACC7-206C2C9E4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383934"/>
      </p:ext>
    </p:extLst>
  </p:cSld>
  <p:clrMapOvr>
    <a:masterClrMapping/>
  </p:clrMapOvr>
  <p:transition spd="slow">
    <p:zoom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A1119A-5C23-4F7C-81C0-814C2A3F7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3D107-66B2-4D4C-B6AE-EC998911C5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108DA3-C2A4-4D5A-BA4D-E5B03245E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06638-052F-435A-A81E-21562AD10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026562"/>
      </p:ext>
    </p:extLst>
  </p:cSld>
  <p:clrMapOvr>
    <a:masterClrMapping/>
  </p:clrMapOvr>
  <p:transition spd="slow">
    <p:zoom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801BB6-CF28-4F02-8D53-872B48B3D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7B2D5B-4377-4E85-A017-7F0CA6808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6E694C-ECCA-43F2-A925-7FBA686616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44AE3-A34F-4DB7-A5B0-8FAA799F8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580271"/>
      </p:ext>
    </p:extLst>
  </p:cSld>
  <p:clrMapOvr>
    <a:masterClrMapping/>
  </p:clrMapOvr>
  <p:transition spd="slow">
    <p:zoom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912FC-7EE3-4D64-9BE1-7D6699FC0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87C32-81AE-4EFB-A460-EFB8F0E703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DA0AC-BF63-4C15-9442-0E029E27B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41ED3-CA63-457D-9AF5-98F050497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759604"/>
      </p:ext>
    </p:extLst>
  </p:cSld>
  <p:clrMapOvr>
    <a:masterClrMapping/>
  </p:clrMapOvr>
  <p:transition spd="slow">
    <p:zoom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661451-246A-4A3A-82D1-9E4BCA4DBA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B55D54-99FE-4F6F-938E-220CC9BC7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5C7540-BD71-4AAA-A809-C94CF92E4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83BCD-AAC2-4202-9425-CD33AB748B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288406"/>
      </p:ext>
    </p:extLst>
  </p:cSld>
  <p:clrMapOvr>
    <a:masterClrMapping/>
  </p:clrMapOvr>
  <p:transition spd="slow">
    <p:zoom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A5BCD5-3667-404F-BF60-FDDA959B3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8C311-A613-4AE6-897B-E48EC01C25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4FDE36-B229-4695-9FEA-4BA77906D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51F17-0B5A-41EB-A26B-E5227EAA5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380366"/>
      </p:ext>
    </p:extLst>
  </p:cSld>
  <p:clrMapOvr>
    <a:masterClrMapping/>
  </p:clrMapOvr>
  <p:transition spd="slow">
    <p:zoom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441D95-4603-4210-8DF3-DDEBB49F1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182E0B-4FBC-4672-90E9-5114CBC88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84C76A-76A7-48A3-8C76-7BED6C2A1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4692B-D0B2-4F5E-9C71-9B424B78A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745214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22183"/>
      </p:ext>
    </p:extLst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6785"/>
      </p:ext>
    </p:extLst>
  </p:cSld>
  <p:clrMapOvr>
    <a:masterClrMapping/>
  </p:clrMapOvr>
  <p:transition spd="slow">
    <p:zoom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366D9-11F8-48B6-A074-16E093EDCB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D008A-ABF6-44B8-9995-9EE0EEB49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51A58-5CD2-4AD1-ADA7-8FFE8F28F9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E68E9-657C-4925-AFDA-DB05073BC5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582956"/>
      </p:ext>
    </p:extLst>
  </p:cSld>
  <p:clrMapOvr>
    <a:masterClrMapping/>
  </p:clrMapOvr>
  <p:transition spd="slow">
    <p:zoom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01569-EBD9-4446-8412-045FB250F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DAC30-9D68-48F2-B8BF-947A55E75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A99D26-ED97-4285-A277-DAFF8D613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E3AFC-CFD1-420E-8897-6D2BFCC1C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62448"/>
      </p:ext>
    </p:extLst>
  </p:cSld>
  <p:clrMapOvr>
    <a:masterClrMapping/>
  </p:clrMapOvr>
  <p:transition spd="slow">
    <p:zoom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18D8A2-21D6-40B0-92CC-30B271B85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95DB71-F3CD-4523-A9E0-781FD9C598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0C1D4C-E899-4294-9697-03F6F48C1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71C37-5153-49DA-BEA3-46A9DE91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916210"/>
      </p:ext>
    </p:extLst>
  </p:cSld>
  <p:clrMapOvr>
    <a:masterClrMapping/>
  </p:clrMapOvr>
  <p:transition spd="slow">
    <p:zoom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C6075C-C3CB-44CA-94EC-B4905A8E35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542A7-04E8-46F5-8A35-87D224341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53E1D-FBF4-4A36-BEFA-412722A32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F6199-8320-4B7D-B3FA-B3BE5D9E2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111728"/>
      </p:ext>
    </p:extLst>
  </p:cSld>
  <p:clrMapOvr>
    <a:masterClrMapping/>
  </p:clrMapOvr>
  <p:transition spd="slow">
    <p:zoom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E1AF73-175F-45FA-9C54-CA6A0DFE4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4EF2E8-7A7E-4533-ADDE-5153F8E68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05838E-A9E5-42E0-8404-13D32D435B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9D561-A1A3-43E4-BEBF-F7A059BF1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508051"/>
      </p:ext>
    </p:extLst>
  </p:cSld>
  <p:clrMapOvr>
    <a:masterClrMapping/>
  </p:clrMapOvr>
  <p:transition spd="slow">
    <p:zoom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92019D-F1A8-46CE-BC1C-D67DB6645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73BF3B-4658-4FE5-B4EE-A204342C40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F8CBF-4068-4AC6-BEC3-F5EF08CE8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16E6D-A649-4A82-A0D6-4F8A371271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637194"/>
      </p:ext>
    </p:extLst>
  </p:cSld>
  <p:clrMapOvr>
    <a:masterClrMapping/>
  </p:clrMapOvr>
  <p:transition spd="slow">
    <p:zoom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B12C95-C6C5-4C2F-AFED-AF29B43A9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C93D59B-34DC-483B-8A55-23156F942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9CB249B-F493-4383-979D-97F0083F0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97771-6BE8-4B2E-B7A7-CE4E69616B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689356"/>
      </p:ext>
    </p:extLst>
  </p:cSld>
  <p:clrMapOvr>
    <a:masterClrMapping/>
  </p:clrMapOvr>
  <p:transition spd="slow">
    <p:zoom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C61729-441D-42A5-9AAA-8DAB6E5ED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A32B8EA-A37F-42F4-9088-C2F719F1F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AB5A148-4AF2-4D2F-9F45-CE1B8E7A9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A641E-A0DC-44F1-89A5-FB31A8E83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168409"/>
      </p:ext>
    </p:extLst>
  </p:cSld>
  <p:clrMapOvr>
    <a:masterClrMapping/>
  </p:clrMapOvr>
  <p:transition spd="slow">
    <p:zoom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8AD5A-1920-44C0-B451-69EC9B4E698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06930"/>
      </p:ext>
    </p:extLst>
  </p:cSld>
  <p:clrMapOvr>
    <a:masterClrMapping/>
  </p:clrMapOvr>
  <p:transition>
    <p:zoom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B54A6-CEAA-44CE-87A2-76DA1854E9A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23295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9775"/>
      </p:ext>
    </p:extLst>
  </p:cSld>
  <p:clrMapOvr>
    <a:masterClrMapping/>
  </p:clrMapOvr>
  <p:transition spd="slow">
    <p:zoom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275C0-58E6-46D1-9D03-127C7EF5E8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59214"/>
      </p:ext>
    </p:extLst>
  </p:cSld>
  <p:clrMapOvr>
    <a:masterClrMapping/>
  </p:clrMapOvr>
  <p:transition>
    <p:zoom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271FA-8142-4569-8D69-6A8AEA79618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43207"/>
      </p:ext>
    </p:extLst>
  </p:cSld>
  <p:clrMapOvr>
    <a:masterClrMapping/>
  </p:clrMapOvr>
  <p:transition>
    <p:zoom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7BA94-86B0-4388-BED3-B0AF393ABEA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902"/>
      </p:ext>
    </p:extLst>
  </p:cSld>
  <p:clrMapOvr>
    <a:masterClrMapping/>
  </p:clrMapOvr>
  <p:transition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66CB-1968-46B4-8C91-E8C225790AA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3391"/>
      </p:ext>
    </p:extLst>
  </p:cSld>
  <p:clrMapOvr>
    <a:masterClrMapping/>
  </p:clrMapOvr>
  <p:transition>
    <p:zoom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00A1-2CE3-4BAA-B60A-A71FE7551E1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62458"/>
      </p:ext>
    </p:extLst>
  </p:cSld>
  <p:clrMapOvr>
    <a:masterClrMapping/>
  </p:clrMapOvr>
  <p:transition>
    <p:zoom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058F3-4D96-4299-A9E1-9749BFF79D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67898"/>
      </p:ext>
    </p:extLst>
  </p:cSld>
  <p:clrMapOvr>
    <a:masterClrMapping/>
  </p:clrMapOvr>
  <p:transition>
    <p:zoom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182D9-0359-4D31-AEF3-4472CD1AF6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38032"/>
      </p:ext>
    </p:extLst>
  </p:cSld>
  <p:clrMapOvr>
    <a:masterClrMapping/>
  </p:clrMapOvr>
  <p:transition>
    <p:zo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C602-C026-4868-8705-DEAD1971A9D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09010"/>
      </p:ext>
    </p:extLst>
  </p:cSld>
  <p:clrMapOvr>
    <a:masterClrMapping/>
  </p:clrMapOvr>
  <p:transition>
    <p:zoom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FFD3B-C588-42F6-83CE-4A974F558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35026"/>
      </p:ext>
    </p:extLst>
  </p:cSld>
  <p:clrMapOvr>
    <a:masterClrMapping/>
  </p:clrMapOvr>
  <p:transition>
    <p:zoom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63047-92B4-4D3C-A053-DF3D6479BCE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15010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99310"/>
      </p:ext>
    </p:extLst>
  </p:cSld>
  <p:clrMapOvr>
    <a:masterClrMapping/>
  </p:clrMapOvr>
  <p:transition spd="slow">
    <p:zoom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D2DB9-38BE-4F64-9C5A-ED92EB1B346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54223"/>
      </p:ext>
    </p:extLst>
  </p:cSld>
  <p:clrMapOvr>
    <a:masterClrMapping/>
  </p:clrMapOvr>
  <p:transition>
    <p:zoom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59D30-B159-4461-B5E6-6FB8949291C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88028"/>
      </p:ext>
    </p:extLst>
  </p:cSld>
  <p:clrMapOvr>
    <a:masterClrMapping/>
  </p:clrMapOvr>
  <p:transition>
    <p:zoom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0C55B-5CE2-4F0B-92AB-F16D7821D4F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52381"/>
      </p:ext>
    </p:extLst>
  </p:cSld>
  <p:clrMapOvr>
    <a:masterClrMapping/>
  </p:clrMapOvr>
  <p:transition>
    <p:zoom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1E2D-91FF-45D1-8B11-75AEE001B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0391"/>
      </p:ext>
    </p:extLst>
  </p:cSld>
  <p:clrMapOvr>
    <a:masterClrMapping/>
  </p:clrMapOvr>
  <p:transition spd="slow">
    <p:zoom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A7C4-8C0A-4D3C-9B48-49F7C2981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75339"/>
      </p:ext>
    </p:extLst>
  </p:cSld>
  <p:clrMapOvr>
    <a:masterClrMapping/>
  </p:clrMapOvr>
  <p:transition spd="slow">
    <p:zoom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7A3C-B961-4460-9F93-8CC6DA164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15250"/>
      </p:ext>
    </p:extLst>
  </p:cSld>
  <p:clrMapOvr>
    <a:masterClrMapping/>
  </p:clrMapOvr>
  <p:transition spd="slow">
    <p:zoom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4404-9F5B-47EF-BDA7-5C5EAC2D6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9609"/>
      </p:ext>
    </p:extLst>
  </p:cSld>
  <p:clrMapOvr>
    <a:masterClrMapping/>
  </p:clrMapOvr>
  <p:transition spd="slow">
    <p:zoom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5A79-1223-4ACB-9D61-AB0B7EB36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89323"/>
      </p:ext>
    </p:extLst>
  </p:cSld>
  <p:clrMapOvr>
    <a:masterClrMapping/>
  </p:clrMapOvr>
  <p:transition spd="slow">
    <p:zo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5D21-A97E-465C-B7C6-9E6747AE2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58183"/>
      </p:ext>
    </p:extLst>
  </p:cSld>
  <p:clrMapOvr>
    <a:masterClrMapping/>
  </p:clrMapOvr>
  <p:transition spd="slow">
    <p:zoom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9023-6DA6-4784-96AC-84E8D6CE0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433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88367"/>
      </p:ext>
    </p:extLst>
  </p:cSld>
  <p:clrMapOvr>
    <a:masterClrMapping/>
  </p:clrMapOvr>
  <p:transition spd="slow">
    <p:zoom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255-5388-40CD-8A0D-F3D4FF0F2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12402"/>
      </p:ext>
    </p:extLst>
  </p:cSld>
  <p:clrMapOvr>
    <a:masterClrMapping/>
  </p:clrMapOvr>
  <p:transition spd="slow">
    <p:zoom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B73F-CE93-42D4-A931-F8C1B1B2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06718"/>
      </p:ext>
    </p:extLst>
  </p:cSld>
  <p:clrMapOvr>
    <a:masterClrMapping/>
  </p:clrMapOvr>
  <p:transition spd="slow">
    <p:zoom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2CF60-1F3F-453D-8462-031CE3DD3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26343"/>
      </p:ext>
    </p:extLst>
  </p:cSld>
  <p:clrMapOvr>
    <a:masterClrMapping/>
  </p:clrMapOvr>
  <p:transition spd="slow">
    <p:zoom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F58A-673B-4C83-A2DF-68E6A444F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55392"/>
      </p:ext>
    </p:extLst>
  </p:cSld>
  <p:clrMapOvr>
    <a:masterClrMapping/>
  </p:clrMapOvr>
  <p:transition spd="slow">
    <p:zoom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1EE9-3752-4491-8F68-AD51CE0BE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1327"/>
      </p:ext>
    </p:extLst>
  </p:cSld>
  <p:clrMapOvr>
    <a:masterClrMapping/>
  </p:clrMapOvr>
  <p:transition spd="slow">
    <p:zoom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8ACB-D8FE-4514-B740-DD1BDD332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0647"/>
      </p:ext>
    </p:extLst>
  </p:cSld>
  <p:clrMapOvr>
    <a:masterClrMapping/>
  </p:clrMapOvr>
  <p:transition spd="slow">
    <p:zoom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A0C8-F5A6-4C96-AA0F-DA9CCB010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9879"/>
      </p:ext>
    </p:extLst>
  </p:cSld>
  <p:clrMapOvr>
    <a:masterClrMapping/>
  </p:clrMapOvr>
  <p:transition spd="slow">
    <p:zoom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702C-FB2D-4DCA-BE49-D11519D99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5294"/>
      </p:ext>
    </p:extLst>
  </p:cSld>
  <p:clrMapOvr>
    <a:masterClrMapping/>
  </p:clrMapOvr>
  <p:transition spd="slow">
    <p:zoom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28DC-0C1E-4915-A646-F00B8E2E0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15542"/>
      </p:ext>
    </p:extLst>
  </p:cSld>
  <p:clrMapOvr>
    <a:masterClrMapping/>
  </p:clrMapOvr>
  <p:transition spd="slow">
    <p:zoom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22C3-CAD9-453C-91CC-C6610DE4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24213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85204"/>
      </p:ext>
    </p:extLst>
  </p:cSld>
  <p:clrMapOvr>
    <a:masterClrMapping/>
  </p:clrMapOvr>
  <p:transition spd="slow">
    <p:zoom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DEED3-FB73-4674-9C4B-EE5249512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0578"/>
      </p:ext>
    </p:extLst>
  </p:cSld>
  <p:clrMapOvr>
    <a:masterClrMapping/>
  </p:clrMapOvr>
  <p:transition spd="slow">
    <p:zoom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D819-7F0E-422B-82A1-3660AC6C7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98399"/>
      </p:ext>
    </p:extLst>
  </p:cSld>
  <p:clrMapOvr>
    <a:masterClrMapping/>
  </p:clrMapOvr>
  <p:transition spd="slow">
    <p:zoom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7651-3065-40CE-BAA0-B6863516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30195"/>
      </p:ext>
    </p:extLst>
  </p:cSld>
  <p:clrMapOvr>
    <a:masterClrMapping/>
  </p:clrMapOvr>
  <p:transition spd="slow">
    <p:zoom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CF7FE-D00C-4826-9BC0-CBABA9164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3694"/>
      </p:ext>
    </p:extLst>
  </p:cSld>
  <p:clrMapOvr>
    <a:masterClrMapping/>
  </p:clrMapOvr>
  <p:transition spd="slow">
    <p:zoom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A47A9-8ACC-4BAB-8766-62A14A334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9689"/>
      </p:ext>
    </p:extLst>
  </p:cSld>
  <p:clrMapOvr>
    <a:masterClrMapping/>
  </p:clrMapOvr>
  <p:transition spd="slow">
    <p:zoom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3E858-AE46-49AF-9A31-F9E3CDAB4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69080"/>
      </p:ext>
    </p:extLst>
  </p:cSld>
  <p:clrMapOvr>
    <a:masterClrMapping/>
  </p:clrMapOvr>
  <p:transition spd="slow">
    <p:zoom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C44A0-F9D9-4114-A6FD-23DED62C8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40296"/>
      </p:ext>
    </p:extLst>
  </p:cSld>
  <p:clrMapOvr>
    <a:masterClrMapping/>
  </p:clrMapOvr>
  <p:transition spd="slow">
    <p:zoom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BC251-514F-4996-AAA2-38D99030F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5726"/>
      </p:ext>
    </p:extLst>
  </p:cSld>
  <p:clrMapOvr>
    <a:masterClrMapping/>
  </p:clrMapOvr>
  <p:transition spd="slow">
    <p:zoom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2AECA-2AF7-4561-BA2D-54E7483FA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31904"/>
      </p:ext>
    </p:extLst>
  </p:cSld>
  <p:clrMapOvr>
    <a:masterClrMapping/>
  </p:clrMapOvr>
  <p:transition spd="slow">
    <p:zoom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CBC3F-DC31-4BF4-9061-A0D80CBEA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8614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79421"/>
      </p:ext>
    </p:extLst>
  </p:cSld>
  <p:clrMapOvr>
    <a:masterClrMapping/>
  </p:clrMapOvr>
  <p:transition spd="slow">
    <p:zoom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65C09-6F0F-4C47-908F-121748D2A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14693"/>
      </p:ext>
    </p:extLst>
  </p:cSld>
  <p:clrMapOvr>
    <a:masterClrMapping/>
  </p:clrMapOvr>
  <p:transition spd="slow">
    <p:zoom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2555D-7BBE-4CB0-A5DE-0866BBB93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35416"/>
      </p:ext>
    </p:extLst>
  </p:cSld>
  <p:clrMapOvr>
    <a:masterClrMapping/>
  </p:clrMapOvr>
  <p:transition spd="slow">
    <p:zoom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40BD8-E4BF-4506-9B62-555CCFA2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62517"/>
      </p:ext>
    </p:extLst>
  </p:cSld>
  <p:clrMapOvr>
    <a:masterClrMapping/>
  </p:clrMapOvr>
  <p:transition spd="slow">
    <p:zoom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728D-84F6-40E2-A981-64C347E2D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38894"/>
      </p:ext>
    </p:extLst>
  </p:cSld>
  <p:clrMapOvr>
    <a:masterClrMapping/>
  </p:clrMapOvr>
  <p:transition spd="slow">
    <p:zoom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A5607-9D7A-4658-BBCC-46F806A6E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979"/>
      </p:ext>
    </p:extLst>
  </p:cSld>
  <p:clrMapOvr>
    <a:masterClrMapping/>
  </p:clrMapOvr>
  <p:transition spd="slow">
    <p:zoom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EAA40-28E9-4E76-8220-F32147704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90450"/>
      </p:ext>
    </p:extLst>
  </p:cSld>
  <p:clrMapOvr>
    <a:masterClrMapping/>
  </p:clrMapOvr>
  <p:transition spd="slow">
    <p:zoom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E1A-F4A9-4B62-B604-6CDD7E5F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91428"/>
      </p:ext>
    </p:extLst>
  </p:cSld>
  <p:clrMapOvr>
    <a:masterClrMapping/>
  </p:clrMapOvr>
  <p:transition spd="slow">
    <p:zoom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19AD6-AA40-4E38-BAF2-4A692BD70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96384"/>
      </p:ext>
    </p:extLst>
  </p:cSld>
  <p:clrMapOvr>
    <a:masterClrMapping/>
  </p:clrMapOvr>
  <p:transition spd="slow">
    <p:zoom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C07B-D9BF-43DA-A0B1-1FD0C35EF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50826"/>
      </p:ext>
    </p:extLst>
  </p:cSld>
  <p:clrMapOvr>
    <a:masterClrMapping/>
  </p:clrMapOvr>
  <p:transition spd="slow">
    <p:zoom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C22A1-CD88-4BC8-955D-ED61619C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1731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21675"/>
      </p:ext>
    </p:extLst>
  </p:cSld>
  <p:clrMapOvr>
    <a:masterClrMapping/>
  </p:clrMapOvr>
  <p:transition spd="slow">
    <p:zoom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C46B5-144D-423E-BDAE-37B0490A1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70856"/>
      </p:ext>
    </p:extLst>
  </p:cSld>
  <p:clrMapOvr>
    <a:masterClrMapping/>
  </p:clrMapOvr>
  <p:transition spd="slow">
    <p:zoom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4A25-7876-48A3-9F51-639047CF6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9094"/>
      </p:ext>
    </p:extLst>
  </p:cSld>
  <p:clrMapOvr>
    <a:masterClrMapping/>
  </p:clrMapOvr>
  <p:transition spd="slow">
    <p:zoom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FBDF3-9250-4866-A685-E65D5DA0D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6258"/>
      </p:ext>
    </p:extLst>
  </p:cSld>
  <p:clrMapOvr>
    <a:masterClrMapping/>
  </p:clrMapOvr>
  <p:transition spd="slow">
    <p:zoom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7C3E-0A1B-4FDD-BE20-BBDE6D00E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7063"/>
      </p:ext>
    </p:extLst>
  </p:cSld>
  <p:clrMapOvr>
    <a:masterClrMapping/>
  </p:clrMapOvr>
  <p:transition spd="slow">
    <p:zoom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1C85B-D017-4FE0-AA48-60FDBDD129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47009"/>
      </p:ext>
    </p:extLst>
  </p:cSld>
  <p:clrMapOvr>
    <a:masterClrMapping/>
  </p:clrMapOvr>
  <p:transition>
    <p:zoom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0A40D-E410-4A55-9E57-3DD77C904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67919"/>
      </p:ext>
    </p:extLst>
  </p:cSld>
  <p:clrMapOvr>
    <a:masterClrMapping/>
  </p:clrMapOvr>
  <p:transition>
    <p:zoom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C8DCB-5C32-4B7F-BDE3-D503D79AF8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38710"/>
      </p:ext>
    </p:extLst>
  </p:cSld>
  <p:clrMapOvr>
    <a:masterClrMapping/>
  </p:clrMapOvr>
  <p:transition>
    <p:zoom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E8627-AF03-4047-868D-FD1DDCD3E2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15467"/>
      </p:ext>
    </p:extLst>
  </p:cSld>
  <p:clrMapOvr>
    <a:masterClrMapping/>
  </p:clrMapOvr>
  <p:transition>
    <p:zoom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941F-AAF1-4A04-AB9F-60FA4C4CEB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702"/>
      </p:ext>
    </p:extLst>
  </p:cSld>
  <p:clrMapOvr>
    <a:masterClrMapping/>
  </p:clrMapOvr>
  <p:transition>
    <p:zoom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FEF0D-3A8E-4678-A441-350A291B7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59288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302"/>
      </p:ext>
    </p:extLst>
  </p:cSld>
  <p:clrMapOvr>
    <a:masterClrMapping/>
  </p:clrMapOvr>
  <p:transition spd="slow">
    <p:zoom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86046-143C-47B0-BE25-D5132FB49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80726"/>
      </p:ext>
    </p:extLst>
  </p:cSld>
  <p:clrMapOvr>
    <a:masterClrMapping/>
  </p:clrMapOvr>
  <p:transition>
    <p:zoom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BC963-5225-4E1F-A3C6-C52B695D0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69385"/>
      </p:ext>
    </p:extLst>
  </p:cSld>
  <p:clrMapOvr>
    <a:masterClrMapping/>
  </p:clrMapOvr>
  <p:transition>
    <p:zoom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6019-A7E5-4B13-9195-17F37C852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59932"/>
      </p:ext>
    </p:extLst>
  </p:cSld>
  <p:clrMapOvr>
    <a:masterClrMapping/>
  </p:clrMapOvr>
  <p:transition>
    <p:zoom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6F59F-F9F6-4231-8C18-078B917C5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56121"/>
      </p:ext>
    </p:extLst>
  </p:cSld>
  <p:clrMapOvr>
    <a:masterClrMapping/>
  </p:clrMapOvr>
  <p:transition>
    <p:zoom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3E63F-6D29-4114-9FB0-7E1764CBDB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46431"/>
      </p:ext>
    </p:extLst>
  </p:cSld>
  <p:clrMapOvr>
    <a:masterClrMapping/>
  </p:clrMapOvr>
  <p:transition>
    <p:zoom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F0FE7-F450-47EC-AF65-C1BB9D54F5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8913"/>
      </p:ext>
    </p:extLst>
  </p:cSld>
  <p:clrMapOvr>
    <a:masterClrMapping/>
  </p:clrMapOvr>
  <p:transition>
    <p:zoom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03655-A4D2-42C9-82E8-3492F3865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73167"/>
      </p:ext>
    </p:extLst>
  </p:cSld>
  <p:clrMapOvr>
    <a:masterClrMapping/>
  </p:clrMapOvr>
  <p:transition>
    <p:zoom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06177-64CE-41E3-858C-73353F3226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09864"/>
      </p:ext>
    </p:extLst>
  </p:cSld>
  <p:clrMapOvr>
    <a:masterClrMapping/>
  </p:clrMapOvr>
  <p:transition>
    <p:zoom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5DF67-BD96-4725-918C-8DAAD189AB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22198"/>
      </p:ext>
    </p:extLst>
  </p:cSld>
  <p:clrMapOvr>
    <a:masterClrMapping/>
  </p:clrMapOvr>
  <p:transition>
    <p:zoom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6E628-3BF3-4920-A626-A92F01F5DC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28648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48434"/>
      </p:ext>
    </p:extLst>
  </p:cSld>
  <p:clrMapOvr>
    <a:masterClrMapping/>
  </p:clrMapOvr>
  <p:transition spd="slow">
    <p:zoom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D709-1069-49B0-8C3A-D46339B43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46379"/>
      </p:ext>
    </p:extLst>
  </p:cSld>
  <p:clrMapOvr>
    <a:masterClrMapping/>
  </p:clrMapOvr>
  <p:transition>
    <p:zo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A3C5-1504-48AE-B7F0-669BD7145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8430"/>
      </p:ext>
    </p:extLst>
  </p:cSld>
  <p:clrMapOvr>
    <a:masterClrMapping/>
  </p:clrMapOvr>
  <p:transition>
    <p:zoom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DD39-536D-41CA-B93D-06B88A529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0208"/>
      </p:ext>
    </p:extLst>
  </p:cSld>
  <p:clrMapOvr>
    <a:masterClrMapping/>
  </p:clrMapOvr>
  <p:transition>
    <p:zoom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1921-70F8-43D7-9FB8-8235BA909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46672"/>
      </p:ext>
    </p:extLst>
  </p:cSld>
  <p:clrMapOvr>
    <a:masterClrMapping/>
  </p:clrMapOvr>
  <p:transition>
    <p:zo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57A7-8672-40D0-A3C6-BBA1D40AE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34714"/>
      </p:ext>
    </p:extLst>
  </p:cSld>
  <p:clrMapOvr>
    <a:masterClrMapping/>
  </p:clrMapOvr>
  <p:transition>
    <p:zoom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F2F86-1BC3-45E1-A0AF-D13EEBD46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99494"/>
      </p:ext>
    </p:extLst>
  </p:cSld>
  <p:clrMapOvr>
    <a:masterClrMapping/>
  </p:clrMapOvr>
  <p:transition>
    <p:zoom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A77D-AF77-4AA1-87F4-63131E6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7814"/>
      </p:ext>
    </p:extLst>
  </p:cSld>
  <p:clrMapOvr>
    <a:masterClrMapping/>
  </p:clrMapOvr>
  <p:transition>
    <p:zoom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D28EE-EE37-4C15-BD30-9199EB7C1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29039"/>
      </p:ext>
    </p:extLst>
  </p:cSld>
  <p:clrMapOvr>
    <a:masterClrMapping/>
  </p:clrMapOvr>
  <p:transition>
    <p:zoom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DE9F-CC02-46BE-8281-5031BA9F6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1014"/>
      </p:ext>
    </p:extLst>
  </p:cSld>
  <p:clrMapOvr>
    <a:masterClrMapping/>
  </p:clrMapOvr>
  <p:transition>
    <p:zoom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D838E-DFC6-406F-9C58-150D55E43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7482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95259"/>
      </p:ext>
    </p:extLst>
  </p:cSld>
  <p:clrMapOvr>
    <a:masterClrMapping/>
  </p:clrMapOvr>
  <p:transition spd="slow">
    <p:zoom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FB20A-CC0D-4FB6-9EBC-5AE121C21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26107"/>
      </p:ext>
    </p:extLst>
  </p:cSld>
  <p:clrMapOvr>
    <a:masterClrMapping/>
  </p:clrMapOvr>
  <p:transition>
    <p:zoom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851F-EBDF-4EE6-B95B-A306E9A6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3789"/>
      </p:ext>
    </p:extLst>
  </p:cSld>
  <p:clrMapOvr>
    <a:masterClrMapping/>
  </p:clrMapOvr>
  <p:transition spd="slow">
    <p:zoom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41E8-D378-4C4B-AE9C-3816CC7FA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00210"/>
      </p:ext>
    </p:extLst>
  </p:cSld>
  <p:clrMapOvr>
    <a:masterClrMapping/>
  </p:clrMapOvr>
  <p:transition spd="slow">
    <p:zo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2E280-072E-4632-AEF7-3A4F050A0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1133"/>
      </p:ext>
    </p:extLst>
  </p:cSld>
  <p:clrMapOvr>
    <a:masterClrMapping/>
  </p:clrMapOvr>
  <p:transition>
    <p:zoom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7CBE-B412-44FF-9C07-F02ABC3F1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042"/>
      </p:ext>
    </p:extLst>
  </p:cSld>
  <p:clrMapOvr>
    <a:masterClrMapping/>
  </p:clrMapOvr>
  <p:transition>
    <p:zoom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4B64-B7DF-48B6-B180-CE075CF1E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2206"/>
      </p:ext>
    </p:extLst>
  </p:cSld>
  <p:clrMapOvr>
    <a:masterClrMapping/>
  </p:clrMapOvr>
  <p:transition>
    <p:zoom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88BFE-132E-4D6D-A219-F05511C27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29573"/>
      </p:ext>
    </p:extLst>
  </p:cSld>
  <p:clrMapOvr>
    <a:masterClrMapping/>
  </p:clrMapOvr>
  <p:transition>
    <p:zoom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5D38-E3E0-453C-B819-07F88A3F5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7044"/>
      </p:ext>
    </p:extLst>
  </p:cSld>
  <p:clrMapOvr>
    <a:masterClrMapping/>
  </p:clrMapOvr>
  <p:transition>
    <p:zoom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E78A3-52D8-4425-85A5-F8D3BEFF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3047"/>
      </p:ext>
    </p:extLst>
  </p:cSld>
  <p:clrMapOvr>
    <a:masterClrMapping/>
  </p:clrMapOvr>
  <p:transition>
    <p:zoom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1290-6F53-42BF-A241-C3C23A44A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41431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41818"/>
      </p:ext>
    </p:extLst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36721"/>
      </p:ext>
    </p:extLst>
  </p:cSld>
  <p:clrMapOvr>
    <a:masterClrMapping/>
  </p:clrMapOvr>
  <p:transition spd="slow">
    <p:zoom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B8D3-90AA-4F48-A917-733BD9332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3371"/>
      </p:ext>
    </p:extLst>
  </p:cSld>
  <p:clrMapOvr>
    <a:masterClrMapping/>
  </p:clrMapOvr>
  <p:transition>
    <p:zoom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2C223-B3CB-4C8E-ADD0-E5593EAC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91651"/>
      </p:ext>
    </p:extLst>
  </p:cSld>
  <p:clrMapOvr>
    <a:masterClrMapping/>
  </p:clrMapOvr>
  <p:transition>
    <p:zoom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10D1A-DA95-4C76-87DB-EF9D6150E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15235"/>
      </p:ext>
    </p:extLst>
  </p:cSld>
  <p:clrMapOvr>
    <a:masterClrMapping/>
  </p:clrMapOvr>
  <p:transition>
    <p:zoom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E7B04-8378-4EF0-8D60-6290B3BB6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58890"/>
      </p:ext>
    </p:extLst>
  </p:cSld>
  <p:clrMapOvr>
    <a:masterClrMapping/>
  </p:clrMapOvr>
  <p:transition>
    <p:zoom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994BC-F0EE-477C-9927-C72BD6440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71134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060A5-9BC6-4407-98FA-DDAE818EB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15716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AA612-AC70-40B1-99D7-9824D071E7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373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DDB85-379C-43E0-9827-6B971ABDC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92814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3420-3ECD-45DB-B616-1855A6F70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27813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F651E-09F6-462E-943E-FBD390FD3B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28262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FDE4B-D2F4-4001-A699-AEB988C1CD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45915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883E5-7463-4C71-A5BF-30D1BC9F3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89652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4B5D7-E3AA-434A-B17A-22285744AB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09519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3A0B-FA66-4BAE-9F03-152E23022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9614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7545"/>
      </p:ext>
    </p:extLst>
  </p:cSld>
  <p:clrMapOvr>
    <a:masterClrMapping/>
  </p:clrMapOvr>
  <p:transition spd="slow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C73C-F20B-4EED-B113-E2E9FB494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4116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2D6EA-A7A8-4E22-BAA9-4AD1D2EE0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2558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63410-9C69-4328-8502-676DA6441C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09117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700C1-F8E8-4C7A-B5EA-B8B219214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9317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207A9-0334-40C2-BD16-1BF82B2DC9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6234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2BD8-48C7-400E-9900-FF01AC466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40085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5939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03248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12028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11887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87427"/>
      </p:ext>
    </p:extLst>
  </p:cSld>
  <p:clrMapOvr>
    <a:masterClrMapping/>
  </p:clrMapOvr>
  <p:transition spd="slow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0813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57873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90425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94790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2014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50769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80655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45296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26790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20773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9883"/>
      </p:ext>
    </p:extLst>
  </p:cSld>
  <p:clrMapOvr>
    <a:masterClrMapping/>
  </p:clrMapOvr>
  <p:transition spd="slow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59981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67453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60569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26769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19780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6928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23420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47600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36673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91971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82214"/>
      </p:ext>
    </p:extLst>
  </p:cSld>
  <p:clrMapOvr>
    <a:masterClrMapping/>
  </p:clrMapOvr>
  <p:transition spd="slow"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62147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5627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11848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65480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8149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47769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91831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13194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23968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84495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96533"/>
      </p:ext>
    </p:extLst>
  </p:cSld>
  <p:clrMapOvr>
    <a:masterClrMapping/>
  </p:clrMapOvr>
  <p:transition spd="slow"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9322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65653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63158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13892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49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05726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39333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0025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27206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05764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294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309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slideLayout" Target="../slideLayouts/slideLayout33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13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Relationship Id="rId14" Type="http://schemas.openxmlformats.org/officeDocument/2006/relationships/slideLayout" Target="../slideLayouts/slideLayout36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365.xml"/><Relationship Id="rId16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slideLayout" Target="../slideLayouts/slideLayout392.xml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slideLayout" Target="../slideLayouts/slideLayout391.xml"/><Relationship Id="rId2" Type="http://schemas.openxmlformats.org/officeDocument/2006/relationships/slideLayout" Target="../slideLayouts/slideLayout381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slideLayout" Target="../slideLayouts/slideLayout3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E3A59639-88C3-4EB8-95D1-D8D49E1C6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08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  <p:sldLayoutId id="2147484634" r:id="rId12"/>
    <p:sldLayoutId id="2147484635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E71E04-C14A-4EAE-89D8-A2C9CD54D7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334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7721DE-2B29-4FCE-9C6A-17E950D7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  <p:sldLayoutId id="2147484707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7721DE-2B29-4FCE-9C6A-17E950D7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  <p:sldLayoutId id="2147484780" r:id="rId12"/>
    <p:sldLayoutId id="2147484781" r:id="rId13"/>
    <p:sldLayoutId id="2147484782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06081E-FABE-40B9-B063-BDCB330D27C9}" type="slidenum">
              <a:rPr lang="en-US">
                <a:solidFill>
                  <a:srgbClr val="FEFAC9"/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cs typeface="Arial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7826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  <p:sldLayoutId id="2147484825" r:id="rId12"/>
    <p:sldLayoutId id="2147484826" r:id="rId13"/>
    <p:sldLayoutId id="2147484827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E71E04-C14A-4EAE-89D8-A2C9CD54D7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834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1D953-E3FA-47E7-B115-9F230CC1A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4950" r:id="rId12"/>
    <p:sldLayoutId id="214748495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1D953-E3FA-47E7-B115-9F230CC1A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8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  <p:sldLayoutId id="2147484978" r:id="rId12"/>
    <p:sldLayoutId id="2147484979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AD1D953-E3FA-47E7-B115-9F230CC1A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7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  <p:sldLayoutId id="2147484985" r:id="rId5"/>
    <p:sldLayoutId id="2147484986" r:id="rId6"/>
    <p:sldLayoutId id="2147484987" r:id="rId7"/>
    <p:sldLayoutId id="2147484988" r:id="rId8"/>
    <p:sldLayoutId id="2147484989" r:id="rId9"/>
    <p:sldLayoutId id="2147484990" r:id="rId10"/>
    <p:sldLayoutId id="2147484991" r:id="rId11"/>
    <p:sldLayoutId id="2147484992" r:id="rId12"/>
    <p:sldLayoutId id="2147484993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E3A59639-88C3-4EB8-95D1-D8D49E1C6160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263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  <p:sldLayoutId id="2147485006" r:id="rId12"/>
    <p:sldLayoutId id="2147485007" r:id="rId13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06081E-FABE-40B9-B063-BDCB330D27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287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06081E-FABE-40B9-B063-BDCB330D27C9}" type="slidenum">
              <a:rPr lang="en-US">
                <a:solidFill>
                  <a:srgbClr val="FEFAC9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cs typeface="+mn-cs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080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  <p:sldLayoutId id="2147485052" r:id="rId12"/>
    <p:sldLayoutId id="2147485053" r:id="rId13"/>
    <p:sldLayoutId id="2147485054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7721DE-2B29-4FCE-9C6A-17E950D73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  <p:sldLayoutId id="2147485126" r:id="rId13"/>
    <p:sldLayoutId id="2147485127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05AE96-D500-4DB3-8750-E7BA37EDAE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  <p:sldLayoutId id="2147485172" r:id="rId12"/>
    <p:sldLayoutId id="2147485173" r:id="rId13"/>
    <p:sldLayoutId id="2147485174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4C5175-1259-42C3-9592-9816DA846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FD198C-1685-45AF-8129-9F4F31C26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>
            <a:extLst>
              <a:ext uri="{FF2B5EF4-FFF2-40B4-BE49-F238E27FC236}">
                <a16:creationId xmlns:a16="http://schemas.microsoft.com/office/drawing/2014/main" id="{4FE59962-6E06-473E-9469-E352607B22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>
            <a:extLst>
              <a:ext uri="{FF2B5EF4-FFF2-40B4-BE49-F238E27FC236}">
                <a16:creationId xmlns:a16="http://schemas.microsoft.com/office/drawing/2014/main" id="{5D168C20-BE95-47E5-BD59-3DD3247B03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>
            <a:extLst>
              <a:ext uri="{FF2B5EF4-FFF2-40B4-BE49-F238E27FC236}">
                <a16:creationId xmlns:a16="http://schemas.microsoft.com/office/drawing/2014/main" id="{1A98AF67-B7AA-4383-8FA2-5414562B5D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841581-8EBD-4EB1-B4D7-634744C83E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5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  <p:sldLayoutId id="2147485186" r:id="rId11"/>
    <p:sldLayoutId id="2147485187" r:id="rId12"/>
    <p:sldLayoutId id="2147485188" r:id="rId13"/>
    <p:sldLayoutId id="2147485189" r:id="rId14"/>
    <p:sldLayoutId id="2147485190" r:id="rId15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4AF556-9371-4D56-B32C-56E1A06DFF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493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92" r:id="rId1"/>
    <p:sldLayoutId id="2147485193" r:id="rId2"/>
    <p:sldLayoutId id="2147485194" r:id="rId3"/>
    <p:sldLayoutId id="2147485195" r:id="rId4"/>
    <p:sldLayoutId id="2147485196" r:id="rId5"/>
    <p:sldLayoutId id="2147485197" r:id="rId6"/>
    <p:sldLayoutId id="2147485198" r:id="rId7"/>
    <p:sldLayoutId id="2147485199" r:id="rId8"/>
    <p:sldLayoutId id="2147485200" r:id="rId9"/>
    <p:sldLayoutId id="2147485201" r:id="rId10"/>
    <p:sldLayoutId id="2147485202" r:id="rId11"/>
    <p:sldLayoutId id="2147485203" r:id="rId12"/>
    <p:sldLayoutId id="2147485204" r:id="rId13"/>
    <p:sldLayoutId id="2147485205" r:id="rId14"/>
    <p:sldLayoutId id="2147485206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E3F8BCC-4627-4B2C-BD6A-673F50F68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  <p:sldLayoutId id="2147485220" r:id="rId13"/>
    <p:sldLayoutId id="2147485221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9F59E3D-000E-414A-A1D5-C1288BE55F5E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5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26" r:id="rId4"/>
    <p:sldLayoutId id="2147485227" r:id="rId5"/>
    <p:sldLayoutId id="2147485228" r:id="rId6"/>
    <p:sldLayoutId id="2147485229" r:id="rId7"/>
    <p:sldLayoutId id="2147485230" r:id="rId8"/>
    <p:sldLayoutId id="2147485231" r:id="rId9"/>
    <p:sldLayoutId id="2147485232" r:id="rId10"/>
    <p:sldLayoutId id="2147485233" r:id="rId11"/>
    <p:sldLayoutId id="2147485234" r:id="rId12"/>
    <p:sldLayoutId id="2147485235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B9C64C1-6ACA-43C5-BDF3-AB4FD46CC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1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  <p:sldLayoutId id="2147485248" r:id="rId12"/>
    <p:sldLayoutId id="2147485249" r:id="rId13"/>
    <p:sldLayoutId id="2147485250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5CB5DAA-BC6F-4C9A-A27B-13DA15B48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8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2" r:id="rId1"/>
    <p:sldLayoutId id="2147485253" r:id="rId2"/>
    <p:sldLayoutId id="2147485254" r:id="rId3"/>
    <p:sldLayoutId id="2147485255" r:id="rId4"/>
    <p:sldLayoutId id="2147485256" r:id="rId5"/>
    <p:sldLayoutId id="2147485257" r:id="rId6"/>
    <p:sldLayoutId id="2147485258" r:id="rId7"/>
    <p:sldLayoutId id="2147485259" r:id="rId8"/>
    <p:sldLayoutId id="2147485260" r:id="rId9"/>
    <p:sldLayoutId id="2147485261" r:id="rId10"/>
    <p:sldLayoutId id="2147485262" r:id="rId11"/>
    <p:sldLayoutId id="2147485263" r:id="rId12"/>
    <p:sldLayoutId id="2147485264" r:id="rId13"/>
    <p:sldLayoutId id="2147485265" r:id="rId14"/>
    <p:sldLayoutId id="2147485266" r:id="rId15"/>
    <p:sldLayoutId id="2147485267" r:id="rId16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1A166B85-DCED-40F2-9AE6-92B1B5A5E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4263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69" r:id="rId1"/>
    <p:sldLayoutId id="2147485270" r:id="rId2"/>
    <p:sldLayoutId id="2147485271" r:id="rId3"/>
    <p:sldLayoutId id="2147485272" r:id="rId4"/>
    <p:sldLayoutId id="2147485273" r:id="rId5"/>
    <p:sldLayoutId id="2147485274" r:id="rId6"/>
    <p:sldLayoutId id="2147485275" r:id="rId7"/>
    <p:sldLayoutId id="2147485276" r:id="rId8"/>
    <p:sldLayoutId id="2147485277" r:id="rId9"/>
    <p:sldLayoutId id="2147485278" r:id="rId10"/>
    <p:sldLayoutId id="2147485279" r:id="rId11"/>
    <p:sldLayoutId id="2147485280" r:id="rId12"/>
    <p:sldLayoutId id="2147485281" r:id="rId13"/>
    <p:sldLayoutId id="2147485282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rgbClr val="FEFAC9"/>
                </a:solidFill>
              </a:defRPr>
            </a:lvl1pPr>
          </a:lstStyle>
          <a:p>
            <a:pPr>
              <a:defRPr/>
            </a:pPr>
            <a:fld id="{F87ECE31-9EB6-4A0F-8E52-B09615467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8300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84" r:id="rId1"/>
    <p:sldLayoutId id="2147485285" r:id="rId2"/>
    <p:sldLayoutId id="2147485286" r:id="rId3"/>
    <p:sldLayoutId id="2147485287" r:id="rId4"/>
    <p:sldLayoutId id="2147485288" r:id="rId5"/>
    <p:sldLayoutId id="2147485289" r:id="rId6"/>
    <p:sldLayoutId id="2147485290" r:id="rId7"/>
    <p:sldLayoutId id="2147485291" r:id="rId8"/>
    <p:sldLayoutId id="2147485292" r:id="rId9"/>
    <p:sldLayoutId id="2147485293" r:id="rId10"/>
    <p:sldLayoutId id="2147485294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D24CC11-7691-4A32-8E8E-99FD5BFEA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359" r:id="rId12"/>
    <p:sldLayoutId id="2147484360" r:id="rId13"/>
    <p:sldLayoutId id="2147484361" r:id="rId14"/>
    <p:sldLayoutId id="2147484362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8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3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2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  <p:sldLayoutId id="2147484418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1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549D5D8-A80F-42C6-B3F8-441C1042A5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6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  <p:sldLayoutId id="2147484487" r:id="rId12"/>
    <p:sldLayoutId id="2147484488" r:id="rId13"/>
    <p:sldLayoutId id="2147484489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24.xml"/><Relationship Id="rId4" Type="http://schemas.openxmlformats.org/officeDocument/2006/relationships/image" Target="../media/image12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2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2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40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44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oleObject" Target="../embeddings/oleObject42.bin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4.jpeg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00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5.png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00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7.jpeg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00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6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0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0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0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0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48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46.png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0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0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52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54.bin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52.png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00.w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oleObject" Target="../embeddings/oleObject59.bin"/><Relationship Id="rId7" Type="http://schemas.openxmlformats.org/officeDocument/2006/relationships/image" Target="../media/image154.jpe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53.jpeg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00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1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0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37.jpeg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00.wmf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1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0.bin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slideLayout" Target="../slideLayouts/slideLayout299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5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99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7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9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99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63.jpeg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00.wm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9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9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169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w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8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5.wmf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3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5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9.jp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9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5.wm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2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09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0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1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5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png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7.png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32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6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1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6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6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6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6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6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7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7" Type="http://schemas.openxmlformats.org/officeDocument/2006/relationships/image" Target="../media/image102.gif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26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26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4.jpe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0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5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28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30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3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0.jpe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00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00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3.jp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0.w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8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8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3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3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5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5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5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689" y="-1980657"/>
            <a:ext cx="7344817" cy="10387267"/>
          </a:xfrm>
          <a:prstGeom prst="rect">
            <a:avLst/>
          </a:prstGeom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85750" y="836712"/>
            <a:ext cx="8572500" cy="489654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Structure:</a:t>
            </a: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Lecture 9</a:t>
            </a:r>
            <a:b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Observational Probes</a:t>
            </a:r>
            <a:b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&amp; </a:t>
            </a:r>
            <a:b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Surveys </a:t>
            </a: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55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5956684"/>
            <a:ext cx="5582394" cy="50405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0DD3-BD05-44B5-BF17-7713D2CBEA46}"/>
              </a:ext>
            </a:extLst>
          </p:cNvPr>
          <p:cNvSpPr txBox="1"/>
          <p:nvPr/>
        </p:nvSpPr>
        <p:spPr>
          <a:xfrm>
            <a:off x="3275856" y="5931713"/>
            <a:ext cx="5976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                      Rien van de Weijgaert,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500" b="1" dirty="0">
                <a:solidFill>
                  <a:srgbClr val="FFFFFF"/>
                </a:solidFill>
              </a:rPr>
              <a:t>                                   Cosmic </a:t>
            </a:r>
            <a:r>
              <a:rPr lang="nl-NL" sz="1500" b="1" dirty="0" err="1">
                <a:solidFill>
                  <a:srgbClr val="FFFFFF"/>
                </a:solidFill>
              </a:rPr>
              <a:t>Structure</a:t>
            </a:r>
            <a:r>
              <a:rPr lang="nl-NL" sz="1500" b="1" dirty="0">
                <a:solidFill>
                  <a:srgbClr val="FFFFFF"/>
                </a:solidFill>
              </a:rPr>
              <a:t> </a:t>
            </a:r>
            <a:r>
              <a:rPr lang="nl-NL" sz="1500" b="1" dirty="0" err="1">
                <a:solidFill>
                  <a:srgbClr val="FFFFFF"/>
                </a:solidFill>
              </a:rPr>
              <a:t>Formation</a:t>
            </a:r>
            <a:r>
              <a:rPr lang="nl-NL" sz="1500" b="1" dirty="0">
                <a:solidFill>
                  <a:srgbClr val="FFFFFF"/>
                </a:solidFill>
              </a:rPr>
              <a:t>, </a:t>
            </a:r>
            <a:r>
              <a:rPr lang="nl-NL" sz="1500" b="1" dirty="0" err="1">
                <a:solidFill>
                  <a:srgbClr val="FFFFFF"/>
                </a:solidFill>
              </a:rPr>
              <a:t>Oct</a:t>
            </a:r>
            <a:r>
              <a:rPr lang="nl-NL" sz="1500" b="1" dirty="0">
                <a:solidFill>
                  <a:srgbClr val="FFFFFF"/>
                </a:solidFill>
              </a:rPr>
              <a:t>.</a:t>
            </a:r>
            <a:r>
              <a:rPr kumimoji="0" lang="nl-NL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2018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5323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Luminosity  Function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Large variety of galaxies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- ranging from  dwarfs  to  giant ellipticals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- large range of luminosity/brightness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Luminosity distribution: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</a:t>
            </a:r>
            <a:endParaRPr lang="en-US" altLang="en-US" sz="2800" b="1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number density of galaxies with luminosity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PS.    Luminosity distribution may depend on various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galaxy properties, such as morphological type</a:t>
            </a:r>
            <a:endParaRPr lang="en-US" altLang="en-US" sz="24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2857500" y="3500438"/>
          <a:ext cx="24606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81" name="Equation" r:id="rId3" imgW="1002865" imgH="203112" progId="Equation.DSMT4">
                  <p:embed/>
                </p:oleObj>
              </mc:Choice>
              <mc:Fallback>
                <p:oleObj name="Equation" r:id="rId3" imgW="1002865" imgH="203112" progId="Equation.DSMT4">
                  <p:embed/>
                  <p:pic>
                    <p:nvPicPr>
                      <p:cNvPr id="471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500438"/>
                        <a:ext cx="246062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82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71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2857500" y="4643438"/>
          <a:ext cx="16922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83" name="Equation" r:id="rId7" imgW="672808" imgH="203112" progId="Equation.DSMT4">
                  <p:embed/>
                </p:oleObj>
              </mc:Choice>
              <mc:Fallback>
                <p:oleObj name="Equation" r:id="rId7" imgW="672808" imgH="203112" progId="Equation.DSMT4">
                  <p:embed/>
                  <p:pic>
                    <p:nvPicPr>
                      <p:cNvPr id="471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4643438"/>
                        <a:ext cx="169227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80528" y="1268760"/>
            <a:ext cx="9685338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Voids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08431"/>
      </p:ext>
    </p:extLst>
  </p:cSld>
  <p:clrMapOvr>
    <a:masterClrMapping/>
  </p:clrMapOvr>
  <p:transition spd="slow">
    <p:zo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33922"/>
            <a:ext cx="2592288" cy="2611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21088"/>
            <a:ext cx="2578721" cy="255045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229600" cy="4161925"/>
          </a:xfrm>
        </p:spPr>
      </p:pic>
      <p:sp>
        <p:nvSpPr>
          <p:cNvPr id="7" name="TextBox 6"/>
          <p:cNvSpPr txBox="1"/>
          <p:nvPr/>
        </p:nvSpPr>
        <p:spPr>
          <a:xfrm>
            <a:off x="2991418" y="423845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z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1895" y="622083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0060" y="6219594"/>
            <a:ext cx="2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5622944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Virgo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2243" y="5316497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4325305"/>
            <a:ext cx="2448272" cy="2200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3" y="4442430"/>
            <a:ext cx="2592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Zeldovich, Einasto &amp; Shandarin 1982: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First linking of observationally visible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 regions and the theory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cosmic structure formation.</a:t>
            </a:r>
          </a:p>
        </p:txBody>
      </p:sp>
    </p:spTree>
    <p:extLst>
      <p:ext uri="{BB962C8B-B14F-4D97-AF65-F5344CB8AC3E}">
        <p14:creationId xmlns:p14="http://schemas.microsoft.com/office/powerpoint/2010/main" val="2097615936"/>
      </p:ext>
    </p:extLst>
  </p:cSld>
  <p:clrMapOvr>
    <a:masterClrMapping/>
  </p:clrMapOvr>
  <p:transition spd="slow">
    <p:zo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d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9144000" cy="9144000"/>
          </a:xfr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187450" y="1341438"/>
            <a:ext cx="6911975" cy="5111750"/>
          </a:xfrm>
          <a:prstGeom prst="rect">
            <a:avLst/>
          </a:prstGeom>
          <a:solidFill>
            <a:srgbClr val="969696">
              <a:alpha val="7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4" name="Picture 4" descr="bootesvoi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12875"/>
            <a:ext cx="6626225" cy="4902200"/>
          </a:xfrm>
          <a:noFill/>
        </p:spPr>
      </p:pic>
      <p:sp>
        <p:nvSpPr>
          <p:cNvPr id="710662" name="Text Box 6"/>
          <p:cNvSpPr txBox="1">
            <a:spLocks noChangeArrowheads="1"/>
          </p:cNvSpPr>
          <p:nvPr/>
        </p:nvSpPr>
        <p:spPr bwMode="auto">
          <a:xfrm>
            <a:off x="6516688" y="4365625"/>
            <a:ext cx="180022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the canonical void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Bootes Void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d~50h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-1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Mpc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6144" y="142648"/>
            <a:ext cx="698152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 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Bootes Void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Kirshner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Oemler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Schectman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Schechter (KOSS)     1981, 1987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30801"/>
      </p:ext>
    </p:extLst>
  </p:cSld>
  <p:clrMapOvr>
    <a:masterClrMapping/>
  </p:clrMapOvr>
  <p:transition spd="slow">
    <p:zo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07A8E-610A-4148-8DF7-4035AD9CD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14" y="2442535"/>
            <a:ext cx="4425879" cy="41331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6E467B-825F-42B6-82FB-123C65E8EF5A}"/>
              </a:ext>
            </a:extLst>
          </p:cNvPr>
          <p:cNvSpPr/>
          <p:nvPr/>
        </p:nvSpPr>
        <p:spPr>
          <a:xfrm>
            <a:off x="5067249" y="1427517"/>
            <a:ext cx="3897239" cy="279357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52" y="260648"/>
            <a:ext cx="8507288" cy="1143000"/>
          </a:xfrm>
        </p:spPr>
        <p:txBody>
          <a:bodyPr/>
          <a:lstStyle/>
          <a:p>
            <a:r>
              <a:rPr lang="nl-NL" sz="5400" b="1" dirty="0"/>
              <a:t>Voids &amp; the Cosmic Web </a:t>
            </a:r>
            <a:endParaRPr lang="en-GB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1484784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deLapparent, Geller &amp; Huchra, 1986: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slice of the Universe”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Voids appear to be an integral part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complex weblike arrangement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galaxies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1412776"/>
            <a:ext cx="4248472" cy="518457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5" y="1916832"/>
            <a:ext cx="4104456" cy="4093691"/>
          </a:xfrm>
        </p:spPr>
      </p:pic>
      <p:sp>
        <p:nvSpPr>
          <p:cNvPr id="8" name="Rectangle 7"/>
          <p:cNvSpPr/>
          <p:nvPr/>
        </p:nvSpPr>
        <p:spPr>
          <a:xfrm>
            <a:off x="4572001" y="1427517"/>
            <a:ext cx="4392488" cy="221750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454753"/>
      </p:ext>
    </p:extLst>
  </p:cSld>
  <p:clrMapOvr>
    <a:masterClrMapping/>
  </p:clrMapOvr>
  <p:transition spd="slow">
    <p:zo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33" y="3391570"/>
            <a:ext cx="5701804" cy="320726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68144" y="1212054"/>
            <a:ext cx="3168351" cy="17121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96752"/>
            <a:ext cx="5616623" cy="5544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6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-2268760" y="-387424"/>
            <a:ext cx="11521280" cy="1371601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500" b="1" i="0" u="none" strike="noStrike" kern="1200" cap="none" spc="-100" normalizeH="0" baseline="0" noProof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    local Cosmic Web:  Local Void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371453"/>
            <a:ext cx="5543847" cy="5195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3475" y="1354515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Karachentsev etal.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 catalog: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galaxies within 10 Mpc reveal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beautifully the magnificent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Local Void – Tully Void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68143" y="3049223"/>
            <a:ext cx="3168351" cy="3692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2743" y="644494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Hidding, vdW, Kitaura &amp; Hess 2015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23475" y="3121223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Adhesion-KIGEN reconstruction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85030"/>
      </p:ext>
    </p:extLst>
  </p:cSld>
  <p:clrMapOvr>
    <a:masterClrMapping/>
  </p:clrMapOvr>
  <p:transition>
    <p:zo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136904" cy="429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155679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1906409" y="-99392"/>
            <a:ext cx="11082382" cy="1371601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5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       2MRS Local Universe …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497215" y="1844824"/>
            <a:ext cx="2151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Arial" charset="0"/>
              </a:rPr>
              <a:t>2MRS  survey sky map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Arial" charset="0"/>
              </a:rPr>
              <a:t>Hidding 2015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nstant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Arial" charset="0"/>
              </a:rPr>
              <a:t>Depth: ~50 Mpc</a:t>
            </a: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nstantia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250" y="1772816"/>
            <a:ext cx="8928992" cy="4895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822131"/>
      </p:ext>
    </p:extLst>
  </p:cSld>
  <p:clrMapOvr>
    <a:masterClrMapping/>
  </p:clrMapOvr>
  <p:transition>
    <p:zoom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SDSS Galaxy Survey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163" name="Picture 18" descr="millennium.sdss.survey.full.dtf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436"/>
            <a:ext cx="91440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with the advent of large galaxy redshift surveys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 LCRS, 2dFGRS, SDSS, 2MRS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voids have been recognized as one of the quintessential components of the Cosmic Web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460673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SDSS, clearly visible underdensities (Platen et al. 2010)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" y="1289338"/>
            <a:ext cx="8997436" cy="4559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56098" y="521429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SDSS, clearly visible underdensities (Platen et al. 2010)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30177723-33C2-4FE7-987A-66F53123DF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17" y="1503954"/>
            <a:ext cx="4546609" cy="1925046"/>
          </a:xfrm>
          <a:prstGeom prst="rect">
            <a:avLst/>
          </a:prstGeom>
          <a:effectLst>
            <a:outerShdw blurRad="50800" dist="330200" dir="708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6034A-8863-4FD3-81F5-B5E3D244AF2E}"/>
              </a:ext>
            </a:extLst>
          </p:cNvPr>
          <p:cNvSpPr/>
          <p:nvPr/>
        </p:nvSpPr>
        <p:spPr>
          <a:xfrm>
            <a:off x="4629150" y="1481435"/>
            <a:ext cx="4225838" cy="1947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623830-DE4C-42A1-9D3D-A6A03063B0B7}"/>
              </a:ext>
            </a:extLst>
          </p:cNvPr>
          <p:cNvSpPr txBox="1"/>
          <p:nvPr/>
        </p:nvSpPr>
        <p:spPr>
          <a:xfrm>
            <a:off x="4743441" y="3016392"/>
            <a:ext cx="3468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Bootes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substructure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(Platen 2009)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05090"/>
      </p:ext>
    </p:extLst>
  </p:cSld>
  <p:clrMapOvr>
    <a:masterClrMapping/>
  </p:clrMapOvr>
  <p:transition>
    <p:zo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SDSS Void Sample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2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3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78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7565" y="1851025"/>
            <a:ext cx="19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Sutter et al. 2013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SDSS void sample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486289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 identification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ZOBOV/VIDE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DF2589-2C3C-46FD-925D-143D6DEE4E1F}"/>
              </a:ext>
            </a:extLst>
          </p:cNvPr>
          <p:cNvSpPr/>
          <p:nvPr/>
        </p:nvSpPr>
        <p:spPr>
          <a:xfrm>
            <a:off x="71438" y="1196752"/>
            <a:ext cx="4227512" cy="33117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1" name="Picture 2" descr="C:\Users\Matthijs\Documents\Thesis\Presentatie\Figures\voidcatalog_radii.png">
            <a:extLst>
              <a:ext uri="{FF2B5EF4-FFF2-40B4-BE49-F238E27FC236}">
                <a16:creationId xmlns:a16="http://schemas.microsoft.com/office/drawing/2014/main" id="{4FB59F44-1CF3-4B5C-A05A-3DD52D46A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0" y="1225733"/>
            <a:ext cx="4250524" cy="319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AC3B34-8E2A-4E2D-8792-EBBCE76AEC94}"/>
              </a:ext>
            </a:extLst>
          </p:cNvPr>
          <p:cNvSpPr txBox="1"/>
          <p:nvPr/>
        </p:nvSpPr>
        <p:spPr>
          <a:xfrm>
            <a:off x="1916528" y="3129221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size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distribution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85074"/>
      </p:ext>
    </p:extLst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40768" y="-387424"/>
            <a:ext cx="11082382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Voids &amp; Clusters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6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1484313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Einasto, Saar  et al.  (1990s)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- Superclustering in Abell/APM clusters catalog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-  Finding of characteristic scale ~140 Mpc,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  corresponding to large voids in the cluster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  distribution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Reflex II cluster catalogy  (Bohringer et al.)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reveals same population of voids in cluster distribution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(see talk by Collins).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9" y="1365251"/>
            <a:ext cx="3445812" cy="52321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215" y="1268760"/>
            <a:ext cx="3760721" cy="5478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9952" y="1268760"/>
            <a:ext cx="4752528" cy="367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987040"/>
      </p:ext>
    </p:extLst>
  </p:cSld>
  <p:clrMapOvr>
    <a:masterClrMapping/>
  </p:clrMapOvr>
  <p:transition>
    <p:zoom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2A76-58D8-4E4D-B732-4D2B228F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253743"/>
            <a:ext cx="8229600" cy="1143000"/>
          </a:xfrm>
        </p:spPr>
        <p:txBody>
          <a:bodyPr/>
          <a:lstStyle/>
          <a:p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3500" b="1" dirty="0">
                <a:solidFill>
                  <a:schemeClr val="bg1"/>
                </a:solidFill>
              </a:rPr>
              <a:t>Cosmic Web Tomography </a:t>
            </a:r>
            <a:br>
              <a:rPr lang="en-US" sz="3500" b="1" dirty="0">
                <a:solidFill>
                  <a:schemeClr val="bg1"/>
                </a:solidFill>
              </a:rPr>
            </a:br>
            <a:r>
              <a:rPr lang="en-US" sz="3500" b="1" dirty="0">
                <a:solidFill>
                  <a:schemeClr val="bg1"/>
                </a:solidFill>
              </a:rPr>
              <a:t>Lyα survey CLAMATO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DBEF5-B2C3-44D1-9AAA-7AE2D78E580A}"/>
              </a:ext>
            </a:extLst>
          </p:cNvPr>
          <p:cNvSpPr txBox="1"/>
          <p:nvPr/>
        </p:nvSpPr>
        <p:spPr>
          <a:xfrm>
            <a:off x="7380312" y="6475839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KG Lee et al..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1FB4F6-8434-4E20-9B0B-8152F8E0DC21}"/>
              </a:ext>
            </a:extLst>
          </p:cNvPr>
          <p:cNvSpPr/>
          <p:nvPr/>
        </p:nvSpPr>
        <p:spPr>
          <a:xfrm>
            <a:off x="251520" y="2925732"/>
            <a:ext cx="6408712" cy="374362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AAD4B-08E9-41C4-AABE-50CFCE6D6D9F}"/>
              </a:ext>
            </a:extLst>
          </p:cNvPr>
          <p:cNvSpPr/>
          <p:nvPr/>
        </p:nvSpPr>
        <p:spPr>
          <a:xfrm>
            <a:off x="251520" y="1340768"/>
            <a:ext cx="8712968" cy="151216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B15A7-F918-4ED8-A6A7-0AAA30C764C5}"/>
              </a:ext>
            </a:extLst>
          </p:cNvPr>
          <p:cNvSpPr txBox="1"/>
          <p:nvPr/>
        </p:nvSpPr>
        <p:spPr>
          <a:xfrm>
            <a:off x="359532" y="1413564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Mapping the Ly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α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forest in a densely sampled set of quasar spectra over sky region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1-D skewers through the gaseous Universe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Reconstruction full 3-D cosmic web, when skewers within correlation scale from each 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First systematic survey:   CLAMATO   (Lee et al.):        identification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Lya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forest void population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56260E-1D72-4AF5-A4C9-6A2028896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56020"/>
            <a:ext cx="5377298" cy="3024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656767-9B3E-41F6-AE53-C23F58949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97" y="3390448"/>
            <a:ext cx="3708191" cy="28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00812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Very good approximate expression for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galaxy  luminosity distribution: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Schechter  Luminosity   Function: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>
                <a:solidFill>
                  <a:srgbClr val="FFFF00"/>
                </a:solidFill>
                <a:latin typeface="Papyrus" pitchFamily="66" charset="0"/>
              </a:rPr>
              <a:t>Parameterized  by  3 parameters: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latin typeface="Papyrus" pitchFamily="66" charset="0"/>
              </a:rPr>
              <a:t>            </a:t>
            </a:r>
            <a:r>
              <a:rPr lang="en-US" altLang="en-US" sz="24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* :             normalization  density  parameter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L</a:t>
            </a:r>
            <a:r>
              <a:rPr lang="en-US" altLang="en-US" sz="2400" b="1" baseline="-2500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*</a:t>
            </a:r>
            <a:r>
              <a:rPr lang="en-US" altLang="en-US" sz="2400" b="1" baseline="-25000">
                <a:solidFill>
                  <a:srgbClr val="FFFF99"/>
                </a:solidFill>
                <a:latin typeface="Papyrus" pitchFamily="66" charset="0"/>
              </a:rPr>
              <a:t> </a:t>
            </a:r>
            <a:r>
              <a:rPr lang="en-US" altLang="en-US" sz="2400" b="1">
                <a:solidFill>
                  <a:srgbClr val="FFFF99"/>
                </a:solidFill>
                <a:latin typeface="Papyrus" pitchFamily="66" charset="0"/>
              </a:rPr>
              <a:t>:              characteristic  luminosity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>
                <a:solidFill>
                  <a:srgbClr val="FFFF99"/>
                </a:solidFill>
                <a:latin typeface="Papyrus" pitchFamily="66" charset="0"/>
              </a:rPr>
              <a:t>             </a:t>
            </a:r>
            <a:r>
              <a:rPr lang="en-US" altLang="en-US" sz="24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 :               faint-end  slope </a:t>
            </a:r>
            <a:endParaRPr lang="en-US" altLang="en-US" sz="2400" b="1">
              <a:solidFill>
                <a:srgbClr val="FFFF99"/>
              </a:solidFill>
              <a:latin typeface="Papyrus" pitchFamily="66" charset="0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8133" name="Object 2"/>
          <p:cNvGraphicFramePr>
            <a:graphicFrameLocks noChangeAspect="1"/>
          </p:cNvGraphicFramePr>
          <p:nvPr/>
        </p:nvGraphicFramePr>
        <p:xfrm>
          <a:off x="1428750" y="3500438"/>
          <a:ext cx="526415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8" name="Equation" r:id="rId3" imgW="2146300" imgH="508000" progId="Equation.DSMT4">
                  <p:embed/>
                </p:oleObj>
              </mc:Choice>
              <mc:Fallback>
                <p:oleObj name="Equation" r:id="rId3" imgW="2146300" imgH="508000" progId="Equation.DSMT4">
                  <p:embed/>
                  <p:pic>
                    <p:nvPicPr>
                      <p:cNvPr id="4813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500438"/>
                        <a:ext cx="526415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9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813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214438" y="3357563"/>
            <a:ext cx="5929312" cy="164306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2" y="908720"/>
            <a:ext cx="823696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-118817"/>
            <a:ext cx="8964489" cy="1143000"/>
          </a:xfrm>
        </p:spPr>
        <p:txBody>
          <a:bodyPr/>
          <a:lstStyle/>
          <a:p>
            <a:r>
              <a:rPr lang="nl-NL" sz="4500" b="1" dirty="0">
                <a:solidFill>
                  <a:schemeClr val="accent1"/>
                </a:solidFill>
              </a:rPr>
              <a:t>(Super)voids &amp; ISW</a:t>
            </a:r>
            <a:endParaRPr lang="en-GB" sz="4500" b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2" y="5949280"/>
            <a:ext cx="5814246" cy="4381947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Granett et al. 2009</a:t>
            </a: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identification of  (LRG) supercluster &amp; supervoid </a:t>
            </a:r>
          </a:p>
          <a:p>
            <a:pPr marL="0" indent="0">
              <a:buNone/>
            </a:pPr>
            <a:r>
              <a:rPr lang="nl-NL" sz="1400" b="1" dirty="0">
                <a:solidFill>
                  <a:schemeClr val="accent1"/>
                </a:solidFill>
              </a:rPr>
              <a:t>ISW imprint on CMB 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2" y="908720"/>
            <a:ext cx="8236963" cy="489654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904786"/>
      </p:ext>
    </p:extLst>
  </p:cSld>
  <p:clrMapOvr>
    <a:masterClrMapping/>
  </p:clrMapOvr>
  <p:transition>
    <p:zo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270669" y="1268760"/>
            <a:ext cx="9685338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Clusters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630875"/>
      </p:ext>
    </p:extLst>
  </p:cSld>
  <p:clrMapOvr>
    <a:masterClrMapping/>
  </p:clrMapOvr>
  <p:transition spd="slow">
    <p:zo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pic>
        <p:nvPicPr>
          <p:cNvPr id="140291" name="Picture 3" descr="coma_kpno_bi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052513"/>
            <a:ext cx="4968875" cy="4968875"/>
          </a:xfrm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7127875" y="5516563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O. Lopez-Cruz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627313" y="6096000"/>
            <a:ext cx="41767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Coma Cluster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2051050" y="1052513"/>
            <a:ext cx="4968875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 </a:t>
            </a: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Studying  Clusters</a:t>
            </a:r>
          </a:p>
        </p:txBody>
      </p:sp>
      <p:sp>
        <p:nvSpPr>
          <p:cNvPr id="141315" name="AutoShape 8"/>
          <p:cNvSpPr>
            <a:spLocks noChangeArrowheads="1"/>
          </p:cNvSpPr>
          <p:nvPr/>
        </p:nvSpPr>
        <p:spPr bwMode="auto">
          <a:xfrm>
            <a:off x="395288" y="1071563"/>
            <a:ext cx="8424862" cy="57150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1316" name="Text Box 7"/>
          <p:cNvSpPr txBox="1">
            <a:spLocks noChangeArrowheads="1"/>
          </p:cNvSpPr>
          <p:nvPr/>
        </p:nvSpPr>
        <p:spPr bwMode="auto">
          <a:xfrm>
            <a:off x="857250" y="285750"/>
            <a:ext cx="9036050" cy="839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Includes many different aspects of these versatile astrophysical laboratories: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 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Optical/Infrared/Ultraviolet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- Galaxy Population: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    spatial distribution, kinematics, galaxy morphology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 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X-ray observations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-  (hot, ionized) intracluster gas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 distribution (density, temperature):   cluster mass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 abundances heavy elements  (enrichment) 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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Sunyaev-Zel’dovich effect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: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-  “cluster shadows” in cosmic microwave background radiation   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 CMB microwave wavelength region  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 intracluster gas  (pressure)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 peculiar motion cluster   (kinematic SZ)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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Gravitational  Lensing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-  mainly optical, also radio, submm, …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 -  strong lensing  (arcs, rings),   weak lensing (sheared images)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 -  dark matter mass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 -  dark matter distribution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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Radio wavelengths 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  - radio halos, radio relics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        - synchroton radiation in shocked, hot, ionized intracluster plasma</a:t>
            </a: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</a:p>
          <a:p>
            <a:pPr marL="371475" marR="0" lvl="0" indent="-371475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VirgoClu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Virgo   Cluster</a:t>
            </a:r>
          </a:p>
        </p:txBody>
      </p:sp>
    </p:spTree>
  </p:cSld>
  <p:clrMapOvr>
    <a:masterClrMapping/>
  </p:clrMapOvr>
  <p:transition>
    <p:zoom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Clusters of Galaxies</a:t>
            </a:r>
          </a:p>
        </p:txBody>
      </p:sp>
      <p:pic>
        <p:nvPicPr>
          <p:cNvPr id="143363" name="Picture 5" descr="comacluster_spitz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144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Coma   Cluster</a:t>
            </a:r>
          </a:p>
        </p:txBody>
      </p:sp>
    </p:spTree>
  </p:cSld>
  <p:clrMapOvr>
    <a:masterClrMapping/>
  </p:clrMapOvr>
  <p:transition>
    <p:zoom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    </a:t>
            </a:r>
            <a:r>
              <a:rPr sz="6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Clusters of Galaxies</a:t>
            </a:r>
          </a:p>
        </p:txBody>
      </p:sp>
      <p:sp>
        <p:nvSpPr>
          <p:cNvPr id="144387" name="AutoShape 8"/>
          <p:cNvSpPr>
            <a:spLocks noChangeArrowheads="1"/>
          </p:cNvSpPr>
          <p:nvPr/>
        </p:nvSpPr>
        <p:spPr bwMode="auto">
          <a:xfrm>
            <a:off x="395288" y="1557338"/>
            <a:ext cx="8424862" cy="50863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4388" name="Text Box 7"/>
          <p:cNvSpPr txBox="1">
            <a:spLocks noChangeArrowheads="1"/>
          </p:cNvSpPr>
          <p:nvPr/>
        </p:nvSpPr>
        <p:spPr bwMode="auto">
          <a:xfrm>
            <a:off x="642938" y="857250"/>
            <a:ext cx="903605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Clusters not only contain galaxies: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in fact, galaxies &amp; stars are a minor component: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I.    Clusters are  Halos  of  Dark Matter: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M</a:t>
            </a:r>
            <a:r>
              <a:rPr kumimoji="0" lang="en-US" alt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DM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/M</a:t>
            </a:r>
            <a:r>
              <a:rPr kumimoji="0" lang="en-US" alt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total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~  82%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II.   Clusters are Hot Balls of (highly ionized) Gas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M</a:t>
            </a:r>
            <a:r>
              <a:rPr kumimoji="0" lang="en-US" alt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ICM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/M</a:t>
            </a:r>
            <a:r>
              <a:rPr kumimoji="0" lang="en-US" alt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total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~ 16-17 %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III.  Galaxies are mainly raisins in a sea of 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dark matter &amp; hot gas </a:t>
            </a:r>
          </a:p>
          <a:p>
            <a:pPr marL="371475" marR="0" lvl="0" indent="-371475" algn="l" defTabSz="914400" rtl="0" eaLnBrk="1" fontAlgn="base" latinLnBrk="0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 M</a:t>
            </a:r>
            <a:r>
              <a:rPr kumimoji="0" lang="en-US" alt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stars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/M</a:t>
            </a:r>
            <a:r>
              <a:rPr kumimoji="0" lang="en-US" alt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total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~  2% </a:t>
            </a:r>
            <a:endParaRPr kumimoji="0" lang="en-US" altLang="en-US" sz="2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AutoShape 25"/>
          <p:cNvSpPr>
            <a:spLocks noChangeArrowheads="1"/>
          </p:cNvSpPr>
          <p:nvPr/>
        </p:nvSpPr>
        <p:spPr bwMode="auto">
          <a:xfrm>
            <a:off x="142875" y="1928813"/>
            <a:ext cx="4321175" cy="471487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45411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4541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2" name="Rectangle 6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3" name="Rectangle 7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4" name="Rectangle 8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5" name="Rectangle 9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6" name="Rectangle 10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45417" name="Object 1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3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4541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8" name="Rectangle 12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9" name="Rectangle 13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20" name="Rectangle 14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21" name="Rectangle 15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22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23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24" name="Text Box 18"/>
          <p:cNvSpPr txBox="1">
            <a:spLocks noChangeArrowheads="1"/>
          </p:cNvSpPr>
          <p:nvPr/>
        </p:nvSpPr>
        <p:spPr bwMode="auto">
          <a:xfrm>
            <a:off x="0" y="2143125"/>
            <a:ext cx="4572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Baryonic matter in clusters is not only confined to galaxies: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~ 2 to 5 times more baryonic mass in the form of a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diffuse hot X-ray emitting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Intracluster Gas,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trapped and heated to a temperature of the order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      T  ~ 10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8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K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by the gravitational potential of the cluster.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At such high temperatures, this gas is a fully ionized plasma, producing powerful X-ray emission, bremsstrahlung radiation induced by the electron-ion interactions.  </a:t>
            </a:r>
          </a:p>
        </p:txBody>
      </p:sp>
      <p:sp>
        <p:nvSpPr>
          <p:cNvPr id="145425" name="Text Box 19"/>
          <p:cNvSpPr txBox="1">
            <a:spLocks noChangeArrowheads="1"/>
          </p:cNvSpPr>
          <p:nvPr/>
        </p:nvSpPr>
        <p:spPr bwMode="auto">
          <a:xfrm>
            <a:off x="8027988" y="35734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M51</a:t>
            </a:r>
          </a:p>
        </p:txBody>
      </p:sp>
      <p:pic>
        <p:nvPicPr>
          <p:cNvPr id="145426" name="Picture 20" descr="coma2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28813"/>
            <a:ext cx="43830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7" name="Text Box 21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28" name="Text Box 22"/>
          <p:cNvSpPr txBox="1">
            <a:spLocks noChangeArrowheads="1"/>
          </p:cNvSpPr>
          <p:nvPr/>
        </p:nvSpPr>
        <p:spPr bwMode="auto">
          <a:xfrm>
            <a:off x="4357688" y="6357938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ROSAT X-ray image Coma Cluster</a:t>
            </a:r>
          </a:p>
        </p:txBody>
      </p:sp>
      <p:sp>
        <p:nvSpPr>
          <p:cNvPr id="536599" name="Rectangle 23"/>
          <p:cNvSpPr>
            <a:spLocks noChangeArrowheads="1"/>
          </p:cNvSpPr>
          <p:nvPr/>
        </p:nvSpPr>
        <p:spPr bwMode="auto">
          <a:xfrm>
            <a:off x="0" y="2857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Clusters of Galaxies:</a:t>
            </a:r>
            <a:b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X-ray 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intracluster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gas</a:t>
            </a:r>
          </a:p>
        </p:txBody>
      </p:sp>
      <p:sp>
        <p:nvSpPr>
          <p:cNvPr id="145430" name="Rectangle 24"/>
          <p:cNvSpPr>
            <a:spLocks noChangeArrowheads="1"/>
          </p:cNvSpPr>
          <p:nvPr/>
        </p:nvSpPr>
        <p:spPr bwMode="auto">
          <a:xfrm>
            <a:off x="4643438" y="1928813"/>
            <a:ext cx="4392612" cy="439102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" descr="clus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57188"/>
            <a:ext cx="91789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785850" y="357166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>
                <a:solidFill>
                  <a:schemeClr val="tx1">
                    <a:lumMod val="95000"/>
                  </a:schemeClr>
                </a:solidFill>
              </a:rPr>
              <a:t>                   </a:t>
            </a:r>
            <a:r>
              <a:rPr sz="5500" b="1">
                <a:solidFill>
                  <a:schemeClr val="bg1"/>
                </a:solidFill>
              </a:rPr>
              <a:t>Cluster  Mass:</a:t>
            </a:r>
            <a:br>
              <a:rPr sz="5500" b="1">
                <a:solidFill>
                  <a:schemeClr val="bg1"/>
                </a:solidFill>
              </a:rPr>
            </a:br>
            <a:r>
              <a:rPr sz="5500" b="1">
                <a:solidFill>
                  <a:schemeClr val="bg1"/>
                </a:solidFill>
              </a:rPr>
              <a:t>             X-ray </a:t>
            </a:r>
            <a:r>
              <a:rPr sz="5500" b="1" err="1">
                <a:solidFill>
                  <a:schemeClr val="bg1"/>
                </a:solidFill>
              </a:rPr>
              <a:t>intracluster</a:t>
            </a:r>
            <a:r>
              <a:rPr sz="5500" b="1">
                <a:solidFill>
                  <a:schemeClr val="bg1"/>
                </a:solidFill>
              </a:rPr>
              <a:t> gas</a:t>
            </a:r>
          </a:p>
        </p:txBody>
      </p:sp>
      <p:graphicFrame>
        <p:nvGraphicFramePr>
          <p:cNvPr id="14745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6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14745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1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2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3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4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47465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7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1474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6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7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8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69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0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1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2" name="Text Box 17"/>
          <p:cNvSpPr txBox="1">
            <a:spLocks noChangeArrowheads="1"/>
          </p:cNvSpPr>
          <p:nvPr/>
        </p:nvSpPr>
        <p:spPr bwMode="auto">
          <a:xfrm>
            <a:off x="8027988" y="357346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5B59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M51</a:t>
            </a:r>
          </a:p>
        </p:txBody>
      </p:sp>
      <p:sp>
        <p:nvSpPr>
          <p:cNvPr id="147473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7474" name="Text Box 19"/>
          <p:cNvSpPr txBox="1">
            <a:spLocks noChangeArrowheads="1"/>
          </p:cNvSpPr>
          <p:nvPr/>
        </p:nvSpPr>
        <p:spPr bwMode="auto">
          <a:xfrm>
            <a:off x="4572000" y="6357938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ROSAT  X-ray image  Coma Cluster</a:t>
            </a:r>
          </a:p>
        </p:txBody>
      </p:sp>
      <p:pic>
        <p:nvPicPr>
          <p:cNvPr id="147475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4572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21" descr="coma2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43830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77" name="Text Box 22"/>
          <p:cNvSpPr txBox="1">
            <a:spLocks noChangeArrowheads="1"/>
          </p:cNvSpPr>
          <p:nvPr/>
        </p:nvSpPr>
        <p:spPr bwMode="auto">
          <a:xfrm>
            <a:off x="107950" y="2205038"/>
            <a:ext cx="560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Hydrostatic Equilibrium:</a:t>
            </a:r>
          </a:p>
        </p:txBody>
      </p:sp>
      <p:sp>
        <p:nvSpPr>
          <p:cNvPr id="147478" name="Text Box 23"/>
          <p:cNvSpPr txBox="1">
            <a:spLocks noChangeArrowheads="1"/>
          </p:cNvSpPr>
          <p:nvPr/>
        </p:nvSpPr>
        <p:spPr bwMode="auto">
          <a:xfrm>
            <a:off x="285750" y="4214813"/>
            <a:ext cx="48577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Determination  Mass from X-ray observations: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assumption: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Isothermal:                                             T(r)=T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density profile: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X-ray emission Bremsstrahlung:     L(r) ~ </a:t>
            </a:r>
            <a:r>
              <a:rPr kumimoji="0" lang="el-GR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(r)</a:t>
            </a:r>
            <a:r>
              <a:rPr kumimoji="0" lang="en-US" alt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2875" y="1928813"/>
            <a:ext cx="4357688" cy="20716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2875" y="4143375"/>
            <a:ext cx="4357688" cy="2143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2dFGRS_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408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Schechter   Function 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</a:t>
            </a:r>
            <a:endParaRPr lang="en-US" altLang="en-US" sz="24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10"/>
          <p:cNvSpPr>
            <a:spLocks noChangeArrowheads="1"/>
          </p:cNvSpPr>
          <p:nvPr/>
        </p:nvSpPr>
        <p:spPr bwMode="auto">
          <a:xfrm>
            <a:off x="107950" y="1744663"/>
            <a:ext cx="3606800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50004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5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Clusters of Galaxies:</a:t>
            </a:r>
            <a:br>
              <a:rPr sz="5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5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Gravitational  Lenses </a:t>
            </a:r>
          </a:p>
        </p:txBody>
      </p:sp>
      <p:pic>
        <p:nvPicPr>
          <p:cNvPr id="148484" name="Picture 7" descr="clu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73238"/>
            <a:ext cx="48847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01" name="Text Box 5"/>
          <p:cNvSpPr txBox="1">
            <a:spLocks noChangeArrowheads="1"/>
          </p:cNvSpPr>
          <p:nvPr/>
        </p:nvSpPr>
        <p:spPr bwMode="auto">
          <a:xfrm>
            <a:off x="4714875" y="5929313"/>
            <a:ext cx="4176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A1689</a:t>
            </a:r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3995738" y="1773238"/>
            <a:ext cx="4897437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7" name="Text Box 8"/>
          <p:cNvSpPr txBox="1">
            <a:spLocks noChangeArrowheads="1"/>
          </p:cNvSpPr>
          <p:nvPr/>
        </p:nvSpPr>
        <p:spPr bwMode="auto">
          <a:xfrm>
            <a:off x="7451725" y="1844675"/>
            <a:ext cx="2195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T. Broadhurst et al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0" y="2103438"/>
            <a:ext cx="3887788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62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 highly promising method to determine the amount and distribution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matter in the Universe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looks at the way it affects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the trajectories of photons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According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Einstein’s theory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General Relativity,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gravitational potential wells will bend and focus light. Dark matter concentrations act as a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Gravitational Lens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F3A447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3A447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3" descr="Gravitational_lens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857250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285728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>
                <a:solidFill>
                  <a:schemeClr val="bg1"/>
                </a:solidFill>
              </a:rPr>
              <a:t>              </a:t>
            </a:r>
            <a:r>
              <a:rPr sz="5500" b="1">
                <a:solidFill>
                  <a:schemeClr val="tx1"/>
                </a:solidFill>
              </a:rPr>
              <a:t>Clusters:</a:t>
            </a:r>
            <a:br>
              <a:rPr sz="5500" b="1">
                <a:solidFill>
                  <a:schemeClr val="tx1"/>
                </a:solidFill>
              </a:rPr>
            </a:br>
            <a:r>
              <a:rPr sz="5500" b="1">
                <a:solidFill>
                  <a:schemeClr val="tx1"/>
                </a:solidFill>
              </a:rPr>
              <a:t>Gravitational  Lensing</a:t>
            </a:r>
          </a:p>
        </p:txBody>
      </p:sp>
      <p:graphicFrame>
        <p:nvGraphicFramePr>
          <p:cNvPr id="149508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0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4950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4951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1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495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19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21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522" name="TextBox 22"/>
          <p:cNvSpPr txBox="1">
            <a:spLocks noChangeArrowheads="1"/>
          </p:cNvSpPr>
          <p:nvPr/>
        </p:nvSpPr>
        <p:spPr bwMode="auto">
          <a:xfrm>
            <a:off x="3929063" y="6215063"/>
            <a:ext cx="507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Geometry  of  Gravitational Lenses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9000" y="6072188"/>
            <a:ext cx="5214938" cy="642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9" descr="Einstein_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71563"/>
            <a:ext cx="7964488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285728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500" b="1">
                <a:solidFill>
                  <a:schemeClr val="bg1"/>
                </a:solidFill>
              </a:rPr>
              <a:t>   </a:t>
            </a:r>
            <a:r>
              <a:rPr sz="5500" b="1">
                <a:solidFill>
                  <a:schemeClr val="tx1"/>
                </a:solidFill>
              </a:rPr>
              <a:t>Gravitational  Lensing:</a:t>
            </a:r>
            <a:br>
              <a:rPr sz="5500" b="1">
                <a:solidFill>
                  <a:schemeClr val="tx1"/>
                </a:solidFill>
              </a:rPr>
            </a:br>
            <a:r>
              <a:rPr sz="5500" b="1">
                <a:solidFill>
                  <a:schemeClr val="tx1"/>
                </a:solidFill>
              </a:rPr>
              <a:t>            Einstein  Ring</a:t>
            </a:r>
          </a:p>
        </p:txBody>
      </p:sp>
      <p:graphicFrame>
        <p:nvGraphicFramePr>
          <p:cNvPr id="15053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505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0538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5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505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1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2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3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5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142852"/>
            <a:ext cx="10404476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5000" b="1">
                <a:solidFill>
                  <a:schemeClr val="bg1"/>
                </a:solidFill>
              </a:rPr>
              <a:t>Gravitational  Telescopes:   </a:t>
            </a:r>
            <a:br>
              <a:rPr sz="5000" b="1">
                <a:solidFill>
                  <a:schemeClr val="bg1"/>
                </a:solidFill>
              </a:rPr>
            </a:br>
            <a:r>
              <a:rPr sz="5000" b="1">
                <a:solidFill>
                  <a:schemeClr val="bg1"/>
                </a:solidFill>
              </a:rPr>
              <a:t>Weak   vs.  Strong Lensing</a:t>
            </a:r>
          </a:p>
        </p:txBody>
      </p:sp>
      <p:graphicFrame>
        <p:nvGraphicFramePr>
          <p:cNvPr id="151555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7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151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57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58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59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60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156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8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15156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62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63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64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65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66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67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1568" name="Picture 21" descr="fi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571625"/>
            <a:ext cx="485775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40" name="Rectangle 20"/>
          <p:cNvSpPr>
            <a:spLocks noChangeArrowheads="1"/>
          </p:cNvSpPr>
          <p:nvPr/>
        </p:nvSpPr>
        <p:spPr bwMode="auto">
          <a:xfrm>
            <a:off x="71438" y="1643063"/>
            <a:ext cx="2643187" cy="507206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1570" name="Text Box 22"/>
          <p:cNvSpPr txBox="1">
            <a:spLocks noChangeArrowheads="1"/>
          </p:cNvSpPr>
          <p:nvPr/>
        </p:nvSpPr>
        <p:spPr bwMode="auto">
          <a:xfrm>
            <a:off x="142875" y="2786063"/>
            <a:ext cx="41433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Two kinds of lensing: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   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Strong Lensing: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 &lt; 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E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nonlinear  distortions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- multiple image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Weak Lensing: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 &gt; 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  <a:sym typeface="Mathematica1" pitchFamily="2" charset="2"/>
              </a:rPr>
              <a:t>E</a:t>
            </a:r>
            <a:endParaRPr kumimoji="0" lang="en-US" altLang="en-US" sz="1400" b="1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- linear distortions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- sheared images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-2500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1571" name="Object 4"/>
          <p:cNvGraphicFramePr>
            <a:graphicFrameLocks noChangeAspect="1"/>
          </p:cNvGraphicFramePr>
          <p:nvPr/>
        </p:nvGraphicFramePr>
        <p:xfrm>
          <a:off x="285750" y="1928813"/>
          <a:ext cx="19558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9" name="Equation" r:id="rId7" imgW="1167893" imgH="482391" progId="Equation.DSMT4">
                  <p:embed/>
                </p:oleObj>
              </mc:Choice>
              <mc:Fallback>
                <p:oleObj name="Equation" r:id="rId7" imgW="1167893" imgH="482391" progId="Equation.DSMT4">
                  <p:embed/>
                  <p:pic>
                    <p:nvPicPr>
                      <p:cNvPr id="1515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928813"/>
                        <a:ext cx="1955800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72" name="Text Box 22"/>
          <p:cNvSpPr txBox="1">
            <a:spLocks noChangeArrowheads="1"/>
          </p:cNvSpPr>
          <p:nvPr/>
        </p:nvSpPr>
        <p:spPr bwMode="auto">
          <a:xfrm>
            <a:off x="2786063" y="5026025"/>
            <a:ext cx="61436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Cluster Mass determination: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Weak Lensing:          Linear  Inversion  Distortion Field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Strong Lensing:        Complex Modeling  density  distribution.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                    non-trivial  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2857500" y="5143500"/>
            <a:ext cx="6143625" cy="1571625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2857500" y="1643063"/>
            <a:ext cx="6143625" cy="34290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2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152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79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0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1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2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3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258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3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15258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5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6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7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8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89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90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2591" name="Text Box 17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259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3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36838"/>
            <a:ext cx="33528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73463"/>
            <a:ext cx="33528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5" name="Text Box 24"/>
          <p:cNvSpPr txBox="1">
            <a:spLocks noChangeArrowheads="1"/>
          </p:cNvSpPr>
          <p:nvPr/>
        </p:nvSpPr>
        <p:spPr bwMode="auto">
          <a:xfrm>
            <a:off x="250825" y="50847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Unlensed</a:t>
            </a:r>
          </a:p>
        </p:txBody>
      </p:sp>
      <p:sp>
        <p:nvSpPr>
          <p:cNvPr id="152596" name="Text Box 25"/>
          <p:cNvSpPr txBox="1">
            <a:spLocks noChangeArrowheads="1"/>
          </p:cNvSpPr>
          <p:nvPr/>
        </p:nvSpPr>
        <p:spPr bwMode="auto">
          <a:xfrm>
            <a:off x="2771775" y="5876925"/>
            <a:ext cx="20891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Shear map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Projected Mass</a:t>
            </a:r>
          </a:p>
        </p:txBody>
      </p:sp>
      <p:sp>
        <p:nvSpPr>
          <p:cNvPr id="152597" name="Text Box 26"/>
          <p:cNvSpPr txBox="1">
            <a:spLocks noChangeArrowheads="1"/>
          </p:cNvSpPr>
          <p:nvPr/>
        </p:nvSpPr>
        <p:spPr bwMode="auto">
          <a:xfrm>
            <a:off x="6732588" y="314166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Lensed Galaxies</a:t>
            </a:r>
          </a:p>
        </p:txBody>
      </p:sp>
      <p:sp>
        <p:nvSpPr>
          <p:cNvPr id="152598" name="AutoShape 27"/>
          <p:cNvSpPr>
            <a:spLocks noChangeArrowheads="1"/>
          </p:cNvSpPr>
          <p:nvPr/>
        </p:nvSpPr>
        <p:spPr bwMode="auto">
          <a:xfrm rot="1529517">
            <a:off x="3348038" y="2708275"/>
            <a:ext cx="3529012" cy="431800"/>
          </a:xfrm>
          <a:prstGeom prst="rightArrow">
            <a:avLst>
              <a:gd name="adj1" fmla="val 50000"/>
              <a:gd name="adj2" fmla="val 204320"/>
            </a:avLst>
          </a:prstGeom>
          <a:solidFill>
            <a:srgbClr val="FF0000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0" y="-214338"/>
            <a:ext cx="10404476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Weak Gravitational Lensing</a:t>
            </a:r>
          </a:p>
        </p:txBody>
      </p:sp>
    </p:spTree>
  </p:cSld>
  <p:clrMapOvr>
    <a:masterClrMapping/>
  </p:clrMapOvr>
  <p:transition>
    <p:zoom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075"/>
            <a:ext cx="91440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03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5360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Rectangle 5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5" name="Rectangle 6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6" name="Rectangle 7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7" name="Rectangle 8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8" name="Rectangle 9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360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7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5360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10" name="Rectangle 11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1" name="Rectangle 12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2" name="Rectangle 13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3" name="Rectangle 14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4" name="AutoShape 15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5" name="Text Box 16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6" name="Text Box 18"/>
          <p:cNvSpPr txBox="1">
            <a:spLocks noChangeArrowheads="1"/>
          </p:cNvSpPr>
          <p:nvPr/>
        </p:nvSpPr>
        <p:spPr bwMode="auto">
          <a:xfrm>
            <a:off x="4643438" y="6381750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17" name="Rectangle 19"/>
          <p:cNvSpPr>
            <a:spLocks noChangeArrowheads="1"/>
          </p:cNvSpPr>
          <p:nvPr/>
        </p:nvSpPr>
        <p:spPr bwMode="auto">
          <a:xfrm>
            <a:off x="214313" y="1928813"/>
            <a:ext cx="4186237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31800" indent="-3238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63600" indent="-287338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31800" marR="0" lvl="0" indent="-323850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</a:t>
            </a:r>
            <a:endParaRPr kumimoji="0" lang="en-GB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431800" marR="0" lvl="0" indent="-323850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en-GB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431800" marR="0" lvl="0" indent="-323850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z=0.83: </a:t>
            </a:r>
          </a:p>
          <a:p>
            <a:pPr marL="431800" marR="0" lvl="0" indent="-323850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one of the highest known z clusters</a:t>
            </a:r>
          </a:p>
          <a:p>
            <a:pPr marL="431800" marR="0" lvl="0" indent="-323850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Weak Lensing study by</a:t>
            </a:r>
          </a:p>
          <a:p>
            <a:pPr marL="863600" marR="0" lvl="1" indent="-287338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Clowe et al.  Keck</a:t>
            </a:r>
          </a:p>
          <a:p>
            <a:pPr marL="863600" marR="0" lvl="1" indent="-287338" algn="l" defTabSz="457200" rtl="0" eaLnBrk="1" fontAlgn="base" latinLnBrk="0" hangingPunct="1">
              <a:lnSpc>
                <a:spcPct val="75000"/>
              </a:lnSpc>
              <a:spcBef>
                <a:spcPts val="2800"/>
              </a:spcBef>
              <a:spcAft>
                <a:spcPct val="0"/>
              </a:spcAft>
              <a:buClrTx/>
              <a:buSzTx/>
              <a:buFontTx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Hoekstra et al. HST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7158" y="214290"/>
            <a:ext cx="10404476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Weak Gravitational Lensing: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MS1054</a:t>
            </a:r>
          </a:p>
        </p:txBody>
      </p:sp>
    </p:spTree>
  </p:cSld>
  <p:clrMapOvr>
    <a:masterClrMapping/>
  </p:clrMapOvr>
  <p:transition>
    <p:zoom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0024dark_hst_b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85938"/>
            <a:ext cx="49291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AutoShape 10"/>
          <p:cNvSpPr>
            <a:spLocks noChangeArrowheads="1"/>
          </p:cNvSpPr>
          <p:nvPr/>
        </p:nvSpPr>
        <p:spPr bwMode="auto">
          <a:xfrm>
            <a:off x="107950" y="1744663"/>
            <a:ext cx="3821113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2976" y="50004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5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Clusters of Galaxies:      </a:t>
            </a:r>
            <a:br>
              <a:rPr sz="5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sz="5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Dark Matter Map </a:t>
            </a:r>
          </a:p>
        </p:txBody>
      </p:sp>
      <p:sp>
        <p:nvSpPr>
          <p:cNvPr id="541701" name="Text Box 5"/>
          <p:cNvSpPr txBox="1">
            <a:spLocks noChangeArrowheads="1"/>
          </p:cNvSpPr>
          <p:nvPr/>
        </p:nvSpPr>
        <p:spPr bwMode="auto">
          <a:xfrm>
            <a:off x="4714875" y="5929313"/>
            <a:ext cx="41767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Cl0024</a:t>
            </a:r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3995738" y="1773238"/>
            <a:ext cx="4897437" cy="496887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214313" y="2143125"/>
            <a:ext cx="388778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62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 highly promising method to determine the amount and distribution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matter in the Universe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looks at the way it affects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trajectories of photons.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According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Einstein’s theory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    General Relativity,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gravitational potential wells will bend and focus light. Dark matter concentrations act as a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    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Gravitational Lens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3A447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3A447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270669" y="1268760"/>
            <a:ext cx="9685338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72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Clusters and Superclusters</a:t>
            </a: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 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57968"/>
      </p:ext>
    </p:extLst>
  </p:cSld>
  <p:clrMapOvr>
    <a:masterClrMapping/>
  </p:clrMapOvr>
  <p:transition spd="slow">
    <p:zoom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340768" y="-387424"/>
            <a:ext cx="11082382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Voids &amp; Clusters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46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4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1484313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Einasto, Saar  et al.  (1990s)</a:t>
            </a: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- Superclustering in Abell/APM clusters catalog </a:t>
            </a: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-  Finding of characteristic scale ~140 Mpc,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   corresponding to large voids in the cluster 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   distribution</a:t>
            </a: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endParaRPr lang="nl-NL" sz="1200" b="1" dirty="0">
              <a:solidFill>
                <a:prstClr val="white"/>
              </a:solidFill>
              <a:latin typeface="Constantia"/>
              <a:cs typeface="Arial" charset="0"/>
            </a:endParaRPr>
          </a:p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Reflex II cluster catalogy  (Bohringer et al.) </a:t>
            </a:r>
          </a:p>
          <a:p>
            <a:r>
              <a:rPr lang="nl-NL" sz="1200" b="1" dirty="0">
                <a:solidFill>
                  <a:prstClr val="white"/>
                </a:solidFill>
                <a:latin typeface="Constantia"/>
                <a:cs typeface="Arial" charset="0"/>
              </a:rPr>
              <a:t>reveals same population of voids in cluster distribution. </a:t>
            </a:r>
          </a:p>
          <a:p>
            <a:r>
              <a:rPr lang="nl-NL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Constantia"/>
                <a:cs typeface="Arial" charset="0"/>
              </a:rPr>
              <a:t> </a:t>
            </a:r>
            <a:endParaRPr lang="en-GB" sz="1200" dirty="0">
              <a:solidFill>
                <a:prstClr val="black">
                  <a:lumMod val="85000"/>
                  <a:lumOff val="15000"/>
                </a:prstClr>
              </a:solidFill>
              <a:latin typeface="Constantia"/>
              <a:cs typeface="Arial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9" y="1365251"/>
            <a:ext cx="3445812" cy="52321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215" y="1268760"/>
            <a:ext cx="3760721" cy="54787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9952" y="1268760"/>
            <a:ext cx="4752528" cy="36724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86833"/>
      </p:ext>
    </p:extLst>
  </p:cSld>
  <p:clrMapOvr>
    <a:masterClrMapping/>
  </p:clrMapOvr>
  <p:transition>
    <p:zoom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7219" name="Content Placeholder 5" descr="supercluster.abell901_902.dmmap.h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15200"/>
          </a:xfrm>
        </p:spPr>
      </p:pic>
    </p:spTree>
    <p:extLst>
      <p:ext uri="{BB962C8B-B14F-4D97-AF65-F5344CB8AC3E}">
        <p14:creationId xmlns:p14="http://schemas.microsoft.com/office/powerpoint/2010/main" val="129186708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41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928688"/>
            <a:ext cx="8929687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>
                <a:solidFill>
                  <a:srgbClr val="FFFF00"/>
                </a:solidFill>
                <a:latin typeface="Papyrus" pitchFamily="66" charset="0"/>
              </a:rPr>
              <a:t>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Papyrus" pitchFamily="66" charset="0"/>
              </a:rPr>
              <a:t>Mean  space  density  gal’s: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Papyrus" pitchFamily="66" charset="0"/>
              </a:rPr>
              <a:t>     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- 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Gamma  function: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>
              <a:solidFill>
                <a:schemeClr val="bg1">
                  <a:lumMod val="65000"/>
                </a:schemeClr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Papyrus" pitchFamily="66" charset="0"/>
              </a:rPr>
              <a:t>     -   Notice:                       divergent  if  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Papyrus" pitchFamily="66" charset="0"/>
                <a:sym typeface="Mathematica1" pitchFamily="2" charset="2"/>
              </a:rPr>
              <a:t>&lt;-1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Papyrus" pitchFamily="66" charset="0"/>
                <a:sym typeface="Mathematica1" pitchFamily="2" charset="2"/>
              </a:rPr>
              <a:t>                                                (infinite contribution faint  gal’s)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Mean  Luminosity  (from cosmic volume)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b="1" dirty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b="1" dirty="0">
                <a:solidFill>
                  <a:srgbClr val="0000CC"/>
                </a:solidFill>
                <a:latin typeface="Papyrus" pitchFamily="66" charset="0"/>
              </a:rPr>
              <a:t>     - </a:t>
            </a:r>
            <a:r>
              <a:rPr lang="en-US" sz="1800" b="1" dirty="0">
                <a:solidFill>
                  <a:srgbClr val="0000CC"/>
                </a:solidFill>
                <a:latin typeface="Papyrus" pitchFamily="66" charset="0"/>
              </a:rPr>
              <a:t>divergent   only  if  </a:t>
            </a:r>
            <a:r>
              <a:rPr lang="en-US" sz="1800" b="1" dirty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&lt;-2 </a:t>
            </a:r>
            <a:endParaRPr lang="en-US" sz="18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0181" name="Object 2"/>
          <p:cNvGraphicFramePr>
            <a:graphicFrameLocks noChangeAspect="1"/>
          </p:cNvGraphicFramePr>
          <p:nvPr/>
        </p:nvGraphicFramePr>
        <p:xfrm>
          <a:off x="1239838" y="1714500"/>
          <a:ext cx="638651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66" name="Equation" r:id="rId3" imgW="2603500" imgH="482600" progId="Equation.DSMT4">
                  <p:embed/>
                </p:oleObj>
              </mc:Choice>
              <mc:Fallback>
                <p:oleObj name="Equation" r:id="rId3" imgW="2603500" imgH="482600" progId="Equation.DSMT4">
                  <p:embed/>
                  <p:pic>
                    <p:nvPicPr>
                      <p:cNvPr id="5018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1714500"/>
                        <a:ext cx="638651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67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501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4"/>
          <p:cNvGraphicFramePr>
            <a:graphicFrameLocks noChangeAspect="1"/>
          </p:cNvGraphicFramePr>
          <p:nvPr/>
        </p:nvGraphicFramePr>
        <p:xfrm>
          <a:off x="2786063" y="2786063"/>
          <a:ext cx="17145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68" name="Equation" r:id="rId7" imgW="1040948" imgH="482391" progId="Equation.DSMT4">
                  <p:embed/>
                </p:oleObj>
              </mc:Choice>
              <mc:Fallback>
                <p:oleObj name="Equation" r:id="rId7" imgW="1040948" imgH="482391" progId="Equation.DSMT4">
                  <p:embed/>
                  <p:pic>
                    <p:nvPicPr>
                      <p:cNvPr id="5018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2786063"/>
                        <a:ext cx="1714500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5"/>
          <p:cNvGraphicFramePr>
            <a:graphicFrameLocks noChangeAspect="1"/>
          </p:cNvGraphicFramePr>
          <p:nvPr/>
        </p:nvGraphicFramePr>
        <p:xfrm>
          <a:off x="841375" y="4929188"/>
          <a:ext cx="77263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69" name="Equation" r:id="rId9" imgW="3149600" imgH="482600" progId="Equation.DSMT4">
                  <p:embed/>
                </p:oleObj>
              </mc:Choice>
              <mc:Fallback>
                <p:oleObj name="Equation" r:id="rId9" imgW="3149600" imgH="482600" progId="Equation.DSMT4">
                  <p:embed/>
                  <p:pic>
                    <p:nvPicPr>
                      <p:cNvPr id="5018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4929188"/>
                        <a:ext cx="7726363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714375" y="1785938"/>
            <a:ext cx="8072438" cy="1071562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5813" y="5000625"/>
            <a:ext cx="8001000" cy="107156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 Web: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Alignments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666046"/>
      </p:ext>
    </p:extLst>
  </p:cSld>
  <p:clrMapOvr>
    <a:masterClrMapping/>
  </p:clrMapOvr>
  <p:transition spd="slow">
    <p:zoom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st_ngc4414_9925">
            <a:extLst>
              <a:ext uri="{FF2B5EF4-FFF2-40B4-BE49-F238E27FC236}">
                <a16:creationId xmlns:a16="http://schemas.microsoft.com/office/drawing/2014/main" id="{E8072E92-7A79-4FCB-87FA-6DCAE3DC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324975" cy="769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006E692D-7373-4BB2-ACF2-4B7C521B5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75236" name="Rectangle 4">
            <a:extLst>
              <a:ext uri="{FF2B5EF4-FFF2-40B4-BE49-F238E27FC236}">
                <a16:creationId xmlns:a16="http://schemas.microsoft.com/office/drawing/2014/main" id="{5E3ADE29-3171-49D4-ADF5-ADB3640D69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57238" y="-100013"/>
            <a:ext cx="10404476" cy="1371601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Spinning   the   Galaxies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49DBC176-821D-461B-A36E-EDA1A0D27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+mn-cs"/>
              </a:rPr>
              <a:t>                                                                </a:t>
            </a:r>
            <a:endParaRPr kumimoji="0" lang="el-GR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+mn-cs"/>
            </a:endParaRPr>
          </a:p>
        </p:txBody>
      </p:sp>
      <p:graphicFrame>
        <p:nvGraphicFramePr>
          <p:cNvPr id="18438" name="Object 2">
            <a:extLst>
              <a:ext uri="{FF2B5EF4-FFF2-40B4-BE49-F238E27FC236}">
                <a16:creationId xmlns:a16="http://schemas.microsoft.com/office/drawing/2014/main" id="{EE5CF914-B959-4CFE-9BD4-AB3C5F8D7A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8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8438" name="Object 2">
                        <a:extLst>
                          <a:ext uri="{FF2B5EF4-FFF2-40B4-BE49-F238E27FC236}">
                            <a16:creationId xmlns:a16="http://schemas.microsoft.com/office/drawing/2014/main" id="{EE5CF914-B959-4CFE-9BD4-AB3C5F8D7A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7">
            <a:extLst>
              <a:ext uri="{FF2B5EF4-FFF2-40B4-BE49-F238E27FC236}">
                <a16:creationId xmlns:a16="http://schemas.microsoft.com/office/drawing/2014/main" id="{30E4DD02-EA59-4629-9CF1-5EA6304E6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75048981-3B3F-4485-B2C8-44EC4567E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2DCBBD87-8517-4283-98E5-CCEAE48FE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596F6CCB-715F-46F6-A93B-89A0BC04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C4BF7675-4B0C-4AAD-894E-E19137F4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4" name="Rectangle 12">
            <a:extLst>
              <a:ext uri="{FF2B5EF4-FFF2-40B4-BE49-F238E27FC236}">
                <a16:creationId xmlns:a16="http://schemas.microsoft.com/office/drawing/2014/main" id="{44EC2FFD-5DCF-4264-8ED8-D215FE41A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445" name="Object 3">
            <a:extLst>
              <a:ext uri="{FF2B5EF4-FFF2-40B4-BE49-F238E27FC236}">
                <a16:creationId xmlns:a16="http://schemas.microsoft.com/office/drawing/2014/main" id="{BBBEC554-0B08-40D0-8BEC-609C163C4E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83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8445" name="Object 3">
                        <a:extLst>
                          <a:ext uri="{FF2B5EF4-FFF2-40B4-BE49-F238E27FC236}">
                            <a16:creationId xmlns:a16="http://schemas.microsoft.com/office/drawing/2014/main" id="{BBBEC554-0B08-40D0-8BEC-609C163C4E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Rectangle 14">
            <a:extLst>
              <a:ext uri="{FF2B5EF4-FFF2-40B4-BE49-F238E27FC236}">
                <a16:creationId xmlns:a16="http://schemas.microsoft.com/office/drawing/2014/main" id="{8C8F302A-765E-458B-BBB0-18BF24956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5ED3658E-F7A4-4FE9-B173-0EB714272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0A7A0E95-68FD-4FF4-AF52-EB306E2C4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49" name="AutoShape 17">
            <a:extLst>
              <a:ext uri="{FF2B5EF4-FFF2-40B4-BE49-F238E27FC236}">
                <a16:creationId xmlns:a16="http://schemas.microsoft.com/office/drawing/2014/main" id="{3AD916B7-7F5D-4350-B60E-1EBAFA6CE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50" name="Text Box 18">
            <a:extLst>
              <a:ext uri="{FF2B5EF4-FFF2-40B4-BE49-F238E27FC236}">
                <a16:creationId xmlns:a16="http://schemas.microsoft.com/office/drawing/2014/main" id="{B0C9C995-780F-46B4-AD4A-BAED1E59A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Circular Arrow 22">
            <a:extLst>
              <a:ext uri="{FF2B5EF4-FFF2-40B4-BE49-F238E27FC236}">
                <a16:creationId xmlns:a16="http://schemas.microsoft.com/office/drawing/2014/main" id="{21E777B0-03A6-4815-9637-FF9DCDAFD9AA}"/>
              </a:ext>
            </a:extLst>
          </p:cNvPr>
          <p:cNvSpPr/>
          <p:nvPr/>
        </p:nvSpPr>
        <p:spPr>
          <a:xfrm rot="11640000">
            <a:off x="2205258" y="1893064"/>
            <a:ext cx="4929222" cy="4071966"/>
          </a:xfrm>
          <a:prstGeom prst="circular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>
            <a:solidFill>
              <a:schemeClr val="tx1"/>
            </a:solidFill>
          </a:ln>
          <a:effectLst>
            <a:outerShdw blurRad="50800" dist="469900" dir="5400000" algn="ctr" rotWithShape="0">
              <a:srgbClr val="000000">
                <a:alpha val="43137"/>
              </a:srgbClr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EBFFCBD-9064-46DF-A7E1-E684E4EE738B}"/>
              </a:ext>
            </a:extLst>
          </p:cNvPr>
          <p:cNvSpPr/>
          <p:nvPr/>
        </p:nvSpPr>
        <p:spPr>
          <a:xfrm rot="17854139">
            <a:off x="3901281" y="2590007"/>
            <a:ext cx="2643187" cy="571500"/>
          </a:xfrm>
          <a:prstGeom prst="rightArrow">
            <a:avLst/>
          </a:prstGeom>
          <a:gradFill>
            <a:gsLst>
              <a:gs pos="32000">
                <a:srgbClr val="844D2E"/>
              </a:gs>
              <a:gs pos="74000">
                <a:srgbClr val="FFFF00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st_ngc4414_9925">
            <a:extLst>
              <a:ext uri="{FF2B5EF4-FFF2-40B4-BE49-F238E27FC236}">
                <a16:creationId xmlns:a16="http://schemas.microsoft.com/office/drawing/2014/main" id="{B8F0515F-D97B-430B-A14E-F8940B08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324975" cy="769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AB20E0F-E3CE-4D34-8D66-F8615AA69F42}"/>
              </a:ext>
            </a:extLst>
          </p:cNvPr>
          <p:cNvSpPr/>
          <p:nvPr/>
        </p:nvSpPr>
        <p:spPr>
          <a:xfrm>
            <a:off x="4643438" y="1500188"/>
            <a:ext cx="4000500" cy="4929187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E43BBC9-8661-44F6-9298-4721DAA95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75236" name="Rectangle 4">
            <a:extLst>
              <a:ext uri="{FF2B5EF4-FFF2-40B4-BE49-F238E27FC236}">
                <a16:creationId xmlns:a16="http://schemas.microsoft.com/office/drawing/2014/main" id="{AF26D5B3-6161-4851-8AFF-AC61DF635D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642938" y="-142875"/>
            <a:ext cx="10404476" cy="13716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Spinning   the  Galaxies</a:t>
            </a:r>
          </a:p>
        </p:txBody>
      </p:sp>
      <p:sp>
        <p:nvSpPr>
          <p:cNvPr id="19462" name="Text Box 5">
            <a:extLst>
              <a:ext uri="{FF2B5EF4-FFF2-40B4-BE49-F238E27FC236}">
                <a16:creationId xmlns:a16="http://schemas.microsoft.com/office/drawing/2014/main" id="{0CA98D58-9665-4D02-BC79-954F0DF37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+mn-cs"/>
              </a:rPr>
              <a:t>                                                                </a:t>
            </a:r>
            <a:endParaRPr kumimoji="0" lang="el-GR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+mn-cs"/>
            </a:endParaRPr>
          </a:p>
        </p:txBody>
      </p:sp>
      <p:graphicFrame>
        <p:nvGraphicFramePr>
          <p:cNvPr id="19463" name="Object 2">
            <a:extLst>
              <a:ext uri="{FF2B5EF4-FFF2-40B4-BE49-F238E27FC236}">
                <a16:creationId xmlns:a16="http://schemas.microsoft.com/office/drawing/2014/main" id="{4D3DCCE8-D9E9-495A-AFBB-C6BA743B64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06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19463" name="Object 2">
                        <a:extLst>
                          <a:ext uri="{FF2B5EF4-FFF2-40B4-BE49-F238E27FC236}">
                            <a16:creationId xmlns:a16="http://schemas.microsoft.com/office/drawing/2014/main" id="{4D3DCCE8-D9E9-495A-AFBB-C6BA743B64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Rectangle 7">
            <a:extLst>
              <a:ext uri="{FF2B5EF4-FFF2-40B4-BE49-F238E27FC236}">
                <a16:creationId xmlns:a16="http://schemas.microsoft.com/office/drawing/2014/main" id="{26296FC9-DA8F-4B12-89DC-82C2B83AF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5" name="Rectangle 8">
            <a:extLst>
              <a:ext uri="{FF2B5EF4-FFF2-40B4-BE49-F238E27FC236}">
                <a16:creationId xmlns:a16="http://schemas.microsoft.com/office/drawing/2014/main" id="{E6318EDC-E77C-4744-A360-DDBBE41A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6" name="Rectangle 9">
            <a:extLst>
              <a:ext uri="{FF2B5EF4-FFF2-40B4-BE49-F238E27FC236}">
                <a16:creationId xmlns:a16="http://schemas.microsoft.com/office/drawing/2014/main" id="{4BC1A924-4771-4D75-B9D2-C36608BD0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7" name="Rectangle 10">
            <a:extLst>
              <a:ext uri="{FF2B5EF4-FFF2-40B4-BE49-F238E27FC236}">
                <a16:creationId xmlns:a16="http://schemas.microsoft.com/office/drawing/2014/main" id="{453CAF08-472C-47E9-8CBF-193D42E19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8" name="Rectangle 11">
            <a:extLst>
              <a:ext uri="{FF2B5EF4-FFF2-40B4-BE49-F238E27FC236}">
                <a16:creationId xmlns:a16="http://schemas.microsoft.com/office/drawing/2014/main" id="{8EE3AE3F-1C91-4409-87DE-ADB04F59E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9" name="Rectangle 12">
            <a:extLst>
              <a:ext uri="{FF2B5EF4-FFF2-40B4-BE49-F238E27FC236}">
                <a16:creationId xmlns:a16="http://schemas.microsoft.com/office/drawing/2014/main" id="{A6B1B493-9D05-4CF5-A2E7-925627E79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470" name="Object 3">
            <a:extLst>
              <a:ext uri="{FF2B5EF4-FFF2-40B4-BE49-F238E27FC236}">
                <a16:creationId xmlns:a16="http://schemas.microsoft.com/office/drawing/2014/main" id="{3A0F96B2-9CF3-4414-93D4-B433CCDA97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07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9470" name="Object 3">
                        <a:extLst>
                          <a:ext uri="{FF2B5EF4-FFF2-40B4-BE49-F238E27FC236}">
                            <a16:creationId xmlns:a16="http://schemas.microsoft.com/office/drawing/2014/main" id="{3A0F96B2-9CF3-4414-93D4-B433CCDA97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1" name="Rectangle 14">
            <a:extLst>
              <a:ext uri="{FF2B5EF4-FFF2-40B4-BE49-F238E27FC236}">
                <a16:creationId xmlns:a16="http://schemas.microsoft.com/office/drawing/2014/main" id="{DBB4987B-2CFD-4220-814B-5ED3987F8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72" name="Rectangle 15">
            <a:extLst>
              <a:ext uri="{FF2B5EF4-FFF2-40B4-BE49-F238E27FC236}">
                <a16:creationId xmlns:a16="http://schemas.microsoft.com/office/drawing/2014/main" id="{918CF13D-E01E-46FF-98F1-C347EF946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73" name="Rectangle 16">
            <a:extLst>
              <a:ext uri="{FF2B5EF4-FFF2-40B4-BE49-F238E27FC236}">
                <a16:creationId xmlns:a16="http://schemas.microsoft.com/office/drawing/2014/main" id="{EE1BA049-CCEE-4F59-A791-A7D5490E5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74" name="AutoShape 17">
            <a:extLst>
              <a:ext uri="{FF2B5EF4-FFF2-40B4-BE49-F238E27FC236}">
                <a16:creationId xmlns:a16="http://schemas.microsoft.com/office/drawing/2014/main" id="{6323D86E-C329-420E-8FAF-4439BC6A7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75" name="Text Box 18">
            <a:extLst>
              <a:ext uri="{FF2B5EF4-FFF2-40B4-BE49-F238E27FC236}">
                <a16:creationId xmlns:a16="http://schemas.microsoft.com/office/drawing/2014/main" id="{4BEC7608-6CA0-4867-A420-C1CD194FB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476" name="Picture 19" descr="torques.png">
            <a:extLst>
              <a:ext uri="{FF2B5EF4-FFF2-40B4-BE49-F238E27FC236}">
                <a16:creationId xmlns:a16="http://schemas.microsoft.com/office/drawing/2014/main" id="{9ED7E44A-B165-4F55-8A28-5D1E1D151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643313"/>
            <a:ext cx="38227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Box 19">
            <a:extLst>
              <a:ext uri="{FF2B5EF4-FFF2-40B4-BE49-F238E27FC236}">
                <a16:creationId xmlns:a16="http://schemas.microsoft.com/office/drawing/2014/main" id="{4B98CFCA-C495-42F6-B03E-301AC8359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1643063"/>
            <a:ext cx="41433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Spinning up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collapsing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protogalaxy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 Tidal  Torques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</p:cSld>
  <p:clrMapOvr>
    <a:masterClrMapping/>
  </p:clrMapOvr>
  <p:transition spd="slow">
    <p:zoom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osmicweb.filaments.mmf.jpg">
            <a:extLst>
              <a:ext uri="{FF2B5EF4-FFF2-40B4-BE49-F238E27FC236}">
                <a16:creationId xmlns:a16="http://schemas.microsoft.com/office/drawing/2014/main" id="{2F3B7F30-34BF-4CFD-804B-9C78C38C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-642938"/>
            <a:ext cx="11358563" cy="1098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0B32A412-D60B-4740-9043-A5D73559C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620FC4-77A2-48AE-8953-19BA4DE8B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6592" y="-209551"/>
            <a:ext cx="10404476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Spinning   the  Galaxies</a:t>
            </a:r>
          </a:p>
        </p:txBody>
      </p:sp>
      <p:pic>
        <p:nvPicPr>
          <p:cNvPr id="22533" name="Picture 4" descr="cdm03.p3m.8.Ebcpart.1.jpeg">
            <a:extLst>
              <a:ext uri="{FF2B5EF4-FFF2-40B4-BE49-F238E27FC236}">
                <a16:creationId xmlns:a16="http://schemas.microsoft.com/office/drawing/2014/main" id="{6E845BFB-006B-42C4-8C23-365FD1285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14438"/>
            <a:ext cx="5643562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E7E877-1AD8-406B-B717-EA671B809E63}"/>
              </a:ext>
            </a:extLst>
          </p:cNvPr>
          <p:cNvSpPr/>
          <p:nvPr/>
        </p:nvSpPr>
        <p:spPr>
          <a:xfrm>
            <a:off x="3357563" y="1214438"/>
            <a:ext cx="5640387" cy="5500687"/>
          </a:xfrm>
          <a:prstGeom prst="rect">
            <a:avLst/>
          </a:prstGeom>
          <a:noFill/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254E75-069D-4967-A4C4-B548DAB95C8E}"/>
              </a:ext>
            </a:extLst>
          </p:cNvPr>
          <p:cNvSpPr/>
          <p:nvPr/>
        </p:nvSpPr>
        <p:spPr>
          <a:xfrm>
            <a:off x="142875" y="4786313"/>
            <a:ext cx="3071813" cy="1928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824" name="TextBox 6">
            <a:extLst>
              <a:ext uri="{FF2B5EF4-FFF2-40B4-BE49-F238E27FC236}">
                <a16:creationId xmlns:a16="http://schemas.microsoft.com/office/drawing/2014/main" id="{F4E8E24E-FD83-455D-BCDA-15C347FF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857750"/>
            <a:ext cx="2928937" cy="16319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Spinning  the Galaxies: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Tidal Forces that also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 Cosmic Web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8E91022-DDA5-4668-8E1A-1D151FE5E68C}"/>
              </a:ext>
            </a:extLst>
          </p:cNvPr>
          <p:cNvSpPr/>
          <p:nvPr/>
        </p:nvSpPr>
        <p:spPr>
          <a:xfrm>
            <a:off x="1357313" y="3357563"/>
            <a:ext cx="642937" cy="1214437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57A43D-32BD-4EF1-ABEB-73DE8C7FCC1A}"/>
              </a:ext>
            </a:extLst>
          </p:cNvPr>
          <p:cNvSpPr/>
          <p:nvPr/>
        </p:nvSpPr>
        <p:spPr>
          <a:xfrm>
            <a:off x="142875" y="1214438"/>
            <a:ext cx="3071813" cy="1928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75" name="TextBox 10">
            <a:extLst>
              <a:ext uri="{FF2B5EF4-FFF2-40B4-BE49-F238E27FC236}">
                <a16:creationId xmlns:a16="http://schemas.microsoft.com/office/drawing/2014/main" id="{1D9F3A8F-97E3-4455-914C-5CDD224AA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428750"/>
            <a:ext cx="2928937" cy="16319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Galaxy  Spin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 Web</a:t>
            </a:r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FD554E2E-0325-4783-BFC5-5C98CD64F139}"/>
              </a:ext>
            </a:extLst>
          </p:cNvPr>
          <p:cNvSpPr/>
          <p:nvPr/>
        </p:nvSpPr>
        <p:spPr>
          <a:xfrm>
            <a:off x="2143125" y="2071688"/>
            <a:ext cx="214313" cy="857250"/>
          </a:xfrm>
          <a:prstGeom prst="up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>
            <a:extLst>
              <a:ext uri="{FF2B5EF4-FFF2-40B4-BE49-F238E27FC236}">
                <a16:creationId xmlns:a16="http://schemas.microsoft.com/office/drawing/2014/main" id="{E72FECBA-FCF8-472D-92BE-6B52BAC1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+mn-cs"/>
              </a:rPr>
              <a:t>                                                                </a:t>
            </a:r>
            <a:endParaRPr kumimoji="0" lang="el-GR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+mn-cs"/>
            </a:endParaRPr>
          </a:p>
        </p:txBody>
      </p:sp>
      <p:graphicFrame>
        <p:nvGraphicFramePr>
          <p:cNvPr id="24579" name="Object 2">
            <a:extLst>
              <a:ext uri="{FF2B5EF4-FFF2-40B4-BE49-F238E27FC236}">
                <a16:creationId xmlns:a16="http://schemas.microsoft.com/office/drawing/2014/main" id="{62C08D4C-EC3F-44D7-AB0A-EBECDCD80F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3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24579" name="Object 2">
                        <a:extLst>
                          <a:ext uri="{FF2B5EF4-FFF2-40B4-BE49-F238E27FC236}">
                            <a16:creationId xmlns:a16="http://schemas.microsoft.com/office/drawing/2014/main" id="{62C08D4C-EC3F-44D7-AB0A-EBECDCD80F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7">
            <a:extLst>
              <a:ext uri="{FF2B5EF4-FFF2-40B4-BE49-F238E27FC236}">
                <a16:creationId xmlns:a16="http://schemas.microsoft.com/office/drawing/2014/main" id="{CBFF833D-56F7-461E-A922-24D801C71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1" name="Rectangle 8">
            <a:extLst>
              <a:ext uri="{FF2B5EF4-FFF2-40B4-BE49-F238E27FC236}">
                <a16:creationId xmlns:a16="http://schemas.microsoft.com/office/drawing/2014/main" id="{299F7B49-63D1-47E2-B71E-400E4E226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2" name="Rectangle 9">
            <a:extLst>
              <a:ext uri="{FF2B5EF4-FFF2-40B4-BE49-F238E27FC236}">
                <a16:creationId xmlns:a16="http://schemas.microsoft.com/office/drawing/2014/main" id="{5BB5D3B6-B414-48F8-9211-4B5BF92B0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3" name="Rectangle 10">
            <a:extLst>
              <a:ext uri="{FF2B5EF4-FFF2-40B4-BE49-F238E27FC236}">
                <a16:creationId xmlns:a16="http://schemas.microsoft.com/office/drawing/2014/main" id="{37B2084A-EA1B-4DAE-85B3-6AB50F876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4" name="Rectangle 11">
            <a:extLst>
              <a:ext uri="{FF2B5EF4-FFF2-40B4-BE49-F238E27FC236}">
                <a16:creationId xmlns:a16="http://schemas.microsoft.com/office/drawing/2014/main" id="{E87E6275-9ADE-41FB-99F3-F18CB7E94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5" name="Rectangle 12">
            <a:extLst>
              <a:ext uri="{FF2B5EF4-FFF2-40B4-BE49-F238E27FC236}">
                <a16:creationId xmlns:a16="http://schemas.microsoft.com/office/drawing/2014/main" id="{ADA0226B-BEE1-4479-8581-7EFC6CACC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4586" name="Object 3">
            <a:extLst>
              <a:ext uri="{FF2B5EF4-FFF2-40B4-BE49-F238E27FC236}">
                <a16:creationId xmlns:a16="http://schemas.microsoft.com/office/drawing/2014/main" id="{974D994A-C8BA-4028-8568-F03268AA7F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3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4586" name="Object 3">
                        <a:extLst>
                          <a:ext uri="{FF2B5EF4-FFF2-40B4-BE49-F238E27FC236}">
                            <a16:creationId xmlns:a16="http://schemas.microsoft.com/office/drawing/2014/main" id="{974D994A-C8BA-4028-8568-F03268AA7F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Rectangle 14">
            <a:extLst>
              <a:ext uri="{FF2B5EF4-FFF2-40B4-BE49-F238E27FC236}">
                <a16:creationId xmlns:a16="http://schemas.microsoft.com/office/drawing/2014/main" id="{C9492076-D85C-4FF2-B2A8-AE182837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8" name="Rectangle 15">
            <a:extLst>
              <a:ext uri="{FF2B5EF4-FFF2-40B4-BE49-F238E27FC236}">
                <a16:creationId xmlns:a16="http://schemas.microsoft.com/office/drawing/2014/main" id="{79203386-6A13-4E73-9A77-655335804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9" name="Rectangle 16">
            <a:extLst>
              <a:ext uri="{FF2B5EF4-FFF2-40B4-BE49-F238E27FC236}">
                <a16:creationId xmlns:a16="http://schemas.microsoft.com/office/drawing/2014/main" id="{B36BFFDC-BFEF-4058-BA89-3293F0A9C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90" name="AutoShape 17">
            <a:extLst>
              <a:ext uri="{FF2B5EF4-FFF2-40B4-BE49-F238E27FC236}">
                <a16:creationId xmlns:a16="http://schemas.microsoft.com/office/drawing/2014/main" id="{D9E58229-C1B8-4E06-B0F1-2D978E907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91" name="Text Box 18">
            <a:extLst>
              <a:ext uri="{FF2B5EF4-FFF2-40B4-BE49-F238E27FC236}">
                <a16:creationId xmlns:a16="http://schemas.microsoft.com/office/drawing/2014/main" id="{F099222A-A479-4EA1-B903-F3F2C455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592" name="Picture 18" descr="filament.wall.angle.cartoon.jpg">
            <a:extLst>
              <a:ext uri="{FF2B5EF4-FFF2-40B4-BE49-F238E27FC236}">
                <a16:creationId xmlns:a16="http://schemas.microsoft.com/office/drawing/2014/main" id="{7AC4D361-7B4E-483E-B022-8BEBE3CB3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2563"/>
            <a:ext cx="9001125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16">
            <a:extLst>
              <a:ext uri="{FF2B5EF4-FFF2-40B4-BE49-F238E27FC236}">
                <a16:creationId xmlns:a16="http://schemas.microsoft.com/office/drawing/2014/main" id="{670F6A98-4059-4B9A-BFCA-62A78A7CC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2643188"/>
            <a:ext cx="2786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Aragon-Calvo et al. 2007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Hahn et al.              2007</a:t>
            </a:r>
          </a:p>
        </p:txBody>
      </p:sp>
      <p:sp>
        <p:nvSpPr>
          <p:cNvPr id="24594" name="TextBox 17">
            <a:extLst>
              <a:ext uri="{FF2B5EF4-FFF2-40B4-BE49-F238E27FC236}">
                <a16:creationId xmlns:a16="http://schemas.microsoft.com/office/drawing/2014/main" id="{7A0B5A7B-8DF4-4016-BF86-4F99BDA06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484313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Mathematica1" pitchFamily="2" charset="2"/>
              </a:rPr>
              <a:t>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95" name="TextBox 18">
            <a:extLst>
              <a:ext uri="{FF2B5EF4-FFF2-40B4-BE49-F238E27FC236}">
                <a16:creationId xmlns:a16="http://schemas.microsoft.com/office/drawing/2014/main" id="{55951B60-7405-465B-8EC1-3F6E97D53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429000"/>
            <a:ext cx="1223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parallel</a:t>
            </a:r>
          </a:p>
        </p:txBody>
      </p:sp>
      <p:sp>
        <p:nvSpPr>
          <p:cNvPr id="24596" name="TextBox 19">
            <a:extLst>
              <a:ext uri="{FF2B5EF4-FFF2-40B4-BE49-F238E27FC236}">
                <a16:creationId xmlns:a16="http://schemas.microsoft.com/office/drawing/2014/main" id="{DFC7C1DD-4050-41D2-B5E9-3A3E8C31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05488"/>
            <a:ext cx="12239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perpendicular</a:t>
            </a:r>
          </a:p>
        </p:txBody>
      </p:sp>
      <p:sp>
        <p:nvSpPr>
          <p:cNvPr id="24597" name="TextBox 20">
            <a:extLst>
              <a:ext uri="{FF2B5EF4-FFF2-40B4-BE49-F238E27FC236}">
                <a16:creationId xmlns:a16="http://schemas.microsoft.com/office/drawing/2014/main" id="{E1EA9F09-B8F8-459D-A564-A73300F1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3429000"/>
            <a:ext cx="12239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parallel</a:t>
            </a:r>
          </a:p>
        </p:txBody>
      </p:sp>
    </p:spTree>
  </p:cSld>
  <p:clrMapOvr>
    <a:masterClrMapping/>
  </p:clrMapOvr>
  <p:transition spd="slow">
    <p:zoom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B586352-B05B-4E67-9ACD-5338886D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67F4E-E829-4A09-A4AC-6C0F932A7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1772816"/>
            <a:ext cx="8964488" cy="4727503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52C976F-D699-4AE2-9859-5E5F262F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7238" y="-100013"/>
            <a:ext cx="10404476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Filament-Halo alignments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D170BC36-6C37-4C67-BAA6-18A029C50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6500319"/>
            <a:ext cx="2786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Ganeshaiah</a:t>
            </a:r>
            <a:r>
              <a:rPr kumimoji="0" lang="en-US" alt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3928887274"/>
      </p:ext>
    </p:extLst>
  </p:cSld>
  <p:clrMapOvr>
    <a:masterClrMapping/>
  </p:clrMapOvr>
  <p:transition spd="slow">
    <p:zoom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B586352-B05B-4E67-9ACD-5338886D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9144000" cy="137160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2C976F-D699-4AE2-9859-5E5F262F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600" y="-27384"/>
            <a:ext cx="10404476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Spin-Flip: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ass dependent alignments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B6332-F021-42A3-9B25-3F5B1AF7D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418348" cy="3919752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149DF1F3-D671-49AB-B888-EAE0A721C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1643726"/>
            <a:ext cx="27860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Ganeshaiah</a:t>
            </a:r>
            <a:r>
              <a:rPr kumimoji="0" lang="en-US" altLang="en-US" sz="1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C5AA7-4C75-49EA-A95E-5238F2922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83" y="3861047"/>
            <a:ext cx="3903206" cy="2830569"/>
          </a:xfrm>
          <a:prstGeom prst="rect">
            <a:avLst/>
          </a:prstGeom>
          <a:effectLst>
            <a:outerShdw blurRad="50800" dist="304800" dir="1332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052659"/>
      </p:ext>
    </p:extLst>
  </p:cSld>
  <p:clrMapOvr>
    <a:masterClrMapping/>
  </p:clrMapOvr>
  <p:transition spd="slow">
    <p:zoom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B586352-B05B-4E67-9ACD-5338886D4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9144000" cy="137160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2C976F-D699-4AE2-9859-5E5F262F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8600" y="-27384"/>
            <a:ext cx="10404476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SDSS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Galaxy-Filament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alignment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149DF1F3-D671-49AB-B888-EAE0A721C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1484784"/>
            <a:ext cx="27860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Aragon-Calvo</a:t>
            </a:r>
            <a:r>
              <a:rPr kumimoji="0" lang="en-US" altLang="en-US" sz="10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2010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b="1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b="1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b="1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a</a:t>
            </a:r>
            <a:r>
              <a:rPr kumimoji="0" lang="en-US" altLang="en-US" sz="1000" b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lso</a:t>
            </a:r>
            <a:r>
              <a:rPr kumimoji="0" lang="en-US" altLang="en-US" sz="10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see alignment studies by: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000" b="1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Plionis</a:t>
            </a:r>
            <a:r>
              <a:rPr lang="en-US" altLang="en-US" sz="1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 et al. 1996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Flin</a:t>
            </a:r>
            <a:r>
              <a:rPr kumimoji="0" lang="en-US" altLang="en-US" sz="10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000" b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Biernacka</a:t>
            </a:r>
            <a:r>
              <a:rPr kumimoji="0" lang="en-US" altLang="en-US" sz="10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000" b="1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Tempel</a:t>
            </a:r>
            <a:r>
              <a:rPr lang="en-US" altLang="en-US" sz="1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 &amp; </a:t>
            </a:r>
            <a:r>
              <a:rPr lang="en-US" altLang="en-US" sz="1000" b="1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Libeskind</a:t>
            </a:r>
            <a:r>
              <a:rPr lang="en-US" altLang="en-US" sz="1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 2014</a:t>
            </a:r>
            <a:endParaRPr kumimoji="0" lang="en-US" altLang="en-US" sz="1000" b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4" descr="DR5_galaxies_ellip_redshift_TOP.png">
            <a:extLst>
              <a:ext uri="{FF2B5EF4-FFF2-40B4-BE49-F238E27FC236}">
                <a16:creationId xmlns:a16="http://schemas.microsoft.com/office/drawing/2014/main" id="{A53F1C3F-9D1E-4821-8031-D7CFDC93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0" y="1340768"/>
            <a:ext cx="5547948" cy="313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dss.galspin.fil347.10Mpc.jpg">
            <a:extLst>
              <a:ext uri="{FF2B5EF4-FFF2-40B4-BE49-F238E27FC236}">
                <a16:creationId xmlns:a16="http://schemas.microsoft.com/office/drawing/2014/main" id="{BDAAF851-0350-4655-AE68-F0BC58402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11" y="3284984"/>
            <a:ext cx="4553277" cy="2981764"/>
          </a:xfrm>
          <a:prstGeom prst="rect">
            <a:avLst/>
          </a:prstGeom>
          <a:noFill/>
          <a:ln>
            <a:noFill/>
          </a:ln>
          <a:effectLst>
            <a:outerShdw blurRad="50800" dist="127000" dir="133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jonesspin.fig6.png">
            <a:extLst>
              <a:ext uri="{FF2B5EF4-FFF2-40B4-BE49-F238E27FC236}">
                <a16:creationId xmlns:a16="http://schemas.microsoft.com/office/drawing/2014/main" id="{86D37AED-46BE-4B10-A530-A718E6B0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88216"/>
            <a:ext cx="3571165" cy="23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21E1BA-5701-4BB7-AA11-0DAE37C08FFC}"/>
              </a:ext>
            </a:extLst>
          </p:cNvPr>
          <p:cNvSpPr/>
          <p:nvPr/>
        </p:nvSpPr>
        <p:spPr>
          <a:xfrm>
            <a:off x="179512" y="4509120"/>
            <a:ext cx="3499157" cy="2304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948814-95B2-48D4-BC83-9DEA593F247A}"/>
              </a:ext>
            </a:extLst>
          </p:cNvPr>
          <p:cNvSpPr/>
          <p:nvPr/>
        </p:nvSpPr>
        <p:spPr>
          <a:xfrm>
            <a:off x="467544" y="5373216"/>
            <a:ext cx="1728192" cy="1368152"/>
          </a:xfrm>
          <a:prstGeom prst="ellips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57261"/>
      </p:ext>
    </p:extLst>
  </p:cSld>
  <p:clrMapOvr>
    <a:masterClrMapping/>
  </p:clrMapOvr>
  <p:transition spd="slow">
    <p:zoom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234888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 Web: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Dark Matter &amp;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Grav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. Lensing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411273"/>
      </p:ext>
    </p:extLst>
  </p:cSld>
  <p:clrMapOvr>
    <a:masterClrMapping/>
  </p:clrMapOvr>
  <p:transition spd="slow">
    <p:zoom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osmicweb.filaments.mm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0" y="-642938"/>
            <a:ext cx="11358563" cy="10982326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-757238" y="-100013"/>
            <a:ext cx="10404476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Tidal Shaping of the Cosmic Web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43B7C-E3B4-4D73-A2EA-C683FEDDB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61" y="1235055"/>
            <a:ext cx="5445509" cy="5445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7361" y="1232435"/>
            <a:ext cx="5450590" cy="5469881"/>
          </a:xfrm>
          <a:prstGeom prst="rect">
            <a:avLst/>
          </a:prstGeom>
          <a:noFill/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875" y="4786313"/>
            <a:ext cx="3071813" cy="1928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800" name="TextBox 6"/>
          <p:cNvSpPr txBox="1">
            <a:spLocks noChangeArrowheads="1"/>
          </p:cNvSpPr>
          <p:nvPr/>
        </p:nvSpPr>
        <p:spPr bwMode="auto">
          <a:xfrm>
            <a:off x="214313" y="5072063"/>
            <a:ext cx="3357562" cy="101600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Tidal Forces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 the Cosmic Web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13B5889D-1C67-475B-A9E7-04B209AE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1484784"/>
            <a:ext cx="2786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Aragon-Calvo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2010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a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lso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see alignment studies by: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Plionis</a:t>
            </a:r>
            <a:r>
              <a:rPr lang="en-US" alt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et al. 1996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Flin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Biernacka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20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Tempel</a:t>
            </a:r>
            <a:r>
              <a:rPr lang="en-US" alt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&amp; </a:t>
            </a:r>
            <a:r>
              <a:rPr lang="en-US" altLang="en-US" sz="1200" dirty="0" err="1">
                <a:solidFill>
                  <a:srgbClr val="000000">
                    <a:lumMod val="50000"/>
                    <a:lumOff val="50000"/>
                  </a:srgbClr>
                </a:solidFill>
              </a:rPr>
              <a:t>Libeskind</a:t>
            </a:r>
            <a:r>
              <a:rPr lang="en-US" altLang="en-US" sz="12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 2014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CC851-74D0-4653-BDA2-9E5CF2D677A1}"/>
              </a:ext>
            </a:extLst>
          </p:cNvPr>
          <p:cNvSpPr txBox="1"/>
          <p:nvPr/>
        </p:nvSpPr>
        <p:spPr>
          <a:xfrm>
            <a:off x="3635896" y="6434343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Rieder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</a:t>
            </a:r>
            <a:r>
              <a:rPr lang="en-US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vdW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136907936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Schechter Luminosity  Function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28587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2dFGRs   luminosity  function: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Faint  Galaxies  dominate  number  density   !!!!!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Bright Galaxies determine the luminosity (stars)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in  a cosmic volume !!!!!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1205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6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5120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2857500" y="2286000"/>
          <a:ext cx="292735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7" name="Equation" r:id="rId5" imgW="1193800" imgH="723900" progId="Equation.DSMT4">
                  <p:embed/>
                </p:oleObj>
              </mc:Choice>
              <mc:Fallback>
                <p:oleObj name="Equation" r:id="rId5" imgW="1193800" imgH="723900" progId="Equation.DSMT4">
                  <p:embed/>
                  <p:pic>
                    <p:nvPicPr>
                      <p:cNvPr id="5120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2286000"/>
                        <a:ext cx="2927350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714625" y="2214563"/>
            <a:ext cx="3214688" cy="1928812"/>
          </a:xfrm>
          <a:prstGeom prst="round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99" y="1124744"/>
            <a:ext cx="5777105" cy="5076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nl-NL" b="1" dirty="0">
                <a:solidFill>
                  <a:schemeClr val="accent3"/>
                </a:solidFill>
              </a:rPr>
              <a:t>Dark Matter Cosmic Web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638132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Lensing of background light by dark matter distribution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954214"/>
      </p:ext>
    </p:extLst>
  </p:cSld>
  <p:clrMapOvr>
    <a:masterClrMapping/>
  </p:clrMapOvr>
  <p:transition spd="slow">
    <p:zoom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95" y="1842536"/>
            <a:ext cx="4830277" cy="4830277"/>
          </a:xfrm>
          <a:prstGeom prst="rect">
            <a:avLst/>
          </a:prstGeom>
        </p:spPr>
      </p:pic>
      <p:sp>
        <p:nvSpPr>
          <p:cNvPr id="200706" name="AutoShape 10"/>
          <p:cNvSpPr>
            <a:spLocks noChangeArrowheads="1"/>
          </p:cNvSpPr>
          <p:nvPr/>
        </p:nvSpPr>
        <p:spPr bwMode="auto">
          <a:xfrm>
            <a:off x="107950" y="1744663"/>
            <a:ext cx="3743325" cy="499745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3995738" y="1842536"/>
            <a:ext cx="4897437" cy="4830277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323528" y="2164793"/>
            <a:ext cx="388778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CL0024+17: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Jee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et al., 2007)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mapping the dark matter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content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cosmic mass distribution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via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weak gravitational lensing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88825" y="160417"/>
            <a:ext cx="97930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Galaxy  Clusters</a:t>
            </a:r>
          </a:p>
        </p:txBody>
      </p:sp>
    </p:spTree>
    <p:extLst>
      <p:ext uri="{BB962C8B-B14F-4D97-AF65-F5344CB8AC3E}">
        <p14:creationId xmlns:p14="http://schemas.microsoft.com/office/powerpoint/2010/main" val="1463701787"/>
      </p:ext>
    </p:extLst>
  </p:cSld>
  <p:clrMapOvr>
    <a:masterClrMapping/>
  </p:clrMapOvr>
  <p:transition spd="slow">
    <p:zoom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3744416" cy="1143000"/>
          </a:xfrm>
        </p:spPr>
        <p:txBody>
          <a:bodyPr/>
          <a:lstStyle/>
          <a:p>
            <a:r>
              <a:rPr lang="nl-NL" sz="3500" b="1" dirty="0">
                <a:solidFill>
                  <a:schemeClr val="accent3"/>
                </a:solidFill>
              </a:rPr>
              <a:t>Dark Matter</a:t>
            </a:r>
            <a:br>
              <a:rPr lang="nl-NL" sz="3500" b="1" dirty="0">
                <a:solidFill>
                  <a:schemeClr val="accent3"/>
                </a:solidFill>
              </a:rPr>
            </a:br>
            <a:r>
              <a:rPr lang="nl-NL" sz="3500" b="1" dirty="0">
                <a:solidFill>
                  <a:schemeClr val="accent3"/>
                </a:solidFill>
              </a:rPr>
              <a:t>Cosmic Web</a:t>
            </a:r>
            <a:endParaRPr lang="en-GB" sz="3500" b="1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404664"/>
            <a:ext cx="5257931" cy="463279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604" y="6021288"/>
            <a:ext cx="3168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A222-A223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Dietrich et al. 2013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4664"/>
            <a:ext cx="5257929" cy="460943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" y="2060848"/>
            <a:ext cx="4503875" cy="3809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3604" y="2060848"/>
            <a:ext cx="4492163" cy="378483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90945"/>
      </p:ext>
    </p:extLst>
  </p:cSld>
  <p:clrMapOvr>
    <a:masterClrMapping/>
  </p:clrMapOvr>
  <p:transition spd="slow">
    <p:zoom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3744416" cy="1143000"/>
          </a:xfrm>
        </p:spPr>
        <p:txBody>
          <a:bodyPr/>
          <a:lstStyle/>
          <a:p>
            <a:r>
              <a:rPr lang="nl-NL" sz="3500" b="1" dirty="0">
                <a:solidFill>
                  <a:schemeClr val="accent3"/>
                </a:solidFill>
              </a:rPr>
              <a:t>Dark Matter</a:t>
            </a:r>
            <a:br>
              <a:rPr lang="nl-NL" sz="3500" b="1" dirty="0">
                <a:solidFill>
                  <a:schemeClr val="accent3"/>
                </a:solidFill>
              </a:rPr>
            </a:br>
            <a:r>
              <a:rPr lang="nl-NL" sz="3500" b="1" dirty="0">
                <a:solidFill>
                  <a:schemeClr val="accent3"/>
                </a:solidFill>
              </a:rPr>
              <a:t>Cosmic Web</a:t>
            </a:r>
            <a:endParaRPr lang="en-GB" sz="3500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6672"/>
            <a:ext cx="5257930" cy="2952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3566235"/>
            <a:ext cx="5257931" cy="2952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404664"/>
            <a:ext cx="5257931" cy="302433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3886" y="3525292"/>
            <a:ext cx="5257931" cy="3024336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229200"/>
            <a:ext cx="3168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MACSJ0171.5+3745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Ebeling et al. 2012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32541"/>
      </p:ext>
    </p:extLst>
  </p:cSld>
  <p:clrMapOvr>
    <a:masterClrMapping/>
  </p:clrMapOvr>
  <p:transition spd="slow">
    <p:zoom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62" cy="6858000"/>
          </a:xfrm>
        </p:spPr>
      </p:pic>
    </p:spTree>
    <p:extLst>
      <p:ext uri="{BB962C8B-B14F-4D97-AF65-F5344CB8AC3E}">
        <p14:creationId xmlns:p14="http://schemas.microsoft.com/office/powerpoint/2010/main" val="569216260"/>
      </p:ext>
    </p:extLst>
  </p:cSld>
  <p:clrMapOvr>
    <a:masterClrMapping/>
  </p:clrMapOvr>
  <p:transition spd="slow">
    <p:zoom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FB68-EC28-4297-898C-D7DCF9D6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43000"/>
          </a:xfrm>
        </p:spPr>
        <p:txBody>
          <a:bodyPr/>
          <a:lstStyle/>
          <a:p>
            <a:r>
              <a:rPr lang="en-US" b="1" dirty="0"/>
              <a:t>Dark Energy Survey (DES)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33B87-32DB-42D7-B502-24C76BECEA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9" y="2420888"/>
            <a:ext cx="9144000" cy="4390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2C31F-912E-497D-B479-0E7B5B96D8DE}"/>
              </a:ext>
            </a:extLst>
          </p:cNvPr>
          <p:cNvSpPr txBox="1"/>
          <p:nvPr/>
        </p:nvSpPr>
        <p:spPr>
          <a:xfrm>
            <a:off x="395536" y="1043608"/>
            <a:ext cx="85689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Map of (projected) (dark) matter density: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Determined from lensing deformation 28 million galaxies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Red-yellow:   </a:t>
            </a:r>
            <a:r>
              <a:rPr lang="en-US" sz="1500" b="1" dirty="0" err="1"/>
              <a:t>overdense</a:t>
            </a:r>
            <a:endParaRPr lang="en-US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Blue-white:    </a:t>
            </a:r>
            <a:r>
              <a:rPr lang="en-US" sz="1500" b="1" dirty="0" err="1"/>
              <a:t>underdense</a:t>
            </a:r>
            <a:r>
              <a:rPr lang="en-US" sz="1500" b="1" dirty="0"/>
              <a:t> </a:t>
            </a:r>
          </a:p>
          <a:p>
            <a:r>
              <a:rPr lang="en-US" sz="1500" b="1" dirty="0"/>
              <a:t>Clearly visible: the </a:t>
            </a:r>
            <a:r>
              <a:rPr lang="en-US" sz="1500" b="1" dirty="0" err="1"/>
              <a:t>weblike</a:t>
            </a:r>
            <a:r>
              <a:rPr lang="en-US" sz="1500" b="1" dirty="0"/>
              <a:t> arrangement of dark matter</a:t>
            </a:r>
          </a:p>
        </p:txBody>
      </p:sp>
    </p:spTree>
    <p:extLst>
      <p:ext uri="{BB962C8B-B14F-4D97-AF65-F5344CB8AC3E}">
        <p14:creationId xmlns:p14="http://schemas.microsoft.com/office/powerpoint/2010/main" val="2570933001"/>
      </p:ext>
    </p:extLst>
  </p:cSld>
  <p:clrMapOvr>
    <a:masterClrMapping/>
  </p:clrMapOvr>
  <p:transition spd="slow">
    <p:zoom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3D53EE-9A22-464C-8F4A-32E32734F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5300130" cy="591034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F926E1-BCB5-4B33-9D1A-B8C95331CC46}"/>
              </a:ext>
            </a:extLst>
          </p:cNvPr>
          <p:cNvSpPr txBox="1">
            <a:spLocks/>
          </p:cNvSpPr>
          <p:nvPr/>
        </p:nvSpPr>
        <p:spPr bwMode="auto">
          <a:xfrm>
            <a:off x="-1332656" y="-31541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000" b="1" kern="0" dirty="0"/>
              <a:t>Dark Energy Survey (DES)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94C78-EB5C-45CC-B198-38033B7021B3}"/>
              </a:ext>
            </a:extLst>
          </p:cNvPr>
          <p:cNvSpPr txBox="1"/>
          <p:nvPr/>
        </p:nvSpPr>
        <p:spPr>
          <a:xfrm>
            <a:off x="5580112" y="980728"/>
            <a:ext cx="338437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Map of </a:t>
            </a:r>
          </a:p>
          <a:p>
            <a:r>
              <a:rPr lang="en-US" sz="1500" b="1" dirty="0"/>
              <a:t>(projected) (dark) matter density: </a:t>
            </a:r>
          </a:p>
          <a:p>
            <a:endParaRPr lang="en-US" sz="1500" b="1" dirty="0"/>
          </a:p>
          <a:p>
            <a:endParaRPr lang="en-US" sz="1500" b="1" dirty="0"/>
          </a:p>
          <a:p>
            <a:endParaRPr lang="en-US" sz="1500" b="1" dirty="0"/>
          </a:p>
          <a:p>
            <a:r>
              <a:rPr lang="en-US" sz="1500" b="1" dirty="0"/>
              <a:t>For reference, elements of the </a:t>
            </a:r>
          </a:p>
          <a:p>
            <a:r>
              <a:rPr lang="en-US" sz="1500" b="1" dirty="0"/>
              <a:t>Cosmic Web:</a:t>
            </a:r>
          </a:p>
          <a:p>
            <a:endParaRPr lang="en-US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Identification 2 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Reveals filamentary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Also noticeable is a void region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21F280-4206-4C78-A474-9614D86F64A4}"/>
              </a:ext>
            </a:extLst>
          </p:cNvPr>
          <p:cNvSpPr/>
          <p:nvPr/>
        </p:nvSpPr>
        <p:spPr>
          <a:xfrm>
            <a:off x="5508104" y="579277"/>
            <a:ext cx="3528392" cy="38578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56294"/>
      </p:ext>
    </p:extLst>
  </p:cSld>
  <p:clrMapOvr>
    <a:masterClrMapping/>
  </p:clrMapOvr>
  <p:transition spd="slow">
    <p:zoom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 Web: 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Gas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4758"/>
      </p:ext>
    </p:extLst>
  </p:cSld>
  <p:clrMapOvr>
    <a:masterClrMapping/>
  </p:clrMapOvr>
  <p:transition spd="slow">
    <p:zoom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899592"/>
            <a:ext cx="9981728" cy="998172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87624" y="54868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+mj-lt"/>
              </a:rPr>
              <a:t>        Illustris Simulation:</a:t>
            </a:r>
          </a:p>
          <a:p>
            <a:endParaRPr lang="nl-NL" sz="4000" b="1" dirty="0">
              <a:solidFill>
                <a:schemeClr val="bg1"/>
              </a:solidFill>
              <a:latin typeface="+mj-lt"/>
            </a:endParaRPr>
          </a:p>
          <a:p>
            <a:endParaRPr lang="nl-NL" sz="4000" b="1" dirty="0">
              <a:solidFill>
                <a:schemeClr val="bg1"/>
              </a:solidFill>
              <a:latin typeface="+mj-lt"/>
            </a:endParaRPr>
          </a:p>
          <a:p>
            <a:endParaRPr lang="nl-NL" sz="4000" b="1" dirty="0">
              <a:solidFill>
                <a:schemeClr val="bg1"/>
              </a:solidFill>
              <a:latin typeface="+mj-lt"/>
            </a:endParaRPr>
          </a:p>
          <a:p>
            <a:endParaRPr lang="nl-NL" sz="4000" b="1" dirty="0">
              <a:solidFill>
                <a:schemeClr val="bg1"/>
              </a:solidFill>
              <a:latin typeface="+mj-lt"/>
            </a:endParaRPr>
          </a:p>
          <a:p>
            <a:endParaRPr lang="nl-NL" sz="4000" b="1" dirty="0">
              <a:solidFill>
                <a:schemeClr val="bg1"/>
              </a:solidFill>
              <a:latin typeface="+mj-lt"/>
            </a:endParaRPr>
          </a:p>
          <a:p>
            <a:endParaRPr lang="nl-NL" sz="4000" b="1" dirty="0">
              <a:solidFill>
                <a:schemeClr val="bg1"/>
              </a:solidFill>
              <a:latin typeface="+mj-lt"/>
            </a:endParaRPr>
          </a:p>
          <a:p>
            <a:r>
              <a:rPr lang="nl-NL" sz="4000" b="1" dirty="0">
                <a:solidFill>
                  <a:schemeClr val="bg1"/>
                </a:solidFill>
                <a:latin typeface="+mj-lt"/>
              </a:rPr>
              <a:t>               Cosmic Web     </a:t>
            </a:r>
          </a:p>
          <a:p>
            <a:r>
              <a:rPr lang="nl-NL" sz="4000" b="1" dirty="0">
                <a:solidFill>
                  <a:schemeClr val="bg1"/>
                </a:solidFill>
                <a:latin typeface="+mj-lt"/>
              </a:rPr>
              <a:t>Dark Matter  -  Gas -  Galaxies                                          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9085617"/>
      </p:ext>
    </p:extLst>
  </p:cSld>
  <p:clrMapOvr>
    <a:masterClrMapping/>
  </p:clrMapOvr>
  <p:transition spd="slow">
    <p:zoom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Gaseous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2" y="905221"/>
            <a:ext cx="7160818" cy="47547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116632"/>
            <a:ext cx="7524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solidFill>
                  <a:srgbClr val="FFFFFF"/>
                </a:solidFill>
                <a:latin typeface="Arial"/>
              </a:rPr>
              <a:t>the Gaseous Cosmic Web</a:t>
            </a:r>
            <a:endParaRPr lang="en-GB" sz="45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1591" y="901462"/>
            <a:ext cx="7160819" cy="4751411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A8829-518C-40C1-B4B8-B22654603ED6}"/>
              </a:ext>
            </a:extLst>
          </p:cNvPr>
          <p:cNvSpPr txBox="1"/>
          <p:nvPr/>
        </p:nvSpPr>
        <p:spPr>
          <a:xfrm>
            <a:off x="899592" y="5733256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Evolution of the gaseous Cosmic Web:</a:t>
            </a:r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chemeClr val="bg1"/>
                </a:solidFill>
              </a:rPr>
              <a:t>Gas falls into the potential wells (mainly determined by dark matter web)</a:t>
            </a:r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chemeClr val="bg1"/>
                </a:solidFill>
              </a:rPr>
              <a:t>Gas heats up:   - extremely hot in cluster nodes (hard </a:t>
            </a:r>
            <a:r>
              <a:rPr lang="en-US" sz="1500" dirty="0" err="1">
                <a:solidFill>
                  <a:schemeClr val="bg1"/>
                </a:solidFill>
              </a:rPr>
              <a:t>Xray</a:t>
            </a:r>
            <a:r>
              <a:rPr lang="en-US" sz="1500" dirty="0">
                <a:solidFill>
                  <a:schemeClr val="bg1"/>
                </a:solidFill>
              </a:rPr>
              <a:t> emitting gas)</a:t>
            </a:r>
          </a:p>
          <a:p>
            <a:r>
              <a:rPr lang="en-US" sz="1500" dirty="0">
                <a:solidFill>
                  <a:schemeClr val="bg1"/>
                </a:solidFill>
              </a:rPr>
              <a:t>                               - warm/hot gas in filamentary extensions   (WHIM)</a:t>
            </a:r>
          </a:p>
        </p:txBody>
      </p:sp>
    </p:spTree>
    <p:extLst>
      <p:ext uri="{BB962C8B-B14F-4D97-AF65-F5344CB8AC3E}">
        <p14:creationId xmlns:p14="http://schemas.microsoft.com/office/powerpoint/2010/main" val="2162711307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Most  galaxy  surveys  defined  by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 </a:t>
            </a: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apparent  magnitude  limit   m</a:t>
            </a:r>
            <a:r>
              <a:rPr lang="en-US" altLang="en-US" sz="2800" b="1" baseline="-2500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lim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All  </a:t>
            </a:r>
            <a:r>
              <a:rPr lang="en-US" altLang="en-US" sz="2800" b="1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galaxies  having  an  apparent  brightness  higher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than  that corresponding  to  m</a:t>
            </a:r>
            <a:r>
              <a:rPr lang="en-US" altLang="en-US" sz="2800" b="1" baseline="-25000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lim</a:t>
            </a:r>
            <a:r>
              <a:rPr lang="en-US" altLang="en-US" sz="2800" b="1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are included 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survey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Depends 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C000"/>
                </a:solidFill>
                <a:latin typeface="Papyrus" pitchFamily="66" charset="0"/>
                <a:sym typeface="Mathematica1" pitchFamily="2" charset="2"/>
              </a:rPr>
              <a:t>           </a:t>
            </a:r>
            <a:r>
              <a:rPr lang="en-US" altLang="en-US" sz="20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- intrinsic  brightness/absolute magnitude  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- (luminosity) distance   d</a:t>
            </a:r>
            <a:r>
              <a:rPr lang="en-US" altLang="en-US" sz="2000" b="1" baseline="-2500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(-  k-correction:    shift  galaxy  spectrum  as function  redshift  z)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Absolute  Magnitude                Apparent  Magnitude  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2229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0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522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4"/>
          <p:cNvGraphicFramePr>
            <a:graphicFrameLocks noChangeAspect="1"/>
          </p:cNvGraphicFramePr>
          <p:nvPr/>
        </p:nvGraphicFramePr>
        <p:xfrm>
          <a:off x="1789113" y="6000750"/>
          <a:ext cx="57308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41" name="Equation" r:id="rId5" imgW="1930400" imgH="228600" progId="Equation.DSMT4">
                  <p:embed/>
                </p:oleObj>
              </mc:Choice>
              <mc:Fallback>
                <p:oleObj name="Equation" r:id="rId5" imgW="1930400" imgH="228600" progId="Equation.DSMT4">
                  <p:embed/>
                  <p:pic>
                    <p:nvPicPr>
                      <p:cNvPr id="522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6000750"/>
                        <a:ext cx="57308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4286250" y="5786438"/>
            <a:ext cx="928688" cy="158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Gaseous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99592" y="116632"/>
            <a:ext cx="7524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Gaseous Cosmic Web</a:t>
            </a:r>
            <a:endParaRPr kumimoji="0" lang="en-GB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5659" y="1528286"/>
            <a:ext cx="5576890" cy="4751411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A8829-518C-40C1-B4B8-B22654603ED6}"/>
              </a:ext>
            </a:extLst>
          </p:cNvPr>
          <p:cNvSpPr txBox="1"/>
          <p:nvPr/>
        </p:nvSpPr>
        <p:spPr>
          <a:xfrm>
            <a:off x="6084168" y="1740257"/>
            <a:ext cx="38884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</a:rPr>
              <a:t>Gaseous Cosmic Web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Detection via: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arenR"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Ly</a:t>
            </a:r>
            <a:r>
              <a:rPr lang="el-GR" sz="1200" dirty="0">
                <a:solidFill>
                  <a:srgbClr val="FFFFFF"/>
                </a:solidFill>
              </a:rPr>
              <a:t>α</a:t>
            </a:r>
            <a:r>
              <a:rPr lang="en-US" sz="1200" dirty="0">
                <a:solidFill>
                  <a:srgbClr val="FFFFFF"/>
                </a:solidFill>
              </a:rPr>
              <a:t> absorption (Ly</a:t>
            </a:r>
            <a:r>
              <a:rPr lang="el-GR" sz="1200" dirty="0">
                <a:solidFill>
                  <a:srgbClr val="FFFFFF"/>
                </a:solidFill>
              </a:rPr>
              <a:t>α</a:t>
            </a:r>
            <a:r>
              <a:rPr lang="en-US" sz="1200" dirty="0">
                <a:solidFill>
                  <a:srgbClr val="FFFFFF"/>
                </a:solidFill>
              </a:rPr>
              <a:t> forest)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- neutral hydrogen (cloud)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- mostly at high redshift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- absorption against quasar </a:t>
            </a:r>
            <a:r>
              <a:rPr lang="en-US" sz="1200" dirty="0" err="1">
                <a:solidFill>
                  <a:srgbClr val="FFFFFF"/>
                </a:solidFill>
              </a:rPr>
              <a:t>los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- possible use as tomographic tool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arenR"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2)  WHIM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- warm-hot intergalactic medium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- soft </a:t>
            </a:r>
            <a:r>
              <a:rPr lang="en-US" sz="1200" dirty="0" err="1">
                <a:solidFill>
                  <a:srgbClr val="FFFFFF"/>
                </a:solidFill>
              </a:rPr>
              <a:t>Xray</a:t>
            </a:r>
            <a:r>
              <a:rPr lang="en-US" sz="1200" dirty="0">
                <a:solidFill>
                  <a:srgbClr val="FFFFFF"/>
                </a:solidFill>
              </a:rPr>
              <a:t> emission of hot gas (10</a:t>
            </a:r>
            <a:r>
              <a:rPr lang="en-US" sz="1200" baseline="30000" dirty="0">
                <a:solidFill>
                  <a:srgbClr val="FFFFFF"/>
                </a:solidFill>
              </a:rPr>
              <a:t>5</a:t>
            </a:r>
            <a:r>
              <a:rPr lang="en-US" sz="1200" dirty="0">
                <a:solidFill>
                  <a:srgbClr val="FFFFFF"/>
                </a:solidFill>
              </a:rPr>
              <a:t> K)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   very hard to see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- absorption lines </a:t>
            </a:r>
            <a:r>
              <a:rPr lang="en-US" sz="1200" dirty="0" err="1">
                <a:solidFill>
                  <a:srgbClr val="FFFFFF"/>
                </a:solidFill>
              </a:rPr>
              <a:t>Xray</a:t>
            </a:r>
            <a:r>
              <a:rPr lang="en-US" sz="1200" dirty="0">
                <a:solidFill>
                  <a:srgbClr val="FFFFFF"/>
                </a:solidFill>
              </a:rPr>
              <a:t> band (</a:t>
            </a:r>
            <a:r>
              <a:rPr lang="en-US" sz="1200" dirty="0" err="1">
                <a:solidFill>
                  <a:srgbClr val="FFFFFF"/>
                </a:solidFill>
              </a:rPr>
              <a:t>eg</a:t>
            </a:r>
            <a:r>
              <a:rPr lang="en-US" sz="1200" dirty="0">
                <a:solidFill>
                  <a:srgbClr val="FFFFFF"/>
                </a:solidFill>
              </a:rPr>
              <a:t>. OVI)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3) Sunyaev-Zeldovich scattering filaments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- inverse Compton scattering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  CMB photons against hot electrons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  in ICM/IGM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- has been seen in Planck (80 </a:t>
            </a:r>
            <a:r>
              <a:rPr lang="en-US" sz="1200" dirty="0" err="1">
                <a:solidFill>
                  <a:srgbClr val="FFFFFF"/>
                </a:solidFill>
              </a:rPr>
              <a:t>filam</a:t>
            </a:r>
            <a:r>
              <a:rPr lang="en-US" sz="1200" dirty="0">
                <a:solidFill>
                  <a:srgbClr val="FFFFFF"/>
                </a:solidFill>
              </a:rPr>
              <a:t>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DD261-F7AD-4F19-97B3-6188F0E2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3" y="1528286"/>
            <a:ext cx="5566182" cy="4726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168648-2D48-4EE7-A6A7-04EEF8500A2E}"/>
              </a:ext>
            </a:extLst>
          </p:cNvPr>
          <p:cNvSpPr/>
          <p:nvPr/>
        </p:nvSpPr>
        <p:spPr>
          <a:xfrm>
            <a:off x="6084168" y="1528286"/>
            <a:ext cx="2952328" cy="47514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91835"/>
      </p:ext>
    </p:extLst>
  </p:cSld>
  <p:clrMapOvr>
    <a:masterClrMapping/>
  </p:clrMapOvr>
  <p:transition spd="slow">
    <p:zoom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42CE14F-966B-4185-A939-816C667DC180}"/>
              </a:ext>
            </a:extLst>
          </p:cNvPr>
          <p:cNvSpPr/>
          <p:nvPr/>
        </p:nvSpPr>
        <p:spPr>
          <a:xfrm>
            <a:off x="4718295" y="1412776"/>
            <a:ext cx="4318201" cy="1849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22A76-58D8-4E4D-B732-4D2B228F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22" y="425573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The Gaseous Cosmic Web: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Ly</a:t>
            </a:r>
            <a:r>
              <a:rPr lang="el-GR" sz="4000" b="1" dirty="0">
                <a:solidFill>
                  <a:schemeClr val="bg1"/>
                </a:solidFill>
              </a:rPr>
              <a:t>α</a:t>
            </a:r>
            <a:r>
              <a:rPr lang="en-US" sz="4000" b="1" dirty="0">
                <a:solidFill>
                  <a:schemeClr val="bg1"/>
                </a:solidFill>
              </a:rPr>
              <a:t>  forest  </a:t>
            </a:r>
            <a:br>
              <a:rPr lang="en-US" sz="5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4540D-8620-495A-B55F-D257E306AF60}"/>
              </a:ext>
            </a:extLst>
          </p:cNvPr>
          <p:cNvSpPr/>
          <p:nvPr/>
        </p:nvSpPr>
        <p:spPr>
          <a:xfrm>
            <a:off x="251520" y="1412776"/>
            <a:ext cx="4392488" cy="51125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2A11287-ADAD-4F38-B9F2-0EDEFECDF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23" y="1304764"/>
            <a:ext cx="2753883" cy="2065412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9E8C808-1315-4488-893E-E6B44A196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13" y="1579211"/>
            <a:ext cx="4326309" cy="480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0FB5939F-C5BE-4D8D-B89F-D9D08F589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8768" y="3325587"/>
            <a:ext cx="3999695" cy="319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4C54BD-02A8-48CC-9559-8312A0CD5D2A}"/>
              </a:ext>
            </a:extLst>
          </p:cNvPr>
          <p:cNvSpPr/>
          <p:nvPr/>
        </p:nvSpPr>
        <p:spPr>
          <a:xfrm>
            <a:off x="4718295" y="3311141"/>
            <a:ext cx="4318201" cy="319975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A4BD8-CCD5-4B05-903A-920D526EF26E}"/>
              </a:ext>
            </a:extLst>
          </p:cNvPr>
          <p:cNvSpPr txBox="1"/>
          <p:nvPr/>
        </p:nvSpPr>
        <p:spPr>
          <a:xfrm>
            <a:off x="7296272" y="1537251"/>
            <a:ext cx="22322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Ly</a:t>
            </a:r>
            <a:r>
              <a:rPr lang="el-GR" sz="1400" b="1" dirty="0"/>
              <a:t>α</a:t>
            </a:r>
            <a:r>
              <a:rPr lang="en-US" sz="1400" b="1" dirty="0"/>
              <a:t> transition:</a:t>
            </a:r>
          </a:p>
          <a:p>
            <a:endParaRPr lang="en-US" sz="1400" b="1" dirty="0"/>
          </a:p>
          <a:p>
            <a:r>
              <a:rPr lang="en-US" sz="1400" dirty="0"/>
              <a:t>absorption line by</a:t>
            </a:r>
          </a:p>
          <a:p>
            <a:r>
              <a:rPr lang="en-US" sz="1400" dirty="0"/>
              <a:t>neutral hydrogen</a:t>
            </a:r>
          </a:p>
          <a:p>
            <a:endParaRPr lang="en-US" sz="1400" dirty="0"/>
          </a:p>
          <a:p>
            <a:r>
              <a:rPr lang="en-US" sz="1400" dirty="0"/>
              <a:t>intervening </a:t>
            </a:r>
          </a:p>
          <a:p>
            <a:r>
              <a:rPr lang="en-US" sz="1400" dirty="0"/>
              <a:t>hydrogen gas</a:t>
            </a:r>
          </a:p>
        </p:txBody>
      </p:sp>
    </p:spTree>
    <p:extLst>
      <p:ext uri="{BB962C8B-B14F-4D97-AF65-F5344CB8AC3E}">
        <p14:creationId xmlns:p14="http://schemas.microsoft.com/office/powerpoint/2010/main" val="3200313398"/>
      </p:ext>
    </p:extLst>
  </p:cSld>
  <p:clrMapOvr>
    <a:masterClrMapping/>
  </p:clrMapOvr>
  <p:transition spd="slow">
    <p:zoom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2A76-58D8-4E4D-B732-4D2B228F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dirty="0">
                <a:solidFill>
                  <a:schemeClr val="bg1"/>
                </a:solidFill>
              </a:rPr>
              <a:t>Ly</a:t>
            </a:r>
            <a:r>
              <a:rPr lang="el-GR" sz="5000" b="1" dirty="0">
                <a:solidFill>
                  <a:schemeClr val="bg1"/>
                </a:solidFill>
              </a:rPr>
              <a:t>α</a:t>
            </a:r>
            <a:r>
              <a:rPr lang="en-US" sz="5000" b="1" dirty="0">
                <a:solidFill>
                  <a:schemeClr val="bg1"/>
                </a:solidFill>
              </a:rPr>
              <a:t>  forest:  </a:t>
            </a:r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piercing the Cosmic Web </a:t>
            </a:r>
          </a:p>
        </p:txBody>
      </p:sp>
      <p:pic>
        <p:nvPicPr>
          <p:cNvPr id="4" name="Lyman alpha">
            <a:hlinkClick r:id="" action="ppaction://media"/>
            <a:extLst>
              <a:ext uri="{FF2B5EF4-FFF2-40B4-BE49-F238E27FC236}">
                <a16:creationId xmlns:a16="http://schemas.microsoft.com/office/drawing/2014/main" id="{ECAC9B8E-877B-42B3-A8DA-D85410F25A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72816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64540D-8620-495A-B55F-D257E306AF60}"/>
              </a:ext>
            </a:extLst>
          </p:cNvPr>
          <p:cNvSpPr/>
          <p:nvPr/>
        </p:nvSpPr>
        <p:spPr>
          <a:xfrm>
            <a:off x="251520" y="1628800"/>
            <a:ext cx="8640960" cy="489654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2615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2A76-58D8-4E4D-B732-4D2B228F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253743"/>
            <a:ext cx="8229600" cy="1143000"/>
          </a:xfrm>
        </p:spPr>
        <p:txBody>
          <a:bodyPr/>
          <a:lstStyle/>
          <a:p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3500" b="1" dirty="0">
                <a:solidFill>
                  <a:schemeClr val="bg1"/>
                </a:solidFill>
              </a:rPr>
              <a:t>Cosmic Web Tomography </a:t>
            </a:r>
            <a:br>
              <a:rPr lang="en-US" sz="3500" b="1" dirty="0">
                <a:solidFill>
                  <a:schemeClr val="bg1"/>
                </a:solidFill>
              </a:rPr>
            </a:br>
            <a:r>
              <a:rPr lang="en-US" sz="3500" b="1" dirty="0">
                <a:solidFill>
                  <a:schemeClr val="bg1"/>
                </a:solidFill>
              </a:rPr>
              <a:t>Lyα survey CLAMATO </a:t>
            </a:r>
          </a:p>
        </p:txBody>
      </p:sp>
      <p:pic>
        <p:nvPicPr>
          <p:cNvPr id="8" name="Visualization of CLAMATO 2016 Survey Data">
            <a:hlinkClick r:id="" action="ppaction://media"/>
            <a:extLst>
              <a:ext uri="{FF2B5EF4-FFF2-40B4-BE49-F238E27FC236}">
                <a16:creationId xmlns:a16="http://schemas.microsoft.com/office/drawing/2014/main" id="{8CC86F85-6B3F-4AF4-9F77-BA1A33A38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140968"/>
            <a:ext cx="6120680" cy="3442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7DBEF5-B2C3-44D1-9AAA-7AE2D78E580A}"/>
              </a:ext>
            </a:extLst>
          </p:cNvPr>
          <p:cNvSpPr txBox="1"/>
          <p:nvPr/>
        </p:nvSpPr>
        <p:spPr>
          <a:xfrm>
            <a:off x="7380312" y="6475839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KG Lee et al..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1FB4F6-8434-4E20-9B0B-8152F8E0DC21}"/>
              </a:ext>
            </a:extLst>
          </p:cNvPr>
          <p:cNvSpPr/>
          <p:nvPr/>
        </p:nvSpPr>
        <p:spPr>
          <a:xfrm>
            <a:off x="251520" y="2925732"/>
            <a:ext cx="6840760" cy="374362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AAD4B-08E9-41C4-AABE-50CFCE6D6D9F}"/>
              </a:ext>
            </a:extLst>
          </p:cNvPr>
          <p:cNvSpPr/>
          <p:nvPr/>
        </p:nvSpPr>
        <p:spPr>
          <a:xfrm>
            <a:off x="251520" y="1340768"/>
            <a:ext cx="8712968" cy="151216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B15A7-F918-4ED8-A6A7-0AAA30C764C5}"/>
              </a:ext>
            </a:extLst>
          </p:cNvPr>
          <p:cNvSpPr txBox="1"/>
          <p:nvPr/>
        </p:nvSpPr>
        <p:spPr>
          <a:xfrm>
            <a:off x="359532" y="1413564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Mapping the Ly</a:t>
            </a:r>
            <a:r>
              <a:rPr lang="el-GR" sz="1400" dirty="0">
                <a:solidFill>
                  <a:schemeClr val="bg1"/>
                </a:solidFill>
              </a:rPr>
              <a:t>α</a:t>
            </a:r>
            <a:r>
              <a:rPr lang="en-US" sz="1400" dirty="0">
                <a:solidFill>
                  <a:schemeClr val="bg1"/>
                </a:solidFill>
              </a:rPr>
              <a:t> forest in a densely sampled set of quasar spectra over sky region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1-D skewers through the gaseous Universe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Reconstruction full 3-D cosmic web, when skewers within correlation scale from each other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First systematic survey:   CLAMATO   (Lee et al.)</a:t>
            </a:r>
          </a:p>
        </p:txBody>
      </p:sp>
    </p:spTree>
    <p:extLst>
      <p:ext uri="{BB962C8B-B14F-4D97-AF65-F5344CB8AC3E}">
        <p14:creationId xmlns:p14="http://schemas.microsoft.com/office/powerpoint/2010/main" val="5313982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2A76-58D8-4E4D-B732-4D2B228F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22" y="425573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The Gaseous Cosmic Web: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Intergalactic Hydrogen Lanes </a:t>
            </a:r>
            <a:br>
              <a:rPr lang="en-US" sz="3000" b="1" dirty="0">
                <a:solidFill>
                  <a:schemeClr val="bg1"/>
                </a:solidFill>
              </a:rPr>
            </a:b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4540D-8620-495A-B55F-D257E306AF60}"/>
              </a:ext>
            </a:extLst>
          </p:cNvPr>
          <p:cNvSpPr/>
          <p:nvPr/>
        </p:nvSpPr>
        <p:spPr>
          <a:xfrm>
            <a:off x="1043608" y="1440677"/>
            <a:ext cx="7056784" cy="51125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D95AC0-A74A-4F72-85F4-0CA7F7A83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568132"/>
            <a:ext cx="6264696" cy="483525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5A744D-231A-453D-BCE2-F7FCF0478C3C}"/>
              </a:ext>
            </a:extLst>
          </p:cNvPr>
          <p:cNvSpPr txBox="1"/>
          <p:nvPr/>
        </p:nvSpPr>
        <p:spPr>
          <a:xfrm>
            <a:off x="8117567" y="6375709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rgbClr val="FFFFFF"/>
                </a:solidFill>
                <a:latin typeface="Constantia"/>
                <a:cs typeface="Arial" charset="0"/>
              </a:rPr>
              <a:t>J. Cramer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39732"/>
      </p:ext>
    </p:extLst>
  </p:cSld>
  <p:clrMapOvr>
    <a:masterClrMapping/>
  </p:clrMapOvr>
  <p:transition spd="slow">
    <p:zoom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Gaseous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105012" y="3683540"/>
            <a:ext cx="5571443" cy="269550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1" y="3789040"/>
            <a:ext cx="3600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Sunyaev-Zeldovich</a:t>
            </a:r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</a:rPr>
              <a:t>Inverse Compton scattering</a:t>
            </a:r>
          </a:p>
          <a:p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</a:rPr>
              <a:t>of CMB </a:t>
            </a:r>
            <a:r>
              <a:rPr lang="nl-NL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photons</a:t>
            </a: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nl-NL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hot </a:t>
            </a:r>
            <a:r>
              <a:rPr lang="nl-NL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intervening</a:t>
            </a:r>
            <a:r>
              <a:rPr lang="nl-NL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gas:</a:t>
            </a:r>
          </a:p>
          <a:p>
            <a:r>
              <a:rPr lang="nl-NL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frequency</a:t>
            </a:r>
            <a:r>
              <a:rPr lang="nl-NL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dependent</a:t>
            </a:r>
            <a:r>
              <a:rPr lang="nl-NL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signature</a:t>
            </a:r>
            <a:r>
              <a:rPr lang="nl-NL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nl-NL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Absorption</a:t>
            </a:r>
            <a:endParaRPr lang="nl-NL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Emission</a:t>
            </a:r>
            <a:r>
              <a:rPr lang="nl-NL" sz="1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nl-NL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2" y="3683540"/>
            <a:ext cx="3096344" cy="26955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4928E7-257B-465C-A6F7-D0884CFD65B6}"/>
              </a:ext>
            </a:extLst>
          </p:cNvPr>
          <p:cNvSpPr txBox="1">
            <a:spLocks/>
          </p:cNvSpPr>
          <p:nvPr/>
        </p:nvSpPr>
        <p:spPr bwMode="auto">
          <a:xfrm>
            <a:off x="313359" y="241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kern="0" dirty="0">
                <a:solidFill>
                  <a:schemeClr val="bg1"/>
                </a:solidFill>
              </a:rPr>
              <a:t>The Gaseous Cosmic Web:</a:t>
            </a:r>
            <a:br>
              <a:rPr lang="en-US" sz="4000" b="1" kern="0" dirty="0">
                <a:solidFill>
                  <a:schemeClr val="bg1"/>
                </a:solidFill>
              </a:rPr>
            </a:br>
            <a:r>
              <a:rPr lang="en-US" sz="3000" b="1" kern="0" dirty="0">
                <a:solidFill>
                  <a:schemeClr val="bg1"/>
                </a:solidFill>
              </a:rPr>
              <a:t>Sunyaev-Zeldovich</a:t>
            </a:r>
            <a:br>
              <a:rPr lang="en-US" sz="5000" b="1" kern="0" dirty="0">
                <a:solidFill>
                  <a:schemeClr val="bg1"/>
                </a:solidFill>
              </a:rPr>
            </a:br>
            <a:endParaRPr lang="en-US" sz="4000" b="1" kern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C0DD3-A1A5-4CB4-8541-D26658DC0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3" y="3683540"/>
            <a:ext cx="5571443" cy="2662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D4B588-C91E-4AE6-8462-23F23380E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93366"/>
            <a:ext cx="3900021" cy="25252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F600AF-3F70-43AA-ACDA-F157907010D6}"/>
              </a:ext>
            </a:extLst>
          </p:cNvPr>
          <p:cNvSpPr/>
          <p:nvPr/>
        </p:nvSpPr>
        <p:spPr>
          <a:xfrm>
            <a:off x="3851921" y="1053618"/>
            <a:ext cx="4806098" cy="2525264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A07C2D-672C-414D-A1C4-3C9CEECA8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2" y="1093366"/>
            <a:ext cx="3353878" cy="251540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80345A6-AEF7-4821-A897-E039933CCB40}"/>
              </a:ext>
            </a:extLst>
          </p:cNvPr>
          <p:cNvSpPr/>
          <p:nvPr/>
        </p:nvSpPr>
        <p:spPr>
          <a:xfrm>
            <a:off x="160026" y="1062372"/>
            <a:ext cx="3475870" cy="2525264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BE201C-5608-452D-8621-F109569DB407}"/>
              </a:ext>
            </a:extLst>
          </p:cNvPr>
          <p:cNvSpPr txBox="1"/>
          <p:nvPr/>
        </p:nvSpPr>
        <p:spPr>
          <a:xfrm>
            <a:off x="221022" y="1171132"/>
            <a:ext cx="205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ALMA image: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>
                <a:solidFill>
                  <a:srgbClr val="FFFFFF"/>
                </a:solidFill>
                <a:latin typeface="Constantia"/>
                <a:cs typeface="Arial" charset="0"/>
              </a:rPr>
              <a:t>Suny-Zeld</a:t>
            </a:r>
            <a:r>
              <a:rPr lang="nl-NL" sz="1200" dirty="0">
                <a:solidFill>
                  <a:srgbClr val="FFFFFF"/>
                </a:solidFill>
                <a:latin typeface="Constantia"/>
                <a:cs typeface="Arial" charset="0"/>
              </a:rPr>
              <a:t>. Cluster </a:t>
            </a:r>
            <a:r>
              <a:rPr lang="nl-NL" sz="1200" dirty="0" err="1">
                <a:solidFill>
                  <a:srgbClr val="FFFFFF"/>
                </a:solidFill>
                <a:latin typeface="Constantia"/>
                <a:cs typeface="Arial" charset="0"/>
              </a:rPr>
              <a:t>trough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0120"/>
      </p:ext>
    </p:extLst>
  </p:cSld>
  <p:clrMapOvr>
    <a:masterClrMapping/>
  </p:clrMapOvr>
  <p:transition spd="slow">
    <p:zoom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Gaseous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419872" y="1124744"/>
            <a:ext cx="5256584" cy="52543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541" y="1351237"/>
            <a:ext cx="360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Sunyaev-Zeldovich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detection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Inter-cluster bridge/filament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between clusters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A401 and A399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ESA/Planck collaboration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92" y="1248742"/>
            <a:ext cx="5100267" cy="5110284"/>
          </a:xfrm>
        </p:spPr>
      </p:pic>
      <p:sp>
        <p:nvSpPr>
          <p:cNvPr id="15" name="Rectangle 14"/>
          <p:cNvSpPr/>
          <p:nvPr/>
        </p:nvSpPr>
        <p:spPr>
          <a:xfrm>
            <a:off x="179512" y="1124744"/>
            <a:ext cx="3096344" cy="5254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4928E7-257B-465C-A6F7-D0884CFD65B6}"/>
              </a:ext>
            </a:extLst>
          </p:cNvPr>
          <p:cNvSpPr txBox="1">
            <a:spLocks/>
          </p:cNvSpPr>
          <p:nvPr/>
        </p:nvSpPr>
        <p:spPr bwMode="auto">
          <a:xfrm>
            <a:off x="313359" y="241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Gaseous Cosmic Web: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Sunyaev-Zeldovich</a:t>
            </a:r>
            <a:b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2278381"/>
      </p:ext>
    </p:extLst>
  </p:cSld>
  <p:clrMapOvr>
    <a:masterClrMapping/>
  </p:clrMapOvr>
  <p:transition spd="slow">
    <p:zoom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0" y="2349500"/>
            <a:ext cx="96853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 Web: </a:t>
            </a: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Migration Flows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92208"/>
      </p:ext>
    </p:extLst>
  </p:cSld>
  <p:clrMapOvr>
    <a:masterClrMapping/>
  </p:clrMapOvr>
  <p:transition spd="slow">
    <p:zoom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6509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CC"/>
                </a:solidFill>
              </a:rPr>
              <a:t>Large  Scale  Flows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142876" y="214313"/>
            <a:ext cx="8572500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Large-Scale Flows: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u="none" strike="noStrike" kern="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Structure buildup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 accompanied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 by displacement of matter: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 - Cosmic flows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sym typeface="Mathematica1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rgbClr val="0000CC"/>
                </a:solidFill>
                <a:sym typeface="Mathematica1"/>
              </a:rPr>
              <a:t>On large (</a:t>
            </a:r>
            <a:r>
              <a:rPr lang="en-US" sz="1100" kern="0" dirty="0" err="1">
                <a:solidFill>
                  <a:srgbClr val="0000CC"/>
                </a:solidFill>
                <a:sym typeface="Mathematica1"/>
              </a:rPr>
              <a:t>Mpc</a:t>
            </a:r>
            <a:r>
              <a:rPr lang="en-US" sz="1100" kern="0" dirty="0">
                <a:solidFill>
                  <a:srgbClr val="0000CC"/>
                </a:solidFill>
                <a:sym typeface="Mathematica1"/>
              </a:rPr>
              <a:t>) scales, 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0000CC"/>
                </a:solidFill>
                <a:sym typeface="Mathematica1"/>
              </a:rPr>
              <a:t>         structure formation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100" kern="0" dirty="0">
                <a:solidFill>
                  <a:srgbClr val="0000CC"/>
                </a:solidFill>
                <a:sym typeface="Mathematica1"/>
              </a:rPr>
              <a:t>         still in linear regime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u="none" strike="noStrike" kern="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Directly related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 cosmic matter distribution 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100" kern="0" dirty="0">
              <a:solidFill>
                <a:srgbClr val="0000CC"/>
              </a:solidFill>
              <a:latin typeface="+mn-lt"/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100" kern="0" dirty="0">
              <a:solidFill>
                <a:srgbClr val="0000CC"/>
              </a:solidFill>
              <a:latin typeface="+mn-lt"/>
              <a:sym typeface="Mathematica1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Note:  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100" kern="0" dirty="0">
                <a:solidFill>
                  <a:srgbClr val="0000CC"/>
                </a:solidFill>
                <a:latin typeface="+mn-lt"/>
                <a:sym typeface="Mathematica1"/>
              </a:rPr>
              <a:t>        redshift space distortion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100" kern="0" dirty="0">
              <a:solidFill>
                <a:srgbClr val="0000CC"/>
              </a:solidFill>
              <a:latin typeface="+mn-lt"/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100" kern="0" dirty="0">
                <a:solidFill>
                  <a:srgbClr val="0000CC"/>
                </a:solidFill>
                <a:latin typeface="+mn-lt"/>
                <a:sym typeface="Mathematica1"/>
              </a:rPr>
              <a:t>        </a:t>
            </a:r>
            <a:r>
              <a:rPr lang="en-US" sz="1100" kern="0" dirty="0" err="1">
                <a:solidFill>
                  <a:srgbClr val="0000CC"/>
                </a:solidFill>
                <a:latin typeface="+mn-lt"/>
                <a:sym typeface="Mathematica1"/>
              </a:rPr>
              <a:t>cz</a:t>
            </a:r>
            <a:r>
              <a:rPr lang="en-US" sz="1100" kern="0" dirty="0">
                <a:solidFill>
                  <a:srgbClr val="0000CC"/>
                </a:solidFill>
                <a:latin typeface="+mn-lt"/>
                <a:sym typeface="Mathematica1"/>
              </a:rPr>
              <a:t> = </a:t>
            </a:r>
            <a:r>
              <a:rPr lang="en-US" sz="1100" kern="0" dirty="0" err="1">
                <a:solidFill>
                  <a:srgbClr val="0000CC"/>
                </a:solidFill>
                <a:latin typeface="+mn-lt"/>
                <a:sym typeface="Mathematica1"/>
              </a:rPr>
              <a:t>Hr</a:t>
            </a:r>
            <a:r>
              <a:rPr lang="en-US" sz="1100" kern="0" dirty="0">
                <a:solidFill>
                  <a:srgbClr val="0000CC"/>
                </a:solidFill>
                <a:latin typeface="+mn-lt"/>
                <a:sym typeface="Mathematica1"/>
              </a:rPr>
              <a:t> + v</a:t>
            </a:r>
            <a:r>
              <a:rPr lang="en-US" sz="1100" kern="0" baseline="-25000" dirty="0">
                <a:solidFill>
                  <a:srgbClr val="0000CC"/>
                </a:solidFill>
                <a:latin typeface="+mn-lt"/>
                <a:sym typeface="Mathematica1"/>
              </a:rPr>
              <a:t>pec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100" kern="0" dirty="0">
              <a:solidFill>
                <a:srgbClr val="0000CC"/>
              </a:solidFill>
              <a:latin typeface="+mn-lt"/>
              <a:sym typeface="Mathematica1"/>
            </a:endParaRP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In principle possible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correct for this distortion,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</a:t>
            </a:r>
            <a:r>
              <a:rPr kumimoji="0" lang="en-US" sz="1100" u="none" strike="noStrike" kern="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ie</a:t>
            </a: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. to invert the mapping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from real  to  redshift space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u="none" strike="noStrike" kern="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Condition: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entire mass distribution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Mathematica1"/>
              </a:rPr>
              <a:t>        within volume should be mapped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421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09218"/>
      </p:ext>
    </p:extLst>
  </p:cSld>
  <p:clrMapOvr>
    <a:masterClrMapping/>
  </p:clrMapOvr>
  <p:transition spd="slow">
    <p:zoom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745BD1-1DBB-43D5-A246-D2688268F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-2475656"/>
            <a:ext cx="14545616" cy="11194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A7EC7-ABA8-4B66-8109-56B73866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  <a:effectLst>
                  <a:outerShdw blurRad="50800" dist="50800" dir="2160000" algn="ctr" rotWithShape="0">
                    <a:srgbClr val="000000">
                      <a:alpha val="43137"/>
                    </a:srgbClr>
                  </a:outerShdw>
                </a:effectLst>
              </a:rPr>
              <a:t>Flow in the Cosmic Web </a:t>
            </a:r>
          </a:p>
        </p:txBody>
      </p:sp>
    </p:spTree>
    <p:extLst>
      <p:ext uri="{BB962C8B-B14F-4D97-AF65-F5344CB8AC3E}">
        <p14:creationId xmlns:p14="http://schemas.microsoft.com/office/powerpoint/2010/main" val="1051977773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000125"/>
            <a:ext cx="8929687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For  a survey  with  magnitude  limit   m</a:t>
            </a:r>
            <a:r>
              <a:rPr lang="en-US" altLang="en-US" sz="2800" b="1" baseline="-2500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lim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At distance  d</a:t>
            </a:r>
            <a:r>
              <a:rPr lang="en-US" altLang="en-US" sz="2800" b="1" baseline="-2500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L  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(Mpc) one can  see  galaxies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brighter than: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Survey  Depth   d</a:t>
            </a:r>
            <a:r>
              <a:rPr lang="en-US" altLang="en-US" sz="2800" b="1" baseline="-2500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sur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distance  out  to  which one can see 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M</a:t>
            </a:r>
            <a:r>
              <a:rPr lang="en-US" altLang="en-US" sz="2800" b="1" baseline="-2500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  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galaxy: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3253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01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532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3"/>
          <p:cNvGraphicFramePr>
            <a:graphicFrameLocks noChangeAspect="1"/>
          </p:cNvGraphicFramePr>
          <p:nvPr/>
        </p:nvGraphicFramePr>
        <p:xfrm>
          <a:off x="1455738" y="3071813"/>
          <a:ext cx="6484937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02" name="Equation" r:id="rId5" imgW="2184400" imgH="228600" progId="Equation.DSMT4">
                  <p:embed/>
                </p:oleObj>
              </mc:Choice>
              <mc:Fallback>
                <p:oleObj name="Equation" r:id="rId5" imgW="2184400" imgH="228600" progId="Equation.DSMT4">
                  <p:embed/>
                  <p:pic>
                    <p:nvPicPr>
                      <p:cNvPr id="532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3071813"/>
                        <a:ext cx="6484937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4"/>
          <p:cNvGraphicFramePr>
            <a:graphicFrameLocks noChangeAspect="1"/>
          </p:cNvGraphicFramePr>
          <p:nvPr/>
        </p:nvGraphicFramePr>
        <p:xfrm>
          <a:off x="1425575" y="5786438"/>
          <a:ext cx="6862763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03" name="Equation" r:id="rId7" imgW="2311400" imgH="228600" progId="Equation.DSMT4">
                  <p:embed/>
                </p:oleObj>
              </mc:Choice>
              <mc:Fallback>
                <p:oleObj name="Equation" r:id="rId7" imgW="2311400" imgH="228600" progId="Equation.DSMT4">
                  <p:embed/>
                  <p:pic>
                    <p:nvPicPr>
                      <p:cNvPr id="532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5786438"/>
                        <a:ext cx="6862763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E647-BD90-4E15-B8A9-B0815A20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1FB1B-82CD-48E9-AD1A-F86C6274886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25351F-D7F6-4518-9784-DCAB163E59B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395536"/>
            <a:ext cx="10286800" cy="1029415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4E011F-EA6B-4987-BCDD-EE5B73E49D3E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accent5"/>
                </a:solidFill>
                <a:effectLst>
                  <a:outerShdw blurRad="50800" dist="50800" dir="2040000" algn="ctr" rotWithShape="0">
                    <a:srgbClr val="000000">
                      <a:alpha val="43137"/>
                    </a:srgbClr>
                  </a:outerShdw>
                </a:effectLst>
              </a:rPr>
              <a:t>Cosmic Web Flowlines: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DA873-0096-490B-8A93-D30FF678718A}"/>
              </a:ext>
            </a:extLst>
          </p:cNvPr>
          <p:cNvSpPr txBox="1"/>
          <p:nvPr/>
        </p:nvSpPr>
        <p:spPr>
          <a:xfrm>
            <a:off x="4211960" y="4797152"/>
            <a:ext cx="4699248" cy="1689051"/>
          </a:xfrm>
          <a:prstGeom prst="rect">
            <a:avLst/>
          </a:prstGeom>
          <a:solidFill>
            <a:srgbClr val="00B0F0">
              <a:alpha val="49000"/>
            </a:srgb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0BE46-0E9C-40C2-B67C-3410EFF03833}"/>
              </a:ext>
            </a:extLst>
          </p:cNvPr>
          <p:cNvSpPr txBox="1"/>
          <p:nvPr/>
        </p:nvSpPr>
        <p:spPr>
          <a:xfrm>
            <a:off x="4283968" y="4841458"/>
            <a:ext cx="42588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5"/>
                </a:solidFill>
              </a:rPr>
              <a:t>Stokes:                    flow </a:t>
            </a:r>
            <a:r>
              <a:rPr lang="en-US" sz="1400" b="1" dirty="0">
                <a:solidFill>
                  <a:schemeClr val="accent5"/>
                </a:solidFill>
              </a:rPr>
              <a:t>field components    </a:t>
            </a:r>
          </a:p>
          <a:p>
            <a:endParaRPr lang="en-US" sz="1400" b="1" dirty="0">
              <a:solidFill>
                <a:schemeClr val="accent5"/>
              </a:solidFill>
            </a:endParaRPr>
          </a:p>
          <a:p>
            <a:r>
              <a:rPr lang="en-US" sz="1400" b="1" dirty="0">
                <a:solidFill>
                  <a:schemeClr val="accent5"/>
                </a:solidFill>
              </a:rPr>
              <a:t>Divergence              dominant in voids</a:t>
            </a:r>
          </a:p>
          <a:p>
            <a:r>
              <a:rPr lang="en-US" sz="1400" b="1" dirty="0">
                <a:solidFill>
                  <a:schemeClr val="accent5"/>
                </a:solidFill>
              </a:rPr>
              <a:t>Shear                        dominant along filaments</a:t>
            </a:r>
          </a:p>
          <a:p>
            <a:endParaRPr lang="en-US" sz="1400" b="1" dirty="0">
              <a:solidFill>
                <a:schemeClr val="accent5"/>
              </a:solidFill>
            </a:endParaRPr>
          </a:p>
          <a:p>
            <a:r>
              <a:rPr lang="en-US" sz="1400" b="1" dirty="0">
                <a:solidFill>
                  <a:schemeClr val="accent5"/>
                </a:solidFill>
              </a:rPr>
              <a:t>Vorticity:                   only in high-density         </a:t>
            </a:r>
          </a:p>
          <a:p>
            <a:r>
              <a:rPr lang="en-US" sz="1400" b="1" dirty="0">
                <a:solidFill>
                  <a:schemeClr val="accent5"/>
                </a:solidFill>
              </a:rPr>
              <a:t>                                   </a:t>
            </a:r>
            <a:r>
              <a:rPr lang="en-US" sz="1400" b="1" dirty="0" err="1">
                <a:solidFill>
                  <a:schemeClr val="accent5"/>
                </a:solidFill>
              </a:rPr>
              <a:t>multistream</a:t>
            </a:r>
            <a:r>
              <a:rPr lang="en-US" sz="1400" b="1" dirty="0">
                <a:solidFill>
                  <a:schemeClr val="accent5"/>
                </a:solidFill>
              </a:rPr>
              <a:t> regions</a:t>
            </a:r>
          </a:p>
        </p:txBody>
      </p:sp>
    </p:spTree>
    <p:extLst>
      <p:ext uri="{BB962C8B-B14F-4D97-AF65-F5344CB8AC3E}">
        <p14:creationId xmlns:p14="http://schemas.microsoft.com/office/powerpoint/2010/main" val="2451926779"/>
      </p:ext>
    </p:extLst>
  </p:cSld>
  <p:clrMapOvr>
    <a:masterClrMapping/>
  </p:clrMapOvr>
  <p:transition>
    <p:zoom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" y="2060848"/>
            <a:ext cx="4595033" cy="4593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2" y="2033883"/>
            <a:ext cx="4595032" cy="4593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80334"/>
            <a:ext cx="7776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nl-NL" sz="5000" b="1" dirty="0">
                <a:solidFill>
                  <a:prstClr val="black"/>
                </a:solidFill>
                <a:sym typeface="Mathematica1"/>
              </a:rPr>
              <a:t> </a:t>
            </a: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Supergalactic Plane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KIGEN </a:t>
            </a:r>
            <a:r>
              <a:rPr lang="nl-NL" sz="3000" b="1" dirty="0">
                <a:solidFill>
                  <a:prstClr val="black"/>
                </a:solidFill>
              </a:rPr>
              <a:t>-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adhesion</a:t>
            </a:r>
            <a:r>
              <a:rPr lang="nl-NL" sz="3000" b="1" dirty="0">
                <a:solidFill>
                  <a:prstClr val="black"/>
                </a:solidFill>
              </a:rPr>
              <a:t>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reconstruction</a:t>
            </a: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" y="2033883"/>
            <a:ext cx="4582222" cy="4581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34" y="2050405"/>
            <a:ext cx="4564606" cy="4564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F3101-EFE8-41D4-BB30-EBE8BF8395D7}"/>
              </a:ext>
            </a:extLst>
          </p:cNvPr>
          <p:cNvSpPr txBox="1"/>
          <p:nvPr/>
        </p:nvSpPr>
        <p:spPr>
          <a:xfrm>
            <a:off x="6156176" y="1814627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65000"/>
                  </a:schemeClr>
                </a:solidFill>
              </a:rPr>
              <a:t>Hidding, </a:t>
            </a:r>
            <a:r>
              <a:rPr lang="en-US" sz="1000" b="1" dirty="0" err="1">
                <a:solidFill>
                  <a:schemeClr val="tx1">
                    <a:lumMod val="65000"/>
                  </a:schemeClr>
                </a:solidFill>
              </a:rPr>
              <a:t>Kitaura</a:t>
            </a:r>
            <a:r>
              <a:rPr lang="en-US" sz="1000" b="1" dirty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1000" b="1" dirty="0" err="1">
                <a:solidFill>
                  <a:schemeClr val="tx1">
                    <a:lumMod val="65000"/>
                  </a:schemeClr>
                </a:solidFill>
              </a:rPr>
              <a:t>vdW</a:t>
            </a:r>
            <a:r>
              <a:rPr lang="en-US" sz="1000" b="1" dirty="0">
                <a:solidFill>
                  <a:schemeClr val="tx1">
                    <a:lumMod val="65000"/>
                  </a:schemeClr>
                </a:solidFill>
              </a:rPr>
              <a:t> &amp; Hess      2016/2017</a:t>
            </a:r>
          </a:p>
        </p:txBody>
      </p:sp>
    </p:spTree>
    <p:extLst>
      <p:ext uri="{BB962C8B-B14F-4D97-AF65-F5344CB8AC3E}">
        <p14:creationId xmlns:p14="http://schemas.microsoft.com/office/powerpoint/2010/main" val="2114835966"/>
      </p:ext>
    </p:extLst>
  </p:cSld>
  <p:clrMapOvr>
    <a:masterClrMapping/>
  </p:clrMapOvr>
  <p:transition>
    <p:zoom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ooms_lab_g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33375"/>
            <a:ext cx="5822950" cy="6264275"/>
          </a:xfr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619250" y="333375"/>
            <a:ext cx="5832475" cy="62642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5200"/>
      </p:ext>
    </p:extLst>
  </p:cSld>
  <p:clrMapOvr>
    <a:masterClrMapping/>
  </p:clrMapOvr>
  <p:transition>
    <p:zoom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143000"/>
          </a:xfrm>
        </p:spPr>
        <p:txBody>
          <a:bodyPr/>
          <a:lstStyle/>
          <a:p>
            <a:r>
              <a:rPr lang="nl-NL" sz="5400" b="1" dirty="0"/>
              <a:t>Push of the Local Void</a:t>
            </a:r>
            <a:endParaRPr lang="en-GB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11967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Sculptor Void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4761"/>
            <a:ext cx="8136904" cy="4909181"/>
          </a:xfrm>
        </p:spPr>
      </p:pic>
      <p:sp>
        <p:nvSpPr>
          <p:cNvPr id="7" name="TextBox 6"/>
          <p:cNvSpPr txBox="1"/>
          <p:nvPr/>
        </p:nvSpPr>
        <p:spPr>
          <a:xfrm>
            <a:off x="1043608" y="6099077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Tully et al. 2008: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Local Void pushes with ~260 km/s against our local neighbourhood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6021288"/>
            <a:ext cx="7344816" cy="724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19879"/>
      </p:ext>
    </p:extLst>
  </p:cSld>
  <p:clrMapOvr>
    <a:masterClrMapping/>
  </p:clrMapOvr>
  <p:transition spd="slow">
    <p:zoom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/>
              <a:t>CosmicFlows-2</a:t>
            </a:r>
            <a:endParaRPr lang="en-GB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11967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Sculptor Void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736755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Courtois et al. 2013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Local void expansion in Cosmicflows-2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700" y="5589240"/>
            <a:ext cx="7962740" cy="818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99" y="1489912"/>
            <a:ext cx="3888552" cy="389870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8" y="1535306"/>
            <a:ext cx="3888432" cy="38533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9700" y="1366029"/>
            <a:ext cx="7962740" cy="41512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05961"/>
      </p:ext>
    </p:extLst>
  </p:cSld>
  <p:clrMapOvr>
    <a:masterClrMapping/>
  </p:clrMapOvr>
  <p:transition spd="slow">
    <p:zoom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27784" y="285625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0" b="1" dirty="0">
                <a:solidFill>
                  <a:srgbClr val="FFFFFA"/>
                </a:solidFill>
                <a:latin typeface="Arial"/>
              </a:rPr>
              <a:t>Laniakea</a:t>
            </a:r>
            <a:endParaRPr lang="en-GB" sz="7000" b="1" dirty="0">
              <a:solidFill>
                <a:srgbClr val="FFFFFA"/>
              </a:solidFill>
              <a:latin typeface="Arial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8856984" cy="4877608"/>
          </a:xfrm>
        </p:spPr>
      </p:pic>
    </p:spTree>
    <p:extLst>
      <p:ext uri="{BB962C8B-B14F-4D97-AF65-F5344CB8AC3E}">
        <p14:creationId xmlns:p14="http://schemas.microsoft.com/office/powerpoint/2010/main" val="1748642541"/>
      </p:ext>
    </p:extLst>
  </p:cSld>
  <p:clrMapOvr>
    <a:masterClrMapping/>
  </p:clrMapOvr>
  <p:transition>
    <p:zoom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1" y="1700808"/>
            <a:ext cx="8974291" cy="5040560"/>
          </a:xfrm>
        </p:spPr>
      </p:pic>
      <p:sp>
        <p:nvSpPr>
          <p:cNvPr id="8" name="TextBox 7"/>
          <p:cNvSpPr txBox="1"/>
          <p:nvPr/>
        </p:nvSpPr>
        <p:spPr>
          <a:xfrm>
            <a:off x="2627784" y="285625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0" b="1" dirty="0">
                <a:solidFill>
                  <a:srgbClr val="000000"/>
                </a:solidFill>
                <a:latin typeface="Arial"/>
              </a:rPr>
              <a:t>Laniakea</a:t>
            </a:r>
            <a:endParaRPr lang="en-GB" sz="7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2"/>
            <a:ext cx="9144000" cy="6737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38D60-8A69-4E2F-9CFF-EC0A1F55DD6C}"/>
              </a:ext>
            </a:extLst>
          </p:cNvPr>
          <p:cNvSpPr txBox="1"/>
          <p:nvPr/>
        </p:nvSpPr>
        <p:spPr>
          <a:xfrm>
            <a:off x="5724128" y="764704"/>
            <a:ext cx="2808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3"/>
                </a:solidFill>
              </a:rPr>
              <a:t>Laniakea</a:t>
            </a:r>
            <a:r>
              <a:rPr lang="en-US" sz="1600" b="1" dirty="0">
                <a:solidFill>
                  <a:schemeClr val="accent3"/>
                </a:solidFill>
              </a:rPr>
              <a:t>:</a:t>
            </a:r>
          </a:p>
          <a:p>
            <a:endParaRPr lang="en-US" sz="1600" b="1" dirty="0">
              <a:solidFill>
                <a:schemeClr val="accent3"/>
              </a:solidFill>
            </a:endParaRPr>
          </a:p>
          <a:p>
            <a:r>
              <a:rPr lang="en-US" sz="1600" b="1" dirty="0">
                <a:solidFill>
                  <a:schemeClr val="accent3"/>
                </a:solidFill>
              </a:rPr>
              <a:t>Watershed basin</a:t>
            </a:r>
          </a:p>
          <a:p>
            <a:r>
              <a:rPr lang="en-US" sz="1600" b="1" dirty="0">
                <a:solidFill>
                  <a:schemeClr val="accent3"/>
                </a:solidFill>
              </a:rPr>
              <a:t>Velocity potential</a:t>
            </a:r>
          </a:p>
          <a:p>
            <a:r>
              <a:rPr lang="en-US" sz="1600" b="1" dirty="0">
                <a:solidFill>
                  <a:schemeClr val="accent3"/>
                </a:solidFill>
              </a:rPr>
              <a:t>around  Great Attractor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AB2324-878F-4F68-8022-D3432AD75C62}"/>
              </a:ext>
            </a:extLst>
          </p:cNvPr>
          <p:cNvSpPr/>
          <p:nvPr/>
        </p:nvSpPr>
        <p:spPr>
          <a:xfrm>
            <a:off x="5688830" y="708485"/>
            <a:ext cx="2843610" cy="14104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08368"/>
      </p:ext>
    </p:extLst>
  </p:cSld>
  <p:clrMapOvr>
    <a:masterClrMapping/>
  </p:clrMapOvr>
  <p:transition>
    <p:zoom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14588C-E10A-4231-A080-3456BE83FA8C}"/>
              </a:ext>
            </a:extLst>
          </p:cNvPr>
          <p:cNvSpPr txBox="1"/>
          <p:nvPr/>
        </p:nvSpPr>
        <p:spPr>
          <a:xfrm>
            <a:off x="1115616" y="-107179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CosmicFlows</a:t>
            </a:r>
            <a:r>
              <a:rPr kumimoji="0" lang="nl-N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-3</a:t>
            </a:r>
            <a:endParaRPr kumimoji="0" lang="en-GB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2DEEC-5FCD-4A55-80ED-755FF903AE72}"/>
              </a:ext>
            </a:extLst>
          </p:cNvPr>
          <p:cNvSpPr txBox="1"/>
          <p:nvPr/>
        </p:nvSpPr>
        <p:spPr>
          <a:xfrm>
            <a:off x="611560" y="5013615"/>
            <a:ext cx="8157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Cosmic Web morphology: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velocity shear 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V-web identification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flow pattern in cosmic web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Pomarede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al. 2017)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5C57BB-CC54-4296-BBEB-8FB8296C7B43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5112568" cy="326672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17D39-F332-4394-B9FC-F6AB04F27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56992"/>
            <a:ext cx="5724128" cy="3262399"/>
          </a:xfrm>
          <a:prstGeom prst="rect">
            <a:avLst/>
          </a:prstGeom>
          <a:effectLst>
            <a:outerShdw blurRad="50800" dist="190500" dir="1236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349802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4275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4276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51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5427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7" name="Picture 10" descr="survey.zdis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500188"/>
            <a:ext cx="7072312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1438" y="1928813"/>
            <a:ext cx="2357437" cy="178593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79" name="TextBox 11"/>
          <p:cNvSpPr txBox="1">
            <a:spLocks noChangeArrowheads="1"/>
          </p:cNvSpPr>
          <p:nvPr/>
        </p:nvSpPr>
        <p:spPr bwMode="auto">
          <a:xfrm>
            <a:off x="142875" y="2000250"/>
            <a:ext cx="2571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Increasing number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of galaxies because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increasing volume: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N(z) dz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  z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2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357188" y="1214438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71563" y="3714750"/>
            <a:ext cx="928687" cy="428625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857875" y="2071688"/>
            <a:ext cx="2571750" cy="235743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83" name="TextBox 17"/>
          <p:cNvSpPr txBox="1">
            <a:spLocks noChangeArrowheads="1"/>
          </p:cNvSpPr>
          <p:nvPr/>
        </p:nvSpPr>
        <p:spPr bwMode="auto">
          <a:xfrm>
            <a:off x="5929313" y="2143125"/>
            <a:ext cx="25717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Diminishing number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as only galaxies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brighter  than  M</a:t>
            </a: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Mathematica1" pitchFamily="2" charset="2"/>
              </a:rPr>
              <a:t>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Mathematica1" pitchFamily="2" charset="2"/>
              </a:rPr>
              <a:t> can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Mathematica1" pitchFamily="2" charset="2"/>
              </a:rPr>
              <a:t>be seen: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Mathematica1" pitchFamily="2" charset="2"/>
              </a:rPr>
              <a:t>sampling the  exponential fall-off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  <a:sym typeface="Mathematica1" pitchFamily="2" charset="2"/>
              </a:rPr>
              <a:t>of  Schechter function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rot="10800000" flipV="1">
            <a:off x="5072063" y="3249613"/>
            <a:ext cx="785812" cy="32226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286250" y="6357938"/>
            <a:ext cx="14287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86" name="TextBox 23"/>
          <p:cNvSpPr txBox="1">
            <a:spLocks noChangeArrowheads="1"/>
          </p:cNvSpPr>
          <p:nvPr/>
        </p:nvSpPr>
        <p:spPr bwMode="auto">
          <a:xfrm>
            <a:off x="4286250" y="63579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Redshift   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87" name="TextBox 25"/>
          <p:cNvSpPr txBox="1">
            <a:spLocks noChangeArrowheads="1"/>
          </p:cNvSpPr>
          <p:nvPr/>
        </p:nvSpPr>
        <p:spPr bwMode="auto">
          <a:xfrm>
            <a:off x="4071938" y="1214438"/>
            <a:ext cx="2571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Depth  Survey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3429000" y="1571625"/>
            <a:ext cx="1357313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2607469" y="1750219"/>
            <a:ext cx="2357438" cy="2000250"/>
          </a:xfrm>
          <a:prstGeom prst="straightConnector1">
            <a:avLst/>
          </a:prstGeom>
          <a:ln w="381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Papyrus" pitchFamily="66" charset="0"/>
              </a:rPr>
              <a:t>Survey  Depth</a:t>
            </a:r>
          </a:p>
        </p:txBody>
      </p:sp>
      <p:sp>
        <p:nvSpPr>
          <p:cNvPr id="55299" name="AutoShape 4"/>
          <p:cNvSpPr>
            <a:spLocks noChangeArrowheads="1"/>
          </p:cNvSpPr>
          <p:nvPr/>
        </p:nvSpPr>
        <p:spPr bwMode="auto">
          <a:xfrm>
            <a:off x="500063" y="142875"/>
            <a:ext cx="8215312" cy="10461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5300" name="Object 2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5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5530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Elbow Connector 14"/>
          <p:cNvCxnSpPr/>
          <p:nvPr/>
        </p:nvCxnSpPr>
        <p:spPr>
          <a:xfrm>
            <a:off x="357188" y="1214438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143625" y="2071688"/>
            <a:ext cx="2571750" cy="18573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303" name="TextBox 17"/>
          <p:cNvSpPr txBox="1">
            <a:spLocks noChangeArrowheads="1"/>
          </p:cNvSpPr>
          <p:nvPr/>
        </p:nvSpPr>
        <p:spPr bwMode="auto">
          <a:xfrm>
            <a:off x="6215063" y="2143125"/>
            <a:ext cx="2571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Theoretical  Example: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Galaxies  in PSCz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catalogue,  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different  depths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86250" y="6357938"/>
            <a:ext cx="14287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305" name="Picture 20" descr="survey.depth.aitoff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71625"/>
            <a:ext cx="4860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71500" y="1357313"/>
            <a:ext cx="5286375" cy="521493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1628800"/>
            <a:ext cx="9685338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</a:t>
            </a: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Sky Maps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317864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1732381"/>
            <a:ext cx="9685338" cy="33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72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Galaxy &amp; Cluster Distribution 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</a:rPr>
              <a:t>                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2133600"/>
            <a:ext cx="8572500" cy="2286000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14152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ChangeArrowheads="1"/>
          </p:cNvSpPr>
          <p:nvPr/>
        </p:nvSpPr>
        <p:spPr bwMode="auto">
          <a:xfrm>
            <a:off x="4140200" y="1557338"/>
            <a:ext cx="4824413" cy="51117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4140200" y="260350"/>
            <a:ext cx="4824413" cy="10810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4140200" y="260350"/>
            <a:ext cx="4402138" cy="113823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Shapley-Ames</a:t>
            </a:r>
          </a:p>
        </p:txBody>
      </p:sp>
      <p:pic>
        <p:nvPicPr>
          <p:cNvPr id="57349" name="Picture 4" descr="shapl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3613150" cy="6408738"/>
          </a:xfrm>
          <a:noFill/>
        </p:spPr>
      </p:pic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395288" y="260350"/>
            <a:ext cx="3600450" cy="64087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4140200" y="1557338"/>
            <a:ext cx="4824413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Shapley-Ames catalog (1932) of nearby galaxies: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All-sky survey of galaxies to  m=18.3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                                               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δ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 &gt; -23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● numerous concentrations: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groups and clusters   (incl. Virgo cluster)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● asymmetry between north and south: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many more galaxies on northern sky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● conspicuous concentration along a line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running  through richest nearby cluster,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the Virgo cluster: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●  The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Supergalactic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Plane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(first identified by de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Vaucouleurs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the plane of our own Local Supercluster)</a:t>
            </a:r>
          </a:p>
        </p:txBody>
      </p:sp>
    </p:spTree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4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10288" cy="6858000"/>
          </a:xfrm>
          <a:noFill/>
        </p:spPr>
      </p:pic>
      <p:sp>
        <p:nvSpPr>
          <p:cNvPr id="60419" name="Rectangle 8"/>
          <p:cNvSpPr>
            <a:spLocks noChangeArrowheads="1"/>
          </p:cNvSpPr>
          <p:nvPr/>
        </p:nvSpPr>
        <p:spPr bwMode="auto">
          <a:xfrm>
            <a:off x="1763688" y="260350"/>
            <a:ext cx="5688632" cy="1152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96679" name="Rectangle 7"/>
          <p:cNvSpPr>
            <a:spLocks noGrp="1" noChangeArrowheads="1"/>
          </p:cNvSpPr>
          <p:nvPr>
            <p:ph type="title"/>
          </p:nvPr>
        </p:nvSpPr>
        <p:spPr>
          <a:xfrm>
            <a:off x="493204" y="29346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 million  galaxies</a:t>
            </a:r>
          </a:p>
        </p:txBody>
      </p:sp>
      <p:sp>
        <p:nvSpPr>
          <p:cNvPr id="60421" name="Text Box 15"/>
          <p:cNvSpPr txBox="1">
            <a:spLocks noChangeArrowheads="1"/>
          </p:cNvSpPr>
          <p:nvPr/>
        </p:nvSpPr>
        <p:spPr bwMode="auto">
          <a:xfrm>
            <a:off x="6300788" y="1773238"/>
            <a:ext cx="2735262" cy="343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Shane-</a:t>
            </a:r>
            <a:r>
              <a:rPr lang="en-US" altLang="en-US" sz="1500" dirty="0" err="1">
                <a:solidFill>
                  <a:schemeClr val="bg1"/>
                </a:solidFill>
                <a:latin typeface="+mn-lt"/>
              </a:rPr>
              <a:t>Wirtanen</a:t>
            </a: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 map: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5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On the basis of the Shane-</a:t>
            </a:r>
            <a:r>
              <a:rPr lang="en-US" altLang="en-US" sz="1500" dirty="0" err="1">
                <a:solidFill>
                  <a:schemeClr val="bg1"/>
                </a:solidFill>
                <a:latin typeface="+mn-lt"/>
              </a:rPr>
              <a:t>Wirtanen</a:t>
            </a: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 counts,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P.J.E. Peebles produced a map of the sky distribution of 1 million galaxies on the sky: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5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● Clearly visible are clusters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●  hint of   filamentary LSS   features, embedding clusters</a:t>
            </a:r>
          </a:p>
        </p:txBody>
      </p:sp>
      <p:sp>
        <p:nvSpPr>
          <p:cNvPr id="60422" name="Rectangle 16"/>
          <p:cNvSpPr>
            <a:spLocks noChangeArrowheads="1"/>
          </p:cNvSpPr>
          <p:nvPr/>
        </p:nvSpPr>
        <p:spPr bwMode="auto">
          <a:xfrm>
            <a:off x="6300788" y="1700213"/>
            <a:ext cx="2663825" cy="35290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6747"/>
      </p:ext>
    </p:extLst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APM Galaxy Survey</a:t>
            </a:r>
          </a:p>
        </p:txBody>
      </p:sp>
      <p:pic>
        <p:nvPicPr>
          <p:cNvPr id="62467" name="Picture 4" descr="galaxies2_apm_b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345060"/>
            <a:ext cx="6726616" cy="4841268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27E3B-1D79-425D-AE36-A402BBA156E8}"/>
              </a:ext>
            </a:extLst>
          </p:cNvPr>
          <p:cNvSpPr/>
          <p:nvPr/>
        </p:nvSpPr>
        <p:spPr>
          <a:xfrm>
            <a:off x="251520" y="1400752"/>
            <a:ext cx="4572000" cy="40564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Sky map: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2 x 10</a:t>
            </a:r>
            <a:r>
              <a:rPr lang="en-US" altLang="en-US" sz="1400" baseline="30000" dirty="0">
                <a:solidFill>
                  <a:schemeClr val="bg1"/>
                </a:solidFill>
                <a:latin typeface="+mn-lt"/>
              </a:rPr>
              <a:t>6 </a:t>
            </a: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galaxies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17 &lt; m &lt; 20.5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Uniformly defined 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•   Sky region:      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4300  sq. deg.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185 UK Schmidt plates,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6</a:t>
            </a:r>
            <a:r>
              <a:rPr lang="en-US" altLang="en-US" sz="1400" baseline="30000" dirty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x 6</a:t>
            </a:r>
            <a:r>
              <a:rPr lang="en-US" altLang="en-US" sz="1400" baseline="30000" dirty="0">
                <a:solidFill>
                  <a:schemeClr val="bg1"/>
                </a:solidFill>
                <a:latin typeface="+mn-lt"/>
              </a:rPr>
              <a:t>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●  Large inhomogeneities,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hints of </a:t>
            </a:r>
            <a:r>
              <a:rPr lang="en-US" altLang="en-US" sz="1400" dirty="0" err="1">
                <a:solidFill>
                  <a:schemeClr val="bg1"/>
                </a:solidFill>
                <a:latin typeface="+mn-lt"/>
              </a:rPr>
              <a:t>weblike</a:t>
            </a: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patterns,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with clusters at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    densest regions.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S. Maddox, G. </a:t>
            </a:r>
            <a:r>
              <a:rPr lang="en-US" altLang="en-US" sz="1400" dirty="0" err="1">
                <a:solidFill>
                  <a:schemeClr val="bg1"/>
                </a:solidFill>
                <a:latin typeface="+mn-lt"/>
              </a:rPr>
              <a:t>Efstathiou</a:t>
            </a: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W. Sutherland, D. Loveday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7892C2-7DC4-4804-BA50-DD8EBFA26CE4}"/>
              </a:ext>
            </a:extLst>
          </p:cNvPr>
          <p:cNvSpPr/>
          <p:nvPr/>
        </p:nvSpPr>
        <p:spPr>
          <a:xfrm>
            <a:off x="107504" y="1196751"/>
            <a:ext cx="2808312" cy="44885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XSCz_BWlayers_lsmooth-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81" y="2006877"/>
            <a:ext cx="7521091" cy="380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-302621"/>
            <a:ext cx="91440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2MASS  Cosmic 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Looking around us we already see the unmistakable signatures of an intriguing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weblike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matter distribution in our  immediate Cosmic Vicinity.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FCADC8-11BF-40CA-94AC-F59880C5991B}"/>
              </a:ext>
            </a:extLst>
          </p:cNvPr>
          <p:cNvSpPr/>
          <p:nvPr/>
        </p:nvSpPr>
        <p:spPr>
          <a:xfrm>
            <a:off x="179512" y="980728"/>
            <a:ext cx="3744416" cy="47525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2921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0D30FFD-C3BE-4599-A6AC-40A0FA2ECC35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081604"/>
            <a:ext cx="8291512" cy="51419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1400" b="1" kern="0" dirty="0"/>
              <a:t>2MASS all-sky survey: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sz="1400" b="1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•     ground-based  near-infrared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      survey whole sky,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     J(1.2 </a:t>
            </a:r>
            <a:r>
              <a:rPr lang="en-US" altLang="en-US" sz="1400" kern="0" dirty="0">
                <a:sym typeface="Mathematica1" pitchFamily="2" charset="2"/>
              </a:rPr>
              <a:t></a:t>
            </a:r>
            <a:r>
              <a:rPr lang="en-US" altLang="en-US" sz="1400" kern="0" dirty="0"/>
              <a:t>m),  H(1.6 </a:t>
            </a:r>
            <a:r>
              <a:rPr lang="en-US" altLang="en-US" sz="1400" kern="0" dirty="0">
                <a:sym typeface="Mathematica1" pitchFamily="2" charset="2"/>
              </a:rPr>
              <a:t></a:t>
            </a:r>
            <a:r>
              <a:rPr lang="en-US" altLang="en-US" sz="1400" kern="0" dirty="0"/>
              <a:t>m),  K(2.2 </a:t>
            </a:r>
            <a:r>
              <a:rPr lang="en-US" altLang="en-US" sz="1400" kern="0" dirty="0">
                <a:sym typeface="Mathematica1" pitchFamily="2" charset="2"/>
              </a:rPr>
              <a:t></a:t>
            </a:r>
            <a:r>
              <a:rPr lang="en-US" altLang="en-US" sz="1400" kern="0" dirty="0"/>
              <a:t>m)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●  2MASS extended source catalog (XSC):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      1.5 million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●   unbiased sample nearby galaxies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●   photometric redshifts: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     depth in 2MASS maps,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•    “cosmic web” of (nearby) superclusters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      spanning the entire sky.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400" kern="0" dirty="0"/>
              <a:t>courtesy:                      T. Jarrett</a:t>
            </a:r>
          </a:p>
        </p:txBody>
      </p:sp>
    </p:spTree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XSCz_BWlayers_lsmooth-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7" descr="2MASS_LSS_chart-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1628800"/>
            <a:ext cx="9685338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</a:t>
            </a: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Redshift Surveys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02080"/>
      </p:ext>
    </p:extLst>
  </p:cSld>
  <p:clrMapOvr>
    <a:masterClrMapping/>
  </p:clrMapOvr>
  <p:transition spd="slow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2132856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For  obtaining   3D maps  of  the  galaxy  distribution: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measure  spatial  location  of galaxies: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       -   position on the sky    (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,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       -   distance  r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 typeface="Mathematica1" pitchFamily="2" charset="2"/>
              <a:buChar char="·"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Determination  real  distance   r   of galaxy  very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cumbersome,   reasonably accurate estimates  only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for nearby   gal’s   …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   Common  approximate  method: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exploit   Hubble   expansion   of   the   Universe</a:t>
            </a:r>
            <a:endParaRPr lang="en-US" altLang="en-US" sz="2000" b="1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AA0910-DB47-4DAE-A158-67138BFB030F}"/>
              </a:ext>
            </a:extLst>
          </p:cNvPr>
          <p:cNvSpPr/>
          <p:nvPr/>
        </p:nvSpPr>
        <p:spPr>
          <a:xfrm>
            <a:off x="500063" y="1700808"/>
            <a:ext cx="8229600" cy="47525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107950" y="4292600"/>
            <a:ext cx="2951163" cy="17287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2947" name="Picture 6" descr="rece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5867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7" descr="redshiftd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16438"/>
            <a:ext cx="29511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Line 8"/>
          <p:cNvSpPr>
            <a:spLocks noChangeShapeType="1"/>
          </p:cNvSpPr>
          <p:nvPr/>
        </p:nvSpPr>
        <p:spPr bwMode="auto">
          <a:xfrm>
            <a:off x="5076825" y="3357563"/>
            <a:ext cx="3587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950" name="Rectangle 12"/>
          <p:cNvSpPr>
            <a:spLocks noChangeArrowheads="1"/>
          </p:cNvSpPr>
          <p:nvPr/>
        </p:nvSpPr>
        <p:spPr bwMode="auto">
          <a:xfrm>
            <a:off x="107950" y="1557338"/>
            <a:ext cx="8928100" cy="2592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2951" name="Picture 10" descr="redshiftaex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420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8625" y="42862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Galaxy  Redshift  Surveys</a:t>
            </a:r>
          </a:p>
        </p:txBody>
      </p:sp>
      <p:sp>
        <p:nvSpPr>
          <p:cNvPr id="8295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50222"/>
            <a:ext cx="3391208" cy="349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756" y="11663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/>
              <a:t>    </a:t>
            </a:r>
            <a:r>
              <a:rPr lang="nl-NL" sz="6000" b="1" dirty="0">
                <a:solidFill>
                  <a:schemeClr val="tx1"/>
                </a:solidFill>
              </a:rPr>
              <a:t>Redshifted Galaxy</a:t>
            </a:r>
            <a:endParaRPr lang="en-GB" sz="60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1952"/>
            <a:ext cx="5234740" cy="3524638"/>
          </a:xfrm>
        </p:spPr>
      </p:pic>
      <p:sp>
        <p:nvSpPr>
          <p:cNvPr id="8" name="Rectangle 7"/>
          <p:cNvSpPr/>
          <p:nvPr/>
        </p:nvSpPr>
        <p:spPr>
          <a:xfrm>
            <a:off x="5508104" y="2117330"/>
            <a:ext cx="3518058" cy="3529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2132856"/>
            <a:ext cx="5256584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58709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Galaxy  Redshift  Surveys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Hubble  Expansion: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                                            (z  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  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galaxy  at        distance  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               has     redshift   z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(c:    vel. light;   H:   Hubble constant)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Redshift  of  galaxies  can be much more easily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determined than  distance: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    </a:t>
            </a:r>
            <a:r>
              <a:rPr lang="en-US" altLang="en-US" sz="3500" b="1">
                <a:solidFill>
                  <a:srgbClr val="FFFF99"/>
                </a:solidFill>
                <a:latin typeface="Papyrus" pitchFamily="66" charset="0"/>
              </a:rPr>
              <a:t>Galaxy   Spectrum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3973" name="Object 2"/>
          <p:cNvGraphicFramePr>
            <a:graphicFrameLocks noChangeAspect="1"/>
          </p:cNvGraphicFramePr>
          <p:nvPr/>
        </p:nvGraphicFramePr>
        <p:xfrm>
          <a:off x="2643188" y="2428875"/>
          <a:ext cx="199072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1" name="Equation" r:id="rId3" imgW="545626" imgH="203024" progId="Equation.DSMT4">
                  <p:embed/>
                </p:oleObj>
              </mc:Choice>
              <mc:Fallback>
                <p:oleObj name="Equation" r:id="rId3" imgW="545626" imgH="203024" progId="Equation.DSMT4">
                  <p:embed/>
                  <p:pic>
                    <p:nvPicPr>
                      <p:cNvPr id="8397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8" y="2428875"/>
                        <a:ext cx="1990725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2286000"/>
            <a:ext cx="2786063" cy="1000125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467280"/>
            <a:ext cx="9144000" cy="1384300"/>
          </a:xfrm>
          <a:prstGeom prst="rect">
            <a:avLst/>
          </a:prstGeom>
          <a:ln w="6350" cap="rnd"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en-GB" sz="55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r>
              <a:rPr lang="en-GB" sz="55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Map of the Universe</a:t>
            </a:r>
            <a:endParaRPr lang="en-GB" sz="60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nl-NL" sz="55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964" y="1969214"/>
            <a:ext cx="874846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500" dirty="0">
              <a:solidFill>
                <a:prstClr val="white"/>
              </a:solidFill>
            </a:endParaRPr>
          </a:p>
          <a:p>
            <a:r>
              <a:rPr lang="nl-NL" dirty="0">
                <a:solidFill>
                  <a:prstClr val="white"/>
                </a:solidFill>
              </a:rPr>
              <a:t>How to map the structures and </a:t>
            </a:r>
          </a:p>
          <a:p>
            <a:r>
              <a:rPr lang="nl-NL" dirty="0">
                <a:solidFill>
                  <a:prstClr val="white"/>
                </a:solidFill>
              </a:rPr>
              <a:t>patterns in the Universe ?</a:t>
            </a:r>
          </a:p>
          <a:p>
            <a:endParaRPr lang="nl-NL" dirty="0">
              <a:solidFill>
                <a:prstClr val="white"/>
              </a:solidFill>
            </a:endParaRPr>
          </a:p>
          <a:p>
            <a:endParaRPr lang="nl-NL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white"/>
                </a:solidFill>
              </a:rPr>
              <a:t>Use galaxies as beacons</a:t>
            </a:r>
          </a:p>
          <a:p>
            <a:endParaRPr lang="nl-NL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white"/>
                </a:solidFill>
              </a:rPr>
              <a:t>Map of </a:t>
            </a:r>
          </a:p>
          <a:p>
            <a:r>
              <a:rPr lang="nl-NL" dirty="0">
                <a:solidFill>
                  <a:prstClr val="white"/>
                </a:solidFill>
              </a:rPr>
              <a:t>    Galaxy positions</a:t>
            </a:r>
          </a:p>
          <a:p>
            <a:endParaRPr lang="nl-NL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white"/>
                </a:solidFill>
              </a:rPr>
              <a:t>Tracing of structures from </a:t>
            </a:r>
          </a:p>
          <a:p>
            <a:r>
              <a:rPr lang="nl-NL" dirty="0">
                <a:solidFill>
                  <a:prstClr val="white"/>
                </a:solidFill>
              </a:rPr>
              <a:t>     distribution of galaxies</a:t>
            </a:r>
          </a:p>
          <a:p>
            <a:r>
              <a:rPr lang="nl-NL" dirty="0">
                <a:solidFill>
                  <a:prstClr val="white"/>
                </a:solidFill>
              </a:rPr>
              <a:t>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1877270"/>
            <a:ext cx="3960440" cy="3554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1877270"/>
            <a:ext cx="4707341" cy="35540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11958" y="1877270"/>
            <a:ext cx="4707341" cy="3554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61221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2" y="-315416"/>
            <a:ext cx="10801200" cy="1143000"/>
          </a:xfrm>
        </p:spPr>
        <p:txBody>
          <a:bodyPr>
            <a:normAutofit/>
          </a:bodyPr>
          <a:lstStyle/>
          <a:p>
            <a:r>
              <a:rPr lang="nl-NL" dirty="0"/>
              <a:t>    </a:t>
            </a:r>
            <a:r>
              <a:rPr lang="nl-NL" sz="3800" b="1" dirty="0">
                <a:solidFill>
                  <a:schemeClr val="tx1"/>
                </a:solidFill>
              </a:rPr>
              <a:t>Hubble Expansion &amp; Galaxy Redshift </a:t>
            </a:r>
            <a:endParaRPr lang="en-GB" sz="3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68952" cy="428447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203848" y="5301208"/>
          <a:ext cx="311943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5" name="Equation" r:id="rId4" imgW="939600" imgH="228600" progId="Equation.DSMT4">
                  <p:embed/>
                </p:oleObj>
              </mc:Choice>
              <mc:Fallback>
                <p:oleObj name="Equation" r:id="rId4" imgW="93960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301208"/>
                        <a:ext cx="3119437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6093296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The Hubble law tells us that the further a galaxy is, the more redshifted it is.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Moreover, because this a linear relation, we can even estimate distances to galaxies once we know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the value of the Hubble constant 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5229200"/>
            <a:ext cx="8568952" cy="160276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06448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l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0675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13" descr="allsky_2massstars_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25320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000099"/>
                </a:solidFill>
                <a:latin typeface="Papyrus" pitchFamily="66" charset="0"/>
              </a:rPr>
              <a:t>Mapping the Universe</a:t>
            </a:r>
            <a:r>
              <a:rPr lang="en-US" altLang="en-US" sz="3200"/>
              <a:t> </a:t>
            </a:r>
          </a:p>
        </p:txBody>
      </p:sp>
      <p:sp>
        <p:nvSpPr>
          <p:cNvPr id="86021" name="Rectangle 12"/>
          <p:cNvSpPr>
            <a:spLocks noChangeArrowheads="1"/>
          </p:cNvSpPr>
          <p:nvPr/>
        </p:nvSpPr>
        <p:spPr bwMode="auto">
          <a:xfrm>
            <a:off x="1763713" y="4149725"/>
            <a:ext cx="2592387" cy="719138"/>
          </a:xfrm>
          <a:prstGeom prst="rect">
            <a:avLst/>
          </a:prstGeom>
          <a:solidFill>
            <a:schemeClr val="bg2"/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22" name="Text Box 5"/>
          <p:cNvSpPr txBox="1">
            <a:spLocks noChangeArrowheads="1"/>
          </p:cNvSpPr>
          <p:nvPr/>
        </p:nvSpPr>
        <p:spPr bwMode="auto">
          <a:xfrm>
            <a:off x="1835150" y="4292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Our own Galaxy</a:t>
            </a:r>
            <a:endParaRPr kumimoji="1" lang="es-ES" altLang="en-US" sz="24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86023" name="Comment 6"/>
          <p:cNvSpPr>
            <a:spLocks noChangeArrowheads="1"/>
          </p:cNvSpPr>
          <p:nvPr/>
        </p:nvSpPr>
        <p:spPr bwMode="auto">
          <a:xfrm>
            <a:off x="762000" y="5410200"/>
            <a:ext cx="3886200" cy="590550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de Lapparent, Geller, and Huchra (1986), ApJ, 302, L1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86024" name="Rectangle 7"/>
          <p:cNvSpPr>
            <a:spLocks noChangeArrowheads="1"/>
          </p:cNvSpPr>
          <p:nvPr/>
        </p:nvSpPr>
        <p:spPr bwMode="auto">
          <a:xfrm>
            <a:off x="1116013" y="1052513"/>
            <a:ext cx="70564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25" name="Oval 8"/>
          <p:cNvSpPr>
            <a:spLocks noChangeArrowheads="1"/>
          </p:cNvSpPr>
          <p:nvPr/>
        </p:nvSpPr>
        <p:spPr bwMode="auto">
          <a:xfrm>
            <a:off x="3851275" y="2492375"/>
            <a:ext cx="792163" cy="792163"/>
          </a:xfrm>
          <a:prstGeom prst="ellipse">
            <a:avLst/>
          </a:prstGeom>
          <a:solidFill>
            <a:schemeClr val="accent1">
              <a:alpha val="61176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26" name="Text Box 9"/>
          <p:cNvSpPr txBox="1">
            <a:spLocks noChangeArrowheads="1"/>
          </p:cNvSpPr>
          <p:nvPr/>
        </p:nvSpPr>
        <p:spPr bwMode="auto">
          <a:xfrm>
            <a:off x="5580063" y="2997200"/>
            <a:ext cx="4105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Coma Cluster</a:t>
            </a:r>
          </a:p>
        </p:txBody>
      </p:sp>
      <p:pic>
        <p:nvPicPr>
          <p:cNvPr id="86027" name="Picture 10" descr="coma_kpno_bi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500438"/>
            <a:ext cx="3168650" cy="3168650"/>
          </a:xfrm>
          <a:noFill/>
        </p:spPr>
      </p:pic>
    </p:spTree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539527"/>
            <a:ext cx="9685338" cy="519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Overview &amp; Developments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899631"/>
      </p:ext>
    </p:extLst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9D5171-E7CB-4300-A8EE-2CE889E2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396240"/>
            <a:ext cx="8577072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54932"/>
      </p:ext>
    </p:extLst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6732240" y="1772816"/>
            <a:ext cx="223224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Comparing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Galaxy/Cluster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Redshift Surveys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Angular number density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Sky area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6219853" cy="48720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0DA79-CDA1-489A-9646-BAC18A876012}"/>
              </a:ext>
            </a:extLst>
          </p:cNvPr>
          <p:cNvSpPr txBox="1"/>
          <p:nvPr/>
        </p:nvSpPr>
        <p:spPr>
          <a:xfrm>
            <a:off x="591600" y="80918"/>
            <a:ext cx="9813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4500" b="1" dirty="0">
                <a:solidFill>
                  <a:srgbClr val="000000"/>
                </a:solidFill>
                <a:latin typeface="Arial"/>
              </a:rPr>
              <a:t> Galaxy Redshift </a:t>
            </a:r>
            <a:r>
              <a:rPr lang="nl-NL" sz="4500" b="1" dirty="0" err="1">
                <a:solidFill>
                  <a:srgbClr val="000000"/>
                </a:solidFill>
                <a:latin typeface="Arial"/>
              </a:rPr>
              <a:t>Surveys</a:t>
            </a:r>
            <a:r>
              <a:rPr lang="nl-NL" sz="4500" b="1" dirty="0">
                <a:solidFill>
                  <a:srgbClr val="000000"/>
                </a:solidFill>
                <a:latin typeface="Arial"/>
              </a:rPr>
              <a:t>:  </a:t>
            </a:r>
          </a:p>
          <a:p>
            <a:pPr>
              <a:defRPr/>
            </a:pPr>
            <a:r>
              <a:rPr lang="nl-NL" sz="4500" b="1" dirty="0">
                <a:solidFill>
                  <a:srgbClr val="000000"/>
                </a:solidFill>
                <a:latin typeface="Arial"/>
              </a:rPr>
              <a:t>                 </a:t>
            </a:r>
            <a:r>
              <a:rPr lang="nl-NL" sz="3000" b="1" dirty="0">
                <a:solidFill>
                  <a:srgbClr val="000000"/>
                </a:solidFill>
                <a:latin typeface="Arial"/>
              </a:rPr>
              <a:t>some </a:t>
            </a:r>
            <a:r>
              <a:rPr lang="nl-NL" sz="3000" b="1" dirty="0" err="1">
                <a:solidFill>
                  <a:srgbClr val="000000"/>
                </a:solidFill>
                <a:latin typeface="Arial"/>
              </a:rPr>
              <a:t>statistics</a:t>
            </a:r>
            <a:endParaRPr lang="nl-NL" sz="30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6732240" y="1772816"/>
            <a:ext cx="2232248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Comparing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Optical &amp; Radio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surveys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Year </a:t>
            </a:r>
            <a:r>
              <a:rPr lang="en-US" altLang="en-US" sz="1400" b="1" dirty="0">
                <a:solidFill>
                  <a:srgbClr val="000000"/>
                </a:solidFill>
              </a:rPr>
              <a:t>completion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rgbClr val="000000"/>
                </a:solidFill>
              </a:rPr>
              <a:t>Vs.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4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rgbClr val="000000"/>
                </a:solidFill>
              </a:rPr>
              <a:t>Effective survey volume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0DA79-CDA1-489A-9646-BAC18A876012}"/>
              </a:ext>
            </a:extLst>
          </p:cNvPr>
          <p:cNvSpPr txBox="1"/>
          <p:nvPr/>
        </p:nvSpPr>
        <p:spPr>
          <a:xfrm>
            <a:off x="591600" y="80918"/>
            <a:ext cx="9813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Galaxy Redshift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Surveys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statistics</a:t>
            </a: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6DD259-1FD6-49A2-8371-8B377F42B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4" y="1772816"/>
            <a:ext cx="6415989" cy="4811992"/>
          </a:xfrm>
        </p:spPr>
      </p:pic>
    </p:spTree>
    <p:extLst>
      <p:ext uri="{BB962C8B-B14F-4D97-AF65-F5344CB8AC3E}">
        <p14:creationId xmlns:p14="http://schemas.microsoft.com/office/powerpoint/2010/main" val="3546700109"/>
      </p:ext>
    </p:extLst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6732240" y="1772816"/>
            <a:ext cx="2232248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Comparing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Optical &amp; Radio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surveys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Number survey galaxies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4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>
                <a:solidFill>
                  <a:srgbClr val="000000"/>
                </a:solidFill>
              </a:rPr>
              <a:t>v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Effective survey volume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0DA79-CDA1-489A-9646-BAC18A876012}"/>
              </a:ext>
            </a:extLst>
          </p:cNvPr>
          <p:cNvSpPr txBox="1"/>
          <p:nvPr/>
        </p:nvSpPr>
        <p:spPr>
          <a:xfrm>
            <a:off x="591600" y="80918"/>
            <a:ext cx="98130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Galaxy Redshift </a:t>
            </a:r>
            <a:r>
              <a:rPr kumimoji="0" lang="nl-NL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Surveys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statistics</a:t>
            </a: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D51A30-B95A-4ECD-BE54-FAA62E70A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6480720" cy="4860540"/>
          </a:xfrm>
        </p:spPr>
      </p:pic>
    </p:spTree>
    <p:extLst>
      <p:ext uri="{BB962C8B-B14F-4D97-AF65-F5344CB8AC3E}">
        <p14:creationId xmlns:p14="http://schemas.microsoft.com/office/powerpoint/2010/main" val="1823569543"/>
      </p:ext>
    </p:extLst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539527"/>
            <a:ext cx="9685338" cy="519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Redshift Space Distortions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76169"/>
      </p:ext>
    </p:extLst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1600" y="80918"/>
            <a:ext cx="98130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nl-NL" sz="4500" b="1" dirty="0">
                <a:solidFill>
                  <a:srgbClr val="000000"/>
                </a:solidFill>
                <a:latin typeface="Arial"/>
              </a:rPr>
              <a:t>Redshift Space </a:t>
            </a:r>
            <a:r>
              <a:rPr lang="nl-NL" sz="4500" b="1" dirty="0" err="1">
                <a:solidFill>
                  <a:srgbClr val="000000"/>
                </a:solidFill>
                <a:latin typeface="Arial"/>
              </a:rPr>
              <a:t>Distortions</a:t>
            </a:r>
            <a:endParaRPr kumimoji="0" lang="nl-NL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836712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>
                <a:solidFill>
                  <a:srgbClr val="000000"/>
                </a:solidFill>
              </a:rPr>
              <a:t>When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measuring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redshift of </a:t>
            </a:r>
            <a:r>
              <a:rPr lang="nl-NL" dirty="0" err="1">
                <a:solidFill>
                  <a:srgbClr val="000000"/>
                </a:solidFill>
              </a:rPr>
              <a:t>galaxies,you</a:t>
            </a:r>
            <a:r>
              <a:rPr lang="nl-NL" dirty="0">
                <a:solidFill>
                  <a:srgbClr val="000000"/>
                </a:solidFill>
              </a:rPr>
              <a:t> do </a:t>
            </a:r>
            <a:r>
              <a:rPr lang="nl-NL" dirty="0" err="1">
                <a:solidFill>
                  <a:srgbClr val="000000"/>
                </a:solidFill>
              </a:rPr>
              <a:t>only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approximately</a:t>
            </a:r>
            <a:r>
              <a:rPr lang="nl-NL" dirty="0">
                <a:solidFill>
                  <a:srgbClr val="000000"/>
                </a:solidFill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d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etermine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distance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reality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galaxies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do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exactly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follow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Hubble flow.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  In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addition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cosmological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flow,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locally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induced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velocity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 </a:t>
            </a:r>
            <a:r>
              <a:rPr lang="nl-NL" dirty="0" err="1">
                <a:solidFill>
                  <a:srgbClr val="000000"/>
                </a:solidFill>
              </a:rPr>
              <a:t>components</a:t>
            </a:r>
            <a:r>
              <a:rPr lang="nl-NL" dirty="0">
                <a:solidFill>
                  <a:srgbClr val="000000"/>
                </a:solidFill>
              </a:rPr>
              <a:t> in a </a:t>
            </a:r>
            <a:r>
              <a:rPr lang="nl-NL" dirty="0" err="1">
                <a:solidFill>
                  <a:srgbClr val="000000"/>
                </a:solidFill>
              </a:rPr>
              <a:t>galaxy’s</a:t>
            </a:r>
            <a:r>
              <a:rPr lang="nl-NL" dirty="0">
                <a:solidFill>
                  <a:srgbClr val="000000"/>
                </a:solidFill>
              </a:rPr>
              <a:t> motion, </a:t>
            </a:r>
            <a:r>
              <a:rPr lang="nl-NL" dirty="0" err="1">
                <a:solidFill>
                  <a:srgbClr val="000000"/>
                </a:solidFill>
              </a:rPr>
              <a:t>their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peculiar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•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Because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very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hard to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disentangle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real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distance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term r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lang="nl-NL" dirty="0" err="1">
                <a:solidFill>
                  <a:srgbClr val="000000"/>
                </a:solidFill>
              </a:rPr>
              <a:t>peculiar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velocity</a:t>
            </a:r>
            <a:r>
              <a:rPr lang="nl-NL" dirty="0">
                <a:solidFill>
                  <a:srgbClr val="000000"/>
                </a:solidFill>
              </a:rPr>
              <a:t> term,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•  As a </a:t>
            </a:r>
            <a:r>
              <a:rPr lang="nl-NL" dirty="0" err="1">
                <a:solidFill>
                  <a:srgbClr val="000000"/>
                </a:solidFill>
              </a:rPr>
              <a:t>result</a:t>
            </a:r>
            <a:r>
              <a:rPr lang="nl-NL" dirty="0">
                <a:solidFill>
                  <a:srgbClr val="000000"/>
                </a:solidFill>
              </a:rPr>
              <a:t>, </a:t>
            </a:r>
            <a:r>
              <a:rPr lang="nl-NL" dirty="0" err="1">
                <a:solidFill>
                  <a:srgbClr val="000000"/>
                </a:solidFill>
              </a:rPr>
              <a:t>maps</a:t>
            </a:r>
            <a:r>
              <a:rPr lang="nl-NL" dirty="0">
                <a:solidFill>
                  <a:srgbClr val="000000"/>
                </a:solidFill>
              </a:rPr>
              <a:t> on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basis of </a:t>
            </a:r>
            <a:r>
              <a:rPr lang="nl-NL" dirty="0" err="1">
                <a:solidFill>
                  <a:srgbClr val="000000"/>
                </a:solidFill>
              </a:rPr>
              <a:t>galaxy</a:t>
            </a:r>
            <a:r>
              <a:rPr lang="nl-NL" dirty="0">
                <a:solidFill>
                  <a:srgbClr val="000000"/>
                </a:solidFill>
              </a:rPr>
              <a:t> redshift do </a:t>
            </a:r>
            <a:r>
              <a:rPr lang="nl-NL" dirty="0" err="1">
                <a:solidFill>
                  <a:srgbClr val="000000"/>
                </a:solidFill>
              </a:rPr>
              <a:t>not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reflect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the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galaxy’s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true</a:t>
            </a:r>
            <a:r>
              <a:rPr lang="nl-NL" dirty="0">
                <a:solidFill>
                  <a:srgbClr val="000000"/>
                </a:solidFill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   </a:t>
            </a:r>
            <a:r>
              <a:rPr lang="nl-NL" dirty="0" err="1">
                <a:solidFill>
                  <a:srgbClr val="000000"/>
                </a:solidFill>
              </a:rPr>
              <a:t>spatial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distribution</a:t>
            </a:r>
            <a:r>
              <a:rPr lang="nl-NL" dirty="0">
                <a:solidFill>
                  <a:srgbClr val="000000"/>
                </a:solidFill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000000"/>
                </a:solidFill>
              </a:rPr>
              <a:t>•  </a:t>
            </a:r>
            <a:r>
              <a:rPr lang="nl-NL" dirty="0" err="1">
                <a:solidFill>
                  <a:srgbClr val="000000"/>
                </a:solidFill>
              </a:rPr>
              <a:t>they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lang="nl-NL" dirty="0" err="1">
                <a:solidFill>
                  <a:srgbClr val="000000"/>
                </a:solidFill>
              </a:rPr>
              <a:t>involve</a:t>
            </a:r>
            <a:r>
              <a:rPr lang="nl-NL" dirty="0">
                <a:solidFill>
                  <a:srgbClr val="000000"/>
                </a:solidFill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distortion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RSD or </a:t>
            </a:r>
            <a:r>
              <a:rPr kumimoji="0" lang="nl-NL" sz="180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redshift </a:t>
            </a:r>
            <a:r>
              <a:rPr kumimoji="0" lang="nl-NL" sz="180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space</a:t>
            </a:r>
            <a:r>
              <a:rPr kumimoji="0" lang="nl-NL" sz="180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distortion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776" y="2708920"/>
            <a:ext cx="3673379" cy="18134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1568FD3-DC28-43B3-BBF1-25A4AB28D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718328"/>
              </p:ext>
            </p:extLst>
          </p:nvPr>
        </p:nvGraphicFramePr>
        <p:xfrm>
          <a:off x="2915816" y="2924944"/>
          <a:ext cx="3144912" cy="181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8" name="Equation" r:id="rId3" imgW="1587240" imgH="914400" progId="Equation.DSMT4">
                  <p:embed/>
                </p:oleObj>
              </mc:Choice>
              <mc:Fallback>
                <p:oleObj name="Equation" r:id="rId3" imgW="1587240" imgH="914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1568FD3-DC28-43B3-BBF1-25A4AB28D5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924944"/>
                        <a:ext cx="3144912" cy="1813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3DBAC85-3B33-4515-8C73-B81E34CBAD3B}"/>
              </a:ext>
            </a:extLst>
          </p:cNvPr>
          <p:cNvSpPr/>
          <p:nvPr/>
        </p:nvSpPr>
        <p:spPr>
          <a:xfrm>
            <a:off x="179512" y="849446"/>
            <a:ext cx="8712968" cy="592763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09958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Papyrus" pitchFamily="66" charset="0"/>
              </a:rPr>
              <a:t>Redshift  Distortions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In   reality,   galaxies  do  not  exactly  follow  the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    Hubble flow: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     In addition  to the  cosmological  flow,   there are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     locally  induced  velocity  components  in  a  galaxy’s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     motion: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      the  galaxy’s  peculiar  velocity  </a:t>
            </a:r>
            <a:r>
              <a:rPr lang="en-US" altLang="en-US" sz="2800" b="1" dirty="0" err="1">
                <a:solidFill>
                  <a:srgbClr val="0070C0"/>
                </a:solidFill>
                <a:latin typeface="Papyrus" pitchFamily="66" charset="0"/>
              </a:rPr>
              <a:t>v</a:t>
            </a:r>
            <a:r>
              <a:rPr lang="en-US" altLang="en-US" sz="2800" b="1" baseline="-25000" dirty="0" err="1">
                <a:solidFill>
                  <a:srgbClr val="0070C0"/>
                </a:solidFill>
                <a:latin typeface="Papyrus" pitchFamily="66" charset="0"/>
              </a:rPr>
              <a:t>pec</a:t>
            </a:r>
            <a:endParaRPr lang="en-US" altLang="en-US" sz="2800" b="1" baseline="-25000" dirty="0">
              <a:solidFill>
                <a:srgbClr val="0070C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baseline="-25000" dirty="0">
              <a:solidFill>
                <a:srgbClr val="0070C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baseline="-25000" dirty="0">
                <a:solidFill>
                  <a:srgbClr val="0070C0"/>
                </a:solidFill>
                <a:latin typeface="Papyrus" pitchFamily="66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As  a  result,   maps  on  the basis of  galaxy  z  do not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Papyrus" pitchFamily="66" charset="0"/>
              </a:rPr>
              <a:t>     reflect  the galaxies’  true spatial   distribution</a:t>
            </a:r>
            <a:endParaRPr lang="en-US" altLang="en-US" sz="2800" b="1" baseline="-25000" dirty="0">
              <a:solidFill>
                <a:srgbClr val="0070C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806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409234"/>
              </p:ext>
            </p:extLst>
          </p:nvPr>
        </p:nvGraphicFramePr>
        <p:xfrm>
          <a:off x="2571750" y="4071938"/>
          <a:ext cx="319405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69" name="Equation" r:id="rId3" imgW="876240" imgH="241200" progId="Equation.DSMT4">
                  <p:embed/>
                </p:oleObj>
              </mc:Choice>
              <mc:Fallback>
                <p:oleObj name="Equation" r:id="rId3" imgW="876240" imgH="241200" progId="Equation.DSMT4">
                  <p:embed/>
                  <p:pic>
                    <p:nvPicPr>
                      <p:cNvPr id="8806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4071938"/>
                        <a:ext cx="3194050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ssc2009-03a1_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688" y="-3500438"/>
            <a:ext cx="14358938" cy="143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9252" name="Text Box 4"/>
          <p:cNvSpPr txBox="1">
            <a:spLocks noChangeArrowheads="1"/>
          </p:cNvSpPr>
          <p:nvPr/>
        </p:nvSpPr>
        <p:spPr bwMode="auto">
          <a:xfrm>
            <a:off x="431800" y="3286125"/>
            <a:ext cx="8712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41300" dir="258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0" b="1" dirty="0">
                <a:solidFill>
                  <a:srgbClr val="FFFF00"/>
                </a:solidFill>
                <a:latin typeface="Papyrus" pitchFamily="66" charset="0"/>
              </a:rPr>
              <a:t>        </a:t>
            </a:r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… Galaxies …</a:t>
            </a:r>
          </a:p>
        </p:txBody>
      </p:sp>
    </p:spTree>
    <p:extLst>
      <p:ext uri="{BB962C8B-B14F-4D97-AF65-F5344CB8AC3E}">
        <p14:creationId xmlns:p14="http://schemas.microsoft.com/office/powerpoint/2010/main" val="3505625802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Redshift  Distortions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Papyrus" pitchFamily="66" charset="0"/>
              </a:rPr>
              <a:t>Origin  of  peculiar  velocities:</a:t>
            </a: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Papyrus" pitchFamily="66" charset="0"/>
              </a:rPr>
              <a:t>three  regimes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very  high-density virialized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    cluster  (core) regions: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     “thermal”  motion  in cluster,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     up to  &gt; 1000  km/s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Papyrus" pitchFamily="66" charset="0"/>
              </a:rPr>
              <a:t>     “Fingers   of  God”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 </a:t>
            </a: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collapsing overdensity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    (forming cluster):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</a:rPr>
              <a:t>    inflow/infall  velocity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b="1">
              <a:solidFill>
                <a:srgbClr val="0000CC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 Large scales: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   (linear, quasi-linear)  cosmic flow,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    manifestation of structure growth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8909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9093" name="Picture 5" descr="zspace.distortions.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7313"/>
            <a:ext cx="4857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2500313"/>
            <a:ext cx="3714750" cy="421481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4"/>
          <p:cNvSpPr txBox="1">
            <a:spLocks noChangeArrowheads="1"/>
          </p:cNvSpPr>
          <p:nvPr/>
        </p:nvSpPr>
        <p:spPr bwMode="auto">
          <a:xfrm>
            <a:off x="142875" y="2643188"/>
            <a:ext cx="27860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Galaxy velocity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component along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line of sight </a:t>
            </a: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Fingers  of   God</a:t>
            </a: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3429000"/>
            <a:ext cx="3714750" cy="328612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0119" name="Picture 9" descr="motions_random.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34036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11" descr="coma_pi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857375"/>
            <a:ext cx="44291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1" name="Object 2"/>
          <p:cNvGraphicFramePr>
            <a:graphicFrameLocks noChangeAspect="1"/>
          </p:cNvGraphicFramePr>
          <p:nvPr/>
        </p:nvGraphicFramePr>
        <p:xfrm>
          <a:off x="285750" y="1500188"/>
          <a:ext cx="3241675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3" name="Equation" r:id="rId5" imgW="1333500" imgH="469900" progId="Equation.DSMT4">
                  <p:embed/>
                </p:oleObj>
              </mc:Choice>
              <mc:Fallback>
                <p:oleObj name="Equation" r:id="rId5" imgW="1333500" imgH="469900" progId="Equation.DSMT4">
                  <p:embed/>
                  <p:pic>
                    <p:nvPicPr>
                      <p:cNvPr id="901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00188"/>
                        <a:ext cx="3241675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2143125" y="1357313"/>
            <a:ext cx="1503363" cy="143986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500188" y="2428875"/>
            <a:ext cx="714375" cy="4841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2" descr="250px-Hands_of_God_and_Ad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86250"/>
            <a:ext cx="3702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Fingers  of   God</a:t>
            </a:r>
          </a:p>
        </p:txBody>
      </p:sp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4286250"/>
            <a:ext cx="3714750" cy="24288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1143" name="Picture 7" descr="a3558_p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5750" y="1428750"/>
            <a:ext cx="8715375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Clusters of galaxies: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Mass:                    10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14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-10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15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</a:t>
            </a:r>
            <a:r>
              <a:rPr kumimoji="0" lang="en-US" sz="1400" b="1" i="0" u="none" strike="noStrike" kern="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3"/>
              </a:rPr>
              <a:t>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3"/>
              </a:rPr>
              <a:t>Radius:                        ~  1.5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3"/>
              </a:rPr>
              <a:t>Mpc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3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3"/>
              </a:rPr>
              <a:t>O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3"/>
              </a:rPr>
              <a:t>verdensity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3"/>
              </a:rPr>
              <a:t>         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 ~  1000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Thermal  velocity:   ~ 1000 km/s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Internal  cluster  galaxy velocities  </a:t>
            </a: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visible in projection  along line of sight</a:t>
            </a: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“Finger  of  God”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278606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8625" y="3857625"/>
            <a:ext cx="785813" cy="15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Nonlinear   Infall   Pattern</a:t>
            </a:r>
          </a:p>
        </p:txBody>
      </p:sp>
      <p:sp>
        <p:nvSpPr>
          <p:cNvPr id="9216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1813" y="1428750"/>
            <a:ext cx="564356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Cluster Infall: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Matter in surroundings falling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in onto cluster: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infall velocities up to 1000 km/s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radially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declining :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velocities decrease as distance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to cluster centre increases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 projected radial velocity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function of angle &amp; distance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wrt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. cluster centre.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triple-value region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space: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- within turnaround radius,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a particular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z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may correspond to 3 spatial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positions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786063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2167" name="Picture 13" descr="cluster.infall.zsp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357688"/>
            <a:ext cx="32575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5750" y="4929188"/>
            <a:ext cx="785813" cy="1587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9" name="Picture 11" descr="cluster.infall.real.zspa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00188"/>
            <a:ext cx="54673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4" descr="cluster.infall.zspace.caust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0188"/>
            <a:ext cx="36798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Nonlinear   Infall   Pattern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Cluster Caustics: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Three-value  region cluster infall: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Projection  onto  restricted  cone-shaped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space regions around clusters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Enclosed within caustic surfaces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Position caustics dependent on  </a:t>
            </a: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Ω</a:t>
            </a:r>
            <a:r>
              <a:rPr kumimoji="0" lang="en-US" sz="1400" b="1" i="0" u="none" strike="noStrike" kern="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m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3192" name="Picture 15" descr="coma.zpace.caus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000500"/>
            <a:ext cx="35004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Large  Scale  Flows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Large-Scale Flows: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On large (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Mpc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) scales,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structure formation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still in linear regime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Structure buildup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accompanied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by displacement of matter: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Cosmic flows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Directly related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cosmic matter distribution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In principle possible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correct for this distortion,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ie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. to invert the mapping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from real  to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space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Condition: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entire mass distribution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within volume should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be mapped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421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Large  Scale  Flows</a:t>
            </a:r>
          </a:p>
        </p:txBody>
      </p:sp>
      <p:sp>
        <p:nvSpPr>
          <p:cNvPr id="9523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57162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Large-Scale Flows: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The induced large scale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peculiar velocities translate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into extra contributions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the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of the galaxies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Compare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“real space”  structure vs.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“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space” structure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5240" name="Picture 13" descr="zpace.realspace.compa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71625"/>
            <a:ext cx="57467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6259" name="Picture 4" descr="2dFGRS_Xi_sigma-p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4721225" cy="5111750"/>
          </a:xfrm>
          <a:noFill/>
        </p:spPr>
      </p:pic>
      <p:sp>
        <p:nvSpPr>
          <p:cNvPr id="96260" name="Rectangle 7"/>
          <p:cNvSpPr>
            <a:spLocks noChangeArrowheads="1"/>
          </p:cNvSpPr>
          <p:nvPr/>
        </p:nvSpPr>
        <p:spPr bwMode="auto">
          <a:xfrm>
            <a:off x="250825" y="260350"/>
            <a:ext cx="8713788" cy="1584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9992" name="Rectangle 8"/>
          <p:cNvSpPr>
            <a:spLocks noChangeArrowheads="1"/>
          </p:cNvSpPr>
          <p:nvPr/>
        </p:nvSpPr>
        <p:spPr bwMode="auto">
          <a:xfrm>
            <a:off x="611188" y="476250"/>
            <a:ext cx="8075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the Web:   Migration Flows</a:t>
            </a:r>
          </a:p>
        </p:txBody>
      </p:sp>
      <p:sp>
        <p:nvSpPr>
          <p:cNvPr id="96262" name="Text Box 9"/>
          <p:cNvSpPr txBox="1">
            <a:spLocks noChangeArrowheads="1"/>
          </p:cNvSpPr>
          <p:nvPr/>
        </p:nvSpPr>
        <p:spPr bwMode="auto">
          <a:xfrm>
            <a:off x="5076825" y="1916113"/>
            <a:ext cx="381635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Large scale flows lead to                   redshift distortions: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cz  =   H r   +    v</a:t>
            </a: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These flows are part of the assembly of large scale structures, and reach largest values as matter is transported along the filaments into the clusters.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When mapping the galaxy distribution in redshift space, this induces a distortion: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●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Flattening along z as matter flows into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Megaparsec features (v &lt; 600 km/s).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●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Extension due to thermal motions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inside cluster (v ~ 1000 km/s):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“Fingers of God”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6263" name="Rectangle 10"/>
          <p:cNvSpPr>
            <a:spLocks noChangeArrowheads="1"/>
          </p:cNvSpPr>
          <p:nvPr/>
        </p:nvSpPr>
        <p:spPr bwMode="auto">
          <a:xfrm>
            <a:off x="5076825" y="1916113"/>
            <a:ext cx="3671888" cy="46815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264" name="AutoShape 11"/>
          <p:cNvSpPr>
            <a:spLocks noChangeArrowheads="1"/>
          </p:cNvSpPr>
          <p:nvPr/>
        </p:nvSpPr>
        <p:spPr bwMode="auto">
          <a:xfrm rot="7919233">
            <a:off x="2627312" y="3213101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rgbClr val="FF00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265" name="AutoShape 12"/>
          <p:cNvSpPr>
            <a:spLocks noChangeArrowheads="1"/>
          </p:cNvSpPr>
          <p:nvPr/>
        </p:nvSpPr>
        <p:spPr bwMode="auto">
          <a:xfrm rot="-5400000">
            <a:off x="1116012" y="5157788"/>
            <a:ext cx="1368425" cy="215900"/>
          </a:xfrm>
          <a:prstGeom prst="rightArrow">
            <a:avLst>
              <a:gd name="adj1" fmla="val 50000"/>
              <a:gd name="adj2" fmla="val 158456"/>
            </a:avLst>
          </a:prstGeom>
          <a:solidFill>
            <a:srgbClr val="FF00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9997" name="Text Box 13"/>
          <p:cNvSpPr txBox="1">
            <a:spLocks noChangeArrowheads="1"/>
          </p:cNvSpPr>
          <p:nvPr/>
        </p:nvSpPr>
        <p:spPr bwMode="auto">
          <a:xfrm>
            <a:off x="1979613" y="558958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Megaparsec flows</a:t>
            </a:r>
          </a:p>
        </p:txBody>
      </p:sp>
      <p:sp>
        <p:nvSpPr>
          <p:cNvPr id="809998" name="Text Box 14"/>
          <p:cNvSpPr txBox="1">
            <a:spLocks noChangeArrowheads="1"/>
          </p:cNvSpPr>
          <p:nvPr/>
        </p:nvSpPr>
        <p:spPr bwMode="auto">
          <a:xfrm>
            <a:off x="2627313" y="2492375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“Finger of God”</a:t>
            </a:r>
          </a:p>
        </p:txBody>
      </p:sp>
    </p:spTree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539527"/>
            <a:ext cx="9685338" cy="519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5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Magnitude vs. Volume-Limited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867305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00"/>
                </a:solidFill>
                <a:latin typeface="Papyrus" pitchFamily="66" charset="0"/>
              </a:rPr>
              <a:t>Magnitude  vs.  Volume  limited  Surveys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14438"/>
            <a:ext cx="8715375" cy="5500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Two  different  sampling  approaches  for   analysis  spatial  structure  from   galaxy  redshift  catalogue: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 Volume-limited surveys: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-  </a:t>
            </a: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uniform  spatial  coverage,  including  all  galaxies within volume to depth d</a:t>
            </a:r>
            <a:r>
              <a:rPr lang="en-US" altLang="en-US" sz="2000" b="1" baseline="-25000">
                <a:solidFill>
                  <a:srgbClr val="FFFF00"/>
                </a:solidFill>
                <a:latin typeface="Papyrus" pitchFamily="66" charset="0"/>
              </a:rPr>
              <a:t>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       -   all galaxies with an absolute brightness  &gt;  survey  limit  M</a:t>
            </a:r>
            <a:r>
              <a:rPr lang="en-US" altLang="en-US" sz="2000" b="1" baseline="-25000">
                <a:solidFill>
                  <a:srgbClr val="FFFF00"/>
                </a:solidFill>
                <a:latin typeface="Papyrus" pitchFamily="66" charset="0"/>
              </a:rPr>
              <a:t>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baseline="-2500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baseline="-25000">
                <a:solidFill>
                  <a:srgbClr val="FFFF00"/>
                </a:solidFill>
                <a:latin typeface="Papyrus" pitchFamily="66" charset="0"/>
              </a:rPr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      -   diminishing  sampling density  &amp;  spatial resolution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           as one wishes to  include  larger  volume   (excluding  all   galaxies  M&gt;M</a:t>
            </a:r>
            <a:r>
              <a:rPr lang="en-US" altLang="en-US" sz="2000" b="1" baseline="-25000">
                <a:solidFill>
                  <a:srgbClr val="FFFF00"/>
                </a:solidFill>
                <a:latin typeface="Papyrus" pitchFamily="66" charset="0"/>
              </a:rPr>
              <a:t>s</a:t>
            </a: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)</a:t>
            </a:r>
            <a:endParaRPr lang="en-US" altLang="en-US" sz="2000" b="1" baseline="-2500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 Magnitude-limited survey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</a:t>
            </a: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-  include   all  galaxies  with  apparent  magnitude  brighter  than   m</a:t>
            </a:r>
            <a:r>
              <a:rPr lang="en-US" altLang="en-US" sz="2000" b="1" baseline="-25000">
                <a:solidFill>
                  <a:srgbClr val="FFFF00"/>
                </a:solidFill>
                <a:latin typeface="Papyrus" pitchFamily="66" charset="0"/>
              </a:rPr>
              <a:t>s</a:t>
            </a: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      -   assures  optimal   use  of   spatial  galaxy  catalogue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      -   at the price of an  non-uniform  spatial coverage  &amp;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Papyrus" pitchFamily="66" charset="0"/>
              </a:rPr>
              <a:t>             diminishing resolution towards higher depths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auto">
          <a:xfrm>
            <a:off x="142875" y="71438"/>
            <a:ext cx="8858250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98309" name="Object 3"/>
          <p:cNvGraphicFramePr>
            <a:graphicFrameLocks noChangeAspect="1"/>
          </p:cNvGraphicFramePr>
          <p:nvPr/>
        </p:nvGraphicFramePr>
        <p:xfrm>
          <a:off x="2500313" y="3429000"/>
          <a:ext cx="38052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4" name="Equation" r:id="rId3" imgW="1905000" imgH="228600" progId="Equation.DSMT4">
                  <p:embed/>
                </p:oleObj>
              </mc:Choice>
              <mc:Fallback>
                <p:oleObj name="Equation" r:id="rId3" imgW="1905000" imgH="228600" progId="Equation.DSMT4">
                  <p:embed/>
                  <p:pic>
                    <p:nvPicPr>
                      <p:cNvPr id="9830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3429000"/>
                        <a:ext cx="3805237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sz="6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Clusters of Galaxies</a:t>
            </a:r>
          </a:p>
        </p:txBody>
      </p:sp>
      <p:pic>
        <p:nvPicPr>
          <p:cNvPr id="100355" name="Picture 5" descr="comacluster_spitzer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144000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143125" y="142875"/>
            <a:ext cx="54451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</a:rPr>
              <a:t>Coma   Cluster</a:t>
            </a:r>
          </a:p>
        </p:txBody>
      </p:sp>
    </p:spTree>
    <p:extLst>
      <p:ext uri="{BB962C8B-B14F-4D97-AF65-F5344CB8AC3E}">
        <p14:creationId xmlns:p14="http://schemas.microsoft.com/office/powerpoint/2010/main" val="1789459378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7277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28600"/>
            <a:ext cx="61293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355725" y="1736725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16 h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1725" y="16906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8h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838200" y="1508125"/>
            <a:ext cx="58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8.5º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762000" y="603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44.5º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2216" name="Rectangle 8"/>
          <p:cNvSpPr>
            <a:spLocks noChangeArrowheads="1"/>
          </p:cNvSpPr>
          <p:nvPr/>
        </p:nvSpPr>
        <p:spPr bwMode="auto">
          <a:xfrm>
            <a:off x="5867400" y="5661025"/>
            <a:ext cx="3097213" cy="1008063"/>
          </a:xfrm>
          <a:prstGeom prst="rect">
            <a:avLst/>
          </a:prstGeom>
          <a:solidFill>
            <a:schemeClr val="accent1">
              <a:alpha val="65881"/>
            </a:schemeClr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A magnitude-limited sample,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 &lt; 15.5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N = 4933 galaxies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179388" y="2133600"/>
            <a:ext cx="3314700" cy="11525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7853363" y="4495800"/>
            <a:ext cx="1290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101 Mpc/h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250825" y="2133600"/>
            <a:ext cx="3286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The CfA2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redshift survey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(Northern Hemisphere)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547813" y="260350"/>
            <a:ext cx="6119812" cy="1512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107950" y="6524625"/>
            <a:ext cx="30241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Figure courtesy: V. Martinez</a:t>
            </a:r>
          </a:p>
        </p:txBody>
      </p:sp>
      <p:sp>
        <p:nvSpPr>
          <p:cNvPr id="99342" name="Line 14"/>
          <p:cNvSpPr>
            <a:spLocks noChangeShapeType="1"/>
          </p:cNvSpPr>
          <p:nvPr/>
        </p:nvSpPr>
        <p:spPr bwMode="auto">
          <a:xfrm flipH="1" flipV="1">
            <a:off x="1187450" y="5084763"/>
            <a:ext cx="3313113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179388" y="5229225"/>
            <a:ext cx="2447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Redshift: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= c z  ~   H r  +  v</a:t>
            </a:r>
            <a:r>
              <a:rPr kumimoji="0" lang="en-US" altLang="en-US" sz="1400" b="1" i="0" u="none" strike="noStrike" kern="1200" cap="none" spc="0" normalizeH="0" baseline="-2500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pec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16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72691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28600"/>
            <a:ext cx="61293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1355725" y="1736725"/>
            <a:ext cx="62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16 h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7" name="Text Box 7"/>
          <p:cNvSpPr txBox="1">
            <a:spLocks noChangeArrowheads="1"/>
          </p:cNvSpPr>
          <p:nvPr/>
        </p:nvSpPr>
        <p:spPr bwMode="auto">
          <a:xfrm>
            <a:off x="7451725" y="1690688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8h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838200" y="1508125"/>
            <a:ext cx="58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8.5º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9" name="Text Box 9"/>
          <p:cNvSpPr txBox="1">
            <a:spLocks noChangeArrowheads="1"/>
          </p:cNvSpPr>
          <p:nvPr/>
        </p:nvSpPr>
        <p:spPr bwMode="auto">
          <a:xfrm>
            <a:off x="762000" y="60325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44.5º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60" name="Rectangle 12"/>
          <p:cNvSpPr>
            <a:spLocks noChangeArrowheads="1"/>
          </p:cNvSpPr>
          <p:nvPr/>
        </p:nvSpPr>
        <p:spPr bwMode="auto">
          <a:xfrm>
            <a:off x="5292725" y="5734050"/>
            <a:ext cx="3744913" cy="936625"/>
          </a:xfrm>
          <a:prstGeom prst="rect">
            <a:avLst/>
          </a:prstGeom>
          <a:solidFill>
            <a:schemeClr val="accent1">
              <a:alpha val="65881"/>
            </a:schemeClr>
          </a:solidFill>
          <a:ln w="381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A volume-limited sample,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 &lt; 15.5 – 5log(D(z)) – 25 – Kz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N = 905 galaxies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00361" name="Rectangle 14"/>
          <p:cNvSpPr>
            <a:spLocks noChangeArrowheads="1"/>
          </p:cNvSpPr>
          <p:nvPr/>
        </p:nvSpPr>
        <p:spPr bwMode="auto">
          <a:xfrm>
            <a:off x="107950" y="2133600"/>
            <a:ext cx="3314700" cy="1152525"/>
          </a:xfrm>
          <a:prstGeom prst="rect">
            <a:avLst/>
          </a:prstGeom>
          <a:solidFill>
            <a:schemeClr val="accent1">
              <a:alpha val="67058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0362" name="Text Box 13"/>
          <p:cNvSpPr txBox="1">
            <a:spLocks noChangeArrowheads="1"/>
          </p:cNvSpPr>
          <p:nvPr/>
        </p:nvSpPr>
        <p:spPr bwMode="auto">
          <a:xfrm>
            <a:off x="7853363" y="4495800"/>
            <a:ext cx="1290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101 Mpc/h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63" name="Text Box 5"/>
          <p:cNvSpPr txBox="1">
            <a:spLocks noChangeArrowheads="1"/>
          </p:cNvSpPr>
          <p:nvPr/>
        </p:nvSpPr>
        <p:spPr bwMode="auto">
          <a:xfrm>
            <a:off x="179388" y="2133600"/>
            <a:ext cx="3286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The CfA2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redshift survey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(Northern Hemisphere)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1547813" y="260350"/>
            <a:ext cx="6119812" cy="1512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539527"/>
            <a:ext cx="9685338" cy="519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Photometric Surveys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13108"/>
      </p:ext>
    </p:extLst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B8296F-585A-48F3-8548-EE09318D1090}"/>
              </a:ext>
            </a:extLst>
          </p:cNvPr>
          <p:cNvSpPr/>
          <p:nvPr/>
        </p:nvSpPr>
        <p:spPr>
          <a:xfrm>
            <a:off x="142875" y="2420888"/>
            <a:ext cx="4285109" cy="403244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500" b="1" dirty="0">
                <a:solidFill>
                  <a:schemeClr val="bg1"/>
                </a:solidFill>
                <a:latin typeface="Papyrus" pitchFamily="66" charset="0"/>
              </a:rPr>
              <a:t>Instead  of  measuring   the  electromagnetic spectrum  of  the galaxies in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Papyrus" pitchFamily="66" charset="0"/>
              </a:rPr>
              <a:t>        a survey, one may get a good  estimate of the  redshift on the basis of the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Papyrus" pitchFamily="66" charset="0"/>
              </a:rPr>
              <a:t>        photometry and </a:t>
            </a:r>
            <a:r>
              <a:rPr lang="en-US" altLang="en-US" sz="1500" b="1" dirty="0" err="1">
                <a:solidFill>
                  <a:schemeClr val="bg1"/>
                </a:solidFill>
                <a:latin typeface="Papyrus" pitchFamily="66" charset="0"/>
              </a:rPr>
              <a:t>colours</a:t>
            </a:r>
            <a:r>
              <a:rPr lang="en-US" altLang="en-US" sz="1500" b="1" dirty="0">
                <a:solidFill>
                  <a:schemeClr val="bg1"/>
                </a:solidFill>
                <a:latin typeface="Papyrus" pitchFamily="66" charset="0"/>
              </a:rPr>
              <a:t> of the objects</a:t>
            </a:r>
            <a:r>
              <a:rPr lang="en-US" altLang="en-US" sz="2000" b="1" dirty="0">
                <a:solidFill>
                  <a:srgbClr val="0000CC"/>
                </a:solidFill>
                <a:latin typeface="Papyrus" pitchFamily="66" charset="0"/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</a:t>
            </a:r>
            <a:r>
              <a:rPr lang="en-US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pyrus" pitchFamily="66" charset="0"/>
              </a:rPr>
              <a:t>Alhambra </a:t>
            </a:r>
            <a:r>
              <a:rPr lang="en-US" altLang="en-US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apyrus" pitchFamily="66" charset="0"/>
              </a:rPr>
              <a:t>photoz</a:t>
            </a:r>
            <a:r>
              <a:rPr lang="en-US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pyrus" pitchFamily="66" charset="0"/>
              </a:rPr>
              <a:t> survey: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pyrus" pitchFamily="66" charset="0"/>
              </a:rPr>
              <a:t>             filter bank: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apyrus" pitchFamily="66" charset="0"/>
              </a:rPr>
              <a:t>            20 contiguous, equal width, bands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A8EA4-481B-45BE-82CC-2200A299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20" y="2348880"/>
            <a:ext cx="4542630" cy="431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29C4D-F75E-44C0-9828-97A28AEE8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3989450" cy="30592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B35838-0DF7-4CE9-A328-7F2D87D7FEA1}"/>
              </a:ext>
            </a:extLst>
          </p:cNvPr>
          <p:cNvSpPr/>
          <p:nvPr/>
        </p:nvSpPr>
        <p:spPr>
          <a:xfrm>
            <a:off x="4427984" y="2420888"/>
            <a:ext cx="4542630" cy="4032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8" descr="hyperz_diagr_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0"/>
            <a:ext cx="3571875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Practical  Implementation: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Photometric redshifts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determined by  fitting 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standard  SED  </a:t>
            </a:r>
            <a:endParaRPr kumimoji="0" lang="en-US" sz="1400" b="1" i="0" u="none" strike="noStrike" kern="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(SED:  spectral energy distribution)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Taking into account: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- spectral  type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- reddening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- Lyman  forest  (high z!)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- filters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Accuracy  (typical):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- z  ~  0.1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32" name="TextBox 11"/>
          <p:cNvSpPr txBox="1">
            <a:spLocks noChangeArrowheads="1"/>
          </p:cNvSpPr>
          <p:nvPr/>
        </p:nvSpPr>
        <p:spPr bwMode="auto">
          <a:xfrm>
            <a:off x="4286250" y="628650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widely  used  Hyperz  package</a:t>
            </a:r>
          </a:p>
        </p:txBody>
      </p:sp>
    </p:spTree>
  </p:cSld>
  <p:clrMapOvr>
    <a:masterClrMapping/>
  </p:clrMapOvr>
  <p:transition spd="slow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4451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1428750"/>
            <a:ext cx="6429375" cy="4643438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25" y="5929313"/>
            <a:ext cx="70723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Below the Lyman break at  912 A, hydrogen  absorbs  galaxy  light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000250" cy="521493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4455" name="Picture 11" descr="gal.spectrum.u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00188"/>
            <a:ext cx="6257925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42875" y="1500188"/>
            <a:ext cx="3000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Photometric Redshifts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Technique widely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used for identifying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high z objects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For example,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Lyman break  results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in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FUV-NUV  dropouts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(1400-1800 A)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for  z ~ 0.5-1.0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</p:spTree>
  </p:cSld>
  <p:clrMapOvr>
    <a:masterClrMapping/>
  </p:clrMapOvr>
  <p:transition spd="slow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Photometric  Redshifts</a:t>
            </a:r>
          </a:p>
        </p:txBody>
      </p:sp>
      <p:sp>
        <p:nvSpPr>
          <p:cNvPr id="10547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6125" y="1428750"/>
            <a:ext cx="5429250" cy="5286375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0003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Photometric Redshifts: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Accuracy  (typical):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- z  ~  0.1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Accuracy higher as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more bands are used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Bands to be chosen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take into account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spectral characteristics/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features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eg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.  low  z:   UV still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weak point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000375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5479" name="Picture 12" descr="img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571625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3" descr="img1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71625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14" descr="img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000500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15" descr="img2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000500"/>
            <a:ext cx="2476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CC"/>
                </a:solidFill>
                <a:latin typeface="Papyrus" pitchFamily="66" charset="0"/>
              </a:rPr>
              <a:t>J-Pas survey</a:t>
            </a:r>
          </a:p>
        </p:txBody>
      </p:sp>
      <p:sp>
        <p:nvSpPr>
          <p:cNvPr id="10547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2852936"/>
            <a:ext cx="6663655" cy="3862189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0" y="1196752"/>
            <a:ext cx="82153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J-PAS survey: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56 narrow band filters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2.5 m. telescope,  7</a:t>
            </a:r>
            <a:r>
              <a:rPr lang="en-US" sz="2000" b="1" kern="0" baseline="3000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o 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field of view    (OAJ, </a:t>
            </a:r>
            <a:r>
              <a:rPr lang="en-US" sz="2000" b="1" kern="0" dirty="0" err="1">
                <a:solidFill>
                  <a:srgbClr val="0000CC"/>
                </a:solidFill>
                <a:latin typeface="Papyrus" pitchFamily="66" charset="0"/>
                <a:sym typeface="Mathematica1"/>
              </a:rPr>
              <a:t>Javalambre</a:t>
            </a:r>
            <a:r>
              <a:rPr lang="en-US" sz="20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, Spain)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8543925" cy="134455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AD7B4-3808-4863-97B9-C66FC4562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58" y="2929819"/>
            <a:ext cx="6435842" cy="37220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BF2F68-6273-49E1-8972-E00DFA6A403B}"/>
              </a:ext>
            </a:extLst>
          </p:cNvPr>
          <p:cNvSpPr/>
          <p:nvPr/>
        </p:nvSpPr>
        <p:spPr>
          <a:xfrm>
            <a:off x="155839" y="2880470"/>
            <a:ext cx="1823873" cy="383465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7520B4C-110B-4A30-9EFE-4616C74D9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45" y="2929819"/>
            <a:ext cx="82153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8000 deg2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accurate redshifts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out to z~1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14 million red, luminous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galaxies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567431513"/>
      </p:ext>
    </p:extLst>
  </p:cSld>
  <p:clrMapOvr>
    <a:masterClrMapping/>
  </p:clrMapOvr>
  <p:transition spd="slow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539527"/>
            <a:ext cx="9685338" cy="519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Survey Geometry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38246"/>
      </p:ext>
    </p:extLst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07523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Practical Limitations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- Limited telescope time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-  Limited detector  sensitivity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How to optimally  sample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structure in Universe ?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Devise survey geometry that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reveals optimal  amount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Information on question at hand: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- Patterns  galaxy  distribution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-Distribution high-density peaks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- Density  Field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7527" name="Picture 11" descr="lc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00188"/>
            <a:ext cx="4557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8" name="TextBox 12"/>
          <p:cNvSpPr txBox="1">
            <a:spLocks noChangeArrowheads="1"/>
          </p:cNvSpPr>
          <p:nvPr/>
        </p:nvSpPr>
        <p:spPr bwMode="auto">
          <a:xfrm>
            <a:off x="4214813" y="5214938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Sky  Location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2-D  LCRS  survey  slices</a:t>
            </a:r>
          </a:p>
        </p:txBody>
      </p:sp>
    </p:spTree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-220511"/>
            <a:ext cx="9685338" cy="699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</a:t>
            </a: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Luminosity Function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&amp;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Survey Depth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93903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08547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00188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Survey  Geometry: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Slice  Surveys: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thin stripe on sky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very sensitive to reveal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patterns galaxy distribution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Pencil-beam surveys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very narrow region on sky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very deep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strategy to probe largest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structures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-  structure at high z (early times)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8551" name="Picture 11" descr="lc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500188"/>
            <a:ext cx="45577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TextBox 12"/>
          <p:cNvSpPr txBox="1">
            <a:spLocks noChangeArrowheads="1"/>
          </p:cNvSpPr>
          <p:nvPr/>
        </p:nvSpPr>
        <p:spPr bwMode="auto">
          <a:xfrm>
            <a:off x="4214813" y="5214938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Sky  Location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2-D  LCRS  survey  slices</a:t>
            </a:r>
          </a:p>
        </p:txBody>
      </p:sp>
    </p:spTree>
  </p:cSld>
  <p:clrMapOvr>
    <a:masterClrMapping/>
  </p:clrMapOvr>
  <p:transition spd="slow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Survey   Geometries</a:t>
            </a:r>
          </a:p>
        </p:txBody>
      </p:sp>
      <p:sp>
        <p:nvSpPr>
          <p:cNvPr id="109571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3313" y="1428750"/>
            <a:ext cx="507206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71625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Examples of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Slice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Redshift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Surveys: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From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CfA2 -2dFGRS - SDSS</a:t>
            </a: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357563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575" name="TextBox 11"/>
          <p:cNvSpPr txBox="1">
            <a:spLocks noChangeArrowheads="1"/>
          </p:cNvSpPr>
          <p:nvPr/>
        </p:nvSpPr>
        <p:spPr bwMode="auto">
          <a:xfrm>
            <a:off x="4286250" y="628650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widely  used  Hyperz  package</a:t>
            </a:r>
          </a:p>
        </p:txBody>
      </p:sp>
      <p:pic>
        <p:nvPicPr>
          <p:cNvPr id="109576" name="Picture 8" descr="pie_millennium_wa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00188"/>
            <a:ext cx="49593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CC"/>
                </a:solidFill>
                <a:latin typeface="Papyrus" pitchFamily="66" charset="0"/>
              </a:rPr>
              <a:t>Survey   Geometry</a:t>
            </a:r>
          </a:p>
        </p:txBody>
      </p:sp>
      <p:sp>
        <p:nvSpPr>
          <p:cNvPr id="110595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1938" y="1428750"/>
            <a:ext cx="4643437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313" y="1500188"/>
            <a:ext cx="37861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Survey  Geometry: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Sparse  Sample: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sampling density field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on scales &gt;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intergalaxy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distance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Full-sky surveys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- necessary to probe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dynamics cosmic regions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                          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  <a:sym typeface="Mathematica1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 pitchFamily="2" charset="2"/>
              </a:rPr>
              <a:t>  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3714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0599" name="Picture 14" descr="XSCz_BWlayers_05-06_lsmo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86063"/>
            <a:ext cx="4500563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305594" y="539527"/>
            <a:ext cx="9685338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Galaxy Surveys: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SDSS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Sloan Digital Sky Survey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          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620688"/>
            <a:ext cx="8572500" cy="5112568"/>
          </a:xfrm>
          <a:prstGeom prst="rect">
            <a:avLst/>
          </a:prstGeom>
          <a:noFill/>
          <a:ln w="38100">
            <a:solidFill>
              <a:schemeClr val="bg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88764"/>
      </p:ext>
    </p:extLst>
  </p:cSld>
  <p:clrMapOvr>
    <a:masterClrMapping/>
  </p:clrMapOvr>
  <p:transition spd="slow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91512" cy="452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Largest and most systematic (digital !) sky survey in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history of astronomy.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Images sky in 5 photometric bands !!!!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Down to apparent magnitude r~23.1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Covers ~ 25% of the sky:   8452 sq. deg.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With 2dFGRS, the SDSS has produced the most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extensive map of the  spatial structure of our cosmic </a:t>
            </a:r>
            <a:r>
              <a:rPr lang="en-US" altLang="en-US" sz="2000" b="1" dirty="0" err="1">
                <a:solidFill>
                  <a:srgbClr val="FFFF00"/>
                </a:solidFill>
                <a:latin typeface="Papyrus" pitchFamily="66" charset="0"/>
              </a:rPr>
              <a:t>neighbourhood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Million galaxies subsequently selected for measuring redshift z: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electromagnetic spectrum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0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Total: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           sky survey:          10</a:t>
            </a:r>
            <a:r>
              <a:rPr lang="en-US" altLang="en-US" sz="2000" b="1" baseline="30000" dirty="0">
                <a:solidFill>
                  <a:srgbClr val="FFFF00"/>
                </a:solidFill>
                <a:latin typeface="Papyrus" pitchFamily="66" charset="0"/>
              </a:rPr>
              <a:t>8 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stars,  10</a:t>
            </a:r>
            <a:r>
              <a:rPr lang="en-US" altLang="en-US" sz="2000" b="1" baseline="30000" dirty="0">
                <a:solidFill>
                  <a:srgbClr val="FFFF00"/>
                </a:solidFill>
                <a:latin typeface="Papyrus" pitchFamily="66" charset="0"/>
              </a:rPr>
              <a:t>8 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galaxies, 10</a:t>
            </a:r>
            <a:r>
              <a:rPr lang="en-US" altLang="en-US" sz="2000" b="1" baseline="30000" dirty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quasars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                 spectroscopy:   10</a:t>
            </a:r>
            <a:r>
              <a:rPr lang="en-US" altLang="en-US" sz="2000" b="1" baseline="30000" dirty="0">
                <a:solidFill>
                  <a:srgbClr val="FFFF00"/>
                </a:solidFill>
                <a:latin typeface="Papyrus" pitchFamily="66" charset="0"/>
              </a:rPr>
              <a:t>6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galaxies, 10</a:t>
            </a:r>
            <a:r>
              <a:rPr lang="en-US" altLang="en-US" sz="2000" b="1" baseline="30000" dirty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quasars,  10</a:t>
            </a:r>
            <a:r>
              <a:rPr lang="en-US" altLang="en-US" sz="2000" b="1" baseline="30000" dirty="0">
                <a:solidFill>
                  <a:srgbClr val="FFFF00"/>
                </a:solidFill>
                <a:latin typeface="Papyrus" pitchFamily="66" charset="0"/>
              </a:rPr>
              <a:t>5</a:t>
            </a:r>
            <a:r>
              <a:rPr lang="en-US" altLang="en-US" sz="2000" b="1" dirty="0">
                <a:solidFill>
                  <a:srgbClr val="FFFF00"/>
                </a:solidFill>
                <a:latin typeface="Papyrus" pitchFamily="66" charset="0"/>
              </a:rPr>
              <a:t> stars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b="1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20836" name="AutoShape 4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57750" y="1500188"/>
            <a:ext cx="4071938" cy="5214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099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survey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3" y="1714500"/>
            <a:ext cx="8572500" cy="5324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Imaging: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230  million  objects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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Spectroscopic 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Redshift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) survey: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magnitude limit: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galaxies:  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Petrosian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)  r  &lt; 17.7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quasars                       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&lt; 19.1 /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&lt; 20.2   (z &gt; 2.3)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objects:                    928,567   galaxies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                         109,862   quasars   z &lt; 2.3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                               8,802   quasars  z &gt; 2.3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4643438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104" name="Picture 8" descr="SDSS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00188"/>
            <a:ext cx="404495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7" descr="aas-2011-sdss3-pc-hires-1920-1440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marR="0" lvl="0" indent="-371475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SDSS  Galaxy  Survey</a:t>
            </a:r>
          </a:p>
        </p:txBody>
      </p:sp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250825" y="4797425"/>
            <a:ext cx="35290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Distribution of galaxies in the nearby Universe: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weblike filigree of galaxies,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pervasive network of filaments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388" y="4724400"/>
            <a:ext cx="3384550" cy="17287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Apache_Point_Observat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928938"/>
            <a:ext cx="50006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4313" y="2928938"/>
            <a:ext cx="5000625" cy="37861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860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survey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pic>
        <p:nvPicPr>
          <p:cNvPr id="121862" name="Picture 5" descr="telesco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4000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6313" y="1500188"/>
            <a:ext cx="4000500" cy="50006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57250" y="1500188"/>
            <a:ext cx="3929063" cy="385762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8688" y="5857875"/>
            <a:ext cx="3857625" cy="64293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313" y="1571625"/>
            <a:ext cx="44291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Specially   dedicated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2.5m  wide-angle  telescope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Apache Point Observatory  (New Mexico)</a:t>
            </a:r>
          </a:p>
        </p:txBody>
      </p:sp>
    </p:spTree>
  </p:cSld>
  <p:clrMapOvr>
    <a:masterClrMapping/>
  </p:clrMapOvr>
  <p:transition spd="slow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6" descr="SDS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571625"/>
            <a:ext cx="461962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survey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0" y="1500188"/>
            <a:ext cx="4643438" cy="38576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3" y="1714500"/>
            <a:ext cx="85725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Aims   to   sample   25%  of  the  sky: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DR7  -  8423  sq. deg.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Photometric  system  5  filters: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                           m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lim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u             354    nm                 24.4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g             476    nm                 25.3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r             628     nm                 25.1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769     nm                24.4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z             925     nm                22.9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Driftscan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mode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- 5 filters: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- 30 CCD chips,  5 rows of 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 S/N ~ 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 CCD chip:   2048x2048  pixels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                  120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Mbyte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Spectroscopy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- up  to  640  (fibers) per   recording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- per night 6-9  recordings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3857625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14313" y="1714500"/>
            <a:ext cx="8572500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Aims   to   sample   25%  of  the  sky: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DR7  -  8423  sq. deg.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Photometric  system  5  filters: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       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                           m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  <a:sym typeface="Mathematica1"/>
              </a:rPr>
              <a:t>lim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u             354    nm                 24.4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g             476    nm                 25.3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r             628     nm                 25.1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769     nm                24.4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z             925     nm                22.9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Driftscan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mode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- 5 filters: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- 30 CCD chips,  5 rows of 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 S/N ~ 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-  CCD chip:   2048x2048  pixels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                  120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Mbyte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Spectroscopy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- up  to  640  (fibers) per   recording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- per night 6-9  recordings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3907" name="Picture 8" descr="camassy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500188"/>
            <a:ext cx="516413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survey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5" y="1500188"/>
            <a:ext cx="3429000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928813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Galaxies ,  Groups,  Clusters &amp; Superclusters: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</a:t>
            </a: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Tracers  of   Structure  in  the  Universe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discrete  tracers of underlying density  field: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Fair  or  Biased   Tracer 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4037" name="Object 2"/>
          <p:cNvGraphicFramePr>
            <a:graphicFrameLocks noChangeAspect="1"/>
          </p:cNvGraphicFramePr>
          <p:nvPr/>
        </p:nvGraphicFramePr>
        <p:xfrm>
          <a:off x="3000375" y="4286250"/>
          <a:ext cx="25939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83" name="Equation" r:id="rId3" imgW="837836" imgH="203112" progId="Equation.DSMT4">
                  <p:embed/>
                </p:oleObj>
              </mc:Choice>
              <mc:Fallback>
                <p:oleObj name="Equation" r:id="rId3" imgW="837836" imgH="203112" progId="Equation.DSMT4">
                  <p:embed/>
                  <p:pic>
                    <p:nvPicPr>
                      <p:cNvPr id="440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4286250"/>
                        <a:ext cx="2593975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33123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24" name="Picture 4" descr="voidg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01188" cy="6899275"/>
          </a:xfrm>
          <a:noFill/>
        </p:spPr>
      </p:pic>
    </p:spTree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1" descr="instrum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00188"/>
            <a:ext cx="40005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survey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6313" y="1500188"/>
            <a:ext cx="4000500" cy="521493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3" y="1571625"/>
            <a:ext cx="4429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pic>
        <p:nvPicPr>
          <p:cNvPr id="124935" name="Picture 14" descr="SDSS-CCDca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38909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85875" y="1714500"/>
            <a:ext cx="3857625" cy="28209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14688" y="3143250"/>
            <a:ext cx="4000500" cy="128587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938" name="Picture 19" descr="plugging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714875"/>
            <a:ext cx="264318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85875" y="4714875"/>
            <a:ext cx="2643188" cy="192881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00313" y="4857750"/>
            <a:ext cx="3929062" cy="78581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1438" y="1785938"/>
            <a:ext cx="1357312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5-color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Camera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30 CCD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chips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714875"/>
            <a:ext cx="17145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Fiber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Spectrograph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4" descr="dr7photo_b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4" y="1434047"/>
            <a:ext cx="2602160" cy="260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Papyrus" pitchFamily="66" charset="0"/>
              </a:rPr>
              <a:t>SDSS  survey </a:t>
            </a:r>
          </a:p>
        </p:txBody>
      </p:sp>
      <p:sp>
        <p:nvSpPr>
          <p:cNvPr id="125957" name="AutoShape 3"/>
          <p:cNvSpPr>
            <a:spLocks noChangeArrowheads="1"/>
          </p:cNvSpPr>
          <p:nvPr/>
        </p:nvSpPr>
        <p:spPr bwMode="auto">
          <a:xfrm>
            <a:off x="2051050" y="188913"/>
            <a:ext cx="5113338" cy="10795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5958" name="Picture 7" descr="dr7spectro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6" y="4067163"/>
            <a:ext cx="2592288" cy="260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60523" y="1447937"/>
            <a:ext cx="49291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Legacy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Imaging  Sky Coverage: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8423  sq. deg.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7280" y="5987805"/>
            <a:ext cx="49291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SDSS  Legacy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Spectral  Sky Coverage: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8032  sq. deg. </a:t>
            </a:r>
          </a:p>
        </p:txBody>
      </p:sp>
      <p:pic>
        <p:nvPicPr>
          <p:cNvPr id="12" name="Content Placeholder 5" descr="sdss.jpg">
            <a:extLst>
              <a:ext uri="{FF2B5EF4-FFF2-40B4-BE49-F238E27FC236}">
                <a16:creationId xmlns:a16="http://schemas.microsoft.com/office/drawing/2014/main" id="{FFDC017B-24B9-4E41-A9B7-BE284AC6F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8" y="2492896"/>
            <a:ext cx="6046608" cy="3056897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6B61AB-F0A5-4AD1-956F-CAF269EA50B0}"/>
              </a:ext>
            </a:extLst>
          </p:cNvPr>
          <p:cNvSpPr txBox="1"/>
          <p:nvPr/>
        </p:nvSpPr>
        <p:spPr>
          <a:xfrm>
            <a:off x="5796136" y="1771102"/>
            <a:ext cx="49291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SDSS  region,  Galactic coordinates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FFFF"/>
              </a:solidFill>
              <a:latin typeface="Papyru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FFFF"/>
                </a:solidFill>
                <a:latin typeface="Papyrus" pitchFamily="66" charset="0"/>
              </a:rPr>
              <a:t>                                     c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ompare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to 2MRS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surey</a:t>
            </a:r>
            <a:endParaRPr kumimoji="0" lang="en-US" sz="12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aas-2011-sdss3-pc-hires-1920-1440-002.jpg">
            <a:extLst>
              <a:ext uri="{FF2B5EF4-FFF2-40B4-BE49-F238E27FC236}">
                <a16:creationId xmlns:a16="http://schemas.microsoft.com/office/drawing/2014/main" id="{17FE9B11-9F27-4277-BEC4-46020D4C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044575" y="188913"/>
            <a:ext cx="1036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marR="0" lvl="0" indent="-371475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    </a:t>
            </a: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SDSS  Galaxy  Survey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9D5D4C-DB04-4127-83AB-9F894FA0556C}"/>
              </a:ext>
            </a:extLst>
          </p:cNvPr>
          <p:cNvSpPr/>
          <p:nvPr/>
        </p:nvSpPr>
        <p:spPr>
          <a:xfrm>
            <a:off x="2843808" y="1412776"/>
            <a:ext cx="6048672" cy="532859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005" name="Picture 6" descr="asf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68" y="2650407"/>
            <a:ext cx="5839951" cy="408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7"/>
          <p:cNvSpPr txBox="1">
            <a:spLocks noChangeArrowheads="1"/>
          </p:cNvSpPr>
          <p:nvPr/>
        </p:nvSpPr>
        <p:spPr bwMode="auto">
          <a:xfrm>
            <a:off x="3387519" y="1556792"/>
            <a:ext cx="54006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KIAS VAGC: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value added galaxy catalog: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600" b="1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srgbClr val="000000"/>
                </a:solidFill>
              </a:rPr>
              <a:t>s</a:t>
            </a:r>
            <a:r>
              <a:rPr kumimoji="0" lang="en-US" altLang="en-US" sz="1600" b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ky</a:t>
            </a:r>
            <a:r>
              <a:rPr kumimoji="0" lang="en-US" altLang="en-US" sz="1600" b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coverage completeness -  not that uniform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sdss_dr7_miguelmovie10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5949950"/>
            <a:ext cx="9144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Mapping the Galaxy Distribution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0B96BC-92E6-4E0B-9183-6B688E40E1A8}"/>
              </a:ext>
            </a:extLst>
          </p:cNvPr>
          <p:cNvSpPr/>
          <p:nvPr/>
        </p:nvSpPr>
        <p:spPr>
          <a:xfrm>
            <a:off x="35496" y="0"/>
            <a:ext cx="3915181" cy="400506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5" descr="sdss_pie2.jpg">
            <a:extLst>
              <a:ext uri="{FF2B5EF4-FFF2-40B4-BE49-F238E27FC236}">
                <a16:creationId xmlns:a16="http://schemas.microsoft.com/office/drawing/2014/main" id="{1A1F9B85-7CB8-4637-8466-A69F7359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44624"/>
            <a:ext cx="3843173" cy="386104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80528" y="1268760"/>
            <a:ext cx="9685338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Cosmic Web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85499"/>
      </p:ext>
    </p:extLst>
  </p:cSld>
  <p:clrMapOvr>
    <a:masterClrMapping/>
  </p:clrMapOvr>
  <p:transition spd="slow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07A8E-610A-4148-8DF7-4035AD9CD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14" y="2442535"/>
            <a:ext cx="4425879" cy="41331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6E467B-825F-42B6-82FB-123C65E8EF5A}"/>
              </a:ext>
            </a:extLst>
          </p:cNvPr>
          <p:cNvSpPr/>
          <p:nvPr/>
        </p:nvSpPr>
        <p:spPr>
          <a:xfrm>
            <a:off x="5067249" y="1427517"/>
            <a:ext cx="3897239" cy="279357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70" y="136297"/>
            <a:ext cx="8507288" cy="1143000"/>
          </a:xfrm>
        </p:spPr>
        <p:txBody>
          <a:bodyPr/>
          <a:lstStyle/>
          <a:p>
            <a:r>
              <a:rPr lang="nl-NL" sz="5400" b="1" dirty="0"/>
              <a:t>Cosmic Web:</a:t>
            </a:r>
            <a:br>
              <a:rPr lang="nl-NL" sz="5400" b="1" dirty="0"/>
            </a:br>
            <a:r>
              <a:rPr lang="nl-NL" sz="4000" b="1" dirty="0"/>
              <a:t>Stickman &amp; Discovery </a:t>
            </a:r>
            <a:endParaRPr lang="en-GB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1484784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deLapparent, Geller &amp; Huchra, 1986: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“a slice of the Universe”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Voids appear to be an integral part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complex weblike arrangement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galaxies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1412776"/>
            <a:ext cx="4248472" cy="518457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5" y="1916832"/>
            <a:ext cx="4104456" cy="4093691"/>
          </a:xfrm>
        </p:spPr>
      </p:pic>
      <p:sp>
        <p:nvSpPr>
          <p:cNvPr id="8" name="Rectangle 7"/>
          <p:cNvSpPr/>
          <p:nvPr/>
        </p:nvSpPr>
        <p:spPr>
          <a:xfrm>
            <a:off x="4572001" y="1427517"/>
            <a:ext cx="4392488" cy="221750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901687"/>
      </p:ext>
    </p:extLst>
  </p:cSld>
  <p:clrMapOvr>
    <a:masterClrMapping/>
  </p:clrMapOvr>
  <p:transition spd="slow"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F9741-E301-4BBE-A643-7497A5998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41" y="752262"/>
            <a:ext cx="9931981" cy="592815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</a:t>
            </a:r>
            <a:r>
              <a:rPr lang="en-US"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2dFGRS</a:t>
            </a: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Galaxy S</a:t>
            </a:r>
            <a:r>
              <a:rPr lang="en-US"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urvey</a:t>
            </a:r>
            <a:endParaRPr sz="55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with the advent of large galaxy redshift surveys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 LCRS, 2dFGRS, SDSS, 2MRS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voids have been recognized as one of the quintessential components of the Cosmic Web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33652E-8A59-49C1-A908-559335368346}"/>
              </a:ext>
            </a:extLst>
          </p:cNvPr>
          <p:cNvSpPr/>
          <p:nvPr/>
        </p:nvSpPr>
        <p:spPr>
          <a:xfrm>
            <a:off x="4629149" y="3751028"/>
            <a:ext cx="4370835" cy="212619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9C8A9-BEC9-4704-A3EF-8EC650617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74" y="3786099"/>
            <a:ext cx="3834130" cy="205605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BCD2B3-456C-486E-A4D8-2B2E8AB4428A}"/>
              </a:ext>
            </a:extLst>
          </p:cNvPr>
          <p:cNvSpPr txBox="1"/>
          <p:nvPr/>
        </p:nvSpPr>
        <p:spPr>
          <a:xfrm>
            <a:off x="2934990" y="1371601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</a:t>
            </a:r>
            <a:r>
              <a:rPr lang="nl-NL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2dFGRS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clearly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visible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nl-NL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w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eblike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network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682464"/>
      </p:ext>
    </p:extLst>
  </p:cSld>
  <p:clrMapOvr>
    <a:masterClrMapping/>
  </p:clrMapOvr>
  <p:transition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2dfdtfe3d">
            <a:extLst>
              <a:ext uri="{FF2B5EF4-FFF2-40B4-BE49-F238E27FC236}">
                <a16:creationId xmlns:a16="http://schemas.microsoft.com/office/drawing/2014/main" id="{4A35C1B2-3261-4B27-8A2D-B37F9B97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9189"/>
            <a:ext cx="8547056" cy="81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</a:t>
            </a:r>
            <a:r>
              <a:rPr lang="en-US"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2dFGRS</a:t>
            </a: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Galaxy S</a:t>
            </a:r>
            <a:r>
              <a:rPr lang="en-US"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urvey</a:t>
            </a:r>
            <a:endParaRPr sz="55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5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5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with the advent of large galaxy redshift surveys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 LCRS, 2dFGRS, SDSS, 2MRS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voids have been recognized as one of the quintessential components of the Cosmic Web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1234171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</a:t>
            </a:r>
            <a:r>
              <a:rPr lang="nl-NL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2dFGRS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clearly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visible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lang="nl-NL" sz="1200" b="1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w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eblike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network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lang="nl-NL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Schaap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al. 2007)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56098" y="521429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SDSS, clearly visible underdensities (Platen et al. 2010)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96621"/>
      </p:ext>
    </p:extLst>
  </p:cSld>
  <p:clrMapOvr>
    <a:masterClrMapping/>
  </p:clrMapOvr>
  <p:transition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SDSS Galaxy Survey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99"/>
                </a:solidFill>
                <a:latin typeface="Mathematica1" pitchFamily="2" charset="2"/>
                <a:cs typeface="Arial" charset="0"/>
              </a:rPr>
              <a:t>                                                                </a:t>
            </a:r>
            <a:endParaRPr lang="el-GR" b="1">
              <a:solidFill>
                <a:srgbClr val="000099"/>
              </a:solidFill>
              <a:latin typeface="Mathematica1" pitchFamily="2" charset="2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876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877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6163" name="Picture 18" descr="millennium.sdss.survey.full.dtf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436"/>
            <a:ext cx="91440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with the advent of large galaxy redshift surveys </a:t>
            </a:r>
          </a:p>
          <a:p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– LCRS, 2dFGRS, SDSS, 2MRS –</a:t>
            </a:r>
          </a:p>
          <a:p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voids have been recognized as one of the quintessential components of the Cosmic Web</a:t>
            </a:r>
            <a:endParaRPr lang="en-GB" sz="12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460673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t>map SDSS, clearly visible underdensities (Platen et al. 2010)</a:t>
            </a:r>
            <a:endParaRPr lang="en-GB" sz="1200" b="1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" y="1289338"/>
            <a:ext cx="8997436" cy="4559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56098" y="5214292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prstClr val="white"/>
                </a:solidFill>
                <a:cs typeface="Arial" charset="0"/>
              </a:rPr>
              <a:t>map SDSS, clearly visible underdensities (Platen et al. 2010)</a:t>
            </a:r>
            <a:endParaRPr lang="en-GB" sz="1200" b="1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3036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6088"/>
            <a:ext cx="8715375" cy="5141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Ideal  Sample: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</a:t>
            </a:r>
            <a:r>
              <a:rPr lang="en-US" altLang="en-US" sz="2800" b="1" dirty="0">
                <a:solidFill>
                  <a:srgbClr val="FFFF99"/>
                </a:solidFill>
                <a:latin typeface="Papyrus" pitchFamily="66" charset="0"/>
              </a:rPr>
              <a:t>-  all sample points have exactly the same properties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99"/>
                </a:solidFill>
                <a:latin typeface="Papyrus" pitchFamily="66" charset="0"/>
              </a:rPr>
              <a:t>           over complete  “survey volume”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dirty="0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However  …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Papyrus" pitchFamily="66" charset="0"/>
              </a:rPr>
              <a:t>       galaxies  have  different  luminosities,  sizes, etc.: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99"/>
                </a:solidFill>
                <a:latin typeface="Papyrus" pitchFamily="66" charset="0"/>
              </a:rPr>
              <a:t>       -  systematic influence on distribution as function of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99"/>
                </a:solidFill>
                <a:latin typeface="Papyrus" pitchFamily="66" charset="0"/>
              </a:rPr>
              <a:t>           depth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dirty="0">
                <a:solidFill>
                  <a:srgbClr val="FFFF99"/>
                </a:solidFill>
                <a:latin typeface="Papyrus" pitchFamily="66" charset="0"/>
              </a:rPr>
              <a:t>       -   do galaxy properties depend on environment ?  </a:t>
            </a:r>
          </a:p>
        </p:txBody>
      </p:sp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XSC_allsky_integrated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1484784"/>
            <a:ext cx="8820150" cy="4411663"/>
          </a:xfrm>
          <a:noFill/>
        </p:spPr>
      </p:pic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0" y="0"/>
            <a:ext cx="91440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2MASS: the Local Cosmic Web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755650" y="6092825"/>
            <a:ext cx="806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Looking around us we already see the unmistakable signatures of an intriguing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foamlike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matter distribution in our  immediate Cosmic Vicinity.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629828"/>
      </p:ext>
    </p:extLst>
  </p:cSld>
  <p:clrMapOvr>
    <a:masterClrMapping/>
  </p:clrMapOvr>
  <p:transition spd="slow"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906469"/>
            <a:ext cx="89249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268760" y="-387424"/>
            <a:ext cx="11082382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local Cosmic Web:  2MRS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488" y="6453336"/>
            <a:ext cx="205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Courtesy: Francisco Kitaura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8955" y="1391528"/>
            <a:ext cx="2151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most detailed reconstruction of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local dark matter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Cosmic Web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52400" y="38687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73949"/>
      </p:ext>
    </p:extLst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5D4908-2305-4867-BE4D-EE1F9ABAA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1" y="1319976"/>
            <a:ext cx="6004585" cy="5257371"/>
          </a:xfrm>
          <a:prstGeom prst="rect">
            <a:avLst/>
          </a:prstGeom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548680" y="-223920"/>
            <a:ext cx="11953328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</a:t>
            </a:r>
            <a:r>
              <a:rPr lang="en-US"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</a:t>
            </a:r>
            <a:r>
              <a:rPr lang="en-US" sz="39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GAMA/WISE</a:t>
            </a:r>
            <a:r>
              <a:rPr sz="39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br>
              <a:rPr lang="en-US" sz="39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9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</a:t>
            </a:r>
            <a:r>
              <a:rPr sz="39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Web </a:t>
            </a:r>
            <a:r>
              <a:rPr lang="en-US" sz="39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z=0.3</a:t>
            </a:r>
            <a:endParaRPr sz="39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6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61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8525" y="3553251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GAMA/WISE: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galaxy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populations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different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parts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/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regions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the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Cosmic Web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sz="1200" b="1" dirty="0">
              <a:solidFill>
                <a:prstClr val="black"/>
              </a:solidFill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bright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early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-type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galaxies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   in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dense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nodes</a:t>
            </a:r>
            <a:endParaRPr lang="nl-NL" sz="1200" b="1" dirty="0">
              <a:solidFill>
                <a:prstClr val="black"/>
              </a:solidFill>
              <a:cs typeface="Arial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late-type disk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galaxies</a:t>
            </a:r>
            <a:endParaRPr lang="nl-NL" sz="1200" b="1" dirty="0">
              <a:solidFill>
                <a:prstClr val="black"/>
              </a:solidFill>
              <a:cs typeface="Arial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  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lowest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clustering level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    (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filaments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 &amp; </a:t>
            </a:r>
            <a:r>
              <a:rPr lang="nl-NL" sz="1200" b="1" dirty="0" err="1">
                <a:solidFill>
                  <a:prstClr val="black"/>
                </a:solidFill>
                <a:cs typeface="Arial" charset="0"/>
              </a:rPr>
              <a:t>voids</a:t>
            </a:r>
            <a:r>
              <a:rPr lang="nl-NL" sz="1200" b="1" dirty="0">
                <a:solidFill>
                  <a:prstClr val="black"/>
                </a:solidFill>
                <a:cs typeface="Arial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6516216" y="1268761"/>
            <a:ext cx="2476215" cy="53598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1569" y="1268760"/>
            <a:ext cx="6242013" cy="54005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588224" y="1390729"/>
            <a:ext cx="88566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onstantia"/>
                <a:cs typeface="Arial" charset="0"/>
              </a:rPr>
              <a:t>GAMA/WISE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onstantia"/>
                <a:cs typeface="Arial" charset="0"/>
              </a:rPr>
              <a:t>Intermediate redshift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z=0.3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(</a:t>
            </a:r>
            <a:r>
              <a:rPr lang="en-US" sz="1200" b="1" dirty="0">
                <a:solidFill>
                  <a:prstClr val="black"/>
                </a:solidFill>
                <a:latin typeface="Constantia"/>
                <a:cs typeface="Arial" charset="0"/>
              </a:rPr>
              <a:t>Jarrett et al. 2017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0362586"/>
      </p:ext>
    </p:extLst>
  </p:cSld>
  <p:clrMapOvr>
    <a:masterClrMapping/>
  </p:clrMapOvr>
  <p:transition>
    <p:zo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08520" y="2708920"/>
            <a:ext cx="96853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High z Universe 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 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1754"/>
      </p:ext>
    </p:extLst>
  </p:cSld>
  <p:clrMapOvr>
    <a:masterClrMapping/>
  </p:clrMapOvr>
  <p:transition spd="slow"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one_ima6_rou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-928718"/>
            <a:ext cx="6572296" cy="921902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Cosmic  Web at High z</a:t>
            </a: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b="1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5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51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6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7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13330"/>
      </p:ext>
    </p:extLst>
  </p:cSld>
  <p:clrMapOvr>
    <a:masterClrMapping/>
  </p:clrMapOvr>
  <p:transition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Cosmic  Web at High z</a:t>
            </a: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b="1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74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75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6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7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11" descr="pencilbe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8713788" cy="4198937"/>
          </a:xfrm>
          <a:prstGeom prst="rect">
            <a:avLst/>
          </a:prstGeom>
          <a:noFill/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87338" y="5665788"/>
            <a:ext cx="88566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onstantia"/>
              </a:rPr>
              <a:t>Deep pencil beam survey  (</a:t>
            </a:r>
            <a:r>
              <a:rPr lang="en-US" sz="1600" b="1" dirty="0" err="1">
                <a:solidFill>
                  <a:prstClr val="black"/>
                </a:solidFill>
                <a:latin typeface="Constantia"/>
              </a:rPr>
              <a:t>Broadhurst</a:t>
            </a:r>
            <a:r>
              <a:rPr lang="en-US" sz="1600" b="1" dirty="0">
                <a:solidFill>
                  <a:prstClr val="black"/>
                </a:solidFill>
                <a:latin typeface="Constantia"/>
              </a:rPr>
              <a:t> et al):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onstantia"/>
              </a:rPr>
              <a:t>A semi-regular pattern of redshift spikes along line of sight, indicating the passage of </a:t>
            </a:r>
            <a:r>
              <a:rPr lang="en-US" sz="1600" b="1" dirty="0" err="1">
                <a:solidFill>
                  <a:prstClr val="black"/>
                </a:solidFill>
                <a:latin typeface="Constantia"/>
              </a:rPr>
              <a:t>l.o.s</a:t>
            </a:r>
            <a:r>
              <a:rPr lang="en-US" sz="1600" b="1" dirty="0">
                <a:solidFill>
                  <a:prstClr val="black"/>
                </a:solidFill>
                <a:latin typeface="Constantia"/>
              </a:rPr>
              <a:t>. through sheets, filaments and clusters. Suggestions for a characteristic scale of  ~120h</a:t>
            </a:r>
            <a:r>
              <a:rPr lang="en-US" sz="1600" b="1" baseline="30000" dirty="0">
                <a:solidFill>
                  <a:prstClr val="black"/>
                </a:solidFill>
                <a:latin typeface="Constantia"/>
              </a:rPr>
              <a:t>-1 </a:t>
            </a:r>
            <a:r>
              <a:rPr lang="en-US" sz="1600" b="1" dirty="0" err="1">
                <a:solidFill>
                  <a:prstClr val="black"/>
                </a:solidFill>
                <a:latin typeface="Constantia"/>
              </a:rPr>
              <a:t>Mpc</a:t>
            </a:r>
            <a:r>
              <a:rPr lang="en-US" sz="1600" b="1" dirty="0">
                <a:solidFill>
                  <a:prstClr val="black"/>
                </a:solidFill>
                <a:latin typeface="Constantia"/>
              </a:rPr>
              <a:t>  should be ascribed to the 1-D character of the redshift skewer through 3-D structure.</a:t>
            </a:r>
          </a:p>
        </p:txBody>
      </p:sp>
    </p:spTree>
    <p:extLst>
      <p:ext uri="{BB962C8B-B14F-4D97-AF65-F5344CB8AC3E}">
        <p14:creationId xmlns:p14="http://schemas.microsoft.com/office/powerpoint/2010/main" val="1754203076"/>
      </p:ext>
    </p:extLst>
  </p:cSld>
  <p:clrMapOvr>
    <a:masterClrMapping/>
  </p:clrMapOvr>
  <p:transition>
    <p:zo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2268760" y="-387424"/>
            <a:ext cx="11953328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</a:t>
            </a:r>
            <a:r>
              <a:rPr sz="50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VIPERS: Cosmic Web at High z</a:t>
            </a:r>
          </a:p>
        </p:txBody>
      </p:sp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8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5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7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8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1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595012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recent galaxy surveys out to high cosmic depths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eg. DEEP, VIPERS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establish that the Cosmic Web pervades entire Universe (up to z~5 at least)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877222"/>
            <a:ext cx="8820472" cy="7921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2160" y="5891338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map SDSS, clearly visible underdensities (Platen et al. 2010)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8" y="1340768"/>
            <a:ext cx="7150826" cy="17966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2246"/>
            <a:ext cx="7168978" cy="240160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1569" y="1268761"/>
            <a:ext cx="8820472" cy="41763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48488" y="4252175"/>
            <a:ext cx="88566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VIPERS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deep redshift survey,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z=0.4-1.2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Guzzo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Arial" charset="0"/>
              </a:rPr>
              <a:t> et al. 2014-)</a:t>
            </a:r>
          </a:p>
        </p:txBody>
      </p:sp>
    </p:spTree>
    <p:extLst>
      <p:ext uri="{BB962C8B-B14F-4D97-AF65-F5344CB8AC3E}">
        <p14:creationId xmlns:p14="http://schemas.microsoft.com/office/powerpoint/2010/main" val="131056201"/>
      </p:ext>
    </p:extLst>
  </p:cSld>
  <p:clrMapOvr>
    <a:masterClrMapping/>
  </p:clrMapOvr>
  <p:transition>
    <p:zo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Cosmic  Web at High z</a:t>
            </a: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b="1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84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85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6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187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43669" y="5949280"/>
            <a:ext cx="8856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onstantia"/>
              </a:rPr>
              <a:t>Subaru: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Constantia"/>
              </a:rPr>
              <a:t>Ly</a:t>
            </a:r>
            <a:r>
              <a:rPr lang="en-US" sz="1600" b="1" dirty="0">
                <a:solidFill>
                  <a:prstClr val="black"/>
                </a:solidFill>
                <a:latin typeface="Constantia"/>
                <a:sym typeface="Mathematica1"/>
              </a:rPr>
              <a:t></a:t>
            </a:r>
            <a:r>
              <a:rPr lang="en-US" sz="1600" b="1" dirty="0">
                <a:solidFill>
                  <a:prstClr val="black"/>
                </a:solidFill>
                <a:latin typeface="Constantia"/>
              </a:rPr>
              <a:t>  emitters at z=3   (</a:t>
            </a:r>
            <a:r>
              <a:rPr lang="en-US" sz="1600" b="1" dirty="0" err="1">
                <a:solidFill>
                  <a:prstClr val="black"/>
                </a:solidFill>
                <a:latin typeface="Constantia"/>
              </a:rPr>
              <a:t>Ouchi</a:t>
            </a:r>
            <a:r>
              <a:rPr lang="en-US" sz="1600" b="1" dirty="0">
                <a:solidFill>
                  <a:prstClr val="black"/>
                </a:solidFill>
                <a:latin typeface="Constantia"/>
              </a:rPr>
              <a:t> et al. 2005)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1413522"/>
            <a:ext cx="5623560" cy="45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65188"/>
      </p:ext>
    </p:extLst>
  </p:cSld>
  <p:clrMapOvr>
    <a:masterClrMapping/>
  </p:clrMapOvr>
  <p:transition>
    <p:zo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80528" y="1268760"/>
            <a:ext cx="9685338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Filaments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89212"/>
      </p:ext>
    </p:extLst>
  </p:cSld>
  <p:clrMapOvr>
    <a:masterClrMapping/>
  </p:clrMapOvr>
  <p:transition spd="slow">
    <p:zo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785982" y="-357214"/>
            <a:ext cx="10404476" cy="13716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sz="5500" b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Pisces-Perseus </a:t>
            </a:r>
            <a:r>
              <a:rPr sz="5500" b="1" dirty="0" err="1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Supercluster</a:t>
            </a:r>
            <a:endParaRPr sz="5500" b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Arial" charset="0"/>
              </a:rPr>
              <a:t>                                                                </a:t>
            </a:r>
            <a:endParaRPr kumimoji="0" lang="el-GR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Arial" charset="0"/>
            </a:endParaRPr>
          </a:p>
        </p:txBody>
      </p:sp>
      <p:graphicFrame>
        <p:nvGraphicFramePr>
          <p:cNvPr id="123909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4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12390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23916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4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1239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20" name="AutoShape 16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3922" name="Picture 20" descr="piscesperseus.sky.bl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3"/>
            <a:ext cx="92297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176259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Papyrus" pitchFamily="66" charset="0"/>
              </a:rPr>
              <a:t>Galaxy  Surveys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500188"/>
            <a:ext cx="8472488" cy="5141912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Various selection criteria: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</a:t>
            </a: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+    magnitude-limited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    +    angular diameter – limited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Galaxy  distribution  as  tracer  cosmic structure: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+  requirement  to understand  selection  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(r,,,,T)</a:t>
            </a: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sampling  rate  of   galaxies   at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             </a:t>
            </a: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distance  r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                    sky  position  </a:t>
            </a: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,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frequency  </a:t>
            </a:r>
            <a:endParaRPr lang="en-US" altLang="en-US" sz="2800" b="1">
              <a:solidFill>
                <a:srgbClr val="FFFF99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                    galaxy  type   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Most  convenient  and  best  controlled: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99"/>
                </a:solidFill>
                <a:latin typeface="Papyrus" pitchFamily="66" charset="0"/>
              </a:rPr>
              <a:t>     +  selection  on  basis   luminosity/brightness        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Papyrus" pitchFamily="66" charset="0"/>
              </a:rPr>
              <a:t>       </a:t>
            </a:r>
            <a:endParaRPr lang="en-US" altLang="en-US" sz="2400" b="1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512888"/>
          </a:xfrm>
        </p:spPr>
        <p:txBody>
          <a:bodyPr/>
          <a:lstStyle/>
          <a:p>
            <a:pPr eaLnBrk="1" hangingPunct="1">
              <a:defRPr/>
            </a:pPr>
            <a:r>
              <a:rPr sz="6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Walls and Filaments</a:t>
            </a:r>
          </a:p>
        </p:txBody>
      </p:sp>
      <p:sp>
        <p:nvSpPr>
          <p:cNvPr id="184323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4324" name="Picture 22" descr="perse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546850"/>
          </a:xfrm>
        </p:spPr>
      </p:pic>
      <p:sp>
        <p:nvSpPr>
          <p:cNvPr id="184325" name="Rectangle 25"/>
          <p:cNvSpPr>
            <a:spLocks noChangeArrowheads="1"/>
          </p:cNvSpPr>
          <p:nvPr/>
        </p:nvSpPr>
        <p:spPr bwMode="auto">
          <a:xfrm>
            <a:off x="0" y="2924175"/>
            <a:ext cx="9144000" cy="792163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1240" name="Text Box 24"/>
          <p:cNvSpPr txBox="1">
            <a:spLocks noChangeArrowheads="1"/>
          </p:cNvSpPr>
          <p:nvPr/>
        </p:nvSpPr>
        <p:spPr bwMode="auto">
          <a:xfrm>
            <a:off x="179388" y="3068638"/>
            <a:ext cx="8351837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Pisces-Perseus Chain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                                              Sky</a:t>
            </a:r>
          </a:p>
          <a:p>
            <a:pPr marL="0" marR="0" lvl="0" indent="0" algn="l" defTabSz="914400" rtl="0" eaLnBrk="1" fontAlgn="base" latinLnBrk="0" hangingPunct="1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21 cm line redshift survey     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Giovanelli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, Haynes et al. 19           Redshift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184327" name="AutoShape 26"/>
          <p:cNvSpPr>
            <a:spLocks noChangeArrowheads="1"/>
          </p:cNvSpPr>
          <p:nvPr/>
        </p:nvSpPr>
        <p:spPr bwMode="auto">
          <a:xfrm>
            <a:off x="6732588" y="2924175"/>
            <a:ext cx="142875" cy="360363"/>
          </a:xfrm>
          <a:prstGeom prst="upArrow">
            <a:avLst>
              <a:gd name="adj1" fmla="val 50000"/>
              <a:gd name="adj2" fmla="val 6305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4328" name="AutoShape 27"/>
          <p:cNvSpPr>
            <a:spLocks noChangeArrowheads="1"/>
          </p:cNvSpPr>
          <p:nvPr/>
        </p:nvSpPr>
        <p:spPr bwMode="auto">
          <a:xfrm rot="10800000">
            <a:off x="7929563" y="3286125"/>
            <a:ext cx="142875" cy="360363"/>
          </a:xfrm>
          <a:prstGeom prst="upArrow">
            <a:avLst>
              <a:gd name="adj1" fmla="val 50000"/>
              <a:gd name="adj2" fmla="val 6305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974C5-356D-40DC-AE84-D24159907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5574"/>
            <a:ext cx="10114726" cy="7054973"/>
          </a:xfrm>
          <a:prstGeom prst="rect">
            <a:avLst/>
          </a:prstGeom>
        </p:spPr>
      </p:pic>
      <p:sp>
        <p:nvSpPr>
          <p:cNvPr id="183298" name="Rectangle 3"/>
          <p:cNvSpPr>
            <a:spLocks noChangeArrowheads="1"/>
          </p:cNvSpPr>
          <p:nvPr/>
        </p:nvSpPr>
        <p:spPr bwMode="auto">
          <a:xfrm>
            <a:off x="755650" y="1196975"/>
            <a:ext cx="7488238" cy="49688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1071563" y="1785938"/>
            <a:ext cx="7272337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Canonic example of a strongly  flattened  supercluster consisting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●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sheet-like central region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,  dense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filamentary boundary ridge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●  Relative proximity   (d ~ 55h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-1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Mpc),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●  Characteristic &amp; salient filamentary morphology,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●  Favourable orientation.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Northern boundary:  ridge south-westward of Perseus cluster (A426)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Dimensions Ridge:    5h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-1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Mpc wide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                                       50h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-1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Mpc length;  possible 140h</a:t>
            </a:r>
            <a:r>
              <a:rPr kumimoji="0" lang="en-US" altLang="en-US" sz="1600" b="1" i="0" u="none" strike="noStrike" kern="1200" cap="none" spc="0" normalizeH="0" baseline="3000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-1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Mpc extension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Along Ridge:                high density clusters, incl. A462, A347, A262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-214313"/>
            <a:ext cx="9286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EFA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Pisces-Perseus  Chain</a:t>
            </a:r>
          </a:p>
        </p:txBody>
      </p:sp>
    </p:spTree>
  </p:cSld>
  <p:clrMapOvr>
    <a:masterClrMapping/>
  </p:clrMapOvr>
  <p:transition>
    <p:zo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604"/>
            <a:ext cx="9587408" cy="1143000"/>
          </a:xfrm>
        </p:spPr>
        <p:txBody>
          <a:bodyPr/>
          <a:lstStyle/>
          <a:p>
            <a:r>
              <a:rPr lang="nl-NL" b="1" dirty="0">
                <a:solidFill>
                  <a:schemeClr val="accent3"/>
                </a:solidFill>
              </a:rPr>
              <a:t>Pisces-Perseus Supercluster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4032448" cy="4032448"/>
          </a:xfrm>
        </p:spPr>
      </p:pic>
      <p:sp>
        <p:nvSpPr>
          <p:cNvPr id="5" name="Rectangle 4"/>
          <p:cNvSpPr/>
          <p:nvPr/>
        </p:nvSpPr>
        <p:spPr>
          <a:xfrm>
            <a:off x="1403648" y="3429000"/>
            <a:ext cx="2016224" cy="13681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07871"/>
            <a:ext cx="5574851" cy="3888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31840" y="1307871"/>
            <a:ext cx="5574851" cy="38884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03648" y="1307871"/>
            <a:ext cx="1728192" cy="212112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04717" y="4761824"/>
            <a:ext cx="1728192" cy="43447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131840" y="6093296"/>
            <a:ext cx="36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Hidding 2015</a:t>
            </a: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40102"/>
      </p:ext>
    </p:extLst>
  </p:cSld>
  <p:clrMapOvr>
    <a:masterClrMapping/>
  </p:clrMapOvr>
  <p:transition spd="slow">
    <p:zo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394520"/>
            <a:ext cx="9252520" cy="9252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-171400"/>
            <a:ext cx="9587408" cy="1143000"/>
          </a:xfrm>
        </p:spPr>
        <p:txBody>
          <a:bodyPr/>
          <a:lstStyle/>
          <a:p>
            <a:r>
              <a:rPr lang="nl-NL" b="1" dirty="0">
                <a:solidFill>
                  <a:schemeClr val="accent3"/>
                </a:solidFill>
              </a:rPr>
              <a:t>Pisces-Perseus Supercluster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524328" y="6447222"/>
            <a:ext cx="36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Hidding 2015</a:t>
            </a: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02456"/>
      </p:ext>
    </p:extLst>
  </p:cSld>
  <p:clrMapOvr>
    <a:masterClrMapping/>
  </p:clrMapOvr>
  <p:transition spd="slow">
    <p:zo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filament.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0"/>
            <a:ext cx="7180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7"/>
          <p:cNvSpPr>
            <a:spLocks noChangeArrowheads="1"/>
          </p:cNvSpPr>
          <p:nvPr/>
        </p:nvSpPr>
        <p:spPr bwMode="auto">
          <a:xfrm>
            <a:off x="285750" y="4500563"/>
            <a:ext cx="489743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F89F7"/>
              </a:buClr>
              <a:buSzTx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Georgia" pitchFamily="18" charset="0"/>
                <a:ea typeface="MS Gothic" pitchFamily="49" charset="-128"/>
                <a:cs typeface="+mn-cs"/>
              </a:rPr>
              <a:t>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+mn-cs"/>
              </a:rPr>
              <a:t>Additional Analysis Step:</a:t>
            </a: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Gothic" pitchFamily="49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F89F7"/>
              </a:buClr>
              <a:buSzTx/>
              <a:buFontTx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en-GB" altLang="en-US" sz="2000" b="1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imes New Roman" pitchFamily="18" charset="0"/>
              <a:ea typeface="MS Gothic" pitchFamily="49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F89F7"/>
              </a:buClr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+mn-cs"/>
              </a:rPr>
              <a:t>   projection of  filament galaxies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F89F7"/>
              </a:buClr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MS Gothic" pitchFamily="49" charset="-128"/>
                <a:cs typeface="+mn-cs"/>
              </a:rPr>
              <a:t>   to Medial Axis of Nexus/MMF filaments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F89F7"/>
              </a:buClr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MS Gothic" pitchFamily="49" charset="-128"/>
                <a:cs typeface="+mn-cs"/>
              </a:rPr>
              <a:t>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1785938" cy="285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6373" name="TextBox 5"/>
          <p:cNvSpPr txBox="1">
            <a:spLocks noChangeArrowheads="1"/>
          </p:cNvSpPr>
          <p:nvPr/>
        </p:nvSpPr>
        <p:spPr bwMode="auto">
          <a:xfrm>
            <a:off x="357188" y="2214563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survey galaxy</a:t>
            </a:r>
          </a:p>
        </p:txBody>
      </p:sp>
      <p:sp>
        <p:nvSpPr>
          <p:cNvPr id="186374" name="TextBox 6"/>
          <p:cNvSpPr txBox="1">
            <a:spLocks noChangeArrowheads="1"/>
          </p:cNvSpPr>
          <p:nvPr/>
        </p:nvSpPr>
        <p:spPr bwMode="auto">
          <a:xfrm>
            <a:off x="357188" y="1071563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galaxy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filament projection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28813" y="2214563"/>
            <a:ext cx="1428750" cy="214312"/>
          </a:xfrm>
          <a:prstGeom prst="straightConnector1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285875" y="1000125"/>
            <a:ext cx="1571625" cy="2143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975" y="333375"/>
            <a:ext cx="3744913" cy="1143000"/>
          </a:xfrm>
        </p:spPr>
        <p:txBody>
          <a:bodyPr/>
          <a:lstStyle/>
          <a:p>
            <a:pPr>
              <a:defRPr/>
            </a:pPr>
            <a:r>
              <a:rPr lang="nl-NL" sz="3500" b="1" dirty="0">
                <a:solidFill>
                  <a:schemeClr val="accent3"/>
                </a:solidFill>
              </a:rPr>
              <a:t>Dark Matter</a:t>
            </a:r>
            <a:br>
              <a:rPr lang="nl-NL" sz="3500" b="1" dirty="0">
                <a:solidFill>
                  <a:schemeClr val="accent3"/>
                </a:solidFill>
              </a:rPr>
            </a:br>
            <a:r>
              <a:rPr lang="nl-NL" sz="3500" b="1" dirty="0">
                <a:solidFill>
                  <a:schemeClr val="accent3"/>
                </a:solidFill>
              </a:rPr>
              <a:t>Cosmic Web</a:t>
            </a:r>
            <a:endParaRPr lang="en-GB" sz="3500" b="1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938" y="404813"/>
            <a:ext cx="5257800" cy="46323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9924" name="TextBox 7"/>
          <p:cNvSpPr txBox="1">
            <a:spLocks noChangeArrowheads="1"/>
          </p:cNvSpPr>
          <p:nvPr/>
        </p:nvSpPr>
        <p:spPr bwMode="auto">
          <a:xfrm>
            <a:off x="184150" y="6021388"/>
            <a:ext cx="3167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A222-A223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Dietrich et al. 2013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9925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404813"/>
            <a:ext cx="5257800" cy="4608512"/>
          </a:xfrm>
        </p:spPr>
      </p:pic>
      <p:pic>
        <p:nvPicPr>
          <p:cNvPr id="2099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060575"/>
            <a:ext cx="45037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4150" y="2060575"/>
            <a:ext cx="4491038" cy="3784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355" name="Text Box 3"/>
          <p:cNvSpPr txBox="1">
            <a:spLocks noChangeArrowheads="1"/>
          </p:cNvSpPr>
          <p:nvPr/>
        </p:nvSpPr>
        <p:spPr bwMode="auto">
          <a:xfrm>
            <a:off x="-180528" y="1268760"/>
            <a:ext cx="9685338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</a:rPr>
              <a:t>Walls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825" y="1628800"/>
            <a:ext cx="8572500" cy="3168352"/>
          </a:xfrm>
          <a:prstGeom prst="rect">
            <a:avLst/>
          </a:prstGeom>
          <a:noFill/>
          <a:ln w="3810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70972"/>
      </p:ext>
    </p:extLst>
  </p:cSld>
  <p:clrMapOvr>
    <a:masterClrMapping/>
  </p:clrMapOvr>
  <p:transition spd="slow">
    <p:zo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1491" name="Content Placeholder 3" descr="sdss.dtfe.greatwall.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80" y="1196752"/>
            <a:ext cx="8532440" cy="4673729"/>
          </a:xfrm>
        </p:spPr>
      </p:pic>
      <p:sp>
        <p:nvSpPr>
          <p:cNvPr id="191492" name="TextBox 1"/>
          <p:cNvSpPr txBox="1">
            <a:spLocks noChangeArrowheads="1"/>
          </p:cNvSpPr>
          <p:nvPr/>
        </p:nvSpPr>
        <p:spPr bwMode="auto">
          <a:xfrm>
            <a:off x="2267744" y="129253"/>
            <a:ext cx="60499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45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Sloan Great Wall</a:t>
            </a:r>
            <a:endParaRPr kumimoji="0" lang="en-GB" altLang="en-US" sz="45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1493" name="TextBox 2"/>
          <p:cNvSpPr txBox="1">
            <a:spLocks noChangeArrowheads="1"/>
          </p:cNvSpPr>
          <p:nvPr/>
        </p:nvSpPr>
        <p:spPr bwMode="auto">
          <a:xfrm>
            <a:off x="5867400" y="5949950"/>
            <a:ext cx="30257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Largest 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Local Universe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 300 x 150 Mpc</a:t>
            </a:r>
            <a:endParaRPr kumimoji="0" lang="en-GB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C6F19D-B5CF-4F58-8305-2E89551AE2F7}"/>
              </a:ext>
            </a:extLst>
          </p:cNvPr>
          <p:cNvSpPr/>
          <p:nvPr/>
        </p:nvSpPr>
        <p:spPr>
          <a:xfrm>
            <a:off x="305781" y="987519"/>
            <a:ext cx="8532440" cy="4889754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B218E2A-D1B5-4D5E-A393-610223128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288"/>
            <a:ext cx="36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sz="1200" b="1" dirty="0">
                <a:solidFill>
                  <a:srgbClr val="FFFFFF"/>
                </a:solidFill>
                <a:cs typeface="Arial" charset="0"/>
              </a:rPr>
              <a:t>Platen 2009</a:t>
            </a: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0467" name="Content Placeholder 3" descr="sdss.dtfe.beyond_greatwall.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04664"/>
            <a:ext cx="7801569" cy="611800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4A6E07-D04D-4845-B916-F3DC33D821C9}"/>
              </a:ext>
            </a:extLst>
          </p:cNvPr>
          <p:cNvSpPr/>
          <p:nvPr/>
        </p:nvSpPr>
        <p:spPr>
          <a:xfrm>
            <a:off x="676444" y="402924"/>
            <a:ext cx="7880701" cy="6180437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zo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9443" name="Content Placeholder 3" descr="sdss.dtfe.coma_greatwa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906218"/>
            <a:ext cx="3923928" cy="5690356"/>
          </a:xfrm>
        </p:spPr>
      </p:pic>
      <p:pic>
        <p:nvPicPr>
          <p:cNvPr id="189444" name="Picture 4" descr="sdss.dtfe.greatw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6792"/>
            <a:ext cx="4140879" cy="451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2BF9452-EF5C-48E7-AA84-417260F08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697" y="274638"/>
            <a:ext cx="33123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Sloan Great Wall</a:t>
            </a:r>
            <a:endParaRPr kumimoji="0" lang="en-GB" altLang="en-US" sz="30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5346192-58F5-4564-82C8-C66B609A4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261426"/>
            <a:ext cx="33123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sz="3000" b="1" dirty="0">
                <a:solidFill>
                  <a:srgbClr val="FFFFFF"/>
                </a:solidFill>
              </a:rPr>
              <a:t>Coma</a:t>
            </a:r>
            <a:r>
              <a:rPr kumimoji="0" lang="nl-NL" alt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Great Wall</a:t>
            </a:r>
            <a:endParaRPr kumimoji="0" lang="en-GB" altLang="en-US" sz="3000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0A5DF0-51D2-47B3-9697-F90D9E0EF6E3}"/>
              </a:ext>
            </a:extLst>
          </p:cNvPr>
          <p:cNvSpPr/>
          <p:nvPr/>
        </p:nvSpPr>
        <p:spPr>
          <a:xfrm>
            <a:off x="359683" y="908720"/>
            <a:ext cx="3924285" cy="5687854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C8800-C588-47CD-81C1-F0C15F459C5B}"/>
              </a:ext>
            </a:extLst>
          </p:cNvPr>
          <p:cNvSpPr/>
          <p:nvPr/>
        </p:nvSpPr>
        <p:spPr>
          <a:xfrm>
            <a:off x="4519844" y="1340768"/>
            <a:ext cx="4516652" cy="4896544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D73A1ED-DE75-4926-B09B-92407B3D3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392" y="6336639"/>
            <a:ext cx="11386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en-US" sz="1200" b="1" dirty="0">
                <a:solidFill>
                  <a:srgbClr val="FFFFFF"/>
                </a:solidFill>
                <a:cs typeface="Arial" charset="0"/>
              </a:rPr>
              <a:t>Platen 2009</a:t>
            </a: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9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0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0</TotalTime>
  <Words>5657</Words>
  <Application>Microsoft Office PowerPoint</Application>
  <PresentationFormat>On-screen Show (4:3)</PresentationFormat>
  <Paragraphs>1661</Paragraphs>
  <Slides>167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210" baseType="lpstr">
      <vt:lpstr>MS Gothic</vt:lpstr>
      <vt:lpstr>Arial</vt:lpstr>
      <vt:lpstr>Cambria</vt:lpstr>
      <vt:lpstr>Constantia</vt:lpstr>
      <vt:lpstr>Garamond</vt:lpstr>
      <vt:lpstr>Georgia</vt:lpstr>
      <vt:lpstr>Mathematica1</vt:lpstr>
      <vt:lpstr>Mathematica3</vt:lpstr>
      <vt:lpstr>Papyrus</vt:lpstr>
      <vt:lpstr>Perpetua</vt:lpstr>
      <vt:lpstr>Times New Roman</vt:lpstr>
      <vt:lpstr>Wingdings 2</vt:lpstr>
      <vt:lpstr>Default Design</vt:lpstr>
      <vt:lpstr>Paper</vt:lpstr>
      <vt:lpstr>4_Default Design</vt:lpstr>
      <vt:lpstr>40_Default Design</vt:lpstr>
      <vt:lpstr>5_Default Design</vt:lpstr>
      <vt:lpstr>42_Default Design</vt:lpstr>
      <vt:lpstr>43_Default Design</vt:lpstr>
      <vt:lpstr>44_Default Design</vt:lpstr>
      <vt:lpstr>47_Default Design</vt:lpstr>
      <vt:lpstr>3_Paper</vt:lpstr>
      <vt:lpstr>5_Paper</vt:lpstr>
      <vt:lpstr>18_Default Design</vt:lpstr>
      <vt:lpstr>23_Default Design</vt:lpstr>
      <vt:lpstr>1_Paper</vt:lpstr>
      <vt:lpstr>7_Paper</vt:lpstr>
      <vt:lpstr>6_Default Design</vt:lpstr>
      <vt:lpstr>7_Default Design</vt:lpstr>
      <vt:lpstr>8_Default Design</vt:lpstr>
      <vt:lpstr>8_Paper</vt:lpstr>
      <vt:lpstr>11_Paper</vt:lpstr>
      <vt:lpstr>9_Default Design</vt:lpstr>
      <vt:lpstr>3_Default Design</vt:lpstr>
      <vt:lpstr>1_Default Design</vt:lpstr>
      <vt:lpstr>21_Paper</vt:lpstr>
      <vt:lpstr>2_Default Design</vt:lpstr>
      <vt:lpstr>24_Default Design</vt:lpstr>
      <vt:lpstr>31_Default Design</vt:lpstr>
      <vt:lpstr>39_Default Design</vt:lpstr>
      <vt:lpstr>2_Paper</vt:lpstr>
      <vt:lpstr>4_Paper</vt:lpstr>
      <vt:lpstr>Equation</vt:lpstr>
      <vt:lpstr>Cosmic Structure:  Lecture 9 Observational Probes &amp;  Surveys   </vt:lpstr>
      <vt:lpstr>PowerPoint Presentation</vt:lpstr>
      <vt:lpstr>PowerPoint Presentation</vt:lpstr>
      <vt:lpstr>PowerPoint Presentation</vt:lpstr>
      <vt:lpstr>Clusters of Galaxies</vt:lpstr>
      <vt:lpstr>PowerPoint Presentation</vt:lpstr>
      <vt:lpstr>Galaxy  Surveys</vt:lpstr>
      <vt:lpstr>Galaxy  Surveys</vt:lpstr>
      <vt:lpstr>Galaxy  Surveys</vt:lpstr>
      <vt:lpstr>Luminosity  Function</vt:lpstr>
      <vt:lpstr>Schechter Luminosity  Function</vt:lpstr>
      <vt:lpstr>Schechter   Function </vt:lpstr>
      <vt:lpstr>Schechter Luminosity  Function</vt:lpstr>
      <vt:lpstr>Schechter Luminosity  Function</vt:lpstr>
      <vt:lpstr>Survey  Depth</vt:lpstr>
      <vt:lpstr>Survey  Depth</vt:lpstr>
      <vt:lpstr>Survey  Depth</vt:lpstr>
      <vt:lpstr>Survey  Depth</vt:lpstr>
      <vt:lpstr>PowerPoint Presentation</vt:lpstr>
      <vt:lpstr>Shapley-Ames</vt:lpstr>
      <vt:lpstr>A  million  galaxies</vt:lpstr>
      <vt:lpstr>APM Galaxy Survey</vt:lpstr>
      <vt:lpstr>PowerPoint Presentation</vt:lpstr>
      <vt:lpstr>PowerPoint Presentation</vt:lpstr>
      <vt:lpstr>PowerPoint Presentation</vt:lpstr>
      <vt:lpstr>Galaxy  Redshift  Surveys</vt:lpstr>
      <vt:lpstr>PowerPoint Presentation</vt:lpstr>
      <vt:lpstr>    Redshifted Galaxy</vt:lpstr>
      <vt:lpstr>Galaxy  Redshift  Surveys</vt:lpstr>
      <vt:lpstr>    Hubble Expansion &amp; Galaxy Redshift </vt:lpstr>
      <vt:lpstr>Mapping the Universe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Redshift  Distortions</vt:lpstr>
      <vt:lpstr>Redshift  Distortions</vt:lpstr>
      <vt:lpstr>Fingers  of   God</vt:lpstr>
      <vt:lpstr>Fingers  of   God</vt:lpstr>
      <vt:lpstr>Nonlinear   Infall   Pattern</vt:lpstr>
      <vt:lpstr>Nonlinear   Infall   Pattern</vt:lpstr>
      <vt:lpstr>Large  Scale  Flows</vt:lpstr>
      <vt:lpstr>Large  Scale  Flows</vt:lpstr>
      <vt:lpstr>PowerPoint Presentation</vt:lpstr>
      <vt:lpstr>PowerPoint Presentation</vt:lpstr>
      <vt:lpstr>Magnitude  vs.  Volume  limited  Surveys</vt:lpstr>
      <vt:lpstr>PowerPoint Presentation</vt:lpstr>
      <vt:lpstr>PowerPoint Presentation</vt:lpstr>
      <vt:lpstr>PowerPoint Presentation</vt:lpstr>
      <vt:lpstr>Photometric  Redshifts</vt:lpstr>
      <vt:lpstr>Photometric  Redshifts</vt:lpstr>
      <vt:lpstr>Photometric  Redshifts</vt:lpstr>
      <vt:lpstr>Photometric  Redshifts</vt:lpstr>
      <vt:lpstr>J-Pas survey</vt:lpstr>
      <vt:lpstr>PowerPoint Presentation</vt:lpstr>
      <vt:lpstr>Survey   Geometry</vt:lpstr>
      <vt:lpstr>Survey   Geometry</vt:lpstr>
      <vt:lpstr>Survey   Geometries</vt:lpstr>
      <vt:lpstr>Survey   Geometry</vt:lpstr>
      <vt:lpstr>PowerPoint Presentation</vt:lpstr>
      <vt:lpstr>SDSS  survey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SDSS  survey </vt:lpstr>
      <vt:lpstr>PowerPoint Presentation</vt:lpstr>
      <vt:lpstr>SDSS  survey </vt:lpstr>
      <vt:lpstr>PowerPoint Presentation</vt:lpstr>
      <vt:lpstr>PowerPoint Presentation</vt:lpstr>
      <vt:lpstr>PowerPoint Presentation</vt:lpstr>
      <vt:lpstr>Cosmic Web: Stickman &amp; Discovery </vt:lpstr>
      <vt:lpstr>                   2dFGRS Galaxy Survey</vt:lpstr>
      <vt:lpstr>                   2dFGRS Galaxy Survey</vt:lpstr>
      <vt:lpstr>                     SDSS Galaxy Survey</vt:lpstr>
      <vt:lpstr>PowerPoint Presentation</vt:lpstr>
      <vt:lpstr>                     local Cosmic Web:  2MRS</vt:lpstr>
      <vt:lpstr>                                  GAMA/WISE:                                               Cosmic Web    z=0.3</vt:lpstr>
      <vt:lpstr>PowerPoint Presentation</vt:lpstr>
      <vt:lpstr>                 Cosmic  Web at High z</vt:lpstr>
      <vt:lpstr>                 Cosmic  Web at High z</vt:lpstr>
      <vt:lpstr>                     VIPERS: Cosmic Web at High z</vt:lpstr>
      <vt:lpstr>                 Cosmic  Web at High z</vt:lpstr>
      <vt:lpstr>PowerPoint Presentation</vt:lpstr>
      <vt:lpstr>                Pisces-Perseus Supercluster</vt:lpstr>
      <vt:lpstr>Walls and Filaments</vt:lpstr>
      <vt:lpstr>PowerPoint Presentation</vt:lpstr>
      <vt:lpstr>Pisces-Perseus Supercluster</vt:lpstr>
      <vt:lpstr>Pisces-Perseus Supercluster</vt:lpstr>
      <vt:lpstr>PowerPoint Presentation</vt:lpstr>
      <vt:lpstr>Dark Matter Cosmic 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Voids &amp; the Cosmic Web </vt:lpstr>
      <vt:lpstr>PowerPoint Presentation</vt:lpstr>
      <vt:lpstr>PowerPoint Presentation</vt:lpstr>
      <vt:lpstr>                     SDSS Galaxy Survey</vt:lpstr>
      <vt:lpstr>                       SDSS Void Sample</vt:lpstr>
      <vt:lpstr>                           Voids &amp; Clusters</vt:lpstr>
      <vt:lpstr> Cosmic Web Tomography  Lyα survey CLAMATO </vt:lpstr>
      <vt:lpstr>(Super)voids &amp; ISW</vt:lpstr>
      <vt:lpstr>PowerPoint Presentation</vt:lpstr>
      <vt:lpstr>    Clusters of Galaxies</vt:lpstr>
      <vt:lpstr>     Studying  Clusters</vt:lpstr>
      <vt:lpstr>PowerPoint Presentation</vt:lpstr>
      <vt:lpstr>Clusters of Galaxies</vt:lpstr>
      <vt:lpstr>    Clusters of Galaxies</vt:lpstr>
      <vt:lpstr>PowerPoint Presentation</vt:lpstr>
      <vt:lpstr>PowerPoint Presentation</vt:lpstr>
      <vt:lpstr>                   Cluster  Mass:              X-ray intracluster gas</vt:lpstr>
      <vt:lpstr> Clusters of Galaxies: Gravitational  Lenses </vt:lpstr>
      <vt:lpstr>              Clusters: Gravitational  Lensing</vt:lpstr>
      <vt:lpstr>   Gravitational  Lensing:             Einstein  Ring</vt:lpstr>
      <vt:lpstr>Gravitational  Telescopes:    Weak   vs.  Strong Lensing</vt:lpstr>
      <vt:lpstr>PowerPoint Presentation</vt:lpstr>
      <vt:lpstr>PowerPoint Presentation</vt:lpstr>
      <vt:lpstr> Clusters of Galaxies:           Dark Matter Map </vt:lpstr>
      <vt:lpstr>PowerPoint Presentation</vt:lpstr>
      <vt:lpstr>                           Voids &amp; Clusters</vt:lpstr>
      <vt:lpstr>PowerPoint Presentation</vt:lpstr>
      <vt:lpstr>PowerPoint Presentation</vt:lpstr>
      <vt:lpstr>Spinning   the   Galaxies</vt:lpstr>
      <vt:lpstr>Spinning   the 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 Matter Cosmic Web</vt:lpstr>
      <vt:lpstr>PowerPoint Presentation</vt:lpstr>
      <vt:lpstr>Dark Matter Cosmic Web</vt:lpstr>
      <vt:lpstr>Dark Matter Cosmic Web</vt:lpstr>
      <vt:lpstr>PowerPoint Presentation</vt:lpstr>
      <vt:lpstr>Dark Energy Survey (DES)</vt:lpstr>
      <vt:lpstr>PowerPoint Presentation</vt:lpstr>
      <vt:lpstr>PowerPoint Presentation</vt:lpstr>
      <vt:lpstr>PowerPoint Presentation</vt:lpstr>
      <vt:lpstr>Gaseous </vt:lpstr>
      <vt:lpstr>Gaseous </vt:lpstr>
      <vt:lpstr>The Gaseous Cosmic Web: Lyα  forest   </vt:lpstr>
      <vt:lpstr>Lyα  forest:   piercing the Cosmic Web </vt:lpstr>
      <vt:lpstr> Cosmic Web Tomography  Lyα survey CLAMATO </vt:lpstr>
      <vt:lpstr>The Gaseous Cosmic Web: Intergalactic Hydrogen Lanes  </vt:lpstr>
      <vt:lpstr>Gaseous </vt:lpstr>
      <vt:lpstr>Gaseous </vt:lpstr>
      <vt:lpstr>PowerPoint Presentation</vt:lpstr>
      <vt:lpstr>Large  Scale  Flows</vt:lpstr>
      <vt:lpstr>Flow in the Cosmic Web </vt:lpstr>
      <vt:lpstr>PowerPoint Presentation</vt:lpstr>
      <vt:lpstr>PowerPoint Presentation</vt:lpstr>
      <vt:lpstr>PowerPoint Presentation</vt:lpstr>
      <vt:lpstr>Push of the Local Void</vt:lpstr>
      <vt:lpstr>CosmicFlows-2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742</cp:revision>
  <cp:lastPrinted>2017-10-03T08:20:00Z</cp:lastPrinted>
  <dcterms:created xsi:type="dcterms:W3CDTF">2003-04-08T08:38:37Z</dcterms:created>
  <dcterms:modified xsi:type="dcterms:W3CDTF">2018-10-16T16:23:27Z</dcterms:modified>
</cp:coreProperties>
</file>