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41" r:id="rId2"/>
    <p:sldMasterId id="2147483755" r:id="rId3"/>
    <p:sldMasterId id="2147483769" r:id="rId4"/>
    <p:sldMasterId id="2147483783" r:id="rId5"/>
    <p:sldMasterId id="2147483798" r:id="rId6"/>
    <p:sldMasterId id="2147483812" r:id="rId7"/>
    <p:sldMasterId id="2147483827" r:id="rId8"/>
  </p:sldMasterIdLst>
  <p:notesMasterIdLst>
    <p:notesMasterId r:id="rId75"/>
  </p:notesMasterIdLst>
  <p:sldIdLst>
    <p:sldId id="409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1" r:id="rId17"/>
    <p:sldId id="419" r:id="rId18"/>
    <p:sldId id="2226" r:id="rId19"/>
    <p:sldId id="2290" r:id="rId20"/>
    <p:sldId id="2291" r:id="rId21"/>
    <p:sldId id="473" r:id="rId22"/>
    <p:sldId id="474" r:id="rId23"/>
    <p:sldId id="2228" r:id="rId24"/>
    <p:sldId id="454" r:id="rId25"/>
    <p:sldId id="450" r:id="rId26"/>
    <p:sldId id="2292" r:id="rId27"/>
    <p:sldId id="2293" r:id="rId28"/>
    <p:sldId id="451" r:id="rId29"/>
    <p:sldId id="452" r:id="rId30"/>
    <p:sldId id="453" r:id="rId31"/>
    <p:sldId id="2229" r:id="rId32"/>
    <p:sldId id="2225" r:id="rId33"/>
    <p:sldId id="441" r:id="rId34"/>
    <p:sldId id="442" r:id="rId35"/>
    <p:sldId id="440" r:id="rId36"/>
    <p:sldId id="439" r:id="rId37"/>
    <p:sldId id="438" r:id="rId38"/>
    <p:sldId id="447" r:id="rId39"/>
    <p:sldId id="448" r:id="rId40"/>
    <p:sldId id="2224" r:id="rId41"/>
    <p:sldId id="421" r:id="rId42"/>
    <p:sldId id="422" r:id="rId43"/>
    <p:sldId id="423" r:id="rId44"/>
    <p:sldId id="424" r:id="rId45"/>
    <p:sldId id="425" r:id="rId46"/>
    <p:sldId id="426" r:id="rId47"/>
    <p:sldId id="427" r:id="rId48"/>
    <p:sldId id="2163" r:id="rId49"/>
    <p:sldId id="2218" r:id="rId50"/>
    <p:sldId id="2190" r:id="rId51"/>
    <p:sldId id="2220" r:id="rId52"/>
    <p:sldId id="1560" r:id="rId53"/>
    <p:sldId id="2192" r:id="rId54"/>
    <p:sldId id="2173" r:id="rId55"/>
    <p:sldId id="2195" r:id="rId56"/>
    <p:sldId id="2160" r:id="rId57"/>
    <p:sldId id="2161" r:id="rId58"/>
    <p:sldId id="2158" r:id="rId59"/>
    <p:sldId id="2280" r:id="rId60"/>
    <p:sldId id="2194" r:id="rId61"/>
    <p:sldId id="2289" r:id="rId62"/>
    <p:sldId id="2227" r:id="rId63"/>
    <p:sldId id="457" r:id="rId64"/>
    <p:sldId id="456" r:id="rId65"/>
    <p:sldId id="429" r:id="rId66"/>
    <p:sldId id="475" r:id="rId67"/>
    <p:sldId id="476" r:id="rId68"/>
    <p:sldId id="430" r:id="rId69"/>
    <p:sldId id="431" r:id="rId70"/>
    <p:sldId id="432" r:id="rId71"/>
    <p:sldId id="434" r:id="rId72"/>
    <p:sldId id="458" r:id="rId73"/>
    <p:sldId id="455" r:id="rId74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66"/>
    <a:srgbClr val="CC6600"/>
    <a:srgbClr val="3333CC"/>
    <a:srgbClr val="FFFF00"/>
    <a:srgbClr val="080808"/>
    <a:srgbClr val="111111"/>
    <a:srgbClr val="3333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94622" autoAdjust="0"/>
  </p:normalViewPr>
  <p:slideViewPr>
    <p:cSldViewPr>
      <p:cViewPr varScale="1">
        <p:scale>
          <a:sx n="85" d="100"/>
          <a:sy n="85" d="100"/>
        </p:scale>
        <p:origin x="1140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4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6569D5-7BFF-46B1-962A-57B4ABB53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7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7759B7-3B8C-4496-A955-5674A29A3F48}" type="slidenum">
              <a:rPr lang="en-US" altLang="en-US" smtClean="0"/>
              <a:pPr eaLnBrk="1" hangingPunct="1"/>
              <a:t>34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19F628-E594-43E8-93B7-CC658A65E77F}" type="slidenum">
              <a:rPr lang="en-US" altLang="en-US" smtClean="0"/>
              <a:pPr eaLnBrk="1" hangingPunct="1"/>
              <a:t>35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E71DB2-CA09-470E-B6CD-6ED0684A94E6}" type="slidenum">
              <a:rPr lang="en-US" altLang="en-US" smtClean="0"/>
              <a:pPr eaLnBrk="1" hangingPunct="1"/>
              <a:t>36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258C93-636A-4814-B57E-1BDED055AB09}" type="slidenum">
              <a:rPr lang="en-US" altLang="en-US" smtClean="0"/>
              <a:pPr eaLnBrk="1" hangingPunct="1"/>
              <a:t>37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216CD3-B9EE-433E-BEC2-56EAD723E428}" type="slidenum">
              <a:rPr lang="en-US" altLang="en-US" smtClean="0"/>
              <a:pPr eaLnBrk="1" hangingPunct="1"/>
              <a:t>38</a:t>
            </a:fld>
            <a:endParaRPr lang="en-US" alt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95BD48-F881-4B93-9A79-6BCF5310BBB6}" type="slidenum">
              <a:rPr lang="en-US" altLang="en-US" smtClean="0"/>
              <a:pPr eaLnBrk="1" hangingPunct="1"/>
              <a:t>39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075C2C-05D3-4733-A6AA-0EB6EA495F9C}" type="slidenum">
              <a:rPr lang="en-US" altLang="en-US" smtClean="0"/>
              <a:pPr eaLnBrk="1" hangingPunct="1"/>
              <a:t>40</a:t>
            </a:fld>
            <a:endParaRPr lang="en-US" alt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6857" indent="-2641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6704" indent="-21134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9385" indent="-21134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02066" indent="-21134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4748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7429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70111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92792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5BD48-F881-4B93-9A79-6BCF5310BB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FA14-7556-454D-B535-704F5904B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9217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161C-7383-40ED-8CBB-3FE48D4E3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57811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883E5-7463-4C71-A5BF-30D1BC9F3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36640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4B5D7-E3AA-434A-B17A-22285744AB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11215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3A0B-FA66-4BAE-9F03-152E23022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89129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C73C-F20B-4EED-B113-E2E9FB494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77925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2D6EA-A7A8-4E22-BAA9-4AD1D2EE0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22489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63410-9C69-4328-8502-676DA6441C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14286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700C1-F8E8-4C7A-B5EA-B8B219214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65785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207A9-0334-40C2-BD16-1BF82B2DC9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139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2BD8-48C7-400E-9900-FF01AC466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3821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EF78-B09C-4CE0-B599-2F94FEBF8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95198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478-BB4A-4F73-9E11-0DFE634DB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0332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535-6A9F-4FDD-9D3B-49D17FDE1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3050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FA14-7556-454D-B535-704F5904B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5728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BF3C-E46C-44D0-8C68-1515F2A61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89170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9E30-2482-4F9F-BFCA-DB5D8961C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0287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02C7-6F9F-4853-96F9-627027F527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974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ACDC-6897-4545-A7BC-33B32C4FC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4770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3214-4E76-4FC4-A8A5-410166A19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0771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BF3C-E46C-44D0-8C68-1515F2A61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039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F5C1-0EAF-4186-980F-8B444D6E65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5790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9E1-3E5C-49DF-A2F0-49795CCE5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04344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2E87-35A9-4E62-A8C8-02F3BEB8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1373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161C-7383-40ED-8CBB-3FE48D4E3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6348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EF78-B09C-4CE0-B599-2F94FEBF8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04184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478-BB4A-4F73-9E11-0DFE634DB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67003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535-6A9F-4FDD-9D3B-49D17FDE14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5704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FA14-7556-454D-B535-704F5904B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86353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BF3C-E46C-44D0-8C68-1515F2A61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04882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9E30-2482-4F9F-BFCA-DB5D8961C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2998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9E30-2482-4F9F-BFCA-DB5D8961C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5926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02C7-6F9F-4853-96F9-627027F527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60137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ACDC-6897-4545-A7BC-33B32C4FC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89772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3214-4E76-4FC4-A8A5-410166A19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1110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F5C1-0EAF-4186-980F-8B444D6E65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01442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9E1-3E5C-49DF-A2F0-49795CCE5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19168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2E87-35A9-4E62-A8C8-02F3BEB8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73562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161C-7383-40ED-8CBB-3FE48D4E3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9873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EF78-B09C-4CE0-B599-2F94FEBF8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94148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478-BB4A-4F73-9E11-0DFE634DB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04060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535-6A9F-4FDD-9D3B-49D17FDE14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0947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02C7-6F9F-4853-96F9-627027F52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25206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81636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48893"/>
      </p:ext>
    </p:extLst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78325"/>
      </p:ext>
    </p:extLst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88864"/>
      </p:ext>
    </p:extLst>
  </p:cSld>
  <p:clrMapOvr>
    <a:masterClrMapping/>
  </p:clrMapOvr>
  <p:transition spd="slow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69319"/>
      </p:ext>
    </p:extLst>
  </p:cSld>
  <p:clrMapOvr>
    <a:masterClrMapping/>
  </p:clrMapOvr>
  <p:transition spd="slow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98568"/>
      </p:ext>
    </p:extLst>
  </p:cSld>
  <p:clrMapOvr>
    <a:masterClrMapping/>
  </p:clrMapOvr>
  <p:transition spd="slow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2381"/>
      </p:ext>
    </p:extLst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46076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28979"/>
      </p:ext>
    </p:extLst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0004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ACDC-6897-4545-A7BC-33B32C4FC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41582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2230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7087"/>
      </p:ext>
    </p:extLst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0748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0E5-52A9-4244-A063-7F329D9B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78597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94D2-6392-4F68-A67B-81234F258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39365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3882-BD63-4B55-AA99-CE7B0A8A3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46369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1408-E562-4B8D-9FAD-483817FA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4330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C495-008A-4BA5-B984-FB2BF968D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1726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E928-EFCA-48FA-81C0-71998436F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2802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D1AB-8165-4D81-BBAD-20A87DDE7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17693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3214-4E76-4FC4-A8A5-410166A19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0794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394-ED4E-4F98-A2E5-EC18EFA72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98903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A42D-BF24-4AED-A9C9-309927682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9110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180F-80D2-4182-AC8E-3C749A8EA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59289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659B-53AE-439B-9885-D44C39612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28035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42F3-15FB-4A7C-8D1F-CA09BC383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64936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9B89-90BD-4017-B61A-1E75697C0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64434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25F8-1147-4833-BE24-B2D5A499E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68068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0AF3-2590-451F-80C5-64937229B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8453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F08C-D5C4-4BFF-B015-413CC6FAA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17745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4A4B-4610-49BF-8580-E7C707806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093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F5C1-0EAF-4186-980F-8B444D6E6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87483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06525-49BA-4CB1-804F-94D7C7BF0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43317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4B3D-FA5D-40BF-8002-E30530C20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16812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23B5-26BF-449B-9E0B-D047D2BE4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25948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A302-9144-4BFD-9DE3-25DF6388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9152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FADD8-77EE-431D-AB35-C2B7D3727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53967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D72D-2120-48E7-BE03-5D33A636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8886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299D-70C4-457C-85D6-423A31920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19790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EB8AD-2289-40B8-9914-A6FC3A8BE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5696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2D8D-DA1F-4C68-8308-8A816B80E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5354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10487-3DCD-4177-90DF-DED30D6D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3814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9E1-3E5C-49DF-A2F0-49795CCE5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7206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7AE62-B46E-406F-9021-EBAF2E0C5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49517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1800E-D75A-4998-847D-6966B3C838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23879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CEB5C-27F8-4E71-8F0D-6F86731A1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690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59F4-319D-4249-8804-D80B2CD112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55786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807E4-1A5A-49D3-A686-A7E4B0680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028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2B5D-CB51-4F14-A2AF-EF4C24889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19799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DF676-74E5-4E39-B995-24B59442A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4809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D373-655F-40FE-9795-C9C4912EEB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92790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0D696-B02A-476D-B173-881CCF9F09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01044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6C0F1-D8DB-4D4B-80D1-2BF7502CE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6326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2E87-35A9-4E62-A8C8-02F3BEB8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00520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F1F7D-7139-42DB-A1A9-99A3525DE7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07178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0A3E8-6502-442C-8F63-651BC1E04C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97787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F64FF-B102-4BF0-A3CF-643F21AF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0431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9E05-AA88-4D65-A45A-152FF13EB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8858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060A5-9BC6-4407-98FA-DDAE818EB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97330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AA612-AC70-40B1-99D7-9824D071E7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0138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DDB85-379C-43E0-9827-6B971ABDC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78096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3420-3ECD-45DB-B616-1855A6F70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36974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F651E-09F6-462E-943E-FBD390FD3B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94936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FDE4B-D2F4-4001-A699-AEB988C1C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5456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1D953-E3FA-47E7-B115-9F230CC1A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1D953-E3FA-47E7-B115-9F230CC1A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1D953-E3FA-47E7-B115-9F230CC1A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2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1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7721DE-2B29-4FCE-9C6A-17E950D73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E3A59639-88C3-4EB8-95D1-D8D49E1C6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732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549D5D8-A80F-42C6-B3F8-441C1042A5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0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D24CC11-7691-4A32-8E8E-99FD5BFE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7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975" y="1989138"/>
            <a:ext cx="9505950" cy="1470025"/>
          </a:xfrm>
          <a:effectLst>
            <a:outerShdw blurRad="50800" dist="215900" dir="324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96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4000" b="1" dirty="0">
                <a:solidFill>
                  <a:schemeClr val="accent5"/>
                </a:solidFill>
              </a:rPr>
              <a:t>Lecture course</a:t>
            </a:r>
            <a:br>
              <a:rPr lang="en-US" sz="4000" b="1" dirty="0">
                <a:solidFill>
                  <a:schemeClr val="accent5"/>
                </a:solidFill>
              </a:rPr>
            </a:br>
            <a:r>
              <a:rPr lang="en-US" sz="4000" b="1" dirty="0">
                <a:solidFill>
                  <a:schemeClr val="accent5"/>
                </a:solidFill>
              </a:rPr>
              <a:t>University Groningen</a:t>
            </a:r>
            <a:br>
              <a:rPr lang="en-US" sz="4000" b="1" dirty="0">
                <a:solidFill>
                  <a:schemeClr val="accent5"/>
                </a:solidFill>
              </a:rPr>
            </a:br>
            <a:r>
              <a:rPr lang="en-US" sz="4000" b="1" dirty="0">
                <a:solidFill>
                  <a:schemeClr val="accent5"/>
                </a:solidFill>
              </a:rPr>
              <a:t>Sept. 2018-Oct 2018</a:t>
            </a:r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-107950" y="765175"/>
            <a:ext cx="9505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br>
              <a:rPr lang="en-US" sz="7200" b="1" dirty="0">
                <a:solidFill>
                  <a:srgbClr val="993300"/>
                </a:solidFill>
                <a:latin typeface="Papyrus" pitchFamily="66" charset="0"/>
              </a:rPr>
            </a:br>
            <a:r>
              <a:rPr lang="en-US" sz="8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 Flows</a:t>
            </a:r>
            <a:br>
              <a:rPr lang="en-US" sz="8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endParaRPr lang="en-US" sz="4000" b="1" dirty="0">
              <a:solidFill>
                <a:schemeClr val="accent5"/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9667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0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Velocity  Perturbations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pic>
        <p:nvPicPr>
          <p:cNvPr id="13317" name="Picture 6" descr="vel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22375"/>
            <a:ext cx="5802313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3457" y="1988840"/>
            <a:ext cx="9685338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Measuring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Distances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700808"/>
            <a:ext cx="8572500" cy="33123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860262"/>
      </p:ext>
    </p:extLst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600" y="80918"/>
            <a:ext cx="9813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4500" b="1" dirty="0">
                <a:solidFill>
                  <a:srgbClr val="000000"/>
                </a:solidFill>
                <a:latin typeface="Arial"/>
              </a:rPr>
              <a:t>      </a:t>
            </a:r>
            <a:r>
              <a:rPr lang="nl-NL" sz="4500" b="1" dirty="0" err="1">
                <a:solidFill>
                  <a:srgbClr val="000000"/>
                </a:solidFill>
                <a:latin typeface="Arial"/>
              </a:rPr>
              <a:t>Distance</a:t>
            </a:r>
            <a:r>
              <a:rPr lang="nl-NL" sz="4500" b="1" dirty="0">
                <a:solidFill>
                  <a:srgbClr val="000000"/>
                </a:solidFill>
                <a:latin typeface="Arial"/>
              </a:rPr>
              <a:t> &amp; </a:t>
            </a:r>
            <a:r>
              <a:rPr lang="nl-NL" sz="4500" b="1" dirty="0" err="1">
                <a:solidFill>
                  <a:srgbClr val="000000"/>
                </a:solidFill>
                <a:latin typeface="Arial"/>
              </a:rPr>
              <a:t>Velocity</a:t>
            </a:r>
            <a:r>
              <a:rPr lang="nl-NL" sz="4500" b="1" dirty="0">
                <a:solidFill>
                  <a:srgbClr val="000000"/>
                </a:solidFill>
                <a:latin typeface="Arial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4500" b="1" dirty="0">
                <a:solidFill>
                  <a:srgbClr val="000000"/>
                </a:solidFill>
                <a:latin typeface="Arial"/>
              </a:rPr>
              <a:t>            </a:t>
            </a:r>
            <a:r>
              <a:rPr lang="nl-NL" sz="4500" b="1" dirty="0" err="1">
                <a:solidFill>
                  <a:srgbClr val="000000"/>
                </a:solidFill>
                <a:latin typeface="Arial"/>
              </a:rPr>
              <a:t>Measurements</a:t>
            </a:r>
            <a:endParaRPr kumimoji="0" lang="en-GB" sz="45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087" y="1700808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measure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peculiar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velocities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galaxies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know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their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real </a:t>
            </a:r>
            <a:r>
              <a:rPr lang="nl-NL" dirty="0" err="1">
                <a:solidFill>
                  <a:srgbClr val="000000"/>
                </a:solidFill>
              </a:rPr>
              <a:t>distance</a:t>
            </a:r>
            <a:r>
              <a:rPr lang="nl-NL" dirty="0">
                <a:solidFill>
                  <a:srgbClr val="000000"/>
                </a:solidFill>
              </a:rPr>
              <a:t> r: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•  i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 </a:t>
            </a:r>
            <a:r>
              <a:rPr lang="nl-NL" dirty="0">
                <a:solidFill>
                  <a:srgbClr val="000000"/>
                </a:solidFill>
              </a:rPr>
              <a:t>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distance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independent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redshift</a:t>
            </a:r>
            <a:r>
              <a:rPr lang="nl-NL" dirty="0">
                <a:solidFill>
                  <a:srgbClr val="000000"/>
                </a:solidFill>
              </a:rPr>
              <a:t>, ie. of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use</a:t>
            </a:r>
            <a:r>
              <a:rPr lang="nl-NL" dirty="0">
                <a:solidFill>
                  <a:srgbClr val="000000"/>
                </a:solidFill>
              </a:rPr>
              <a:t> of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Hubble </a:t>
            </a:r>
            <a:r>
              <a:rPr lang="nl-NL" dirty="0" err="1">
                <a:solidFill>
                  <a:srgbClr val="000000"/>
                </a:solidFill>
              </a:rPr>
              <a:t>relation</a:t>
            </a:r>
            <a:r>
              <a:rPr lang="nl-NL" dirty="0">
                <a:solidFill>
                  <a:srgbClr val="000000"/>
                </a:solidFill>
              </a:rPr>
              <a:t>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•  </a:t>
            </a:r>
            <a:r>
              <a:rPr lang="nl-NL" dirty="0" err="1">
                <a:solidFill>
                  <a:srgbClr val="000000"/>
                </a:solidFill>
              </a:rPr>
              <a:t>to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determine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(</a:t>
            </a:r>
            <a:r>
              <a:rPr lang="nl-NL" dirty="0" err="1">
                <a:solidFill>
                  <a:srgbClr val="000000"/>
                </a:solidFill>
              </a:rPr>
              <a:t>radial</a:t>
            </a:r>
            <a:r>
              <a:rPr lang="nl-NL" dirty="0">
                <a:solidFill>
                  <a:srgbClr val="000000"/>
                </a:solidFill>
              </a:rPr>
              <a:t> component) of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peculair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r>
              <a:rPr lang="nl-NL" dirty="0">
                <a:solidFill>
                  <a:srgbClr val="000000"/>
                </a:solidFill>
              </a:rPr>
              <a:t>, </a:t>
            </a:r>
            <a:r>
              <a:rPr lang="nl-NL" dirty="0" err="1">
                <a:solidFill>
                  <a:srgbClr val="000000"/>
                </a:solidFill>
              </a:rPr>
              <a:t>one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would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need</a:t>
            </a:r>
            <a:r>
              <a:rPr lang="nl-NL" dirty="0">
                <a:solidFill>
                  <a:srgbClr val="000000"/>
                </a:solidFill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lang="nl-NL" dirty="0" err="1">
                <a:solidFill>
                  <a:srgbClr val="000000"/>
                </a:solidFill>
              </a:rPr>
              <a:t>to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measure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independently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distance</a:t>
            </a:r>
            <a:r>
              <a:rPr lang="nl-NL" dirty="0">
                <a:solidFill>
                  <a:srgbClr val="000000"/>
                </a:solidFill>
              </a:rPr>
              <a:t> r.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•  </a:t>
            </a:r>
            <a:r>
              <a:rPr lang="nl-NL" dirty="0" err="1">
                <a:solidFill>
                  <a:srgbClr val="000000"/>
                </a:solidFill>
              </a:rPr>
              <a:t>Determining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reliable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distances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directly</a:t>
            </a:r>
            <a:r>
              <a:rPr lang="nl-NL" dirty="0">
                <a:solidFill>
                  <a:srgbClr val="000000"/>
                </a:solidFill>
              </a:rPr>
              <a:t> is </a:t>
            </a:r>
            <a:r>
              <a:rPr lang="nl-NL" dirty="0" err="1">
                <a:solidFill>
                  <a:srgbClr val="000000"/>
                </a:solidFill>
              </a:rPr>
              <a:t>still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one</a:t>
            </a:r>
            <a:r>
              <a:rPr lang="nl-NL" dirty="0">
                <a:solidFill>
                  <a:srgbClr val="000000"/>
                </a:solidFill>
              </a:rPr>
              <a:t> of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main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challenges</a:t>
            </a:r>
            <a:r>
              <a:rPr lang="nl-NL" dirty="0">
                <a:solidFill>
                  <a:srgbClr val="000000"/>
                </a:solidFill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 of </a:t>
            </a:r>
            <a:r>
              <a:rPr lang="nl-NL" dirty="0" err="1">
                <a:solidFill>
                  <a:srgbClr val="000000"/>
                </a:solidFill>
              </a:rPr>
              <a:t>observational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cosmology</a:t>
            </a:r>
            <a:r>
              <a:rPr lang="nl-NL" dirty="0">
                <a:solidFill>
                  <a:srgbClr val="000000"/>
                </a:solidFill>
              </a:rPr>
              <a:t>.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573" y="3036984"/>
            <a:ext cx="3673379" cy="1813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1568FD3-DC28-43B3-BBF1-25A4AB28D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77848"/>
              </p:ext>
            </p:extLst>
          </p:nvPr>
        </p:nvGraphicFramePr>
        <p:xfrm>
          <a:off x="755576" y="3216633"/>
          <a:ext cx="3144912" cy="181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imgW="1587240" imgH="914400" progId="Equation.DSMT4">
                  <p:embed/>
                </p:oleObj>
              </mc:Choice>
              <mc:Fallback>
                <p:oleObj name="Equation" r:id="rId3" imgW="1587240" imgH="9144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216633"/>
                        <a:ext cx="3144912" cy="1813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58DDB44-CF91-4607-A466-89CDA8A1E1FD}"/>
              </a:ext>
            </a:extLst>
          </p:cNvPr>
          <p:cNvSpPr/>
          <p:nvPr/>
        </p:nvSpPr>
        <p:spPr>
          <a:xfrm>
            <a:off x="4932040" y="3046289"/>
            <a:ext cx="3673379" cy="1813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0CF0C30-1591-4A99-BB01-1C38F7322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706122"/>
              </p:ext>
            </p:extLst>
          </p:nvPr>
        </p:nvGraphicFramePr>
        <p:xfrm>
          <a:off x="5171504" y="3590985"/>
          <a:ext cx="2995842" cy="1227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5" imgW="1054080" imgH="431640" progId="Equation.DSMT4">
                  <p:embed/>
                </p:oleObj>
              </mc:Choice>
              <mc:Fallback>
                <p:oleObj name="Equation" r:id="rId5" imgW="105408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1568FD3-DC28-43B3-BBF1-25A4AB28D5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1504" y="3590985"/>
                        <a:ext cx="2995842" cy="1227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6709958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600" y="80918"/>
            <a:ext cx="9813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Distance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Velocity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04664"/>
            <a:ext cx="907300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Determining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reliable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distances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directly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still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challenges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observational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cosmology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practice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makes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</a:t>
            </a:r>
            <a:r>
              <a:rPr kumimoji="0" lang="nl-NL" sz="180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galaxy</a:t>
            </a:r>
            <a:r>
              <a:rPr kumimoji="0" lang="nl-NL" sz="180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scaling</a:t>
            </a:r>
            <a:r>
              <a:rPr kumimoji="0" lang="nl-NL" sz="180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relations, 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which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relates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lang="nl-NL" dirty="0" err="1">
                <a:solidFill>
                  <a:srgbClr val="000000"/>
                </a:solidFill>
              </a:rPr>
              <a:t>observable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i="1" dirty="0" err="1">
                <a:solidFill>
                  <a:srgbClr val="000000"/>
                </a:solidFill>
              </a:rPr>
              <a:t>intrinsic</a:t>
            </a:r>
            <a:r>
              <a:rPr lang="nl-NL" i="1" dirty="0">
                <a:solidFill>
                  <a:srgbClr val="000000"/>
                </a:solidFill>
              </a:rPr>
              <a:t> </a:t>
            </a:r>
            <a:r>
              <a:rPr lang="nl-NL" i="1" dirty="0" err="1">
                <a:solidFill>
                  <a:srgbClr val="000000"/>
                </a:solidFill>
              </a:rPr>
              <a:t>characteristic</a:t>
            </a:r>
            <a:r>
              <a:rPr lang="nl-NL" i="1" dirty="0">
                <a:solidFill>
                  <a:srgbClr val="000000"/>
                </a:solidFill>
              </a:rPr>
              <a:t> </a:t>
            </a:r>
            <a:r>
              <a:rPr lang="nl-NL" dirty="0">
                <a:solidFill>
                  <a:srgbClr val="000000"/>
                </a:solidFill>
              </a:rPr>
              <a:t>of a </a:t>
            </a:r>
            <a:r>
              <a:rPr lang="nl-NL" dirty="0" err="1">
                <a:solidFill>
                  <a:srgbClr val="000000"/>
                </a:solidFill>
              </a:rPr>
              <a:t>galaxy</a:t>
            </a:r>
            <a:r>
              <a:rPr lang="nl-NL" dirty="0">
                <a:solidFill>
                  <a:srgbClr val="000000"/>
                </a:solidFill>
              </a:rPr>
              <a:t> – </a:t>
            </a:r>
            <a:r>
              <a:rPr lang="nl-NL" dirty="0" err="1">
                <a:solidFill>
                  <a:srgbClr val="000000"/>
                </a:solidFill>
              </a:rPr>
              <a:t>such</a:t>
            </a:r>
            <a:r>
              <a:rPr lang="nl-NL" dirty="0">
                <a:solidFill>
                  <a:srgbClr val="000000"/>
                </a:solidFill>
              </a:rPr>
              <a:t> as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r>
              <a:rPr lang="nl-NL" dirty="0">
                <a:solidFill>
                  <a:srgbClr val="000000"/>
                </a:solidFill>
              </a:rPr>
              <a:t> dispersion 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lang="nl-NL" dirty="0" err="1">
                <a:solidFill>
                  <a:srgbClr val="000000"/>
                </a:solidFill>
              </a:rPr>
              <a:t>rotation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r>
              <a:rPr lang="nl-NL" dirty="0">
                <a:solidFill>
                  <a:srgbClr val="000000"/>
                </a:solidFill>
              </a:rPr>
              <a:t> – </a:t>
            </a:r>
            <a:r>
              <a:rPr lang="nl-NL" dirty="0" err="1">
                <a:solidFill>
                  <a:srgbClr val="000000"/>
                </a:solidFill>
              </a:rPr>
              <a:t>with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an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observable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i="1" dirty="0" err="1">
                <a:solidFill>
                  <a:srgbClr val="000000"/>
                </a:solidFill>
              </a:rPr>
              <a:t>distance</a:t>
            </a:r>
            <a:r>
              <a:rPr lang="nl-NL" i="1" dirty="0">
                <a:solidFill>
                  <a:srgbClr val="000000"/>
                </a:solidFill>
              </a:rPr>
              <a:t> </a:t>
            </a:r>
            <a:r>
              <a:rPr lang="nl-NL" i="1" dirty="0" err="1">
                <a:solidFill>
                  <a:srgbClr val="000000"/>
                </a:solidFill>
              </a:rPr>
              <a:t>dependent</a:t>
            </a:r>
            <a:r>
              <a:rPr lang="nl-NL" i="1" dirty="0">
                <a:solidFill>
                  <a:srgbClr val="000000"/>
                </a:solidFill>
              </a:rPr>
              <a:t> </a:t>
            </a:r>
            <a:r>
              <a:rPr lang="nl-NL" i="1" dirty="0" err="1">
                <a:solidFill>
                  <a:srgbClr val="000000"/>
                </a:solidFill>
              </a:rPr>
              <a:t>characteristic</a:t>
            </a:r>
            <a:r>
              <a:rPr lang="nl-NL" i="1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whose</a:t>
            </a:r>
            <a:r>
              <a:rPr lang="nl-NL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intrinsic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value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physically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related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intrinsic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characteristic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The 2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examples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are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Tully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-Fisher (TF)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late-type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galaxies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Faber-Jackson (FJ)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early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-type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galaxies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 Both are relations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kumimoji="0" lang="nl-NL" sz="1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based</a:t>
            </a:r>
            <a:r>
              <a:rPr kumimoji="0" lang="nl-NL" sz="1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nl-NL" dirty="0">
                <a:solidFill>
                  <a:srgbClr val="000000"/>
                </a:solidFill>
              </a:rPr>
              <a:t>on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dynamics</a:t>
            </a:r>
            <a:r>
              <a:rPr lang="nl-NL" dirty="0">
                <a:solidFill>
                  <a:srgbClr val="000000"/>
                </a:solidFill>
              </a:rPr>
              <a:t> of </a:t>
            </a:r>
            <a:r>
              <a:rPr lang="nl-NL" dirty="0" err="1">
                <a:solidFill>
                  <a:srgbClr val="000000"/>
                </a:solidFill>
              </a:rPr>
              <a:t>galaxies</a:t>
            </a:r>
            <a:r>
              <a:rPr lang="nl-NL" dirty="0">
                <a:solidFill>
                  <a:srgbClr val="000000"/>
                </a:solidFill>
              </a:rPr>
              <a:t>, </a:t>
            </a:r>
            <a:r>
              <a:rPr lang="nl-NL" dirty="0" err="1">
                <a:solidFill>
                  <a:srgbClr val="000000"/>
                </a:solidFill>
              </a:rPr>
              <a:t>relating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mass</a:t>
            </a:r>
            <a:r>
              <a:rPr lang="nl-NL" dirty="0">
                <a:solidFill>
                  <a:srgbClr val="000000"/>
                </a:solidFill>
              </a:rPr>
              <a:t> M of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galaxy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to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their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rotation</a:t>
            </a:r>
            <a:r>
              <a:rPr lang="nl-NL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r>
              <a:rPr lang="nl-NL" dirty="0">
                <a:solidFill>
                  <a:srgbClr val="000000"/>
                </a:solidFill>
              </a:rPr>
              <a:t> (TF) or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r>
              <a:rPr lang="nl-NL" dirty="0">
                <a:solidFill>
                  <a:srgbClr val="000000"/>
                </a:solidFill>
              </a:rPr>
              <a:t> dispersion (FJ) of </a:t>
            </a:r>
            <a:r>
              <a:rPr lang="nl-NL" dirty="0" err="1">
                <a:solidFill>
                  <a:srgbClr val="000000"/>
                </a:solidFill>
              </a:rPr>
              <a:t>galaxies</a:t>
            </a:r>
            <a:r>
              <a:rPr lang="nl-NL" dirty="0">
                <a:solidFill>
                  <a:srgbClr val="000000"/>
                </a:solidFill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noProof="0" dirty="0">
                <a:solidFill>
                  <a:srgbClr val="000000"/>
                </a:solidFill>
              </a:rPr>
              <a:t>•  </a:t>
            </a:r>
            <a:r>
              <a:rPr lang="nl-NL" noProof="0" dirty="0" err="1">
                <a:solidFill>
                  <a:srgbClr val="000000"/>
                </a:solidFill>
              </a:rPr>
              <a:t>Main</a:t>
            </a:r>
            <a:r>
              <a:rPr lang="nl-NL" noProof="0" dirty="0">
                <a:solidFill>
                  <a:srgbClr val="000000"/>
                </a:solidFill>
              </a:rPr>
              <a:t> </a:t>
            </a:r>
            <a:r>
              <a:rPr lang="nl-NL" noProof="0" dirty="0" err="1">
                <a:solidFill>
                  <a:srgbClr val="000000"/>
                </a:solidFill>
              </a:rPr>
              <a:t>obstacle</a:t>
            </a:r>
            <a:r>
              <a:rPr lang="nl-NL" noProof="0" dirty="0">
                <a:solidFill>
                  <a:srgbClr val="000000"/>
                </a:solidFill>
              </a:rPr>
              <a:t>:   </a:t>
            </a:r>
            <a:r>
              <a:rPr lang="nl-NL" noProof="0" dirty="0" err="1">
                <a:solidFill>
                  <a:srgbClr val="000000"/>
                </a:solidFill>
              </a:rPr>
              <a:t>accuracy</a:t>
            </a:r>
            <a:r>
              <a:rPr lang="nl-NL" dirty="0">
                <a:solidFill>
                  <a:srgbClr val="000000"/>
                </a:solidFill>
              </a:rPr>
              <a:t>/</a:t>
            </a:r>
            <a:r>
              <a:rPr lang="nl-NL" dirty="0" err="1">
                <a:solidFill>
                  <a:srgbClr val="000000"/>
                </a:solidFill>
              </a:rPr>
              <a:t>measurement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errors</a:t>
            </a:r>
            <a:r>
              <a:rPr lang="nl-NL" dirty="0">
                <a:solidFill>
                  <a:srgbClr val="000000"/>
                </a:solidFill>
              </a:rPr>
              <a:t> of </a:t>
            </a:r>
            <a:r>
              <a:rPr lang="nl-NL" dirty="0" err="1">
                <a:solidFill>
                  <a:srgbClr val="000000"/>
                </a:solidFill>
              </a:rPr>
              <a:t>peculiar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velocities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still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only</a:t>
            </a:r>
            <a:endParaRPr lang="nl-NL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20%,  at best 10%</a:t>
            </a:r>
            <a:endParaRPr kumimoji="0" lang="nl-NL" sz="180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DDB44-CF91-4607-A466-89CDA8A1E1FD}"/>
              </a:ext>
            </a:extLst>
          </p:cNvPr>
          <p:cNvSpPr/>
          <p:nvPr/>
        </p:nvSpPr>
        <p:spPr>
          <a:xfrm>
            <a:off x="2699792" y="1570592"/>
            <a:ext cx="3673379" cy="7920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0CF0C30-1591-4A99-BB01-1C38F7322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404495"/>
              </p:ext>
            </p:extLst>
          </p:nvPr>
        </p:nvGraphicFramePr>
        <p:xfrm>
          <a:off x="3074078" y="1662150"/>
          <a:ext cx="2995842" cy="1227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3" imgW="1054080" imgH="431640" progId="Equation.DSMT4">
                  <p:embed/>
                </p:oleObj>
              </mc:Choice>
              <mc:Fallback>
                <p:oleObj name="Equation" r:id="rId3" imgW="105408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0CF0C30-1591-4A99-BB01-1C38F73225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078" y="1662150"/>
                        <a:ext cx="2995842" cy="1227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6946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972" y="1081105"/>
            <a:ext cx="8424936" cy="509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Spiral </a:t>
            </a:r>
            <a:r>
              <a:rPr lang="nl-NL" sz="1600" dirty="0" err="1"/>
              <a:t>galaxies</a:t>
            </a:r>
            <a:r>
              <a:rPr lang="nl-NL" sz="1600" dirty="0"/>
              <a:t>:</a:t>
            </a:r>
          </a:p>
          <a:p>
            <a:endParaRPr lang="nl-NL" sz="1600" dirty="0"/>
          </a:p>
          <a:p>
            <a:r>
              <a:rPr lang="nl-NL" sz="1600" dirty="0"/>
              <a:t>     relation between rotation </a:t>
            </a:r>
            <a:r>
              <a:rPr lang="nl-NL" sz="1600" dirty="0" err="1"/>
              <a:t>velocity</a:t>
            </a:r>
            <a:r>
              <a:rPr lang="nl-NL" sz="1600" dirty="0"/>
              <a:t> v </a:t>
            </a:r>
          </a:p>
          <a:p>
            <a:r>
              <a:rPr lang="nl-NL" sz="1600" dirty="0"/>
              <a:t>    (measured by HI velocity width)</a:t>
            </a:r>
          </a:p>
          <a:p>
            <a:r>
              <a:rPr lang="nl-NL" sz="1600" dirty="0"/>
              <a:t>     </a:t>
            </a:r>
            <a:r>
              <a:rPr lang="nl-NL" sz="1600" dirty="0" err="1"/>
              <a:t>and</a:t>
            </a:r>
            <a:r>
              <a:rPr lang="nl-NL" sz="1600" dirty="0"/>
              <a:t> absolute </a:t>
            </a:r>
            <a:r>
              <a:rPr lang="nl-NL" sz="1600" dirty="0" err="1"/>
              <a:t>luminosity</a:t>
            </a:r>
            <a:r>
              <a:rPr lang="nl-NL" sz="1600" dirty="0"/>
              <a:t> L of galaxy</a:t>
            </a:r>
          </a:p>
          <a:p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 L </a:t>
            </a:r>
            <a:r>
              <a:rPr lang="nl-NL" sz="1600" dirty="0"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∝ </a:t>
            </a:r>
            <a:r>
              <a:rPr lang="nl-NL" sz="1600" dirty="0">
                <a:sym typeface="Mathematica1"/>
              </a:rPr>
              <a:t>v</a:t>
            </a:r>
            <a:r>
              <a:rPr lang="nl-NL" sz="1600" baseline="30000" dirty="0">
                <a:sym typeface="Mathematica1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aseline="300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aseline="300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aseline="300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aseline="30000" dirty="0">
              <a:sym typeface="Mathematica1"/>
            </a:endParaRPr>
          </a:p>
          <a:p>
            <a:endParaRPr lang="nl-NL" sz="1600" baseline="300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ym typeface="Mathematica1"/>
              </a:rPr>
              <a:t>Measure </a:t>
            </a:r>
            <a:r>
              <a:rPr lang="nl-NL" sz="1600" dirty="0" err="1">
                <a:sym typeface="Mathematica1"/>
              </a:rPr>
              <a:t>rotation</a:t>
            </a:r>
            <a:r>
              <a:rPr lang="nl-NL" sz="1600" dirty="0">
                <a:sym typeface="Mathematica1"/>
              </a:rPr>
              <a:t> </a:t>
            </a:r>
            <a:r>
              <a:rPr lang="nl-NL" sz="1600" dirty="0" err="1">
                <a:sym typeface="Mathematica1"/>
              </a:rPr>
              <a:t>velocity</a:t>
            </a:r>
            <a:r>
              <a:rPr lang="nl-NL" sz="1600" dirty="0">
                <a:sym typeface="Mathematica1"/>
              </a:rPr>
              <a:t> v </a:t>
            </a:r>
          </a:p>
          <a:p>
            <a:r>
              <a:rPr lang="nl-NL" sz="1600" dirty="0">
                <a:sym typeface="Mathematica1"/>
              </a:rPr>
              <a:t>     </a:t>
            </a:r>
            <a:r>
              <a:rPr lang="nl-NL" sz="1600" dirty="0" err="1">
                <a:sym typeface="Mathematica1"/>
              </a:rPr>
              <a:t>from</a:t>
            </a:r>
            <a:r>
              <a:rPr lang="nl-NL" sz="1600" dirty="0">
                <a:sym typeface="Mathematica1"/>
              </a:rPr>
              <a:t> </a:t>
            </a:r>
            <a:r>
              <a:rPr lang="nl-NL" sz="1600" dirty="0" err="1">
                <a:sym typeface="Mathematica1"/>
              </a:rPr>
              <a:t>linewidth</a:t>
            </a:r>
            <a:r>
              <a:rPr lang="nl-NL" sz="1600" dirty="0">
                <a:sym typeface="Mathematica1"/>
              </a:rPr>
              <a:t> 21cm line of </a:t>
            </a:r>
            <a:r>
              <a:rPr lang="nl-NL" sz="1600" dirty="0" err="1">
                <a:sym typeface="Mathematica1"/>
              </a:rPr>
              <a:t>galaxy</a:t>
            </a:r>
            <a:r>
              <a:rPr lang="nl-NL" sz="1600" dirty="0">
                <a:sym typeface="Mathematica1"/>
              </a:rPr>
              <a:t>:   </a:t>
            </a:r>
          </a:p>
          <a:p>
            <a:endParaRPr lang="nl-NL" sz="1600" dirty="0">
              <a:sym typeface="Mathematica1"/>
            </a:endParaRPr>
          </a:p>
          <a:p>
            <a:r>
              <a:rPr lang="nl-NL" sz="1600" dirty="0">
                <a:sym typeface="Mathematica1"/>
              </a:rPr>
              <a:t>     TF →  L</a:t>
            </a:r>
          </a:p>
          <a:p>
            <a:endParaRPr lang="nl-NL" sz="16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ym typeface="Mathematica1"/>
              </a:rPr>
              <a:t>Measure apparent magnitude, </a:t>
            </a:r>
          </a:p>
          <a:p>
            <a:r>
              <a:rPr lang="nl-NL" sz="1600" dirty="0">
                <a:sym typeface="Mathematica1"/>
              </a:rPr>
              <a:t>     ie. apparent </a:t>
            </a:r>
            <a:r>
              <a:rPr lang="nl-NL" sz="1600" dirty="0" err="1">
                <a:sym typeface="Mathematica1"/>
              </a:rPr>
              <a:t>luminosity</a:t>
            </a:r>
            <a:r>
              <a:rPr lang="nl-NL" sz="1600" dirty="0">
                <a:sym typeface="Mathematica1"/>
              </a:rPr>
              <a:t> 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ym typeface="Mathematica1"/>
            </a:endParaRPr>
          </a:p>
          <a:p>
            <a:r>
              <a:rPr lang="nl-NL" sz="1600" dirty="0">
                <a:sym typeface="Mathematica1"/>
              </a:rPr>
              <a:t>•   </a:t>
            </a:r>
            <a:r>
              <a:rPr lang="nl-NL" sz="1600" dirty="0" err="1">
                <a:sym typeface="Mathematica1"/>
              </a:rPr>
              <a:t>Distance</a:t>
            </a:r>
            <a:r>
              <a:rPr lang="nl-NL" sz="1600" dirty="0">
                <a:sym typeface="Mathematica1"/>
              </a:rPr>
              <a:t> r:                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19519"/>
            <a:ext cx="5124545" cy="2581489"/>
          </a:xfrm>
        </p:spPr>
      </p:pic>
      <p:sp>
        <p:nvSpPr>
          <p:cNvPr id="4" name="TextBox 3"/>
          <p:cNvSpPr txBox="1"/>
          <p:nvPr/>
        </p:nvSpPr>
        <p:spPr>
          <a:xfrm>
            <a:off x="2123728" y="-126131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0" b="1" dirty="0">
                <a:latin typeface="+mj-lt"/>
              </a:rPr>
              <a:t>Tully-Fisher</a:t>
            </a:r>
            <a:endParaRPr lang="en-GB" sz="70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30" y="3848526"/>
            <a:ext cx="4982997" cy="27281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973" y="980728"/>
            <a:ext cx="3679955" cy="20162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619205D-FE98-46A8-9565-6236C6EE3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008208"/>
              </p:ext>
            </p:extLst>
          </p:nvPr>
        </p:nvGraphicFramePr>
        <p:xfrm>
          <a:off x="2267744" y="5429354"/>
          <a:ext cx="976903" cy="1221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5" imgW="507960" imgH="634680" progId="Equation.DSMT4">
                  <p:embed/>
                </p:oleObj>
              </mc:Choice>
              <mc:Fallback>
                <p:oleObj name="Equation" r:id="rId5" imgW="507960" imgH="6346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0CF0C30-1591-4A99-BB01-1C38F73225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429354"/>
                        <a:ext cx="976903" cy="1221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E24BC93-57A3-4107-8EE3-772E9406FA9D}"/>
              </a:ext>
            </a:extLst>
          </p:cNvPr>
          <p:cNvSpPr/>
          <p:nvPr/>
        </p:nvSpPr>
        <p:spPr>
          <a:xfrm>
            <a:off x="243972" y="3095698"/>
            <a:ext cx="3679955" cy="35553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3778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29186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0" b="1" dirty="0">
                <a:solidFill>
                  <a:srgbClr val="000000"/>
                </a:solidFill>
                <a:latin typeface="Arial"/>
              </a:rPr>
              <a:t>Faber-Jackson</a:t>
            </a:r>
            <a:endParaRPr lang="en-GB" sz="7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087" y="1700808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0000"/>
                </a:solidFill>
              </a:rPr>
              <a:t>Early-type galaxies:</a:t>
            </a:r>
          </a:p>
          <a:p>
            <a:endParaRPr lang="nl-NL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     relation </a:t>
            </a:r>
            <a:r>
              <a:rPr lang="nl-NL" sz="1600" dirty="0" err="1">
                <a:solidFill>
                  <a:srgbClr val="000000"/>
                </a:solidFill>
              </a:rPr>
              <a:t>between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</a:p>
          <a:p>
            <a:r>
              <a:rPr lang="nl-NL" sz="1600" dirty="0">
                <a:solidFill>
                  <a:srgbClr val="000000"/>
                </a:solidFill>
              </a:rPr>
              <a:t>     </a:t>
            </a:r>
            <a:r>
              <a:rPr lang="nl-NL" sz="1600" dirty="0" err="1">
                <a:solidFill>
                  <a:srgbClr val="000000"/>
                </a:solidFill>
              </a:rPr>
              <a:t>velocity</a:t>
            </a:r>
            <a:r>
              <a:rPr lang="nl-NL" sz="1600" dirty="0">
                <a:solidFill>
                  <a:srgbClr val="000000"/>
                </a:solidFill>
              </a:rPr>
              <a:t> dispersion</a:t>
            </a:r>
            <a:r>
              <a:rPr lang="el-GR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 σ</a:t>
            </a:r>
            <a:r>
              <a:rPr lang="en-US" sz="16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v </a:t>
            </a:r>
            <a:endParaRPr lang="nl-NL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                                                      </a:t>
            </a:r>
          </a:p>
          <a:p>
            <a:r>
              <a:rPr lang="nl-NL" sz="1600" dirty="0">
                <a:solidFill>
                  <a:srgbClr val="000000"/>
                </a:solidFill>
              </a:rPr>
              <a:t>      </a:t>
            </a:r>
            <a:r>
              <a:rPr lang="nl-NL" sz="1600" dirty="0" err="1">
                <a:solidFill>
                  <a:srgbClr val="000000"/>
                </a:solidFill>
              </a:rPr>
              <a:t>Luminosity</a:t>
            </a:r>
            <a:r>
              <a:rPr lang="nl-NL" sz="1600" dirty="0">
                <a:solidFill>
                  <a:srgbClr val="000000"/>
                </a:solidFill>
              </a:rPr>
              <a:t> L of galaxy</a:t>
            </a:r>
          </a:p>
          <a:p>
            <a:endParaRPr lang="nl-NL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0000"/>
                </a:solidFill>
              </a:rPr>
              <a:t> L </a:t>
            </a:r>
            <a:r>
              <a:rPr lang="nl-NL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∝  </a:t>
            </a:r>
            <a:r>
              <a:rPr lang="el-GR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σ</a:t>
            </a:r>
            <a:r>
              <a:rPr lang="en-US" sz="16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v </a:t>
            </a:r>
            <a:r>
              <a:rPr lang="en-US" sz="160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4</a:t>
            </a:r>
            <a:endParaRPr lang="en-GB" sz="1600" baseline="30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484784"/>
            <a:ext cx="3434776" cy="24482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40768"/>
            <a:ext cx="3240360" cy="2592288"/>
          </a:xfrm>
        </p:spPr>
      </p:pic>
      <p:sp>
        <p:nvSpPr>
          <p:cNvPr id="10" name="TextBox 9"/>
          <p:cNvSpPr txBox="1"/>
          <p:nvPr/>
        </p:nvSpPr>
        <p:spPr>
          <a:xfrm>
            <a:off x="4067944" y="4081098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The FJ relation is a projection of a higher</a:t>
            </a:r>
          </a:p>
          <a:p>
            <a:r>
              <a:rPr lang="nl-NL" sz="1500" dirty="0"/>
              <a:t>dimensional relation, the </a:t>
            </a:r>
            <a:r>
              <a:rPr lang="nl-NL" sz="1500" dirty="0" err="1"/>
              <a:t>Fundamental</a:t>
            </a:r>
            <a:r>
              <a:rPr lang="nl-NL" sz="1500" dirty="0"/>
              <a:t> </a:t>
            </a:r>
            <a:r>
              <a:rPr lang="nl-NL" sz="1500" dirty="0" err="1"/>
              <a:t>Plane</a:t>
            </a:r>
            <a:r>
              <a:rPr lang="nl-NL" sz="1500" dirty="0"/>
              <a:t> (FP)</a:t>
            </a:r>
          </a:p>
          <a:p>
            <a:endParaRPr lang="nl-NL" sz="1500" dirty="0"/>
          </a:p>
          <a:p>
            <a:r>
              <a:rPr lang="nl-NL" sz="1500" dirty="0"/>
              <a:t>The FP </a:t>
            </a:r>
            <a:r>
              <a:rPr lang="nl-NL" sz="1500" dirty="0" err="1"/>
              <a:t>relates</a:t>
            </a:r>
            <a:r>
              <a:rPr lang="nl-NL" sz="1500" dirty="0"/>
              <a:t>, </a:t>
            </a:r>
            <a:r>
              <a:rPr lang="nl-NL" sz="1500" dirty="0" err="1"/>
              <a:t>for</a:t>
            </a:r>
            <a:r>
              <a:rPr lang="nl-NL" sz="1500" dirty="0"/>
              <a:t> E </a:t>
            </a:r>
            <a:r>
              <a:rPr lang="nl-NL" sz="1500" dirty="0" err="1"/>
              <a:t>and</a:t>
            </a:r>
            <a:r>
              <a:rPr lang="nl-NL" sz="1500" dirty="0"/>
              <a:t> SO </a:t>
            </a:r>
            <a:r>
              <a:rPr lang="nl-NL" sz="1500" dirty="0" err="1"/>
              <a:t>galaxies</a:t>
            </a:r>
            <a:r>
              <a:rPr lang="nl-NL" sz="1500" dirty="0"/>
              <a:t>, </a:t>
            </a:r>
            <a:r>
              <a:rPr lang="nl-NL" sz="1500" dirty="0" err="1"/>
              <a:t>the</a:t>
            </a:r>
            <a:endParaRPr lang="nl-NL" sz="1500" dirty="0"/>
          </a:p>
          <a:p>
            <a:r>
              <a:rPr lang="nl-NL" sz="1500" dirty="0" err="1"/>
              <a:t>surface</a:t>
            </a:r>
            <a:r>
              <a:rPr lang="nl-NL" sz="1500" dirty="0"/>
              <a:t> </a:t>
            </a:r>
            <a:r>
              <a:rPr lang="nl-NL" sz="1500" dirty="0" err="1"/>
              <a:t>brightness</a:t>
            </a:r>
            <a:r>
              <a:rPr lang="nl-NL" sz="1500" dirty="0"/>
              <a:t> I</a:t>
            </a:r>
            <a:r>
              <a:rPr lang="nl-NL" sz="1500" baseline="-25000" dirty="0"/>
              <a:t>e</a:t>
            </a:r>
            <a:r>
              <a:rPr lang="nl-NL" sz="1500" dirty="0"/>
              <a:t>, effective radius R</a:t>
            </a:r>
            <a:r>
              <a:rPr lang="nl-NL" sz="1500" baseline="-25000" dirty="0"/>
              <a:t>e</a:t>
            </a:r>
            <a:r>
              <a:rPr lang="nl-NL" sz="1500" dirty="0"/>
              <a:t> &amp; </a:t>
            </a:r>
          </a:p>
          <a:p>
            <a:r>
              <a:rPr lang="nl-NL" sz="1500" dirty="0" err="1"/>
              <a:t>velocity</a:t>
            </a:r>
            <a:r>
              <a:rPr lang="nl-NL" sz="1500" dirty="0"/>
              <a:t> dispersion </a:t>
            </a:r>
            <a:r>
              <a:rPr lang="el-GR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σ</a:t>
            </a:r>
            <a:r>
              <a:rPr lang="en-US" sz="16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v </a:t>
            </a:r>
            <a:r>
              <a:rPr lang="en-US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of a galaxy</a:t>
            </a:r>
          </a:p>
          <a:p>
            <a:endParaRPr lang="en-US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sym typeface="Mathematica1"/>
            </a:endParaRPr>
          </a:p>
          <a:p>
            <a:endParaRPr lang="en-US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sym typeface="Mathematica1"/>
            </a:endParaRPr>
          </a:p>
          <a:p>
            <a:endParaRPr lang="nl-NL" sz="1500" dirty="0"/>
          </a:p>
          <a:p>
            <a:r>
              <a:rPr lang="nl-NL" sz="1500" dirty="0"/>
              <a:t>The FP  is a reflection of the virial equilibrium of such a galaxy</a:t>
            </a:r>
            <a:endParaRPr lang="en-GB" sz="1500" dirty="0"/>
          </a:p>
        </p:txBody>
      </p:sp>
      <p:sp>
        <p:nvSpPr>
          <p:cNvPr id="11" name="Rectangle 10"/>
          <p:cNvSpPr/>
          <p:nvPr/>
        </p:nvSpPr>
        <p:spPr>
          <a:xfrm>
            <a:off x="3995936" y="4005064"/>
            <a:ext cx="4896544" cy="277550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6F2913A-A3A9-4FD1-BD9F-4030AE64B6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908966"/>
              </p:ext>
            </p:extLst>
          </p:nvPr>
        </p:nvGraphicFramePr>
        <p:xfrm>
          <a:off x="4944479" y="5661248"/>
          <a:ext cx="2999458" cy="51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4" imgW="2374560" imgH="406080" progId="Equation.DSMT4">
                  <p:embed/>
                </p:oleObj>
              </mc:Choice>
              <mc:Fallback>
                <p:oleObj name="Equation" r:id="rId4" imgW="2374560" imgH="4060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0CF0C30-1591-4A99-BB01-1C38F73225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479" y="5661248"/>
                        <a:ext cx="2999458" cy="51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4694570-38B7-4049-A155-3B2FAB0B1E53}"/>
              </a:ext>
            </a:extLst>
          </p:cNvPr>
          <p:cNvSpPr/>
          <p:nvPr/>
        </p:nvSpPr>
        <p:spPr>
          <a:xfrm>
            <a:off x="287176" y="409284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ym typeface="Mathematica1"/>
              </a:rPr>
              <a:t>Measure </a:t>
            </a:r>
            <a:r>
              <a:rPr lang="nl-NL" sz="1600" dirty="0" err="1">
                <a:sym typeface="Mathematica1"/>
              </a:rPr>
              <a:t>velocity</a:t>
            </a:r>
            <a:r>
              <a:rPr lang="nl-NL" sz="1600" dirty="0">
                <a:sym typeface="Mathematica1"/>
              </a:rPr>
              <a:t> dispersion </a:t>
            </a:r>
            <a:r>
              <a:rPr lang="el-GR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σ</a:t>
            </a:r>
            <a:r>
              <a:rPr lang="en-US" sz="16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v </a:t>
            </a:r>
            <a:endParaRPr lang="nl-NL" sz="1600" dirty="0">
              <a:sym typeface="Mathematica1"/>
            </a:endParaRPr>
          </a:p>
          <a:p>
            <a:r>
              <a:rPr lang="nl-NL" sz="1600" dirty="0">
                <a:sym typeface="Mathematica1"/>
              </a:rPr>
              <a:t>     of </a:t>
            </a:r>
            <a:r>
              <a:rPr lang="nl-NL" sz="1600" dirty="0" err="1">
                <a:sym typeface="Mathematica1"/>
              </a:rPr>
              <a:t>galaxy</a:t>
            </a:r>
            <a:r>
              <a:rPr lang="nl-NL" sz="1600" dirty="0">
                <a:sym typeface="Mathematica1"/>
              </a:rPr>
              <a:t>:   </a:t>
            </a:r>
          </a:p>
          <a:p>
            <a:endParaRPr lang="nl-NL" sz="1600" dirty="0">
              <a:sym typeface="Mathematica1"/>
            </a:endParaRPr>
          </a:p>
          <a:p>
            <a:r>
              <a:rPr lang="nl-NL" sz="1600" dirty="0">
                <a:sym typeface="Mathematica1"/>
              </a:rPr>
              <a:t>     FJ →  L</a:t>
            </a:r>
          </a:p>
          <a:p>
            <a:endParaRPr lang="nl-NL" sz="16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ym typeface="Mathematica1"/>
              </a:rPr>
              <a:t>Measure apparent magnitude, </a:t>
            </a:r>
          </a:p>
          <a:p>
            <a:r>
              <a:rPr lang="nl-NL" sz="1600" dirty="0">
                <a:sym typeface="Mathematica1"/>
              </a:rPr>
              <a:t>     ie. apparent </a:t>
            </a:r>
            <a:r>
              <a:rPr lang="nl-NL" sz="1600" dirty="0" err="1">
                <a:sym typeface="Mathematica1"/>
              </a:rPr>
              <a:t>luminosity</a:t>
            </a:r>
            <a:r>
              <a:rPr lang="nl-NL" sz="1600" dirty="0">
                <a:sym typeface="Mathematica1"/>
              </a:rPr>
              <a:t> 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ym typeface="Mathematica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ym typeface="Mathematica1"/>
            </a:endParaRPr>
          </a:p>
          <a:p>
            <a:r>
              <a:rPr lang="nl-NL" sz="1600" dirty="0">
                <a:sym typeface="Mathematica1"/>
              </a:rPr>
              <a:t>•   </a:t>
            </a:r>
            <a:r>
              <a:rPr lang="nl-NL" sz="1600" dirty="0" err="1">
                <a:sym typeface="Mathematica1"/>
              </a:rPr>
              <a:t>Distance</a:t>
            </a:r>
            <a:r>
              <a:rPr lang="nl-NL" sz="1600" dirty="0">
                <a:sym typeface="Mathematica1"/>
              </a:rPr>
              <a:t> r: 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F9913-723B-4953-8148-C6E82428438F}"/>
              </a:ext>
            </a:extLst>
          </p:cNvPr>
          <p:cNvSpPr/>
          <p:nvPr/>
        </p:nvSpPr>
        <p:spPr>
          <a:xfrm>
            <a:off x="287176" y="3994586"/>
            <a:ext cx="3471128" cy="2764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B7ED0FA-0DCB-4177-BF1C-D7AAC8B960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25968"/>
              </p:ext>
            </p:extLst>
          </p:nvPr>
        </p:nvGraphicFramePr>
        <p:xfrm>
          <a:off x="2382906" y="5949280"/>
          <a:ext cx="861741" cy="107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6" imgW="507960" imgH="634680" progId="Equation.DSMT4">
                  <p:embed/>
                </p:oleObj>
              </mc:Choice>
              <mc:Fallback>
                <p:oleObj name="Equation" r:id="rId6" imgW="507960" imgH="6346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619205D-FE98-46A8-9565-6236C6EE34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906" y="5949280"/>
                        <a:ext cx="861741" cy="107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317555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08520" y="2060848"/>
            <a:ext cx="9685338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Peculiar 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Velocities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Loc</a:t>
            </a: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al Universe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700808"/>
            <a:ext cx="8572500" cy="33123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349867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45319" y="188640"/>
            <a:ext cx="7848600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99"/>
                </a:solidFill>
                <a:latin typeface="Papyrus" pitchFamily="66" charset="0"/>
              </a:rPr>
              <a:t>           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Local Supercluster flow</a:t>
            </a:r>
          </a:p>
          <a:p>
            <a:pPr eaLnBrk="1" hangingPunct="1"/>
            <a:r>
              <a:rPr lang="en-US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</a:t>
            </a:r>
            <a:r>
              <a:rPr lang="en-US" alt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Lilje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US" alt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Yahil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&amp; Jones  1986</a:t>
            </a:r>
          </a:p>
          <a:p>
            <a:pPr eaLnBrk="1" hangingPunct="1"/>
            <a:endParaRPr lang="en-US" altLang="en-US" b="1" dirty="0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99"/>
                </a:solidFill>
              </a:rPr>
              <a:t>                                                            </a:t>
            </a:r>
          </a:p>
        </p:txBody>
      </p:sp>
      <p:pic>
        <p:nvPicPr>
          <p:cNvPr id="15363" name="Picture 7" descr="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37588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79387" y="1700808"/>
            <a:ext cx="25923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Mark III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Peculiar velocities</a:t>
            </a: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Local Universe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Willick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Strauss et al.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First flow maps:</a:t>
            </a: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7 Samurai       </a:t>
            </a:r>
            <a:r>
              <a:rPr lang="en-US" altLang="en-US" b="1" dirty="0">
                <a:solidFill>
                  <a:srgbClr val="000099"/>
                </a:solidFill>
              </a:rPr>
              <a:t>                                                        </a:t>
            </a:r>
          </a:p>
        </p:txBody>
      </p:sp>
      <p:pic>
        <p:nvPicPr>
          <p:cNvPr id="16387" name="Picture 4" descr="Mark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8913"/>
            <a:ext cx="6624638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81" y="-114244"/>
            <a:ext cx="9937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7000" b="1" dirty="0">
                <a:solidFill>
                  <a:srgbClr val="000000"/>
                </a:solidFill>
                <a:latin typeface="Arial"/>
              </a:rPr>
              <a:t>           POTENT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dirty="0">
                <a:solidFill>
                  <a:srgbClr val="000000"/>
                </a:solidFill>
                <a:latin typeface="Arial"/>
              </a:rPr>
              <a:t>                   </a:t>
            </a:r>
            <a:r>
              <a:rPr lang="nl-NL" sz="3000" b="1" dirty="0" err="1">
                <a:solidFill>
                  <a:srgbClr val="000000"/>
                </a:solidFill>
                <a:latin typeface="Arial"/>
              </a:rPr>
              <a:t>velocity</a:t>
            </a:r>
            <a:r>
              <a:rPr lang="nl-NL" sz="3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nl-NL" sz="3000" b="1" dirty="0" err="1">
                <a:solidFill>
                  <a:srgbClr val="000000"/>
                </a:solidFill>
                <a:latin typeface="Arial"/>
              </a:rPr>
              <a:t>reconstruction</a:t>
            </a:r>
            <a:r>
              <a:rPr lang="nl-NL" sz="3000" b="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3000" b="1" dirty="0">
                <a:solidFill>
                  <a:srgbClr val="000000"/>
                </a:solidFill>
                <a:latin typeface="Arial"/>
              </a:rPr>
              <a:t>                    </a:t>
            </a:r>
            <a:r>
              <a:rPr lang="nl-NL" sz="3000" b="1" dirty="0" err="1">
                <a:solidFill>
                  <a:srgbClr val="000000"/>
                </a:solidFill>
                <a:latin typeface="Arial"/>
              </a:rPr>
              <a:t>mass</a:t>
            </a:r>
            <a:r>
              <a:rPr lang="nl-NL" sz="3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nl-NL" sz="3000" b="1" dirty="0" err="1">
                <a:solidFill>
                  <a:srgbClr val="000000"/>
                </a:solidFill>
                <a:latin typeface="Arial"/>
              </a:rPr>
              <a:t>density</a:t>
            </a:r>
            <a:r>
              <a:rPr lang="nl-NL" sz="3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nl-NL" sz="3000" b="1" dirty="0" err="1">
                <a:solidFill>
                  <a:srgbClr val="000000"/>
                </a:solidFill>
                <a:latin typeface="Arial"/>
              </a:rPr>
              <a:t>distribution</a:t>
            </a:r>
            <a:endParaRPr kumimoji="0" lang="en-GB" sz="30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042066"/>
            <a:ext cx="8496420" cy="21498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694570-38B7-4049-A155-3B2FAB0B1E53}"/>
              </a:ext>
            </a:extLst>
          </p:cNvPr>
          <p:cNvSpPr/>
          <p:nvPr/>
        </p:nvSpPr>
        <p:spPr>
          <a:xfrm>
            <a:off x="323528" y="2130689"/>
            <a:ext cx="84964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Surveys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of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galaxy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peculiar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velocities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only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give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a sample of RADIAL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velocities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of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galaxies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,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600" dirty="0">
                <a:solidFill>
                  <a:srgbClr val="000000"/>
                </a:solidFill>
                <a:sym typeface="Mathematica1"/>
              </a:rPr>
              <a:t>•    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irregularly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sample – at discrete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galaxy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locations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– in sample volume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sz="1600" dirty="0">
              <a:solidFill>
                <a:srgbClr val="000000"/>
              </a:solidFill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600" dirty="0">
                <a:solidFill>
                  <a:srgbClr val="000000"/>
                </a:solidFill>
                <a:sym typeface="Mathematica1"/>
              </a:rPr>
              <a:t>•    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Bertschinger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&amp;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Dekel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(1989++)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proposed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a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beautiful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idea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to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convert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this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into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a map of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600" dirty="0">
                <a:solidFill>
                  <a:srgbClr val="000000"/>
                </a:solidFill>
                <a:sym typeface="Mathematica1"/>
              </a:rPr>
              <a:t>      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mass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distribution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in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this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volume.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sz="1600" dirty="0">
              <a:solidFill>
                <a:srgbClr val="000000"/>
              </a:solidFill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600" dirty="0">
                <a:solidFill>
                  <a:srgbClr val="000000"/>
                </a:solidFill>
                <a:sym typeface="Mathematica1"/>
              </a:rPr>
              <a:t>•     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Their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method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, POTENT, is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based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on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realization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that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flow on large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scales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is a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600" dirty="0">
                <a:solidFill>
                  <a:srgbClr val="000000"/>
                </a:solidFill>
                <a:sym typeface="Mathematica1"/>
              </a:rPr>
              <a:t>       a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potential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flow,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so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that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once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can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compute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the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velocity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sz="1600" dirty="0" err="1">
                <a:solidFill>
                  <a:srgbClr val="000000"/>
                </a:solidFill>
                <a:sym typeface="Mathematica1"/>
              </a:rPr>
              <a:t>potential</a:t>
            </a: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el-GR" sz="1600" dirty="0">
                <a:solidFill>
                  <a:srgbClr val="000000"/>
                </a:solidFill>
                <a:sym typeface="Mathematica1"/>
              </a:rPr>
              <a:t>Φ</a:t>
            </a:r>
            <a:r>
              <a:rPr lang="en-US" sz="1600" baseline="-25000" dirty="0">
                <a:solidFill>
                  <a:srgbClr val="000000"/>
                </a:solidFill>
                <a:sym typeface="Mathematica1"/>
              </a:rPr>
              <a:t>v</a:t>
            </a:r>
            <a:r>
              <a:rPr lang="en-US" sz="1600" dirty="0">
                <a:solidFill>
                  <a:srgbClr val="000000"/>
                </a:solidFill>
                <a:sym typeface="Mathematica1"/>
              </a:rPr>
              <a:t>:</a:t>
            </a:r>
            <a:endParaRPr lang="nl-NL" sz="1600" dirty="0">
              <a:solidFill>
                <a:srgbClr val="000000"/>
              </a:solidFill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sz="1600" dirty="0">
              <a:solidFill>
                <a:srgbClr val="000000"/>
              </a:solidFill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sz="1600" dirty="0">
              <a:solidFill>
                <a:srgbClr val="000000"/>
              </a:solidFill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600" dirty="0">
                <a:solidFill>
                  <a:srgbClr val="000000"/>
                </a:solidFill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F9913-723B-4953-8148-C6E82428438F}"/>
              </a:ext>
            </a:extLst>
          </p:cNvPr>
          <p:cNvSpPr/>
          <p:nvPr/>
        </p:nvSpPr>
        <p:spPr>
          <a:xfrm>
            <a:off x="287176" y="4365104"/>
            <a:ext cx="4644864" cy="239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61274C8-CFDB-49F5-923F-028F87307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45121"/>
              </p:ext>
            </p:extLst>
          </p:nvPr>
        </p:nvGraphicFramePr>
        <p:xfrm>
          <a:off x="576284" y="5512521"/>
          <a:ext cx="2999459" cy="154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3" imgW="1282680" imgH="660240" progId="Equation.DSMT4">
                  <p:embed/>
                </p:oleObj>
              </mc:Choice>
              <mc:Fallback>
                <p:oleObj name="Equation" r:id="rId3" imgW="1282680" imgH="6602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0CF0C30-1591-4A99-BB01-1C38F73225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84" y="5512521"/>
                        <a:ext cx="2999459" cy="1544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3A2DAB3-FB9C-42DF-95AC-637CD2A66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085411"/>
              </p:ext>
            </p:extLst>
          </p:nvPr>
        </p:nvGraphicFramePr>
        <p:xfrm>
          <a:off x="539552" y="4725144"/>
          <a:ext cx="425926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5" imgW="1498320" imgH="431640" progId="Equation.DSMT4">
                  <p:embed/>
                </p:oleObj>
              </mc:Choice>
              <mc:Fallback>
                <p:oleObj name="Equation" r:id="rId5" imgW="149832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0CF0C30-1591-4A99-BB01-1C38F73225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725144"/>
                        <a:ext cx="4259262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9B98205-DFA3-4257-89D4-3BA18593A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949068"/>
              </p:ext>
            </p:extLst>
          </p:nvPr>
        </p:nvGraphicFramePr>
        <p:xfrm>
          <a:off x="5508103" y="5512123"/>
          <a:ext cx="2999459" cy="141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7" imgW="914400" imgH="431640" progId="Equation.DSMT4">
                  <p:embed/>
                </p:oleObj>
              </mc:Choice>
              <mc:Fallback>
                <p:oleObj name="Equation" r:id="rId7" imgW="914400" imgH="4316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61274C8-CFDB-49F5-923F-028F87307F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3" y="5512123"/>
                        <a:ext cx="2999459" cy="1418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541433E-6CD8-40C9-926C-064FC0551A45}"/>
              </a:ext>
            </a:extLst>
          </p:cNvPr>
          <p:cNvSpPr/>
          <p:nvPr/>
        </p:nvSpPr>
        <p:spPr>
          <a:xfrm>
            <a:off x="5069087" y="44885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 err="1">
                <a:solidFill>
                  <a:srgbClr val="000000"/>
                </a:solidFill>
                <a:sym typeface="Mathematica1"/>
              </a:rPr>
              <a:t>From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this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one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can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then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simply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</a:t>
            </a:r>
          </a:p>
          <a:p>
            <a:pPr lvl="0">
              <a:defRPr/>
            </a:pPr>
            <a:r>
              <a:rPr lang="nl-NL" dirty="0">
                <a:solidFill>
                  <a:srgbClr val="000000"/>
                </a:solidFill>
                <a:sym typeface="Mathematica1"/>
              </a:rPr>
              <a:t>     get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the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FULL 3-D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velocity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flow:</a:t>
            </a:r>
          </a:p>
          <a:p>
            <a:pPr lvl="0">
              <a:defRPr/>
            </a:pPr>
            <a:endParaRPr lang="nl-NL" dirty="0">
              <a:solidFill>
                <a:srgbClr val="000000"/>
              </a:solidFill>
              <a:sym typeface="Mathematica1"/>
            </a:endParaRPr>
          </a:p>
          <a:p>
            <a:pPr lvl="0">
              <a:defRPr/>
            </a:pPr>
            <a:endParaRPr lang="nl-NL" dirty="0">
              <a:solidFill>
                <a:srgbClr val="000000"/>
              </a:solidFill>
              <a:sym typeface="Mathematica1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6B185-0F3A-4D8B-B9A9-B72B99A1C807}"/>
              </a:ext>
            </a:extLst>
          </p:cNvPr>
          <p:cNvSpPr/>
          <p:nvPr/>
        </p:nvSpPr>
        <p:spPr>
          <a:xfrm>
            <a:off x="5030714" y="4315696"/>
            <a:ext cx="3789234" cy="239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94832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Gravitational Instability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84213" y="1989138"/>
            <a:ext cx="7559675" cy="417671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6" name="Picture 6" descr="strucformeq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92375"/>
            <a:ext cx="69818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81" y="-114244"/>
            <a:ext cx="9937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POTENT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velocity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reconstruction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density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distribution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042066"/>
            <a:ext cx="8496420" cy="21498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694570-38B7-4049-A155-3B2FAB0B1E53}"/>
              </a:ext>
            </a:extLst>
          </p:cNvPr>
          <p:cNvSpPr/>
          <p:nvPr/>
        </p:nvSpPr>
        <p:spPr>
          <a:xfrm>
            <a:off x="323528" y="2130689"/>
            <a:ext cx="84964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Surveys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of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galaxy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peculiar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velocities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only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give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a sample of RADIAL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velocities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of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galaxies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•    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irregularly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sample – at discrete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galaxy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locations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– in sample volume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•    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Bertschinger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&amp;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Dekel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(1989++)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proposed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a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beautiful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idea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convert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this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into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a map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 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mass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distribution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in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this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volume.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•     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Their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method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, POTENT, is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based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on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realization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that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flow on large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scales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  a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potential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flow,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so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that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once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can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compute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velocity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potential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Φ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: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F9913-723B-4953-8148-C6E82428438F}"/>
              </a:ext>
            </a:extLst>
          </p:cNvPr>
          <p:cNvSpPr/>
          <p:nvPr/>
        </p:nvSpPr>
        <p:spPr>
          <a:xfrm>
            <a:off x="287176" y="4365104"/>
            <a:ext cx="4644864" cy="239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9B98205-DFA3-4257-89D4-3BA18593A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256133"/>
              </p:ext>
            </p:extLst>
          </p:nvPr>
        </p:nvGraphicFramePr>
        <p:xfrm>
          <a:off x="1038183" y="5128705"/>
          <a:ext cx="2999459" cy="141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3" imgW="914400" imgH="431640" progId="Equation.DSMT4">
                  <p:embed/>
                </p:oleObj>
              </mc:Choice>
              <mc:Fallback>
                <p:oleObj name="Equation" r:id="rId3" imgW="914400" imgH="431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9B98205-DFA3-4257-89D4-3BA18593A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183" y="5128705"/>
                        <a:ext cx="2999459" cy="1418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541433E-6CD8-40C9-926C-064FC0551A45}"/>
              </a:ext>
            </a:extLst>
          </p:cNvPr>
          <p:cNvSpPr/>
          <p:nvPr/>
        </p:nvSpPr>
        <p:spPr>
          <a:xfrm>
            <a:off x="594948" y="444283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From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this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one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can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simply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get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FULL 3-D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velocity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flow: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000000"/>
              </a:solidFill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0000"/>
                </a:solidFill>
                <a:sym typeface="Mathematica1"/>
              </a:rPr>
              <a:t>The </a:t>
            </a:r>
            <a:r>
              <a:rPr lang="nl-NL" dirty="0" err="1">
                <a:solidFill>
                  <a:srgbClr val="000000"/>
                </a:solidFill>
                <a:sym typeface="Mathematica1"/>
              </a:rPr>
              <a:t>density</a:t>
            </a:r>
            <a:r>
              <a:rPr lang="nl-NL" dirty="0">
                <a:solidFill>
                  <a:srgbClr val="000000"/>
                </a:solidFill>
                <a:sym typeface="Mathematica1"/>
              </a:rPr>
              <a:t> field </a:t>
            </a:r>
            <a:r>
              <a:rPr lang="el-GR" dirty="0">
                <a:solidFill>
                  <a:srgbClr val="000000"/>
                </a:solidFill>
                <a:sym typeface="Mathematica1"/>
              </a:rPr>
              <a:t>δ</a:t>
            </a:r>
            <a:r>
              <a:rPr lang="en-US" dirty="0">
                <a:solidFill>
                  <a:srgbClr val="000000"/>
                </a:solidFill>
                <a:sym typeface="Mathematica1"/>
              </a:rPr>
              <a:t>(r) then simply </a:t>
            </a:r>
          </a:p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sym typeface="Mathematica1"/>
              </a:rPr>
              <a:t>     follows from the linear continuity eqn.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6B185-0F3A-4D8B-B9A9-B72B99A1C807}"/>
              </a:ext>
            </a:extLst>
          </p:cNvPr>
          <p:cNvSpPr/>
          <p:nvPr/>
        </p:nvSpPr>
        <p:spPr>
          <a:xfrm>
            <a:off x="5030714" y="4315696"/>
            <a:ext cx="3789234" cy="239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0930B0-032A-478C-9AE7-F7D780CFE4C7}"/>
              </a:ext>
            </a:extLst>
          </p:cNvPr>
          <p:cNvSpPr/>
          <p:nvPr/>
        </p:nvSpPr>
        <p:spPr>
          <a:xfrm>
            <a:off x="5138164" y="448900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>
              <a:solidFill>
                <a:srgbClr val="000000"/>
              </a:solidFill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0000"/>
                </a:solidFill>
                <a:sym typeface="Mathematica1"/>
              </a:rPr>
              <a:t>   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DA24B8-2B58-4EEC-983A-CA1D91D64A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94368"/>
              </p:ext>
            </p:extLst>
          </p:nvPr>
        </p:nvGraphicFramePr>
        <p:xfrm>
          <a:off x="5402663" y="4360713"/>
          <a:ext cx="3201435" cy="228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5" imgW="1333440" imgH="952200" progId="Equation.DSMT4">
                  <p:embed/>
                </p:oleObj>
              </mc:Choice>
              <mc:Fallback>
                <p:oleObj name="Equation" r:id="rId5" imgW="1333440" imgH="952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9B98205-DFA3-4257-89D4-3BA18593A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663" y="4360713"/>
                        <a:ext cx="3201435" cy="2288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042851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79388" y="1557338"/>
            <a:ext cx="2592387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POTENT map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Mass distribution</a:t>
            </a: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Local Universe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Bertschinger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</a:t>
            </a:r>
          </a:p>
          <a:p>
            <a:pPr eaLnBrk="1" hangingPunct="1"/>
            <a:r>
              <a:rPr lang="en-US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Dekel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et al.</a:t>
            </a:r>
          </a:p>
          <a:p>
            <a:pPr eaLnBrk="1" hangingPunct="1"/>
            <a:endParaRPr lang="en-US" altLang="en-US" b="1" dirty="0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99"/>
                </a:solidFill>
              </a:rPr>
              <a:t>                                                            </a:t>
            </a:r>
          </a:p>
        </p:txBody>
      </p:sp>
      <p:pic>
        <p:nvPicPr>
          <p:cNvPr id="17411" name="Picture 4" descr="potent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6848475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07950" y="188913"/>
            <a:ext cx="78486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99"/>
                </a:solidFill>
                <a:latin typeface="Papyrus" pitchFamily="66" charset="0"/>
              </a:rPr>
              <a:t>                                                                                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POTENT map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        Mass  distribution  Local Universe</a:t>
            </a:r>
          </a:p>
          <a:p>
            <a:pPr eaLnBrk="1" hangingPunct="1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                     </a:t>
            </a:r>
            <a:r>
              <a:rPr lang="en-US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Bertschinger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 </a:t>
            </a:r>
            <a:r>
              <a:rPr lang="en-US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Dekel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et al.</a:t>
            </a:r>
          </a:p>
          <a:p>
            <a:pPr eaLnBrk="1" hangingPunct="1"/>
            <a:endParaRPr lang="en-US" altLang="en-US" b="1" dirty="0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99"/>
                </a:solidFill>
              </a:rPr>
              <a:t>                                                            </a:t>
            </a:r>
          </a:p>
        </p:txBody>
      </p:sp>
      <p:pic>
        <p:nvPicPr>
          <p:cNvPr id="18435" name="Picture 4" descr="po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773238"/>
            <a:ext cx="10010776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23850" y="2060575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Great Attractor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219700" y="1989138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Galaxy</a:t>
            </a: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859338" y="2349500"/>
            <a:ext cx="719137" cy="1511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Local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179388" y="188913"/>
            <a:ext cx="30257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Local Universe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Mass Distribution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PSCz</a:t>
            </a:r>
          </a:p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chemeClr val="accent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(Branchini et al.)</a:t>
            </a:r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B0D93-2E54-44E4-8049-04449663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525963"/>
          </a:xfrm>
        </p:spPr>
        <p:txBody>
          <a:bodyPr/>
          <a:lstStyle/>
          <a:p>
            <a:r>
              <a:rPr lang="en-US" sz="2000" dirty="0" err="1"/>
              <a:t>Cosmicflows</a:t>
            </a:r>
            <a:r>
              <a:rPr lang="en-US" sz="2000" dirty="0"/>
              <a:t> survey</a:t>
            </a:r>
          </a:p>
          <a:p>
            <a:pPr marL="0" indent="0">
              <a:buNone/>
            </a:pPr>
            <a:r>
              <a:rPr lang="en-US" sz="2000" dirty="0"/>
              <a:t>     peculiar velocities</a:t>
            </a:r>
          </a:p>
          <a:p>
            <a:pPr marL="0" indent="0">
              <a:buNone/>
            </a:pPr>
            <a:r>
              <a:rPr lang="en-US" sz="2000" dirty="0"/>
              <a:t>     Local Universe: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Tully &amp; Courtois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Cosmicflows-2   2013</a:t>
            </a:r>
          </a:p>
          <a:p>
            <a:pPr marL="0" indent="0">
              <a:buNone/>
            </a:pPr>
            <a:r>
              <a:rPr lang="en-US" sz="2000" dirty="0"/>
              <a:t>     Cosmicflows-3  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6905E-D2E2-4F5D-8B5B-B2265B001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94" y="1412776"/>
            <a:ext cx="5205506" cy="51584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73B7C8-D0B8-4BE4-917D-FF69918C33C0}"/>
              </a:ext>
            </a:extLst>
          </p:cNvPr>
          <p:cNvSpPr/>
          <p:nvPr/>
        </p:nvSpPr>
        <p:spPr>
          <a:xfrm>
            <a:off x="1712082" y="147061"/>
            <a:ext cx="571983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7000" b="1" dirty="0" err="1">
                <a:solidFill>
                  <a:srgbClr val="000000"/>
                </a:solidFill>
                <a:latin typeface="Arial"/>
              </a:rPr>
              <a:t>Cosmicflows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F1558-9820-4CF1-8B53-756A9449AACA}"/>
              </a:ext>
            </a:extLst>
          </p:cNvPr>
          <p:cNvSpPr/>
          <p:nvPr/>
        </p:nvSpPr>
        <p:spPr>
          <a:xfrm>
            <a:off x="427955" y="1510313"/>
            <a:ext cx="3053339" cy="50150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202744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270669" y="2780928"/>
            <a:ext cx="968533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Great Attractor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700808"/>
            <a:ext cx="8572500" cy="33123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9575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7" name="Picture 4" descr="po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64393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o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5153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Gala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117138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ga2c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5888"/>
            <a:ext cx="6697663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9388" y="1557338"/>
            <a:ext cx="259238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Tony Fairall’s 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nearby LSS map:    </a:t>
            </a: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cz=3000-3999 km/s </a:t>
            </a: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clear views of 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Great Attractor:</a:t>
            </a: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Norma Cluster/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A3627</a:t>
            </a:r>
            <a:r>
              <a:rPr lang="en-US" altLang="en-US" b="1">
                <a:solidFill>
                  <a:srgbClr val="000099"/>
                </a:solidFill>
              </a:rPr>
              <a:t>                                                                     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3523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Gravitational Instability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84213" y="1989138"/>
            <a:ext cx="7559675" cy="417671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50" name="Picture 6" descr="strucformlineq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33600"/>
            <a:ext cx="55340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CO36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223125" cy="781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Z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68413"/>
            <a:ext cx="899318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Z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68413"/>
            <a:ext cx="899318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great2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8913"/>
            <a:ext cx="50323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1916832"/>
            <a:ext cx="9685338" cy="441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PSCz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Migration Flows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Local Universe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700808"/>
            <a:ext cx="8572500" cy="33123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665729"/>
      </p:ext>
    </p:extLst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scz_3d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333375"/>
            <a:ext cx="6264275" cy="6264275"/>
          </a:xfr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476375" y="333375"/>
            <a:ext cx="6264275" cy="62642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s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9369425" cy="964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1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781300"/>
            <a:ext cx="8496300" cy="1439863"/>
          </a:xfrm>
        </p:spPr>
        <p:txBody>
          <a:bodyPr/>
          <a:lstStyle/>
          <a:p>
            <a:pPr eaLnBrk="1" hangingPunct="1">
              <a:defRPr/>
            </a:pPr>
            <a:br>
              <a:rPr lang="en-US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9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Velocity</a:t>
            </a:r>
            <a:br>
              <a:rPr lang="en-US" sz="9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9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Field</a:t>
            </a: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scz_xv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333375"/>
            <a:ext cx="6229350" cy="6264275"/>
          </a:xfr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476375" y="333375"/>
            <a:ext cx="6264275" cy="62642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50825" y="3933825"/>
            <a:ext cx="4103688" cy="2160588"/>
          </a:xfrm>
          <a:prstGeom prst="rect">
            <a:avLst/>
          </a:prstGeom>
          <a:solidFill>
            <a:schemeClr val="accent1">
              <a:alpha val="50195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07950" y="260350"/>
            <a:ext cx="4319588" cy="180022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00563" y="0"/>
            <a:ext cx="4643437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50825" y="2205038"/>
            <a:ext cx="4105275" cy="1655762"/>
          </a:xfrm>
          <a:prstGeom prst="rect">
            <a:avLst/>
          </a:prstGeom>
          <a:solidFill>
            <a:schemeClr val="accent5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79388" y="3860800"/>
            <a:ext cx="41767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b="1">
                <a:solidFill>
                  <a:srgbClr val="FF0000"/>
                </a:solidFill>
                <a:latin typeface="Garamond" pitchFamily="18" charset="0"/>
              </a:rPr>
              <a:t>                </a:t>
            </a:r>
            <a:endParaRPr lang="en-US" altLang="en-US" b="1">
              <a:solidFill>
                <a:srgbClr val="000099"/>
              </a:solidFill>
              <a:latin typeface="Garamond" pitchFamily="18" charset="0"/>
            </a:endParaRPr>
          </a:p>
          <a:p>
            <a:pPr>
              <a:spcBef>
                <a:spcPct val="50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lang="en-US" altLang="en-US" b="1">
                <a:solidFill>
                  <a:srgbClr val="000099"/>
                </a:solidFill>
                <a:latin typeface="Garamond" pitchFamily="18" charset="0"/>
              </a:rPr>
              <a:t>  Flow throughout the volume      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b="1">
                <a:solidFill>
                  <a:srgbClr val="000099"/>
                </a:solidFill>
                <a:latin typeface="Garamond" pitchFamily="18" charset="0"/>
              </a:rPr>
              <a:t>     restored  (assuming no shell-crossing)</a:t>
            </a:r>
          </a:p>
          <a:p>
            <a:pPr>
              <a:spcBef>
                <a:spcPct val="50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lang="en-US" altLang="en-US" b="1">
                <a:solidFill>
                  <a:srgbClr val="000099"/>
                </a:solidFill>
                <a:latin typeface="Garamond" pitchFamily="18" charset="0"/>
              </a:rPr>
              <a:t>  Restored velocities volume-weighted</a:t>
            </a:r>
          </a:p>
          <a:p>
            <a:pPr>
              <a:spcBef>
                <a:spcPct val="50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lang="en-US" altLang="en-US" b="1">
                <a:solidFill>
                  <a:srgbClr val="000099"/>
                </a:solidFill>
                <a:latin typeface="Garamond" pitchFamily="18" charset="0"/>
              </a:rPr>
              <a:t>  Shot-noise suppressed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388" y="333375"/>
            <a:ext cx="424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79912" name="Text Box 8"/>
          <p:cNvSpPr txBox="1">
            <a:spLocks noChangeArrowheads="1"/>
          </p:cNvSpPr>
          <p:nvPr/>
        </p:nvSpPr>
        <p:spPr bwMode="auto">
          <a:xfrm>
            <a:off x="0" y="404813"/>
            <a:ext cx="467995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r>
              <a:rPr lang="en-US" sz="48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PSCz 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Flow Field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0" y="6308725"/>
            <a:ext cx="4427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Papyrus" pitchFamily="66" charset="0"/>
              </a:rPr>
              <a:t>PSCz,  velocity+density field </a:t>
            </a:r>
            <a:endParaRPr lang="en-US" altLang="en-US"/>
          </a:p>
        </p:txBody>
      </p:sp>
      <p:pic>
        <p:nvPicPr>
          <p:cNvPr id="32779" name="Picture 11" descr="pscz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52513"/>
            <a:ext cx="4470400" cy="4605337"/>
          </a:xfrm>
          <a:noFill/>
        </p:spPr>
      </p:pic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scz_den_vel_rs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333375"/>
            <a:ext cx="6264275" cy="6264275"/>
          </a:xfrm>
          <a:noFill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476375" y="333375"/>
            <a:ext cx="6264275" cy="62642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ooms_lab_g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33375"/>
            <a:ext cx="5822950" cy="6264275"/>
          </a:xfr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619250" y="333375"/>
            <a:ext cx="5832475" cy="62642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Gravitational Instability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84213" y="2636838"/>
            <a:ext cx="7559675" cy="309562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174" name="Picture 6" descr="delta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860800"/>
            <a:ext cx="63150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31913" y="2852738"/>
            <a:ext cx="6408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Papyrus" pitchFamily="66" charset="0"/>
              </a:rPr>
              <a:t>The linear system of structure growth equations can be written in terms of a second order differential equation,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s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20713"/>
            <a:ext cx="58324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619250" y="620713"/>
            <a:ext cx="5832475" cy="58324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 Web: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Migration Flows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92208"/>
      </p:ext>
    </p:extLst>
  </p:cSld>
  <p:clrMapOvr>
    <a:masterClrMapping/>
  </p:clrMapOvr>
  <p:transition spd="slow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6509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CC"/>
                </a:solidFill>
              </a:rPr>
              <a:t>Large  Scale  Flows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142876" y="214313"/>
            <a:ext cx="8572500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Large-Scale Flows: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Structure buildup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 accompanied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 by displacement of matter: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 - Cosmic flows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On large (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Mpc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) scales,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    structure formation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    still in linear regime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Directly related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 cosmic matter distribution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Note: 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redshift space distortion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cz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=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Hr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+ v</a:t>
            </a:r>
            <a:r>
              <a:rPr kumimoji="0" lang="en-US" sz="1100" b="0" i="0" u="none" strike="noStrike" kern="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pec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In principle possible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correct for this distortion,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ie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. to invert the mapping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from real  to  redshift space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Condition: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entire mass distribution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   within volume should be mapped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421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09218"/>
      </p:ext>
    </p:extLst>
  </p:cSld>
  <p:clrMapOvr>
    <a:masterClrMapping/>
  </p:clrMapOvr>
  <p:transition spd="slow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745BD1-1DBB-43D5-A246-D2688268F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-2475656"/>
            <a:ext cx="14545616" cy="11194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A7EC7-ABA8-4B66-8109-56B73866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  <a:effectLst>
                  <a:outerShdw blurRad="50800" dist="50800" dir="2160000" algn="ctr" rotWithShape="0">
                    <a:srgbClr val="000000">
                      <a:alpha val="43137"/>
                    </a:srgbClr>
                  </a:outerShdw>
                </a:effectLst>
              </a:rPr>
              <a:t>Flow in the Cosmic Web </a:t>
            </a:r>
          </a:p>
        </p:txBody>
      </p:sp>
    </p:spTree>
    <p:extLst>
      <p:ext uri="{BB962C8B-B14F-4D97-AF65-F5344CB8AC3E}">
        <p14:creationId xmlns:p14="http://schemas.microsoft.com/office/powerpoint/2010/main" val="1051977773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E647-BD90-4E15-B8A9-B0815A20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1FB1B-82CD-48E9-AD1A-F86C6274886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25351F-D7F6-4518-9784-DCAB163E59B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395536"/>
            <a:ext cx="10286800" cy="1029415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4E011F-EA6B-4987-BCDD-EE5B73E49D3E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>
                  <a:outerShdw blurRad="50800" dist="50800" dir="2040000" algn="ctr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Cosmic Web Flowlines: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DA873-0096-490B-8A93-D30FF678718A}"/>
              </a:ext>
            </a:extLst>
          </p:cNvPr>
          <p:cNvSpPr txBox="1"/>
          <p:nvPr/>
        </p:nvSpPr>
        <p:spPr>
          <a:xfrm>
            <a:off x="4211960" y="4797152"/>
            <a:ext cx="4699248" cy="1689051"/>
          </a:xfrm>
          <a:prstGeom prst="rect">
            <a:avLst/>
          </a:prstGeom>
          <a:solidFill>
            <a:srgbClr val="00B0F0">
              <a:alpha val="49000"/>
            </a:srgb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0BE46-0E9C-40C2-B67C-3410EFF03833}"/>
              </a:ext>
            </a:extLst>
          </p:cNvPr>
          <p:cNvSpPr txBox="1"/>
          <p:nvPr/>
        </p:nvSpPr>
        <p:spPr>
          <a:xfrm>
            <a:off x="4283968" y="4841458"/>
            <a:ext cx="42588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Stokes:                    flow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field components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Divergence              dominant in voids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Shear                        dominant along filaments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Vorticity:                   only in high-density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multistream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regions</a:t>
            </a:r>
          </a:p>
        </p:txBody>
      </p:sp>
    </p:spTree>
    <p:extLst>
      <p:ext uri="{BB962C8B-B14F-4D97-AF65-F5344CB8AC3E}">
        <p14:creationId xmlns:p14="http://schemas.microsoft.com/office/powerpoint/2010/main" val="2451926779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60688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5000" b="1" dirty="0">
                <a:solidFill>
                  <a:prstClr val="black"/>
                </a:solidFill>
                <a:cs typeface="Arial" charset="0"/>
              </a:rPr>
              <a:t>      2MRS </a:t>
            </a:r>
            <a:r>
              <a:rPr kumimoji="0" lang="nl-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Local</a:t>
            </a: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Universe</a:t>
            </a:r>
            <a:endParaRPr kumimoji="0" lang="nl-NL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01ED4-114F-4164-9843-EA6663231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5688632" cy="5782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863F2F-C54A-4290-AF8D-B1E3C638AE03}"/>
              </a:ext>
            </a:extLst>
          </p:cNvPr>
          <p:cNvSpPr/>
          <p:nvPr/>
        </p:nvSpPr>
        <p:spPr>
          <a:xfrm>
            <a:off x="6012160" y="2996952"/>
            <a:ext cx="250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KIGEN-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adhesion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reconstruction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2MRS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47354-A8D0-4BC8-9A1E-B3AB0AE2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5805264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Hidding, </a:t>
            </a:r>
            <a:r>
              <a:rPr kumimoji="0" lang="nl-NL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vdW</a:t>
            </a:r>
            <a:r>
              <a:rPr kumimoji="0" lang="nl-NL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nl-NL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Kitaura</a:t>
            </a:r>
            <a:r>
              <a:rPr kumimoji="0" lang="nl-NL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&amp; Hess 2018</a:t>
            </a: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17345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" y="2060848"/>
            <a:ext cx="4595033" cy="4593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2" y="2033883"/>
            <a:ext cx="4595032" cy="4593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80334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</a:t>
            </a: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Supergalactic Plane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KIGEN -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adhesion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reconstruction</a:t>
            </a: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" y="2033883"/>
            <a:ext cx="4582222" cy="4581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34" y="2050405"/>
            <a:ext cx="4564606" cy="4564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F3101-EFE8-41D4-BB30-EBE8BF8395D7}"/>
              </a:ext>
            </a:extLst>
          </p:cNvPr>
          <p:cNvSpPr txBox="1"/>
          <p:nvPr/>
        </p:nvSpPr>
        <p:spPr>
          <a:xfrm>
            <a:off x="6156176" y="1814627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Hidding,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Kitaura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vdW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Hess      2016/2017</a:t>
            </a:r>
          </a:p>
        </p:txBody>
      </p:sp>
    </p:spTree>
    <p:extLst>
      <p:ext uri="{BB962C8B-B14F-4D97-AF65-F5344CB8AC3E}">
        <p14:creationId xmlns:p14="http://schemas.microsoft.com/office/powerpoint/2010/main" val="2114835966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ooms_lab_g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33375"/>
            <a:ext cx="5822950" cy="6264275"/>
          </a:xfr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619250" y="333375"/>
            <a:ext cx="5832475" cy="62642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15200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/>
              <a:t>CosmicFlows-2</a:t>
            </a:r>
            <a:endParaRPr lang="en-GB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11967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Sculptor Void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736755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Courtois et al. 2013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Local void expansion in Cosmicflows-2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700" y="5589240"/>
            <a:ext cx="7962740" cy="818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99" y="1489912"/>
            <a:ext cx="3888552" cy="389870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" y="1535306"/>
            <a:ext cx="3888432" cy="38533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9700" y="1366029"/>
            <a:ext cx="7962740" cy="41512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05961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27784" y="285625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Laniakea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856984" cy="4877608"/>
          </a:xfrm>
        </p:spPr>
      </p:pic>
    </p:spTree>
    <p:extLst>
      <p:ext uri="{BB962C8B-B14F-4D97-AF65-F5344CB8AC3E}">
        <p14:creationId xmlns:p14="http://schemas.microsoft.com/office/powerpoint/2010/main" val="1748642541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557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Gravitational Instability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84213" y="1989138"/>
            <a:ext cx="7559675" cy="309562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1913" y="2276475"/>
            <a:ext cx="6408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Papyrus" pitchFamily="66" charset="0"/>
              </a:rPr>
              <a:t>… whose two solutions are separable in time and space, leading to a universal “density growth factor” D(t), </a:t>
            </a:r>
            <a:endParaRPr lang="en-US" altLang="en-US"/>
          </a:p>
        </p:txBody>
      </p:sp>
      <p:pic>
        <p:nvPicPr>
          <p:cNvPr id="8199" name="Picture 7" descr="growth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57563"/>
            <a:ext cx="69723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3419475" y="4581525"/>
            <a:ext cx="288925" cy="1584325"/>
          </a:xfrm>
          <a:prstGeom prst="up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5651500" y="4508500"/>
            <a:ext cx="288925" cy="1584325"/>
          </a:xfrm>
          <a:prstGeom prst="up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476375" y="573405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“Growing Mode”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867400" y="5661025"/>
            <a:ext cx="252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“Decaying Mode”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0" y="1412776"/>
            <a:ext cx="9178219" cy="5392203"/>
          </a:xfrm>
        </p:spPr>
      </p:pic>
      <p:sp>
        <p:nvSpPr>
          <p:cNvPr id="4" name="TextBox 3"/>
          <p:cNvSpPr txBox="1"/>
          <p:nvPr/>
        </p:nvSpPr>
        <p:spPr>
          <a:xfrm>
            <a:off x="2627784" y="116632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Laniakea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75007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1" y="1700808"/>
            <a:ext cx="8974291" cy="5040560"/>
          </a:xfrm>
        </p:spPr>
      </p:pic>
      <p:sp>
        <p:nvSpPr>
          <p:cNvPr id="8" name="TextBox 7"/>
          <p:cNvSpPr txBox="1"/>
          <p:nvPr/>
        </p:nvSpPr>
        <p:spPr>
          <a:xfrm>
            <a:off x="2627784" y="285625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Laniakea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2"/>
            <a:ext cx="9144000" cy="67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8368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14588C-E10A-4231-A080-3456BE83FA8C}"/>
              </a:ext>
            </a:extLst>
          </p:cNvPr>
          <p:cNvSpPr txBox="1"/>
          <p:nvPr/>
        </p:nvSpPr>
        <p:spPr>
          <a:xfrm>
            <a:off x="1115616" y="-107179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CosmicFlows</a:t>
            </a: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-3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2DEEC-5FCD-4A55-80ED-755FF903AE72}"/>
              </a:ext>
            </a:extLst>
          </p:cNvPr>
          <p:cNvSpPr txBox="1"/>
          <p:nvPr/>
        </p:nvSpPr>
        <p:spPr>
          <a:xfrm>
            <a:off x="611560" y="5013615"/>
            <a:ext cx="8157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Cosmic Web morphology: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velocity shear 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V-web identification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flow pattern in cosmic web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Pomarede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al. 2017)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5C57BB-CC54-4296-BBEB-8FB8296C7B4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5112568" cy="326672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17D39-F332-4394-B9FC-F6AB04F27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56992"/>
            <a:ext cx="5724128" cy="3262399"/>
          </a:xfrm>
          <a:prstGeom prst="rect">
            <a:avLst/>
          </a:prstGeom>
          <a:effectLst>
            <a:outerShdw blurRad="50800" dist="190500" dir="1236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349802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143000"/>
          </a:xfrm>
        </p:spPr>
        <p:txBody>
          <a:bodyPr/>
          <a:lstStyle/>
          <a:p>
            <a:r>
              <a:rPr lang="nl-NL" sz="5400" b="1" dirty="0"/>
              <a:t>Push of the Local Void</a:t>
            </a:r>
            <a:endParaRPr lang="en-GB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11967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Sculptor Void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4761"/>
            <a:ext cx="8136904" cy="4909181"/>
          </a:xfrm>
        </p:spPr>
      </p:pic>
      <p:sp>
        <p:nvSpPr>
          <p:cNvPr id="7" name="TextBox 6"/>
          <p:cNvSpPr txBox="1"/>
          <p:nvPr/>
        </p:nvSpPr>
        <p:spPr>
          <a:xfrm>
            <a:off x="1043608" y="6099077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Tully et al. 2008: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Local Void pushes with ~260 km/s against our local neighbourhood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6021288"/>
            <a:ext cx="7344816" cy="724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19879"/>
      </p:ext>
    </p:extLst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14588C-E10A-4231-A080-3456BE83FA8C}"/>
              </a:ext>
            </a:extLst>
          </p:cNvPr>
          <p:cNvSpPr txBox="1"/>
          <p:nvPr/>
        </p:nvSpPr>
        <p:spPr>
          <a:xfrm>
            <a:off x="251520" y="-99392"/>
            <a:ext cx="10081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Void</a:t>
            </a: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nl-NL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Dipole</a:t>
            </a: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nl-NL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Repeller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2DEEC-5FCD-4A55-80ED-755FF903AE72}"/>
              </a:ext>
            </a:extLst>
          </p:cNvPr>
          <p:cNvSpPr txBox="1"/>
          <p:nvPr/>
        </p:nvSpPr>
        <p:spPr>
          <a:xfrm>
            <a:off x="493204" y="4336630"/>
            <a:ext cx="815759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Cosmicflows-3 Cosmic Web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morphology  Local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7777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Pomarede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al. 2017)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 Dipole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Repeller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dominant dynamical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Presence Local Universe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(Tully et al. 2017)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5C57BB-CC54-4296-BBEB-8FB8296C7B4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" y="908720"/>
            <a:ext cx="5273839" cy="33697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ED33C-2E8D-4CDC-AB3D-7C9D1C70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4975200" cy="4975200"/>
          </a:xfrm>
          <a:prstGeom prst="rect">
            <a:avLst/>
          </a:prstGeom>
          <a:effectLst>
            <a:outerShdw blurRad="50800" dist="215900" dir="1356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DCC1E4-0B9E-43E0-8E69-25CF225D3269}"/>
              </a:ext>
            </a:extLst>
          </p:cNvPr>
          <p:cNvSpPr/>
          <p:nvPr/>
        </p:nvSpPr>
        <p:spPr>
          <a:xfrm>
            <a:off x="3995936" y="1700808"/>
            <a:ext cx="4975200" cy="4975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4E4C91-1A63-416F-A28A-59535B62D5A8}"/>
              </a:ext>
            </a:extLst>
          </p:cNvPr>
          <p:cNvSpPr/>
          <p:nvPr/>
        </p:nvSpPr>
        <p:spPr>
          <a:xfrm>
            <a:off x="467544" y="4278492"/>
            <a:ext cx="3312368" cy="23975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185582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80528" y="1628800"/>
            <a:ext cx="968533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 </a:t>
            </a: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Dipoles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Motion of the Milky Way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268760"/>
            <a:ext cx="8572500" cy="4104456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15687"/>
      </p:ext>
    </p:extLst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ip_c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5" name="Rectangle 5"/>
          <p:cNvSpPr>
            <a:spLocks noChangeArrowheads="1"/>
          </p:cNvSpPr>
          <p:nvPr/>
        </p:nvSpPr>
        <p:spPr bwMode="auto">
          <a:xfrm>
            <a:off x="0" y="-142875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CMB Dipole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345113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     T= 3.36 mK                                             v</a:t>
            </a:r>
            <a:r>
              <a:rPr lang="en-US" sz="2600" b="1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LG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= 627 +/-  22 km/s</a:t>
            </a:r>
          </a:p>
          <a:p>
            <a:pP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                                                                               </a:t>
            </a:r>
          </a:p>
          <a:p>
            <a:pP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     (</a:t>
            </a:r>
            <a:r>
              <a:rPr lang="en-US" sz="2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l,b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)=(264.3</a:t>
            </a:r>
            <a:r>
              <a:rPr lang="en-US" sz="26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o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,48.1</a:t>
            </a:r>
            <a:r>
              <a:rPr lang="en-US" sz="26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o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)                                   (</a:t>
            </a:r>
            <a:r>
              <a:rPr lang="en-US" sz="2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l,b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)=(276</a:t>
            </a:r>
            <a:r>
              <a:rPr lang="en-US" sz="26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o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,30</a:t>
            </a:r>
            <a:r>
              <a:rPr lang="en-US" sz="26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o</a:t>
            </a: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)</a:t>
            </a:r>
            <a:endParaRPr lang="en-US" sz="26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714750" y="5929313"/>
            <a:ext cx="1285875" cy="285750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2875" y="5286375"/>
            <a:ext cx="8858250" cy="1500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3" descr="dipole.vlg.g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4143375"/>
            <a:ext cx="5614987" cy="2373313"/>
          </a:xfrm>
        </p:spPr>
      </p:pic>
      <p:pic>
        <p:nvPicPr>
          <p:cNvPr id="44035" name="Picture 4" descr="dipole.v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71500"/>
            <a:ext cx="772477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>
          <a:xfrm>
            <a:off x="4071938" y="2714625"/>
            <a:ext cx="428625" cy="142875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s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6840538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5" name="Rectangle 5"/>
          <p:cNvSpPr>
            <a:spLocks noGrp="1" noChangeArrowheads="1"/>
          </p:cNvSpPr>
          <p:nvPr>
            <p:ph type="title"/>
          </p:nvPr>
        </p:nvSpPr>
        <p:spPr>
          <a:xfrm>
            <a:off x="-396875" y="1844675"/>
            <a:ext cx="3024188" cy="35734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 </a:t>
            </a:r>
            <a:r>
              <a:rPr lang="en-US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PSCz</a:t>
            </a:r>
            <a:b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</a:br>
            <a:b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</a:b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dipole</a:t>
            </a: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7272808" cy="6542506"/>
          </a:xfrm>
        </p:spPr>
      </p:pic>
    </p:spTree>
    <p:extLst>
      <p:ext uri="{BB962C8B-B14F-4D97-AF65-F5344CB8AC3E}">
        <p14:creationId xmlns:p14="http://schemas.microsoft.com/office/powerpoint/2010/main" val="274914657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6595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Linear Density Growth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84213" y="1989138"/>
            <a:ext cx="7559675" cy="309562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31913" y="2276475"/>
            <a:ext cx="6408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Papyrus" pitchFamily="66" charset="0"/>
              </a:rPr>
              <a:t>… whose two solutions are separable in time and space, leading to a universal “density growth factor” D(t), </a:t>
            </a:r>
            <a:endParaRPr lang="en-US" altLang="en-US"/>
          </a:p>
        </p:txBody>
      </p:sp>
      <p:pic>
        <p:nvPicPr>
          <p:cNvPr id="9223" name="Picture 7" descr="growth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57563"/>
            <a:ext cx="69723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3419475" y="4581525"/>
            <a:ext cx="288925" cy="1584325"/>
          </a:xfrm>
          <a:prstGeom prst="up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5651500" y="4508500"/>
            <a:ext cx="288925" cy="1584325"/>
          </a:xfrm>
          <a:prstGeom prst="up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476375" y="573405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“Growing Mode”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867400" y="5661025"/>
            <a:ext cx="252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“Decaying Mode”</a:t>
            </a:r>
          </a:p>
        </p:txBody>
      </p:sp>
    </p:spTree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2494"/>
            <a:ext cx="6427596" cy="352839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8229600" cy="3142663"/>
          </a:xfrm>
        </p:spPr>
      </p:pic>
    </p:spTree>
    <p:extLst>
      <p:ext uri="{BB962C8B-B14F-4D97-AF65-F5344CB8AC3E}">
        <p14:creationId xmlns:p14="http://schemas.microsoft.com/office/powerpoint/2010/main" val="1995542597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2MASS  survey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963" y="2132856"/>
            <a:ext cx="8291512" cy="5141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5"/>
                </a:solidFill>
              </a:rPr>
              <a:t>2MASS all-sky survey: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     ground-based  near-infrared  survey  whole sky,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     J(1.2 </a:t>
            </a:r>
            <a:r>
              <a:rPr lang="en-US" altLang="en-US" sz="1800" dirty="0">
                <a:solidFill>
                  <a:schemeClr val="accent5"/>
                </a:solidFill>
                <a:sym typeface="Mathematica1" pitchFamily="2" charset="2"/>
              </a:rPr>
              <a:t></a:t>
            </a:r>
            <a:r>
              <a:rPr lang="en-US" altLang="en-US" sz="1800" dirty="0">
                <a:solidFill>
                  <a:schemeClr val="accent5"/>
                </a:solidFill>
              </a:rPr>
              <a:t>m),  H(1.6 </a:t>
            </a:r>
            <a:r>
              <a:rPr lang="en-US" altLang="en-US" sz="1800" dirty="0">
                <a:solidFill>
                  <a:schemeClr val="accent5"/>
                </a:solidFill>
                <a:sym typeface="Mathematica1" pitchFamily="2" charset="2"/>
              </a:rPr>
              <a:t></a:t>
            </a:r>
            <a:r>
              <a:rPr lang="en-US" altLang="en-US" sz="1800" dirty="0">
                <a:solidFill>
                  <a:schemeClr val="accent5"/>
                </a:solidFill>
              </a:rPr>
              <a:t>m),  K(2.2 </a:t>
            </a:r>
            <a:r>
              <a:rPr lang="en-US" altLang="en-US" sz="1800" dirty="0">
                <a:solidFill>
                  <a:schemeClr val="accent5"/>
                </a:solidFill>
                <a:sym typeface="Mathematica1" pitchFamily="2" charset="2"/>
              </a:rPr>
              <a:t></a:t>
            </a:r>
            <a:r>
              <a:rPr lang="en-US" altLang="en-US" sz="1800" dirty="0">
                <a:solidFill>
                  <a:schemeClr val="accent5"/>
                </a:solidFill>
              </a:rPr>
              <a:t>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dirty="0">
              <a:solidFill>
                <a:schemeClr val="accent5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●  2MASS extended source catalog (XSC):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      1.5 million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dirty="0">
              <a:solidFill>
                <a:schemeClr val="accent5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●   unbiased sample nearby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●   photometric redshifts: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      depth in 2MASS maps,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     “cosmic web” of (nearby) </a:t>
            </a:r>
            <a:r>
              <a:rPr lang="en-US" altLang="en-US" sz="1800" dirty="0" err="1">
                <a:solidFill>
                  <a:schemeClr val="accent5"/>
                </a:solidFill>
              </a:rPr>
              <a:t>superclusters</a:t>
            </a:r>
            <a:r>
              <a:rPr lang="en-US" altLang="en-US" sz="1800" dirty="0">
                <a:solidFill>
                  <a:schemeClr val="accent5"/>
                </a:solidFill>
              </a:rPr>
              <a:t> spanning the entire sky.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courtesy:                      T. Jarrett</a:t>
            </a: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2051050" y="333375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XSC_allsky_integrate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628775"/>
            <a:ext cx="8820150" cy="4411663"/>
          </a:xfrm>
          <a:noFill/>
        </p:spPr>
      </p:pic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2MASS Cosmic Web</a:t>
            </a:r>
          </a:p>
        </p:txBody>
      </p:sp>
      <p:sp>
        <p:nvSpPr>
          <p:cNvPr id="391172" name="Text Box 4"/>
          <p:cNvSpPr txBox="1">
            <a:spLocks noChangeArrowheads="1"/>
          </p:cNvSpPr>
          <p:nvPr/>
        </p:nvSpPr>
        <p:spPr bwMode="auto">
          <a:xfrm>
            <a:off x="755650" y="6092825"/>
            <a:ext cx="806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foamlike matter distribution in our  immediate Cosmic Vicinity.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XSC_allsky_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6425"/>
            <a:ext cx="8856662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900113" y="115888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Identity of Local Structures along local Cosmic Web.</a:t>
            </a:r>
            <a:r>
              <a:rPr lang="en-US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</a:t>
            </a:r>
            <a:endParaRPr lang="en-US"/>
          </a:p>
        </p:txBody>
      </p:sp>
    </p:spTree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5" name="Picture 3" descr="2ma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-276225"/>
            <a:ext cx="9359900" cy="7134225"/>
          </a:xfrm>
          <a:noFill/>
        </p:spPr>
      </p:pic>
    </p:spTree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6083" name="Content Placeholder 3" descr="dipole.2ma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857250"/>
            <a:ext cx="8572500" cy="5087938"/>
          </a:xfr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246063" y="-1357313"/>
            <a:ext cx="88979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br>
              <a:rPr lang="en-US" sz="4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  <a:ea typeface="+mj-ea"/>
                <a:cs typeface="+mj-cs"/>
              </a:rPr>
              <a:t>  2MASS   dipole</a:t>
            </a:r>
            <a:br>
              <a:rPr lang="en-US" sz="4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4400" b="1" kern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x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Linear Density Growth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84213" y="1989138"/>
            <a:ext cx="7559675" cy="309562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331913" y="2276475"/>
            <a:ext cx="6408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Papyrus" pitchFamily="66" charset="0"/>
              </a:rPr>
              <a:t>… The universal “density growth factor” D(t) can be computed for any cosmology through the integral </a:t>
            </a:r>
            <a:endParaRPr lang="en-US" altLang="en-US"/>
          </a:p>
        </p:txBody>
      </p:sp>
      <p:pic>
        <p:nvPicPr>
          <p:cNvPr id="10247" name="Picture 7" descr="growth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41663"/>
            <a:ext cx="69246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368643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333375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Linear Density Growth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pic>
        <p:nvPicPr>
          <p:cNvPr id="11269" name="Picture 5" descr="growth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626427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eldsu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7242175"/>
          </a:xfrm>
          <a:noFill/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684213" y="2997200"/>
            <a:ext cx="8353425" cy="15113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52871011 h 21600"/>
              <a:gd name="T4" fmla="*/ 2147483647 w 21600"/>
              <a:gd name="T5" fmla="*/ 105742023 h 21600"/>
              <a:gd name="T6" fmla="*/ 2147483647 w 21600"/>
              <a:gd name="T7" fmla="*/ 528710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3238"/>
            <a:ext cx="9144000" cy="2951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/>
              <a:t> </a:t>
            </a:r>
          </a:p>
          <a:p>
            <a:pPr eaLnBrk="1" hangingPunct="1">
              <a:buFontTx/>
              <a:buNone/>
            </a:pPr>
            <a:endParaRPr lang="en-US" altLang="en-US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buFontTx/>
              <a:buNone/>
            </a:pPr>
            <a:endParaRPr lang="en-US" altLang="en-US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GRAVITY   PERTURBATIONS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95288" y="4365625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68313" y="4797425"/>
            <a:ext cx="8351837" cy="17287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5" name="Picture 7" descr="gravpertu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868863"/>
            <a:ext cx="7839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81" name="Rectangle 9"/>
          <p:cNvSpPr>
            <a:spLocks noGrp="1" noChangeArrowheads="1"/>
          </p:cNvSpPr>
          <p:nvPr>
            <p:ph type="title"/>
          </p:nvPr>
        </p:nvSpPr>
        <p:spPr>
          <a:xfrm>
            <a:off x="-323850" y="115888"/>
            <a:ext cx="96488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Gravitational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Instability</a:t>
            </a:r>
          </a:p>
        </p:txBody>
      </p:sp>
    </p:spTree>
  </p:cSld>
  <p:clrMapOvr>
    <a:masterClrMapping/>
  </p:clrMapOvr>
  <p:transition>
    <p:zoom/>
  </p:transition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0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1392</Words>
  <Application>Microsoft Office PowerPoint</Application>
  <PresentationFormat>On-screen Show (4:3)</PresentationFormat>
  <Paragraphs>383</Paragraphs>
  <Slides>66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4" baseType="lpstr">
      <vt:lpstr>Arial</vt:lpstr>
      <vt:lpstr>Cambria Math</vt:lpstr>
      <vt:lpstr>Constantia</vt:lpstr>
      <vt:lpstr>Garamond</vt:lpstr>
      <vt:lpstr>Mathematica1</vt:lpstr>
      <vt:lpstr>Papyrus</vt:lpstr>
      <vt:lpstr>Times New Roman</vt:lpstr>
      <vt:lpstr>Wingdings</vt:lpstr>
      <vt:lpstr>Wingdings 2</vt:lpstr>
      <vt:lpstr>Default Design</vt:lpstr>
      <vt:lpstr>3_Default Design</vt:lpstr>
      <vt:lpstr>4_Default Design</vt:lpstr>
      <vt:lpstr>5_Default Design</vt:lpstr>
      <vt:lpstr>9_Default Design</vt:lpstr>
      <vt:lpstr>3_Paper</vt:lpstr>
      <vt:lpstr>47_Default Design</vt:lpstr>
      <vt:lpstr>40_Default Design</vt:lpstr>
      <vt:lpstr>Equation</vt:lpstr>
      <vt:lpstr>    Lecture course University Groningen Sept. 2018-Oct 2018</vt:lpstr>
      <vt:lpstr> Gravitational Instability</vt:lpstr>
      <vt:lpstr> Gravitational Instability</vt:lpstr>
      <vt:lpstr> Gravitational Instability</vt:lpstr>
      <vt:lpstr> Gravitational Instability</vt:lpstr>
      <vt:lpstr>Linear Density Growth</vt:lpstr>
      <vt:lpstr> Linear Density Growth</vt:lpstr>
      <vt:lpstr> Linear Density Growth</vt:lpstr>
      <vt:lpstr> Gravitational Instability</vt:lpstr>
      <vt:lpstr> Velocity  Perturbations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Velocity                    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 Scale  Flows</vt:lpstr>
      <vt:lpstr>Flow in the Cosmic Web </vt:lpstr>
      <vt:lpstr>PowerPoint Presentation</vt:lpstr>
      <vt:lpstr>PowerPoint Presentation</vt:lpstr>
      <vt:lpstr>PowerPoint Presentation</vt:lpstr>
      <vt:lpstr>PowerPoint Presentation</vt:lpstr>
      <vt:lpstr>CosmicFlows-2</vt:lpstr>
      <vt:lpstr>PowerPoint Presentation</vt:lpstr>
      <vt:lpstr>PowerPoint Presentation</vt:lpstr>
      <vt:lpstr>PowerPoint Presentation</vt:lpstr>
      <vt:lpstr>PowerPoint Presentation</vt:lpstr>
      <vt:lpstr>Push of the Local Void</vt:lpstr>
      <vt:lpstr>PowerPoint Presentation</vt:lpstr>
      <vt:lpstr>PowerPoint Presentation</vt:lpstr>
      <vt:lpstr>PowerPoint Presentation</vt:lpstr>
      <vt:lpstr>PowerPoint Presentation</vt:lpstr>
      <vt:lpstr> PSCz    dipole </vt:lpstr>
      <vt:lpstr>PowerPoint Presentation</vt:lpstr>
      <vt:lpstr>PowerPoint Presentation</vt:lpstr>
      <vt:lpstr>2MASS  survey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191</cp:revision>
  <dcterms:created xsi:type="dcterms:W3CDTF">2003-04-08T08:38:37Z</dcterms:created>
  <dcterms:modified xsi:type="dcterms:W3CDTF">2018-09-30T17:03:56Z</dcterms:modified>
</cp:coreProperties>
</file>