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6.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2.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4.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2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27.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2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2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0.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1.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32.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33.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34.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35.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36.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37.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3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39.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40.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41.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42.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43.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44.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45.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46.xml" ContentType="application/vnd.openxmlformats-officedocument.theme+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9" r:id="rId2"/>
    <p:sldMasterId id="2147483705" r:id="rId3"/>
    <p:sldMasterId id="2147483737" r:id="rId4"/>
    <p:sldMasterId id="2147483753" r:id="rId5"/>
    <p:sldMasterId id="2147483769" r:id="rId6"/>
    <p:sldMasterId id="2147483785" r:id="rId7"/>
    <p:sldMasterId id="2147483801" r:id="rId8"/>
    <p:sldMasterId id="2147483817" r:id="rId9"/>
    <p:sldMasterId id="2147483833" r:id="rId10"/>
    <p:sldMasterId id="2147483849" r:id="rId11"/>
    <p:sldMasterId id="2147483865" r:id="rId12"/>
    <p:sldMasterId id="2147483881" r:id="rId13"/>
    <p:sldMasterId id="2147483897" r:id="rId14"/>
    <p:sldMasterId id="2147483913" r:id="rId15"/>
    <p:sldMasterId id="2147483929" r:id="rId16"/>
    <p:sldMasterId id="2147483945" r:id="rId17"/>
    <p:sldMasterId id="2147483961" r:id="rId18"/>
    <p:sldMasterId id="2147483977" r:id="rId19"/>
    <p:sldMasterId id="2147483993" r:id="rId20"/>
    <p:sldMasterId id="2147484009" r:id="rId21"/>
    <p:sldMasterId id="2147484025" r:id="rId22"/>
    <p:sldMasterId id="2147484041" r:id="rId23"/>
    <p:sldMasterId id="2147484057" r:id="rId24"/>
    <p:sldMasterId id="2147484073" r:id="rId25"/>
    <p:sldMasterId id="2147484089" r:id="rId26"/>
    <p:sldMasterId id="2147484105" r:id="rId27"/>
    <p:sldMasterId id="2147484121" r:id="rId28"/>
    <p:sldMasterId id="2147484137" r:id="rId29"/>
    <p:sldMasterId id="2147484153" r:id="rId30"/>
    <p:sldMasterId id="2147484169" r:id="rId31"/>
    <p:sldMasterId id="2147484183" r:id="rId32"/>
    <p:sldMasterId id="2147484199" r:id="rId33"/>
    <p:sldMasterId id="2147484215" r:id="rId34"/>
    <p:sldMasterId id="2147484231" r:id="rId35"/>
    <p:sldMasterId id="2147484247" r:id="rId36"/>
    <p:sldMasterId id="2147484263" r:id="rId37"/>
    <p:sldMasterId id="2147484279" r:id="rId38"/>
    <p:sldMasterId id="2147484295" r:id="rId39"/>
    <p:sldMasterId id="2147484311" r:id="rId40"/>
    <p:sldMasterId id="2147484327" r:id="rId41"/>
    <p:sldMasterId id="2147484343" r:id="rId42"/>
    <p:sldMasterId id="2147484359" r:id="rId43"/>
    <p:sldMasterId id="2147484375" r:id="rId44"/>
    <p:sldMasterId id="2147484391" r:id="rId45"/>
    <p:sldMasterId id="2147484407" r:id="rId46"/>
    <p:sldMasterId id="2147484423" r:id="rId47"/>
  </p:sldMasterIdLst>
  <p:notesMasterIdLst>
    <p:notesMasterId r:id="rId246"/>
  </p:notesMasterIdLst>
  <p:handoutMasterIdLst>
    <p:handoutMasterId r:id="rId247"/>
  </p:handoutMasterIdLst>
  <p:sldIdLst>
    <p:sldId id="1507" r:id="rId48"/>
    <p:sldId id="1530" r:id="rId49"/>
    <p:sldId id="1526" r:id="rId50"/>
    <p:sldId id="1527" r:id="rId51"/>
    <p:sldId id="1528" r:id="rId52"/>
    <p:sldId id="1529" r:id="rId53"/>
    <p:sldId id="1539" r:id="rId54"/>
    <p:sldId id="1532" r:id="rId55"/>
    <p:sldId id="1533" r:id="rId56"/>
    <p:sldId id="1534" r:id="rId57"/>
    <p:sldId id="1540" r:id="rId58"/>
    <p:sldId id="1536" r:id="rId59"/>
    <p:sldId id="1537" r:id="rId60"/>
    <p:sldId id="1538" r:id="rId61"/>
    <p:sldId id="1411" r:id="rId62"/>
    <p:sldId id="1412" r:id="rId63"/>
    <p:sldId id="1414" r:id="rId64"/>
    <p:sldId id="1577" r:id="rId65"/>
    <p:sldId id="1578" r:id="rId66"/>
    <p:sldId id="1579" r:id="rId67"/>
    <p:sldId id="1421" r:id="rId68"/>
    <p:sldId id="1541" r:id="rId69"/>
    <p:sldId id="1426" r:id="rId70"/>
    <p:sldId id="1542" r:id="rId71"/>
    <p:sldId id="1423" r:id="rId72"/>
    <p:sldId id="1422" r:id="rId73"/>
    <p:sldId id="1424" r:id="rId74"/>
    <p:sldId id="1425" r:id="rId75"/>
    <p:sldId id="1322" r:id="rId76"/>
    <p:sldId id="1432" r:id="rId77"/>
    <p:sldId id="1433" r:id="rId78"/>
    <p:sldId id="1431" r:id="rId79"/>
    <p:sldId id="1435" r:id="rId80"/>
    <p:sldId id="1623" r:id="rId81"/>
    <p:sldId id="1385" r:id="rId82"/>
    <p:sldId id="1436" r:id="rId83"/>
    <p:sldId id="1622" r:id="rId84"/>
    <p:sldId id="1438" r:id="rId85"/>
    <p:sldId id="1439" r:id="rId86"/>
    <p:sldId id="1440" r:id="rId87"/>
    <p:sldId id="1441" r:id="rId88"/>
    <p:sldId id="1458" r:id="rId89"/>
    <p:sldId id="1455" r:id="rId90"/>
    <p:sldId id="1459" r:id="rId91"/>
    <p:sldId id="1457" r:id="rId92"/>
    <p:sldId id="1506" r:id="rId93"/>
    <p:sldId id="1504" r:id="rId94"/>
    <p:sldId id="1442" r:id="rId95"/>
    <p:sldId id="1505" r:id="rId96"/>
    <p:sldId id="812" r:id="rId97"/>
    <p:sldId id="1386" r:id="rId98"/>
    <p:sldId id="1417" r:id="rId99"/>
    <p:sldId id="1418" r:id="rId100"/>
    <p:sldId id="1419" r:id="rId101"/>
    <p:sldId id="1400" r:id="rId102"/>
    <p:sldId id="1401" r:id="rId103"/>
    <p:sldId id="1403" r:id="rId104"/>
    <p:sldId id="1434" r:id="rId105"/>
    <p:sldId id="1428" r:id="rId106"/>
    <p:sldId id="1429" r:id="rId107"/>
    <p:sldId id="1430" r:id="rId108"/>
    <p:sldId id="1437" r:id="rId109"/>
    <p:sldId id="1420" r:id="rId110"/>
    <p:sldId id="1379" r:id="rId111"/>
    <p:sldId id="1374" r:id="rId112"/>
    <p:sldId id="1478" r:id="rId113"/>
    <p:sldId id="1466" r:id="rId114"/>
    <p:sldId id="1467" r:id="rId115"/>
    <p:sldId id="1475" r:id="rId116"/>
    <p:sldId id="1476" r:id="rId117"/>
    <p:sldId id="1477" r:id="rId118"/>
    <p:sldId id="1453" r:id="rId119"/>
    <p:sldId id="1377" r:id="rId120"/>
    <p:sldId id="1452" r:id="rId121"/>
    <p:sldId id="1444" r:id="rId122"/>
    <p:sldId id="1445" r:id="rId123"/>
    <p:sldId id="1446" r:id="rId124"/>
    <p:sldId id="1447" r:id="rId125"/>
    <p:sldId id="1448" r:id="rId126"/>
    <p:sldId id="1449" r:id="rId127"/>
    <p:sldId id="1450" r:id="rId128"/>
    <p:sldId id="1451" r:id="rId129"/>
    <p:sldId id="1499" r:id="rId130"/>
    <p:sldId id="1576" r:id="rId131"/>
    <p:sldId id="1565" r:id="rId132"/>
    <p:sldId id="1566" r:id="rId133"/>
    <p:sldId id="1567" r:id="rId134"/>
    <p:sldId id="1568" r:id="rId135"/>
    <p:sldId id="1569" r:id="rId136"/>
    <p:sldId id="1570" r:id="rId137"/>
    <p:sldId id="1571" r:id="rId138"/>
    <p:sldId id="1572" r:id="rId139"/>
    <p:sldId id="1573" r:id="rId140"/>
    <p:sldId id="1574" r:id="rId141"/>
    <p:sldId id="1575" r:id="rId142"/>
    <p:sldId id="1314" r:id="rId143"/>
    <p:sldId id="1557" r:id="rId144"/>
    <p:sldId id="1302" r:id="rId145"/>
    <p:sldId id="1558" r:id="rId146"/>
    <p:sldId id="1559" r:id="rId147"/>
    <p:sldId id="1560" r:id="rId148"/>
    <p:sldId id="1561" r:id="rId149"/>
    <p:sldId id="1373" r:id="rId150"/>
    <p:sldId id="1563" r:id="rId151"/>
    <p:sldId id="1460" r:id="rId152"/>
    <p:sldId id="1461" r:id="rId153"/>
    <p:sldId id="1479" r:id="rId154"/>
    <p:sldId id="1481" r:id="rId155"/>
    <p:sldId id="1482" r:id="rId156"/>
    <p:sldId id="1483" r:id="rId157"/>
    <p:sldId id="1484" r:id="rId158"/>
    <p:sldId id="1485" r:id="rId159"/>
    <p:sldId id="1486" r:id="rId160"/>
    <p:sldId id="1487" r:id="rId161"/>
    <p:sldId id="1488" r:id="rId162"/>
    <p:sldId id="1489" r:id="rId163"/>
    <p:sldId id="1490" r:id="rId164"/>
    <p:sldId id="1497" r:id="rId165"/>
    <p:sldId id="1554" r:id="rId166"/>
    <p:sldId id="1544" r:id="rId167"/>
    <p:sldId id="1545" r:id="rId168"/>
    <p:sldId id="1546" r:id="rId169"/>
    <p:sldId id="1547" r:id="rId170"/>
    <p:sldId id="1548" r:id="rId171"/>
    <p:sldId id="1549" r:id="rId172"/>
    <p:sldId id="1550" r:id="rId173"/>
    <p:sldId id="1551" r:id="rId174"/>
    <p:sldId id="1552" r:id="rId175"/>
    <p:sldId id="1553" r:id="rId176"/>
    <p:sldId id="1524" r:id="rId177"/>
    <p:sldId id="1509" r:id="rId178"/>
    <p:sldId id="1510" r:id="rId179"/>
    <p:sldId id="1511" r:id="rId180"/>
    <p:sldId id="1512" r:id="rId181"/>
    <p:sldId id="1513" r:id="rId182"/>
    <p:sldId id="1514" r:id="rId183"/>
    <p:sldId id="1515" r:id="rId184"/>
    <p:sldId id="1516" r:id="rId185"/>
    <p:sldId id="1517" r:id="rId186"/>
    <p:sldId id="1518" r:id="rId187"/>
    <p:sldId id="1519" r:id="rId188"/>
    <p:sldId id="1520" r:id="rId189"/>
    <p:sldId id="1521" r:id="rId190"/>
    <p:sldId id="1522" r:id="rId191"/>
    <p:sldId id="1523" r:id="rId192"/>
    <p:sldId id="1328" r:id="rId193"/>
    <p:sldId id="1620" r:id="rId194"/>
    <p:sldId id="1204" r:id="rId195"/>
    <p:sldId id="1308" r:id="rId196"/>
    <p:sldId id="1309" r:id="rId197"/>
    <p:sldId id="1310" r:id="rId198"/>
    <p:sldId id="1311" r:id="rId199"/>
    <p:sldId id="1312" r:id="rId200"/>
    <p:sldId id="1313" r:id="rId201"/>
    <p:sldId id="1408" r:id="rId202"/>
    <p:sldId id="1410" r:id="rId203"/>
    <p:sldId id="1619" r:id="rId204"/>
    <p:sldId id="1581" r:id="rId205"/>
    <p:sldId id="1582" r:id="rId206"/>
    <p:sldId id="1583" r:id="rId207"/>
    <p:sldId id="1584" r:id="rId208"/>
    <p:sldId id="1585" r:id="rId209"/>
    <p:sldId id="1592" r:id="rId210"/>
    <p:sldId id="1595" r:id="rId211"/>
    <p:sldId id="1596" r:id="rId212"/>
    <p:sldId id="1597" r:id="rId213"/>
    <p:sldId id="1598" r:id="rId214"/>
    <p:sldId id="1599" r:id="rId215"/>
    <p:sldId id="1600" r:id="rId216"/>
    <p:sldId id="1601" r:id="rId217"/>
    <p:sldId id="1602" r:id="rId218"/>
    <p:sldId id="1603" r:id="rId219"/>
    <p:sldId id="1604" r:id="rId220"/>
    <p:sldId id="1605" r:id="rId221"/>
    <p:sldId id="1606" r:id="rId222"/>
    <p:sldId id="1621" r:id="rId223"/>
    <p:sldId id="1608" r:id="rId224"/>
    <p:sldId id="1609" r:id="rId225"/>
    <p:sldId id="1610" r:id="rId226"/>
    <p:sldId id="1612" r:id="rId227"/>
    <p:sldId id="1613" r:id="rId228"/>
    <p:sldId id="1614" r:id="rId229"/>
    <p:sldId id="1615" r:id="rId230"/>
    <p:sldId id="1616" r:id="rId231"/>
    <p:sldId id="1617" r:id="rId232"/>
    <p:sldId id="1618" r:id="rId233"/>
    <p:sldId id="1491" r:id="rId234"/>
    <p:sldId id="1492" r:id="rId235"/>
    <p:sldId id="1593" r:id="rId236"/>
    <p:sldId id="1493" r:id="rId237"/>
    <p:sldId id="1498" r:id="rId238"/>
    <p:sldId id="1500" r:id="rId239"/>
    <p:sldId id="1501" r:id="rId240"/>
    <p:sldId id="1494" r:id="rId241"/>
    <p:sldId id="1502" r:id="rId242"/>
    <p:sldId id="1503" r:id="rId243"/>
    <p:sldId id="1495" r:id="rId244"/>
    <p:sldId id="1496" r:id="rId245"/>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BDB"/>
    <a:srgbClr val="CDCDCD"/>
    <a:srgbClr val="000066"/>
    <a:srgbClr val="CC6600"/>
    <a:srgbClr val="CC0000"/>
    <a:srgbClr val="000099"/>
    <a:srgbClr val="080808"/>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116" d="100"/>
          <a:sy n="116" d="100"/>
        </p:scale>
        <p:origin x="-14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65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70" Type="http://schemas.openxmlformats.org/officeDocument/2006/relationships/slide" Target="slides/slide123.xml"/><Relationship Id="rId191" Type="http://schemas.openxmlformats.org/officeDocument/2006/relationships/slide" Target="slides/slide144.xml"/><Relationship Id="rId205" Type="http://schemas.openxmlformats.org/officeDocument/2006/relationships/slide" Target="slides/slide158.xml"/><Relationship Id="rId226" Type="http://schemas.openxmlformats.org/officeDocument/2006/relationships/slide" Target="slides/slide179.xml"/><Relationship Id="rId247" Type="http://schemas.openxmlformats.org/officeDocument/2006/relationships/handoutMaster" Target="handoutMasters/handoutMaster1.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16" Type="http://schemas.openxmlformats.org/officeDocument/2006/relationships/slide" Target="slides/slide169.xml"/><Relationship Id="rId237" Type="http://schemas.openxmlformats.org/officeDocument/2006/relationships/slide" Target="slides/slide190.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227" Type="http://schemas.openxmlformats.org/officeDocument/2006/relationships/slide" Target="slides/slide180.xml"/><Relationship Id="rId248"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08" Type="http://schemas.openxmlformats.org/officeDocument/2006/relationships/slide" Target="slides/slide61.xml"/><Relationship Id="rId124" Type="http://schemas.openxmlformats.org/officeDocument/2006/relationships/slide" Target="slides/slide77.xml"/><Relationship Id="rId129" Type="http://schemas.openxmlformats.org/officeDocument/2006/relationships/slide" Target="slides/slide82.xml"/><Relationship Id="rId54" Type="http://schemas.openxmlformats.org/officeDocument/2006/relationships/slide" Target="slides/slide7.xml"/><Relationship Id="rId70" Type="http://schemas.openxmlformats.org/officeDocument/2006/relationships/slide" Target="slides/slide23.xml"/><Relationship Id="rId75" Type="http://schemas.openxmlformats.org/officeDocument/2006/relationships/slide" Target="slides/slide28.xml"/><Relationship Id="rId91" Type="http://schemas.openxmlformats.org/officeDocument/2006/relationships/slide" Target="slides/slide44.xml"/><Relationship Id="rId96" Type="http://schemas.openxmlformats.org/officeDocument/2006/relationships/slide" Target="slides/slide49.xml"/><Relationship Id="rId140" Type="http://schemas.openxmlformats.org/officeDocument/2006/relationships/slide" Target="slides/slide93.xml"/><Relationship Id="rId145" Type="http://schemas.openxmlformats.org/officeDocument/2006/relationships/slide" Target="slides/slide98.xml"/><Relationship Id="rId161" Type="http://schemas.openxmlformats.org/officeDocument/2006/relationships/slide" Target="slides/slide114.xml"/><Relationship Id="rId166" Type="http://schemas.openxmlformats.org/officeDocument/2006/relationships/slide" Target="slides/slide119.xml"/><Relationship Id="rId182" Type="http://schemas.openxmlformats.org/officeDocument/2006/relationships/slide" Target="slides/slide135.xml"/><Relationship Id="rId187" Type="http://schemas.openxmlformats.org/officeDocument/2006/relationships/slide" Target="slides/slide140.xml"/><Relationship Id="rId217" Type="http://schemas.openxmlformats.org/officeDocument/2006/relationships/slide" Target="slides/slide1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65.xml"/><Relationship Id="rId233" Type="http://schemas.openxmlformats.org/officeDocument/2006/relationships/slide" Target="slides/slide186.xml"/><Relationship Id="rId238" Type="http://schemas.openxmlformats.org/officeDocument/2006/relationships/slide" Target="slides/slide191.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51" Type="http://schemas.openxmlformats.org/officeDocument/2006/relationships/slide" Target="slides/slide104.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172" Type="http://schemas.openxmlformats.org/officeDocument/2006/relationships/slide" Target="slides/slide125.xml"/><Relationship Id="rId193" Type="http://schemas.openxmlformats.org/officeDocument/2006/relationships/slide" Target="slides/slide146.xml"/><Relationship Id="rId202" Type="http://schemas.openxmlformats.org/officeDocument/2006/relationships/slide" Target="slides/slide155.xml"/><Relationship Id="rId207" Type="http://schemas.openxmlformats.org/officeDocument/2006/relationships/slide" Target="slides/slide160.xml"/><Relationship Id="rId223" Type="http://schemas.openxmlformats.org/officeDocument/2006/relationships/slide" Target="slides/slide176.xml"/><Relationship Id="rId228" Type="http://schemas.openxmlformats.org/officeDocument/2006/relationships/slide" Target="slides/slide181.xml"/><Relationship Id="rId244" Type="http://schemas.openxmlformats.org/officeDocument/2006/relationships/slide" Target="slides/slide197.xml"/><Relationship Id="rId249"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slide" Target="slides/slide115.xml"/><Relationship Id="rId183" Type="http://schemas.openxmlformats.org/officeDocument/2006/relationships/slide" Target="slides/slide136.xml"/><Relationship Id="rId213" Type="http://schemas.openxmlformats.org/officeDocument/2006/relationships/slide" Target="slides/slide166.xml"/><Relationship Id="rId218" Type="http://schemas.openxmlformats.org/officeDocument/2006/relationships/slide" Target="slides/slide171.xml"/><Relationship Id="rId234" Type="http://schemas.openxmlformats.org/officeDocument/2006/relationships/slide" Target="slides/slide187.xml"/><Relationship Id="rId239"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theme" Target="theme/theme1.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199" Type="http://schemas.openxmlformats.org/officeDocument/2006/relationships/slide" Target="slides/slide152.xml"/><Relationship Id="rId203" Type="http://schemas.openxmlformats.org/officeDocument/2006/relationships/slide" Target="slides/slide156.xml"/><Relationship Id="rId208" Type="http://schemas.openxmlformats.org/officeDocument/2006/relationships/slide" Target="slides/slide161.xml"/><Relationship Id="rId229" Type="http://schemas.openxmlformats.org/officeDocument/2006/relationships/slide" Target="slides/slide182.xml"/><Relationship Id="rId19" Type="http://schemas.openxmlformats.org/officeDocument/2006/relationships/slideMaster" Target="slideMasters/slideMaster19.xml"/><Relationship Id="rId224" Type="http://schemas.openxmlformats.org/officeDocument/2006/relationships/slide" Target="slides/slide177.xml"/><Relationship Id="rId240" Type="http://schemas.openxmlformats.org/officeDocument/2006/relationships/slide" Target="slides/slide193.xml"/><Relationship Id="rId245" Type="http://schemas.openxmlformats.org/officeDocument/2006/relationships/slide" Target="slides/slide198.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189" Type="http://schemas.openxmlformats.org/officeDocument/2006/relationships/slide" Target="slides/slide142.xml"/><Relationship Id="rId219" Type="http://schemas.openxmlformats.org/officeDocument/2006/relationships/slide" Target="slides/slide172.xml"/><Relationship Id="rId3" Type="http://schemas.openxmlformats.org/officeDocument/2006/relationships/slideMaster" Target="slideMasters/slideMaster3.xml"/><Relationship Id="rId214" Type="http://schemas.openxmlformats.org/officeDocument/2006/relationships/slide" Target="slides/slide167.xml"/><Relationship Id="rId230" Type="http://schemas.openxmlformats.org/officeDocument/2006/relationships/slide" Target="slides/slide183.xml"/><Relationship Id="rId235" Type="http://schemas.openxmlformats.org/officeDocument/2006/relationships/slide" Target="slides/slide188.xml"/><Relationship Id="rId251"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79" Type="http://schemas.openxmlformats.org/officeDocument/2006/relationships/slide" Target="slides/slide132.xml"/><Relationship Id="rId195" Type="http://schemas.openxmlformats.org/officeDocument/2006/relationships/slide" Target="slides/slide148.xml"/><Relationship Id="rId209" Type="http://schemas.openxmlformats.org/officeDocument/2006/relationships/slide" Target="slides/slide162.xml"/><Relationship Id="rId190" Type="http://schemas.openxmlformats.org/officeDocument/2006/relationships/slide" Target="slides/slide143.xml"/><Relationship Id="rId204" Type="http://schemas.openxmlformats.org/officeDocument/2006/relationships/slide" Target="slides/slide157.xml"/><Relationship Id="rId220" Type="http://schemas.openxmlformats.org/officeDocument/2006/relationships/slide" Target="slides/slide173.xml"/><Relationship Id="rId225" Type="http://schemas.openxmlformats.org/officeDocument/2006/relationships/slide" Target="slides/slide178.xml"/><Relationship Id="rId241" Type="http://schemas.openxmlformats.org/officeDocument/2006/relationships/slide" Target="slides/slide194.xml"/><Relationship Id="rId246"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slide" Target="slides/slide117.xml"/><Relationship Id="rId169" Type="http://schemas.openxmlformats.org/officeDocument/2006/relationships/slide" Target="slides/slide122.xml"/><Relationship Id="rId185"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3.xml"/><Relationship Id="rId210" Type="http://schemas.openxmlformats.org/officeDocument/2006/relationships/slide" Target="slides/slide163.xml"/><Relationship Id="rId215" Type="http://schemas.openxmlformats.org/officeDocument/2006/relationships/slide" Target="slides/slide168.xml"/><Relationship Id="rId236" Type="http://schemas.openxmlformats.org/officeDocument/2006/relationships/slide" Target="slides/slide189.xml"/><Relationship Id="rId26" Type="http://schemas.openxmlformats.org/officeDocument/2006/relationships/slideMaster" Target="slideMasters/slideMaster26.xml"/><Relationship Id="rId231" Type="http://schemas.openxmlformats.org/officeDocument/2006/relationships/slide" Target="slides/slide184.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00.vml.rels><?xml version="1.0" encoding="UTF-8" standalone="yes"?>
<Relationships xmlns="http://schemas.openxmlformats.org/package/2006/relationships"><Relationship Id="rId2" Type="http://schemas.openxmlformats.org/officeDocument/2006/relationships/image" Target="../media/image315.wmf"/><Relationship Id="rId1" Type="http://schemas.openxmlformats.org/officeDocument/2006/relationships/image" Target="../media/image312.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03.vml.rels><?xml version="1.0" encoding="UTF-8" standalone="yes"?>
<Relationships xmlns="http://schemas.openxmlformats.org/package/2006/relationships"><Relationship Id="rId3" Type="http://schemas.openxmlformats.org/officeDocument/2006/relationships/image" Target="../media/image309.wmf"/><Relationship Id="rId2" Type="http://schemas.openxmlformats.org/officeDocument/2006/relationships/image" Target="../media/image308.wmf"/><Relationship Id="rId1" Type="http://schemas.openxmlformats.org/officeDocument/2006/relationships/image" Target="../media/image307.wmf"/><Relationship Id="rId4" Type="http://schemas.openxmlformats.org/officeDocument/2006/relationships/image" Target="../media/image310.wmf"/></Relationships>
</file>

<file path=ppt/drawings/_rels/vmlDrawing104.vml.rels><?xml version="1.0" encoding="UTF-8" standalone="yes"?>
<Relationships xmlns="http://schemas.openxmlformats.org/package/2006/relationships"><Relationship Id="rId3" Type="http://schemas.openxmlformats.org/officeDocument/2006/relationships/image" Target="../media/image331.wmf"/><Relationship Id="rId2" Type="http://schemas.openxmlformats.org/officeDocument/2006/relationships/image" Target="../media/image310.wmf"/><Relationship Id="rId1" Type="http://schemas.openxmlformats.org/officeDocument/2006/relationships/image" Target="../media/image309.wmf"/><Relationship Id="rId4" Type="http://schemas.openxmlformats.org/officeDocument/2006/relationships/image" Target="../media/image332.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2.wmf"/><Relationship Id="rId1" Type="http://schemas.openxmlformats.org/officeDocument/2006/relationships/image" Target="../media/image331.wmf"/></Relationships>
</file>

<file path=ppt/drawings/_rels/vmlDrawing106.vml.rels><?xml version="1.0" encoding="UTF-8" standalone="yes"?>
<Relationships xmlns="http://schemas.openxmlformats.org/package/2006/relationships"><Relationship Id="rId2" Type="http://schemas.openxmlformats.org/officeDocument/2006/relationships/image" Target="../media/image332.wmf"/><Relationship Id="rId1" Type="http://schemas.openxmlformats.org/officeDocument/2006/relationships/image" Target="../media/image331.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334.wmf"/><Relationship Id="rId2" Type="http://schemas.openxmlformats.org/officeDocument/2006/relationships/image" Target="../media/image308.wmf"/><Relationship Id="rId1" Type="http://schemas.openxmlformats.org/officeDocument/2006/relationships/image" Target="../media/image307.wmf"/><Relationship Id="rId4" Type="http://schemas.openxmlformats.org/officeDocument/2006/relationships/image" Target="../media/image335.wmf"/></Relationships>
</file>

<file path=ppt/drawings/_rels/vmlDrawing108.vml.rels><?xml version="1.0" encoding="UTF-8" standalone="yes"?>
<Relationships xmlns="http://schemas.openxmlformats.org/package/2006/relationships"><Relationship Id="rId3" Type="http://schemas.openxmlformats.org/officeDocument/2006/relationships/image" Target="../media/image338.wmf"/><Relationship Id="rId2" Type="http://schemas.openxmlformats.org/officeDocument/2006/relationships/image" Target="../media/image337.wmf"/><Relationship Id="rId1" Type="http://schemas.openxmlformats.org/officeDocument/2006/relationships/image" Target="../media/image336.wmf"/><Relationship Id="rId4" Type="http://schemas.openxmlformats.org/officeDocument/2006/relationships/image" Target="../media/image332.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339.wmf"/><Relationship Id="rId2" Type="http://schemas.openxmlformats.org/officeDocument/2006/relationships/image" Target="../media/image332.wmf"/><Relationship Id="rId1" Type="http://schemas.openxmlformats.org/officeDocument/2006/relationships/image" Target="../media/image338.wmf"/><Relationship Id="rId4" Type="http://schemas.openxmlformats.org/officeDocument/2006/relationships/image" Target="../media/image34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6.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3.wmf"/><Relationship Id="rId4" Type="http://schemas.openxmlformats.org/officeDocument/2006/relationships/image" Target="../media/image7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5.wmf"/><Relationship Id="rId5" Type="http://schemas.openxmlformats.org/officeDocument/2006/relationships/image" Target="../media/image90.wmf"/><Relationship Id="rId4" Type="http://schemas.openxmlformats.org/officeDocument/2006/relationships/image" Target="../media/image89.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8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7.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 Id="rId4" Type="http://schemas.openxmlformats.org/officeDocument/2006/relationships/image" Target="../media/image101.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98.wmf"/><Relationship Id="rId1" Type="http://schemas.openxmlformats.org/officeDocument/2006/relationships/image" Target="../media/image102.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98.wmf"/><Relationship Id="rId1" Type="http://schemas.openxmlformats.org/officeDocument/2006/relationships/image" Target="../media/image102.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 Id="rId4" Type="http://schemas.openxmlformats.org/officeDocument/2006/relationships/image" Target="../media/image10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wmf"/><Relationship Id="rId1" Type="http://schemas.openxmlformats.org/officeDocument/2006/relationships/image" Target="../media/image111.wmf"/><Relationship Id="rId5" Type="http://schemas.openxmlformats.org/officeDocument/2006/relationships/image" Target="../media/image115.wmf"/><Relationship Id="rId4" Type="http://schemas.openxmlformats.org/officeDocument/2006/relationships/image" Target="../media/image114.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6.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6" Type="http://schemas.openxmlformats.org/officeDocument/2006/relationships/image" Target="../media/image124.wmf"/><Relationship Id="rId5" Type="http://schemas.openxmlformats.org/officeDocument/2006/relationships/image" Target="../media/image123.wmf"/><Relationship Id="rId4" Type="http://schemas.openxmlformats.org/officeDocument/2006/relationships/image" Target="../media/image122.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5" Type="http://schemas.openxmlformats.org/officeDocument/2006/relationships/image" Target="../media/image130.wmf"/><Relationship Id="rId4" Type="http://schemas.openxmlformats.org/officeDocument/2006/relationships/image" Target="../media/image129.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 Id="rId5" Type="http://schemas.openxmlformats.org/officeDocument/2006/relationships/image" Target="../media/image136.wmf"/><Relationship Id="rId4" Type="http://schemas.openxmlformats.org/officeDocument/2006/relationships/image" Target="../media/image13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 Id="rId5" Type="http://schemas.openxmlformats.org/officeDocument/2006/relationships/image" Target="../media/image142.wmf"/><Relationship Id="rId4" Type="http://schemas.openxmlformats.org/officeDocument/2006/relationships/image" Target="../media/image14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4" Type="http://schemas.openxmlformats.org/officeDocument/2006/relationships/image" Target="../media/image135.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 Id="rId6" Type="http://schemas.openxmlformats.org/officeDocument/2006/relationships/image" Target="../media/image151.wmf"/><Relationship Id="rId5" Type="http://schemas.openxmlformats.org/officeDocument/2006/relationships/image" Target="../media/image150.wmf"/><Relationship Id="rId4" Type="http://schemas.openxmlformats.org/officeDocument/2006/relationships/image" Target="../media/image135.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35.wmf"/><Relationship Id="rId1" Type="http://schemas.openxmlformats.org/officeDocument/2006/relationships/image" Target="../media/image153.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4" Type="http://schemas.openxmlformats.org/officeDocument/2006/relationships/image" Target="../media/image15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57.wmf"/><Relationship Id="rId1" Type="http://schemas.openxmlformats.org/officeDocument/2006/relationships/image" Target="../media/image156.wmf"/><Relationship Id="rId5" Type="http://schemas.openxmlformats.org/officeDocument/2006/relationships/image" Target="../media/image164.wmf"/><Relationship Id="rId4" Type="http://schemas.openxmlformats.org/officeDocument/2006/relationships/image" Target="../media/image163.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57.wmf"/><Relationship Id="rId1" Type="http://schemas.openxmlformats.org/officeDocument/2006/relationships/image" Target="../media/image165.wmf"/><Relationship Id="rId5" Type="http://schemas.openxmlformats.org/officeDocument/2006/relationships/image" Target="../media/image168.wmf"/><Relationship Id="rId4" Type="http://schemas.openxmlformats.org/officeDocument/2006/relationships/image" Target="../media/image167.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69.wmf"/><Relationship Id="rId1" Type="http://schemas.openxmlformats.org/officeDocument/2006/relationships/image" Target="../media/image167.wmf"/><Relationship Id="rId4" Type="http://schemas.openxmlformats.org/officeDocument/2006/relationships/image" Target="../media/image171.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4" Type="http://schemas.openxmlformats.org/officeDocument/2006/relationships/image" Target="../media/image175.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wmf"/><Relationship Id="rId1" Type="http://schemas.openxmlformats.org/officeDocument/2006/relationships/image" Target="../media/image176.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wmf"/><Relationship Id="rId1" Type="http://schemas.openxmlformats.org/officeDocument/2006/relationships/image" Target="../media/image176.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wmf"/><Relationship Id="rId1" Type="http://schemas.openxmlformats.org/officeDocument/2006/relationships/image" Target="../media/image176.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image" Target="../media/image182.wmf"/><Relationship Id="rId7" Type="http://schemas.openxmlformats.org/officeDocument/2006/relationships/image" Target="../media/image186.wmf"/><Relationship Id="rId2" Type="http://schemas.openxmlformats.org/officeDocument/2006/relationships/image" Target="../media/image181.wmf"/><Relationship Id="rId1" Type="http://schemas.openxmlformats.org/officeDocument/2006/relationships/image" Target="../media/image180.wmf"/><Relationship Id="rId6" Type="http://schemas.openxmlformats.org/officeDocument/2006/relationships/image" Target="../media/image185.wmf"/><Relationship Id="rId11" Type="http://schemas.openxmlformats.org/officeDocument/2006/relationships/image" Target="../media/image190.wmf"/><Relationship Id="rId5" Type="http://schemas.openxmlformats.org/officeDocument/2006/relationships/image" Target="../media/image184.wmf"/><Relationship Id="rId10" Type="http://schemas.openxmlformats.org/officeDocument/2006/relationships/image" Target="../media/image189.wmf"/><Relationship Id="rId4" Type="http://schemas.openxmlformats.org/officeDocument/2006/relationships/image" Target="../media/image183.wmf"/><Relationship Id="rId9" Type="http://schemas.openxmlformats.org/officeDocument/2006/relationships/image" Target="../media/image18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60.v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image" Target="../media/image191.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image" Target="../media/image194.wmf"/><Relationship Id="rId1" Type="http://schemas.openxmlformats.org/officeDocument/2006/relationships/image" Target="../media/image193.wmf"/><Relationship Id="rId6" Type="http://schemas.openxmlformats.org/officeDocument/2006/relationships/image" Target="../media/image198.wmf"/><Relationship Id="rId5" Type="http://schemas.openxmlformats.org/officeDocument/2006/relationships/image" Target="../media/image197.wmf"/><Relationship Id="rId4" Type="http://schemas.openxmlformats.org/officeDocument/2006/relationships/image" Target="../media/image196.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99.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202.wmf"/><Relationship Id="rId7" Type="http://schemas.openxmlformats.org/officeDocument/2006/relationships/image" Target="../media/image206.wmf"/><Relationship Id="rId2" Type="http://schemas.openxmlformats.org/officeDocument/2006/relationships/image" Target="../media/image201.wmf"/><Relationship Id="rId1" Type="http://schemas.openxmlformats.org/officeDocument/2006/relationships/image" Target="../media/image199.wmf"/><Relationship Id="rId6" Type="http://schemas.openxmlformats.org/officeDocument/2006/relationships/image" Target="../media/image205.wmf"/><Relationship Id="rId5" Type="http://schemas.openxmlformats.org/officeDocument/2006/relationships/image" Target="../media/image204.wmf"/><Relationship Id="rId4" Type="http://schemas.openxmlformats.org/officeDocument/2006/relationships/image" Target="../media/image203.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69.wmf"/><Relationship Id="rId1" Type="http://schemas.openxmlformats.org/officeDocument/2006/relationships/image" Target="../media/image167.wmf"/><Relationship Id="rId4" Type="http://schemas.openxmlformats.org/officeDocument/2006/relationships/image" Target="../media/image171.wmf"/></Relationships>
</file>

<file path=ppt/drawings/_rels/vmlDrawing65.vml.rels><?xml version="1.0" encoding="UTF-8" standalone="yes"?>
<Relationships xmlns="http://schemas.openxmlformats.org/package/2006/relationships"><Relationship Id="rId8" Type="http://schemas.openxmlformats.org/officeDocument/2006/relationships/image" Target="../media/image212.wmf"/><Relationship Id="rId13" Type="http://schemas.openxmlformats.org/officeDocument/2006/relationships/image" Target="../media/image217.wmf"/><Relationship Id="rId3" Type="http://schemas.openxmlformats.org/officeDocument/2006/relationships/image" Target="../media/image207.wmf"/><Relationship Id="rId7" Type="http://schemas.openxmlformats.org/officeDocument/2006/relationships/image" Target="../media/image211.wmf"/><Relationship Id="rId12" Type="http://schemas.openxmlformats.org/officeDocument/2006/relationships/image" Target="../media/image216.wmf"/><Relationship Id="rId2" Type="http://schemas.openxmlformats.org/officeDocument/2006/relationships/image" Target="../media/image189.wmf"/><Relationship Id="rId1" Type="http://schemas.openxmlformats.org/officeDocument/2006/relationships/image" Target="../media/image188.wmf"/><Relationship Id="rId6" Type="http://schemas.openxmlformats.org/officeDocument/2006/relationships/image" Target="../media/image210.wmf"/><Relationship Id="rId11" Type="http://schemas.openxmlformats.org/officeDocument/2006/relationships/image" Target="../media/image215.wmf"/><Relationship Id="rId5" Type="http://schemas.openxmlformats.org/officeDocument/2006/relationships/image" Target="../media/image209.wmf"/><Relationship Id="rId15" Type="http://schemas.openxmlformats.org/officeDocument/2006/relationships/image" Target="../media/image219.wmf"/><Relationship Id="rId10" Type="http://schemas.openxmlformats.org/officeDocument/2006/relationships/image" Target="../media/image214.wmf"/><Relationship Id="rId4" Type="http://schemas.openxmlformats.org/officeDocument/2006/relationships/image" Target="../media/image208.wmf"/><Relationship Id="rId9" Type="http://schemas.openxmlformats.org/officeDocument/2006/relationships/image" Target="../media/image213.wmf"/><Relationship Id="rId14" Type="http://schemas.openxmlformats.org/officeDocument/2006/relationships/image" Target="../media/image218.wmf"/></Relationships>
</file>

<file path=ppt/drawings/_rels/vmlDrawing66.vml.rels><?xml version="1.0" encoding="UTF-8" standalone="yes"?>
<Relationships xmlns="http://schemas.openxmlformats.org/package/2006/relationships"><Relationship Id="rId2" Type="http://schemas.openxmlformats.org/officeDocument/2006/relationships/image" Target="../media/image223.wmf"/><Relationship Id="rId1" Type="http://schemas.openxmlformats.org/officeDocument/2006/relationships/image" Target="../media/image28.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image" Target="../media/image225.wmf"/><Relationship Id="rId1" Type="http://schemas.openxmlformats.org/officeDocument/2006/relationships/image" Target="../media/image224.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30.wmf"/><Relationship Id="rId2" Type="http://schemas.openxmlformats.org/officeDocument/2006/relationships/image" Target="../media/image229.wmf"/><Relationship Id="rId1" Type="http://schemas.openxmlformats.org/officeDocument/2006/relationships/image" Target="../media/image228.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image" Target="../media/image233.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5.wmf"/><Relationship Id="rId1" Type="http://schemas.openxmlformats.org/officeDocument/2006/relationships/image" Target="../media/image233.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237.wmf"/><Relationship Id="rId1" Type="http://schemas.openxmlformats.org/officeDocument/2006/relationships/image" Target="../media/image236.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38.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39.wmf"/></Relationships>
</file>

<file path=ppt/drawings/_rels/vmlDrawing75.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42.wmf"/></Relationships>
</file>

<file path=ppt/drawings/_rels/vmlDrawing76.v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image" Target="../media/image244.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45.wmf"/><Relationship Id="rId1" Type="http://schemas.openxmlformats.org/officeDocument/2006/relationships/image" Target="../media/image44.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249.wmf"/><Relationship Id="rId2" Type="http://schemas.openxmlformats.org/officeDocument/2006/relationships/image" Target="../media/image248.wmf"/><Relationship Id="rId1" Type="http://schemas.openxmlformats.org/officeDocument/2006/relationships/image" Target="../media/image66.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image" Target="../media/image251.wmf"/><Relationship Id="rId1" Type="http://schemas.openxmlformats.org/officeDocument/2006/relationships/image" Target="../media/image250.wmf"/><Relationship Id="rId5" Type="http://schemas.openxmlformats.org/officeDocument/2006/relationships/image" Target="../media/image254.wmf"/><Relationship Id="rId4" Type="http://schemas.openxmlformats.org/officeDocument/2006/relationships/image" Target="../media/image25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image" Target="../media/image251.wmf"/><Relationship Id="rId1" Type="http://schemas.openxmlformats.org/officeDocument/2006/relationships/image" Target="../media/image250.wmf"/><Relationship Id="rId5" Type="http://schemas.openxmlformats.org/officeDocument/2006/relationships/image" Target="../media/image254.wmf"/><Relationship Id="rId4" Type="http://schemas.openxmlformats.org/officeDocument/2006/relationships/image" Target="../media/image253.wmf"/></Relationships>
</file>

<file path=ppt/drawings/_rels/vmlDrawing81.vml.rels><?xml version="1.0" encoding="UTF-8" standalone="yes"?>
<Relationships xmlns="http://schemas.openxmlformats.org/package/2006/relationships"><Relationship Id="rId2" Type="http://schemas.openxmlformats.org/officeDocument/2006/relationships/image" Target="../media/image256.wmf"/><Relationship Id="rId1" Type="http://schemas.openxmlformats.org/officeDocument/2006/relationships/image" Target="../media/image255.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259.wmf"/><Relationship Id="rId2" Type="http://schemas.openxmlformats.org/officeDocument/2006/relationships/image" Target="../media/image258.wmf"/><Relationship Id="rId1" Type="http://schemas.openxmlformats.org/officeDocument/2006/relationships/image" Target="../media/image257.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262.wmf"/><Relationship Id="rId2" Type="http://schemas.openxmlformats.org/officeDocument/2006/relationships/image" Target="../media/image261.wmf"/><Relationship Id="rId1" Type="http://schemas.openxmlformats.org/officeDocument/2006/relationships/image" Target="../media/image260.wmf"/><Relationship Id="rId5" Type="http://schemas.openxmlformats.org/officeDocument/2006/relationships/image" Target="../media/image264.wmf"/><Relationship Id="rId4" Type="http://schemas.openxmlformats.org/officeDocument/2006/relationships/image" Target="../media/image263.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68.w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80.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90.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98.wmf"/><Relationship Id="rId1" Type="http://schemas.openxmlformats.org/officeDocument/2006/relationships/image" Target="../media/image102.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87.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87.wmf"/></Relationships>
</file>

<file path=ppt/drawings/_rels/vmlDrawing93.vml.rels><?xml version="1.0" encoding="UTF-8" standalone="yes"?>
<Relationships xmlns="http://schemas.openxmlformats.org/package/2006/relationships"><Relationship Id="rId2" Type="http://schemas.openxmlformats.org/officeDocument/2006/relationships/image" Target="../media/image296.wmf"/><Relationship Id="rId1" Type="http://schemas.openxmlformats.org/officeDocument/2006/relationships/image" Target="../media/image295.wmf"/></Relationships>
</file>

<file path=ppt/drawings/_rels/vmlDrawing94.vml.rels><?xml version="1.0" encoding="UTF-8" standalone="yes"?>
<Relationships xmlns="http://schemas.openxmlformats.org/package/2006/relationships"><Relationship Id="rId3" Type="http://schemas.openxmlformats.org/officeDocument/2006/relationships/image" Target="../media/image300.wmf"/><Relationship Id="rId2" Type="http://schemas.openxmlformats.org/officeDocument/2006/relationships/image" Target="../media/image299.wmf"/><Relationship Id="rId1" Type="http://schemas.openxmlformats.org/officeDocument/2006/relationships/image" Target="../media/image298.wmf"/><Relationship Id="rId5" Type="http://schemas.openxmlformats.org/officeDocument/2006/relationships/image" Target="../media/image102.wmf"/><Relationship Id="rId4" Type="http://schemas.openxmlformats.org/officeDocument/2006/relationships/image" Target="../media/image301.wmf"/></Relationships>
</file>

<file path=ppt/drawings/_rels/vmlDrawing95.vml.rels><?xml version="1.0" encoding="UTF-8" standalone="yes"?>
<Relationships xmlns="http://schemas.openxmlformats.org/package/2006/relationships"><Relationship Id="rId3" Type="http://schemas.openxmlformats.org/officeDocument/2006/relationships/image" Target="../media/image304.wmf"/><Relationship Id="rId2" Type="http://schemas.openxmlformats.org/officeDocument/2006/relationships/image" Target="../media/image303.wmf"/><Relationship Id="rId1" Type="http://schemas.openxmlformats.org/officeDocument/2006/relationships/image" Target="../media/image302.wmf"/><Relationship Id="rId4" Type="http://schemas.openxmlformats.org/officeDocument/2006/relationships/image" Target="../media/image305.wmf"/></Relationships>
</file>

<file path=ppt/drawings/_rels/vmlDrawing96.vml.rels><?xml version="1.0" encoding="UTF-8" standalone="yes"?>
<Relationships xmlns="http://schemas.openxmlformats.org/package/2006/relationships"><Relationship Id="rId3" Type="http://schemas.openxmlformats.org/officeDocument/2006/relationships/image" Target="../media/image309.wmf"/><Relationship Id="rId2" Type="http://schemas.openxmlformats.org/officeDocument/2006/relationships/image" Target="../media/image308.wmf"/><Relationship Id="rId1" Type="http://schemas.openxmlformats.org/officeDocument/2006/relationships/image" Target="../media/image307.wmf"/><Relationship Id="rId4" Type="http://schemas.openxmlformats.org/officeDocument/2006/relationships/image" Target="../media/image310.wmf"/></Relationships>
</file>

<file path=ppt/drawings/_rels/vmlDrawing97.vml.rels><?xml version="1.0" encoding="UTF-8" standalone="yes"?>
<Relationships xmlns="http://schemas.openxmlformats.org/package/2006/relationships"><Relationship Id="rId2" Type="http://schemas.openxmlformats.org/officeDocument/2006/relationships/image" Target="../media/image311.wmf"/><Relationship Id="rId1" Type="http://schemas.openxmlformats.org/officeDocument/2006/relationships/image" Target="../media/image310.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312.wmf"/><Relationship Id="rId2" Type="http://schemas.openxmlformats.org/officeDocument/2006/relationships/image" Target="../media/image311.wmf"/><Relationship Id="rId1" Type="http://schemas.openxmlformats.org/officeDocument/2006/relationships/image" Target="../media/image310.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313.wmf"/><Relationship Id="rId1" Type="http://schemas.openxmlformats.org/officeDocument/2006/relationships/image" Target="../media/image3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E9C5F5FC-FBEF-4B96-B0B8-CCFD0A542D2A}" type="datetimeFigureOut">
              <a:rPr lang="en-GB" smtClean="0"/>
              <a:t>17/11/2016</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F593C2F8-22C5-4A02-A854-9397AD81D0BD}" type="slidenum">
              <a:rPr lang="en-GB" smtClean="0"/>
              <a:t>‹#›</a:t>
            </a:fld>
            <a:endParaRPr lang="en-GB"/>
          </a:p>
        </p:txBody>
      </p:sp>
    </p:spTree>
    <p:extLst>
      <p:ext uri="{BB962C8B-B14F-4D97-AF65-F5344CB8AC3E}">
        <p14:creationId xmlns:p14="http://schemas.microsoft.com/office/powerpoint/2010/main" val="3257720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13414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3A016DC5-AE84-4C5B-833A-A267A5B62F6B}" type="slidenum">
              <a:rPr lang="en-US"/>
              <a:pPr>
                <a:defRPr/>
              </a:pPr>
              <a:t>‹#›</a:t>
            </a:fld>
            <a:endParaRPr lang="en-US"/>
          </a:p>
        </p:txBody>
      </p:sp>
    </p:spTree>
    <p:extLst>
      <p:ext uri="{BB962C8B-B14F-4D97-AF65-F5344CB8AC3E}">
        <p14:creationId xmlns:p14="http://schemas.microsoft.com/office/powerpoint/2010/main" val="1035791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CCAE924-22A7-466D-9D9A-5C7FF6A4995D}" type="slidenum">
              <a:rPr lang="en-US" smtClean="0">
                <a:solidFill>
                  <a:prstClr val="black"/>
                </a:solidFill>
              </a:rPr>
              <a:pPr>
                <a:defRPr/>
              </a:pPr>
              <a:t>133</a:t>
            </a:fld>
            <a:endParaRPr lang="en-US">
              <a:solidFill>
                <a:prstClr val="black"/>
              </a:solidFill>
            </a:endParaRPr>
          </a:p>
        </p:txBody>
      </p:sp>
    </p:spTree>
    <p:extLst>
      <p:ext uri="{BB962C8B-B14F-4D97-AF65-F5344CB8AC3E}">
        <p14:creationId xmlns:p14="http://schemas.microsoft.com/office/powerpoint/2010/main" val="214048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pPr>
                <a:defRPr/>
              </a:pPr>
              <a:t>‹#›</a:t>
            </a:fld>
            <a:endParaRPr lang="en-US"/>
          </a:p>
        </p:txBody>
      </p:sp>
    </p:spTree>
    <p:extLst>
      <p:ext uri="{BB962C8B-B14F-4D97-AF65-F5344CB8AC3E}">
        <p14:creationId xmlns:p14="http://schemas.microsoft.com/office/powerpoint/2010/main" val="4234941158"/>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pPr>
                <a:defRPr/>
              </a:pPr>
              <a:t>‹#›</a:t>
            </a:fld>
            <a:endParaRPr lang="en-US"/>
          </a:p>
        </p:txBody>
      </p:sp>
    </p:spTree>
    <p:extLst>
      <p:ext uri="{BB962C8B-B14F-4D97-AF65-F5344CB8AC3E}">
        <p14:creationId xmlns:p14="http://schemas.microsoft.com/office/powerpoint/2010/main" val="230805114"/>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080718"/>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259285"/>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56585"/>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413536"/>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24069"/>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7402469"/>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31628038"/>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4309523"/>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98113"/>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1790168"/>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pPr>
                <a:defRPr/>
              </a:pPr>
              <a:t>‹#›</a:t>
            </a:fld>
            <a:endParaRPr lang="en-US"/>
          </a:p>
        </p:txBody>
      </p:sp>
    </p:spTree>
    <p:extLst>
      <p:ext uri="{BB962C8B-B14F-4D97-AF65-F5344CB8AC3E}">
        <p14:creationId xmlns:p14="http://schemas.microsoft.com/office/powerpoint/2010/main" val="2254501580"/>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77145708"/>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694117"/>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3878982"/>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0894734"/>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07727166"/>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9632015"/>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0823788"/>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07129093"/>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1332522"/>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15274784"/>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pPr>
                <a:defRPr/>
              </a:pPr>
              <a:t>‹#›</a:t>
            </a:fld>
            <a:endParaRPr lang="en-US"/>
          </a:p>
        </p:txBody>
      </p:sp>
    </p:spTree>
    <p:extLst>
      <p:ext uri="{BB962C8B-B14F-4D97-AF65-F5344CB8AC3E}">
        <p14:creationId xmlns:p14="http://schemas.microsoft.com/office/powerpoint/2010/main" val="2525920742"/>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6379829"/>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73514145"/>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1189946"/>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93110281"/>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79243934"/>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17687896"/>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61396709"/>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69328403"/>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57759464"/>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08818435"/>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pPr>
                <a:defRPr/>
              </a:pPr>
              <a:t>‹#›</a:t>
            </a:fld>
            <a:endParaRPr lang="en-US"/>
          </a:p>
        </p:txBody>
      </p:sp>
    </p:spTree>
    <p:extLst>
      <p:ext uri="{BB962C8B-B14F-4D97-AF65-F5344CB8AC3E}">
        <p14:creationId xmlns:p14="http://schemas.microsoft.com/office/powerpoint/2010/main" val="2623924015"/>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4286263"/>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73258055"/>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2422184"/>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5835680"/>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99626063"/>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95857062"/>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25268659"/>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01444605"/>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1740429"/>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4796308"/>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pPr>
                <a:defRPr/>
              </a:pPr>
              <a:t>‹#›</a:t>
            </a:fld>
            <a:endParaRPr lang="en-US"/>
          </a:p>
        </p:txBody>
      </p:sp>
    </p:spTree>
    <p:extLst>
      <p:ext uri="{BB962C8B-B14F-4D97-AF65-F5344CB8AC3E}">
        <p14:creationId xmlns:p14="http://schemas.microsoft.com/office/powerpoint/2010/main" val="2495440649"/>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99264712"/>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07327206"/>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0345240"/>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70633373"/>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5184756"/>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81095197"/>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6943362"/>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3889938"/>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3244673"/>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2518234"/>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pPr>
                <a:defRPr/>
              </a:pPr>
              <a:t>‹#›</a:t>
            </a:fld>
            <a:endParaRPr lang="en-US"/>
          </a:p>
        </p:txBody>
      </p:sp>
    </p:spTree>
    <p:extLst>
      <p:ext uri="{BB962C8B-B14F-4D97-AF65-F5344CB8AC3E}">
        <p14:creationId xmlns:p14="http://schemas.microsoft.com/office/powerpoint/2010/main" val="740018333"/>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62762249"/>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679836"/>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277355"/>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602089"/>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918449"/>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864178"/>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988756"/>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719550"/>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058151"/>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191573"/>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374053"/>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260985"/>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033565"/>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55587"/>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3831411"/>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389943"/>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18099"/>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81934"/>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246454"/>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807199"/>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834515"/>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399116"/>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304808"/>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151758"/>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661066"/>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99543"/>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866120"/>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538313"/>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713108"/>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394491"/>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728538"/>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657674"/>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174713"/>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313636"/>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730795"/>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9569234"/>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83631"/>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743019"/>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270591"/>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34349"/>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8551"/>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204636"/>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343984"/>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402210"/>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67197"/>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317785"/>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258787"/>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194626"/>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677266"/>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47163"/>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111814262"/>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66334997"/>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2588375"/>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91651867"/>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pPr>
                <a:defRPr/>
              </a:pPr>
              <a:t>‹#›</a:t>
            </a:fld>
            <a:endParaRPr lang="en-US"/>
          </a:p>
        </p:txBody>
      </p:sp>
    </p:spTree>
    <p:extLst>
      <p:ext uri="{BB962C8B-B14F-4D97-AF65-F5344CB8AC3E}">
        <p14:creationId xmlns:p14="http://schemas.microsoft.com/office/powerpoint/2010/main" val="2336239918"/>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675655"/>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623974444"/>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6214612"/>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21897855"/>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9462485"/>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57905668"/>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55804069"/>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2407146"/>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15154711"/>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04029449"/>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74248084"/>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513924"/>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1747933"/>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49839527"/>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2480416"/>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75633688"/>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5685371"/>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94794005"/>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48177487"/>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2886538"/>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91794221"/>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96251440"/>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357014"/>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13801488"/>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5151362"/>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1800142"/>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85238671"/>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97607131"/>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2131006"/>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231844"/>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796859"/>
      </p:ext>
    </p:extLst>
  </p:cSld>
  <p:clrMapOvr>
    <a:masterClrMapping/>
  </p:clrMapOvr>
  <p:transition>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047227"/>
      </p:ext>
    </p:extLst>
  </p:cSld>
  <p:clrMapOvr>
    <a:masterClrMapping/>
  </p:clrMapOvr>
  <p:transition>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220340"/>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4829153"/>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157121"/>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048048"/>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220456"/>
      </p:ext>
    </p:extLst>
  </p:cSld>
  <p:clrMapOvr>
    <a:masterClrMapping/>
  </p:clrMapOvr>
  <p:transition>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605973"/>
      </p:ext>
    </p:extLst>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58605"/>
      </p:ext>
    </p:extLst>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50704"/>
      </p:ext>
    </p:extLst>
  </p:cSld>
  <p:clrMapOvr>
    <a:masterClrMapping/>
  </p:clrMapOvr>
  <p:transition>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03467"/>
      </p:ext>
    </p:extLst>
  </p:cSld>
  <p:clrMapOvr>
    <a:masterClrMapping/>
  </p:clrMapOvr>
  <p:transition>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059569"/>
      </p:ext>
    </p:extLst>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8603283"/>
      </p:ext>
    </p:extLst>
  </p:cSld>
  <p:clrMapOvr>
    <a:masterClrMapping/>
  </p:clrMapOvr>
  <p:transition>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686085"/>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1070032"/>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99310"/>
      </p:ext>
    </p:extLst>
  </p:cSld>
  <p:clrMapOvr>
    <a:masterClrMapping/>
  </p:clrMapOvr>
  <p:transition>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4105650"/>
      </p:ext>
    </p:extLst>
  </p:cSld>
  <p:clrMapOvr>
    <a:masterClrMapping/>
  </p:clrMapOvr>
  <p:transition>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592119"/>
      </p:ext>
    </p:extLst>
  </p:cSld>
  <p:clrMapOvr>
    <a:masterClrMapping/>
  </p:clrMapOvr>
  <p:transition>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239423"/>
      </p:ext>
    </p:extLst>
  </p:cSld>
  <p:clrMapOvr>
    <a:masterClrMapping/>
  </p:clrMapOvr>
  <p:transition>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219001"/>
      </p:ext>
    </p:extLst>
  </p:cSld>
  <p:clrMapOvr>
    <a:masterClrMapping/>
  </p:clrMapOvr>
  <p:transition>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007239"/>
      </p:ext>
    </p:extLst>
  </p:cSld>
  <p:clrMapOvr>
    <a:masterClrMapping/>
  </p:clrMapOvr>
  <p:transition>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115160"/>
      </p:ext>
    </p:extLst>
  </p:cSld>
  <p:clrMapOvr>
    <a:masterClrMapping/>
  </p:clrMapOvr>
  <p:transition>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246200"/>
      </p:ext>
    </p:extLst>
  </p:cSld>
  <p:clrMapOvr>
    <a:masterClrMapping/>
  </p:clrMapOvr>
  <p:transition>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238166"/>
      </p:ext>
    </p:extLst>
  </p:cSld>
  <p:clrMapOvr>
    <a:masterClrMapping/>
  </p:clrMapOvr>
  <p:transition>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750387"/>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119331"/>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972239"/>
      </p:ext>
    </p:extLst>
  </p:cSld>
  <p:clrMapOvr>
    <a:masterClrMapping/>
  </p:clrMapOvr>
  <p:transition>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585324"/>
      </p:ext>
    </p:extLst>
  </p:cSld>
  <p:clrMapOvr>
    <a:masterClrMapping/>
  </p:clrMapOvr>
  <p:transition>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009451"/>
      </p:ext>
    </p:extLst>
  </p:cSld>
  <p:clrMapOvr>
    <a:masterClrMapping/>
  </p:clrMapOvr>
  <p:transition>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836106"/>
      </p:ext>
    </p:extLst>
  </p:cSld>
  <p:clrMapOvr>
    <a:masterClrMapping/>
  </p:clrMapOvr>
  <p:transition>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5570657"/>
      </p:ext>
    </p:extLst>
  </p:cSld>
  <p:clrMapOvr>
    <a:masterClrMapping/>
  </p:clrMapOvr>
  <p:transition>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304271"/>
      </p:ext>
    </p:extLst>
  </p:cSld>
  <p:clrMapOvr>
    <a:masterClrMapping/>
  </p:clrMapOvr>
  <p:transition>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861072573"/>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9071392"/>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5632141"/>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6833665"/>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78750"/>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192306760"/>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6799964"/>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49282879"/>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22347812"/>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74567871"/>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1191434"/>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5812666"/>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3315363"/>
      </p:ext>
    </p:extLst>
  </p:cSld>
  <p:clrMapOvr>
    <a:masterClrMapping/>
  </p:clrMapOvr>
  <p:transition>
    <p:zo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33387482"/>
      </p:ext>
    </p:extLst>
  </p:cSld>
  <p:clrMapOvr>
    <a:masterClrMapping/>
  </p:clrMapOvr>
  <p:transition>
    <p:zo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77800971"/>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709306"/>
      </p:ext>
    </p:extLst>
  </p:cSld>
  <p:clrMapOvr>
    <a:masterClrMapping/>
  </p:clrMapOvr>
  <p:transitio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0704988"/>
      </p:ext>
    </p:extLst>
  </p:cSld>
  <p:clrMapOvr>
    <a:masterClrMapping/>
  </p:clrMapOvr>
  <p:transition>
    <p:zo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001628991"/>
      </p:ext>
    </p:extLst>
  </p:cSld>
  <p:clrMapOvr>
    <a:masterClrMapping/>
  </p:clrMapOvr>
  <p:transition>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02777697"/>
      </p:ext>
    </p:extLst>
  </p:cSld>
  <p:clrMapOvr>
    <a:masterClrMapping/>
  </p:clrMapOvr>
  <p:transition>
    <p:zo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3021654"/>
      </p:ext>
    </p:extLst>
  </p:cSld>
  <p:clrMapOvr>
    <a:masterClrMapping/>
  </p:clrMapOvr>
  <p:transition>
    <p:zo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014236"/>
      </p:ext>
    </p:extLst>
  </p:cSld>
  <p:clrMapOvr>
    <a:masterClrMapping/>
  </p:clrMapOvr>
  <p:transition>
    <p:zo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53979763"/>
      </p:ext>
    </p:extLst>
  </p:cSld>
  <p:clrMapOvr>
    <a:masterClrMapping/>
  </p:clrMapOvr>
  <p:transition>
    <p:zo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4779690"/>
      </p:ext>
    </p:extLst>
  </p:cSld>
  <p:clrMapOvr>
    <a:masterClrMapping/>
  </p:clrMapOvr>
  <p:transition>
    <p:zo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2583754"/>
      </p:ext>
    </p:extLst>
  </p:cSld>
  <p:clrMapOvr>
    <a:masterClrMapping/>
  </p:clrMapOvr>
  <p:transition>
    <p:zo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9488326"/>
      </p:ext>
    </p:extLst>
  </p:cSld>
  <p:clrMapOvr>
    <a:masterClrMapping/>
  </p:clrMapOvr>
  <p:transition>
    <p:zo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0730415"/>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287419"/>
      </p:ext>
    </p:extLst>
  </p:cSld>
  <p:clrMapOvr>
    <a:masterClrMapping/>
  </p:clrMapOvr>
  <p:transitio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3580483"/>
      </p:ext>
    </p:extLst>
  </p:cSld>
  <p:clrMapOvr>
    <a:masterClrMapping/>
  </p:clrMapOvr>
  <p:transition>
    <p:zo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62154489"/>
      </p:ext>
    </p:extLst>
  </p:cSld>
  <p:clrMapOvr>
    <a:masterClrMapping/>
  </p:clrMapOvr>
  <p:transition>
    <p:zo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2996217"/>
      </p:ext>
    </p:extLst>
  </p:cSld>
  <p:clrMapOvr>
    <a:masterClrMapping/>
  </p:clrMapOvr>
  <p:transition>
    <p:zo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7199939"/>
      </p:ext>
    </p:extLst>
  </p:cSld>
  <p:clrMapOvr>
    <a:masterClrMapping/>
  </p:clrMapOvr>
  <p:transition>
    <p:zo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8758303"/>
      </p:ext>
    </p:extLst>
  </p:cSld>
  <p:clrMapOvr>
    <a:masterClrMapping/>
  </p:clrMapOvr>
  <p:transition>
    <p:zo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223635"/>
      </p:ext>
    </p:extLst>
  </p:cSld>
  <p:clrMapOvr>
    <a:masterClrMapping/>
  </p:clrMapOvr>
  <p:transition>
    <p:zo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18545"/>
      </p:ext>
    </p:extLst>
  </p:cSld>
  <p:clrMapOvr>
    <a:masterClrMapping/>
  </p:clrMapOvr>
  <p:transition>
    <p:zo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473716"/>
      </p:ext>
    </p:extLst>
  </p:cSld>
  <p:clrMapOvr>
    <a:masterClrMapping/>
  </p:clrMapOvr>
  <p:transition>
    <p:zo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944361"/>
      </p:ext>
    </p:extLst>
  </p:cSld>
  <p:clrMapOvr>
    <a:masterClrMapping/>
  </p:clrMapOvr>
  <p:transition>
    <p:zo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771904"/>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029017"/>
      </p:ext>
    </p:extLst>
  </p:cSld>
  <p:clrMapOvr>
    <a:masterClrMapping/>
  </p:clrMapOvr>
  <p:transition>
    <p:zo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254409"/>
      </p:ext>
    </p:extLst>
  </p:cSld>
  <p:clrMapOvr>
    <a:masterClrMapping/>
  </p:clrMapOvr>
  <p:transition>
    <p:zo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981507"/>
      </p:ext>
    </p:extLst>
  </p:cSld>
  <p:clrMapOvr>
    <a:masterClrMapping/>
  </p:clrMapOvr>
  <p:transition>
    <p:zo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204299"/>
      </p:ext>
    </p:extLst>
  </p:cSld>
  <p:clrMapOvr>
    <a:masterClrMapping/>
  </p:clrMapOvr>
  <p:transition>
    <p:zo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4630747"/>
      </p:ext>
    </p:extLst>
  </p:cSld>
  <p:clrMapOvr>
    <a:masterClrMapping/>
  </p:clrMapOvr>
  <p:transition>
    <p:zo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59516"/>
      </p:ext>
    </p:extLst>
  </p:cSld>
  <p:clrMapOvr>
    <a:masterClrMapping/>
  </p:clrMapOvr>
  <p:transition>
    <p:zo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156065"/>
      </p:ext>
    </p:extLst>
  </p:cSld>
  <p:clrMapOvr>
    <a:masterClrMapping/>
  </p:clrMapOvr>
  <p:transition>
    <p:zo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4337"/>
      </p:ext>
    </p:extLst>
  </p:cSld>
  <p:clrMapOvr>
    <a:masterClrMapping/>
  </p:clrMapOvr>
  <p:transition>
    <p:zo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006886"/>
      </p:ext>
    </p:extLst>
  </p:cSld>
  <p:clrMapOvr>
    <a:masterClrMapping/>
  </p:clrMapOvr>
  <p:transition>
    <p:zo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582352"/>
      </p:ext>
    </p:extLst>
  </p:cSld>
  <p:clrMapOvr>
    <a:masterClrMapping/>
  </p:clrMapOvr>
  <p:transition>
    <p:zo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88262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pPr>
                <a:defRPr/>
              </a:pPr>
              <a:t>‹#›</a:t>
            </a:fld>
            <a:endParaRPr lang="en-US"/>
          </a:p>
        </p:txBody>
      </p:sp>
    </p:spTree>
    <p:extLst>
      <p:ext uri="{BB962C8B-B14F-4D97-AF65-F5344CB8AC3E}">
        <p14:creationId xmlns:p14="http://schemas.microsoft.com/office/powerpoint/2010/main" val="505103633"/>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652951"/>
      </p:ext>
    </p:extLst>
  </p:cSld>
  <p:clrMapOvr>
    <a:masterClrMapping/>
  </p:clrMapOvr>
  <p:transition>
    <p:zoom/>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730685"/>
      </p:ext>
    </p:extLst>
  </p:cSld>
  <p:clrMapOvr>
    <a:masterClrMapping/>
  </p:clrMapOvr>
  <p:transition>
    <p:zo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523523"/>
      </p:ext>
    </p:extLst>
  </p:cSld>
  <p:clrMapOvr>
    <a:masterClrMapping/>
  </p:clrMapOvr>
  <p:transition>
    <p:zo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116369"/>
      </p:ext>
    </p:extLst>
  </p:cSld>
  <p:clrMapOvr>
    <a:masterClrMapping/>
  </p:clrMapOvr>
  <p:transition>
    <p:zo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6318812"/>
      </p:ext>
    </p:extLst>
  </p:cSld>
  <p:clrMapOvr>
    <a:masterClrMapping/>
  </p:clrMapOvr>
  <p:transition>
    <p:zo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685003"/>
      </p:ext>
    </p:extLst>
  </p:cSld>
  <p:clrMapOvr>
    <a:masterClrMapping/>
  </p:clrMapOvr>
  <p:transition>
    <p:zo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893531"/>
      </p:ext>
    </p:extLst>
  </p:cSld>
  <p:clrMapOvr>
    <a:masterClrMapping/>
  </p:clrMapOvr>
  <p:transition>
    <p:zo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053451"/>
      </p:ext>
    </p:extLst>
  </p:cSld>
  <p:clrMapOvr>
    <a:masterClrMapping/>
  </p:clrMapOvr>
  <p:transition>
    <p:zo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165667"/>
      </p:ext>
    </p:extLst>
  </p:cSld>
  <p:clrMapOvr>
    <a:masterClrMapping/>
  </p:clrMapOvr>
  <p:transition>
    <p:zo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560441"/>
      </p:ext>
    </p:extLst>
  </p:cSld>
  <p:clrMapOvr>
    <a:masterClrMapping/>
  </p:clrMapOvr>
  <p:transition>
    <p:zo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905474"/>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075307"/>
      </p:ext>
    </p:extLst>
  </p:cSld>
  <p:clrMapOvr>
    <a:masterClrMapping/>
  </p:clrMapOvr>
  <p:transition>
    <p:zoom/>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500350"/>
      </p:ext>
    </p:extLst>
  </p:cSld>
  <p:clrMapOvr>
    <a:masterClrMapping/>
  </p:clrMapOvr>
  <p:transition>
    <p:zo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045037"/>
      </p:ext>
    </p:extLst>
  </p:cSld>
  <p:clrMapOvr>
    <a:masterClrMapping/>
  </p:clrMapOvr>
  <p:transition>
    <p:zo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803742"/>
      </p:ext>
    </p:extLst>
  </p:cSld>
  <p:clrMapOvr>
    <a:masterClrMapping/>
  </p:clrMapOvr>
  <p:transition>
    <p:zo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753518"/>
      </p:ext>
    </p:extLst>
  </p:cSld>
  <p:clrMapOvr>
    <a:masterClrMapping/>
  </p:clrMapOvr>
  <p:transition>
    <p:zo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895449"/>
      </p:ext>
    </p:extLst>
  </p:cSld>
  <p:clrMapOvr>
    <a:masterClrMapping/>
  </p:clrMapOvr>
  <p:transition>
    <p:zo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539106"/>
      </p:ext>
    </p:extLst>
  </p:cSld>
  <p:clrMapOvr>
    <a:masterClrMapping/>
  </p:clrMapOvr>
  <p:transition>
    <p:zo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37487647"/>
      </p:ext>
    </p:extLst>
  </p:cSld>
  <p:clrMapOvr>
    <a:masterClrMapping/>
  </p:clrMapOvr>
  <p:transition>
    <p:zo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55552442"/>
      </p:ext>
    </p:extLst>
  </p:cSld>
  <p:clrMapOvr>
    <a:masterClrMapping/>
  </p:clrMapOvr>
  <p:transition>
    <p:zo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6452634"/>
      </p:ext>
    </p:extLst>
  </p:cSld>
  <p:clrMapOvr>
    <a:masterClrMapping/>
  </p:clrMapOvr>
  <p:transition>
    <p:zo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8207400"/>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664017"/>
      </p:ext>
    </p:extLst>
  </p:cSld>
  <p:clrMapOvr>
    <a:masterClrMapping/>
  </p:clrMapOvr>
  <p:transition>
    <p:zoom/>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883865192"/>
      </p:ext>
    </p:extLst>
  </p:cSld>
  <p:clrMapOvr>
    <a:masterClrMapping/>
  </p:clrMapOvr>
  <p:transition>
    <p:zo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0451428"/>
      </p:ext>
    </p:extLst>
  </p:cSld>
  <p:clrMapOvr>
    <a:masterClrMapping/>
  </p:clrMapOvr>
  <p:transition>
    <p:zo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02857089"/>
      </p:ext>
    </p:extLst>
  </p:cSld>
  <p:clrMapOvr>
    <a:masterClrMapping/>
  </p:clrMapOvr>
  <p:transition>
    <p:zo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20712021"/>
      </p:ext>
    </p:extLst>
  </p:cSld>
  <p:clrMapOvr>
    <a:masterClrMapping/>
  </p:clrMapOvr>
  <p:transition>
    <p:zo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84942016"/>
      </p:ext>
    </p:extLst>
  </p:cSld>
  <p:clrMapOvr>
    <a:masterClrMapping/>
  </p:clrMapOvr>
  <p:transition>
    <p:zo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88663605"/>
      </p:ext>
    </p:extLst>
  </p:cSld>
  <p:clrMapOvr>
    <a:masterClrMapping/>
  </p:clrMapOvr>
  <p:transition>
    <p:zo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4774282"/>
      </p:ext>
    </p:extLst>
  </p:cSld>
  <p:clrMapOvr>
    <a:masterClrMapping/>
  </p:clrMapOvr>
  <p:transition>
    <p:zo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2833026"/>
      </p:ext>
    </p:extLst>
  </p:cSld>
  <p:clrMapOvr>
    <a:masterClrMapping/>
  </p:clrMapOvr>
  <p:transition>
    <p:zo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286399"/>
      </p:ext>
    </p:extLst>
  </p:cSld>
  <p:clrMapOvr>
    <a:masterClrMapping/>
  </p:clrMapOvr>
  <p:transition>
    <p:zo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6105612"/>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956762"/>
      </p:ext>
    </p:extLst>
  </p:cSld>
  <p:clrMapOvr>
    <a:masterClrMapping/>
  </p:clrMapOvr>
  <p:transition>
    <p:zoom/>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7798907"/>
      </p:ext>
    </p:extLst>
  </p:cSld>
  <p:clrMapOvr>
    <a:masterClrMapping/>
  </p:clrMapOvr>
  <p:transition>
    <p:zo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69909342"/>
      </p:ext>
    </p:extLst>
  </p:cSld>
  <p:clrMapOvr>
    <a:masterClrMapping/>
  </p:clrMapOvr>
  <p:transition>
    <p:zo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2683320"/>
      </p:ext>
    </p:extLst>
  </p:cSld>
  <p:clrMapOvr>
    <a:masterClrMapping/>
  </p:clrMapOvr>
  <p:transition>
    <p:zoom/>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43941787"/>
      </p:ext>
    </p:extLst>
  </p:cSld>
  <p:clrMapOvr>
    <a:masterClrMapping/>
  </p:clrMapOvr>
  <p:transition>
    <p:zo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97469530"/>
      </p:ext>
    </p:extLst>
  </p:cSld>
  <p:clrMapOvr>
    <a:masterClrMapping/>
  </p:clrMapOvr>
  <p:transition>
    <p:zo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08832466"/>
      </p:ext>
    </p:extLst>
  </p:cSld>
  <p:clrMapOvr>
    <a:masterClrMapping/>
  </p:clrMapOvr>
  <p:transition>
    <p:zo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6067082"/>
      </p:ext>
    </p:extLst>
  </p:cSld>
  <p:clrMapOvr>
    <a:masterClrMapping/>
  </p:clrMapOvr>
  <p:transition>
    <p:zo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25803239"/>
      </p:ext>
    </p:extLst>
  </p:cSld>
  <p:clrMapOvr>
    <a:masterClrMapping/>
  </p:clrMapOvr>
  <p:transition>
    <p:zo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33670016"/>
      </p:ext>
    </p:extLst>
  </p:cSld>
  <p:clrMapOvr>
    <a:masterClrMapping/>
  </p:clrMapOvr>
  <p:transition>
    <p:zo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64053458"/>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218670"/>
      </p:ext>
    </p:extLst>
  </p:cSld>
  <p:clrMapOvr>
    <a:masterClrMapping/>
  </p:clrMapOvr>
  <p:transition>
    <p:zo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01224390"/>
      </p:ext>
    </p:extLst>
  </p:cSld>
  <p:clrMapOvr>
    <a:masterClrMapping/>
  </p:clrMapOvr>
  <p:transition>
    <p:zo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6191779"/>
      </p:ext>
    </p:extLst>
  </p:cSld>
  <p:clrMapOvr>
    <a:masterClrMapping/>
  </p:clrMapOvr>
  <p:transition>
    <p:zo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8219232"/>
      </p:ext>
    </p:extLst>
  </p:cSld>
  <p:clrMapOvr>
    <a:masterClrMapping/>
  </p:clrMapOvr>
  <p:transition>
    <p:zo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4236908"/>
      </p:ext>
    </p:extLst>
  </p:cSld>
  <p:clrMapOvr>
    <a:masterClrMapping/>
  </p:clrMapOvr>
  <p:transition>
    <p:zo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6864117"/>
      </p:ext>
    </p:extLst>
  </p:cSld>
  <p:clrMapOvr>
    <a:masterClrMapping/>
  </p:clrMapOvr>
  <p:transition>
    <p:zo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761231"/>
      </p:ext>
    </p:extLst>
  </p:cSld>
  <p:clrMapOvr>
    <a:masterClrMapping/>
  </p:clrMapOvr>
  <p:transition>
    <p:zo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179747"/>
      </p:ext>
    </p:extLst>
  </p:cSld>
  <p:clrMapOvr>
    <a:masterClrMapping/>
  </p:clrMapOvr>
  <p:transition>
    <p:zo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983987"/>
      </p:ext>
    </p:extLst>
  </p:cSld>
  <p:clrMapOvr>
    <a:masterClrMapping/>
  </p:clrMapOvr>
  <p:transition>
    <p:zo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285086"/>
      </p:ext>
    </p:extLst>
  </p:cSld>
  <p:clrMapOvr>
    <a:masterClrMapping/>
  </p:clrMapOvr>
  <p:transition>
    <p:zo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60477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136918"/>
      </p:ext>
    </p:extLst>
  </p:cSld>
  <p:clrMapOvr>
    <a:masterClrMapping/>
  </p:clrMapOvr>
  <p:transition>
    <p:zo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5647650"/>
      </p:ext>
    </p:extLst>
  </p:cSld>
  <p:clrMapOvr>
    <a:masterClrMapping/>
  </p:clrMapOvr>
  <p:transition>
    <p:zo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596385"/>
      </p:ext>
    </p:extLst>
  </p:cSld>
  <p:clrMapOvr>
    <a:masterClrMapping/>
  </p:clrMapOvr>
  <p:transition>
    <p:zo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979106"/>
      </p:ext>
    </p:extLst>
  </p:cSld>
  <p:clrMapOvr>
    <a:masterClrMapping/>
  </p:clrMapOvr>
  <p:transition>
    <p:zoom/>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948095"/>
      </p:ext>
    </p:extLst>
  </p:cSld>
  <p:clrMapOvr>
    <a:masterClrMapping/>
  </p:clrMapOvr>
  <p:transition>
    <p:zo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707354"/>
      </p:ext>
    </p:extLst>
  </p:cSld>
  <p:clrMapOvr>
    <a:masterClrMapping/>
  </p:clrMapOvr>
  <p:transition>
    <p:zo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0102679"/>
      </p:ext>
    </p:extLst>
  </p:cSld>
  <p:clrMapOvr>
    <a:masterClrMapping/>
  </p:clrMapOvr>
  <p:transition>
    <p:zoom/>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071149"/>
      </p:ext>
    </p:extLst>
  </p:cSld>
  <p:clrMapOvr>
    <a:masterClrMapping/>
  </p:clrMapOvr>
  <p:transition>
    <p:zo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736526"/>
      </p:ext>
    </p:extLst>
  </p:cSld>
  <p:clrMapOvr>
    <a:masterClrMapping/>
  </p:clrMapOvr>
  <p:transition>
    <p:zo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94697"/>
      </p:ext>
    </p:extLst>
  </p:cSld>
  <p:clrMapOvr>
    <a:masterClrMapping/>
  </p:clrMapOvr>
  <p:transition>
    <p:zo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555397"/>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785171"/>
      </p:ext>
    </p:extLst>
  </p:cSld>
  <p:clrMapOvr>
    <a:masterClrMapping/>
  </p:clrMapOvr>
  <p:transition>
    <p:zo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842427"/>
      </p:ext>
    </p:extLst>
  </p:cSld>
  <p:clrMapOvr>
    <a:masterClrMapping/>
  </p:clrMapOvr>
  <p:transition>
    <p:zo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913383"/>
      </p:ext>
    </p:extLst>
  </p:cSld>
  <p:clrMapOvr>
    <a:masterClrMapping/>
  </p:clrMapOvr>
  <p:transition>
    <p:zoom/>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287120"/>
      </p:ext>
    </p:extLst>
  </p:cSld>
  <p:clrMapOvr>
    <a:masterClrMapping/>
  </p:clrMapOvr>
  <p:transition>
    <p:zoom/>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469439"/>
      </p:ext>
    </p:extLst>
  </p:cSld>
  <p:clrMapOvr>
    <a:masterClrMapping/>
  </p:clrMapOvr>
  <p:transition>
    <p:zoom/>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12467"/>
      </p:ext>
    </p:extLst>
  </p:cSld>
  <p:clrMapOvr>
    <a:masterClrMapping/>
  </p:clrMapOvr>
  <p:transition>
    <p:zo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758486"/>
      </p:ext>
    </p:extLst>
  </p:cSld>
  <p:clrMapOvr>
    <a:masterClrMapping/>
  </p:clrMapOvr>
  <p:transition>
    <p:zo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166924"/>
      </p:ext>
    </p:extLst>
  </p:cSld>
  <p:clrMapOvr>
    <a:masterClrMapping/>
  </p:clrMapOvr>
  <p:transition>
    <p:zo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470830"/>
      </p:ext>
    </p:extLst>
  </p:cSld>
  <p:clrMapOvr>
    <a:masterClrMapping/>
  </p:clrMapOvr>
  <p:transition>
    <p:zo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736559"/>
      </p:ext>
    </p:extLst>
  </p:cSld>
  <p:clrMapOvr>
    <a:masterClrMapping/>
  </p:clrMapOvr>
  <p:transition>
    <p:zo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2294486"/>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763607"/>
      </p:ext>
    </p:extLst>
  </p:cSld>
  <p:clrMapOvr>
    <a:masterClrMapping/>
  </p:clrMapOvr>
  <p:transition>
    <p:zoom/>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952543"/>
      </p:ext>
    </p:extLst>
  </p:cSld>
  <p:clrMapOvr>
    <a:masterClrMapping/>
  </p:clrMapOvr>
  <p:transition>
    <p:zo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44082"/>
      </p:ext>
    </p:extLst>
  </p:cSld>
  <p:clrMapOvr>
    <a:masterClrMapping/>
  </p:clrMapOvr>
  <p:transition>
    <p:zo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940361"/>
      </p:ext>
    </p:extLst>
  </p:cSld>
  <p:clrMapOvr>
    <a:masterClrMapping/>
  </p:clrMapOvr>
  <p:transition>
    <p:zo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7285860"/>
      </p:ext>
    </p:extLst>
  </p:cSld>
  <p:clrMapOvr>
    <a:masterClrMapping/>
  </p:clrMapOvr>
  <p:transition>
    <p:zoom/>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6468150"/>
      </p:ext>
    </p:extLst>
  </p:cSld>
  <p:clrMapOvr>
    <a:masterClrMapping/>
  </p:clrMapOvr>
  <p:transition>
    <p:zo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875956"/>
      </p:ext>
    </p:extLst>
  </p:cSld>
  <p:clrMapOvr>
    <a:masterClrMapping/>
  </p:clrMapOvr>
  <p:transition>
    <p:zo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5412704"/>
      </p:ext>
    </p:extLst>
  </p:cSld>
  <p:clrMapOvr>
    <a:masterClrMapping/>
  </p:clrMapOvr>
  <p:transition>
    <p:zoom/>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439026"/>
      </p:ext>
    </p:extLst>
  </p:cSld>
  <p:clrMapOvr>
    <a:masterClrMapping/>
  </p:clrMapOvr>
  <p:transition>
    <p:zoom/>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146737"/>
      </p:ext>
    </p:extLst>
  </p:cSld>
  <p:clrMapOvr>
    <a:masterClrMapping/>
  </p:clrMapOvr>
  <p:transition>
    <p:zoom/>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022027"/>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211197"/>
      </p:ext>
    </p:extLst>
  </p:cSld>
  <p:clrMapOvr>
    <a:masterClrMapping/>
  </p:clrMapOvr>
  <p:transition>
    <p:zoom/>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874305"/>
      </p:ext>
    </p:extLst>
  </p:cSld>
  <p:clrMapOvr>
    <a:masterClrMapping/>
  </p:clrMapOvr>
  <p:transition>
    <p:zoom/>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309952"/>
      </p:ext>
    </p:extLst>
  </p:cSld>
  <p:clrMapOvr>
    <a:masterClrMapping/>
  </p:clrMapOvr>
  <p:transition>
    <p:zo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831313"/>
      </p:ext>
    </p:extLst>
  </p:cSld>
  <p:clrMapOvr>
    <a:masterClrMapping/>
  </p:clrMapOvr>
  <p:transition>
    <p:zoom/>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965615"/>
      </p:ext>
    </p:extLst>
  </p:cSld>
  <p:clrMapOvr>
    <a:masterClrMapping/>
  </p:clrMapOvr>
  <p:transition>
    <p:zoom/>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709738"/>
      </p:ext>
    </p:extLst>
  </p:cSld>
  <p:clrMapOvr>
    <a:masterClrMapping/>
  </p:clrMapOvr>
  <p:transition>
    <p:zoom/>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533646"/>
      </p:ext>
    </p:extLst>
  </p:cSld>
  <p:clrMapOvr>
    <a:masterClrMapping/>
  </p:clrMapOvr>
  <p:transition>
    <p:zoom/>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840014"/>
      </p:ext>
    </p:extLst>
  </p:cSld>
  <p:clrMapOvr>
    <a:masterClrMapping/>
  </p:clrMapOvr>
  <p:transition>
    <p:zoom/>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446405"/>
      </p:ext>
    </p:extLst>
  </p:cSld>
  <p:clrMapOvr>
    <a:masterClrMapping/>
  </p:clrMapOvr>
  <p:transition>
    <p:zoom/>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039671"/>
      </p:ext>
    </p:extLst>
  </p:cSld>
  <p:clrMapOvr>
    <a:masterClrMapping/>
  </p:clrMapOvr>
  <p:transition>
    <p:zoom/>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016848"/>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550325"/>
      </p:ext>
    </p:extLst>
  </p:cSld>
  <p:clrMapOvr>
    <a:masterClrMapping/>
  </p:clrMapOvr>
  <p:transition>
    <p:zoom/>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171353"/>
      </p:ext>
    </p:extLst>
  </p:cSld>
  <p:clrMapOvr>
    <a:masterClrMapping/>
  </p:clrMapOvr>
  <p:transition>
    <p:zoom/>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225380"/>
      </p:ext>
    </p:extLst>
  </p:cSld>
  <p:clrMapOvr>
    <a:masterClrMapping/>
  </p:clrMapOvr>
  <p:transition>
    <p:zoom/>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526326"/>
      </p:ext>
    </p:extLst>
  </p:cSld>
  <p:clrMapOvr>
    <a:masterClrMapping/>
  </p:clrMapOvr>
  <p:transition>
    <p:zoom/>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55944"/>
      </p:ext>
    </p:extLst>
  </p:cSld>
  <p:clrMapOvr>
    <a:masterClrMapping/>
  </p:clrMapOvr>
  <p:transition>
    <p:zo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424498"/>
      </p:ext>
    </p:extLst>
  </p:cSld>
  <p:clrMapOvr>
    <a:masterClrMapping/>
  </p:clrMapOvr>
  <p:transition>
    <p:zo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591238"/>
      </p:ext>
    </p:extLst>
  </p:cSld>
  <p:clrMapOvr>
    <a:masterClrMapping/>
  </p:clrMapOvr>
  <p:transition>
    <p:zo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764883"/>
      </p:ext>
    </p:extLst>
  </p:cSld>
  <p:clrMapOvr>
    <a:masterClrMapping/>
  </p:clrMapOvr>
  <p:transition>
    <p:zo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1013620"/>
      </p:ext>
    </p:extLst>
  </p:cSld>
  <p:clrMapOvr>
    <a:masterClrMapping/>
  </p:clrMapOvr>
  <p:transition>
    <p:zo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836587"/>
      </p:ext>
    </p:extLst>
  </p:cSld>
  <p:clrMapOvr>
    <a:masterClrMapping/>
  </p:clrMapOvr>
  <p:transition>
    <p:zoom/>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801027"/>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pPr>
                <a:defRPr/>
              </a:pPr>
              <a:t>‹#›</a:t>
            </a:fld>
            <a:endParaRPr lang="en-US"/>
          </a:p>
        </p:txBody>
      </p:sp>
    </p:spTree>
    <p:extLst>
      <p:ext uri="{BB962C8B-B14F-4D97-AF65-F5344CB8AC3E}">
        <p14:creationId xmlns:p14="http://schemas.microsoft.com/office/powerpoint/2010/main" val="1040932109"/>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127082"/>
      </p:ext>
    </p:extLst>
  </p:cSld>
  <p:clrMapOvr>
    <a:masterClrMapping/>
  </p:clrMapOvr>
  <p:transition>
    <p:zoom/>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766044"/>
      </p:ext>
    </p:extLst>
  </p:cSld>
  <p:clrMapOvr>
    <a:masterClrMapping/>
  </p:clrMapOvr>
  <p:transition>
    <p:zo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083319"/>
      </p:ext>
    </p:extLst>
  </p:cSld>
  <p:clrMapOvr>
    <a:masterClrMapping/>
  </p:clrMapOvr>
  <p:transition>
    <p:zoom/>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613872"/>
      </p:ext>
    </p:extLst>
  </p:cSld>
  <p:clrMapOvr>
    <a:masterClrMapping/>
  </p:clrMapOvr>
  <p:transition>
    <p:zoom/>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662927"/>
      </p:ext>
    </p:extLst>
  </p:cSld>
  <p:clrMapOvr>
    <a:masterClrMapping/>
  </p:clrMapOvr>
  <p:transition>
    <p:zo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734224"/>
      </p:ext>
    </p:extLst>
  </p:cSld>
  <p:clrMapOvr>
    <a:masterClrMapping/>
  </p:clrMapOvr>
  <p:transition>
    <p:zo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428306"/>
      </p:ext>
    </p:extLst>
  </p:cSld>
  <p:clrMapOvr>
    <a:masterClrMapping/>
  </p:clrMapOvr>
  <p:transition>
    <p:zoom/>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201633"/>
      </p:ext>
    </p:extLst>
  </p:cSld>
  <p:clrMapOvr>
    <a:masterClrMapping/>
  </p:clrMapOvr>
  <p:transition>
    <p:zoom/>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811028"/>
      </p:ext>
    </p:extLst>
  </p:cSld>
  <p:clrMapOvr>
    <a:masterClrMapping/>
  </p:clrMapOvr>
  <p:transition>
    <p:zoom/>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45690"/>
      </p:ext>
    </p:extLst>
  </p:cSld>
  <p:clrMapOvr>
    <a:masterClrMapping/>
  </p:clrMapOvr>
  <p:transition>
    <p:zoom/>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123003"/>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373909"/>
      </p:ext>
    </p:extLst>
  </p:cSld>
  <p:clrMapOvr>
    <a:masterClrMapping/>
  </p:clrMapOvr>
  <p:transition>
    <p:zo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159538"/>
      </p:ext>
    </p:extLst>
  </p:cSld>
  <p:clrMapOvr>
    <a:masterClrMapping/>
  </p:clrMapOvr>
  <p:transition>
    <p:zoom/>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889992"/>
      </p:ext>
    </p:extLst>
  </p:cSld>
  <p:clrMapOvr>
    <a:masterClrMapping/>
  </p:clrMapOvr>
  <p:transition>
    <p:zoom/>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0961413"/>
      </p:ext>
    </p:extLst>
  </p:cSld>
  <p:clrMapOvr>
    <a:masterClrMapping/>
  </p:clrMapOvr>
  <p:transition>
    <p:zoom/>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115422"/>
      </p:ext>
    </p:extLst>
  </p:cSld>
  <p:clrMapOvr>
    <a:masterClrMapping/>
  </p:clrMapOvr>
  <p:transition>
    <p:zoom/>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946984"/>
      </p:ext>
    </p:extLst>
  </p:cSld>
  <p:clrMapOvr>
    <a:masterClrMapping/>
  </p:clrMapOvr>
  <p:transition>
    <p:zoom/>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312831"/>
      </p:ext>
    </p:extLst>
  </p:cSld>
  <p:clrMapOvr>
    <a:masterClrMapping/>
  </p:clrMapOvr>
  <p:transition>
    <p:zoom/>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064224"/>
      </p:ext>
    </p:extLst>
  </p:cSld>
  <p:clrMapOvr>
    <a:masterClrMapping/>
  </p:clrMapOvr>
  <p:transition>
    <p:zoom/>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594203"/>
      </p:ext>
    </p:extLst>
  </p:cSld>
  <p:clrMapOvr>
    <a:masterClrMapping/>
  </p:clrMapOvr>
  <p:transition>
    <p:zoom/>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30451"/>
      </p:ext>
    </p:extLst>
  </p:cSld>
  <p:clrMapOvr>
    <a:masterClrMapping/>
  </p:clrMapOvr>
  <p:transition>
    <p:zoom/>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368322"/>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807790"/>
      </p:ext>
    </p:extLst>
  </p:cSld>
  <p:clrMapOvr>
    <a:masterClrMapping/>
  </p:clrMapOvr>
  <p:transition>
    <p:zoom/>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98383087"/>
      </p:ext>
    </p:extLst>
  </p:cSld>
  <p:clrMapOvr>
    <a:masterClrMapping/>
  </p:clrMapOvr>
  <p:transition>
    <p:zoom/>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20766948"/>
      </p:ext>
    </p:extLst>
  </p:cSld>
  <p:clrMapOvr>
    <a:masterClrMapping/>
  </p:clrMapOvr>
  <p:transition>
    <p:zoom/>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05484175"/>
      </p:ext>
    </p:extLst>
  </p:cSld>
  <p:clrMapOvr>
    <a:masterClrMapping/>
  </p:clrMapOvr>
  <p:transition>
    <p:zoom/>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07853033"/>
      </p:ext>
    </p:extLst>
  </p:cSld>
  <p:clrMapOvr>
    <a:masterClrMapping/>
  </p:clrMapOvr>
  <p:transition>
    <p:zoom/>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769128529"/>
      </p:ext>
    </p:extLst>
  </p:cSld>
  <p:clrMapOvr>
    <a:masterClrMapping/>
  </p:clrMapOvr>
  <p:transition>
    <p:zoom/>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67875960"/>
      </p:ext>
    </p:extLst>
  </p:cSld>
  <p:clrMapOvr>
    <a:masterClrMapping/>
  </p:clrMapOvr>
  <p:transition>
    <p:zoom/>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89557575"/>
      </p:ext>
    </p:extLst>
  </p:cSld>
  <p:clrMapOvr>
    <a:masterClrMapping/>
  </p:clrMapOvr>
  <p:transition>
    <p:zoom/>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22299377"/>
      </p:ext>
    </p:extLst>
  </p:cSld>
  <p:clrMapOvr>
    <a:masterClrMapping/>
  </p:clrMapOvr>
  <p:transition>
    <p:zoom/>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3484040"/>
      </p:ext>
    </p:extLst>
  </p:cSld>
  <p:clrMapOvr>
    <a:masterClrMapping/>
  </p:clrMapOvr>
  <p:transition>
    <p:zoom/>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49283129"/>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223518"/>
      </p:ext>
    </p:extLst>
  </p:cSld>
  <p:clrMapOvr>
    <a:masterClrMapping/>
  </p:clrMapOvr>
  <p:transition>
    <p:zoom/>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38728953"/>
      </p:ext>
    </p:extLst>
  </p:cSld>
  <p:clrMapOvr>
    <a:masterClrMapping/>
  </p:clrMapOvr>
  <p:transition>
    <p:zoom/>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23956936"/>
      </p:ext>
    </p:extLst>
  </p:cSld>
  <p:clrMapOvr>
    <a:masterClrMapping/>
  </p:clrMapOvr>
  <p:transition>
    <p:zoom/>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8793724"/>
      </p:ext>
    </p:extLst>
  </p:cSld>
  <p:clrMapOvr>
    <a:masterClrMapping/>
  </p:clrMapOvr>
  <p:transition>
    <p:zoom/>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5071845"/>
      </p:ext>
    </p:extLst>
  </p:cSld>
  <p:clrMapOvr>
    <a:masterClrMapping/>
  </p:clrMapOvr>
  <p:transition>
    <p:zoom/>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4402644"/>
      </p:ext>
    </p:extLst>
  </p:cSld>
  <p:clrMapOvr>
    <a:masterClrMapping/>
  </p:clrMapOvr>
  <p:transition>
    <p:zoom/>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073774578"/>
      </p:ext>
    </p:extLst>
  </p:cSld>
  <p:clrMapOvr>
    <a:masterClrMapping/>
  </p:clrMapOvr>
  <p:transition>
    <p:zoom/>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87860562"/>
      </p:ext>
    </p:extLst>
  </p:cSld>
  <p:clrMapOvr>
    <a:masterClrMapping/>
  </p:clrMapOvr>
  <p:transition>
    <p:zoom/>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97475673"/>
      </p:ext>
    </p:extLst>
  </p:cSld>
  <p:clrMapOvr>
    <a:masterClrMapping/>
  </p:clrMapOvr>
  <p:transition>
    <p:zoom/>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05698503"/>
      </p:ext>
    </p:extLst>
  </p:cSld>
  <p:clrMapOvr>
    <a:masterClrMapping/>
  </p:clrMapOvr>
  <p:transition>
    <p:zoom/>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12481604"/>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152054"/>
      </p:ext>
    </p:extLst>
  </p:cSld>
  <p:clrMapOvr>
    <a:masterClrMapping/>
  </p:clrMapOvr>
  <p:transition>
    <p:zoom/>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26452946"/>
      </p:ext>
    </p:extLst>
  </p:cSld>
  <p:clrMapOvr>
    <a:masterClrMapping/>
  </p:clrMapOvr>
  <p:transition>
    <p:zoom/>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98146886"/>
      </p:ext>
    </p:extLst>
  </p:cSld>
  <p:clrMapOvr>
    <a:masterClrMapping/>
  </p:clrMapOvr>
  <p:transition>
    <p:zoom/>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12750646"/>
      </p:ext>
    </p:extLst>
  </p:cSld>
  <p:clrMapOvr>
    <a:masterClrMapping/>
  </p:clrMapOvr>
  <p:transition>
    <p:zoom/>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8389002"/>
      </p:ext>
    </p:extLst>
  </p:cSld>
  <p:clrMapOvr>
    <a:masterClrMapping/>
  </p:clrMapOvr>
  <p:transition>
    <p:zo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46330569"/>
      </p:ext>
    </p:extLst>
  </p:cSld>
  <p:clrMapOvr>
    <a:masterClrMapping/>
  </p:clrMapOvr>
  <p:transition>
    <p:zoom/>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98393945"/>
      </p:ext>
    </p:extLst>
  </p:cSld>
  <p:clrMapOvr>
    <a:masterClrMapping/>
  </p:clrMapOvr>
  <p:transition>
    <p:zoom/>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18531534"/>
      </p:ext>
    </p:extLst>
  </p:cSld>
  <p:clrMapOvr>
    <a:masterClrMapping/>
  </p:clrMapOvr>
  <p:transition>
    <p:zoom/>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16928741"/>
      </p:ext>
    </p:extLst>
  </p:cSld>
  <p:clrMapOvr>
    <a:masterClrMapping/>
  </p:clrMapOvr>
  <p:transition>
    <p:zoom/>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7342756"/>
      </p:ext>
    </p:extLst>
  </p:cSld>
  <p:clrMapOvr>
    <a:masterClrMapping/>
  </p:clrMapOvr>
  <p:transition>
    <p:zoom/>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17158595"/>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600939"/>
      </p:ext>
    </p:extLst>
  </p:cSld>
  <p:clrMapOvr>
    <a:masterClrMapping/>
  </p:clrMapOvr>
  <p:transition>
    <p:zoom/>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4638128"/>
      </p:ext>
    </p:extLst>
  </p:cSld>
  <p:clrMapOvr>
    <a:masterClrMapping/>
  </p:clrMapOvr>
  <p:transition>
    <p:zoom/>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948039"/>
      </p:ext>
    </p:extLst>
  </p:cSld>
  <p:clrMapOvr>
    <a:masterClrMapping/>
  </p:clrMapOvr>
  <p:transition>
    <p:zoom/>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8039340"/>
      </p:ext>
    </p:extLst>
  </p:cSld>
  <p:clrMapOvr>
    <a:masterClrMapping/>
  </p:clrMapOvr>
  <p:transition>
    <p:zoom/>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8610325"/>
      </p:ext>
    </p:extLst>
  </p:cSld>
  <p:clrMapOvr>
    <a:masterClrMapping/>
  </p:clrMapOvr>
  <p:transition>
    <p:zoom/>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65677831"/>
      </p:ext>
    </p:extLst>
  </p:cSld>
  <p:clrMapOvr>
    <a:masterClrMapping/>
  </p:clrMapOvr>
  <p:transition>
    <p:zoom/>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1708576"/>
      </p:ext>
    </p:extLst>
  </p:cSld>
  <p:clrMapOvr>
    <a:masterClrMapping/>
  </p:clrMapOvr>
  <p:transition>
    <p:zoom/>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1515630"/>
      </p:ext>
    </p:extLst>
  </p:cSld>
  <p:clrMapOvr>
    <a:masterClrMapping/>
  </p:clrMapOvr>
  <p:transition>
    <p:zoom/>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63490048"/>
      </p:ext>
    </p:extLst>
  </p:cSld>
  <p:clrMapOvr>
    <a:masterClrMapping/>
  </p:clrMapOvr>
  <p:transition>
    <p:zoom/>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51987049"/>
      </p:ext>
    </p:extLst>
  </p:cSld>
  <p:clrMapOvr>
    <a:masterClrMapping/>
  </p:clrMapOvr>
  <p:transition>
    <p:zoom/>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18427878"/>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9590672"/>
      </p:ext>
    </p:extLst>
  </p:cSld>
  <p:clrMapOvr>
    <a:masterClrMapping/>
  </p:clrMapOvr>
  <p:transition>
    <p:zoom/>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3424670"/>
      </p:ext>
    </p:extLst>
  </p:cSld>
  <p:clrMapOvr>
    <a:masterClrMapping/>
  </p:clrMapOvr>
  <p:transition>
    <p:zoom/>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05CFCCAD-5094-472D-9DC9-08A5803A27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00896783"/>
      </p:ext>
    </p:extLst>
  </p:cSld>
  <p:clrMapOvr>
    <a:masterClrMapping/>
  </p:clrMapOvr>
  <p:transition>
    <p:zoom/>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7BDB0809-DD56-46B8-82D8-ACA305229BD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56485326"/>
      </p:ext>
    </p:extLst>
  </p:cSld>
  <p:clrMapOvr>
    <a:masterClrMapping/>
  </p:clrMapOvr>
  <p:transition>
    <p:zoom/>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055161"/>
      </p:ext>
    </p:extLst>
  </p:cSld>
  <p:clrMapOvr>
    <a:masterClrMapping/>
  </p:clrMapOvr>
  <p:transition>
    <p:zoom/>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4882601"/>
      </p:ext>
    </p:extLst>
  </p:cSld>
  <p:clrMapOvr>
    <a:masterClrMapping/>
  </p:clrMapOvr>
  <p:transition>
    <p:zoom/>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589733"/>
      </p:ext>
    </p:extLst>
  </p:cSld>
  <p:clrMapOvr>
    <a:masterClrMapping/>
  </p:clrMapOvr>
  <p:transition>
    <p:zoom/>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286763"/>
      </p:ext>
    </p:extLst>
  </p:cSld>
  <p:clrMapOvr>
    <a:masterClrMapping/>
  </p:clrMapOvr>
  <p:transition>
    <p:zoom/>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518782"/>
      </p:ext>
    </p:extLst>
  </p:cSld>
  <p:clrMapOvr>
    <a:masterClrMapping/>
  </p:clrMapOvr>
  <p:transition>
    <p:zoom/>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64581"/>
      </p:ext>
    </p:extLst>
  </p:cSld>
  <p:clrMapOvr>
    <a:masterClrMapping/>
  </p:clrMapOvr>
  <p:transition>
    <p:zoom/>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049028"/>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51720"/>
      </p:ext>
    </p:extLst>
  </p:cSld>
  <p:clrMapOvr>
    <a:masterClrMapping/>
  </p:clrMapOvr>
  <p:transition>
    <p:zoom/>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530614"/>
      </p:ext>
    </p:extLst>
  </p:cSld>
  <p:clrMapOvr>
    <a:masterClrMapping/>
  </p:clrMapOvr>
  <p:transition>
    <p:zoom/>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977322"/>
      </p:ext>
    </p:extLst>
  </p:cSld>
  <p:clrMapOvr>
    <a:masterClrMapping/>
  </p:clrMapOvr>
  <p:transition>
    <p:zoom/>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94708"/>
      </p:ext>
    </p:extLst>
  </p:cSld>
  <p:clrMapOvr>
    <a:masterClrMapping/>
  </p:clrMapOvr>
  <p:transition>
    <p:zoom/>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3481"/>
      </p:ext>
    </p:extLst>
  </p:cSld>
  <p:clrMapOvr>
    <a:masterClrMapping/>
  </p:clrMapOvr>
  <p:transition>
    <p:zoom/>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857115"/>
      </p:ext>
    </p:extLst>
  </p:cSld>
  <p:clrMapOvr>
    <a:masterClrMapping/>
  </p:clrMapOvr>
  <p:transition>
    <p:zoom/>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124856"/>
      </p:ext>
    </p:extLst>
  </p:cSld>
  <p:clrMapOvr>
    <a:masterClrMapping/>
  </p:clrMapOvr>
  <p:transition>
    <p:zoom/>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070764"/>
      </p:ext>
    </p:extLst>
  </p:cSld>
  <p:clrMapOvr>
    <a:masterClrMapping/>
  </p:clrMapOvr>
  <p:transition>
    <p:zoom/>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745304"/>
      </p:ext>
    </p:extLst>
  </p:cSld>
  <p:clrMapOvr>
    <a:masterClrMapping/>
  </p:clrMapOvr>
  <p:transition>
    <p:zoom/>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45207342"/>
      </p:ext>
    </p:extLst>
  </p:cSld>
  <p:clrMapOvr>
    <a:masterClrMapping/>
  </p:clrMapOvr>
  <p:transition>
    <p:zoom/>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99655282"/>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60211"/>
      </p:ext>
    </p:extLst>
  </p:cSld>
  <p:clrMapOvr>
    <a:masterClrMapping/>
  </p:clrMapOvr>
  <p:transition>
    <p:zoom/>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93067821"/>
      </p:ext>
    </p:extLst>
  </p:cSld>
  <p:clrMapOvr>
    <a:masterClrMapping/>
  </p:clrMapOvr>
  <p:transition>
    <p:zoom/>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8505606"/>
      </p:ext>
    </p:extLst>
  </p:cSld>
  <p:clrMapOvr>
    <a:masterClrMapping/>
  </p:clrMapOvr>
  <p:transition>
    <p:zoom/>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34752204"/>
      </p:ext>
    </p:extLst>
  </p:cSld>
  <p:clrMapOvr>
    <a:masterClrMapping/>
  </p:clrMapOvr>
  <p:transition>
    <p:zoom/>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97926276"/>
      </p:ext>
    </p:extLst>
  </p:cSld>
  <p:clrMapOvr>
    <a:masterClrMapping/>
  </p:clrMapOvr>
  <p:transition>
    <p:zoom/>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9891329"/>
      </p:ext>
    </p:extLst>
  </p:cSld>
  <p:clrMapOvr>
    <a:masterClrMapping/>
  </p:clrMapOvr>
  <p:transition>
    <p:zoom/>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6265014"/>
      </p:ext>
    </p:extLst>
  </p:cSld>
  <p:clrMapOvr>
    <a:masterClrMapping/>
  </p:clrMapOvr>
  <p:transition>
    <p:zoom/>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76475337"/>
      </p:ext>
    </p:extLst>
  </p:cSld>
  <p:clrMapOvr>
    <a:masterClrMapping/>
  </p:clrMapOvr>
  <p:transition>
    <p:zoom/>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0322728"/>
      </p:ext>
    </p:extLst>
  </p:cSld>
  <p:clrMapOvr>
    <a:masterClrMapping/>
  </p:clrMapOvr>
  <p:transition>
    <p:zoom/>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95186045"/>
      </p:ext>
    </p:extLst>
  </p:cSld>
  <p:clrMapOvr>
    <a:masterClrMapping/>
  </p:clrMapOvr>
  <p:transition>
    <p:zoom/>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1379471"/>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269562"/>
      </p:ext>
    </p:extLst>
  </p:cSld>
  <p:clrMapOvr>
    <a:masterClrMapping/>
  </p:clrMapOvr>
  <p:transition>
    <p:zoom/>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87644477"/>
      </p:ext>
    </p:extLst>
  </p:cSld>
  <p:clrMapOvr>
    <a:masterClrMapping/>
  </p:clrMapOvr>
  <p:transition>
    <p:zoom/>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1524878"/>
      </p:ext>
    </p:extLst>
  </p:cSld>
  <p:clrMapOvr>
    <a:masterClrMapping/>
  </p:clrMapOvr>
  <p:transition>
    <p:zoom/>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45095718"/>
      </p:ext>
    </p:extLst>
  </p:cSld>
  <p:clrMapOvr>
    <a:masterClrMapping/>
  </p:clrMapOvr>
  <p:transition>
    <p:zoom/>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361945"/>
      </p:ext>
    </p:extLst>
  </p:cSld>
  <p:clrMapOvr>
    <a:masterClrMapping/>
  </p:clrMapOvr>
  <p:transition>
    <p:zoom/>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956247"/>
      </p:ext>
    </p:extLst>
  </p:cSld>
  <p:clrMapOvr>
    <a:masterClrMapping/>
  </p:clrMapOvr>
  <p:transition>
    <p:zoom/>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227048"/>
      </p:ext>
    </p:extLst>
  </p:cSld>
  <p:clrMapOvr>
    <a:masterClrMapping/>
  </p:clrMapOvr>
  <p:transition>
    <p:zoom/>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933752"/>
      </p:ext>
    </p:extLst>
  </p:cSld>
  <p:clrMapOvr>
    <a:masterClrMapping/>
  </p:clrMapOvr>
  <p:transition>
    <p:zo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5629236"/>
      </p:ext>
    </p:extLst>
  </p:cSld>
  <p:clrMapOvr>
    <a:masterClrMapping/>
  </p:clrMapOvr>
  <p:transition>
    <p:zoom/>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910480"/>
      </p:ext>
    </p:extLst>
  </p:cSld>
  <p:clrMapOvr>
    <a:masterClrMapping/>
  </p:clrMapOvr>
  <p:transition>
    <p:zoom/>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8528523"/>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pPr>
                <a:defRPr/>
              </a:pPr>
              <a:t>‹#›</a:t>
            </a:fld>
            <a:endParaRPr lang="en-US"/>
          </a:p>
        </p:txBody>
      </p:sp>
    </p:spTree>
    <p:extLst>
      <p:ext uri="{BB962C8B-B14F-4D97-AF65-F5344CB8AC3E}">
        <p14:creationId xmlns:p14="http://schemas.microsoft.com/office/powerpoint/2010/main" val="3279254741"/>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582693"/>
      </p:ext>
    </p:extLst>
  </p:cSld>
  <p:clrMapOvr>
    <a:masterClrMapping/>
  </p:clrMapOvr>
  <p:transition>
    <p:zoom/>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227631"/>
      </p:ext>
    </p:extLst>
  </p:cSld>
  <p:clrMapOvr>
    <a:masterClrMapping/>
  </p:clrMapOvr>
  <p:transition>
    <p:zoom/>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625947"/>
      </p:ext>
    </p:extLst>
  </p:cSld>
  <p:clrMapOvr>
    <a:masterClrMapping/>
  </p:clrMapOvr>
  <p:transition>
    <p:zoom/>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200819"/>
      </p:ext>
    </p:extLst>
  </p:cSld>
  <p:clrMapOvr>
    <a:masterClrMapping/>
  </p:clrMapOvr>
  <p:transition>
    <p:zoom/>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592187"/>
      </p:ext>
    </p:extLst>
  </p:cSld>
  <p:clrMapOvr>
    <a:masterClrMapping/>
  </p:clrMapOvr>
  <p:transition>
    <p:zoom/>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268362"/>
      </p:ext>
    </p:extLst>
  </p:cSld>
  <p:clrMapOvr>
    <a:masterClrMapping/>
  </p:clrMapOvr>
  <p:transition>
    <p:zoom/>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424674"/>
      </p:ext>
    </p:extLst>
  </p:cSld>
  <p:clrMapOvr>
    <a:masterClrMapping/>
  </p:clrMapOvr>
  <p:transition>
    <p:zoom/>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167940"/>
      </p:ext>
    </p:extLst>
  </p:cSld>
  <p:clrMapOvr>
    <a:masterClrMapping/>
  </p:clrMapOvr>
  <p:transition>
    <p:zoom/>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997251"/>
      </p:ext>
    </p:extLst>
  </p:cSld>
  <p:clrMapOvr>
    <a:masterClrMapping/>
  </p:clrMapOvr>
  <p:transition>
    <p:zoom/>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312451267"/>
      </p:ext>
    </p:extLst>
  </p:cSld>
  <p:clrMapOvr>
    <a:masterClrMapping/>
  </p:clrMapOvr>
  <p:transition>
    <p:zoom/>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897112"/>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996653"/>
      </p:ext>
    </p:extLst>
  </p:cSld>
  <p:clrMapOvr>
    <a:masterClrMapping/>
  </p:clrMapOvr>
  <p:transition>
    <p:zoom/>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17170514"/>
      </p:ext>
    </p:extLst>
  </p:cSld>
  <p:clrMapOvr>
    <a:masterClrMapping/>
  </p:clrMapOvr>
  <p:transition>
    <p:zoom/>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96123911"/>
      </p:ext>
    </p:extLst>
  </p:cSld>
  <p:clrMapOvr>
    <a:masterClrMapping/>
  </p:clrMapOvr>
  <p:transition>
    <p:zoom/>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42066172"/>
      </p:ext>
    </p:extLst>
  </p:cSld>
  <p:clrMapOvr>
    <a:masterClrMapping/>
  </p:clrMapOvr>
  <p:transition>
    <p:zoom/>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3867797"/>
      </p:ext>
    </p:extLst>
  </p:cSld>
  <p:clrMapOvr>
    <a:masterClrMapping/>
  </p:clrMapOvr>
  <p:transition>
    <p:zoom/>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313552"/>
      </p:ext>
    </p:extLst>
  </p:cSld>
  <p:clrMapOvr>
    <a:masterClrMapping/>
  </p:clrMapOvr>
  <p:transition>
    <p:zoom/>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61732806"/>
      </p:ext>
    </p:extLst>
  </p:cSld>
  <p:clrMapOvr>
    <a:masterClrMapping/>
  </p:clrMapOvr>
  <p:transition>
    <p:zoom/>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48083397"/>
      </p:ext>
    </p:extLst>
  </p:cSld>
  <p:clrMapOvr>
    <a:masterClrMapping/>
  </p:clrMapOvr>
  <p:transition>
    <p:zoom/>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17695263"/>
      </p:ext>
    </p:extLst>
  </p:cSld>
  <p:clrMapOvr>
    <a:masterClrMapping/>
  </p:clrMapOvr>
  <p:transition>
    <p:zoom/>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1236647"/>
      </p:ext>
    </p:extLst>
  </p:cSld>
  <p:clrMapOvr>
    <a:masterClrMapping/>
  </p:clrMapOvr>
  <p:transition>
    <p:zoom/>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93589266"/>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613569"/>
      </p:ext>
    </p:extLst>
  </p:cSld>
  <p:clrMapOvr>
    <a:masterClrMapping/>
  </p:clrMapOvr>
  <p:transition>
    <p:zoom/>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1803015"/>
      </p:ext>
    </p:extLst>
  </p:cSld>
  <p:clrMapOvr>
    <a:masterClrMapping/>
  </p:clrMapOvr>
  <p:transition>
    <p:zoom/>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4225896"/>
      </p:ext>
    </p:extLst>
  </p:cSld>
  <p:clrMapOvr>
    <a:masterClrMapping/>
  </p:clrMapOvr>
  <p:transition>
    <p:zoom/>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6533376"/>
      </p:ext>
    </p:extLst>
  </p:cSld>
  <p:clrMapOvr>
    <a:masterClrMapping/>
  </p:clrMapOvr>
  <p:transition>
    <p:zoom/>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57626050"/>
      </p:ext>
    </p:extLst>
  </p:cSld>
  <p:clrMapOvr>
    <a:masterClrMapping/>
  </p:clrMapOvr>
  <p:transition>
    <p:zoom/>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42902761"/>
      </p:ext>
    </p:extLst>
  </p:cSld>
  <p:clrMapOvr>
    <a:masterClrMapping/>
  </p:clrMapOvr>
  <p:transition>
    <p:zoom/>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913622"/>
      </p:ext>
    </p:extLst>
  </p:cSld>
  <p:clrMapOvr>
    <a:masterClrMapping/>
  </p:clrMapOvr>
  <p:transition>
    <p:zoom/>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0863400"/>
      </p:ext>
    </p:extLst>
  </p:cSld>
  <p:clrMapOvr>
    <a:masterClrMapping/>
  </p:clrMapOvr>
  <p:transition>
    <p:zoom/>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58520326"/>
      </p:ext>
    </p:extLst>
  </p:cSld>
  <p:clrMapOvr>
    <a:masterClrMapping/>
  </p:clrMapOvr>
  <p:transition>
    <p:zoom/>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9273497"/>
      </p:ext>
    </p:extLst>
  </p:cSld>
  <p:clrMapOvr>
    <a:masterClrMapping/>
  </p:clrMapOvr>
  <p:transition>
    <p:zoom/>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5813735"/>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758167"/>
      </p:ext>
    </p:extLst>
  </p:cSld>
  <p:clrMapOvr>
    <a:masterClrMapping/>
  </p:clrMapOvr>
  <p:transition>
    <p:zo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0597471"/>
      </p:ext>
    </p:extLst>
  </p:cSld>
  <p:clrMapOvr>
    <a:masterClrMapping/>
  </p:clrMapOvr>
  <p:transition>
    <p:zoom/>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56735956"/>
      </p:ext>
    </p:extLst>
  </p:cSld>
  <p:clrMapOvr>
    <a:masterClrMapping/>
  </p:clrMapOvr>
  <p:transition>
    <p:zoom/>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9278166"/>
      </p:ext>
    </p:extLst>
  </p:cSld>
  <p:clrMapOvr>
    <a:masterClrMapping/>
  </p:clrMapOvr>
  <p:transition>
    <p:zoom/>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9699233"/>
      </p:ext>
    </p:extLst>
  </p:cSld>
  <p:clrMapOvr>
    <a:masterClrMapping/>
  </p:clrMapOvr>
  <p:transition>
    <p:zo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8882697"/>
      </p:ext>
    </p:extLst>
  </p:cSld>
  <p:clrMapOvr>
    <a:masterClrMapping/>
  </p:clrMapOvr>
  <p:transition>
    <p:zo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11809429"/>
      </p:ext>
    </p:extLst>
  </p:cSld>
  <p:clrMapOvr>
    <a:masterClrMapping/>
  </p:clrMapOvr>
  <p:transition>
    <p:zoom/>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85112815"/>
      </p:ext>
    </p:extLst>
  </p:cSld>
  <p:clrMapOvr>
    <a:masterClrMapping/>
  </p:clrMapOvr>
  <p:transition>
    <p:zo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90873342"/>
      </p:ext>
    </p:extLst>
  </p:cSld>
  <p:clrMapOvr>
    <a:masterClrMapping/>
  </p:clrMapOvr>
  <p:transition>
    <p:zo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84709050"/>
      </p:ext>
    </p:extLst>
  </p:cSld>
  <p:clrMapOvr>
    <a:masterClrMapping/>
  </p:clrMapOvr>
  <p:transition>
    <p:zoom/>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57568250"/>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364933"/>
      </p:ext>
    </p:extLst>
  </p:cSld>
  <p:clrMapOvr>
    <a:masterClrMapping/>
  </p:clrMapOvr>
  <p:transition>
    <p:zoom/>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88198366"/>
      </p:ext>
    </p:extLst>
  </p:cSld>
  <p:clrMapOvr>
    <a:masterClrMapping/>
  </p:clrMapOvr>
  <p:transition>
    <p:zo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99793557"/>
      </p:ext>
    </p:extLst>
  </p:cSld>
  <p:clrMapOvr>
    <a:masterClrMapping/>
  </p:clrMapOvr>
  <p:transition>
    <p:zo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78577667"/>
      </p:ext>
    </p:extLst>
  </p:cSld>
  <p:clrMapOvr>
    <a:masterClrMapping/>
  </p:clrMapOvr>
  <p:transition>
    <p:zoom/>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55077101"/>
      </p:ext>
    </p:extLst>
  </p:cSld>
  <p:clrMapOvr>
    <a:masterClrMapping/>
  </p:clrMapOvr>
  <p:transition>
    <p:zoom/>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32823966"/>
      </p:ext>
    </p:extLst>
  </p:cSld>
  <p:clrMapOvr>
    <a:masterClrMapping/>
  </p:clrMapOvr>
  <p:transition>
    <p:zoom/>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722261"/>
      </p:ext>
    </p:extLst>
  </p:cSld>
  <p:clrMapOvr>
    <a:masterClrMapping/>
  </p:clrMapOvr>
  <p:transition>
    <p:zoom/>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3673623"/>
      </p:ext>
    </p:extLst>
  </p:cSld>
  <p:clrMapOvr>
    <a:masterClrMapping/>
  </p:clrMapOvr>
  <p:transition>
    <p:zoom/>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17263919"/>
      </p:ext>
    </p:extLst>
  </p:cSld>
  <p:clrMapOvr>
    <a:masterClrMapping/>
  </p:clrMapOvr>
  <p:transition>
    <p:zoom/>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0557973"/>
      </p:ext>
    </p:extLst>
  </p:cSld>
  <p:clrMapOvr>
    <a:masterClrMapping/>
  </p:clrMapOvr>
  <p:transition>
    <p:zoom/>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84340335"/>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195166"/>
      </p:ext>
    </p:extLst>
  </p:cSld>
  <p:clrMapOvr>
    <a:masterClrMapping/>
  </p:clrMapOvr>
  <p:transition>
    <p:zoom/>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85619695"/>
      </p:ext>
    </p:extLst>
  </p:cSld>
  <p:clrMapOvr>
    <a:masterClrMapping/>
  </p:clrMapOvr>
  <p:transition>
    <p:zo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67271718"/>
      </p:ext>
    </p:extLst>
  </p:cSld>
  <p:clrMapOvr>
    <a:masterClrMapping/>
  </p:clrMapOvr>
  <p:transition>
    <p:zoom/>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3500144"/>
      </p:ext>
    </p:extLst>
  </p:cSld>
  <p:clrMapOvr>
    <a:masterClrMapping/>
  </p:clrMapOvr>
  <p:transition>
    <p:zoom/>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711284298"/>
      </p:ext>
    </p:extLst>
  </p:cSld>
  <p:clrMapOvr>
    <a:masterClrMapping/>
  </p:clrMapOvr>
  <p:transition>
    <p:zoom/>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91500351"/>
      </p:ext>
    </p:extLst>
  </p:cSld>
  <p:clrMapOvr>
    <a:masterClrMapping/>
  </p:clrMapOvr>
  <p:transition>
    <p:zo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24094448"/>
      </p:ext>
    </p:extLst>
  </p:cSld>
  <p:clrMapOvr>
    <a:masterClrMapping/>
  </p:clrMapOvr>
  <p:transition>
    <p:zoom/>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16758445"/>
      </p:ext>
    </p:extLst>
  </p:cSld>
  <p:clrMapOvr>
    <a:masterClrMapping/>
  </p:clrMapOvr>
  <p:transition>
    <p:zoom/>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914604681"/>
      </p:ext>
    </p:extLst>
  </p:cSld>
  <p:clrMapOvr>
    <a:masterClrMapping/>
  </p:clrMapOvr>
  <p:transition>
    <p:zoom/>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47706780"/>
      </p:ext>
    </p:extLst>
  </p:cSld>
  <p:clrMapOvr>
    <a:masterClrMapping/>
  </p:clrMapOvr>
  <p:transition>
    <p:zoom/>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67162513"/>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086859"/>
      </p:ext>
    </p:extLst>
  </p:cSld>
  <p:clrMapOvr>
    <a:masterClrMapping/>
  </p:clrMapOvr>
  <p:transition>
    <p:zoom/>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20352738"/>
      </p:ext>
    </p:extLst>
  </p:cSld>
  <p:clrMapOvr>
    <a:masterClrMapping/>
  </p:clrMapOvr>
  <p:transition>
    <p:zoom/>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8747118"/>
      </p:ext>
    </p:extLst>
  </p:cSld>
  <p:clrMapOvr>
    <a:masterClrMapping/>
  </p:clrMapOvr>
  <p:transition>
    <p:zoom/>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80201438"/>
      </p:ext>
    </p:extLst>
  </p:cSld>
  <p:clrMapOvr>
    <a:masterClrMapping/>
  </p:clrMapOvr>
  <p:transition>
    <p:zoom/>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43115664"/>
      </p:ext>
    </p:extLst>
  </p:cSld>
  <p:clrMapOvr>
    <a:masterClrMapping/>
  </p:clrMapOvr>
  <p:transition>
    <p:zoom/>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93770547"/>
      </p:ext>
    </p:extLst>
  </p:cSld>
  <p:clrMapOvr>
    <a:masterClrMapping/>
  </p:clrMapOvr>
  <p:transition>
    <p:zoom/>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40421641"/>
      </p:ext>
    </p:extLst>
  </p:cSld>
  <p:clrMapOvr>
    <a:masterClrMapping/>
  </p:clrMapOvr>
  <p:transition>
    <p:zoom/>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40328562"/>
      </p:ext>
    </p:extLst>
  </p:cSld>
  <p:clrMapOvr>
    <a:masterClrMapping/>
  </p:clrMapOvr>
  <p:transition>
    <p:zoom/>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43639313"/>
      </p:ext>
    </p:extLst>
  </p:cSld>
  <p:clrMapOvr>
    <a:masterClrMapping/>
  </p:clrMapOvr>
  <p:transition>
    <p:zoom/>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19641517"/>
      </p:ext>
    </p:extLst>
  </p:cSld>
  <p:clrMapOvr>
    <a:masterClrMapping/>
  </p:clrMapOvr>
  <p:transition>
    <p:zoom/>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27285822"/>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299764"/>
      </p:ext>
    </p:extLst>
  </p:cSld>
  <p:clrMapOvr>
    <a:masterClrMapping/>
  </p:clrMapOvr>
  <p:transition>
    <p:zoom/>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87852490"/>
      </p:ext>
    </p:extLst>
  </p:cSld>
  <p:clrMapOvr>
    <a:masterClrMapping/>
  </p:clrMapOvr>
  <p:transition>
    <p:zoom/>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2284872"/>
      </p:ext>
    </p:extLst>
  </p:cSld>
  <p:clrMapOvr>
    <a:masterClrMapping/>
  </p:clrMapOvr>
  <p:transition>
    <p:zoom/>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15607818"/>
      </p:ext>
    </p:extLst>
  </p:cSld>
  <p:clrMapOvr>
    <a:masterClrMapping/>
  </p:clrMapOvr>
  <p:transition>
    <p:zoom/>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7404041"/>
      </p:ext>
    </p:extLst>
  </p:cSld>
  <p:clrMapOvr>
    <a:masterClrMapping/>
  </p:clrMapOvr>
  <p:transition>
    <p:zoom/>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2341424"/>
      </p:ext>
    </p:extLst>
  </p:cSld>
  <p:clrMapOvr>
    <a:masterClrMapping/>
  </p:clrMapOvr>
  <p:transition>
    <p:zoom/>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4547290"/>
      </p:ext>
    </p:extLst>
  </p:cSld>
  <p:clrMapOvr>
    <a:masterClrMapping/>
  </p:clrMapOvr>
  <p:transition>
    <p:zoom/>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22713135"/>
      </p:ext>
    </p:extLst>
  </p:cSld>
  <p:clrMapOvr>
    <a:masterClrMapping/>
  </p:clrMapOvr>
  <p:transition>
    <p:zoom/>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54683254"/>
      </p:ext>
    </p:extLst>
  </p:cSld>
  <p:clrMapOvr>
    <a:masterClrMapping/>
  </p:clrMapOvr>
  <p:transition>
    <p:zoom/>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28951961"/>
      </p:ext>
    </p:extLst>
  </p:cSld>
  <p:clrMapOvr>
    <a:masterClrMapping/>
  </p:clrMapOvr>
  <p:transition>
    <p:zoom/>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53424492"/>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389994"/>
      </p:ext>
    </p:extLst>
  </p:cSld>
  <p:clrMapOvr>
    <a:masterClrMapping/>
  </p:clrMapOvr>
  <p:transition>
    <p:zoom/>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34514099"/>
      </p:ext>
    </p:extLst>
  </p:cSld>
  <p:clrMapOvr>
    <a:masterClrMapping/>
  </p:clrMapOvr>
  <p:transition>
    <p:zoom/>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8167757"/>
      </p:ext>
    </p:extLst>
  </p:cSld>
  <p:clrMapOvr>
    <a:masterClrMapping/>
  </p:clrMapOvr>
  <p:transition>
    <p:zoom/>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318067"/>
      </p:ext>
    </p:extLst>
  </p:cSld>
  <p:clrMapOvr>
    <a:masterClrMapping/>
  </p:clrMapOvr>
  <p:transition>
    <p:zoom/>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544120691"/>
      </p:ext>
    </p:extLst>
  </p:cSld>
  <p:clrMapOvr>
    <a:masterClrMapping/>
  </p:clrMapOvr>
  <p:transition>
    <p:zoom/>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06251035"/>
      </p:ext>
    </p:extLst>
  </p:cSld>
  <p:clrMapOvr>
    <a:masterClrMapping/>
  </p:clrMapOvr>
  <p:transition>
    <p:zoom/>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19191657"/>
      </p:ext>
    </p:extLst>
  </p:cSld>
  <p:clrMapOvr>
    <a:masterClrMapping/>
  </p:clrMapOvr>
  <p:transition>
    <p:zoom/>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87662246"/>
      </p:ext>
    </p:extLst>
  </p:cSld>
  <p:clrMapOvr>
    <a:masterClrMapping/>
  </p:clrMapOvr>
  <p:transition>
    <p:zoom/>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866857799"/>
      </p:ext>
    </p:extLst>
  </p:cSld>
  <p:clrMapOvr>
    <a:masterClrMapping/>
  </p:clrMapOvr>
  <p:transition>
    <p:zoom/>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1885778"/>
      </p:ext>
    </p:extLst>
  </p:cSld>
  <p:clrMapOvr>
    <a:masterClrMapping/>
  </p:clrMapOvr>
  <p:transition>
    <p:zoom/>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83054923"/>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270928"/>
      </p:ext>
    </p:extLst>
  </p:cSld>
  <p:clrMapOvr>
    <a:masterClrMapping/>
  </p:clrMapOvr>
  <p:transition>
    <p:zoom/>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98385623"/>
      </p:ext>
    </p:extLst>
  </p:cSld>
  <p:clrMapOvr>
    <a:masterClrMapping/>
  </p:clrMapOvr>
  <p:transition>
    <p:zoom/>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307493"/>
      </p:ext>
    </p:extLst>
  </p:cSld>
  <p:clrMapOvr>
    <a:masterClrMapping/>
  </p:clrMapOvr>
  <p:transition>
    <p:zoom/>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172360"/>
      </p:ext>
    </p:extLst>
  </p:cSld>
  <p:clrMapOvr>
    <a:masterClrMapping/>
  </p:clrMapOvr>
  <p:transition>
    <p:zoom/>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86763680"/>
      </p:ext>
    </p:extLst>
  </p:cSld>
  <p:clrMapOvr>
    <a:masterClrMapping/>
  </p:clrMapOvr>
  <p:transition>
    <p:zoom/>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91202217"/>
      </p:ext>
    </p:extLst>
  </p:cSld>
  <p:clrMapOvr>
    <a:masterClrMapping/>
  </p:clrMapOvr>
  <p:transition>
    <p:zoom/>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1805136"/>
      </p:ext>
    </p:extLst>
  </p:cSld>
  <p:clrMapOvr>
    <a:masterClrMapping/>
  </p:clrMapOvr>
  <p:transition>
    <p:zoom/>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05593734"/>
      </p:ext>
    </p:extLst>
  </p:cSld>
  <p:clrMapOvr>
    <a:masterClrMapping/>
  </p:clrMapOvr>
  <p:transition>
    <p:zoom/>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18794937"/>
      </p:ext>
    </p:extLst>
  </p:cSld>
  <p:clrMapOvr>
    <a:masterClrMapping/>
  </p:clrMapOvr>
  <p:transition>
    <p:zoom/>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918312"/>
      </p:ext>
    </p:extLst>
  </p:cSld>
  <p:clrMapOvr>
    <a:masterClrMapping/>
  </p:clrMapOvr>
  <p:transition>
    <p:zoom/>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111848"/>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pPr>
                <a:defRPr/>
              </a:pPr>
              <a:t>‹#›</a:t>
            </a:fld>
            <a:endParaRPr lang="en-US"/>
          </a:p>
        </p:txBody>
      </p:sp>
    </p:spTree>
    <p:extLst>
      <p:ext uri="{BB962C8B-B14F-4D97-AF65-F5344CB8AC3E}">
        <p14:creationId xmlns:p14="http://schemas.microsoft.com/office/powerpoint/2010/main" val="31056663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249001"/>
      </p:ext>
    </p:extLst>
  </p:cSld>
  <p:clrMapOvr>
    <a:masterClrMapping/>
  </p:clrMapOvr>
  <p:transition>
    <p:zoom/>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7063"/>
      </p:ext>
    </p:extLst>
  </p:cSld>
  <p:clrMapOvr>
    <a:masterClrMapping/>
  </p:clrMapOvr>
  <p:transition>
    <p:zoom/>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6399970"/>
      </p:ext>
    </p:extLst>
  </p:cSld>
  <p:clrMapOvr>
    <a:masterClrMapping/>
  </p:clrMapOvr>
  <p:transition>
    <p:zoom/>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888370"/>
      </p:ext>
    </p:extLst>
  </p:cSld>
  <p:clrMapOvr>
    <a:masterClrMapping/>
  </p:clrMapOvr>
  <p:transition>
    <p:zoom/>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0724648"/>
      </p:ext>
    </p:extLst>
  </p:cSld>
  <p:clrMapOvr>
    <a:masterClrMapping/>
  </p:clrMapOvr>
  <p:transition>
    <p:zoom/>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281426"/>
      </p:ext>
    </p:extLst>
  </p:cSld>
  <p:clrMapOvr>
    <a:masterClrMapping/>
  </p:clrMapOvr>
  <p:transition>
    <p:zoom/>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982402"/>
      </p:ext>
    </p:extLst>
  </p:cSld>
  <p:clrMapOvr>
    <a:masterClrMapping/>
  </p:clrMapOvr>
  <p:transition>
    <p:zoom/>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277927"/>
      </p:ext>
    </p:extLst>
  </p:cSld>
  <p:clrMapOvr>
    <a:masterClrMapping/>
  </p:clrMapOvr>
  <p:transition>
    <p:zoom/>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199421"/>
      </p:ext>
    </p:extLst>
  </p:cSld>
  <p:clrMapOvr>
    <a:masterClrMapping/>
  </p:clrMapOvr>
  <p:transition>
    <p:zoom/>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108174"/>
      </p:ext>
    </p:extLst>
  </p:cSld>
  <p:clrMapOvr>
    <a:masterClrMapping/>
  </p:clrMapOvr>
  <p:transition>
    <p:zoom/>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209036"/>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430355"/>
      </p:ext>
    </p:extLst>
  </p:cSld>
  <p:clrMapOvr>
    <a:masterClrMapping/>
  </p:clrMapOvr>
  <p:transition>
    <p:zoom/>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7194451"/>
      </p:ext>
    </p:extLst>
  </p:cSld>
  <p:clrMapOvr>
    <a:masterClrMapping/>
  </p:clrMapOvr>
  <p:transition>
    <p:zoom/>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27836"/>
      </p:ext>
    </p:extLst>
  </p:cSld>
  <p:clrMapOvr>
    <a:masterClrMapping/>
  </p:clrMapOvr>
  <p:transition>
    <p:zoom/>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021448"/>
      </p:ext>
    </p:extLst>
  </p:cSld>
  <p:clrMapOvr>
    <a:masterClrMapping/>
  </p:clrMapOvr>
  <p:transition>
    <p:zoom/>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309529"/>
      </p:ext>
    </p:extLst>
  </p:cSld>
  <p:clrMapOvr>
    <a:masterClrMapping/>
  </p:clrMapOvr>
  <p:transition>
    <p:zoom/>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618787"/>
      </p:ext>
    </p:extLst>
  </p:cSld>
  <p:clrMapOvr>
    <a:masterClrMapping/>
  </p:clrMapOvr>
  <p:transition>
    <p:zoom/>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142082"/>
      </p:ext>
    </p:extLst>
  </p:cSld>
  <p:clrMapOvr>
    <a:masterClrMapping/>
  </p:clrMapOvr>
  <p:transition>
    <p:zoom/>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656190"/>
      </p:ext>
    </p:extLst>
  </p:cSld>
  <p:clrMapOvr>
    <a:masterClrMapping/>
  </p:clrMapOvr>
  <p:transition>
    <p:zoom/>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310668"/>
      </p:ext>
    </p:extLst>
  </p:cSld>
  <p:clrMapOvr>
    <a:masterClrMapping/>
  </p:clrMapOvr>
  <p:transition>
    <p:zoom/>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867758"/>
      </p:ext>
    </p:extLst>
  </p:cSld>
  <p:clrMapOvr>
    <a:masterClrMapping/>
  </p:clrMapOvr>
  <p:transition>
    <p:zoom/>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863877"/>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865678"/>
      </p:ext>
    </p:extLst>
  </p:cSld>
  <p:clrMapOvr>
    <a:masterClrMapping/>
  </p:clrMapOvr>
  <p:transition>
    <p:zoom/>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032564"/>
      </p:ext>
    </p:extLst>
  </p:cSld>
  <p:clrMapOvr>
    <a:masterClrMapping/>
  </p:clrMapOvr>
  <p:transition>
    <p:zoom/>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204296"/>
      </p:ext>
    </p:extLst>
  </p:cSld>
  <p:clrMapOvr>
    <a:masterClrMapping/>
  </p:clrMapOvr>
  <p:transition>
    <p:zoom/>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870443"/>
      </p:ext>
    </p:extLst>
  </p:cSld>
  <p:clrMapOvr>
    <a:masterClrMapping/>
  </p:clrMapOvr>
  <p:transition>
    <p:zoom/>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31472"/>
      </p:ext>
    </p:extLst>
  </p:cSld>
  <p:clrMapOvr>
    <a:masterClrMapping/>
  </p:clrMapOvr>
  <p:transition>
    <p:zoom/>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074377"/>
      </p:ext>
    </p:extLst>
  </p:cSld>
  <p:clrMapOvr>
    <a:masterClrMapping/>
  </p:clrMapOvr>
  <p:transition>
    <p:zoom/>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897740"/>
      </p:ext>
    </p:extLst>
  </p:cSld>
  <p:clrMapOvr>
    <a:masterClrMapping/>
  </p:clrMapOvr>
  <p:transition>
    <p:zoom/>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147748"/>
      </p:ext>
    </p:extLst>
  </p:cSld>
  <p:clrMapOvr>
    <a:masterClrMapping/>
  </p:clrMapOvr>
  <p:transition>
    <p:zoom/>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061229"/>
      </p:ext>
    </p:extLst>
  </p:cSld>
  <p:clrMapOvr>
    <a:masterClrMapping/>
  </p:clrMapOvr>
  <p:transition>
    <p:zoom/>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801229914"/>
      </p:ext>
    </p:extLst>
  </p:cSld>
  <p:clrMapOvr>
    <a:masterClrMapping/>
  </p:clrMapOvr>
  <p:transition>
    <p:zoom/>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2518880"/>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543491"/>
      </p:ext>
    </p:extLst>
  </p:cSld>
  <p:clrMapOvr>
    <a:masterClrMapping/>
  </p:clrMapOvr>
  <p:transition>
    <p:zoom/>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00801287"/>
      </p:ext>
    </p:extLst>
  </p:cSld>
  <p:clrMapOvr>
    <a:masterClrMapping/>
  </p:clrMapOvr>
  <p:transition>
    <p:zoom/>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00421043"/>
      </p:ext>
    </p:extLst>
  </p:cSld>
  <p:clrMapOvr>
    <a:masterClrMapping/>
  </p:clrMapOvr>
  <p:transition>
    <p:zoom/>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421924227"/>
      </p:ext>
    </p:extLst>
  </p:cSld>
  <p:clrMapOvr>
    <a:masterClrMapping/>
  </p:clrMapOvr>
  <p:transition>
    <p:zoom/>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502881"/>
      </p:ext>
    </p:extLst>
  </p:cSld>
  <p:clrMapOvr>
    <a:masterClrMapping/>
  </p:clrMapOvr>
  <p:transition>
    <p:zoom/>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65334435"/>
      </p:ext>
    </p:extLst>
  </p:cSld>
  <p:clrMapOvr>
    <a:masterClrMapping/>
  </p:clrMapOvr>
  <p:transition>
    <p:zoom/>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45670691"/>
      </p:ext>
    </p:extLst>
  </p:cSld>
  <p:clrMapOvr>
    <a:masterClrMapping/>
  </p:clrMapOvr>
  <p:transition>
    <p:zoom/>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970469329"/>
      </p:ext>
    </p:extLst>
  </p:cSld>
  <p:clrMapOvr>
    <a:masterClrMapping/>
  </p:clrMapOvr>
  <p:transition>
    <p:zoom/>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08079479"/>
      </p:ext>
    </p:extLst>
  </p:cSld>
  <p:clrMapOvr>
    <a:masterClrMapping/>
  </p:clrMapOvr>
  <p:transition>
    <p:zoom/>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22885712"/>
      </p:ext>
    </p:extLst>
  </p:cSld>
  <p:clrMapOvr>
    <a:masterClrMapping/>
  </p:clrMapOvr>
  <p:transition>
    <p:zoom/>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22625139"/>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922126"/>
      </p:ext>
    </p:extLst>
  </p:cSld>
  <p:clrMapOvr>
    <a:masterClrMapping/>
  </p:clrMapOvr>
  <p:transition>
    <p:zoom/>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58454736"/>
      </p:ext>
    </p:extLst>
  </p:cSld>
  <p:clrMapOvr>
    <a:masterClrMapping/>
  </p:clrMapOvr>
  <p:transition>
    <p:zoom/>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59027353"/>
      </p:ext>
    </p:extLst>
  </p:cSld>
  <p:clrMapOvr>
    <a:masterClrMapping/>
  </p:clrMapOvr>
  <p:transition>
    <p:zoom/>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88855558"/>
      </p:ext>
    </p:extLst>
  </p:cSld>
  <p:clrMapOvr>
    <a:masterClrMapping/>
  </p:clrMapOvr>
  <p:transition>
    <p:zoom/>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497127"/>
      </p:ext>
    </p:extLst>
  </p:cSld>
  <p:clrMapOvr>
    <a:masterClrMapping/>
  </p:clrMapOvr>
  <p:transition>
    <p:zoom/>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990546"/>
      </p:ext>
    </p:extLst>
  </p:cSld>
  <p:clrMapOvr>
    <a:masterClrMapping/>
  </p:clrMapOvr>
  <p:transition>
    <p:zo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015961"/>
      </p:ext>
    </p:extLst>
  </p:cSld>
  <p:clrMapOvr>
    <a:masterClrMapping/>
  </p:clrMapOvr>
  <p:transition>
    <p:zoom/>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076776"/>
      </p:ext>
    </p:extLst>
  </p:cSld>
  <p:clrMapOvr>
    <a:masterClrMapping/>
  </p:clrMapOvr>
  <p:transition>
    <p:zoom/>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667791"/>
      </p:ext>
    </p:extLst>
  </p:cSld>
  <p:clrMapOvr>
    <a:masterClrMapping/>
  </p:clrMapOvr>
  <p:transition>
    <p:zoom/>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166346"/>
      </p:ext>
    </p:extLst>
  </p:cSld>
  <p:clrMapOvr>
    <a:masterClrMapping/>
  </p:clrMapOvr>
  <p:transition>
    <p:zoom/>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10775"/>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179395"/>
      </p:ext>
    </p:extLst>
  </p:cSld>
  <p:clrMapOvr>
    <a:masterClrMapping/>
  </p:clrMapOvr>
  <p:transition>
    <p:zoom/>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893199"/>
      </p:ext>
    </p:extLst>
  </p:cSld>
  <p:clrMapOvr>
    <a:masterClrMapping/>
  </p:clrMapOvr>
  <p:transition>
    <p:zoom/>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034051"/>
      </p:ext>
    </p:extLst>
  </p:cSld>
  <p:clrMapOvr>
    <a:masterClrMapping/>
  </p:clrMapOvr>
  <p:transition>
    <p:zoom/>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339601"/>
      </p:ext>
    </p:extLst>
  </p:cSld>
  <p:clrMapOvr>
    <a:masterClrMapping/>
  </p:clrMapOvr>
  <p:transition>
    <p:zoom/>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096846"/>
      </p:ext>
    </p:extLst>
  </p:cSld>
  <p:clrMapOvr>
    <a:masterClrMapping/>
  </p:clrMapOvr>
  <p:transition>
    <p:zoom/>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523017"/>
      </p:ext>
    </p:extLst>
  </p:cSld>
  <p:clrMapOvr>
    <a:masterClrMapping/>
  </p:clrMapOvr>
  <p:transition>
    <p:zoom/>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6681078"/>
      </p:ext>
    </p:extLst>
  </p:cSld>
  <p:clrMapOvr>
    <a:masterClrMapping/>
  </p:clrMapOvr>
  <p:transition>
    <p:zoom/>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65550"/>
      </p:ext>
    </p:extLst>
  </p:cSld>
  <p:clrMapOvr>
    <a:masterClrMapping/>
  </p:clrMapOvr>
  <p:transition>
    <p:zoom/>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801112"/>
      </p:ext>
    </p:extLst>
  </p:cSld>
  <p:clrMapOvr>
    <a:masterClrMapping/>
  </p:clrMapOvr>
  <p:transition>
    <p:zoom/>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575163"/>
      </p:ext>
    </p:extLst>
  </p:cSld>
  <p:clrMapOvr>
    <a:masterClrMapping/>
  </p:clrMapOvr>
  <p:transition>
    <p:zoom/>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501400"/>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312570"/>
      </p:ext>
    </p:extLst>
  </p:cSld>
  <p:clrMapOvr>
    <a:masterClrMapping/>
  </p:clrMapOvr>
  <p:transition>
    <p:zoom/>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294166"/>
      </p:ext>
    </p:extLst>
  </p:cSld>
  <p:clrMapOvr>
    <a:masterClrMapping/>
  </p:clrMapOvr>
  <p:transition>
    <p:zo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171277"/>
      </p:ext>
    </p:extLst>
  </p:cSld>
  <p:clrMapOvr>
    <a:masterClrMapping/>
  </p:clrMapOvr>
  <p:transition>
    <p:zoom/>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22877"/>
      </p:ext>
    </p:extLst>
  </p:cSld>
  <p:clrMapOvr>
    <a:masterClrMapping/>
  </p:clrMapOvr>
  <p:transition>
    <p:zoom/>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403928"/>
      </p:ext>
    </p:extLst>
  </p:cSld>
  <p:clrMapOvr>
    <a:masterClrMapping/>
  </p:clrMapOvr>
  <p:transition>
    <p:zoom/>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143253"/>
      </p:ext>
    </p:extLst>
  </p:cSld>
  <p:clrMapOvr>
    <a:masterClrMapping/>
  </p:clrMapOvr>
  <p:transition>
    <p:zoom/>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872193"/>
      </p:ext>
    </p:extLst>
  </p:cSld>
  <p:clrMapOvr>
    <a:masterClrMapping/>
  </p:clrMapOvr>
  <p:transition>
    <p:zoom/>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0990169"/>
      </p:ext>
    </p:extLst>
  </p:cSld>
  <p:clrMapOvr>
    <a:masterClrMapping/>
  </p:clrMapOvr>
  <p:transition>
    <p:zoom/>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70199"/>
      </p:ext>
    </p:extLst>
  </p:cSld>
  <p:clrMapOvr>
    <a:masterClrMapping/>
  </p:clrMapOvr>
  <p:transition>
    <p:zoom/>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3766989"/>
      </p:ext>
    </p:extLst>
  </p:cSld>
  <p:clrMapOvr>
    <a:masterClrMapping/>
  </p:clrMapOvr>
  <p:transition>
    <p:zoom/>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6224171"/>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610294"/>
      </p:ext>
    </p:extLst>
  </p:cSld>
  <p:clrMapOvr>
    <a:masterClrMapping/>
  </p:clrMapOvr>
  <p:transition>
    <p:zoom/>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384025"/>
      </p:ext>
    </p:extLst>
  </p:cSld>
  <p:clrMapOvr>
    <a:masterClrMapping/>
  </p:clrMapOvr>
  <p:transition>
    <p:zoom/>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420520"/>
      </p:ext>
    </p:extLst>
  </p:cSld>
  <p:clrMapOvr>
    <a:masterClrMapping/>
  </p:clrMapOvr>
  <p:transition>
    <p:zoom/>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947545"/>
      </p:ext>
    </p:extLst>
  </p:cSld>
  <p:clrMapOvr>
    <a:masterClrMapping/>
  </p:clrMapOvr>
  <p:transition>
    <p:zoom/>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577646077"/>
      </p:ext>
    </p:extLst>
  </p:cSld>
  <p:clrMapOvr>
    <a:masterClrMapping/>
  </p:clrMapOvr>
  <p:transition>
    <p:zoom/>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94913635"/>
      </p:ext>
    </p:extLst>
  </p:cSld>
  <p:clrMapOvr>
    <a:masterClrMapping/>
  </p:clrMapOvr>
  <p:transition>
    <p:zoom/>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27800641"/>
      </p:ext>
    </p:extLst>
  </p:cSld>
  <p:clrMapOvr>
    <a:masterClrMapping/>
  </p:clrMapOvr>
  <p:transition>
    <p:zoom/>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42782454"/>
      </p:ext>
    </p:extLst>
  </p:cSld>
  <p:clrMapOvr>
    <a:masterClrMapping/>
  </p:clrMapOvr>
  <p:transition>
    <p:zoom/>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804421111"/>
      </p:ext>
    </p:extLst>
  </p:cSld>
  <p:clrMapOvr>
    <a:masterClrMapping/>
  </p:clrMapOvr>
  <p:transition>
    <p:zoom/>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6027890"/>
      </p:ext>
    </p:extLst>
  </p:cSld>
  <p:clrMapOvr>
    <a:masterClrMapping/>
  </p:clrMapOvr>
  <p:transition>
    <p:zoom/>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44890576"/>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195127"/>
      </p:ext>
    </p:extLst>
  </p:cSld>
  <p:clrMapOvr>
    <a:masterClrMapping/>
  </p:clrMapOvr>
  <p:transition>
    <p:zoom/>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64758354"/>
      </p:ext>
    </p:extLst>
  </p:cSld>
  <p:clrMapOvr>
    <a:masterClrMapping/>
  </p:clrMapOvr>
  <p:transition>
    <p:zoom/>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40320801"/>
      </p:ext>
    </p:extLst>
  </p:cSld>
  <p:clrMapOvr>
    <a:masterClrMapping/>
  </p:clrMapOvr>
  <p:transition>
    <p:zoom/>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5481138"/>
      </p:ext>
    </p:extLst>
  </p:cSld>
  <p:clrMapOvr>
    <a:masterClrMapping/>
  </p:clrMapOvr>
  <p:transition>
    <p:zoom/>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0975767"/>
      </p:ext>
    </p:extLst>
  </p:cSld>
  <p:clrMapOvr>
    <a:masterClrMapping/>
  </p:clrMapOvr>
  <p:transition>
    <p:zoom/>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24202053"/>
      </p:ext>
    </p:extLst>
  </p:cSld>
  <p:clrMapOvr>
    <a:masterClrMapping/>
  </p:clrMapOvr>
  <p:transition>
    <p:zoom/>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19589131"/>
      </p:ext>
    </p:extLst>
  </p:cSld>
  <p:clrMapOvr>
    <a:masterClrMapping/>
  </p:clrMapOvr>
  <p:transition>
    <p:zoom/>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1861806"/>
      </p:ext>
    </p:extLst>
  </p:cSld>
  <p:clrMapOvr>
    <a:masterClrMapping/>
  </p:clrMapOvr>
  <p:transition>
    <p:zoom/>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4162976"/>
      </p:ext>
    </p:extLst>
  </p:cSld>
  <p:clrMapOvr>
    <a:masterClrMapping/>
  </p:clrMapOvr>
  <p:transition>
    <p:zoom/>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2779422"/>
      </p:ext>
    </p:extLst>
  </p:cSld>
  <p:clrMapOvr>
    <a:masterClrMapping/>
  </p:clrMapOvr>
  <p:transition>
    <p:zoom/>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00014221"/>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2938180"/>
      </p:ext>
    </p:extLst>
  </p:cSld>
  <p:clrMapOvr>
    <a:masterClrMapping/>
  </p:clrMapOvr>
  <p:transition>
    <p:zoom/>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86271957"/>
      </p:ext>
    </p:extLst>
  </p:cSld>
  <p:clrMapOvr>
    <a:masterClrMapping/>
  </p:clrMapOvr>
  <p:transition>
    <p:zoom/>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51701252"/>
      </p:ext>
    </p:extLst>
  </p:cSld>
  <p:clrMapOvr>
    <a:masterClrMapping/>
  </p:clrMapOvr>
  <p:transition>
    <p:zoom/>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680346713"/>
      </p:ext>
    </p:extLst>
  </p:cSld>
  <p:clrMapOvr>
    <a:masterClrMapping/>
  </p:clrMapOvr>
  <p:transition>
    <p:zoom/>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11819339"/>
      </p:ext>
    </p:extLst>
  </p:cSld>
  <p:clrMapOvr>
    <a:masterClrMapping/>
  </p:clrMapOvr>
  <p:transition>
    <p:zoom/>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81321995"/>
      </p:ext>
    </p:extLst>
  </p:cSld>
  <p:clrMapOvr>
    <a:masterClrMapping/>
  </p:clrMapOvr>
  <p:transition>
    <p:zoom/>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5043216"/>
      </p:ext>
    </p:extLst>
  </p:cSld>
  <p:clrMapOvr>
    <a:masterClrMapping/>
  </p:clrMapOvr>
  <p:transition>
    <p:zoom/>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6908972"/>
      </p:ext>
    </p:extLst>
  </p:cSld>
  <p:clrMapOvr>
    <a:masterClrMapping/>
  </p:clrMapOvr>
  <p:transition>
    <p:zoom/>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1680598"/>
      </p:ext>
    </p:extLst>
  </p:cSld>
  <p:clrMapOvr>
    <a:masterClrMapping/>
  </p:clrMapOvr>
  <p:transition>
    <p:zoom/>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6408847"/>
      </p:ext>
    </p:extLst>
  </p:cSld>
  <p:clrMapOvr>
    <a:masterClrMapping/>
  </p:clrMapOvr>
  <p:transition>
    <p:zoom/>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3923472"/>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pPr>
                <a:defRPr/>
              </a:pPr>
              <a:t>‹#›</a:t>
            </a:fld>
            <a:endParaRPr lang="en-US"/>
          </a:p>
        </p:txBody>
      </p:sp>
    </p:spTree>
    <p:extLst>
      <p:ext uri="{BB962C8B-B14F-4D97-AF65-F5344CB8AC3E}">
        <p14:creationId xmlns:p14="http://schemas.microsoft.com/office/powerpoint/2010/main" val="350749002"/>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762794"/>
      </p:ext>
    </p:extLst>
  </p:cSld>
  <p:clrMapOvr>
    <a:masterClrMapping/>
  </p:clrMapOvr>
  <p:transition>
    <p:zoom/>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00147153"/>
      </p:ext>
    </p:extLst>
  </p:cSld>
  <p:clrMapOvr>
    <a:masterClrMapping/>
  </p:clrMapOvr>
  <p:transition>
    <p:zoom/>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4798982"/>
      </p:ext>
    </p:extLst>
  </p:cSld>
  <p:clrMapOvr>
    <a:masterClrMapping/>
  </p:clrMapOvr>
  <p:transition>
    <p:zoom/>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5522664"/>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056999"/>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862528"/>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438011"/>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207556"/>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260323"/>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900778"/>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912678"/>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6358480"/>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513777"/>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pPr>
                <a:defRPr/>
              </a:pPr>
              <a:t>‹#›</a:t>
            </a:fld>
            <a:endParaRPr lang="en-US"/>
          </a:p>
        </p:txBody>
      </p:sp>
    </p:spTree>
    <p:extLst>
      <p:ext uri="{BB962C8B-B14F-4D97-AF65-F5344CB8AC3E}">
        <p14:creationId xmlns:p14="http://schemas.microsoft.com/office/powerpoint/2010/main" val="1047413665"/>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118538"/>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6540470"/>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60626"/>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465304"/>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87193"/>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741005"/>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123389"/>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995367"/>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520316"/>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749632"/>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pPr>
                <a:defRPr/>
              </a:pPr>
              <a:t>‹#›</a:t>
            </a:fld>
            <a:endParaRPr lang="en-US"/>
          </a:p>
        </p:txBody>
      </p:sp>
    </p:spTree>
    <p:extLst>
      <p:ext uri="{BB962C8B-B14F-4D97-AF65-F5344CB8AC3E}">
        <p14:creationId xmlns:p14="http://schemas.microsoft.com/office/powerpoint/2010/main" val="1066266188"/>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001808"/>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476934"/>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427159"/>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010014"/>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736595"/>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093703"/>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236306"/>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7927"/>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4383865"/>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946561"/>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6" Type="http://schemas.openxmlformats.org/officeDocument/2006/relationships/theme" Target="../theme/theme10.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theme" Target="../theme/theme11.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12.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3.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theme" Target="../theme/theme14.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6" Type="http://schemas.openxmlformats.org/officeDocument/2006/relationships/theme" Target="../theme/theme15.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6" Type="http://schemas.openxmlformats.org/officeDocument/2006/relationships/theme" Target="../theme/theme16.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6" Type="http://schemas.openxmlformats.org/officeDocument/2006/relationships/theme" Target="../theme/theme17.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6" Type="http://schemas.openxmlformats.org/officeDocument/2006/relationships/theme" Target="../theme/theme18.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6" Type="http://schemas.openxmlformats.org/officeDocument/2006/relationships/theme" Target="../theme/theme19.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6" Type="http://schemas.openxmlformats.org/officeDocument/2006/relationships/theme" Target="../theme/theme20.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6" Type="http://schemas.openxmlformats.org/officeDocument/2006/relationships/theme" Target="../theme/theme21.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6" Type="http://schemas.openxmlformats.org/officeDocument/2006/relationships/theme" Target="../theme/theme22.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theme" Target="../theme/theme23.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6" Type="http://schemas.openxmlformats.org/officeDocument/2006/relationships/theme" Target="../theme/theme24.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6" Type="http://schemas.openxmlformats.org/officeDocument/2006/relationships/theme" Target="../theme/theme25.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6" Type="http://schemas.openxmlformats.org/officeDocument/2006/relationships/theme" Target="../theme/theme2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6" Type="http://schemas.openxmlformats.org/officeDocument/2006/relationships/theme" Target="../theme/theme27.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5" Type="http://schemas.openxmlformats.org/officeDocument/2006/relationships/slideLayout" Target="../slideLayouts/slideLayout40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slideLayout" Target="../slideLayouts/slideLayout4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6" Type="http://schemas.openxmlformats.org/officeDocument/2006/relationships/theme" Target="../theme/theme28.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5" Type="http://schemas.openxmlformats.org/officeDocument/2006/relationships/slideLayout" Target="../slideLayouts/slideLayout41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slideLayout" Target="../slideLayouts/slideLayout41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17" Type="http://schemas.openxmlformats.org/officeDocument/2006/relationships/image" Target="../media/image3.jpeg"/><Relationship Id="rId2" Type="http://schemas.openxmlformats.org/officeDocument/2006/relationships/slideLayout" Target="../slideLayouts/slideLayout421.xml"/><Relationship Id="rId16" Type="http://schemas.openxmlformats.org/officeDocument/2006/relationships/theme" Target="../theme/theme29.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5" Type="http://schemas.openxmlformats.org/officeDocument/2006/relationships/slideLayout" Target="../slideLayouts/slideLayout43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17" Type="http://schemas.openxmlformats.org/officeDocument/2006/relationships/image" Target="../media/image3.jpeg"/><Relationship Id="rId2" Type="http://schemas.openxmlformats.org/officeDocument/2006/relationships/slideLayout" Target="../slideLayouts/slideLayout436.xml"/><Relationship Id="rId16" Type="http://schemas.openxmlformats.org/officeDocument/2006/relationships/theme" Target="../theme/theme30.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slideLayout" Target="../slideLayouts/slideLayout44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slideLayout" Target="../slideLayouts/slideLayout462.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slideLayout" Target="../slideLayouts/slideLayout461.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5" Type="http://schemas.openxmlformats.org/officeDocument/2006/relationships/image" Target="../media/image4.jpeg"/><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6" Type="http://schemas.openxmlformats.org/officeDocument/2006/relationships/theme" Target="../theme/theme32.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slideLayout" Target="../slideLayouts/slideLayout47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slideLayout" Target="../slideLayouts/slideLayout490.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17" Type="http://schemas.openxmlformats.org/officeDocument/2006/relationships/image" Target="../media/image3.jpeg"/><Relationship Id="rId2" Type="http://schemas.openxmlformats.org/officeDocument/2006/relationships/slideLayout" Target="../slideLayouts/slideLayout479.xml"/><Relationship Id="rId16" Type="http://schemas.openxmlformats.org/officeDocument/2006/relationships/theme" Target="../theme/theme33.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5" Type="http://schemas.openxmlformats.org/officeDocument/2006/relationships/slideLayout" Target="../slideLayouts/slideLayout49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slideLayout" Target="../slideLayouts/slideLayout49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slideLayout" Target="../slideLayouts/slideLayout505.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6" Type="http://schemas.openxmlformats.org/officeDocument/2006/relationships/theme" Target="../theme/theme3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5" Type="http://schemas.openxmlformats.org/officeDocument/2006/relationships/slideLayout" Target="../slideLayouts/slideLayout50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slideLayout" Target="../slideLayouts/slideLayout50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slideLayout" Target="../slideLayouts/slideLayout520.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slideLayout" Target="../slideLayouts/slideLayout519.xml"/><Relationship Id="rId17" Type="http://schemas.openxmlformats.org/officeDocument/2006/relationships/image" Target="../media/image3.jpeg"/><Relationship Id="rId2" Type="http://schemas.openxmlformats.org/officeDocument/2006/relationships/slideLayout" Target="../slideLayouts/slideLayout509.xml"/><Relationship Id="rId16" Type="http://schemas.openxmlformats.org/officeDocument/2006/relationships/theme" Target="../theme/theme35.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5" Type="http://schemas.openxmlformats.org/officeDocument/2006/relationships/slideLayout" Target="../slideLayouts/slideLayout52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slideLayout" Target="../slideLayouts/slideLayout52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slideLayout" Target="../slideLayouts/slideLayout535.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17" Type="http://schemas.openxmlformats.org/officeDocument/2006/relationships/image" Target="../media/image3.jpeg"/><Relationship Id="rId2" Type="http://schemas.openxmlformats.org/officeDocument/2006/relationships/slideLayout" Target="../slideLayouts/slideLayout524.xml"/><Relationship Id="rId16" Type="http://schemas.openxmlformats.org/officeDocument/2006/relationships/theme" Target="../theme/theme36.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5" Type="http://schemas.openxmlformats.org/officeDocument/2006/relationships/slideLayout" Target="../slideLayouts/slideLayout53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slideLayout" Target="../slideLayouts/slideLayout5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545.xml"/><Relationship Id="rId13" Type="http://schemas.openxmlformats.org/officeDocument/2006/relationships/slideLayout" Target="../slideLayouts/slideLayout550.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slideLayout" Target="../slideLayouts/slideLayout549.xml"/><Relationship Id="rId17" Type="http://schemas.openxmlformats.org/officeDocument/2006/relationships/image" Target="../media/image3.jpeg"/><Relationship Id="rId2" Type="http://schemas.openxmlformats.org/officeDocument/2006/relationships/slideLayout" Target="../slideLayouts/slideLayout539.xml"/><Relationship Id="rId16" Type="http://schemas.openxmlformats.org/officeDocument/2006/relationships/theme" Target="../theme/theme37.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5" Type="http://schemas.openxmlformats.org/officeDocument/2006/relationships/slideLayout" Target="../slideLayouts/slideLayout55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 Id="rId14" Type="http://schemas.openxmlformats.org/officeDocument/2006/relationships/slideLayout" Target="../slideLayouts/slideLayout55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60.xml"/><Relationship Id="rId13" Type="http://schemas.openxmlformats.org/officeDocument/2006/relationships/slideLayout" Target="../slideLayouts/slideLayout565.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slideLayout" Target="../slideLayouts/slideLayout564.xml"/><Relationship Id="rId17" Type="http://schemas.openxmlformats.org/officeDocument/2006/relationships/image" Target="../media/image3.jpeg"/><Relationship Id="rId2" Type="http://schemas.openxmlformats.org/officeDocument/2006/relationships/slideLayout" Target="../slideLayouts/slideLayout554.xml"/><Relationship Id="rId16" Type="http://schemas.openxmlformats.org/officeDocument/2006/relationships/theme" Target="../theme/theme38.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5" Type="http://schemas.openxmlformats.org/officeDocument/2006/relationships/slideLayout" Target="../slideLayouts/slideLayout56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 Id="rId14" Type="http://schemas.openxmlformats.org/officeDocument/2006/relationships/slideLayout" Target="../slideLayouts/slideLayout56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17" Type="http://schemas.openxmlformats.org/officeDocument/2006/relationships/image" Target="../media/image3.jpeg"/><Relationship Id="rId2" Type="http://schemas.openxmlformats.org/officeDocument/2006/relationships/slideLayout" Target="../slideLayouts/slideLayout569.xml"/><Relationship Id="rId16" Type="http://schemas.openxmlformats.org/officeDocument/2006/relationships/theme" Target="../theme/theme3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5" Type="http://schemas.openxmlformats.org/officeDocument/2006/relationships/slideLayout" Target="../slideLayouts/slideLayout58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slideLayout" Target="../slideLayouts/slideLayout5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90.xml"/><Relationship Id="rId13" Type="http://schemas.openxmlformats.org/officeDocument/2006/relationships/slideLayout" Target="../slideLayouts/slideLayout595.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slideLayout" Target="../slideLayouts/slideLayout594.xml"/><Relationship Id="rId17" Type="http://schemas.openxmlformats.org/officeDocument/2006/relationships/image" Target="../media/image3.jpeg"/><Relationship Id="rId2" Type="http://schemas.openxmlformats.org/officeDocument/2006/relationships/slideLayout" Target="../slideLayouts/slideLayout584.xml"/><Relationship Id="rId16" Type="http://schemas.openxmlformats.org/officeDocument/2006/relationships/theme" Target="../theme/theme40.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5" Type="http://schemas.openxmlformats.org/officeDocument/2006/relationships/slideLayout" Target="../slideLayouts/slideLayout59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 Id="rId14" Type="http://schemas.openxmlformats.org/officeDocument/2006/relationships/slideLayout" Target="../slideLayouts/slideLayout59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slideLayout" Target="../slideLayouts/slideLayout610.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6" Type="http://schemas.openxmlformats.org/officeDocument/2006/relationships/theme" Target="../theme/theme41.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5" Type="http://schemas.openxmlformats.org/officeDocument/2006/relationships/slideLayout" Target="../slideLayouts/slideLayout61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4" Type="http://schemas.openxmlformats.org/officeDocument/2006/relationships/slideLayout" Target="../slideLayouts/slideLayout61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slideLayout" Target="../slideLayouts/slideLayout625.xml"/><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slideLayout" Target="../slideLayouts/slideLayout624.xml"/><Relationship Id="rId2" Type="http://schemas.openxmlformats.org/officeDocument/2006/relationships/slideLayout" Target="../slideLayouts/slideLayout614.xml"/><Relationship Id="rId16" Type="http://schemas.openxmlformats.org/officeDocument/2006/relationships/theme" Target="../theme/theme42.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5" Type="http://schemas.openxmlformats.org/officeDocument/2006/relationships/slideLayout" Target="../slideLayouts/slideLayout62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 Id="rId14" Type="http://schemas.openxmlformats.org/officeDocument/2006/relationships/slideLayout" Target="../slideLayouts/slideLayout62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635.xml"/><Relationship Id="rId13" Type="http://schemas.openxmlformats.org/officeDocument/2006/relationships/slideLayout" Target="../slideLayouts/slideLayout640.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slideLayout" Target="../slideLayouts/slideLayout639.xml"/><Relationship Id="rId17" Type="http://schemas.openxmlformats.org/officeDocument/2006/relationships/image" Target="../media/image3.jpeg"/><Relationship Id="rId2" Type="http://schemas.openxmlformats.org/officeDocument/2006/relationships/slideLayout" Target="../slideLayouts/slideLayout629.xml"/><Relationship Id="rId16" Type="http://schemas.openxmlformats.org/officeDocument/2006/relationships/theme" Target="../theme/theme43.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5" Type="http://schemas.openxmlformats.org/officeDocument/2006/relationships/slideLayout" Target="../slideLayouts/slideLayout64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 Id="rId14" Type="http://schemas.openxmlformats.org/officeDocument/2006/relationships/slideLayout" Target="../slideLayouts/slideLayout64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650.xml"/><Relationship Id="rId13" Type="http://schemas.openxmlformats.org/officeDocument/2006/relationships/slideLayout" Target="../slideLayouts/slideLayout655.xml"/><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slideLayout" Target="../slideLayouts/slideLayout654.xml"/><Relationship Id="rId2" Type="http://schemas.openxmlformats.org/officeDocument/2006/relationships/slideLayout" Target="../slideLayouts/slideLayout644.xml"/><Relationship Id="rId16" Type="http://schemas.openxmlformats.org/officeDocument/2006/relationships/theme" Target="../theme/theme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5" Type="http://schemas.openxmlformats.org/officeDocument/2006/relationships/slideLayout" Target="../slideLayouts/slideLayout65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 Id="rId14" Type="http://schemas.openxmlformats.org/officeDocument/2006/relationships/slideLayout" Target="../slideLayouts/slideLayout65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665.xml"/><Relationship Id="rId13" Type="http://schemas.openxmlformats.org/officeDocument/2006/relationships/slideLayout" Target="../slideLayouts/slideLayout670.xml"/><Relationship Id="rId3" Type="http://schemas.openxmlformats.org/officeDocument/2006/relationships/slideLayout" Target="../slideLayouts/slideLayout660.xml"/><Relationship Id="rId7" Type="http://schemas.openxmlformats.org/officeDocument/2006/relationships/slideLayout" Target="../slideLayouts/slideLayout664.xml"/><Relationship Id="rId12" Type="http://schemas.openxmlformats.org/officeDocument/2006/relationships/slideLayout" Target="../slideLayouts/slideLayout669.xml"/><Relationship Id="rId2" Type="http://schemas.openxmlformats.org/officeDocument/2006/relationships/slideLayout" Target="../slideLayouts/slideLayout659.xml"/><Relationship Id="rId16" Type="http://schemas.openxmlformats.org/officeDocument/2006/relationships/theme" Target="../theme/theme45.xml"/><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slideLayout" Target="../slideLayouts/slideLayout668.xml"/><Relationship Id="rId5" Type="http://schemas.openxmlformats.org/officeDocument/2006/relationships/slideLayout" Target="../slideLayouts/slideLayout662.xml"/><Relationship Id="rId15" Type="http://schemas.openxmlformats.org/officeDocument/2006/relationships/slideLayout" Target="../slideLayouts/slideLayout672.xml"/><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 Id="rId14" Type="http://schemas.openxmlformats.org/officeDocument/2006/relationships/slideLayout" Target="../slideLayouts/slideLayout67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slideLayout" Target="../slideLayouts/slideLayout685.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slideLayout" Target="../slideLayouts/slideLayout684.xml"/><Relationship Id="rId17" Type="http://schemas.openxmlformats.org/officeDocument/2006/relationships/image" Target="../media/image3.jpeg"/><Relationship Id="rId2" Type="http://schemas.openxmlformats.org/officeDocument/2006/relationships/slideLayout" Target="../slideLayouts/slideLayout674.xml"/><Relationship Id="rId16" Type="http://schemas.openxmlformats.org/officeDocument/2006/relationships/theme" Target="../theme/theme46.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5" Type="http://schemas.openxmlformats.org/officeDocument/2006/relationships/slideLayout" Target="../slideLayouts/slideLayout68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 Id="rId14" Type="http://schemas.openxmlformats.org/officeDocument/2006/relationships/slideLayout" Target="../slideLayouts/slideLayout68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695.xml"/><Relationship Id="rId13" Type="http://schemas.openxmlformats.org/officeDocument/2006/relationships/slideLayout" Target="../slideLayouts/slideLayout700.xml"/><Relationship Id="rId3" Type="http://schemas.openxmlformats.org/officeDocument/2006/relationships/slideLayout" Target="../slideLayouts/slideLayout690.xml"/><Relationship Id="rId7" Type="http://schemas.openxmlformats.org/officeDocument/2006/relationships/slideLayout" Target="../slideLayouts/slideLayout694.xml"/><Relationship Id="rId12" Type="http://schemas.openxmlformats.org/officeDocument/2006/relationships/slideLayout" Target="../slideLayouts/slideLayout699.xml"/><Relationship Id="rId17" Type="http://schemas.openxmlformats.org/officeDocument/2006/relationships/image" Target="../media/image3.jpeg"/><Relationship Id="rId2" Type="http://schemas.openxmlformats.org/officeDocument/2006/relationships/slideLayout" Target="../slideLayouts/slideLayout689.xml"/><Relationship Id="rId16" Type="http://schemas.openxmlformats.org/officeDocument/2006/relationships/theme" Target="../theme/theme47.xml"/><Relationship Id="rId1" Type="http://schemas.openxmlformats.org/officeDocument/2006/relationships/slideLayout" Target="../slideLayouts/slideLayout688.xml"/><Relationship Id="rId6" Type="http://schemas.openxmlformats.org/officeDocument/2006/relationships/slideLayout" Target="../slideLayouts/slideLayout693.xml"/><Relationship Id="rId11" Type="http://schemas.openxmlformats.org/officeDocument/2006/relationships/slideLayout" Target="../slideLayouts/slideLayout698.xml"/><Relationship Id="rId5" Type="http://schemas.openxmlformats.org/officeDocument/2006/relationships/slideLayout" Target="../slideLayouts/slideLayout692.xml"/><Relationship Id="rId15" Type="http://schemas.openxmlformats.org/officeDocument/2006/relationships/slideLayout" Target="../slideLayouts/slideLayout702.xml"/><Relationship Id="rId10" Type="http://schemas.openxmlformats.org/officeDocument/2006/relationships/slideLayout" Target="../slideLayouts/slideLayout697.xml"/><Relationship Id="rId4" Type="http://schemas.openxmlformats.org/officeDocument/2006/relationships/slideLayout" Target="../slideLayouts/slideLayout691.xml"/><Relationship Id="rId9" Type="http://schemas.openxmlformats.org/officeDocument/2006/relationships/slideLayout" Target="../slideLayouts/slideLayout696.xml"/><Relationship Id="rId14" Type="http://schemas.openxmlformats.org/officeDocument/2006/relationships/slideLayout" Target="../slideLayouts/slideLayout7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8.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theme" Target="../theme/theme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942415532"/>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87618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7235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87814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900892561"/>
      </p:ext>
    </p:extLst>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490150770"/>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74503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6522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362983665"/>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635913147"/>
      </p:ext>
    </p:extLst>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4790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21393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823523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650856696"/>
      </p:ext>
    </p:extLst>
  </p:cSld>
  <p:clrMap bg1="dk1" tx1="lt1" bg2="dk2"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523592949"/>
      </p:ext>
    </p:extLst>
  </p:cSld>
  <p:clrMap bg1="dk1" tx1="lt1" bg2="dk2"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6"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202876"/>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2970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07922"/>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03929"/>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421278"/>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770274129"/>
      </p:ext>
    </p:extLst>
  </p:cSld>
  <p:clrMap bg1="dk1" tx1="lt1" bg2="dk2" tx2="lt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4548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464686537"/>
      </p:ext>
    </p:extLst>
  </p:cSld>
  <p:clrMap bg1="dk1" tx1="lt1" bg2="dk2" tx2="lt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424932538"/>
      </p:ext>
    </p:extLst>
  </p:cSld>
  <p:clrMap bg1="dk1" tx1="lt1" bg2="dk2"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447436"/>
      </p:ext>
    </p:extLst>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3603848636"/>
      </p:ext>
    </p:extLst>
  </p:cSld>
  <p:clrMap bg1="dk1" tx1="lt1" bg2="dk2"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663979"/>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 id="214748423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378730507"/>
      </p:ext>
    </p:extLst>
  </p:cSld>
  <p:clrMap bg1="dk1" tx1="lt1" bg2="dk2" tx2="lt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4125594714"/>
      </p:ext>
    </p:extLst>
  </p:cSld>
  <p:clrMap bg1="dk1" tx1="lt1" bg2="dk2"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4051510587"/>
      </p:ext>
    </p:extLst>
  </p:cSld>
  <p:clrMap bg1="dk1" tx1="lt1" bg2="dk2" tx2="lt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 id="2147484278"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91053813"/>
      </p:ext>
    </p:extLst>
  </p:cSld>
  <p:clrMap bg1="dk1" tx1="lt1" bg2="dk2"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63062416"/>
      </p:ext>
    </p:extLst>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 id="2147484310"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33455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524380992"/>
      </p:ext>
    </p:extLst>
  </p:cSld>
  <p:clrMap bg1="dk1" tx1="lt1" bg2="dk2" tx2="lt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849993"/>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065801"/>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339546898"/>
      </p:ext>
    </p:extLst>
  </p:cSld>
  <p:clrMap bg1="dk1" tx1="lt1" bg2="dk2" tx2="lt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 id="2147484373" r:id="rId14"/>
    <p:sldLayoutId id="2147484374"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260985"/>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863115"/>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4070101750"/>
      </p:ext>
    </p:extLst>
  </p:cSld>
  <p:clrMap bg1="dk1" tx1="lt1" bg2="dk2" tx2="lt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 id="2147484420" r:id="rId13"/>
    <p:sldLayoutId id="2147484421" r:id="rId14"/>
    <p:sldLayoutId id="214748442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811183781"/>
      </p:ext>
    </p:extLst>
  </p:cSld>
  <p:clrMap bg1="dk1" tx1="lt1" bg2="dk2" tx2="lt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56211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92982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40789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367903620"/>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95352071"/>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2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19.xml"/></Relationships>
</file>

<file path=ppt/slides/_rels/slide100.xml.rels><?xml version="1.0" encoding="UTF-8" standalone="yes"?>
<Relationships xmlns="http://schemas.openxmlformats.org/package/2006/relationships"><Relationship Id="rId8" Type="http://schemas.openxmlformats.org/officeDocument/2006/relationships/image" Target="../media/image195.wmf"/><Relationship Id="rId13" Type="http://schemas.openxmlformats.org/officeDocument/2006/relationships/oleObject" Target="../embeddings/oleObject205.bin"/><Relationship Id="rId3" Type="http://schemas.openxmlformats.org/officeDocument/2006/relationships/oleObject" Target="../embeddings/oleObject200.bin"/><Relationship Id="rId7" Type="http://schemas.openxmlformats.org/officeDocument/2006/relationships/oleObject" Target="../embeddings/oleObject202.bin"/><Relationship Id="rId12" Type="http://schemas.openxmlformats.org/officeDocument/2006/relationships/image" Target="../media/image197.wmf"/><Relationship Id="rId2" Type="http://schemas.openxmlformats.org/officeDocument/2006/relationships/slideLayout" Target="../slideLayouts/slideLayout574.xml"/><Relationship Id="rId1" Type="http://schemas.openxmlformats.org/officeDocument/2006/relationships/vmlDrawing" Target="../drawings/vmlDrawing61.vml"/><Relationship Id="rId6" Type="http://schemas.openxmlformats.org/officeDocument/2006/relationships/image" Target="../media/image194.wmf"/><Relationship Id="rId11" Type="http://schemas.openxmlformats.org/officeDocument/2006/relationships/oleObject" Target="../embeddings/oleObject204.bin"/><Relationship Id="rId5" Type="http://schemas.openxmlformats.org/officeDocument/2006/relationships/oleObject" Target="../embeddings/oleObject201.bin"/><Relationship Id="rId10" Type="http://schemas.openxmlformats.org/officeDocument/2006/relationships/image" Target="../media/image196.wmf"/><Relationship Id="rId4" Type="http://schemas.openxmlformats.org/officeDocument/2006/relationships/image" Target="../media/image193.wmf"/><Relationship Id="rId9" Type="http://schemas.openxmlformats.org/officeDocument/2006/relationships/oleObject" Target="../embeddings/oleObject203.bin"/><Relationship Id="rId14" Type="http://schemas.openxmlformats.org/officeDocument/2006/relationships/image" Target="../media/image198.wmf"/></Relationships>
</file>

<file path=ppt/slides/_rels/slide10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slideLayout" Target="../slideLayouts/slideLayout574.xml"/><Relationship Id="rId1" Type="http://schemas.openxmlformats.org/officeDocument/2006/relationships/vmlDrawing" Target="../drawings/vmlDrawing62.vml"/><Relationship Id="rId5" Type="http://schemas.openxmlformats.org/officeDocument/2006/relationships/image" Target="../media/image199.wmf"/><Relationship Id="rId4" Type="http://schemas.openxmlformats.org/officeDocument/2006/relationships/oleObject" Target="../embeddings/oleObject206.bin"/></Relationships>
</file>

<file path=ppt/slides/_rels/slide102.xml.rels><?xml version="1.0" encoding="UTF-8" standalone="yes"?>
<Relationships xmlns="http://schemas.openxmlformats.org/package/2006/relationships"><Relationship Id="rId8" Type="http://schemas.openxmlformats.org/officeDocument/2006/relationships/oleObject" Target="../embeddings/oleObject209.bin"/><Relationship Id="rId13" Type="http://schemas.openxmlformats.org/officeDocument/2006/relationships/image" Target="../media/image204.wmf"/><Relationship Id="rId3" Type="http://schemas.openxmlformats.org/officeDocument/2006/relationships/image" Target="../media/image200.jpeg"/><Relationship Id="rId7" Type="http://schemas.openxmlformats.org/officeDocument/2006/relationships/image" Target="../media/image201.wmf"/><Relationship Id="rId12" Type="http://schemas.openxmlformats.org/officeDocument/2006/relationships/oleObject" Target="../embeddings/oleObject211.bin"/><Relationship Id="rId17" Type="http://schemas.openxmlformats.org/officeDocument/2006/relationships/image" Target="../media/image206.wmf"/><Relationship Id="rId2" Type="http://schemas.openxmlformats.org/officeDocument/2006/relationships/slideLayout" Target="../slideLayouts/slideLayout574.xml"/><Relationship Id="rId16" Type="http://schemas.openxmlformats.org/officeDocument/2006/relationships/oleObject" Target="../embeddings/oleObject213.bin"/><Relationship Id="rId1" Type="http://schemas.openxmlformats.org/officeDocument/2006/relationships/vmlDrawing" Target="../drawings/vmlDrawing63.vml"/><Relationship Id="rId6" Type="http://schemas.openxmlformats.org/officeDocument/2006/relationships/oleObject" Target="../embeddings/oleObject208.bin"/><Relationship Id="rId11" Type="http://schemas.openxmlformats.org/officeDocument/2006/relationships/image" Target="../media/image203.wmf"/><Relationship Id="rId5" Type="http://schemas.openxmlformats.org/officeDocument/2006/relationships/image" Target="../media/image199.wmf"/><Relationship Id="rId15" Type="http://schemas.openxmlformats.org/officeDocument/2006/relationships/image" Target="../media/image205.wmf"/><Relationship Id="rId10" Type="http://schemas.openxmlformats.org/officeDocument/2006/relationships/oleObject" Target="../embeddings/oleObject210.bin"/><Relationship Id="rId4" Type="http://schemas.openxmlformats.org/officeDocument/2006/relationships/oleObject" Target="../embeddings/oleObject207.bin"/><Relationship Id="rId9" Type="http://schemas.openxmlformats.org/officeDocument/2006/relationships/image" Target="../media/image202.wmf"/><Relationship Id="rId14" Type="http://schemas.openxmlformats.org/officeDocument/2006/relationships/oleObject" Target="../embeddings/oleObject212.bin"/></Relationships>
</file>

<file path=ppt/slides/_rels/slide103.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oleObject" Target="../embeddings/oleObject214.bin"/><Relationship Id="rId7" Type="http://schemas.openxmlformats.org/officeDocument/2006/relationships/oleObject" Target="../embeddings/oleObject216.bin"/><Relationship Id="rId2" Type="http://schemas.openxmlformats.org/officeDocument/2006/relationships/slideLayout" Target="../slideLayouts/slideLayout2.xml"/><Relationship Id="rId1" Type="http://schemas.openxmlformats.org/officeDocument/2006/relationships/vmlDrawing" Target="../drawings/vmlDrawing64.vml"/><Relationship Id="rId6" Type="http://schemas.openxmlformats.org/officeDocument/2006/relationships/image" Target="../media/image169.wmf"/><Relationship Id="rId5" Type="http://schemas.openxmlformats.org/officeDocument/2006/relationships/oleObject" Target="../embeddings/oleObject215.bin"/><Relationship Id="rId10" Type="http://schemas.openxmlformats.org/officeDocument/2006/relationships/image" Target="../media/image171.wmf"/><Relationship Id="rId4" Type="http://schemas.openxmlformats.org/officeDocument/2006/relationships/image" Target="../media/image167.wmf"/><Relationship Id="rId9" Type="http://schemas.openxmlformats.org/officeDocument/2006/relationships/oleObject" Target="../embeddings/oleObject217.bin"/></Relationships>
</file>

<file path=ppt/slides/_rels/slide104.xml.rels><?xml version="1.0" encoding="UTF-8" standalone="yes"?>
<Relationships xmlns="http://schemas.openxmlformats.org/package/2006/relationships"><Relationship Id="rId8" Type="http://schemas.openxmlformats.org/officeDocument/2006/relationships/image" Target="../media/image207.wmf"/><Relationship Id="rId13" Type="http://schemas.openxmlformats.org/officeDocument/2006/relationships/oleObject" Target="../embeddings/oleObject223.bin"/><Relationship Id="rId18" Type="http://schemas.openxmlformats.org/officeDocument/2006/relationships/image" Target="../media/image212.wmf"/><Relationship Id="rId26" Type="http://schemas.openxmlformats.org/officeDocument/2006/relationships/image" Target="../media/image216.wmf"/><Relationship Id="rId3" Type="http://schemas.openxmlformats.org/officeDocument/2006/relationships/oleObject" Target="../embeddings/oleObject218.bin"/><Relationship Id="rId21" Type="http://schemas.openxmlformats.org/officeDocument/2006/relationships/oleObject" Target="../embeddings/oleObject227.bin"/><Relationship Id="rId7" Type="http://schemas.openxmlformats.org/officeDocument/2006/relationships/oleObject" Target="../embeddings/oleObject220.bin"/><Relationship Id="rId12" Type="http://schemas.openxmlformats.org/officeDocument/2006/relationships/image" Target="../media/image209.wmf"/><Relationship Id="rId17" Type="http://schemas.openxmlformats.org/officeDocument/2006/relationships/oleObject" Target="../embeddings/oleObject225.bin"/><Relationship Id="rId25" Type="http://schemas.openxmlformats.org/officeDocument/2006/relationships/oleObject" Target="../embeddings/oleObject229.bin"/><Relationship Id="rId2" Type="http://schemas.openxmlformats.org/officeDocument/2006/relationships/slideLayout" Target="../slideLayouts/slideLayout574.xml"/><Relationship Id="rId16" Type="http://schemas.openxmlformats.org/officeDocument/2006/relationships/image" Target="../media/image211.wmf"/><Relationship Id="rId20" Type="http://schemas.openxmlformats.org/officeDocument/2006/relationships/image" Target="../media/image213.wmf"/><Relationship Id="rId29" Type="http://schemas.openxmlformats.org/officeDocument/2006/relationships/oleObject" Target="../embeddings/oleObject231.bin"/><Relationship Id="rId1" Type="http://schemas.openxmlformats.org/officeDocument/2006/relationships/vmlDrawing" Target="../drawings/vmlDrawing65.vml"/><Relationship Id="rId6" Type="http://schemas.openxmlformats.org/officeDocument/2006/relationships/image" Target="../media/image189.wmf"/><Relationship Id="rId11" Type="http://schemas.openxmlformats.org/officeDocument/2006/relationships/oleObject" Target="../embeddings/oleObject222.bin"/><Relationship Id="rId24" Type="http://schemas.openxmlformats.org/officeDocument/2006/relationships/image" Target="../media/image215.wmf"/><Relationship Id="rId32" Type="http://schemas.openxmlformats.org/officeDocument/2006/relationships/image" Target="../media/image219.wmf"/><Relationship Id="rId5" Type="http://schemas.openxmlformats.org/officeDocument/2006/relationships/oleObject" Target="../embeddings/oleObject219.bin"/><Relationship Id="rId15" Type="http://schemas.openxmlformats.org/officeDocument/2006/relationships/oleObject" Target="../embeddings/oleObject224.bin"/><Relationship Id="rId23" Type="http://schemas.openxmlformats.org/officeDocument/2006/relationships/oleObject" Target="../embeddings/oleObject228.bin"/><Relationship Id="rId28" Type="http://schemas.openxmlformats.org/officeDocument/2006/relationships/image" Target="../media/image217.wmf"/><Relationship Id="rId10" Type="http://schemas.openxmlformats.org/officeDocument/2006/relationships/image" Target="../media/image208.wmf"/><Relationship Id="rId19" Type="http://schemas.openxmlformats.org/officeDocument/2006/relationships/oleObject" Target="../embeddings/oleObject226.bin"/><Relationship Id="rId31" Type="http://schemas.openxmlformats.org/officeDocument/2006/relationships/oleObject" Target="../embeddings/oleObject232.bin"/><Relationship Id="rId4" Type="http://schemas.openxmlformats.org/officeDocument/2006/relationships/image" Target="../media/image188.wmf"/><Relationship Id="rId9" Type="http://schemas.openxmlformats.org/officeDocument/2006/relationships/oleObject" Target="../embeddings/oleObject221.bin"/><Relationship Id="rId14" Type="http://schemas.openxmlformats.org/officeDocument/2006/relationships/image" Target="../media/image210.wmf"/><Relationship Id="rId22" Type="http://schemas.openxmlformats.org/officeDocument/2006/relationships/image" Target="../media/image214.wmf"/><Relationship Id="rId27" Type="http://schemas.openxmlformats.org/officeDocument/2006/relationships/oleObject" Target="../embeddings/oleObject230.bin"/><Relationship Id="rId30" Type="http://schemas.openxmlformats.org/officeDocument/2006/relationships/image" Target="../media/image218.w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0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322.xml"/><Relationship Id="rId4" Type="http://schemas.openxmlformats.org/officeDocument/2006/relationships/image" Target="../media/image222.png"/></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33.bin"/><Relationship Id="rId2" Type="http://schemas.openxmlformats.org/officeDocument/2006/relationships/slideLayout" Target="../slideLayouts/slideLayout112.xml"/><Relationship Id="rId1" Type="http://schemas.openxmlformats.org/officeDocument/2006/relationships/vmlDrawing" Target="../drawings/vmlDrawing66.vml"/><Relationship Id="rId6" Type="http://schemas.openxmlformats.org/officeDocument/2006/relationships/image" Target="../media/image223.wmf"/><Relationship Id="rId5" Type="http://schemas.openxmlformats.org/officeDocument/2006/relationships/oleObject" Target="../embeddings/oleObject234.bin"/><Relationship Id="rId4" Type="http://schemas.openxmlformats.org/officeDocument/2006/relationships/image" Target="../media/image28.wmf"/></Relationships>
</file>

<file path=ppt/slides/_rels/slide108.xml.rels><?xml version="1.0" encoding="UTF-8" standalone="yes"?>
<Relationships xmlns="http://schemas.openxmlformats.org/package/2006/relationships"><Relationship Id="rId8" Type="http://schemas.openxmlformats.org/officeDocument/2006/relationships/oleObject" Target="../embeddings/oleObject237.bin"/><Relationship Id="rId3" Type="http://schemas.openxmlformats.org/officeDocument/2006/relationships/oleObject" Target="../embeddings/oleObject235.bin"/><Relationship Id="rId7" Type="http://schemas.openxmlformats.org/officeDocument/2006/relationships/image" Target="../media/image225.wmf"/><Relationship Id="rId2" Type="http://schemas.openxmlformats.org/officeDocument/2006/relationships/slideLayout" Target="../slideLayouts/slideLayout112.xml"/><Relationship Id="rId1" Type="http://schemas.openxmlformats.org/officeDocument/2006/relationships/vmlDrawing" Target="../drawings/vmlDrawing67.vml"/><Relationship Id="rId6" Type="http://schemas.openxmlformats.org/officeDocument/2006/relationships/oleObject" Target="../embeddings/oleObject236.bin"/><Relationship Id="rId5" Type="http://schemas.openxmlformats.org/officeDocument/2006/relationships/image" Target="../media/image227.png"/><Relationship Id="rId4" Type="http://schemas.openxmlformats.org/officeDocument/2006/relationships/image" Target="../media/image224.wmf"/><Relationship Id="rId9" Type="http://schemas.openxmlformats.org/officeDocument/2006/relationships/image" Target="../media/image226.wmf"/></Relationships>
</file>

<file path=ppt/slides/_rels/slide109.xml.rels><?xml version="1.0" encoding="UTF-8" standalone="yes"?>
<Relationships xmlns="http://schemas.openxmlformats.org/package/2006/relationships"><Relationship Id="rId8" Type="http://schemas.openxmlformats.org/officeDocument/2006/relationships/image" Target="../media/image230.wmf"/><Relationship Id="rId3" Type="http://schemas.openxmlformats.org/officeDocument/2006/relationships/oleObject" Target="../embeddings/oleObject238.bin"/><Relationship Id="rId7" Type="http://schemas.openxmlformats.org/officeDocument/2006/relationships/oleObject" Target="../embeddings/oleObject240.bin"/><Relationship Id="rId2" Type="http://schemas.openxmlformats.org/officeDocument/2006/relationships/slideLayout" Target="../slideLayouts/slideLayout112.xml"/><Relationship Id="rId1" Type="http://schemas.openxmlformats.org/officeDocument/2006/relationships/vmlDrawing" Target="../drawings/vmlDrawing68.vml"/><Relationship Id="rId6" Type="http://schemas.openxmlformats.org/officeDocument/2006/relationships/image" Target="../media/image229.wmf"/><Relationship Id="rId5" Type="http://schemas.openxmlformats.org/officeDocument/2006/relationships/oleObject" Target="../embeddings/oleObject239.bin"/><Relationship Id="rId4" Type="http://schemas.openxmlformats.org/officeDocument/2006/relationships/image" Target="../media/image228.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41.bin"/><Relationship Id="rId2" Type="http://schemas.openxmlformats.org/officeDocument/2006/relationships/slideLayout" Target="../slideLayouts/slideLayout112.xml"/><Relationship Id="rId1" Type="http://schemas.openxmlformats.org/officeDocument/2006/relationships/vmlDrawing" Target="../drawings/vmlDrawing69.vml"/><Relationship Id="rId6" Type="http://schemas.openxmlformats.org/officeDocument/2006/relationships/image" Target="../media/image232.wmf"/><Relationship Id="rId5" Type="http://schemas.openxmlformats.org/officeDocument/2006/relationships/oleObject" Target="../embeddings/oleObject242.bin"/><Relationship Id="rId4" Type="http://schemas.openxmlformats.org/officeDocument/2006/relationships/image" Target="../media/image231.w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43.bin"/><Relationship Id="rId2" Type="http://schemas.openxmlformats.org/officeDocument/2006/relationships/slideLayout" Target="../slideLayouts/slideLayout112.xml"/><Relationship Id="rId1" Type="http://schemas.openxmlformats.org/officeDocument/2006/relationships/vmlDrawing" Target="../drawings/vmlDrawing70.vml"/><Relationship Id="rId6" Type="http://schemas.openxmlformats.org/officeDocument/2006/relationships/image" Target="../media/image234.wmf"/><Relationship Id="rId5" Type="http://schemas.openxmlformats.org/officeDocument/2006/relationships/oleObject" Target="../embeddings/oleObject244.bin"/><Relationship Id="rId4" Type="http://schemas.openxmlformats.org/officeDocument/2006/relationships/image" Target="../media/image233.wmf"/></Relationships>
</file>

<file path=ppt/slides/_rels/slide112.x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oleObject" Target="../embeddings/oleObject245.bin"/><Relationship Id="rId7" Type="http://schemas.openxmlformats.org/officeDocument/2006/relationships/oleObject" Target="../embeddings/oleObject247.bin"/><Relationship Id="rId2" Type="http://schemas.openxmlformats.org/officeDocument/2006/relationships/slideLayout" Target="../slideLayouts/slideLayout112.xml"/><Relationship Id="rId1" Type="http://schemas.openxmlformats.org/officeDocument/2006/relationships/vmlDrawing" Target="../drawings/vmlDrawing71.vml"/><Relationship Id="rId6" Type="http://schemas.openxmlformats.org/officeDocument/2006/relationships/image" Target="../media/image235.wmf"/><Relationship Id="rId5" Type="http://schemas.openxmlformats.org/officeDocument/2006/relationships/oleObject" Target="../embeddings/oleObject246.bin"/><Relationship Id="rId4" Type="http://schemas.openxmlformats.org/officeDocument/2006/relationships/image" Target="../media/image233.wmf"/></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248.bin"/><Relationship Id="rId2" Type="http://schemas.openxmlformats.org/officeDocument/2006/relationships/slideLayout" Target="../slideLayouts/slideLayout112.xml"/><Relationship Id="rId1" Type="http://schemas.openxmlformats.org/officeDocument/2006/relationships/vmlDrawing" Target="../drawings/vmlDrawing72.vml"/><Relationship Id="rId6" Type="http://schemas.openxmlformats.org/officeDocument/2006/relationships/image" Target="../media/image237.wmf"/><Relationship Id="rId5" Type="http://schemas.openxmlformats.org/officeDocument/2006/relationships/oleObject" Target="../embeddings/oleObject249.bin"/><Relationship Id="rId4" Type="http://schemas.openxmlformats.org/officeDocument/2006/relationships/image" Target="../media/image236.wmf"/></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250.bin"/><Relationship Id="rId2" Type="http://schemas.openxmlformats.org/officeDocument/2006/relationships/slideLayout" Target="../slideLayouts/slideLayout112.xml"/><Relationship Id="rId1" Type="http://schemas.openxmlformats.org/officeDocument/2006/relationships/vmlDrawing" Target="../drawings/vmlDrawing73.vml"/><Relationship Id="rId4" Type="http://schemas.openxmlformats.org/officeDocument/2006/relationships/image" Target="../media/image238.wmf"/></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251.bin"/><Relationship Id="rId7" Type="http://schemas.openxmlformats.org/officeDocument/2006/relationships/image" Target="../media/image241.gif"/><Relationship Id="rId2" Type="http://schemas.openxmlformats.org/officeDocument/2006/relationships/slideLayout" Target="../slideLayouts/slideLayout112.xml"/><Relationship Id="rId1" Type="http://schemas.openxmlformats.org/officeDocument/2006/relationships/vmlDrawing" Target="../drawings/vmlDrawing74.vml"/><Relationship Id="rId6" Type="http://schemas.openxmlformats.org/officeDocument/2006/relationships/image" Target="../media/image240.wmf"/><Relationship Id="rId5" Type="http://schemas.openxmlformats.org/officeDocument/2006/relationships/oleObject" Target="../embeddings/oleObject252.bin"/><Relationship Id="rId4" Type="http://schemas.openxmlformats.org/officeDocument/2006/relationships/image" Target="../media/image239.w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53.bin"/><Relationship Id="rId7" Type="http://schemas.openxmlformats.org/officeDocument/2006/relationships/image" Target="../media/image243.jpg"/><Relationship Id="rId2" Type="http://schemas.openxmlformats.org/officeDocument/2006/relationships/slideLayout" Target="../slideLayouts/slideLayout112.xml"/><Relationship Id="rId1" Type="http://schemas.openxmlformats.org/officeDocument/2006/relationships/vmlDrawing" Target="../drawings/vmlDrawing75.vml"/><Relationship Id="rId6" Type="http://schemas.openxmlformats.org/officeDocument/2006/relationships/image" Target="../media/image240.wmf"/><Relationship Id="rId5" Type="http://schemas.openxmlformats.org/officeDocument/2006/relationships/oleObject" Target="../embeddings/oleObject254.bin"/><Relationship Id="rId4" Type="http://schemas.openxmlformats.org/officeDocument/2006/relationships/image" Target="../media/image242.w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255.bin"/><Relationship Id="rId7" Type="http://schemas.openxmlformats.org/officeDocument/2006/relationships/image" Target="../media/image246.jpg"/><Relationship Id="rId2" Type="http://schemas.openxmlformats.org/officeDocument/2006/relationships/slideLayout" Target="../slideLayouts/slideLayout112.xml"/><Relationship Id="rId1" Type="http://schemas.openxmlformats.org/officeDocument/2006/relationships/vmlDrawing" Target="../drawings/vmlDrawing76.vml"/><Relationship Id="rId6" Type="http://schemas.openxmlformats.org/officeDocument/2006/relationships/image" Target="../media/image245.wmf"/><Relationship Id="rId5" Type="http://schemas.openxmlformats.org/officeDocument/2006/relationships/oleObject" Target="../embeddings/oleObject256.bin"/><Relationship Id="rId4" Type="http://schemas.openxmlformats.org/officeDocument/2006/relationships/image" Target="../media/image244.wmf"/></Relationships>
</file>

<file path=ppt/slides/_rels/slide118.xml.rels><?xml version="1.0" encoding="UTF-8" standalone="yes"?>
<Relationships xmlns="http://schemas.openxmlformats.org/package/2006/relationships"><Relationship Id="rId2" Type="http://schemas.openxmlformats.org/officeDocument/2006/relationships/image" Target="../media/image247.gif"/><Relationship Id="rId1" Type="http://schemas.openxmlformats.org/officeDocument/2006/relationships/slideLayout" Target="../slideLayouts/slideLayout1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120.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257.bin"/><Relationship Id="rId7" Type="http://schemas.openxmlformats.org/officeDocument/2006/relationships/oleObject" Target="../embeddings/oleObject259.bin"/><Relationship Id="rId2" Type="http://schemas.openxmlformats.org/officeDocument/2006/relationships/slideLayout" Target="../slideLayouts/slideLayout559.xml"/><Relationship Id="rId1" Type="http://schemas.openxmlformats.org/officeDocument/2006/relationships/vmlDrawing" Target="../drawings/vmlDrawing77.vml"/><Relationship Id="rId6" Type="http://schemas.openxmlformats.org/officeDocument/2006/relationships/image" Target="../media/image45.wmf"/><Relationship Id="rId5" Type="http://schemas.openxmlformats.org/officeDocument/2006/relationships/oleObject" Target="../embeddings/oleObject258.bin"/><Relationship Id="rId4" Type="http://schemas.openxmlformats.org/officeDocument/2006/relationships/image" Target="../media/image44.wmf"/></Relationships>
</file>

<file path=ppt/slides/_rels/slide121.xml.rels><?xml version="1.0" encoding="UTF-8" standalone="yes"?>
<Relationships xmlns="http://schemas.openxmlformats.org/package/2006/relationships"><Relationship Id="rId8" Type="http://schemas.openxmlformats.org/officeDocument/2006/relationships/image" Target="../media/image249.wmf"/><Relationship Id="rId3" Type="http://schemas.openxmlformats.org/officeDocument/2006/relationships/oleObject" Target="../embeddings/oleObject260.bin"/><Relationship Id="rId7" Type="http://schemas.openxmlformats.org/officeDocument/2006/relationships/oleObject" Target="../embeddings/oleObject262.bin"/><Relationship Id="rId2" Type="http://schemas.openxmlformats.org/officeDocument/2006/relationships/slideLayout" Target="../slideLayouts/slideLayout559.xml"/><Relationship Id="rId1" Type="http://schemas.openxmlformats.org/officeDocument/2006/relationships/vmlDrawing" Target="../drawings/vmlDrawing78.vml"/><Relationship Id="rId6" Type="http://schemas.openxmlformats.org/officeDocument/2006/relationships/image" Target="../media/image248.wmf"/><Relationship Id="rId5" Type="http://schemas.openxmlformats.org/officeDocument/2006/relationships/oleObject" Target="../embeddings/oleObject261.bin"/><Relationship Id="rId4" Type="http://schemas.openxmlformats.org/officeDocument/2006/relationships/image" Target="../media/image66.wmf"/></Relationships>
</file>

<file path=ppt/slides/_rels/slide122.x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oleObject" Target="../embeddings/oleObject263.bin"/><Relationship Id="rId7" Type="http://schemas.openxmlformats.org/officeDocument/2006/relationships/oleObject" Target="../embeddings/oleObject265.bin"/><Relationship Id="rId12" Type="http://schemas.openxmlformats.org/officeDocument/2006/relationships/image" Target="../media/image254.wmf"/><Relationship Id="rId2" Type="http://schemas.openxmlformats.org/officeDocument/2006/relationships/slideLayout" Target="../slideLayouts/slideLayout559.xml"/><Relationship Id="rId1" Type="http://schemas.openxmlformats.org/officeDocument/2006/relationships/vmlDrawing" Target="../drawings/vmlDrawing79.vml"/><Relationship Id="rId6" Type="http://schemas.openxmlformats.org/officeDocument/2006/relationships/image" Target="../media/image251.wmf"/><Relationship Id="rId11" Type="http://schemas.openxmlformats.org/officeDocument/2006/relationships/oleObject" Target="../embeddings/oleObject267.bin"/><Relationship Id="rId5" Type="http://schemas.openxmlformats.org/officeDocument/2006/relationships/oleObject" Target="../embeddings/oleObject264.bin"/><Relationship Id="rId10" Type="http://schemas.openxmlformats.org/officeDocument/2006/relationships/image" Target="../media/image253.wmf"/><Relationship Id="rId4" Type="http://schemas.openxmlformats.org/officeDocument/2006/relationships/image" Target="../media/image250.wmf"/><Relationship Id="rId9" Type="http://schemas.openxmlformats.org/officeDocument/2006/relationships/oleObject" Target="../embeddings/oleObject266.bin"/></Relationships>
</file>

<file path=ppt/slides/_rels/slide123.x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oleObject" Target="../embeddings/oleObject268.bin"/><Relationship Id="rId7" Type="http://schemas.openxmlformats.org/officeDocument/2006/relationships/oleObject" Target="../embeddings/oleObject270.bin"/><Relationship Id="rId12" Type="http://schemas.openxmlformats.org/officeDocument/2006/relationships/image" Target="../media/image254.wmf"/><Relationship Id="rId2" Type="http://schemas.openxmlformats.org/officeDocument/2006/relationships/slideLayout" Target="../slideLayouts/slideLayout559.xml"/><Relationship Id="rId1" Type="http://schemas.openxmlformats.org/officeDocument/2006/relationships/vmlDrawing" Target="../drawings/vmlDrawing80.vml"/><Relationship Id="rId6" Type="http://schemas.openxmlformats.org/officeDocument/2006/relationships/image" Target="../media/image251.wmf"/><Relationship Id="rId11" Type="http://schemas.openxmlformats.org/officeDocument/2006/relationships/oleObject" Target="../embeddings/oleObject272.bin"/><Relationship Id="rId5" Type="http://schemas.openxmlformats.org/officeDocument/2006/relationships/oleObject" Target="../embeddings/oleObject269.bin"/><Relationship Id="rId10" Type="http://schemas.openxmlformats.org/officeDocument/2006/relationships/image" Target="../media/image253.wmf"/><Relationship Id="rId4" Type="http://schemas.openxmlformats.org/officeDocument/2006/relationships/image" Target="../media/image250.wmf"/><Relationship Id="rId9" Type="http://schemas.openxmlformats.org/officeDocument/2006/relationships/oleObject" Target="../embeddings/oleObject271.bin"/></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54.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273.bin"/><Relationship Id="rId2" Type="http://schemas.openxmlformats.org/officeDocument/2006/relationships/slideLayout" Target="../slideLayouts/slideLayout559.xml"/><Relationship Id="rId1" Type="http://schemas.openxmlformats.org/officeDocument/2006/relationships/vmlDrawing" Target="../drawings/vmlDrawing81.vml"/><Relationship Id="rId6" Type="http://schemas.openxmlformats.org/officeDocument/2006/relationships/image" Target="../media/image256.wmf"/><Relationship Id="rId5" Type="http://schemas.openxmlformats.org/officeDocument/2006/relationships/oleObject" Target="../embeddings/oleObject274.bin"/><Relationship Id="rId4" Type="http://schemas.openxmlformats.org/officeDocument/2006/relationships/image" Target="../media/image255.wmf"/></Relationships>
</file>

<file path=ppt/slides/_rels/slide126.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oleObject" Target="../embeddings/oleObject275.bin"/><Relationship Id="rId7" Type="http://schemas.openxmlformats.org/officeDocument/2006/relationships/oleObject" Target="../embeddings/oleObject277.bin"/><Relationship Id="rId2" Type="http://schemas.openxmlformats.org/officeDocument/2006/relationships/slideLayout" Target="../slideLayouts/slideLayout559.xml"/><Relationship Id="rId1" Type="http://schemas.openxmlformats.org/officeDocument/2006/relationships/vmlDrawing" Target="../drawings/vmlDrawing82.vml"/><Relationship Id="rId6" Type="http://schemas.openxmlformats.org/officeDocument/2006/relationships/image" Target="../media/image258.wmf"/><Relationship Id="rId5" Type="http://schemas.openxmlformats.org/officeDocument/2006/relationships/oleObject" Target="../embeddings/oleObject276.bin"/><Relationship Id="rId4" Type="http://schemas.openxmlformats.org/officeDocument/2006/relationships/image" Target="../media/image257.wmf"/></Relationships>
</file>

<file path=ppt/slides/_rels/slide127.xml.rels><?xml version="1.0" encoding="UTF-8" standalone="yes"?>
<Relationships xmlns="http://schemas.openxmlformats.org/package/2006/relationships"><Relationship Id="rId8" Type="http://schemas.openxmlformats.org/officeDocument/2006/relationships/image" Target="../media/image262.wmf"/><Relationship Id="rId3" Type="http://schemas.openxmlformats.org/officeDocument/2006/relationships/oleObject" Target="../embeddings/oleObject278.bin"/><Relationship Id="rId7" Type="http://schemas.openxmlformats.org/officeDocument/2006/relationships/oleObject" Target="../embeddings/oleObject280.bin"/><Relationship Id="rId12" Type="http://schemas.openxmlformats.org/officeDocument/2006/relationships/image" Target="../media/image264.wmf"/><Relationship Id="rId2" Type="http://schemas.openxmlformats.org/officeDocument/2006/relationships/slideLayout" Target="../slideLayouts/slideLayout559.xml"/><Relationship Id="rId1" Type="http://schemas.openxmlformats.org/officeDocument/2006/relationships/vmlDrawing" Target="../drawings/vmlDrawing83.vml"/><Relationship Id="rId6" Type="http://schemas.openxmlformats.org/officeDocument/2006/relationships/image" Target="../media/image261.wmf"/><Relationship Id="rId11" Type="http://schemas.openxmlformats.org/officeDocument/2006/relationships/oleObject" Target="../embeddings/oleObject282.bin"/><Relationship Id="rId5" Type="http://schemas.openxmlformats.org/officeDocument/2006/relationships/oleObject" Target="../embeddings/oleObject279.bin"/><Relationship Id="rId10" Type="http://schemas.openxmlformats.org/officeDocument/2006/relationships/image" Target="../media/image263.wmf"/><Relationship Id="rId4" Type="http://schemas.openxmlformats.org/officeDocument/2006/relationships/image" Target="../media/image260.wmf"/><Relationship Id="rId9" Type="http://schemas.openxmlformats.org/officeDocument/2006/relationships/oleObject" Target="../embeddings/oleObject281.bin"/></Relationships>
</file>

<file path=ppt/slides/_rels/slide128.xml.rels><?xml version="1.0" encoding="UTF-8" standalone="yes"?>
<Relationships xmlns="http://schemas.openxmlformats.org/package/2006/relationships"><Relationship Id="rId8" Type="http://schemas.openxmlformats.org/officeDocument/2006/relationships/image" Target="../media/image267.wmf"/><Relationship Id="rId3" Type="http://schemas.openxmlformats.org/officeDocument/2006/relationships/oleObject" Target="../embeddings/oleObject283.bin"/><Relationship Id="rId7" Type="http://schemas.openxmlformats.org/officeDocument/2006/relationships/oleObject" Target="../embeddings/oleObject285.bin"/><Relationship Id="rId2" Type="http://schemas.openxmlformats.org/officeDocument/2006/relationships/slideLayout" Target="../slideLayouts/slideLayout559.xml"/><Relationship Id="rId1" Type="http://schemas.openxmlformats.org/officeDocument/2006/relationships/vmlDrawing" Target="../drawings/vmlDrawing84.vml"/><Relationship Id="rId6" Type="http://schemas.openxmlformats.org/officeDocument/2006/relationships/image" Target="../media/image266.wmf"/><Relationship Id="rId5" Type="http://schemas.openxmlformats.org/officeDocument/2006/relationships/oleObject" Target="../embeddings/oleObject284.bin"/><Relationship Id="rId4" Type="http://schemas.openxmlformats.org/officeDocument/2006/relationships/image" Target="../media/image265.wmf"/></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286.bin"/><Relationship Id="rId2" Type="http://schemas.openxmlformats.org/officeDocument/2006/relationships/slideLayout" Target="../slideLayouts/slideLayout559.xml"/><Relationship Id="rId1" Type="http://schemas.openxmlformats.org/officeDocument/2006/relationships/vmlDrawing" Target="../drawings/vmlDrawing85.vml"/><Relationship Id="rId4" Type="http://schemas.openxmlformats.org/officeDocument/2006/relationships/image" Target="../media/image268.wmf"/></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14.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132.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447.xml"/></Relationships>
</file>

<file path=ppt/slides/_rels/slide133.xml.rels><?xml version="1.0" encoding="UTF-8" standalone="yes"?>
<Relationships xmlns="http://schemas.openxmlformats.org/package/2006/relationships"><Relationship Id="rId3" Type="http://schemas.openxmlformats.org/officeDocument/2006/relationships/image" Target="../media/image270.gif"/><Relationship Id="rId2" Type="http://schemas.openxmlformats.org/officeDocument/2006/relationships/notesSlide" Target="../notesSlides/notesSlide1.xml"/><Relationship Id="rId1" Type="http://schemas.openxmlformats.org/officeDocument/2006/relationships/slideLayout" Target="../slideLayouts/slideLayout461.xml"/></Relationships>
</file>

<file path=ppt/slides/_rels/slide134.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448.xml"/><Relationship Id="rId4" Type="http://schemas.openxmlformats.org/officeDocument/2006/relationships/image" Target="../media/image273.jpeg"/></Relationships>
</file>

<file path=ppt/slides/_rels/slide13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jpeg"/><Relationship Id="rId1" Type="http://schemas.openxmlformats.org/officeDocument/2006/relationships/slideLayout" Target="../slideLayouts/slideLayout438.xml"/></Relationships>
</file>

<file path=ppt/slides/_rels/slide136.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slideLayout" Target="../slideLayouts/slideLayout438.xml"/><Relationship Id="rId1" Type="http://schemas.openxmlformats.org/officeDocument/2006/relationships/vmlDrawing" Target="../drawings/vmlDrawing86.vml"/><Relationship Id="rId5" Type="http://schemas.openxmlformats.org/officeDocument/2006/relationships/image" Target="../media/image63.wmf"/><Relationship Id="rId4" Type="http://schemas.openxmlformats.org/officeDocument/2006/relationships/oleObject" Target="../embeddings/oleObject287.bin"/></Relationships>
</file>

<file path=ppt/slides/_rels/slide137.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107.xml"/></Relationships>
</file>

<file path=ppt/slides/_rels/slide13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slideLayout" Target="../slideLayouts/slideLayout438.xml"/><Relationship Id="rId1" Type="http://schemas.openxmlformats.org/officeDocument/2006/relationships/vmlDrawing" Target="../drawings/vmlDrawing87.vml"/><Relationship Id="rId5" Type="http://schemas.openxmlformats.org/officeDocument/2006/relationships/image" Target="../media/image63.wmf"/><Relationship Id="rId4" Type="http://schemas.openxmlformats.org/officeDocument/2006/relationships/oleObject" Target="../embeddings/oleObject288.bin"/></Relationships>
</file>

<file path=ppt/slides/_rels/slide139.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13.xml"/></Relationships>
</file>

<file path=ppt/slides/_rels/slide140.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slideLayout" Target="../slideLayouts/slideLayout449.xml"/><Relationship Id="rId1" Type="http://schemas.openxmlformats.org/officeDocument/2006/relationships/vmlDrawing" Target="../drawings/vmlDrawing88.vml"/><Relationship Id="rId5" Type="http://schemas.openxmlformats.org/officeDocument/2006/relationships/image" Target="../media/image280.wmf"/><Relationship Id="rId4" Type="http://schemas.openxmlformats.org/officeDocument/2006/relationships/oleObject" Target="../embeddings/oleObject289.bin"/></Relationships>
</file>

<file path=ppt/slides/_rels/slide142.xml.rels><?xml version="1.0" encoding="UTF-8" standalone="yes"?>
<Relationships xmlns="http://schemas.openxmlformats.org/package/2006/relationships"><Relationship Id="rId3" Type="http://schemas.openxmlformats.org/officeDocument/2006/relationships/image" Target="../media/image282.jpeg"/><Relationship Id="rId7" Type="http://schemas.openxmlformats.org/officeDocument/2006/relationships/image" Target="../media/image283.gif"/><Relationship Id="rId2" Type="http://schemas.openxmlformats.org/officeDocument/2006/relationships/slideLayout" Target="../slideLayouts/slideLayout441.xml"/><Relationship Id="rId1" Type="http://schemas.openxmlformats.org/officeDocument/2006/relationships/vmlDrawing" Target="../drawings/vmlDrawing89.vml"/><Relationship Id="rId6" Type="http://schemas.openxmlformats.org/officeDocument/2006/relationships/oleObject" Target="../embeddings/oleObject291.bin"/><Relationship Id="rId5" Type="http://schemas.openxmlformats.org/officeDocument/2006/relationships/image" Target="../media/image63.wmf"/><Relationship Id="rId4" Type="http://schemas.openxmlformats.org/officeDocument/2006/relationships/oleObject" Target="../embeddings/oleObject290.bin"/></Relationships>
</file>

<file path=ppt/slides/_rels/slide143.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436.xml"/></Relationships>
</file>

<file path=ppt/slides/_rels/slide145.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43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292.bin"/><Relationship Id="rId7" Type="http://schemas.openxmlformats.org/officeDocument/2006/relationships/oleObject" Target="../embeddings/oleObject294.bin"/><Relationship Id="rId2" Type="http://schemas.openxmlformats.org/officeDocument/2006/relationships/slideLayout" Target="../slideLayouts/slideLayout649.xml"/><Relationship Id="rId1" Type="http://schemas.openxmlformats.org/officeDocument/2006/relationships/vmlDrawing" Target="../drawings/vmlDrawing90.vml"/><Relationship Id="rId6" Type="http://schemas.openxmlformats.org/officeDocument/2006/relationships/image" Target="../media/image98.wmf"/><Relationship Id="rId5" Type="http://schemas.openxmlformats.org/officeDocument/2006/relationships/oleObject" Target="../embeddings/oleObject293.bin"/><Relationship Id="rId4" Type="http://schemas.openxmlformats.org/officeDocument/2006/relationships/image" Target="../media/image102.wmf"/></Relationships>
</file>

<file path=ppt/slides/_rels/slide148.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slideLayout" Target="../slideLayouts/slideLayout7.xml"/><Relationship Id="rId1" Type="http://schemas.openxmlformats.org/officeDocument/2006/relationships/vmlDrawing" Target="../drawings/vmlDrawing91.vml"/><Relationship Id="rId5" Type="http://schemas.openxmlformats.org/officeDocument/2006/relationships/image" Target="../media/image287.wmf"/><Relationship Id="rId4" Type="http://schemas.openxmlformats.org/officeDocument/2006/relationships/oleObject" Target="../embeddings/oleObject295.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slideLayout" Target="../slideLayouts/slideLayout7.xml"/><Relationship Id="rId1" Type="http://schemas.openxmlformats.org/officeDocument/2006/relationships/vmlDrawing" Target="../drawings/vmlDrawing92.vml"/><Relationship Id="rId5" Type="http://schemas.openxmlformats.org/officeDocument/2006/relationships/image" Target="../media/image287.wmf"/><Relationship Id="rId4" Type="http://schemas.openxmlformats.org/officeDocument/2006/relationships/oleObject" Target="../embeddings/oleObject296.bin"/></Relationships>
</file>

<file path=ppt/slides/_rels/slide15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296.wmf"/><Relationship Id="rId2" Type="http://schemas.openxmlformats.org/officeDocument/2006/relationships/slideLayout" Target="../slideLayouts/slideLayout7.xml"/><Relationship Id="rId1" Type="http://schemas.openxmlformats.org/officeDocument/2006/relationships/vmlDrawing" Target="../drawings/vmlDrawing93.vml"/><Relationship Id="rId6" Type="http://schemas.openxmlformats.org/officeDocument/2006/relationships/oleObject" Target="../embeddings/oleObject298.bin"/><Relationship Id="rId5" Type="http://schemas.openxmlformats.org/officeDocument/2006/relationships/image" Target="../media/image295.wmf"/><Relationship Id="rId4" Type="http://schemas.openxmlformats.org/officeDocument/2006/relationships/oleObject" Target="../embeddings/oleObject297.bin"/></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3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6.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61.xml.rels><?xml version="1.0" encoding="UTF-8" standalone="yes"?>
<Relationships xmlns="http://schemas.openxmlformats.org/package/2006/relationships"><Relationship Id="rId8" Type="http://schemas.openxmlformats.org/officeDocument/2006/relationships/image" Target="../media/image300.wmf"/><Relationship Id="rId3" Type="http://schemas.openxmlformats.org/officeDocument/2006/relationships/oleObject" Target="../embeddings/oleObject299.bin"/><Relationship Id="rId7" Type="http://schemas.openxmlformats.org/officeDocument/2006/relationships/oleObject" Target="../embeddings/oleObject301.bin"/><Relationship Id="rId12" Type="http://schemas.openxmlformats.org/officeDocument/2006/relationships/image" Target="../media/image102.wmf"/><Relationship Id="rId2" Type="http://schemas.openxmlformats.org/officeDocument/2006/relationships/slideLayout" Target="../slideLayouts/slideLayout629.xml"/><Relationship Id="rId1" Type="http://schemas.openxmlformats.org/officeDocument/2006/relationships/vmlDrawing" Target="../drawings/vmlDrawing94.vml"/><Relationship Id="rId6" Type="http://schemas.openxmlformats.org/officeDocument/2006/relationships/image" Target="../media/image299.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301.wmf"/><Relationship Id="rId4" Type="http://schemas.openxmlformats.org/officeDocument/2006/relationships/image" Target="../media/image298.wmf"/><Relationship Id="rId9" Type="http://schemas.openxmlformats.org/officeDocument/2006/relationships/oleObject" Target="../embeddings/oleObject302.bin"/></Relationships>
</file>

<file path=ppt/slides/_rels/slide162.xml.rels><?xml version="1.0" encoding="UTF-8" standalone="yes"?>
<Relationships xmlns="http://schemas.openxmlformats.org/package/2006/relationships"><Relationship Id="rId8" Type="http://schemas.openxmlformats.org/officeDocument/2006/relationships/oleObject" Target="../embeddings/oleObject306.bin"/><Relationship Id="rId3" Type="http://schemas.openxmlformats.org/officeDocument/2006/relationships/image" Target="../media/image306.jpeg"/><Relationship Id="rId7" Type="http://schemas.openxmlformats.org/officeDocument/2006/relationships/image" Target="../media/image303.wmf"/><Relationship Id="rId2" Type="http://schemas.openxmlformats.org/officeDocument/2006/relationships/slideLayout" Target="../slideLayouts/slideLayout629.xml"/><Relationship Id="rId1" Type="http://schemas.openxmlformats.org/officeDocument/2006/relationships/vmlDrawing" Target="../drawings/vmlDrawing95.vml"/><Relationship Id="rId6" Type="http://schemas.openxmlformats.org/officeDocument/2006/relationships/oleObject" Target="../embeddings/oleObject305.bin"/><Relationship Id="rId11" Type="http://schemas.openxmlformats.org/officeDocument/2006/relationships/image" Target="../media/image305.wmf"/><Relationship Id="rId5" Type="http://schemas.openxmlformats.org/officeDocument/2006/relationships/image" Target="../media/image302.wmf"/><Relationship Id="rId10" Type="http://schemas.openxmlformats.org/officeDocument/2006/relationships/oleObject" Target="../embeddings/oleObject307.bin"/><Relationship Id="rId4" Type="http://schemas.openxmlformats.org/officeDocument/2006/relationships/oleObject" Target="../embeddings/oleObject304.bin"/><Relationship Id="rId9" Type="http://schemas.openxmlformats.org/officeDocument/2006/relationships/image" Target="../media/image304.wmf"/></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64.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oleObject" Target="../embeddings/oleObject308.bin"/><Relationship Id="rId7" Type="http://schemas.openxmlformats.org/officeDocument/2006/relationships/oleObject" Target="../embeddings/oleObject310.bin"/><Relationship Id="rId2" Type="http://schemas.openxmlformats.org/officeDocument/2006/relationships/slideLayout" Target="../slideLayouts/slideLayout629.xml"/><Relationship Id="rId1" Type="http://schemas.openxmlformats.org/officeDocument/2006/relationships/vmlDrawing" Target="../drawings/vmlDrawing96.vml"/><Relationship Id="rId6" Type="http://schemas.openxmlformats.org/officeDocument/2006/relationships/image" Target="../media/image308.wmf"/><Relationship Id="rId5" Type="http://schemas.openxmlformats.org/officeDocument/2006/relationships/oleObject" Target="../embeddings/oleObject309.bin"/><Relationship Id="rId10" Type="http://schemas.openxmlformats.org/officeDocument/2006/relationships/image" Target="../media/image310.wmf"/><Relationship Id="rId4" Type="http://schemas.openxmlformats.org/officeDocument/2006/relationships/image" Target="../media/image307.wmf"/><Relationship Id="rId9" Type="http://schemas.openxmlformats.org/officeDocument/2006/relationships/oleObject" Target="../embeddings/oleObject311.bin"/></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312.bin"/><Relationship Id="rId2" Type="http://schemas.openxmlformats.org/officeDocument/2006/relationships/slideLayout" Target="../slideLayouts/slideLayout629.xml"/><Relationship Id="rId1" Type="http://schemas.openxmlformats.org/officeDocument/2006/relationships/vmlDrawing" Target="../drawings/vmlDrawing97.vml"/><Relationship Id="rId6" Type="http://schemas.openxmlformats.org/officeDocument/2006/relationships/image" Target="../media/image311.wmf"/><Relationship Id="rId5" Type="http://schemas.openxmlformats.org/officeDocument/2006/relationships/oleObject" Target="../embeddings/oleObject313.bin"/><Relationship Id="rId4" Type="http://schemas.openxmlformats.org/officeDocument/2006/relationships/image" Target="../media/image310.wmf"/></Relationships>
</file>

<file path=ppt/slides/_rels/slide166.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oleObject" Target="../embeddings/oleObject314.bin"/><Relationship Id="rId7" Type="http://schemas.openxmlformats.org/officeDocument/2006/relationships/oleObject" Target="../embeddings/oleObject316.bin"/><Relationship Id="rId2" Type="http://schemas.openxmlformats.org/officeDocument/2006/relationships/slideLayout" Target="../slideLayouts/slideLayout629.xml"/><Relationship Id="rId1" Type="http://schemas.openxmlformats.org/officeDocument/2006/relationships/vmlDrawing" Target="../drawings/vmlDrawing98.vml"/><Relationship Id="rId6" Type="http://schemas.openxmlformats.org/officeDocument/2006/relationships/image" Target="../media/image311.wmf"/><Relationship Id="rId5" Type="http://schemas.openxmlformats.org/officeDocument/2006/relationships/oleObject" Target="../embeddings/oleObject315.bin"/><Relationship Id="rId4" Type="http://schemas.openxmlformats.org/officeDocument/2006/relationships/image" Target="../media/image310.wmf"/></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317.bin"/><Relationship Id="rId2" Type="http://schemas.openxmlformats.org/officeDocument/2006/relationships/slideLayout" Target="../slideLayouts/slideLayout629.xml"/><Relationship Id="rId1" Type="http://schemas.openxmlformats.org/officeDocument/2006/relationships/vmlDrawing" Target="../drawings/vmlDrawing99.vml"/><Relationship Id="rId6" Type="http://schemas.openxmlformats.org/officeDocument/2006/relationships/image" Target="../media/image313.wmf"/><Relationship Id="rId5" Type="http://schemas.openxmlformats.org/officeDocument/2006/relationships/oleObject" Target="../embeddings/oleObject318.bin"/><Relationship Id="rId4" Type="http://schemas.openxmlformats.org/officeDocument/2006/relationships/image" Target="../media/image312.wmf"/></Relationships>
</file>

<file path=ppt/slides/_rels/slide168.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629.xml"/></Relationships>
</file>

<file path=ppt/slides/_rels/slide169.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629.xml"/></Relationships>
</file>

<file path=ppt/slides/_rels/slide17.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5.bin"/><Relationship Id="rId4" Type="http://schemas.openxmlformats.org/officeDocument/2006/relationships/image" Target="../media/image18.wmf"/></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319.bin"/><Relationship Id="rId7" Type="http://schemas.openxmlformats.org/officeDocument/2006/relationships/image" Target="../media/image315.wmf"/><Relationship Id="rId2" Type="http://schemas.openxmlformats.org/officeDocument/2006/relationships/slideLayout" Target="../slideLayouts/slideLayout629.xml"/><Relationship Id="rId1" Type="http://schemas.openxmlformats.org/officeDocument/2006/relationships/vmlDrawing" Target="../drawings/vmlDrawing100.vml"/><Relationship Id="rId6" Type="http://schemas.openxmlformats.org/officeDocument/2006/relationships/oleObject" Target="../embeddings/oleObject320.bin"/><Relationship Id="rId5" Type="http://schemas.openxmlformats.org/officeDocument/2006/relationships/image" Target="../media/image316.jpeg"/><Relationship Id="rId4" Type="http://schemas.openxmlformats.org/officeDocument/2006/relationships/image" Target="../media/image312.wm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72.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slideLayout" Target="../slideLayouts/slideLayout641.xml"/><Relationship Id="rId1" Type="http://schemas.openxmlformats.org/officeDocument/2006/relationships/vmlDrawing" Target="../drawings/vmlDrawing101.vml"/><Relationship Id="rId5" Type="http://schemas.openxmlformats.org/officeDocument/2006/relationships/image" Target="../media/image63.wmf"/><Relationship Id="rId4" Type="http://schemas.openxmlformats.org/officeDocument/2006/relationships/oleObject" Target="../embeddings/oleObject321.bin"/></Relationships>
</file>

<file path=ppt/slides/_rels/slide173.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slideLayout" Target="../slideLayouts/slideLayout641.xml"/><Relationship Id="rId1" Type="http://schemas.openxmlformats.org/officeDocument/2006/relationships/vmlDrawing" Target="../drawings/vmlDrawing102.vml"/><Relationship Id="rId5" Type="http://schemas.openxmlformats.org/officeDocument/2006/relationships/image" Target="../media/image63.wmf"/><Relationship Id="rId4" Type="http://schemas.openxmlformats.org/officeDocument/2006/relationships/oleObject" Target="../embeddings/oleObject322.bin"/></Relationships>
</file>

<file path=ppt/slides/_rels/slide174.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90.jpeg"/><Relationship Id="rId1" Type="http://schemas.openxmlformats.org/officeDocument/2006/relationships/slideLayout" Target="../slideLayouts/slideLayout63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59.xml"/></Relationships>
</file>

<file path=ppt/slides/_rels/slide177.xml.rels><?xml version="1.0" encoding="UTF-8" standalone="yes"?>
<Relationships xmlns="http://schemas.openxmlformats.org/package/2006/relationships"><Relationship Id="rId2" Type="http://schemas.openxmlformats.org/officeDocument/2006/relationships/image" Target="../media/image319.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639.xml"/></Relationships>
</file>

<file path=ppt/slides/_rels/slide179.xml.rels><?xml version="1.0" encoding="UTF-8" standalone="yes"?>
<Relationships xmlns="http://schemas.openxmlformats.org/package/2006/relationships"><Relationship Id="rId3" Type="http://schemas.openxmlformats.org/officeDocument/2006/relationships/image" Target="../media/image322.jpg"/><Relationship Id="rId2" Type="http://schemas.openxmlformats.org/officeDocument/2006/relationships/image" Target="../media/image3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2.wmf"/><Relationship Id="rId5" Type="http://schemas.openxmlformats.org/officeDocument/2006/relationships/oleObject" Target="../embeddings/oleObject8.bin"/><Relationship Id="rId4" Type="http://schemas.openxmlformats.org/officeDocument/2006/relationships/image" Target="../media/image21.wmf"/></Relationships>
</file>

<file path=ppt/slides/_rels/slide180.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639.xml"/></Relationships>
</file>

<file path=ppt/slides/_rels/slide181.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639.xml"/></Relationships>
</file>

<file path=ppt/slides/_rels/slide182.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639.xml"/></Relationships>
</file>

<file path=ppt/slides/_rels/slide185.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188.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36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19.xml"/><Relationship Id="rId1" Type="http://schemas.openxmlformats.org/officeDocument/2006/relationships/vmlDrawing" Target="../drawings/vmlDrawing4.vml"/><Relationship Id="rId6" Type="http://schemas.openxmlformats.org/officeDocument/2006/relationships/image" Target="../media/image24.wmf"/><Relationship Id="rId5" Type="http://schemas.openxmlformats.org/officeDocument/2006/relationships/oleObject" Target="../embeddings/oleObject11.bin"/><Relationship Id="rId4" Type="http://schemas.openxmlformats.org/officeDocument/2006/relationships/image" Target="../media/image22.wmf"/></Relationships>
</file>

<file path=ppt/slides/_rels/slide190.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oleObject" Target="../embeddings/oleObject323.bin"/><Relationship Id="rId7" Type="http://schemas.openxmlformats.org/officeDocument/2006/relationships/oleObject" Target="../embeddings/oleObject325.bin"/><Relationship Id="rId2" Type="http://schemas.openxmlformats.org/officeDocument/2006/relationships/slideLayout" Target="../slideLayouts/slideLayout361.xml"/><Relationship Id="rId1" Type="http://schemas.openxmlformats.org/officeDocument/2006/relationships/vmlDrawing" Target="../drawings/vmlDrawing103.vml"/><Relationship Id="rId6" Type="http://schemas.openxmlformats.org/officeDocument/2006/relationships/image" Target="../media/image308.wmf"/><Relationship Id="rId5" Type="http://schemas.openxmlformats.org/officeDocument/2006/relationships/oleObject" Target="../embeddings/oleObject324.bin"/><Relationship Id="rId10" Type="http://schemas.openxmlformats.org/officeDocument/2006/relationships/image" Target="../media/image310.wmf"/><Relationship Id="rId4" Type="http://schemas.openxmlformats.org/officeDocument/2006/relationships/image" Target="../media/image307.wmf"/><Relationship Id="rId9" Type="http://schemas.openxmlformats.org/officeDocument/2006/relationships/oleObject" Target="../embeddings/oleObject326.bin"/></Relationships>
</file>

<file path=ppt/slides/_rels/slide191.xml.rels><?xml version="1.0" encoding="UTF-8" standalone="yes"?>
<Relationships xmlns="http://schemas.openxmlformats.org/package/2006/relationships"><Relationship Id="rId8" Type="http://schemas.openxmlformats.org/officeDocument/2006/relationships/image" Target="../media/image331.wmf"/><Relationship Id="rId3" Type="http://schemas.openxmlformats.org/officeDocument/2006/relationships/oleObject" Target="../embeddings/oleObject327.bin"/><Relationship Id="rId7" Type="http://schemas.openxmlformats.org/officeDocument/2006/relationships/oleObject" Target="../embeddings/oleObject329.bin"/><Relationship Id="rId2" Type="http://schemas.openxmlformats.org/officeDocument/2006/relationships/slideLayout" Target="../slideLayouts/slideLayout2.xml"/><Relationship Id="rId1" Type="http://schemas.openxmlformats.org/officeDocument/2006/relationships/vmlDrawing" Target="../drawings/vmlDrawing104.vml"/><Relationship Id="rId6" Type="http://schemas.openxmlformats.org/officeDocument/2006/relationships/image" Target="../media/image310.wmf"/><Relationship Id="rId5" Type="http://schemas.openxmlformats.org/officeDocument/2006/relationships/oleObject" Target="../embeddings/oleObject328.bin"/><Relationship Id="rId10" Type="http://schemas.openxmlformats.org/officeDocument/2006/relationships/image" Target="../media/image332.wmf"/><Relationship Id="rId4" Type="http://schemas.openxmlformats.org/officeDocument/2006/relationships/image" Target="../media/image309.wmf"/><Relationship Id="rId9" Type="http://schemas.openxmlformats.org/officeDocument/2006/relationships/oleObject" Target="../embeddings/oleObject330.bin"/></Relationships>
</file>

<file path=ppt/slides/_rels/slide192.xml.rels><?xml version="1.0" encoding="UTF-8" standalone="yes"?>
<Relationships xmlns="http://schemas.openxmlformats.org/package/2006/relationships"><Relationship Id="rId8" Type="http://schemas.openxmlformats.org/officeDocument/2006/relationships/image" Target="../media/image333.wmf"/><Relationship Id="rId3" Type="http://schemas.openxmlformats.org/officeDocument/2006/relationships/oleObject" Target="../embeddings/oleObject331.bin"/><Relationship Id="rId7" Type="http://schemas.openxmlformats.org/officeDocument/2006/relationships/oleObject" Target="../embeddings/oleObject333.bin"/><Relationship Id="rId2" Type="http://schemas.openxmlformats.org/officeDocument/2006/relationships/slideLayout" Target="../slideLayouts/slideLayout376.xml"/><Relationship Id="rId1" Type="http://schemas.openxmlformats.org/officeDocument/2006/relationships/vmlDrawing" Target="../drawings/vmlDrawing105.vml"/><Relationship Id="rId6" Type="http://schemas.openxmlformats.org/officeDocument/2006/relationships/image" Target="../media/image332.wmf"/><Relationship Id="rId5" Type="http://schemas.openxmlformats.org/officeDocument/2006/relationships/oleObject" Target="../embeddings/oleObject332.bin"/><Relationship Id="rId4" Type="http://schemas.openxmlformats.org/officeDocument/2006/relationships/image" Target="../media/image331.wmf"/></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334.bin"/><Relationship Id="rId2" Type="http://schemas.openxmlformats.org/officeDocument/2006/relationships/slideLayout" Target="../slideLayouts/slideLayout2.xml"/><Relationship Id="rId1" Type="http://schemas.openxmlformats.org/officeDocument/2006/relationships/vmlDrawing" Target="../drawings/vmlDrawing106.vml"/><Relationship Id="rId6" Type="http://schemas.openxmlformats.org/officeDocument/2006/relationships/image" Target="../media/image332.wmf"/><Relationship Id="rId5" Type="http://schemas.openxmlformats.org/officeDocument/2006/relationships/oleObject" Target="../embeddings/oleObject335.bin"/><Relationship Id="rId4" Type="http://schemas.openxmlformats.org/officeDocument/2006/relationships/image" Target="../media/image331.wmf"/></Relationships>
</file>

<file path=ppt/slides/_rels/slide194.xml.rels><?xml version="1.0" encoding="UTF-8" standalone="yes"?>
<Relationships xmlns="http://schemas.openxmlformats.org/package/2006/relationships"><Relationship Id="rId8" Type="http://schemas.openxmlformats.org/officeDocument/2006/relationships/image" Target="../media/image334.wmf"/><Relationship Id="rId3" Type="http://schemas.openxmlformats.org/officeDocument/2006/relationships/oleObject" Target="../embeddings/oleObject336.bin"/><Relationship Id="rId7" Type="http://schemas.openxmlformats.org/officeDocument/2006/relationships/oleObject" Target="../embeddings/oleObject338.bin"/><Relationship Id="rId2" Type="http://schemas.openxmlformats.org/officeDocument/2006/relationships/slideLayout" Target="../slideLayouts/slideLayout361.xml"/><Relationship Id="rId1" Type="http://schemas.openxmlformats.org/officeDocument/2006/relationships/vmlDrawing" Target="../drawings/vmlDrawing107.vml"/><Relationship Id="rId6" Type="http://schemas.openxmlformats.org/officeDocument/2006/relationships/image" Target="../media/image308.wmf"/><Relationship Id="rId5" Type="http://schemas.openxmlformats.org/officeDocument/2006/relationships/oleObject" Target="../embeddings/oleObject337.bin"/><Relationship Id="rId10" Type="http://schemas.openxmlformats.org/officeDocument/2006/relationships/image" Target="../media/image335.wmf"/><Relationship Id="rId4" Type="http://schemas.openxmlformats.org/officeDocument/2006/relationships/image" Target="../media/image307.wmf"/><Relationship Id="rId9" Type="http://schemas.openxmlformats.org/officeDocument/2006/relationships/oleObject" Target="../embeddings/oleObject339.bin"/></Relationships>
</file>

<file path=ppt/slides/_rels/slide195.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oleObject" Target="../embeddings/oleObject340.bin"/><Relationship Id="rId7" Type="http://schemas.openxmlformats.org/officeDocument/2006/relationships/oleObject" Target="../embeddings/oleObject342.bin"/><Relationship Id="rId2" Type="http://schemas.openxmlformats.org/officeDocument/2006/relationships/slideLayout" Target="../slideLayouts/slideLayout391.xml"/><Relationship Id="rId1" Type="http://schemas.openxmlformats.org/officeDocument/2006/relationships/vmlDrawing" Target="../drawings/vmlDrawing108.vml"/><Relationship Id="rId6" Type="http://schemas.openxmlformats.org/officeDocument/2006/relationships/image" Target="../media/image337.wmf"/><Relationship Id="rId5" Type="http://schemas.openxmlformats.org/officeDocument/2006/relationships/oleObject" Target="../embeddings/oleObject341.bin"/><Relationship Id="rId10" Type="http://schemas.openxmlformats.org/officeDocument/2006/relationships/image" Target="../media/image332.wmf"/><Relationship Id="rId4" Type="http://schemas.openxmlformats.org/officeDocument/2006/relationships/image" Target="../media/image336.wmf"/><Relationship Id="rId9" Type="http://schemas.openxmlformats.org/officeDocument/2006/relationships/oleObject" Target="../embeddings/oleObject343.bin"/></Relationships>
</file>

<file path=ppt/slides/_rels/slide196.xml.rels><?xml version="1.0" encoding="UTF-8" standalone="yes"?>
<Relationships xmlns="http://schemas.openxmlformats.org/package/2006/relationships"><Relationship Id="rId8" Type="http://schemas.openxmlformats.org/officeDocument/2006/relationships/image" Target="../media/image339.wmf"/><Relationship Id="rId3" Type="http://schemas.openxmlformats.org/officeDocument/2006/relationships/oleObject" Target="../embeddings/oleObject344.bin"/><Relationship Id="rId7" Type="http://schemas.openxmlformats.org/officeDocument/2006/relationships/oleObject" Target="../embeddings/oleObject346.bin"/><Relationship Id="rId2" Type="http://schemas.openxmlformats.org/officeDocument/2006/relationships/slideLayout" Target="../slideLayouts/slideLayout2.xml"/><Relationship Id="rId1" Type="http://schemas.openxmlformats.org/officeDocument/2006/relationships/vmlDrawing" Target="../drawings/vmlDrawing109.vml"/><Relationship Id="rId6" Type="http://schemas.openxmlformats.org/officeDocument/2006/relationships/image" Target="../media/image332.wmf"/><Relationship Id="rId5" Type="http://schemas.openxmlformats.org/officeDocument/2006/relationships/oleObject" Target="../embeddings/oleObject345.bin"/><Relationship Id="rId10" Type="http://schemas.openxmlformats.org/officeDocument/2006/relationships/image" Target="../media/image340.wmf"/><Relationship Id="rId4" Type="http://schemas.openxmlformats.org/officeDocument/2006/relationships/image" Target="../media/image338.wmf"/><Relationship Id="rId9" Type="http://schemas.openxmlformats.org/officeDocument/2006/relationships/oleObject" Target="../embeddings/oleObject347.bin"/></Relationships>
</file>

<file path=ppt/slides/_rels/slide197.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361.xml"/></Relationships>
</file>

<file path=ppt/slides/_rels/slide198.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png"/><Relationship Id="rId1" Type="http://schemas.openxmlformats.org/officeDocument/2006/relationships/slideLayout" Target="../slideLayouts/slideLayout3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19.xml"/><Relationship Id="rId1" Type="http://schemas.openxmlformats.org/officeDocument/2006/relationships/vmlDrawing" Target="../drawings/vmlDrawing5.vml"/><Relationship Id="rId6" Type="http://schemas.openxmlformats.org/officeDocument/2006/relationships/image" Target="../media/image26.wmf"/><Relationship Id="rId5" Type="http://schemas.openxmlformats.org/officeDocument/2006/relationships/oleObject" Target="../embeddings/oleObject13.bin"/><Relationship Id="rId4" Type="http://schemas.openxmlformats.org/officeDocument/2006/relationships/image" Target="../media/image25.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07.xml"/><Relationship Id="rId1" Type="http://schemas.openxmlformats.org/officeDocument/2006/relationships/vmlDrawing" Target="../drawings/vmlDrawing6.vml"/><Relationship Id="rId6" Type="http://schemas.openxmlformats.org/officeDocument/2006/relationships/image" Target="../media/image29.wmf"/><Relationship Id="rId5" Type="http://schemas.openxmlformats.org/officeDocument/2006/relationships/oleObject" Target="../embeddings/oleObject15.bin"/><Relationship Id="rId4" Type="http://schemas.openxmlformats.org/officeDocument/2006/relationships/image" Target="../media/image28.wmf"/></Relationships>
</file>

<file path=ppt/slides/_rels/slide2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30.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3.wmf"/><Relationship Id="rId5" Type="http://schemas.openxmlformats.org/officeDocument/2006/relationships/oleObject" Target="../embeddings/oleObject17.bin"/><Relationship Id="rId4" Type="http://schemas.openxmlformats.org/officeDocument/2006/relationships/image" Target="../media/image32.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72.xml"/><Relationship Id="rId1" Type="http://schemas.openxmlformats.org/officeDocument/2006/relationships/vmlDrawing" Target="../drawings/vmlDrawing8.vml"/><Relationship Id="rId6" Type="http://schemas.openxmlformats.org/officeDocument/2006/relationships/image" Target="../media/image36.wmf"/><Relationship Id="rId5" Type="http://schemas.openxmlformats.org/officeDocument/2006/relationships/oleObject" Target="../embeddings/oleObject20.bin"/><Relationship Id="rId4" Type="http://schemas.openxmlformats.org/officeDocument/2006/relationships/image" Target="../media/image35.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57.xml"/><Relationship Id="rId1" Type="http://schemas.openxmlformats.org/officeDocument/2006/relationships/vmlDrawing" Target="../drawings/vmlDrawing9.vml"/><Relationship Id="rId6" Type="http://schemas.openxmlformats.org/officeDocument/2006/relationships/image" Target="../media/image38.wmf"/><Relationship Id="rId5" Type="http://schemas.openxmlformats.org/officeDocument/2006/relationships/oleObject" Target="../embeddings/oleObject22.bin"/><Relationship Id="rId4" Type="http://schemas.openxmlformats.org/officeDocument/2006/relationships/image" Target="../media/image37.wm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1.png"/><Relationship Id="rId5" Type="http://schemas.openxmlformats.org/officeDocument/2006/relationships/image" Target="../media/image39.wmf"/><Relationship Id="rId4" Type="http://schemas.openxmlformats.org/officeDocument/2006/relationships/oleObject" Target="../embeddings/oleObject23.bin"/></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94.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45.wmf"/><Relationship Id="rId5" Type="http://schemas.openxmlformats.org/officeDocument/2006/relationships/oleObject" Target="../embeddings/oleObject25.bin"/><Relationship Id="rId4" Type="http://schemas.openxmlformats.org/officeDocument/2006/relationships/image" Target="../media/image44.wmf"/></Relationships>
</file>

<file path=ppt/slides/_rels/slide36.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31.bin"/><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50.wmf"/><Relationship Id="rId2" Type="http://schemas.openxmlformats.org/officeDocument/2006/relationships/slideLayout" Target="../slideLayouts/slideLayout202.xml"/><Relationship Id="rId1" Type="http://schemas.openxmlformats.org/officeDocument/2006/relationships/vmlDrawing" Target="../drawings/vmlDrawing12.vml"/><Relationship Id="rId6" Type="http://schemas.openxmlformats.org/officeDocument/2006/relationships/image" Target="../media/image47.w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49.wmf"/><Relationship Id="rId4" Type="http://schemas.openxmlformats.org/officeDocument/2006/relationships/image" Target="../media/image46.wmf"/><Relationship Id="rId9" Type="http://schemas.openxmlformats.org/officeDocument/2006/relationships/oleObject" Target="../embeddings/oleObject29.bin"/><Relationship Id="rId14" Type="http://schemas.openxmlformats.org/officeDocument/2006/relationships/image" Target="../media/image51.wmf"/></Relationships>
</file>

<file path=ppt/slides/_rels/slide37.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37.bin"/><Relationship Id="rId18" Type="http://schemas.openxmlformats.org/officeDocument/2006/relationships/image" Target="../media/image57.wmf"/><Relationship Id="rId3" Type="http://schemas.openxmlformats.org/officeDocument/2006/relationships/oleObject" Target="../embeddings/oleObject32.bin"/><Relationship Id="rId7" Type="http://schemas.openxmlformats.org/officeDocument/2006/relationships/oleObject" Target="../embeddings/oleObject34.bin"/><Relationship Id="rId12" Type="http://schemas.openxmlformats.org/officeDocument/2006/relationships/image" Target="../media/image54.wmf"/><Relationship Id="rId17" Type="http://schemas.openxmlformats.org/officeDocument/2006/relationships/oleObject" Target="../embeddings/oleObject39.bin"/><Relationship Id="rId2" Type="http://schemas.openxmlformats.org/officeDocument/2006/relationships/slideLayout" Target="../slideLayouts/slideLayout679.xml"/><Relationship Id="rId16" Type="http://schemas.openxmlformats.org/officeDocument/2006/relationships/image" Target="../media/image56.wmf"/><Relationship Id="rId1" Type="http://schemas.openxmlformats.org/officeDocument/2006/relationships/vmlDrawing" Target="../drawings/vmlDrawing13.vml"/><Relationship Id="rId6" Type="http://schemas.openxmlformats.org/officeDocument/2006/relationships/image" Target="../media/image45.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53.wmf"/><Relationship Id="rId4" Type="http://schemas.openxmlformats.org/officeDocument/2006/relationships/image" Target="../media/image44.wmf"/><Relationship Id="rId9" Type="http://schemas.openxmlformats.org/officeDocument/2006/relationships/oleObject" Target="../embeddings/oleObject35.bin"/><Relationship Id="rId14" Type="http://schemas.openxmlformats.org/officeDocument/2006/relationships/image" Target="../media/image55.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47.xml"/><Relationship Id="rId1" Type="http://schemas.openxmlformats.org/officeDocument/2006/relationships/vmlDrawing" Target="../drawings/vmlDrawing14.vml"/><Relationship Id="rId6" Type="http://schemas.openxmlformats.org/officeDocument/2006/relationships/image" Target="../media/image45.wmf"/><Relationship Id="rId5" Type="http://schemas.openxmlformats.org/officeDocument/2006/relationships/oleObject" Target="../embeddings/oleObject41.bin"/><Relationship Id="rId4" Type="http://schemas.openxmlformats.org/officeDocument/2006/relationships/image" Target="../media/image44.w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79.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2.bin"/><Relationship Id="rId7" Type="http://schemas.openxmlformats.org/officeDocument/2006/relationships/image" Target="../media/image59.wmf"/><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43.bin"/><Relationship Id="rId5" Type="http://schemas.openxmlformats.org/officeDocument/2006/relationships/image" Target="../media/image60.png"/><Relationship Id="rId4" Type="http://schemas.openxmlformats.org/officeDocument/2006/relationships/image" Target="../media/image58.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62.wmf"/><Relationship Id="rId5" Type="http://schemas.openxmlformats.org/officeDocument/2006/relationships/oleObject" Target="../embeddings/oleObject45.bin"/><Relationship Id="rId4" Type="http://schemas.openxmlformats.org/officeDocument/2006/relationships/image" Target="../media/image61.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77.xml"/><Relationship Id="rId1" Type="http://schemas.openxmlformats.org/officeDocument/2006/relationships/vmlDrawing" Target="../drawings/vmlDrawing17.vml"/><Relationship Id="rId5" Type="http://schemas.openxmlformats.org/officeDocument/2006/relationships/oleObject" Target="../embeddings/oleObject47.bin"/><Relationship Id="rId4" Type="http://schemas.openxmlformats.org/officeDocument/2006/relationships/image" Target="../media/image63.wmf"/></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8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47.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48.bin"/><Relationship Id="rId7" Type="http://schemas.openxmlformats.org/officeDocument/2006/relationships/oleObject" Target="../embeddings/oleObject50.bin"/><Relationship Id="rId2" Type="http://schemas.openxmlformats.org/officeDocument/2006/relationships/slideLayout" Target="../slideLayouts/slideLayout112.xml"/><Relationship Id="rId1" Type="http://schemas.openxmlformats.org/officeDocument/2006/relationships/vmlDrawing" Target="../drawings/vmlDrawing18.vml"/><Relationship Id="rId6" Type="http://schemas.openxmlformats.org/officeDocument/2006/relationships/image" Target="../media/image67.wmf"/><Relationship Id="rId5" Type="http://schemas.openxmlformats.org/officeDocument/2006/relationships/oleObject" Target="../embeddings/oleObject49.bin"/><Relationship Id="rId4" Type="http://schemas.openxmlformats.org/officeDocument/2006/relationships/image" Target="../media/image66.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62.xml"/><Relationship Id="rId1" Type="http://schemas.openxmlformats.org/officeDocument/2006/relationships/vmlDrawing" Target="../drawings/vmlDrawing19.vml"/><Relationship Id="rId6" Type="http://schemas.openxmlformats.org/officeDocument/2006/relationships/image" Target="../media/image69.wmf"/><Relationship Id="rId5" Type="http://schemas.openxmlformats.org/officeDocument/2006/relationships/oleObject" Target="../embeddings/oleObject52.bin"/><Relationship Id="rId4" Type="http://schemas.openxmlformats.org/officeDocument/2006/relationships/image" Target="../media/image66.w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oleObject" Target="../embeddings/oleObject53.bin"/><Relationship Id="rId7" Type="http://schemas.openxmlformats.org/officeDocument/2006/relationships/image" Target="../media/image70.wmf"/><Relationship Id="rId2" Type="http://schemas.openxmlformats.org/officeDocument/2006/relationships/slideLayout" Target="../slideLayouts/slideLayout112.xml"/><Relationship Id="rId1" Type="http://schemas.openxmlformats.org/officeDocument/2006/relationships/vmlDrawing" Target="../drawings/vmlDrawing20.vml"/><Relationship Id="rId6" Type="http://schemas.openxmlformats.org/officeDocument/2006/relationships/oleObject" Target="../embeddings/oleObject55.bin"/><Relationship Id="rId11" Type="http://schemas.openxmlformats.org/officeDocument/2006/relationships/image" Target="../media/image72.wmf"/><Relationship Id="rId5" Type="http://schemas.openxmlformats.org/officeDocument/2006/relationships/oleObject" Target="../embeddings/oleObject54.bin"/><Relationship Id="rId10" Type="http://schemas.openxmlformats.org/officeDocument/2006/relationships/oleObject" Target="../embeddings/oleObject57.bin"/><Relationship Id="rId4" Type="http://schemas.openxmlformats.org/officeDocument/2006/relationships/image" Target="../media/image63.wmf"/><Relationship Id="rId9" Type="http://schemas.openxmlformats.org/officeDocument/2006/relationships/image" Target="../media/image71.wm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7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26.wmf"/><Relationship Id="rId5" Type="http://schemas.openxmlformats.org/officeDocument/2006/relationships/oleObject" Target="../embeddings/oleObject59.bin"/><Relationship Id="rId4" Type="http://schemas.openxmlformats.org/officeDocument/2006/relationships/image" Target="../media/image25.wmf"/></Relationships>
</file>

<file path=ppt/slides/_rels/slide52.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oleObject" Target="../embeddings/oleObject65.bin"/><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77.wmf"/><Relationship Id="rId2" Type="http://schemas.openxmlformats.org/officeDocument/2006/relationships/slideLayout" Target="../slideLayouts/slideLayout52.xml"/><Relationship Id="rId1" Type="http://schemas.openxmlformats.org/officeDocument/2006/relationships/vmlDrawing" Target="../drawings/vmlDrawing22.vml"/><Relationship Id="rId6" Type="http://schemas.openxmlformats.org/officeDocument/2006/relationships/image" Target="../media/image74.wmf"/><Relationship Id="rId11" Type="http://schemas.openxmlformats.org/officeDocument/2006/relationships/oleObject" Target="../embeddings/oleObject64.bin"/><Relationship Id="rId5" Type="http://schemas.openxmlformats.org/officeDocument/2006/relationships/oleObject" Target="../embeddings/oleObject61.bin"/><Relationship Id="rId10" Type="http://schemas.openxmlformats.org/officeDocument/2006/relationships/image" Target="../media/image76.wmf"/><Relationship Id="rId4" Type="http://schemas.openxmlformats.org/officeDocument/2006/relationships/image" Target="../media/image73.wmf"/><Relationship Id="rId9" Type="http://schemas.openxmlformats.org/officeDocument/2006/relationships/oleObject" Target="../embeddings/oleObject63.bin"/><Relationship Id="rId14" Type="http://schemas.openxmlformats.org/officeDocument/2006/relationships/image" Target="../media/image78.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80.wmf"/><Relationship Id="rId5" Type="http://schemas.openxmlformats.org/officeDocument/2006/relationships/oleObject" Target="../embeddings/oleObject67.bin"/><Relationship Id="rId4" Type="http://schemas.openxmlformats.org/officeDocument/2006/relationships/image" Target="../media/image79.wmf"/></Relationships>
</file>

<file path=ppt/slides/_rels/slide54.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68.bin"/><Relationship Id="rId7" Type="http://schemas.openxmlformats.org/officeDocument/2006/relationships/oleObject" Target="../embeddings/oleObject70.bin"/><Relationship Id="rId2" Type="http://schemas.openxmlformats.org/officeDocument/2006/relationships/slideLayout" Target="../slideLayouts/slideLayout67.xml"/><Relationship Id="rId1" Type="http://schemas.openxmlformats.org/officeDocument/2006/relationships/vmlDrawing" Target="../drawings/vmlDrawing24.vml"/><Relationship Id="rId6" Type="http://schemas.openxmlformats.org/officeDocument/2006/relationships/image" Target="../media/image82.wmf"/><Relationship Id="rId5" Type="http://schemas.openxmlformats.org/officeDocument/2006/relationships/oleObject" Target="../embeddings/oleObject69.bin"/><Relationship Id="rId4" Type="http://schemas.openxmlformats.org/officeDocument/2006/relationships/image" Target="../media/image81.wmf"/></Relationships>
</file>

<file path=ppt/slides/_rels/slide55.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71.bin"/><Relationship Id="rId7" Type="http://schemas.openxmlformats.org/officeDocument/2006/relationships/oleObject" Target="../embeddings/oleObject73.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85.wmf"/><Relationship Id="rId5" Type="http://schemas.openxmlformats.org/officeDocument/2006/relationships/oleObject" Target="../embeddings/oleObject72.bin"/><Relationship Id="rId4" Type="http://schemas.openxmlformats.org/officeDocument/2006/relationships/image" Target="../media/image84.wmf"/></Relationships>
</file>

<file path=ppt/slides/_rels/slide56.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oleObject" Target="../embeddings/oleObject74.bin"/><Relationship Id="rId7" Type="http://schemas.openxmlformats.org/officeDocument/2006/relationships/oleObject" Target="../embeddings/oleObject76.bin"/><Relationship Id="rId12" Type="http://schemas.openxmlformats.org/officeDocument/2006/relationships/image" Target="../media/image90.wmf"/><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87.wmf"/><Relationship Id="rId11" Type="http://schemas.openxmlformats.org/officeDocument/2006/relationships/oleObject" Target="../embeddings/oleObject78.bin"/><Relationship Id="rId5" Type="http://schemas.openxmlformats.org/officeDocument/2006/relationships/oleObject" Target="../embeddings/oleObject75.bin"/><Relationship Id="rId10" Type="http://schemas.openxmlformats.org/officeDocument/2006/relationships/image" Target="../media/image89.wmf"/><Relationship Id="rId4" Type="http://schemas.openxmlformats.org/officeDocument/2006/relationships/image" Target="../media/image85.wmf"/><Relationship Id="rId9" Type="http://schemas.openxmlformats.org/officeDocument/2006/relationships/oleObject" Target="../embeddings/oleObject77.bin"/></Relationships>
</file>

<file path=ppt/slides/_rels/slide57.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79.bin"/><Relationship Id="rId7" Type="http://schemas.openxmlformats.org/officeDocument/2006/relationships/oleObject" Target="../embeddings/oleObject81.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91.wmf"/><Relationship Id="rId5" Type="http://schemas.openxmlformats.org/officeDocument/2006/relationships/oleObject" Target="../embeddings/oleObject80.bin"/><Relationship Id="rId4" Type="http://schemas.openxmlformats.org/officeDocument/2006/relationships/image" Target="../media/image85.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42.xml"/><Relationship Id="rId1" Type="http://schemas.openxmlformats.org/officeDocument/2006/relationships/vmlDrawing" Target="../drawings/vmlDrawing28.vml"/><Relationship Id="rId6" Type="http://schemas.openxmlformats.org/officeDocument/2006/relationships/image" Target="../media/image94.wmf"/><Relationship Id="rId5" Type="http://schemas.openxmlformats.org/officeDocument/2006/relationships/oleObject" Target="../embeddings/oleObject83.bin"/><Relationship Id="rId4" Type="http://schemas.openxmlformats.org/officeDocument/2006/relationships/image" Target="../media/image93.wmf"/></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79.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42.xml"/><Relationship Id="rId1" Type="http://schemas.openxmlformats.org/officeDocument/2006/relationships/vmlDrawing" Target="../drawings/vmlDrawing29.vml"/><Relationship Id="rId6" Type="http://schemas.openxmlformats.org/officeDocument/2006/relationships/image" Target="../media/image96.wmf"/><Relationship Id="rId5" Type="http://schemas.openxmlformats.org/officeDocument/2006/relationships/oleObject" Target="../embeddings/oleObject85.bin"/><Relationship Id="rId4" Type="http://schemas.openxmlformats.org/officeDocument/2006/relationships/image" Target="../media/image95.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42.xml"/><Relationship Id="rId1" Type="http://schemas.openxmlformats.org/officeDocument/2006/relationships/vmlDrawing" Target="../drawings/vmlDrawing30.vml"/><Relationship Id="rId6" Type="http://schemas.openxmlformats.org/officeDocument/2006/relationships/image" Target="../media/image96.wmf"/><Relationship Id="rId5" Type="http://schemas.openxmlformats.org/officeDocument/2006/relationships/oleObject" Target="../embeddings/oleObject87.bin"/><Relationship Id="rId4" Type="http://schemas.openxmlformats.org/officeDocument/2006/relationships/image" Target="../media/image97.wmf"/></Relationships>
</file>

<file path=ppt/slides/_rels/slide62.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oleObject" Target="../embeddings/oleObject88.bin"/><Relationship Id="rId7" Type="http://schemas.openxmlformats.org/officeDocument/2006/relationships/oleObject" Target="../embeddings/oleObject90.bin"/><Relationship Id="rId2" Type="http://schemas.openxmlformats.org/officeDocument/2006/relationships/slideLayout" Target="../slideLayouts/slideLayout217.xml"/><Relationship Id="rId1" Type="http://schemas.openxmlformats.org/officeDocument/2006/relationships/vmlDrawing" Target="../drawings/vmlDrawing31.vml"/><Relationship Id="rId6" Type="http://schemas.openxmlformats.org/officeDocument/2006/relationships/image" Target="../media/image99.wmf"/><Relationship Id="rId5" Type="http://schemas.openxmlformats.org/officeDocument/2006/relationships/oleObject" Target="../embeddings/oleObject89.bin"/><Relationship Id="rId10" Type="http://schemas.openxmlformats.org/officeDocument/2006/relationships/image" Target="../media/image101.wmf"/><Relationship Id="rId4" Type="http://schemas.openxmlformats.org/officeDocument/2006/relationships/image" Target="../media/image98.wmf"/><Relationship Id="rId9" Type="http://schemas.openxmlformats.org/officeDocument/2006/relationships/oleObject" Target="../embeddings/oleObject91.bin"/></Relationships>
</file>

<file path=ppt/slides/_rels/slide63.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92.bin"/><Relationship Id="rId7" Type="http://schemas.openxmlformats.org/officeDocument/2006/relationships/oleObject" Target="../embeddings/oleObject94.bin"/><Relationship Id="rId2" Type="http://schemas.openxmlformats.org/officeDocument/2006/relationships/slideLayout" Target="../slideLayouts/slideLayout82.xml"/><Relationship Id="rId1" Type="http://schemas.openxmlformats.org/officeDocument/2006/relationships/vmlDrawing" Target="../drawings/vmlDrawing32.vml"/><Relationship Id="rId6" Type="http://schemas.openxmlformats.org/officeDocument/2006/relationships/image" Target="../media/image98.wmf"/><Relationship Id="rId5" Type="http://schemas.openxmlformats.org/officeDocument/2006/relationships/oleObject" Target="../embeddings/oleObject93.bin"/><Relationship Id="rId4" Type="http://schemas.openxmlformats.org/officeDocument/2006/relationships/image" Target="../media/image102.wmf"/></Relationships>
</file>

<file path=ppt/slides/_rels/slide64.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95.bin"/><Relationship Id="rId7" Type="http://schemas.openxmlformats.org/officeDocument/2006/relationships/oleObject" Target="../embeddings/oleObject97.bin"/><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98.wmf"/><Relationship Id="rId5" Type="http://schemas.openxmlformats.org/officeDocument/2006/relationships/oleObject" Target="../embeddings/oleObject96.bin"/><Relationship Id="rId4" Type="http://schemas.openxmlformats.org/officeDocument/2006/relationships/image" Target="../media/image102.wmf"/></Relationships>
</file>

<file path=ppt/slides/_rels/slide65.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oleObject" Target="../embeddings/oleObject98.bin"/><Relationship Id="rId7" Type="http://schemas.openxmlformats.org/officeDocument/2006/relationships/oleObject" Target="../embeddings/oleObject100.bin"/><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99.wmf"/><Relationship Id="rId5" Type="http://schemas.openxmlformats.org/officeDocument/2006/relationships/oleObject" Target="../embeddings/oleObject99.bin"/><Relationship Id="rId10" Type="http://schemas.openxmlformats.org/officeDocument/2006/relationships/image" Target="../media/image101.wmf"/><Relationship Id="rId4" Type="http://schemas.openxmlformats.org/officeDocument/2006/relationships/image" Target="../media/image98.wmf"/><Relationship Id="rId9" Type="http://schemas.openxmlformats.org/officeDocument/2006/relationships/oleObject" Target="../embeddings/oleObject101.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7.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oleObject" Target="../embeddings/oleObject102.bin"/><Relationship Id="rId7" Type="http://schemas.openxmlformats.org/officeDocument/2006/relationships/oleObject" Target="../embeddings/oleObject104.bin"/><Relationship Id="rId2" Type="http://schemas.openxmlformats.org/officeDocument/2006/relationships/slideLayout" Target="../slideLayouts/slideLayout336.xml"/><Relationship Id="rId1" Type="http://schemas.openxmlformats.org/officeDocument/2006/relationships/vmlDrawing" Target="../drawings/vmlDrawing35.vml"/><Relationship Id="rId6" Type="http://schemas.openxmlformats.org/officeDocument/2006/relationships/image" Target="../media/image105.wmf"/><Relationship Id="rId5" Type="http://schemas.openxmlformats.org/officeDocument/2006/relationships/oleObject" Target="../embeddings/oleObject103.bin"/><Relationship Id="rId4" Type="http://schemas.openxmlformats.org/officeDocument/2006/relationships/image" Target="../media/image104.wmf"/></Relationships>
</file>

<file path=ppt/slides/_rels/slide68.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oleObject" Target="../embeddings/oleObject105.bin"/><Relationship Id="rId7" Type="http://schemas.openxmlformats.org/officeDocument/2006/relationships/oleObject" Target="../embeddings/oleObject107.bin"/><Relationship Id="rId2" Type="http://schemas.openxmlformats.org/officeDocument/2006/relationships/slideLayout" Target="../slideLayouts/slideLayout336.xml"/><Relationship Id="rId1" Type="http://schemas.openxmlformats.org/officeDocument/2006/relationships/vmlDrawing" Target="../drawings/vmlDrawing36.vml"/><Relationship Id="rId6" Type="http://schemas.openxmlformats.org/officeDocument/2006/relationships/image" Target="../media/image105.wmf"/><Relationship Id="rId5" Type="http://schemas.openxmlformats.org/officeDocument/2006/relationships/oleObject" Target="../embeddings/oleObject106.bin"/><Relationship Id="rId4" Type="http://schemas.openxmlformats.org/officeDocument/2006/relationships/image" Target="../media/image104.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Layout" Target="../slideLayouts/slideLayout336.xml"/><Relationship Id="rId1" Type="http://schemas.openxmlformats.org/officeDocument/2006/relationships/vmlDrawing" Target="../drawings/vmlDrawing37.vml"/><Relationship Id="rId4" Type="http://schemas.openxmlformats.org/officeDocument/2006/relationships/image" Target="../media/image10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334.xml"/><Relationship Id="rId1" Type="http://schemas.openxmlformats.org/officeDocument/2006/relationships/vmlDrawing" Target="../drawings/vmlDrawing38.vml"/><Relationship Id="rId6" Type="http://schemas.openxmlformats.org/officeDocument/2006/relationships/image" Target="../media/image109.wmf"/><Relationship Id="rId5" Type="http://schemas.openxmlformats.org/officeDocument/2006/relationships/oleObject" Target="../embeddings/oleObject110.bin"/><Relationship Id="rId4" Type="http://schemas.openxmlformats.org/officeDocument/2006/relationships/image" Target="../media/image108.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332.xml"/><Relationship Id="rId1" Type="http://schemas.openxmlformats.org/officeDocument/2006/relationships/vmlDrawing" Target="../drawings/vmlDrawing39.vml"/><Relationship Id="rId4" Type="http://schemas.openxmlformats.org/officeDocument/2006/relationships/image" Target="../media/image110.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15.wmf"/><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112.wmf"/><Relationship Id="rId11" Type="http://schemas.openxmlformats.org/officeDocument/2006/relationships/oleObject" Target="../embeddings/oleObject116.bin"/><Relationship Id="rId5" Type="http://schemas.openxmlformats.org/officeDocument/2006/relationships/oleObject" Target="../embeddings/oleObject113.bin"/><Relationship Id="rId10" Type="http://schemas.openxmlformats.org/officeDocument/2006/relationships/image" Target="../media/image114.wmf"/><Relationship Id="rId4" Type="http://schemas.openxmlformats.org/officeDocument/2006/relationships/image" Target="../media/image111.wmf"/><Relationship Id="rId9" Type="http://schemas.openxmlformats.org/officeDocument/2006/relationships/oleObject" Target="../embeddings/oleObject115.bin"/></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oleObject" Target="../embeddings/oleObject117.bin"/><Relationship Id="rId7" Type="http://schemas.openxmlformats.org/officeDocument/2006/relationships/oleObject" Target="../embeddings/oleObject119.bin"/><Relationship Id="rId2" Type="http://schemas.openxmlformats.org/officeDocument/2006/relationships/slideLayout" Target="../slideLayouts/slideLayout262.xml"/><Relationship Id="rId1" Type="http://schemas.openxmlformats.org/officeDocument/2006/relationships/vmlDrawing" Target="../drawings/vmlDrawing41.vml"/><Relationship Id="rId6" Type="http://schemas.openxmlformats.org/officeDocument/2006/relationships/image" Target="../media/image117.wmf"/><Relationship Id="rId5" Type="http://schemas.openxmlformats.org/officeDocument/2006/relationships/oleObject" Target="../embeddings/oleObject118.bin"/><Relationship Id="rId4" Type="http://schemas.openxmlformats.org/officeDocument/2006/relationships/image" Target="../media/image116.wmf"/></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122.bin"/><Relationship Id="rId13" Type="http://schemas.openxmlformats.org/officeDocument/2006/relationships/image" Target="../media/image123.wmf"/><Relationship Id="rId3" Type="http://schemas.openxmlformats.org/officeDocument/2006/relationships/image" Target="../media/image125.jpeg"/><Relationship Id="rId7" Type="http://schemas.openxmlformats.org/officeDocument/2006/relationships/image" Target="../media/image120.wmf"/><Relationship Id="rId12" Type="http://schemas.openxmlformats.org/officeDocument/2006/relationships/oleObject" Target="../embeddings/oleObject124.bin"/><Relationship Id="rId2" Type="http://schemas.openxmlformats.org/officeDocument/2006/relationships/slideLayout" Target="../slideLayouts/slideLayout262.xml"/><Relationship Id="rId1" Type="http://schemas.openxmlformats.org/officeDocument/2006/relationships/vmlDrawing" Target="../drawings/vmlDrawing42.vml"/><Relationship Id="rId6" Type="http://schemas.openxmlformats.org/officeDocument/2006/relationships/oleObject" Target="../embeddings/oleObject121.bin"/><Relationship Id="rId11" Type="http://schemas.openxmlformats.org/officeDocument/2006/relationships/image" Target="../media/image122.wmf"/><Relationship Id="rId5" Type="http://schemas.openxmlformats.org/officeDocument/2006/relationships/image" Target="../media/image119.wmf"/><Relationship Id="rId15" Type="http://schemas.openxmlformats.org/officeDocument/2006/relationships/image" Target="../media/image124.wmf"/><Relationship Id="rId10" Type="http://schemas.openxmlformats.org/officeDocument/2006/relationships/oleObject" Target="../embeddings/oleObject123.bin"/><Relationship Id="rId4" Type="http://schemas.openxmlformats.org/officeDocument/2006/relationships/oleObject" Target="../embeddings/oleObject120.bin"/><Relationship Id="rId9" Type="http://schemas.openxmlformats.org/officeDocument/2006/relationships/image" Target="../media/image121.wmf"/><Relationship Id="rId14" Type="http://schemas.openxmlformats.org/officeDocument/2006/relationships/oleObject" Target="../embeddings/oleObject125.bin"/></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128.bin"/><Relationship Id="rId13" Type="http://schemas.openxmlformats.org/officeDocument/2006/relationships/image" Target="../media/image130.wmf"/><Relationship Id="rId3" Type="http://schemas.openxmlformats.org/officeDocument/2006/relationships/oleObject" Target="../embeddings/oleObject126.bin"/><Relationship Id="rId7" Type="http://schemas.openxmlformats.org/officeDocument/2006/relationships/image" Target="../media/image131.jpeg"/><Relationship Id="rId12" Type="http://schemas.openxmlformats.org/officeDocument/2006/relationships/oleObject" Target="../embeddings/oleObject130.bin"/><Relationship Id="rId2" Type="http://schemas.openxmlformats.org/officeDocument/2006/relationships/slideLayout" Target="../slideLayouts/slideLayout262.xml"/><Relationship Id="rId1" Type="http://schemas.openxmlformats.org/officeDocument/2006/relationships/vmlDrawing" Target="../drawings/vmlDrawing43.vml"/><Relationship Id="rId6" Type="http://schemas.openxmlformats.org/officeDocument/2006/relationships/image" Target="../media/image127.wmf"/><Relationship Id="rId11" Type="http://schemas.openxmlformats.org/officeDocument/2006/relationships/image" Target="../media/image129.wmf"/><Relationship Id="rId5" Type="http://schemas.openxmlformats.org/officeDocument/2006/relationships/oleObject" Target="../embeddings/oleObject127.bin"/><Relationship Id="rId10" Type="http://schemas.openxmlformats.org/officeDocument/2006/relationships/oleObject" Target="../embeddings/oleObject129.bin"/><Relationship Id="rId4" Type="http://schemas.openxmlformats.org/officeDocument/2006/relationships/image" Target="../media/image126.wmf"/><Relationship Id="rId9" Type="http://schemas.openxmlformats.org/officeDocument/2006/relationships/image" Target="../media/image128.wmf"/></Relationships>
</file>

<file path=ppt/slides/_rels/slide79.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image" Target="../media/image136.wmf"/><Relationship Id="rId3" Type="http://schemas.openxmlformats.org/officeDocument/2006/relationships/oleObject" Target="../embeddings/oleObject131.bin"/><Relationship Id="rId7" Type="http://schemas.openxmlformats.org/officeDocument/2006/relationships/oleObject" Target="../embeddings/oleObject133.bin"/><Relationship Id="rId12" Type="http://schemas.openxmlformats.org/officeDocument/2006/relationships/oleObject" Target="../embeddings/oleObject135.bin"/><Relationship Id="rId2" Type="http://schemas.openxmlformats.org/officeDocument/2006/relationships/slideLayout" Target="../slideLayouts/slideLayout262.xml"/><Relationship Id="rId1" Type="http://schemas.openxmlformats.org/officeDocument/2006/relationships/vmlDrawing" Target="../drawings/vmlDrawing44.vml"/><Relationship Id="rId6" Type="http://schemas.openxmlformats.org/officeDocument/2006/relationships/image" Target="../media/image133.wmf"/><Relationship Id="rId11" Type="http://schemas.openxmlformats.org/officeDocument/2006/relationships/image" Target="../media/image135.wmf"/><Relationship Id="rId5" Type="http://schemas.openxmlformats.org/officeDocument/2006/relationships/oleObject" Target="../embeddings/oleObject132.bin"/><Relationship Id="rId10" Type="http://schemas.openxmlformats.org/officeDocument/2006/relationships/oleObject" Target="../embeddings/oleObject134.bin"/><Relationship Id="rId4" Type="http://schemas.openxmlformats.org/officeDocument/2006/relationships/image" Target="../media/image132.wmf"/><Relationship Id="rId9" Type="http://schemas.openxmlformats.org/officeDocument/2006/relationships/image" Target="../media/image13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80.x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image" Target="../media/image41.png"/><Relationship Id="rId3" Type="http://schemas.openxmlformats.org/officeDocument/2006/relationships/oleObject" Target="../embeddings/oleObject136.bin"/><Relationship Id="rId7" Type="http://schemas.openxmlformats.org/officeDocument/2006/relationships/oleObject" Target="../embeddings/oleObject138.bin"/><Relationship Id="rId12" Type="http://schemas.openxmlformats.org/officeDocument/2006/relationships/image" Target="../media/image142.wmf"/><Relationship Id="rId2" Type="http://schemas.openxmlformats.org/officeDocument/2006/relationships/slideLayout" Target="../slideLayouts/slideLayout262.xml"/><Relationship Id="rId1" Type="http://schemas.openxmlformats.org/officeDocument/2006/relationships/vmlDrawing" Target="../drawings/vmlDrawing45.vml"/><Relationship Id="rId6" Type="http://schemas.openxmlformats.org/officeDocument/2006/relationships/image" Target="../media/image139.wmf"/><Relationship Id="rId11" Type="http://schemas.openxmlformats.org/officeDocument/2006/relationships/oleObject" Target="../embeddings/oleObject140.bin"/><Relationship Id="rId5" Type="http://schemas.openxmlformats.org/officeDocument/2006/relationships/oleObject" Target="../embeddings/oleObject137.bin"/><Relationship Id="rId10" Type="http://schemas.openxmlformats.org/officeDocument/2006/relationships/image" Target="../media/image141.wmf"/><Relationship Id="rId4" Type="http://schemas.openxmlformats.org/officeDocument/2006/relationships/image" Target="../media/image138.wmf"/><Relationship Id="rId9" Type="http://schemas.openxmlformats.org/officeDocument/2006/relationships/oleObject" Target="../embeddings/oleObject139.bin"/></Relationships>
</file>

<file path=ppt/slides/_rels/slide81.xml.rels><?xml version="1.0" encoding="UTF-8" standalone="yes"?>
<Relationships xmlns="http://schemas.openxmlformats.org/package/2006/relationships"><Relationship Id="rId8" Type="http://schemas.openxmlformats.org/officeDocument/2006/relationships/image" Target="../media/image145.wmf"/><Relationship Id="rId3" Type="http://schemas.openxmlformats.org/officeDocument/2006/relationships/oleObject" Target="../embeddings/oleObject141.bin"/><Relationship Id="rId7" Type="http://schemas.openxmlformats.org/officeDocument/2006/relationships/oleObject" Target="../embeddings/oleObject143.bin"/><Relationship Id="rId2" Type="http://schemas.openxmlformats.org/officeDocument/2006/relationships/slideLayout" Target="../slideLayouts/slideLayout262.xml"/><Relationship Id="rId1" Type="http://schemas.openxmlformats.org/officeDocument/2006/relationships/vmlDrawing" Target="../drawings/vmlDrawing46.vml"/><Relationship Id="rId6" Type="http://schemas.openxmlformats.org/officeDocument/2006/relationships/image" Target="../media/image144.wmf"/><Relationship Id="rId11" Type="http://schemas.openxmlformats.org/officeDocument/2006/relationships/image" Target="../media/image146.jpeg"/><Relationship Id="rId5" Type="http://schemas.openxmlformats.org/officeDocument/2006/relationships/oleObject" Target="../embeddings/oleObject142.bin"/><Relationship Id="rId10" Type="http://schemas.openxmlformats.org/officeDocument/2006/relationships/image" Target="../media/image135.wmf"/><Relationship Id="rId4" Type="http://schemas.openxmlformats.org/officeDocument/2006/relationships/image" Target="../media/image143.wmf"/><Relationship Id="rId9" Type="http://schemas.openxmlformats.org/officeDocument/2006/relationships/oleObject" Target="../embeddings/oleObject144.bin"/></Relationships>
</file>

<file path=ppt/slides/_rels/slide82.xml.rels><?xml version="1.0" encoding="UTF-8" standalone="yes"?>
<Relationships xmlns="http://schemas.openxmlformats.org/package/2006/relationships"><Relationship Id="rId8" Type="http://schemas.openxmlformats.org/officeDocument/2006/relationships/image" Target="../media/image149.wmf"/><Relationship Id="rId13" Type="http://schemas.openxmlformats.org/officeDocument/2006/relationships/oleObject" Target="../embeddings/oleObject150.bin"/><Relationship Id="rId3" Type="http://schemas.openxmlformats.org/officeDocument/2006/relationships/oleObject" Target="../embeddings/oleObject145.bin"/><Relationship Id="rId7" Type="http://schemas.openxmlformats.org/officeDocument/2006/relationships/oleObject" Target="../embeddings/oleObject147.bin"/><Relationship Id="rId12" Type="http://schemas.openxmlformats.org/officeDocument/2006/relationships/image" Target="../media/image150.wmf"/><Relationship Id="rId2" Type="http://schemas.openxmlformats.org/officeDocument/2006/relationships/slideLayout" Target="../slideLayouts/slideLayout262.xml"/><Relationship Id="rId1" Type="http://schemas.openxmlformats.org/officeDocument/2006/relationships/vmlDrawing" Target="../drawings/vmlDrawing47.vml"/><Relationship Id="rId6" Type="http://schemas.openxmlformats.org/officeDocument/2006/relationships/image" Target="../media/image148.wmf"/><Relationship Id="rId11" Type="http://schemas.openxmlformats.org/officeDocument/2006/relationships/oleObject" Target="../embeddings/oleObject149.bin"/><Relationship Id="rId5" Type="http://schemas.openxmlformats.org/officeDocument/2006/relationships/oleObject" Target="../embeddings/oleObject146.bin"/><Relationship Id="rId15" Type="http://schemas.openxmlformats.org/officeDocument/2006/relationships/image" Target="../media/image152.jpeg"/><Relationship Id="rId10" Type="http://schemas.openxmlformats.org/officeDocument/2006/relationships/image" Target="../media/image135.wmf"/><Relationship Id="rId4" Type="http://schemas.openxmlformats.org/officeDocument/2006/relationships/image" Target="../media/image147.wmf"/><Relationship Id="rId9" Type="http://schemas.openxmlformats.org/officeDocument/2006/relationships/oleObject" Target="../embeddings/oleObject148.bin"/><Relationship Id="rId14" Type="http://schemas.openxmlformats.org/officeDocument/2006/relationships/image" Target="../media/image151.wmf"/></Relationships>
</file>

<file path=ppt/slides/_rels/slide83.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image" Target="../media/image155.jpeg"/><Relationship Id="rId7" Type="http://schemas.openxmlformats.org/officeDocument/2006/relationships/oleObject" Target="../embeddings/oleObject152.bin"/><Relationship Id="rId2" Type="http://schemas.openxmlformats.org/officeDocument/2006/relationships/slideLayout" Target="../slideLayouts/slideLayout112.xml"/><Relationship Id="rId1" Type="http://schemas.openxmlformats.org/officeDocument/2006/relationships/vmlDrawing" Target="../drawings/vmlDrawing48.vml"/><Relationship Id="rId6" Type="http://schemas.openxmlformats.org/officeDocument/2006/relationships/image" Target="../media/image153.wmf"/><Relationship Id="rId5" Type="http://schemas.openxmlformats.org/officeDocument/2006/relationships/oleObject" Target="../embeddings/oleObject151.bin"/><Relationship Id="rId10" Type="http://schemas.openxmlformats.org/officeDocument/2006/relationships/image" Target="../media/image154.wmf"/><Relationship Id="rId4" Type="http://schemas.microsoft.com/office/2007/relationships/hdphoto" Target="../media/hdphoto1.wdp"/><Relationship Id="rId9" Type="http://schemas.openxmlformats.org/officeDocument/2006/relationships/oleObject" Target="../embeddings/oleObject153.bin"/></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9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84.xml"/></Relationships>
</file>

<file path=ppt/slides/_rels/slide86.x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oleObject" Target="../embeddings/oleObject154.bin"/><Relationship Id="rId7" Type="http://schemas.openxmlformats.org/officeDocument/2006/relationships/oleObject" Target="../embeddings/oleObject156.bin"/><Relationship Id="rId2" Type="http://schemas.openxmlformats.org/officeDocument/2006/relationships/slideLayout" Target="../slideLayouts/slideLayout584.xml"/><Relationship Id="rId1" Type="http://schemas.openxmlformats.org/officeDocument/2006/relationships/vmlDrawing" Target="../drawings/vmlDrawing49.vml"/><Relationship Id="rId6" Type="http://schemas.openxmlformats.org/officeDocument/2006/relationships/image" Target="../media/image157.wmf"/><Relationship Id="rId5" Type="http://schemas.openxmlformats.org/officeDocument/2006/relationships/oleObject" Target="../embeddings/oleObject155.bin"/><Relationship Id="rId10" Type="http://schemas.openxmlformats.org/officeDocument/2006/relationships/image" Target="../media/image159.wmf"/><Relationship Id="rId4" Type="http://schemas.openxmlformats.org/officeDocument/2006/relationships/image" Target="../media/image156.wmf"/><Relationship Id="rId9" Type="http://schemas.openxmlformats.org/officeDocument/2006/relationships/oleObject" Target="../embeddings/oleObject157.bin"/></Relationships>
</file>

<file path=ppt/slides/_rels/slide8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584.xml"/><Relationship Id="rId1" Type="http://schemas.openxmlformats.org/officeDocument/2006/relationships/vmlDrawing" Target="../drawings/vmlDrawing50.vml"/><Relationship Id="rId5" Type="http://schemas.openxmlformats.org/officeDocument/2006/relationships/image" Target="../media/image160.wmf"/><Relationship Id="rId4" Type="http://schemas.openxmlformats.org/officeDocument/2006/relationships/oleObject" Target="../embeddings/oleObject158.bin"/></Relationships>
</file>

<file path=ppt/slides/_rels/slide8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584.xml"/><Relationship Id="rId1" Type="http://schemas.openxmlformats.org/officeDocument/2006/relationships/vmlDrawing" Target="../drawings/vmlDrawing51.vml"/><Relationship Id="rId5" Type="http://schemas.openxmlformats.org/officeDocument/2006/relationships/image" Target="../media/image160.wmf"/><Relationship Id="rId4" Type="http://schemas.openxmlformats.org/officeDocument/2006/relationships/oleObject" Target="../embeddings/oleObject159.bin"/></Relationships>
</file>

<file path=ppt/slides/_rels/slide89.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oleObject" Target="../embeddings/oleObject160.bin"/><Relationship Id="rId7" Type="http://schemas.openxmlformats.org/officeDocument/2006/relationships/oleObject" Target="../embeddings/oleObject162.bin"/><Relationship Id="rId12" Type="http://schemas.openxmlformats.org/officeDocument/2006/relationships/image" Target="../media/image164.wmf"/><Relationship Id="rId2" Type="http://schemas.openxmlformats.org/officeDocument/2006/relationships/slideLayout" Target="../slideLayouts/slideLayout584.xml"/><Relationship Id="rId1" Type="http://schemas.openxmlformats.org/officeDocument/2006/relationships/vmlDrawing" Target="../drawings/vmlDrawing52.vml"/><Relationship Id="rId6" Type="http://schemas.openxmlformats.org/officeDocument/2006/relationships/image" Target="../media/image157.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163.wmf"/><Relationship Id="rId4" Type="http://schemas.openxmlformats.org/officeDocument/2006/relationships/image" Target="../media/image156.wmf"/><Relationship Id="rId9" Type="http://schemas.openxmlformats.org/officeDocument/2006/relationships/oleObject" Target="../embeddings/oleObject163.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3.xml"/></Relationships>
</file>

<file path=ppt/slides/_rels/slide90.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oleObject" Target="../embeddings/oleObject165.bin"/><Relationship Id="rId7" Type="http://schemas.openxmlformats.org/officeDocument/2006/relationships/oleObject" Target="../embeddings/oleObject167.bin"/><Relationship Id="rId12" Type="http://schemas.openxmlformats.org/officeDocument/2006/relationships/image" Target="../media/image168.wmf"/><Relationship Id="rId2" Type="http://schemas.openxmlformats.org/officeDocument/2006/relationships/slideLayout" Target="../slideLayouts/slideLayout584.xml"/><Relationship Id="rId1" Type="http://schemas.openxmlformats.org/officeDocument/2006/relationships/vmlDrawing" Target="../drawings/vmlDrawing53.vml"/><Relationship Id="rId6" Type="http://schemas.openxmlformats.org/officeDocument/2006/relationships/image" Target="../media/image157.wmf"/><Relationship Id="rId11" Type="http://schemas.openxmlformats.org/officeDocument/2006/relationships/oleObject" Target="../embeddings/oleObject169.bin"/><Relationship Id="rId5" Type="http://schemas.openxmlformats.org/officeDocument/2006/relationships/oleObject" Target="../embeddings/oleObject166.bin"/><Relationship Id="rId10" Type="http://schemas.openxmlformats.org/officeDocument/2006/relationships/image" Target="../media/image167.wmf"/><Relationship Id="rId4" Type="http://schemas.openxmlformats.org/officeDocument/2006/relationships/image" Target="../media/image165.wmf"/><Relationship Id="rId9" Type="http://schemas.openxmlformats.org/officeDocument/2006/relationships/oleObject" Target="../embeddings/oleObject168.bin"/></Relationships>
</file>

<file path=ppt/slides/_rels/slide91.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oleObject" Target="../embeddings/oleObject170.bin"/><Relationship Id="rId7" Type="http://schemas.openxmlformats.org/officeDocument/2006/relationships/oleObject" Target="../embeddings/oleObject172.bin"/><Relationship Id="rId2" Type="http://schemas.openxmlformats.org/officeDocument/2006/relationships/slideLayout" Target="../slideLayouts/slideLayout584.xml"/><Relationship Id="rId1" Type="http://schemas.openxmlformats.org/officeDocument/2006/relationships/vmlDrawing" Target="../drawings/vmlDrawing54.vml"/><Relationship Id="rId6" Type="http://schemas.openxmlformats.org/officeDocument/2006/relationships/image" Target="../media/image169.wmf"/><Relationship Id="rId5" Type="http://schemas.openxmlformats.org/officeDocument/2006/relationships/oleObject" Target="../embeddings/oleObject171.bin"/><Relationship Id="rId10" Type="http://schemas.openxmlformats.org/officeDocument/2006/relationships/image" Target="../media/image171.wmf"/><Relationship Id="rId4" Type="http://schemas.openxmlformats.org/officeDocument/2006/relationships/image" Target="../media/image167.wmf"/><Relationship Id="rId9" Type="http://schemas.openxmlformats.org/officeDocument/2006/relationships/oleObject" Target="../embeddings/oleObject173.bin"/></Relationships>
</file>

<file path=ppt/slides/_rels/slide92.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oleObject" Target="../embeddings/oleObject174.bin"/><Relationship Id="rId7" Type="http://schemas.openxmlformats.org/officeDocument/2006/relationships/oleObject" Target="../embeddings/oleObject176.bin"/><Relationship Id="rId2" Type="http://schemas.openxmlformats.org/officeDocument/2006/relationships/slideLayout" Target="../slideLayouts/slideLayout584.xml"/><Relationship Id="rId1" Type="http://schemas.openxmlformats.org/officeDocument/2006/relationships/vmlDrawing" Target="../drawings/vmlDrawing55.vml"/><Relationship Id="rId6" Type="http://schemas.openxmlformats.org/officeDocument/2006/relationships/image" Target="../media/image173.wmf"/><Relationship Id="rId5" Type="http://schemas.openxmlformats.org/officeDocument/2006/relationships/oleObject" Target="../embeddings/oleObject175.bin"/><Relationship Id="rId10" Type="http://schemas.openxmlformats.org/officeDocument/2006/relationships/image" Target="../media/image175.wmf"/><Relationship Id="rId4" Type="http://schemas.openxmlformats.org/officeDocument/2006/relationships/image" Target="../media/image172.wmf"/><Relationship Id="rId9" Type="http://schemas.openxmlformats.org/officeDocument/2006/relationships/oleObject" Target="../embeddings/oleObject177.bin"/></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180.bin"/><Relationship Id="rId3" Type="http://schemas.openxmlformats.org/officeDocument/2006/relationships/image" Target="../media/image179.jpeg"/><Relationship Id="rId7" Type="http://schemas.openxmlformats.org/officeDocument/2006/relationships/image" Target="../media/image177.wmf"/><Relationship Id="rId2" Type="http://schemas.openxmlformats.org/officeDocument/2006/relationships/slideLayout" Target="../slideLayouts/slideLayout584.xml"/><Relationship Id="rId1" Type="http://schemas.openxmlformats.org/officeDocument/2006/relationships/vmlDrawing" Target="../drawings/vmlDrawing56.vml"/><Relationship Id="rId6" Type="http://schemas.openxmlformats.org/officeDocument/2006/relationships/oleObject" Target="../embeddings/oleObject179.bin"/><Relationship Id="rId5" Type="http://schemas.openxmlformats.org/officeDocument/2006/relationships/image" Target="../media/image176.wmf"/><Relationship Id="rId4" Type="http://schemas.openxmlformats.org/officeDocument/2006/relationships/oleObject" Target="../embeddings/oleObject178.bin"/><Relationship Id="rId9" Type="http://schemas.openxmlformats.org/officeDocument/2006/relationships/image" Target="../media/image178.wmf"/></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183.bin"/><Relationship Id="rId3" Type="http://schemas.openxmlformats.org/officeDocument/2006/relationships/image" Target="../media/image179.jpeg"/><Relationship Id="rId7" Type="http://schemas.openxmlformats.org/officeDocument/2006/relationships/image" Target="../media/image177.wmf"/><Relationship Id="rId2" Type="http://schemas.openxmlformats.org/officeDocument/2006/relationships/slideLayout" Target="../slideLayouts/slideLayout584.xml"/><Relationship Id="rId1" Type="http://schemas.openxmlformats.org/officeDocument/2006/relationships/vmlDrawing" Target="../drawings/vmlDrawing57.vml"/><Relationship Id="rId6" Type="http://schemas.openxmlformats.org/officeDocument/2006/relationships/oleObject" Target="../embeddings/oleObject182.bin"/><Relationship Id="rId5" Type="http://schemas.openxmlformats.org/officeDocument/2006/relationships/image" Target="../media/image176.wmf"/><Relationship Id="rId4" Type="http://schemas.openxmlformats.org/officeDocument/2006/relationships/oleObject" Target="../embeddings/oleObject181.bin"/><Relationship Id="rId9" Type="http://schemas.openxmlformats.org/officeDocument/2006/relationships/image" Target="../media/image178.wmf"/></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186.bin"/><Relationship Id="rId3" Type="http://schemas.openxmlformats.org/officeDocument/2006/relationships/image" Target="../media/image179.jpeg"/><Relationship Id="rId7" Type="http://schemas.openxmlformats.org/officeDocument/2006/relationships/image" Target="../media/image177.wmf"/><Relationship Id="rId2" Type="http://schemas.openxmlformats.org/officeDocument/2006/relationships/slideLayout" Target="../slideLayouts/slideLayout584.xml"/><Relationship Id="rId1" Type="http://schemas.openxmlformats.org/officeDocument/2006/relationships/vmlDrawing" Target="../drawings/vmlDrawing58.vml"/><Relationship Id="rId6" Type="http://schemas.openxmlformats.org/officeDocument/2006/relationships/oleObject" Target="../embeddings/oleObject185.bin"/><Relationship Id="rId5" Type="http://schemas.openxmlformats.org/officeDocument/2006/relationships/image" Target="../media/image176.wmf"/><Relationship Id="rId4" Type="http://schemas.openxmlformats.org/officeDocument/2006/relationships/oleObject" Target="../embeddings/oleObject184.bin"/><Relationship Id="rId9" Type="http://schemas.openxmlformats.org/officeDocument/2006/relationships/image" Target="../media/image178.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192.bin"/><Relationship Id="rId18" Type="http://schemas.openxmlformats.org/officeDocument/2006/relationships/image" Target="../media/image187.wmf"/><Relationship Id="rId3" Type="http://schemas.openxmlformats.org/officeDocument/2006/relationships/oleObject" Target="../embeddings/oleObject187.bin"/><Relationship Id="rId21" Type="http://schemas.openxmlformats.org/officeDocument/2006/relationships/oleObject" Target="../embeddings/oleObject196.bin"/><Relationship Id="rId7" Type="http://schemas.openxmlformats.org/officeDocument/2006/relationships/oleObject" Target="../embeddings/oleObject189.bin"/><Relationship Id="rId12" Type="http://schemas.openxmlformats.org/officeDocument/2006/relationships/image" Target="../media/image184.wmf"/><Relationship Id="rId17" Type="http://schemas.openxmlformats.org/officeDocument/2006/relationships/oleObject" Target="../embeddings/oleObject194.bin"/><Relationship Id="rId2" Type="http://schemas.openxmlformats.org/officeDocument/2006/relationships/slideLayout" Target="../slideLayouts/slideLayout574.xml"/><Relationship Id="rId16" Type="http://schemas.openxmlformats.org/officeDocument/2006/relationships/image" Target="../media/image186.wmf"/><Relationship Id="rId20" Type="http://schemas.openxmlformats.org/officeDocument/2006/relationships/image" Target="../media/image188.wmf"/><Relationship Id="rId1" Type="http://schemas.openxmlformats.org/officeDocument/2006/relationships/vmlDrawing" Target="../drawings/vmlDrawing59.vml"/><Relationship Id="rId6" Type="http://schemas.openxmlformats.org/officeDocument/2006/relationships/image" Target="../media/image181.wmf"/><Relationship Id="rId11" Type="http://schemas.openxmlformats.org/officeDocument/2006/relationships/oleObject" Target="../embeddings/oleObject191.bin"/><Relationship Id="rId24" Type="http://schemas.openxmlformats.org/officeDocument/2006/relationships/image" Target="../media/image190.wmf"/><Relationship Id="rId5" Type="http://schemas.openxmlformats.org/officeDocument/2006/relationships/oleObject" Target="../embeddings/oleObject188.bin"/><Relationship Id="rId15" Type="http://schemas.openxmlformats.org/officeDocument/2006/relationships/oleObject" Target="../embeddings/oleObject193.bin"/><Relationship Id="rId23" Type="http://schemas.openxmlformats.org/officeDocument/2006/relationships/oleObject" Target="../embeddings/oleObject197.bin"/><Relationship Id="rId10" Type="http://schemas.openxmlformats.org/officeDocument/2006/relationships/image" Target="../media/image183.wmf"/><Relationship Id="rId19" Type="http://schemas.openxmlformats.org/officeDocument/2006/relationships/oleObject" Target="../embeddings/oleObject195.bin"/><Relationship Id="rId4" Type="http://schemas.openxmlformats.org/officeDocument/2006/relationships/image" Target="../media/image180.wmf"/><Relationship Id="rId9" Type="http://schemas.openxmlformats.org/officeDocument/2006/relationships/oleObject" Target="../embeddings/oleObject190.bin"/><Relationship Id="rId14" Type="http://schemas.openxmlformats.org/officeDocument/2006/relationships/image" Target="../media/image185.wmf"/><Relationship Id="rId22" Type="http://schemas.openxmlformats.org/officeDocument/2006/relationships/image" Target="../media/image189.wmf"/></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98.bin"/><Relationship Id="rId2" Type="http://schemas.openxmlformats.org/officeDocument/2006/relationships/slideLayout" Target="../slideLayouts/slideLayout574.xml"/><Relationship Id="rId1" Type="http://schemas.openxmlformats.org/officeDocument/2006/relationships/vmlDrawing" Target="../drawings/vmlDrawing60.vml"/><Relationship Id="rId6" Type="http://schemas.openxmlformats.org/officeDocument/2006/relationships/image" Target="../media/image192.wmf"/><Relationship Id="rId5" Type="http://schemas.openxmlformats.org/officeDocument/2006/relationships/oleObject" Target="../embeddings/oleObject199.bin"/><Relationship Id="rId4" Type="http://schemas.openxmlformats.org/officeDocument/2006/relationships/image" Target="../media/image191.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sp>
        <p:nvSpPr>
          <p:cNvPr id="7" name="Rectangle 5"/>
          <p:cNvSpPr>
            <a:spLocks noChangeArrowheads="1"/>
          </p:cNvSpPr>
          <p:nvPr/>
        </p:nvSpPr>
        <p:spPr bwMode="auto">
          <a:xfrm>
            <a:off x="179388" y="333375"/>
            <a:ext cx="8785225" cy="6119813"/>
          </a:xfrm>
          <a:prstGeom prst="rect">
            <a:avLst/>
          </a:prstGeom>
          <a:noFill/>
          <a:ln w="57150">
            <a:solidFill>
              <a:srgbClr val="FFFFD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9" name="Rectangle 3"/>
          <p:cNvSpPr>
            <a:spLocks noChangeArrowheads="1"/>
          </p:cNvSpPr>
          <p:nvPr/>
        </p:nvSpPr>
        <p:spPr bwMode="auto">
          <a:xfrm>
            <a:off x="-146050" y="2636912"/>
            <a:ext cx="9217025" cy="1371600"/>
          </a:xfrm>
          <a:prstGeom prst="rect">
            <a:avLst/>
          </a:prstGeom>
          <a:noFill/>
          <a:ln w="9525">
            <a:noFill/>
            <a:miter lim="800000"/>
            <a:headEnd/>
            <a:tailEnd/>
          </a:ln>
          <a:effectLst/>
        </p:spPr>
        <p:txBody>
          <a:bodyPr anchor="ctr"/>
          <a:lstStyle/>
          <a:p>
            <a:pPr algn="ctr">
              <a:defRPr/>
            </a:pPr>
            <a:r>
              <a:rPr lang="en-US" sz="6600" b="1" dirty="0" smtClean="0">
                <a:solidFill>
                  <a:srgbClr val="FFFFD9"/>
                </a:solidFill>
                <a:effectLst>
                  <a:outerShdw blurRad="38100" dist="38100" dir="2700000" algn="tl">
                    <a:srgbClr val="000000"/>
                  </a:outerShdw>
                </a:effectLst>
                <a:latin typeface="Arial"/>
              </a:rPr>
              <a:t>Cosmology</a:t>
            </a:r>
            <a:endParaRPr lang="en-US" sz="6600" b="1" dirty="0">
              <a:solidFill>
                <a:srgbClr val="FFFFD9"/>
              </a:solidFill>
              <a:effectLst>
                <a:outerShdw blurRad="38100" dist="38100" dir="2700000" algn="tl">
                  <a:srgbClr val="000000"/>
                </a:outerShdw>
              </a:effectLst>
              <a:latin typeface="Arial"/>
            </a:endParaRPr>
          </a:p>
          <a:p>
            <a:pPr algn="ctr">
              <a:defRPr/>
            </a:pPr>
            <a:endParaRPr lang="en-US" sz="4000" b="1" dirty="0">
              <a:solidFill>
                <a:srgbClr val="FFFFD9"/>
              </a:solidFill>
              <a:effectLst>
                <a:outerShdw blurRad="38100" dist="38100" dir="2700000" algn="tl">
                  <a:srgbClr val="000000"/>
                </a:outerShdw>
              </a:effectLst>
              <a:latin typeface="Arial"/>
            </a:endParaRPr>
          </a:p>
          <a:p>
            <a:pPr algn="ctr">
              <a:defRPr/>
            </a:pPr>
            <a:endParaRPr lang="en-US" sz="4000" b="1" dirty="0" smtClean="0">
              <a:solidFill>
                <a:srgbClr val="FFFFD9"/>
              </a:solidFill>
              <a:effectLst>
                <a:outerShdw blurRad="38100" dist="38100" dir="2700000" algn="tl">
                  <a:srgbClr val="000000"/>
                </a:outerShdw>
              </a:effectLst>
              <a:latin typeface="Arial"/>
            </a:endParaRPr>
          </a:p>
          <a:p>
            <a:pPr algn="ctr">
              <a:defRPr/>
            </a:pPr>
            <a:endParaRPr lang="en-US" sz="4000" b="1" dirty="0">
              <a:solidFill>
                <a:srgbClr val="FFFFD9"/>
              </a:solidFill>
              <a:effectLst>
                <a:outerShdw blurRad="38100" dist="38100" dir="2700000" algn="tl">
                  <a:srgbClr val="000000"/>
                </a:outerShdw>
              </a:effectLst>
              <a:latin typeface="Arial"/>
            </a:endParaRPr>
          </a:p>
          <a:p>
            <a:pPr algn="ctr">
              <a:defRPr/>
            </a:pPr>
            <a:r>
              <a:rPr lang="en-US" sz="4000" b="1" dirty="0" smtClean="0">
                <a:solidFill>
                  <a:srgbClr val="FFFFD9"/>
                </a:solidFill>
                <a:effectLst>
                  <a:outerShdw blurRad="38100" dist="38100" dir="2700000" algn="tl">
                    <a:srgbClr val="000000"/>
                  </a:outerShdw>
                </a:effectLst>
                <a:latin typeface="Arial"/>
              </a:rPr>
              <a:t>13.8 </a:t>
            </a:r>
            <a:r>
              <a:rPr lang="en-US" sz="4000" b="1" dirty="0" err="1" smtClean="0">
                <a:solidFill>
                  <a:srgbClr val="FFFFD9"/>
                </a:solidFill>
                <a:effectLst>
                  <a:outerShdw blurRad="38100" dist="38100" dir="2700000" algn="tl">
                    <a:srgbClr val="000000"/>
                  </a:outerShdw>
                </a:effectLst>
                <a:latin typeface="Arial"/>
              </a:rPr>
              <a:t>Gyrs</a:t>
            </a:r>
            <a:r>
              <a:rPr lang="en-US" sz="4000" b="1" dirty="0" smtClean="0">
                <a:solidFill>
                  <a:srgbClr val="FFFFD9"/>
                </a:solidFill>
                <a:effectLst>
                  <a:outerShdw blurRad="38100" dist="38100" dir="2700000" algn="tl">
                    <a:srgbClr val="000000"/>
                  </a:outerShdw>
                </a:effectLst>
                <a:latin typeface="Arial"/>
              </a:rPr>
              <a:t> of Big Bang History</a:t>
            </a:r>
            <a:endParaRPr lang="en-US" sz="4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937996636"/>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6" name="Rectangle 4"/>
          <p:cNvSpPr>
            <a:spLocks noGrp="1" noChangeArrowheads="1"/>
          </p:cNvSpPr>
          <p:nvPr>
            <p:ph type="title"/>
          </p:nvPr>
        </p:nvSpPr>
        <p:spPr>
          <a:xfrm>
            <a:off x="468313" y="404813"/>
            <a:ext cx="8229600" cy="1143000"/>
          </a:xfrm>
        </p:spPr>
        <p:txBody>
          <a:bodyPr>
            <a:normAutofit fontScale="90000"/>
          </a:bodyPr>
          <a:lstStyle/>
          <a:p>
            <a:pPr eaLnBrk="1" fontAlgn="auto" hangingPunct="1">
              <a:lnSpc>
                <a:spcPct val="70000"/>
              </a:lnSpc>
              <a:spcAft>
                <a:spcPts val="0"/>
              </a:spcAft>
              <a:defRPr/>
            </a:pPr>
            <a:r>
              <a:rPr sz="7200" b="1" smtClean="0">
                <a:solidFill>
                  <a:srgbClr val="FFFF00"/>
                </a:solidFill>
                <a:effectLst>
                  <a:outerShdw blurRad="38100" dist="38100" dir="2700000" algn="tl">
                    <a:srgbClr val="000000"/>
                  </a:outerShdw>
                </a:effectLst>
                <a:latin typeface="Papyrus" pitchFamily="66" charset="0"/>
              </a:rPr>
              <a:t>Renaissance </a:t>
            </a:r>
            <a:br>
              <a:rPr sz="7200" b="1" smtClean="0">
                <a:solidFill>
                  <a:srgbClr val="FFFF00"/>
                </a:solidFill>
                <a:effectLst>
                  <a:outerShdw blurRad="38100" dist="38100" dir="2700000" algn="tl">
                    <a:srgbClr val="000000"/>
                  </a:outerShdw>
                </a:effectLst>
                <a:latin typeface="Papyrus" pitchFamily="66" charset="0"/>
              </a:rPr>
            </a:br>
            <a:r>
              <a:rPr sz="7200" b="1" smtClean="0">
                <a:solidFill>
                  <a:srgbClr val="FFFF00"/>
                </a:solidFill>
                <a:effectLst>
                  <a:outerShdw blurRad="38100" dist="38100" dir="2700000" algn="tl">
                    <a:srgbClr val="000000"/>
                  </a:outerShdw>
                </a:effectLst>
                <a:latin typeface="Papyrus" pitchFamily="66" charset="0"/>
              </a:rPr>
              <a:t>of Western Science</a:t>
            </a:r>
          </a:p>
        </p:txBody>
      </p:sp>
      <p:sp>
        <p:nvSpPr>
          <p:cNvPr id="66565" name="Rectangle 5"/>
          <p:cNvSpPr>
            <a:spLocks noGrp="1" noChangeArrowheads="1"/>
          </p:cNvSpPr>
          <p:nvPr>
            <p:ph type="body" sz="half" idx="1"/>
          </p:nvPr>
        </p:nvSpPr>
        <p:spPr>
          <a:xfrm>
            <a:off x="323850" y="1773238"/>
            <a:ext cx="5122863" cy="1231900"/>
          </a:xfrm>
        </p:spPr>
        <p:txBody>
          <a:bodyPr>
            <a:normAutofit lnSpcReduction="10000"/>
          </a:bodyPr>
          <a:lstStyle/>
          <a:p>
            <a:pPr marL="274320" indent="-274320" eaLnBrk="1" fontAlgn="auto" hangingPunct="1">
              <a:spcAft>
                <a:spcPts val="0"/>
              </a:spcAft>
              <a:buFontTx/>
              <a:buNone/>
              <a:defRPr/>
            </a:pPr>
            <a:r>
              <a:rPr lang="en-US" sz="1600" smtClean="0">
                <a:solidFill>
                  <a:srgbClr val="FFFF00"/>
                </a:solidFill>
              </a:rPr>
              <a:t>In footsteps of Copernicus, Galilei &amp; Kepler, </a:t>
            </a:r>
          </a:p>
          <a:p>
            <a:pPr marL="274320" indent="-274320" eaLnBrk="1" fontAlgn="auto" hangingPunct="1">
              <a:spcAft>
                <a:spcPts val="0"/>
              </a:spcAft>
              <a:buFontTx/>
              <a:buNone/>
              <a:defRPr/>
            </a:pPr>
            <a:r>
              <a:rPr lang="en-US" sz="1600" i="1" smtClean="0">
                <a:solidFill>
                  <a:srgbClr val="FFFF00"/>
                </a:solidFill>
              </a:rPr>
              <a:t>Isaac Newton</a:t>
            </a:r>
            <a:r>
              <a:rPr lang="en-US" sz="1600" smtClean="0">
                <a:solidFill>
                  <a:srgbClr val="FFFF00"/>
                </a:solidFill>
              </a:rPr>
              <a:t>  (1687) in his </a:t>
            </a:r>
            <a:r>
              <a:rPr lang="en-US" sz="1600" i="1" smtClean="0">
                <a:solidFill>
                  <a:srgbClr val="FFFF00"/>
                </a:solidFill>
              </a:rPr>
              <a:t>Principia</a:t>
            </a:r>
          </a:p>
          <a:p>
            <a:pPr marL="274320" indent="-274320" eaLnBrk="1" fontAlgn="auto" hangingPunct="1">
              <a:spcAft>
                <a:spcPts val="0"/>
              </a:spcAft>
              <a:buFontTx/>
              <a:buNone/>
              <a:defRPr/>
            </a:pPr>
            <a:r>
              <a:rPr lang="en-US" sz="1600" smtClean="0">
                <a:solidFill>
                  <a:srgbClr val="FFFF00"/>
                </a:solidFill>
              </a:rPr>
              <a:t>formulated a comprehensive model of the </a:t>
            </a:r>
          </a:p>
          <a:p>
            <a:pPr marL="274320" indent="-274320" eaLnBrk="1" fontAlgn="auto" hangingPunct="1">
              <a:spcAft>
                <a:spcPts val="0"/>
              </a:spcAft>
              <a:buFontTx/>
              <a:buNone/>
              <a:defRPr/>
            </a:pPr>
            <a:r>
              <a:rPr lang="en-US" sz="1600" smtClean="0">
                <a:solidFill>
                  <a:srgbClr val="FFFF00"/>
                </a:solidFill>
              </a:rPr>
              <a:t>world. Cosmologically, it meant</a:t>
            </a:r>
          </a:p>
          <a:p>
            <a:pPr marL="274320" indent="-274320" eaLnBrk="1" fontAlgn="auto" hangingPunct="1">
              <a:spcAft>
                <a:spcPts val="0"/>
              </a:spcAft>
              <a:buClr>
                <a:srgbClr val="FFFF00"/>
              </a:buClr>
              <a:buFont typeface="Wingdings 2"/>
              <a:buChar char=""/>
              <a:defRPr/>
            </a:pPr>
            <a:endParaRPr lang="en-US" sz="1600" smtClean="0">
              <a:solidFill>
                <a:srgbClr val="FFFF00"/>
              </a:solidFill>
            </a:endParaRPr>
          </a:p>
        </p:txBody>
      </p:sp>
      <p:pic>
        <p:nvPicPr>
          <p:cNvPr id="111620" name="Picture 6" descr="pn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926138" y="1600200"/>
            <a:ext cx="1482725" cy="2185988"/>
          </a:xfrm>
          <a:noFill/>
        </p:spPr>
      </p:pic>
      <p:pic>
        <p:nvPicPr>
          <p:cNvPr id="111621" name="Picture 2" descr="flat"/>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87350"/>
            <a:ext cx="9251950" cy="7673975"/>
          </a:xfrm>
          <a:noFill/>
        </p:spPr>
      </p:pic>
      <p:sp>
        <p:nvSpPr>
          <p:cNvPr id="111622" name="Rectangle 3"/>
          <p:cNvSpPr>
            <a:spLocks noChangeArrowheads="1"/>
          </p:cNvSpPr>
          <p:nvPr/>
        </p:nvSpPr>
        <p:spPr bwMode="auto">
          <a:xfrm>
            <a:off x="395288" y="2997200"/>
            <a:ext cx="4608512" cy="3716338"/>
          </a:xfrm>
          <a:prstGeom prst="rect">
            <a:avLst/>
          </a:prstGeom>
          <a:solidFill>
            <a:srgbClr val="0000FF"/>
          </a:solidFill>
          <a:ln w="38100">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083399" name="Text Box 7"/>
          <p:cNvSpPr txBox="1">
            <a:spLocks noChangeArrowheads="1"/>
          </p:cNvSpPr>
          <p:nvPr/>
        </p:nvSpPr>
        <p:spPr bwMode="auto">
          <a:xfrm>
            <a:off x="395288" y="2708275"/>
            <a:ext cx="4752975" cy="3806825"/>
          </a:xfrm>
          <a:prstGeom prst="rect">
            <a:avLst/>
          </a:prstGeom>
          <a:noFill/>
          <a:ln w="9525">
            <a:noFill/>
            <a:miter lim="800000"/>
            <a:headEnd/>
            <a:tailEnd/>
          </a:ln>
          <a:effectLst/>
        </p:spPr>
        <p:txBody>
          <a:bodyPr>
            <a:spAutoFit/>
          </a:bodyPr>
          <a:lstStyle/>
          <a:p>
            <a:pPr lvl="2" eaLnBrk="0" hangingPunct="0">
              <a:spcBef>
                <a:spcPct val="50000"/>
              </a:spcBef>
              <a:defRPr/>
            </a:pPr>
            <a:endParaRPr lang="en-US" dirty="0">
              <a:solidFill>
                <a:prstClr val="white"/>
              </a:solidFill>
              <a:latin typeface="Tahoma" pitchFamily="34" charset="0"/>
            </a:endParaRPr>
          </a:p>
          <a:p>
            <a:pPr eaLnBrk="0" hangingPunct="0">
              <a:spcBef>
                <a:spcPct val="50000"/>
              </a:spcBef>
              <a:buClr>
                <a:prstClr val="white"/>
              </a:buClr>
              <a:buFont typeface="Arial" pitchFamily="34" charset="0"/>
              <a:buChar char="•"/>
              <a:defRPr/>
            </a:pPr>
            <a:r>
              <a:rPr lang="en-US" dirty="0">
                <a:solidFill>
                  <a:prstClr val="white"/>
                </a:solidFill>
                <a:latin typeface="Tahoma" pitchFamily="34" charset="0"/>
              </a:rPr>
              <a:t> </a:t>
            </a:r>
            <a:r>
              <a:rPr lang="en-US" sz="1700" b="1" dirty="0">
                <a:solidFill>
                  <a:prstClr val="white"/>
                </a:solidFill>
                <a:effectLst>
                  <a:outerShdw blurRad="38100" dist="38100" dir="2700000" algn="tl">
                    <a:srgbClr val="000000"/>
                  </a:outerShdw>
                </a:effectLst>
                <a:latin typeface="Constantia"/>
              </a:rPr>
              <a:t>absolute and uniform time</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space &amp; time independent of matter</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dynamics:    - action at distance</a:t>
            </a:r>
          </a:p>
          <a:p>
            <a:pPr eaLnBrk="0" hangingPunct="0">
              <a:spcBef>
                <a:spcPct val="50000"/>
              </a:spcBef>
              <a:defRPr/>
            </a:pPr>
            <a:r>
              <a:rPr lang="en-US" sz="1700" b="1" dirty="0">
                <a:solidFill>
                  <a:prstClr val="white"/>
                </a:solidFill>
                <a:effectLst>
                  <a:outerShdw blurRad="38100" dist="38100" dir="2700000" algn="tl">
                    <a:srgbClr val="000000"/>
                  </a:outerShdw>
                </a:effectLst>
                <a:latin typeface="Constantia"/>
              </a:rPr>
              <a:t>                           - instantaneous</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Universe edgeless, </a:t>
            </a:r>
            <a:r>
              <a:rPr lang="en-US" sz="1700" b="1" dirty="0" err="1">
                <a:solidFill>
                  <a:prstClr val="white"/>
                </a:solidFill>
                <a:effectLst>
                  <a:outerShdw blurRad="38100" dist="38100" dir="2700000" algn="tl">
                    <a:srgbClr val="000000"/>
                  </a:outerShdw>
                </a:effectLst>
                <a:latin typeface="Constantia"/>
              </a:rPr>
              <a:t>centerless</a:t>
            </a:r>
            <a:r>
              <a:rPr lang="en-US" sz="1700" b="1" dirty="0">
                <a:solidFill>
                  <a:prstClr val="white"/>
                </a:solidFill>
                <a:effectLst>
                  <a:outerShdw blurRad="38100" dist="38100" dir="2700000" algn="tl">
                    <a:srgbClr val="000000"/>
                  </a:outerShdw>
                </a:effectLst>
                <a:latin typeface="Constantia"/>
              </a:rPr>
              <a:t> &amp; infinite</a:t>
            </a:r>
          </a:p>
          <a:p>
            <a:pPr eaLnBrk="0" hangingPunct="0">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Cosmological Principle:</a:t>
            </a:r>
          </a:p>
          <a:p>
            <a:pPr eaLnBrk="0" hangingPunct="0">
              <a:spcBef>
                <a:spcPct val="50000"/>
              </a:spcBef>
              <a:defRPr/>
            </a:pPr>
            <a:r>
              <a:rPr lang="en-US" sz="1700" b="1" dirty="0">
                <a:solidFill>
                  <a:prstClr val="white"/>
                </a:solidFill>
                <a:effectLst>
                  <a:outerShdw blurRad="38100" dist="38100" dir="2700000" algn="tl">
                    <a:srgbClr val="000000"/>
                  </a:outerShdw>
                </a:effectLst>
                <a:latin typeface="Constantia"/>
              </a:rPr>
              <a:t>       Universe looks the same at every</a:t>
            </a:r>
          </a:p>
          <a:p>
            <a:pPr eaLnBrk="0" hangingPunct="0">
              <a:spcBef>
                <a:spcPct val="50000"/>
              </a:spcBef>
              <a:defRPr/>
            </a:pPr>
            <a:r>
              <a:rPr lang="en-US" sz="1700" b="1" dirty="0">
                <a:solidFill>
                  <a:prstClr val="white"/>
                </a:solidFill>
                <a:effectLst>
                  <a:outerShdw blurRad="38100" dist="38100" dir="2700000" algn="tl">
                    <a:srgbClr val="000000"/>
                  </a:outerShdw>
                </a:effectLst>
                <a:latin typeface="Constantia"/>
              </a:rPr>
              <a:t>       place in space, every moment in time  </a:t>
            </a:r>
          </a:p>
          <a:p>
            <a:pPr eaLnBrk="0" hangingPunct="0">
              <a:lnSpc>
                <a:spcPct val="55000"/>
              </a:lnSpc>
              <a:spcBef>
                <a:spcPct val="50000"/>
              </a:spcBef>
              <a:buFontTx/>
              <a:buChar char="•"/>
              <a:defRPr/>
            </a:pPr>
            <a:r>
              <a:rPr lang="en-US" sz="1700" b="1" dirty="0">
                <a:solidFill>
                  <a:prstClr val="white"/>
                </a:solidFill>
                <a:effectLst>
                  <a:outerShdw blurRad="38100" dist="38100" dir="2700000" algn="tl">
                    <a:srgbClr val="000000"/>
                  </a:outerShdw>
                </a:effectLst>
                <a:latin typeface="Constantia"/>
              </a:rPr>
              <a:t> absolute, static &amp; infinite space</a:t>
            </a:r>
          </a:p>
        </p:txBody>
      </p:sp>
    </p:spTree>
    <p:extLst>
      <p:ext uri="{BB962C8B-B14F-4D97-AF65-F5344CB8AC3E}">
        <p14:creationId xmlns:p14="http://schemas.microsoft.com/office/powerpoint/2010/main" val="4123208343"/>
      </p:ext>
    </p:extLst>
  </p:cSld>
  <p:clrMapOvr>
    <a:masterClrMapping/>
  </p:clrMapOvr>
  <p:transition>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642938" y="4429125"/>
            <a:ext cx="7715250" cy="9286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 name="TextBox 11"/>
          <p:cNvSpPr txBox="1"/>
          <p:nvPr/>
        </p:nvSpPr>
        <p:spPr>
          <a:xfrm>
            <a:off x="357188" y="1000125"/>
            <a:ext cx="8501062" cy="3694113"/>
          </a:xfrm>
          <a:prstGeom prst="rect">
            <a:avLst/>
          </a:prstGeom>
          <a:noFill/>
        </p:spPr>
        <p:txBody>
          <a:bodyPr>
            <a:spAutoFit/>
          </a:bodyPr>
          <a:lstStyle/>
          <a:p>
            <a:pPr>
              <a:defRPr/>
            </a:pPr>
            <a:r>
              <a:rPr lang="en-US" dirty="0">
                <a:solidFill>
                  <a:prstClr val="white"/>
                </a:solidFill>
                <a:latin typeface="Constantia"/>
              </a:rPr>
              <a:t>We can recognize two extreme regimes:</a:t>
            </a:r>
          </a:p>
          <a:p>
            <a:pPr>
              <a:defRPr/>
            </a:pPr>
            <a:r>
              <a:rPr lang="en-US" dirty="0">
                <a:solidFill>
                  <a:prstClr val="white"/>
                </a:solidFill>
                <a:latin typeface="Constantia"/>
              </a:rPr>
              <a:t> </a:t>
            </a:r>
          </a:p>
          <a:p>
            <a:pPr>
              <a:defRPr/>
            </a:pPr>
            <a:r>
              <a:rPr lang="en-US" dirty="0">
                <a:solidFill>
                  <a:prstClr val="white"/>
                </a:solidFill>
                <a:latin typeface="Constantia"/>
                <a:sym typeface="Mathematica1"/>
              </a:rPr>
              <a:t>                               very early times                                                </a:t>
            </a:r>
            <a:endParaRPr lang="en-US" dirty="0">
              <a:solidFill>
                <a:prstClr val="white"/>
              </a:solidFill>
              <a:latin typeface="Constantia"/>
            </a:endParaRPr>
          </a:p>
          <a:p>
            <a:pPr>
              <a:defRPr/>
            </a:pPr>
            <a:r>
              <a:rPr lang="en-US" dirty="0">
                <a:solidFill>
                  <a:prstClr val="white"/>
                </a:solidFill>
                <a:latin typeface="Constantia"/>
                <a:sym typeface="Mathematica1"/>
              </a:rPr>
              <a:t>    matter dominates the expansion,  and             :     Einstein-de Sitter expansion,</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buFont typeface="Mathematica1" pitchFamily="2" charset="2"/>
              <a:buChar char="·"/>
              <a:defRPr/>
            </a:pPr>
            <a:r>
              <a:rPr lang="en-US" dirty="0">
                <a:solidFill>
                  <a:prstClr val="white"/>
                </a:solidFill>
                <a:latin typeface="Constantia"/>
                <a:sym typeface="Mathematica1"/>
              </a:rPr>
              <a:t>                               very late times</a:t>
            </a:r>
          </a:p>
          <a:p>
            <a:pPr>
              <a:defRPr/>
            </a:pPr>
            <a:r>
              <a:rPr lang="en-US" dirty="0">
                <a:solidFill>
                  <a:prstClr val="white"/>
                </a:solidFill>
                <a:latin typeface="Constantia"/>
                <a:sym typeface="Mathematica1"/>
              </a:rPr>
              <a:t>    matter has diluted to oblivion,  and              :         de Sitter expansion driven by </a:t>
            </a:r>
          </a:p>
          <a:p>
            <a:pPr>
              <a:defRPr/>
            </a:pPr>
            <a:r>
              <a:rPr lang="en-US" dirty="0">
                <a:solidFill>
                  <a:prstClr val="white"/>
                </a:solidFill>
                <a:latin typeface="Constantia"/>
                <a:sym typeface="Mathematica1"/>
              </a:rPr>
              <a:t>    dark energy</a:t>
            </a:r>
          </a:p>
          <a:p>
            <a:pPr>
              <a:defRPr/>
            </a:pPr>
            <a:r>
              <a:rPr lang="en-US" dirty="0">
                <a:solidFill>
                  <a:prstClr val="white"/>
                </a:solidFill>
                <a:sym typeface="Mathematica1"/>
              </a:rPr>
              <a:t>            </a:t>
            </a:r>
            <a:endParaRPr lang="en-US" dirty="0">
              <a:solidFill>
                <a:prstClr val="white"/>
              </a:solidFill>
            </a:endParaRPr>
          </a:p>
        </p:txBody>
      </p:sp>
      <p:sp>
        <p:nvSpPr>
          <p:cNvPr id="8" name="Rectangle 3"/>
          <p:cNvSpPr>
            <a:spLocks noChangeArrowheads="1"/>
          </p:cNvSpPr>
          <p:nvPr/>
        </p:nvSpPr>
        <p:spPr bwMode="auto">
          <a:xfrm>
            <a:off x="642938" y="2428875"/>
            <a:ext cx="7715250" cy="10001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143040" y="-428652"/>
            <a:ext cx="10117138" cy="1371600"/>
          </a:xfrm>
        </p:spPr>
        <p:txBody>
          <a:bodyPr>
            <a:normAutofit fontScale="90000"/>
          </a:bodyPr>
          <a:lstStyle/>
          <a:p>
            <a:pPr eaLnBrk="1" fontAlgn="auto" hangingPunct="1">
              <a:spcAft>
                <a:spcPts val="0"/>
              </a:spcAft>
              <a:defRPr/>
            </a:pPr>
            <a:r>
              <a:rPr sz="3600" b="1" smtClean="0">
                <a:solidFill>
                  <a:schemeClr val="tx1"/>
                </a:solidFill>
              </a:rPr>
              <a:t>               </a:t>
            </a:r>
            <a:r>
              <a:rPr sz="4600" b="1" smtClean="0">
                <a:solidFill>
                  <a:schemeClr val="tx1"/>
                </a:solidFill>
              </a:rPr>
              <a:t>  </a:t>
            </a:r>
            <a:r>
              <a:rPr sz="6400" b="1" smtClean="0">
                <a:solidFill>
                  <a:schemeClr val="tx1"/>
                </a:solidFill>
              </a:rPr>
              <a:t>Concordance Expansion</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6866" name="Object 4"/>
          <p:cNvGraphicFramePr>
            <a:graphicFrameLocks noChangeAspect="1"/>
          </p:cNvGraphicFramePr>
          <p:nvPr/>
        </p:nvGraphicFramePr>
        <p:xfrm>
          <a:off x="3071813" y="2428875"/>
          <a:ext cx="2782887" cy="911225"/>
        </p:xfrm>
        <a:graphic>
          <a:graphicData uri="http://schemas.openxmlformats.org/presentationml/2006/ole">
            <mc:AlternateContent xmlns:mc="http://schemas.openxmlformats.org/markup-compatibility/2006">
              <mc:Choice xmlns:v="urn:schemas-microsoft-com:vml" Requires="v">
                <p:oleObj spid="_x0000_s204838" name="Equation" r:id="rId3" imgW="1434960" imgH="469800" progId="Equation.DSMT4">
                  <p:embed/>
                </p:oleObj>
              </mc:Choice>
              <mc:Fallback>
                <p:oleObj name="Equation" r:id="rId3" imgW="143496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2428875"/>
                        <a:ext cx="2782887" cy="91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7" name="Object 3"/>
          <p:cNvGraphicFramePr>
            <a:graphicFrameLocks noChangeAspect="1"/>
          </p:cNvGraphicFramePr>
          <p:nvPr/>
        </p:nvGraphicFramePr>
        <p:xfrm>
          <a:off x="3143250" y="4572000"/>
          <a:ext cx="2444750" cy="558800"/>
        </p:xfrm>
        <a:graphic>
          <a:graphicData uri="http://schemas.openxmlformats.org/presentationml/2006/ole">
            <mc:AlternateContent xmlns:mc="http://schemas.openxmlformats.org/markup-compatibility/2006">
              <mc:Choice xmlns:v="urn:schemas-microsoft-com:vml" Requires="v">
                <p:oleObj spid="_x0000_s204839" name="Equation" r:id="rId5" imgW="1168200" imgH="266400" progId="Equation.DSMT4">
                  <p:embed/>
                </p:oleObj>
              </mc:Choice>
              <mc:Fallback>
                <p:oleObj name="Equation" r:id="rId5" imgW="1168200" imgH="266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4572000"/>
                        <a:ext cx="244475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8" name="Object 12"/>
          <p:cNvGraphicFramePr>
            <a:graphicFrameLocks noChangeAspect="1"/>
          </p:cNvGraphicFramePr>
          <p:nvPr/>
        </p:nvGraphicFramePr>
        <p:xfrm>
          <a:off x="642938" y="1571625"/>
          <a:ext cx="744537" cy="319088"/>
        </p:xfrm>
        <a:graphic>
          <a:graphicData uri="http://schemas.openxmlformats.org/presentationml/2006/ole">
            <mc:AlternateContent xmlns:mc="http://schemas.openxmlformats.org/markup-compatibility/2006">
              <mc:Choice xmlns:v="urn:schemas-microsoft-com:vml" Requires="v">
                <p:oleObj spid="_x0000_s204840" name="Equation" r:id="rId7" imgW="533160" imgH="228600" progId="Equation.DSMT4">
                  <p:embed/>
                </p:oleObj>
              </mc:Choice>
              <mc:Fallback>
                <p:oleObj name="Equation" r:id="rId7" imgW="53316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938" y="1571625"/>
                        <a:ext cx="744537"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9" name="Object 13"/>
          <p:cNvGraphicFramePr>
            <a:graphicFrameLocks noChangeAspect="1"/>
          </p:cNvGraphicFramePr>
          <p:nvPr/>
        </p:nvGraphicFramePr>
        <p:xfrm>
          <a:off x="4473575" y="1857375"/>
          <a:ext cx="655638" cy="319088"/>
        </p:xfrm>
        <a:graphic>
          <a:graphicData uri="http://schemas.openxmlformats.org/presentationml/2006/ole">
            <mc:AlternateContent xmlns:mc="http://schemas.openxmlformats.org/markup-compatibility/2006">
              <mc:Choice xmlns:v="urn:schemas-microsoft-com:vml" Requires="v">
                <p:oleObj spid="_x0000_s204841" name="Equation" r:id="rId9" imgW="469800" imgH="228600" progId="Equation.DSMT4">
                  <p:embed/>
                </p:oleObj>
              </mc:Choice>
              <mc:Fallback>
                <p:oleObj name="Equation" r:id="rId9" imgW="46980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3575" y="1857375"/>
                        <a:ext cx="655638"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0" name="Object 14"/>
          <p:cNvGraphicFramePr>
            <a:graphicFrameLocks noChangeAspect="1"/>
          </p:cNvGraphicFramePr>
          <p:nvPr/>
        </p:nvGraphicFramePr>
        <p:xfrm>
          <a:off x="642938" y="3500438"/>
          <a:ext cx="744537" cy="319087"/>
        </p:xfrm>
        <a:graphic>
          <a:graphicData uri="http://schemas.openxmlformats.org/presentationml/2006/ole">
            <mc:AlternateContent xmlns:mc="http://schemas.openxmlformats.org/markup-compatibility/2006">
              <mc:Choice xmlns:v="urn:schemas-microsoft-com:vml" Requires="v">
                <p:oleObj spid="_x0000_s204842" name="Equation" r:id="rId11" imgW="533160" imgH="228600" progId="Equation.DSMT4">
                  <p:embed/>
                </p:oleObj>
              </mc:Choice>
              <mc:Fallback>
                <p:oleObj name="Equation" r:id="rId11" imgW="53316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2938" y="3500438"/>
                        <a:ext cx="744537"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1" name="Object 15"/>
          <p:cNvGraphicFramePr>
            <a:graphicFrameLocks noChangeAspect="1"/>
          </p:cNvGraphicFramePr>
          <p:nvPr/>
        </p:nvGraphicFramePr>
        <p:xfrm>
          <a:off x="4214813" y="3786188"/>
          <a:ext cx="690562" cy="319087"/>
        </p:xfrm>
        <a:graphic>
          <a:graphicData uri="http://schemas.openxmlformats.org/presentationml/2006/ole">
            <mc:AlternateContent xmlns:mc="http://schemas.openxmlformats.org/markup-compatibility/2006">
              <mc:Choice xmlns:v="urn:schemas-microsoft-com:vml" Requires="v">
                <p:oleObj spid="_x0000_s204843" name="Equation" r:id="rId13" imgW="495000" imgH="228600" progId="Equation.DSMT4">
                  <p:embed/>
                </p:oleObj>
              </mc:Choice>
              <mc:Fallback>
                <p:oleObj name="Equation" r:id="rId13" imgW="495000" imgH="2286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14813" y="3786188"/>
                        <a:ext cx="690562"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75879158"/>
      </p:ext>
    </p:extLst>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1143040" y="-428652"/>
            <a:ext cx="10117138" cy="1371600"/>
          </a:xfrm>
        </p:spPr>
        <p:txBody>
          <a:bodyPr>
            <a:normAutofit fontScale="90000"/>
          </a:bodyPr>
          <a:lstStyle/>
          <a:p>
            <a:pPr eaLnBrk="1" fontAlgn="auto" hangingPunct="1">
              <a:spcAft>
                <a:spcPts val="0"/>
              </a:spcAft>
              <a:defRPr/>
            </a:pPr>
            <a:r>
              <a:rPr sz="3600" b="1" smtClean="0">
                <a:solidFill>
                  <a:schemeClr val="tx1"/>
                </a:solidFill>
              </a:rPr>
              <a:t>               </a:t>
            </a:r>
            <a:r>
              <a:rPr sz="4600" b="1" smtClean="0">
                <a:solidFill>
                  <a:schemeClr val="tx1"/>
                </a:solidFill>
              </a:rPr>
              <a:t>  </a:t>
            </a:r>
            <a:r>
              <a:rPr sz="6400" b="1" smtClean="0">
                <a:solidFill>
                  <a:schemeClr val="bg1">
                    <a:lumMod val="85000"/>
                    <a:lumOff val="15000"/>
                  </a:schemeClr>
                </a:solidFill>
              </a:rPr>
              <a:t>Concordance Expansion</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pic>
        <p:nvPicPr>
          <p:cNvPr id="37894" name="Picture 4" descr="frw.thaexp.lambd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30275"/>
            <a:ext cx="6948488"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0" name="Object 2"/>
          <p:cNvGraphicFramePr>
            <a:graphicFrameLocks noChangeAspect="1"/>
          </p:cNvGraphicFramePr>
          <p:nvPr/>
        </p:nvGraphicFramePr>
        <p:xfrm>
          <a:off x="928688" y="2357438"/>
          <a:ext cx="500062" cy="469900"/>
        </p:xfrm>
        <a:graphic>
          <a:graphicData uri="http://schemas.openxmlformats.org/presentationml/2006/ole">
            <mc:AlternateContent xmlns:mc="http://schemas.openxmlformats.org/markup-compatibility/2006">
              <mc:Choice xmlns:v="urn:schemas-microsoft-com:vml" Requires="v">
                <p:oleObj spid="_x0000_s205832" name="Equation" r:id="rId4" imgW="253800" imgH="241200" progId="Equation.DSMT4">
                  <p:embed/>
                </p:oleObj>
              </mc:Choice>
              <mc:Fallback>
                <p:oleObj name="Equation" r:id="rId4" imgW="253800" imgH="241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2357438"/>
                        <a:ext cx="500062"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42406784"/>
      </p:ext>
    </p:extLst>
  </p:cSld>
  <p:clrMapOvr>
    <a:masterClrMapping/>
  </p:clrMapOvr>
  <p:transition>
    <p:zo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1143040" y="-428652"/>
            <a:ext cx="10117138" cy="1371600"/>
          </a:xfrm>
        </p:spPr>
        <p:txBody>
          <a:bodyPr>
            <a:normAutofit fontScale="90000"/>
          </a:bodyPr>
          <a:lstStyle/>
          <a:p>
            <a:pPr eaLnBrk="1" fontAlgn="auto" hangingPunct="1">
              <a:spcAft>
                <a:spcPts val="0"/>
              </a:spcAft>
              <a:defRPr/>
            </a:pPr>
            <a:r>
              <a:rPr sz="3600" b="1" smtClean="0">
                <a:solidFill>
                  <a:schemeClr val="tx1"/>
                </a:solidFill>
              </a:rPr>
              <a:t>               </a:t>
            </a:r>
            <a:r>
              <a:rPr sz="4600" b="1" smtClean="0">
                <a:solidFill>
                  <a:schemeClr val="tx1"/>
                </a:solidFill>
              </a:rPr>
              <a:t>  </a:t>
            </a:r>
            <a:r>
              <a:rPr sz="6400" b="1" smtClean="0">
                <a:solidFill>
                  <a:schemeClr val="bg1">
                    <a:lumMod val="85000"/>
                    <a:lumOff val="15000"/>
                  </a:schemeClr>
                </a:solidFill>
              </a:rPr>
              <a:t>Concordance Expansion</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pic>
        <p:nvPicPr>
          <p:cNvPr id="38924" name="Picture 4" descr="frw.thaexp.lambd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30275"/>
            <a:ext cx="6948488"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914" name="Object 2"/>
          <p:cNvGraphicFramePr>
            <a:graphicFrameLocks noChangeAspect="1"/>
          </p:cNvGraphicFramePr>
          <p:nvPr/>
        </p:nvGraphicFramePr>
        <p:xfrm>
          <a:off x="928688" y="2357438"/>
          <a:ext cx="500062" cy="469900"/>
        </p:xfrm>
        <a:graphic>
          <a:graphicData uri="http://schemas.openxmlformats.org/presentationml/2006/ole">
            <mc:AlternateContent xmlns:mc="http://schemas.openxmlformats.org/markup-compatibility/2006">
              <mc:Choice xmlns:v="urn:schemas-microsoft-com:vml" Requires="v">
                <p:oleObj spid="_x0000_s206892" name="Equation" r:id="rId4" imgW="253800" imgH="241200" progId="Equation.DSMT4">
                  <p:embed/>
                </p:oleObj>
              </mc:Choice>
              <mc:Fallback>
                <p:oleObj name="Equation" r:id="rId4" imgW="253800" imgH="241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2357438"/>
                        <a:ext cx="500062"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0" name="Straight Connector 9"/>
          <p:cNvCxnSpPr/>
          <p:nvPr/>
        </p:nvCxnSpPr>
        <p:spPr>
          <a:xfrm rot="5400000" flipH="1" flipV="1">
            <a:off x="3821906" y="5107782"/>
            <a:ext cx="192881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43063" y="4143375"/>
            <a:ext cx="314325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29188" y="5500688"/>
            <a:ext cx="1214437" cy="338137"/>
          </a:xfrm>
          <a:prstGeom prst="rect">
            <a:avLst/>
          </a:prstGeom>
          <a:noFill/>
        </p:spPr>
        <p:txBody>
          <a:bodyPr>
            <a:spAutoFit/>
          </a:bodyPr>
          <a:lstStyle/>
          <a:p>
            <a:pPr>
              <a:defRPr/>
            </a:pPr>
            <a:r>
              <a:rPr lang="en-US" sz="1600" b="1" dirty="0">
                <a:solidFill>
                  <a:prstClr val="black">
                    <a:lumMod val="85000"/>
                    <a:lumOff val="15000"/>
                  </a:prstClr>
                </a:solidFill>
                <a:latin typeface="Constantia"/>
              </a:rPr>
              <a:t>today</a:t>
            </a:r>
          </a:p>
        </p:txBody>
      </p:sp>
      <p:cxnSp>
        <p:nvCxnSpPr>
          <p:cNvPr id="15" name="Straight Arrow Connector 14"/>
          <p:cNvCxnSpPr/>
          <p:nvPr/>
        </p:nvCxnSpPr>
        <p:spPr>
          <a:xfrm rot="10800000">
            <a:off x="4786313" y="5857875"/>
            <a:ext cx="714375" cy="1588"/>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286375" y="4071938"/>
            <a:ext cx="1357313" cy="1587"/>
          </a:xfrm>
          <a:prstGeom prst="straightConnector1">
            <a:avLst/>
          </a:prstGeom>
          <a:ln w="1905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929313" y="4071938"/>
            <a:ext cx="1214437" cy="338137"/>
          </a:xfrm>
          <a:prstGeom prst="rect">
            <a:avLst/>
          </a:prstGeom>
          <a:noFill/>
        </p:spPr>
        <p:txBody>
          <a:bodyPr>
            <a:spAutoFit/>
          </a:bodyPr>
          <a:lstStyle/>
          <a:p>
            <a:pPr>
              <a:defRPr/>
            </a:pPr>
            <a:r>
              <a:rPr lang="en-US" sz="1600" b="1" dirty="0">
                <a:solidFill>
                  <a:prstClr val="black">
                    <a:lumMod val="85000"/>
                    <a:lumOff val="15000"/>
                  </a:prstClr>
                </a:solidFill>
                <a:latin typeface="Constantia"/>
              </a:rPr>
              <a:t>future</a:t>
            </a:r>
          </a:p>
        </p:txBody>
      </p:sp>
      <p:cxnSp>
        <p:nvCxnSpPr>
          <p:cNvPr id="24" name="Straight Arrow Connector 23"/>
          <p:cNvCxnSpPr/>
          <p:nvPr/>
        </p:nvCxnSpPr>
        <p:spPr>
          <a:xfrm>
            <a:off x="2428860" y="3857628"/>
            <a:ext cx="2286016" cy="1588"/>
          </a:xfrm>
          <a:prstGeom prst="straightConnector1">
            <a:avLst/>
          </a:prstGeom>
          <a:ln w="19050">
            <a:solidFill>
              <a:schemeClr val="bg1">
                <a:lumMod val="85000"/>
                <a:lumOff val="15000"/>
              </a:schemeClr>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428875" y="3500438"/>
            <a:ext cx="1214438" cy="338137"/>
          </a:xfrm>
          <a:prstGeom prst="rect">
            <a:avLst/>
          </a:prstGeom>
          <a:noFill/>
        </p:spPr>
        <p:txBody>
          <a:bodyPr>
            <a:spAutoFit/>
          </a:bodyPr>
          <a:lstStyle/>
          <a:p>
            <a:pPr>
              <a:defRPr/>
            </a:pPr>
            <a:r>
              <a:rPr lang="en-US" sz="1600" b="1" dirty="0">
                <a:solidFill>
                  <a:prstClr val="black">
                    <a:lumMod val="85000"/>
                    <a:lumOff val="15000"/>
                  </a:prstClr>
                </a:solidFill>
                <a:latin typeface="Constantia"/>
              </a:rPr>
              <a:t>past</a:t>
            </a:r>
          </a:p>
        </p:txBody>
      </p:sp>
      <p:sp>
        <p:nvSpPr>
          <p:cNvPr id="17" name="Rectangle 16"/>
          <p:cNvSpPr/>
          <p:nvPr/>
        </p:nvSpPr>
        <p:spPr>
          <a:xfrm>
            <a:off x="214313" y="4286250"/>
            <a:ext cx="3214687" cy="1071563"/>
          </a:xfrm>
          <a:prstGeom prst="rect">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6000750" y="1643063"/>
            <a:ext cx="3000375" cy="1000125"/>
          </a:xfrm>
          <a:prstGeom prst="rect">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38915" name="Object 4"/>
          <p:cNvGraphicFramePr>
            <a:graphicFrameLocks noChangeAspect="1"/>
          </p:cNvGraphicFramePr>
          <p:nvPr/>
        </p:nvGraphicFramePr>
        <p:xfrm>
          <a:off x="6143625" y="1785938"/>
          <a:ext cx="2811463" cy="642937"/>
        </p:xfrm>
        <a:graphic>
          <a:graphicData uri="http://schemas.openxmlformats.org/presentationml/2006/ole">
            <mc:AlternateContent xmlns:mc="http://schemas.openxmlformats.org/markup-compatibility/2006">
              <mc:Choice xmlns:v="urn:schemas-microsoft-com:vml" Requires="v">
                <p:oleObj spid="_x0000_s206893" name="Equation" r:id="rId6" imgW="1168200" imgH="266400" progId="Equation.DSMT4">
                  <p:embed/>
                </p:oleObj>
              </mc:Choice>
              <mc:Fallback>
                <p:oleObj name="Equation" r:id="rId6" imgW="1168200" imgH="266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25" y="1785938"/>
                        <a:ext cx="281146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16" name="Object 5"/>
          <p:cNvGraphicFramePr>
            <a:graphicFrameLocks noChangeAspect="1"/>
          </p:cNvGraphicFramePr>
          <p:nvPr/>
        </p:nvGraphicFramePr>
        <p:xfrm>
          <a:off x="214313" y="3929063"/>
          <a:ext cx="714375" cy="306387"/>
        </p:xfrm>
        <a:graphic>
          <a:graphicData uri="http://schemas.openxmlformats.org/presentationml/2006/ole">
            <mc:AlternateContent xmlns:mc="http://schemas.openxmlformats.org/markup-compatibility/2006">
              <mc:Choice xmlns:v="urn:schemas-microsoft-com:vml" Requires="v">
                <p:oleObj spid="_x0000_s206894" name="Equation" r:id="rId8" imgW="533160" imgH="228600" progId="Equation.DSMT4">
                  <p:embed/>
                </p:oleObj>
              </mc:Choice>
              <mc:Fallback>
                <p:oleObj name="Equation" r:id="rId8" imgW="53316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929063"/>
                        <a:ext cx="7143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17" name="Object 6"/>
          <p:cNvGraphicFramePr>
            <a:graphicFrameLocks noChangeAspect="1"/>
          </p:cNvGraphicFramePr>
          <p:nvPr/>
        </p:nvGraphicFramePr>
        <p:xfrm>
          <a:off x="8286750" y="1285875"/>
          <a:ext cx="714375" cy="306388"/>
        </p:xfrm>
        <a:graphic>
          <a:graphicData uri="http://schemas.openxmlformats.org/presentationml/2006/ole">
            <mc:AlternateContent xmlns:mc="http://schemas.openxmlformats.org/markup-compatibility/2006">
              <mc:Choice xmlns:v="urn:schemas-microsoft-com:vml" Requires="v">
                <p:oleObj spid="_x0000_s206895" name="Equation" r:id="rId10" imgW="533160" imgH="228600" progId="Equation.DSMT4">
                  <p:embed/>
                </p:oleObj>
              </mc:Choice>
              <mc:Fallback>
                <p:oleObj name="Equation" r:id="rId10" imgW="53316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6750" y="1285875"/>
                        <a:ext cx="7143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42875" y="5429250"/>
            <a:ext cx="1785938" cy="523875"/>
          </a:xfrm>
          <a:prstGeom prst="rect">
            <a:avLst/>
          </a:prstGeom>
          <a:noFill/>
        </p:spPr>
        <p:txBody>
          <a:bodyPr>
            <a:spAutoFit/>
          </a:bodyPr>
          <a:lstStyle/>
          <a:p>
            <a:pPr>
              <a:defRPr/>
            </a:pPr>
            <a:r>
              <a:rPr lang="en-US" sz="1400" b="1" dirty="0">
                <a:solidFill>
                  <a:prstClr val="black">
                    <a:lumMod val="85000"/>
                    <a:lumOff val="15000"/>
                  </a:prstClr>
                </a:solidFill>
                <a:latin typeface="Constantia"/>
              </a:rPr>
              <a:t>expansion like</a:t>
            </a:r>
          </a:p>
          <a:p>
            <a:pPr>
              <a:defRPr/>
            </a:pPr>
            <a:r>
              <a:rPr lang="en-US" sz="1400" b="1" dirty="0" err="1">
                <a:solidFill>
                  <a:prstClr val="black">
                    <a:lumMod val="85000"/>
                    <a:lumOff val="15000"/>
                  </a:prstClr>
                </a:solidFill>
                <a:latin typeface="Constantia"/>
              </a:rPr>
              <a:t>EdS</a:t>
            </a:r>
            <a:r>
              <a:rPr lang="en-US" sz="1400" b="1" dirty="0">
                <a:solidFill>
                  <a:prstClr val="black">
                    <a:lumMod val="85000"/>
                    <a:lumOff val="15000"/>
                  </a:prstClr>
                </a:solidFill>
                <a:latin typeface="Constantia"/>
              </a:rPr>
              <a:t> universe</a:t>
            </a:r>
            <a:r>
              <a:rPr lang="en-US" sz="1400" b="1" dirty="0">
                <a:solidFill>
                  <a:prstClr val="white"/>
                </a:solidFill>
              </a:rPr>
              <a:t> </a:t>
            </a:r>
          </a:p>
        </p:txBody>
      </p:sp>
      <p:sp>
        <p:nvSpPr>
          <p:cNvPr id="28" name="Rectangle 27"/>
          <p:cNvSpPr/>
          <p:nvPr/>
        </p:nvSpPr>
        <p:spPr>
          <a:xfrm>
            <a:off x="7215188" y="2714625"/>
            <a:ext cx="1785937" cy="5000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6" name="TextBox 25"/>
          <p:cNvSpPr txBox="1"/>
          <p:nvPr/>
        </p:nvSpPr>
        <p:spPr>
          <a:xfrm>
            <a:off x="7215188" y="2714625"/>
            <a:ext cx="1928812" cy="523875"/>
          </a:xfrm>
          <a:prstGeom prst="rect">
            <a:avLst/>
          </a:prstGeom>
          <a:noFill/>
        </p:spPr>
        <p:txBody>
          <a:bodyPr>
            <a:spAutoFit/>
          </a:bodyPr>
          <a:lstStyle/>
          <a:p>
            <a:pPr>
              <a:defRPr/>
            </a:pPr>
            <a:r>
              <a:rPr lang="en-US" sz="1400" b="1" dirty="0">
                <a:solidFill>
                  <a:prstClr val="black">
                    <a:lumMod val="85000"/>
                    <a:lumOff val="15000"/>
                  </a:prstClr>
                </a:solidFill>
                <a:latin typeface="Constantia"/>
              </a:rPr>
              <a:t>expansion like</a:t>
            </a:r>
          </a:p>
          <a:p>
            <a:pPr>
              <a:defRPr/>
            </a:pPr>
            <a:r>
              <a:rPr lang="en-US" sz="1400" b="1" dirty="0">
                <a:solidFill>
                  <a:prstClr val="black">
                    <a:lumMod val="85000"/>
                    <a:lumOff val="15000"/>
                  </a:prstClr>
                </a:solidFill>
                <a:latin typeface="Constantia"/>
              </a:rPr>
              <a:t>De Sitter expansion</a:t>
            </a:r>
            <a:endParaRPr lang="en-US" sz="1400" b="1" dirty="0">
              <a:solidFill>
                <a:prstClr val="white"/>
              </a:solidFill>
            </a:endParaRPr>
          </a:p>
        </p:txBody>
      </p:sp>
      <p:sp>
        <p:nvSpPr>
          <p:cNvPr id="29" name="Rectangle 28"/>
          <p:cNvSpPr/>
          <p:nvPr/>
        </p:nvSpPr>
        <p:spPr>
          <a:xfrm>
            <a:off x="2286000" y="5572125"/>
            <a:ext cx="1714500" cy="6429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38918" name="Object 24"/>
          <p:cNvGraphicFramePr>
            <a:graphicFrameLocks noChangeAspect="1"/>
          </p:cNvGraphicFramePr>
          <p:nvPr/>
        </p:nvGraphicFramePr>
        <p:xfrm>
          <a:off x="2286000" y="5572125"/>
          <a:ext cx="1733550" cy="414338"/>
        </p:xfrm>
        <a:graphic>
          <a:graphicData uri="http://schemas.openxmlformats.org/presentationml/2006/ole">
            <mc:AlternateContent xmlns:mc="http://schemas.openxmlformats.org/markup-compatibility/2006">
              <mc:Choice xmlns:v="urn:schemas-microsoft-com:vml" Requires="v">
                <p:oleObj spid="_x0000_s206896" name="Equation" r:id="rId12" imgW="850680" imgH="203040" progId="Equation.DSMT4">
                  <p:embed/>
                </p:oleObj>
              </mc:Choice>
              <mc:Fallback>
                <p:oleObj name="Equation" r:id="rId12" imgW="850680" imgH="2030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0" y="5572125"/>
                        <a:ext cx="173355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19" name="Object 26"/>
          <p:cNvGraphicFramePr>
            <a:graphicFrameLocks noChangeAspect="1"/>
          </p:cNvGraphicFramePr>
          <p:nvPr/>
        </p:nvGraphicFramePr>
        <p:xfrm>
          <a:off x="285750" y="4286250"/>
          <a:ext cx="3054350" cy="1000125"/>
        </p:xfrm>
        <a:graphic>
          <a:graphicData uri="http://schemas.openxmlformats.org/presentationml/2006/ole">
            <mc:AlternateContent xmlns:mc="http://schemas.openxmlformats.org/markup-compatibility/2006">
              <mc:Choice xmlns:v="urn:schemas-microsoft-com:vml" Requires="v">
                <p:oleObj spid="_x0000_s206897" name="Equation" r:id="rId14" imgW="1434960" imgH="469800" progId="Equation.DSMT4">
                  <p:embed/>
                </p:oleObj>
              </mc:Choice>
              <mc:Fallback>
                <p:oleObj name="Equation" r:id="rId14" imgW="1434960" imgH="4698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5750" y="4286250"/>
                        <a:ext cx="3054350"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TextBox 26"/>
          <p:cNvSpPr txBox="1"/>
          <p:nvPr/>
        </p:nvSpPr>
        <p:spPr>
          <a:xfrm>
            <a:off x="2286000" y="5929313"/>
            <a:ext cx="1785938" cy="307975"/>
          </a:xfrm>
          <a:prstGeom prst="rect">
            <a:avLst/>
          </a:prstGeom>
          <a:noFill/>
        </p:spPr>
        <p:txBody>
          <a:bodyPr>
            <a:spAutoFit/>
          </a:bodyPr>
          <a:lstStyle/>
          <a:p>
            <a:pPr>
              <a:defRPr/>
            </a:pPr>
            <a:r>
              <a:rPr lang="en-US" sz="1400" b="1" dirty="0">
                <a:solidFill>
                  <a:prstClr val="black">
                    <a:lumMod val="85000"/>
                    <a:lumOff val="15000"/>
                  </a:prstClr>
                </a:solidFill>
                <a:latin typeface="Constantia"/>
              </a:rPr>
              <a:t>deceleration</a:t>
            </a:r>
            <a:r>
              <a:rPr lang="en-US" sz="1400" b="1" dirty="0">
                <a:solidFill>
                  <a:prstClr val="white"/>
                </a:solidFill>
              </a:rPr>
              <a:t> </a:t>
            </a:r>
          </a:p>
        </p:txBody>
      </p:sp>
      <p:graphicFrame>
        <p:nvGraphicFramePr>
          <p:cNvPr id="38920" name="Object 27"/>
          <p:cNvGraphicFramePr>
            <a:graphicFrameLocks noChangeAspect="1"/>
          </p:cNvGraphicFramePr>
          <p:nvPr/>
        </p:nvGraphicFramePr>
        <p:xfrm>
          <a:off x="3929063" y="2857500"/>
          <a:ext cx="1733550" cy="414338"/>
        </p:xfrm>
        <a:graphic>
          <a:graphicData uri="http://schemas.openxmlformats.org/presentationml/2006/ole">
            <mc:AlternateContent xmlns:mc="http://schemas.openxmlformats.org/markup-compatibility/2006">
              <mc:Choice xmlns:v="urn:schemas-microsoft-com:vml" Requires="v">
                <p:oleObj spid="_x0000_s206898" name="Equation" r:id="rId16" imgW="850680" imgH="203040" progId="Equation.DSMT4">
                  <p:embed/>
                </p:oleObj>
              </mc:Choice>
              <mc:Fallback>
                <p:oleObj name="Equation" r:id="rId16" imgW="850680" imgH="203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29063" y="2857500"/>
                        <a:ext cx="173355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TextBox 29"/>
          <p:cNvSpPr txBox="1"/>
          <p:nvPr/>
        </p:nvSpPr>
        <p:spPr>
          <a:xfrm>
            <a:off x="3857625" y="3214688"/>
            <a:ext cx="1785938" cy="307975"/>
          </a:xfrm>
          <a:prstGeom prst="rect">
            <a:avLst/>
          </a:prstGeom>
          <a:noFill/>
        </p:spPr>
        <p:txBody>
          <a:bodyPr>
            <a:spAutoFit/>
          </a:bodyPr>
          <a:lstStyle/>
          <a:p>
            <a:pPr>
              <a:defRPr/>
            </a:pPr>
            <a:r>
              <a:rPr lang="en-US" sz="1400" b="1" dirty="0">
                <a:solidFill>
                  <a:prstClr val="black">
                    <a:lumMod val="85000"/>
                    <a:lumOff val="15000"/>
                  </a:prstClr>
                </a:solidFill>
                <a:latin typeface="Constantia"/>
              </a:rPr>
              <a:t>acceleration</a:t>
            </a:r>
            <a:r>
              <a:rPr lang="en-US" sz="1400" b="1" dirty="0">
                <a:solidFill>
                  <a:prstClr val="white"/>
                </a:solidFill>
              </a:rPr>
              <a:t> </a:t>
            </a:r>
          </a:p>
        </p:txBody>
      </p:sp>
      <p:cxnSp>
        <p:nvCxnSpPr>
          <p:cNvPr id="32" name="Straight Connector 31"/>
          <p:cNvCxnSpPr/>
          <p:nvPr/>
        </p:nvCxnSpPr>
        <p:spPr>
          <a:xfrm rot="5400000">
            <a:off x="2571750" y="4572000"/>
            <a:ext cx="200025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571875" y="3571875"/>
            <a:ext cx="1428750" cy="1588"/>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a:off x="2357438" y="5572125"/>
            <a:ext cx="1214437" cy="1588"/>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20110"/>
      </p:ext>
    </p:extLst>
  </p:cSld>
  <p:clrMapOvr>
    <a:masterClrMapping/>
  </p:clrMapOvr>
  <p:transition>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3486151"/>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schemeClr val="accent3"/>
                </a:solidFill>
                <a:effectLst>
                  <a:outerShdw blurRad="38100" dist="38100" dir="2700000" algn="tl">
                    <a:srgbClr val="000000"/>
                  </a:outerShdw>
                </a:effectLst>
                <a:latin typeface="+mj-lt"/>
              </a:rPr>
              <a:t>Matter-Dark Energy</a:t>
            </a:r>
          </a:p>
          <a:p>
            <a:pPr algn="ctr">
              <a:lnSpc>
                <a:spcPct val="50000"/>
              </a:lnSpc>
              <a:spcBef>
                <a:spcPct val="50000"/>
              </a:spcBef>
              <a:defRPr/>
            </a:pPr>
            <a:r>
              <a:rPr lang="en-US" sz="6000" b="1" dirty="0">
                <a:solidFill>
                  <a:schemeClr val="accent3"/>
                </a:solidFill>
                <a:effectLst>
                  <a:outerShdw blurRad="38100" dist="38100" dir="2700000" algn="tl">
                    <a:srgbClr val="000000"/>
                  </a:outerShdw>
                </a:effectLst>
                <a:latin typeface="+mj-lt"/>
              </a:rPr>
              <a:t>Transition</a:t>
            </a:r>
          </a:p>
          <a:p>
            <a:pPr algn="ctr">
              <a:lnSpc>
                <a:spcPct val="50000"/>
              </a:lnSpc>
              <a:spcBef>
                <a:spcPct val="50000"/>
              </a:spcBef>
              <a:defRPr/>
            </a:pPr>
            <a:endParaRPr lang="en-US" sz="6000" b="1" dirty="0">
              <a:solidFill>
                <a:schemeClr val="accent3"/>
              </a:solidFill>
              <a:effectLst>
                <a:outerShdw blurRad="38100" dist="38100" dir="2700000" algn="tl">
                  <a:srgbClr val="000000"/>
                </a:outerShdw>
              </a:effectLst>
              <a:latin typeface="Papyrus" pitchFamily="66" charset="0"/>
            </a:endParaRPr>
          </a:p>
        </p:txBody>
      </p:sp>
      <p:sp>
        <p:nvSpPr>
          <p:cNvPr id="4" name="Rectangle 3"/>
          <p:cNvSpPr/>
          <p:nvPr/>
        </p:nvSpPr>
        <p:spPr>
          <a:xfrm>
            <a:off x="1000125" y="1928813"/>
            <a:ext cx="2214563" cy="17145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p:nvPr/>
        </p:nvSpPr>
        <p:spPr>
          <a:xfrm>
            <a:off x="642938" y="4214813"/>
            <a:ext cx="8001000" cy="2032000"/>
          </a:xfrm>
          <a:prstGeom prst="rect">
            <a:avLst/>
          </a:prstGeom>
          <a:noFill/>
        </p:spPr>
        <p:txBody>
          <a:bodyPr>
            <a:spAutoFit/>
          </a:bodyPr>
          <a:lstStyle/>
          <a:p>
            <a:pPr>
              <a:defRPr/>
            </a:pPr>
            <a:r>
              <a:rPr lang="en-US" dirty="0">
                <a:latin typeface="+mn-lt"/>
              </a:rPr>
              <a:t> </a:t>
            </a:r>
          </a:p>
          <a:p>
            <a:pPr>
              <a:defRPr/>
            </a:pPr>
            <a:endParaRPr lang="en-US" dirty="0">
              <a:latin typeface="+mn-lt"/>
            </a:endParaRPr>
          </a:p>
          <a:p>
            <a:pPr>
              <a:defRPr/>
            </a:pPr>
            <a:r>
              <a:rPr lang="en-US" dirty="0">
                <a:latin typeface="+mn-lt"/>
              </a:rPr>
              <a:t>                                         </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p:txBody>
      </p:sp>
      <p:graphicFrame>
        <p:nvGraphicFramePr>
          <p:cNvPr id="103429" name="Object 5"/>
          <p:cNvGraphicFramePr>
            <a:graphicFrameLocks noChangeAspect="1"/>
          </p:cNvGraphicFramePr>
          <p:nvPr/>
        </p:nvGraphicFramePr>
        <p:xfrm>
          <a:off x="1214438" y="2214563"/>
          <a:ext cx="1720850" cy="1092200"/>
        </p:xfrm>
        <a:graphic>
          <a:graphicData uri="http://schemas.openxmlformats.org/presentationml/2006/ole">
            <mc:AlternateContent xmlns:mc="http://schemas.openxmlformats.org/markup-compatibility/2006">
              <mc:Choice xmlns:v="urn:schemas-microsoft-com:vml" Requires="v">
                <p:oleObj spid="_x0000_s103721" name="Equation" r:id="rId3" imgW="838200" imgH="508000" progId="Equation.DSMT4">
                  <p:embed/>
                </p:oleObj>
              </mc:Choice>
              <mc:Fallback>
                <p:oleObj name="Equation" r:id="rId3" imgW="838200" imgH="5080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2214563"/>
                        <a:ext cx="172085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Left Arrow 14"/>
          <p:cNvSpPr/>
          <p:nvPr/>
        </p:nvSpPr>
        <p:spPr>
          <a:xfrm rot="10800000">
            <a:off x="3429000" y="2571750"/>
            <a:ext cx="714375" cy="357188"/>
          </a:xfrm>
          <a:prstGeom prst="lef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071563" y="4786313"/>
            <a:ext cx="2143125" cy="16430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03432" name="Object 7"/>
          <p:cNvGraphicFramePr>
            <a:graphicFrameLocks noChangeAspect="1"/>
          </p:cNvGraphicFramePr>
          <p:nvPr/>
        </p:nvGraphicFramePr>
        <p:xfrm>
          <a:off x="4656138" y="2057400"/>
          <a:ext cx="3600450" cy="1557338"/>
        </p:xfrm>
        <a:graphic>
          <a:graphicData uri="http://schemas.openxmlformats.org/presentationml/2006/ole">
            <mc:AlternateContent xmlns:mc="http://schemas.openxmlformats.org/markup-compatibility/2006">
              <mc:Choice xmlns:v="urn:schemas-microsoft-com:vml" Requires="v">
                <p:oleObj spid="_x0000_s103722" name="Equation" r:id="rId5" imgW="1752600" imgH="723900" progId="Equation.DSMT4">
                  <p:embed/>
                </p:oleObj>
              </mc:Choice>
              <mc:Fallback>
                <p:oleObj name="Equation" r:id="rId5" imgW="1752600" imgH="7239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138" y="2057400"/>
                        <a:ext cx="360045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4357688" y="1928813"/>
            <a:ext cx="4429125" cy="17145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Brace 20"/>
          <p:cNvSpPr/>
          <p:nvPr/>
        </p:nvSpPr>
        <p:spPr>
          <a:xfrm>
            <a:off x="6286500" y="2071688"/>
            <a:ext cx="285750" cy="1428750"/>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Left Arrow 21"/>
          <p:cNvSpPr/>
          <p:nvPr/>
        </p:nvSpPr>
        <p:spPr>
          <a:xfrm rot="16200000">
            <a:off x="1750219" y="4036219"/>
            <a:ext cx="714375" cy="357187"/>
          </a:xfrm>
          <a:prstGeom prst="lef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03436" name="Object 8"/>
          <p:cNvGraphicFramePr>
            <a:graphicFrameLocks noChangeAspect="1"/>
          </p:cNvGraphicFramePr>
          <p:nvPr/>
        </p:nvGraphicFramePr>
        <p:xfrm>
          <a:off x="1103313" y="5072063"/>
          <a:ext cx="2085975" cy="1092200"/>
        </p:xfrm>
        <a:graphic>
          <a:graphicData uri="http://schemas.openxmlformats.org/presentationml/2006/ole">
            <mc:AlternateContent xmlns:mc="http://schemas.openxmlformats.org/markup-compatibility/2006">
              <mc:Choice xmlns:v="urn:schemas-microsoft-com:vml" Requires="v">
                <p:oleObj spid="_x0000_s103723" name="Equation" r:id="rId7" imgW="1016000" imgH="508000" progId="Equation.DSMT4">
                  <p:embed/>
                </p:oleObj>
              </mc:Choice>
              <mc:Fallback>
                <p:oleObj name="Equation" r:id="rId7" imgW="1016000" imgH="5080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13" y="5072063"/>
                        <a:ext cx="2085975"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22"/>
          <p:cNvSpPr txBox="1"/>
          <p:nvPr/>
        </p:nvSpPr>
        <p:spPr>
          <a:xfrm>
            <a:off x="2286000" y="4071938"/>
            <a:ext cx="4286250" cy="1754187"/>
          </a:xfrm>
          <a:prstGeom prst="rect">
            <a:avLst/>
          </a:prstGeom>
          <a:noFill/>
        </p:spPr>
        <p:txBody>
          <a:bodyPr>
            <a:spAutoFit/>
          </a:bodyPr>
          <a:lstStyle/>
          <a:p>
            <a:pPr>
              <a:defRPr/>
            </a:pPr>
            <a:r>
              <a:rPr lang="en-US" dirty="0">
                <a:solidFill>
                  <a:schemeClr val="accent3"/>
                </a:solidFill>
                <a:latin typeface="+mn-lt"/>
                <a:sym typeface="Mathematica1"/>
              </a:rPr>
              <a:t>Flat</a:t>
            </a:r>
          </a:p>
          <a:p>
            <a:pPr>
              <a:defRPr/>
            </a:pPr>
            <a:r>
              <a:rPr lang="en-US" dirty="0">
                <a:solidFill>
                  <a:schemeClr val="accent3"/>
                </a:solidFill>
                <a:latin typeface="+mn-lt"/>
                <a:sym typeface="Mathematica1"/>
              </a:rPr>
              <a:t>Universe</a:t>
            </a:r>
            <a:r>
              <a:rPr lang="en-US" dirty="0">
                <a:solidFill>
                  <a:schemeClr val="accent3"/>
                </a:solidFill>
                <a:latin typeface="+mn-lt"/>
              </a:rPr>
              <a:t> </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p:txBody>
      </p:sp>
      <p:sp>
        <p:nvSpPr>
          <p:cNvPr id="24" name="TextBox 23"/>
          <p:cNvSpPr txBox="1"/>
          <p:nvPr/>
        </p:nvSpPr>
        <p:spPr>
          <a:xfrm>
            <a:off x="3571875" y="3786188"/>
            <a:ext cx="5715000" cy="2586037"/>
          </a:xfrm>
          <a:prstGeom prst="rect">
            <a:avLst/>
          </a:prstGeom>
          <a:noFill/>
        </p:spPr>
        <p:txBody>
          <a:bodyPr>
            <a:spAutoFit/>
          </a:bodyPr>
          <a:lstStyle/>
          <a:p>
            <a:pPr>
              <a:defRPr/>
            </a:pPr>
            <a:r>
              <a:rPr lang="en-US" dirty="0">
                <a:solidFill>
                  <a:schemeClr val="accent3"/>
                </a:solidFill>
                <a:latin typeface="+mn-lt"/>
                <a:sym typeface="Mathematica1"/>
              </a:rPr>
              <a:t>Note:    a more appropriate characteristic transition</a:t>
            </a:r>
          </a:p>
          <a:p>
            <a:pPr>
              <a:defRPr/>
            </a:pPr>
            <a:r>
              <a:rPr lang="en-US" dirty="0">
                <a:solidFill>
                  <a:schemeClr val="accent3"/>
                </a:solidFill>
                <a:latin typeface="+mn-lt"/>
                <a:sym typeface="Mathematica1"/>
              </a:rPr>
              <a:t>             is that at which the deceleration turns into </a:t>
            </a:r>
          </a:p>
          <a:p>
            <a:pPr>
              <a:defRPr/>
            </a:pPr>
            <a:r>
              <a:rPr lang="en-US" dirty="0">
                <a:solidFill>
                  <a:schemeClr val="accent3"/>
                </a:solidFill>
                <a:latin typeface="+mn-lt"/>
                <a:sym typeface="Mathematica1"/>
              </a:rPr>
              <a:t>             acceleration:</a:t>
            </a:r>
          </a:p>
          <a:p>
            <a:pPr>
              <a:defRPr/>
            </a:pPr>
            <a:endParaRPr lang="en-US" dirty="0">
              <a:latin typeface="+mn-lt"/>
              <a:sym typeface="Mathematica1"/>
            </a:endParaRPr>
          </a:p>
          <a:p>
            <a:pPr>
              <a:defRPr/>
            </a:pPr>
            <a:r>
              <a:rPr lang="en-US" dirty="0">
                <a:latin typeface="+mn-lt"/>
              </a:rPr>
              <a:t> </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p:txBody>
      </p:sp>
      <p:graphicFrame>
        <p:nvGraphicFramePr>
          <p:cNvPr id="103439" name="Object 9"/>
          <p:cNvGraphicFramePr>
            <a:graphicFrameLocks noChangeAspect="1"/>
          </p:cNvGraphicFramePr>
          <p:nvPr/>
        </p:nvGraphicFramePr>
        <p:xfrm>
          <a:off x="4676775" y="5000625"/>
          <a:ext cx="3884613" cy="1092200"/>
        </p:xfrm>
        <a:graphic>
          <a:graphicData uri="http://schemas.openxmlformats.org/presentationml/2006/ole">
            <mc:AlternateContent xmlns:mc="http://schemas.openxmlformats.org/markup-compatibility/2006">
              <mc:Choice xmlns:v="urn:schemas-microsoft-com:vml" Requires="v">
                <p:oleObj spid="_x0000_s103724" name="Equation" r:id="rId9" imgW="1892300" imgH="508000" progId="Equation.DSMT4">
                  <p:embed/>
                </p:oleObj>
              </mc:Choice>
              <mc:Fallback>
                <p:oleObj name="Equation" r:id="rId9" imgW="1892300" imgH="50800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6775" y="5000625"/>
                        <a:ext cx="3884613"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 name="Rectangle 24"/>
          <p:cNvSpPr/>
          <p:nvPr/>
        </p:nvSpPr>
        <p:spPr>
          <a:xfrm>
            <a:off x="4429125" y="4786313"/>
            <a:ext cx="4357688" cy="16430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9938" name="Object 10"/>
          <p:cNvGraphicFramePr>
            <a:graphicFrameLocks noChangeAspect="1"/>
          </p:cNvGraphicFramePr>
          <p:nvPr/>
        </p:nvGraphicFramePr>
        <p:xfrm>
          <a:off x="4929188" y="1214438"/>
          <a:ext cx="2266950" cy="306387"/>
        </p:xfrm>
        <a:graphic>
          <a:graphicData uri="http://schemas.openxmlformats.org/presentationml/2006/ole">
            <mc:AlternateContent xmlns:mc="http://schemas.openxmlformats.org/markup-compatibility/2006">
              <mc:Choice xmlns:v="urn:schemas-microsoft-com:vml" Requires="v">
                <p:oleObj spid="_x0000_s207964" name="Equation" r:id="rId3" imgW="1777680" imgH="241200" progId="Equation.DSMT4">
                  <p:embed/>
                </p:oleObj>
              </mc:Choice>
              <mc:Fallback>
                <p:oleObj name="Equation" r:id="rId3" imgW="1777680" imgH="241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214438"/>
                        <a:ext cx="22669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39" name="Object 11"/>
          <p:cNvGraphicFramePr>
            <a:graphicFrameLocks noChangeAspect="1"/>
          </p:cNvGraphicFramePr>
          <p:nvPr/>
        </p:nvGraphicFramePr>
        <p:xfrm>
          <a:off x="4929188" y="1643063"/>
          <a:ext cx="1554162" cy="290512"/>
        </p:xfrm>
        <a:graphic>
          <a:graphicData uri="http://schemas.openxmlformats.org/presentationml/2006/ole">
            <mc:AlternateContent xmlns:mc="http://schemas.openxmlformats.org/markup-compatibility/2006">
              <mc:Choice xmlns:v="urn:schemas-microsoft-com:vml" Requires="v">
                <p:oleObj spid="_x0000_s207965" name="Equation" r:id="rId5" imgW="1218960" imgH="228600" progId="Equation.DSMT4">
                  <p:embed/>
                </p:oleObj>
              </mc:Choice>
              <mc:Fallback>
                <p:oleObj name="Equation" r:id="rId5" imgW="121896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9188" y="1643063"/>
                        <a:ext cx="1554162"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0" name="Object 12"/>
          <p:cNvGraphicFramePr>
            <a:graphicFrameLocks noChangeAspect="1"/>
          </p:cNvGraphicFramePr>
          <p:nvPr/>
        </p:nvGraphicFramePr>
        <p:xfrm>
          <a:off x="4929188" y="2214563"/>
          <a:ext cx="1054100" cy="292100"/>
        </p:xfrm>
        <a:graphic>
          <a:graphicData uri="http://schemas.openxmlformats.org/presentationml/2006/ole">
            <mc:AlternateContent xmlns:mc="http://schemas.openxmlformats.org/markup-compatibility/2006">
              <mc:Choice xmlns:v="urn:schemas-microsoft-com:vml" Requires="v">
                <p:oleObj spid="_x0000_s207966" name="Equation" r:id="rId7" imgW="825480" imgH="228600" progId="Equation.DSMT4">
                  <p:embed/>
                </p:oleObj>
              </mc:Choice>
              <mc:Fallback>
                <p:oleObj name="Equation" r:id="rId7" imgW="82548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9188" y="2214563"/>
                        <a:ext cx="1054100"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 name="Table 13"/>
          <p:cNvGraphicFramePr>
            <a:graphicFrameLocks noGrp="1"/>
          </p:cNvGraphicFramePr>
          <p:nvPr/>
        </p:nvGraphicFramePr>
        <p:xfrm>
          <a:off x="214313" y="214313"/>
          <a:ext cx="8689975" cy="6477111"/>
        </p:xfrm>
        <a:graphic>
          <a:graphicData uri="http://schemas.openxmlformats.org/drawingml/2006/table">
            <a:tbl>
              <a:tblPr/>
              <a:tblGrid>
                <a:gridCol w="2260307"/>
                <a:gridCol w="1928900"/>
                <a:gridCol w="2357545"/>
                <a:gridCol w="2143223"/>
              </a:tblGrid>
              <a:tr h="1028318">
                <a:tc gridSpan="4">
                  <a:txBody>
                    <a:bodyPr/>
                    <a:lstStyle/>
                    <a:p>
                      <a:r>
                        <a:rPr lang="en-US" sz="2800" b="1" i="0" dirty="0" smtClean="0">
                          <a:solidFill>
                            <a:schemeClr val="bg1">
                              <a:lumMod val="85000"/>
                              <a:lumOff val="15000"/>
                            </a:schemeClr>
                          </a:solidFill>
                        </a:rPr>
                        <a:t>             </a:t>
                      </a:r>
                      <a:r>
                        <a:rPr lang="en-US" sz="2800" b="1" i="0" baseline="0" dirty="0" smtClean="0">
                          <a:solidFill>
                            <a:schemeClr val="bg1">
                              <a:lumMod val="85000"/>
                              <a:lumOff val="15000"/>
                            </a:schemeClr>
                          </a:solidFill>
                        </a:rPr>
                        <a:t> </a:t>
                      </a:r>
                      <a:r>
                        <a:rPr lang="en-US" sz="2800" b="1" i="0" dirty="0" smtClean="0">
                          <a:solidFill>
                            <a:schemeClr val="bg1">
                              <a:lumMod val="85000"/>
                              <a:lumOff val="15000"/>
                            </a:schemeClr>
                          </a:solidFill>
                        </a:rPr>
                        <a:t>Key Epochs</a:t>
                      </a:r>
                      <a:r>
                        <a:rPr lang="en-US" sz="2800" b="1" i="0" baseline="0" dirty="0" smtClean="0">
                          <a:solidFill>
                            <a:schemeClr val="bg1">
                              <a:lumMod val="85000"/>
                              <a:lumOff val="15000"/>
                            </a:schemeClr>
                          </a:solidFill>
                        </a:rPr>
                        <a:t> Concordance Universe</a:t>
                      </a:r>
                      <a:endParaRPr lang="en-US" sz="2800" b="1" i="0" dirty="0">
                        <a:solidFill>
                          <a:schemeClr val="bg1">
                            <a:lumMod val="85000"/>
                            <a:lumOff val="15000"/>
                          </a:schemeClr>
                        </a:solidFill>
                      </a:endParaRPr>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086298">
                <a:tc>
                  <a:txBody>
                    <a:bodyPr/>
                    <a:lstStyle/>
                    <a:p>
                      <a:endParaRPr lang="en-US" sz="1800" dirty="0" smtClean="0"/>
                    </a:p>
                    <a:p>
                      <a:r>
                        <a:rPr lang="en-US" sz="1800" dirty="0" smtClean="0"/>
                        <a:t>Radiation-Matter</a:t>
                      </a:r>
                    </a:p>
                    <a:p>
                      <a:r>
                        <a:rPr lang="en-US" sz="1800" dirty="0" smtClean="0"/>
                        <a:t>Equality</a:t>
                      </a:r>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381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44" marR="91444" marT="45718" marB="45718">
                    <a:lnL w="381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path path="circle">
                        <a:fillToRect l="100000" t="100000"/>
                      </a:path>
                      <a:tileRect r="-100000" b="-100000"/>
                    </a:gra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2700000" scaled="1"/>
                      <a:tileRect/>
                    </a:gradFill>
                  </a:tcPr>
                </a:tc>
              </a:tr>
              <a:tr h="1070667">
                <a:tc>
                  <a:txBody>
                    <a:bodyPr/>
                    <a:lstStyle/>
                    <a:p>
                      <a:endParaRPr lang="en-US" sz="1800" dirty="0" smtClean="0"/>
                    </a:p>
                    <a:p>
                      <a:r>
                        <a:rPr lang="en-US" sz="1800" dirty="0" smtClean="0"/>
                        <a:t>Recombination/</a:t>
                      </a:r>
                    </a:p>
                    <a:p>
                      <a:r>
                        <a:rPr lang="en-US" sz="1800" dirty="0" smtClean="0"/>
                        <a:t>Decoupling</a:t>
                      </a:r>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381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44" marR="91444" marT="45718" marB="45718">
                    <a:lnL w="381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tx1">
                        <a:lumMod val="75000"/>
                      </a:schemeClr>
                    </a:soli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8100000" scaled="1"/>
                      <a:tileRect/>
                    </a:gradFill>
                  </a:tcPr>
                </a:tc>
              </a:tr>
              <a:tr h="1188676">
                <a:tc>
                  <a:txBody>
                    <a:bodyPr/>
                    <a:lstStyle/>
                    <a:p>
                      <a:endParaRPr lang="en-US" sz="1800" dirty="0" smtClean="0"/>
                    </a:p>
                    <a:p>
                      <a:r>
                        <a:rPr lang="en-US" sz="1800" dirty="0" err="1" smtClean="0"/>
                        <a:t>Reionization</a:t>
                      </a:r>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381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smtClean="0"/>
                    </a:p>
                    <a:p>
                      <a:endParaRPr lang="en-US" sz="1800" dirty="0" smtClean="0"/>
                    </a:p>
                    <a:p>
                      <a:r>
                        <a:rPr lang="en-US" sz="1800" dirty="0" smtClean="0"/>
                        <a:t>Optical  Depth</a:t>
                      </a:r>
                    </a:p>
                    <a:p>
                      <a:r>
                        <a:rPr lang="en-US" sz="1800" dirty="0" err="1" smtClean="0"/>
                        <a:t>Redshift</a:t>
                      </a:r>
                      <a:endParaRPr lang="en-US" sz="1800" dirty="0"/>
                    </a:p>
                  </a:txBody>
                  <a:tcPr marL="91444" marR="91444" marT="45718" marB="45718">
                    <a:lnL w="381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8100000" scaled="1"/>
                      <a:tileRect/>
                    </a:gra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8100000" scaled="1"/>
                      <a:tileRect/>
                    </a:gradFill>
                  </a:tcPr>
                </a:tc>
              </a:tr>
              <a:tr h="1188676">
                <a:tc>
                  <a:txBody>
                    <a:bodyPr/>
                    <a:lstStyle/>
                    <a:p>
                      <a:r>
                        <a:rPr lang="en-US" sz="1800" dirty="0" smtClean="0"/>
                        <a:t>Matter-Dark Energy</a:t>
                      </a:r>
                    </a:p>
                    <a:p>
                      <a:r>
                        <a:rPr lang="en-US" sz="1800" dirty="0" smtClean="0"/>
                        <a:t>Transition</a:t>
                      </a:r>
                    </a:p>
                    <a:p>
                      <a:r>
                        <a:rPr lang="en-US" sz="1800" dirty="0" smtClean="0"/>
                        <a:t>                            </a:t>
                      </a:r>
                    </a:p>
                    <a:p>
                      <a:r>
                        <a:rPr lang="en-US" sz="1800" baseline="0" dirty="0" smtClean="0"/>
                        <a:t>                   </a:t>
                      </a:r>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381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smtClean="0"/>
                    </a:p>
                    <a:p>
                      <a:r>
                        <a:rPr lang="en-US" sz="1800" dirty="0" smtClean="0"/>
                        <a:t>Acceleration</a:t>
                      </a:r>
                    </a:p>
                    <a:p>
                      <a:r>
                        <a:rPr lang="en-US" sz="1800" dirty="0" smtClean="0"/>
                        <a:t>Energy</a:t>
                      </a:r>
                    </a:p>
                  </a:txBody>
                  <a:tcPr marL="91444" marR="91444" marT="45718" marB="45718">
                    <a:lnL w="381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path path="circle">
                        <a:fillToRect t="100000" r="100000"/>
                      </a:path>
                      <a:tileRect l="-100000" b="-100000"/>
                    </a:gradFill>
                  </a:tcPr>
                </a:tc>
              </a:tr>
              <a:tr h="914366">
                <a:tc>
                  <a:txBody>
                    <a:bodyPr/>
                    <a:lstStyle/>
                    <a:p>
                      <a:endParaRPr lang="en-US" sz="1800" dirty="0" smtClean="0"/>
                    </a:p>
                    <a:p>
                      <a:r>
                        <a:rPr lang="en-US" sz="1800" dirty="0" smtClean="0"/>
                        <a:t>Today</a:t>
                      </a:r>
                    </a:p>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381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44" marR="91444" marT="45718" marB="45718">
                    <a:lnL w="381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lin ang="16200000" scaled="1"/>
                      <a:tileRect/>
                    </a:gradFill>
                  </a:tcPr>
                </a:tc>
                <a:tc>
                  <a:txBody>
                    <a:bodyPr/>
                    <a:lstStyle/>
                    <a:p>
                      <a:endParaRPr lang="en-US" sz="1800" dirty="0"/>
                    </a:p>
                  </a:txBody>
                  <a:tcPr marL="91444" marR="91444" marT="45718" marB="45718">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schemeClr>
                        </a:gs>
                      </a:gsLst>
                      <a:path path="circle">
                        <a:fillToRect t="100000" r="100000"/>
                      </a:path>
                      <a:tileRect l="-100000" b="-100000"/>
                    </a:gradFill>
                  </a:tcPr>
                </a:tc>
              </a:tr>
            </a:tbl>
          </a:graphicData>
        </a:graphic>
      </p:graphicFrame>
      <p:graphicFrame>
        <p:nvGraphicFramePr>
          <p:cNvPr id="39941" name="Object 13"/>
          <p:cNvGraphicFramePr>
            <a:graphicFrameLocks noChangeAspect="1"/>
          </p:cNvGraphicFramePr>
          <p:nvPr/>
        </p:nvGraphicFramePr>
        <p:xfrm>
          <a:off x="4572000" y="1643063"/>
          <a:ext cx="1166813" cy="322262"/>
        </p:xfrm>
        <a:graphic>
          <a:graphicData uri="http://schemas.openxmlformats.org/presentationml/2006/ole">
            <mc:AlternateContent xmlns:mc="http://schemas.openxmlformats.org/markup-compatibility/2006">
              <mc:Choice xmlns:v="urn:schemas-microsoft-com:vml" Requires="v">
                <p:oleObj spid="_x0000_s207967" name="Equation" r:id="rId9" imgW="914400" imgH="253800" progId="Equation.DSMT4">
                  <p:embed/>
                </p:oleObj>
              </mc:Choice>
              <mc:Fallback>
                <p:oleObj name="Equation" r:id="rId9" imgW="914400" imgH="253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1643063"/>
                        <a:ext cx="1166813"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2" name="Object 14"/>
          <p:cNvGraphicFramePr>
            <a:graphicFrameLocks noChangeAspect="1"/>
          </p:cNvGraphicFramePr>
          <p:nvPr/>
        </p:nvGraphicFramePr>
        <p:xfrm>
          <a:off x="4572000" y="2643188"/>
          <a:ext cx="1635125" cy="577850"/>
        </p:xfrm>
        <a:graphic>
          <a:graphicData uri="http://schemas.openxmlformats.org/presentationml/2006/ole">
            <mc:AlternateContent xmlns:mc="http://schemas.openxmlformats.org/markup-compatibility/2006">
              <mc:Choice xmlns:v="urn:schemas-microsoft-com:vml" Requires="v">
                <p:oleObj spid="_x0000_s207968" name="Equation" r:id="rId11" imgW="1282680" imgH="457200" progId="Equation.DSMT4">
                  <p:embed/>
                </p:oleObj>
              </mc:Choice>
              <mc:Fallback>
                <p:oleObj name="Equation" r:id="rId11" imgW="1282680" imgH="457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643188"/>
                        <a:ext cx="163512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3" name="Object 15"/>
          <p:cNvGraphicFramePr>
            <a:graphicFrameLocks noChangeAspect="1"/>
          </p:cNvGraphicFramePr>
          <p:nvPr/>
        </p:nvGraphicFramePr>
        <p:xfrm>
          <a:off x="4572000" y="4214813"/>
          <a:ext cx="1311275" cy="288925"/>
        </p:xfrm>
        <a:graphic>
          <a:graphicData uri="http://schemas.openxmlformats.org/presentationml/2006/ole">
            <mc:AlternateContent xmlns:mc="http://schemas.openxmlformats.org/markup-compatibility/2006">
              <mc:Choice xmlns:v="urn:schemas-microsoft-com:vml" Requires="v">
                <p:oleObj spid="_x0000_s207969" name="Equation" r:id="rId13" imgW="1028520" imgH="228600" progId="Equation.DSMT4">
                  <p:embed/>
                </p:oleObj>
              </mc:Choice>
              <mc:Fallback>
                <p:oleObj name="Equation" r:id="rId13" imgW="1028520" imgH="2286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4214813"/>
                        <a:ext cx="131127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4" name="Object 16"/>
          <p:cNvGraphicFramePr>
            <a:graphicFrameLocks noChangeAspect="1"/>
          </p:cNvGraphicFramePr>
          <p:nvPr/>
        </p:nvGraphicFramePr>
        <p:xfrm>
          <a:off x="4579938" y="5143500"/>
          <a:ext cx="1928812" cy="290513"/>
        </p:xfrm>
        <a:graphic>
          <a:graphicData uri="http://schemas.openxmlformats.org/presentationml/2006/ole">
            <mc:AlternateContent xmlns:mc="http://schemas.openxmlformats.org/markup-compatibility/2006">
              <mc:Choice xmlns:v="urn:schemas-microsoft-com:vml" Requires="v">
                <p:oleObj spid="_x0000_s207970" name="Equation" r:id="rId15" imgW="1511280" imgH="228600" progId="Equation.DSMT4">
                  <p:embed/>
                </p:oleObj>
              </mc:Choice>
              <mc:Fallback>
                <p:oleObj name="Equation" r:id="rId15" imgW="1511280" imgH="2286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9938" y="5143500"/>
                        <a:ext cx="1928812"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5" name="Object 18"/>
          <p:cNvGraphicFramePr>
            <a:graphicFrameLocks noChangeAspect="1"/>
          </p:cNvGraphicFramePr>
          <p:nvPr/>
        </p:nvGraphicFramePr>
        <p:xfrm>
          <a:off x="4643438" y="6072188"/>
          <a:ext cx="485775" cy="290512"/>
        </p:xfrm>
        <a:graphic>
          <a:graphicData uri="http://schemas.openxmlformats.org/presentationml/2006/ole">
            <mc:AlternateContent xmlns:mc="http://schemas.openxmlformats.org/markup-compatibility/2006">
              <mc:Choice xmlns:v="urn:schemas-microsoft-com:vml" Requires="v">
                <p:oleObj spid="_x0000_s207971" name="Equation" r:id="rId17" imgW="380880" imgH="228600" progId="Equation.DSMT4">
                  <p:embed/>
                </p:oleObj>
              </mc:Choice>
              <mc:Fallback>
                <p:oleObj name="Equation" r:id="rId17" imgW="38088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43438" y="6072188"/>
                        <a:ext cx="48577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6" name="Object 19"/>
          <p:cNvGraphicFramePr>
            <a:graphicFrameLocks noChangeAspect="1"/>
          </p:cNvGraphicFramePr>
          <p:nvPr/>
        </p:nvGraphicFramePr>
        <p:xfrm>
          <a:off x="4572000" y="3929063"/>
          <a:ext cx="1636713" cy="288925"/>
        </p:xfrm>
        <a:graphic>
          <a:graphicData uri="http://schemas.openxmlformats.org/presentationml/2006/ole">
            <mc:AlternateContent xmlns:mc="http://schemas.openxmlformats.org/markup-compatibility/2006">
              <mc:Choice xmlns:v="urn:schemas-microsoft-com:vml" Requires="v">
                <p:oleObj spid="_x0000_s207972" name="Equation" r:id="rId19" imgW="1282680" imgH="228600" progId="Equation.DSMT4">
                  <p:embed/>
                </p:oleObj>
              </mc:Choice>
              <mc:Fallback>
                <p:oleObj name="Equation" r:id="rId19" imgW="1282680" imgH="2286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0" y="3929063"/>
                        <a:ext cx="163671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7" name="Object 20"/>
          <p:cNvGraphicFramePr>
            <a:graphicFrameLocks noChangeAspect="1"/>
          </p:cNvGraphicFramePr>
          <p:nvPr/>
        </p:nvGraphicFramePr>
        <p:xfrm>
          <a:off x="4572000" y="4857750"/>
          <a:ext cx="1927225" cy="306388"/>
        </p:xfrm>
        <a:graphic>
          <a:graphicData uri="http://schemas.openxmlformats.org/presentationml/2006/ole">
            <mc:AlternateContent xmlns:mc="http://schemas.openxmlformats.org/markup-compatibility/2006">
              <mc:Choice xmlns:v="urn:schemas-microsoft-com:vml" Requires="v">
                <p:oleObj spid="_x0000_s207973" name="Equation" r:id="rId21" imgW="1511280" imgH="241200" progId="Equation.DSMT4">
                  <p:embed/>
                </p:oleObj>
              </mc:Choice>
              <mc:Fallback>
                <p:oleObj name="Equation" r:id="rId21" imgW="1511280" imgH="2412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72000" y="4857750"/>
                        <a:ext cx="19272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8" name="Object 21"/>
          <p:cNvGraphicFramePr>
            <a:graphicFrameLocks noChangeAspect="1"/>
          </p:cNvGraphicFramePr>
          <p:nvPr/>
        </p:nvGraphicFramePr>
        <p:xfrm>
          <a:off x="6858000" y="1643063"/>
          <a:ext cx="1281113" cy="322262"/>
        </p:xfrm>
        <a:graphic>
          <a:graphicData uri="http://schemas.openxmlformats.org/presentationml/2006/ole">
            <mc:AlternateContent xmlns:mc="http://schemas.openxmlformats.org/markup-compatibility/2006">
              <mc:Choice xmlns:v="urn:schemas-microsoft-com:vml" Requires="v">
                <p:oleObj spid="_x0000_s207974" name="Equation" r:id="rId23" imgW="1002960" imgH="253800" progId="Equation.DSMT4">
                  <p:embed/>
                </p:oleObj>
              </mc:Choice>
              <mc:Fallback>
                <p:oleObj name="Equation" r:id="rId23" imgW="1002960" imgH="2538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58000" y="1643063"/>
                        <a:ext cx="1281113" cy="322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49" name="Object 22"/>
          <p:cNvGraphicFramePr>
            <a:graphicFrameLocks noChangeAspect="1"/>
          </p:cNvGraphicFramePr>
          <p:nvPr/>
        </p:nvGraphicFramePr>
        <p:xfrm>
          <a:off x="6858000" y="2643188"/>
          <a:ext cx="1978025" cy="306387"/>
        </p:xfrm>
        <a:graphic>
          <a:graphicData uri="http://schemas.openxmlformats.org/presentationml/2006/ole">
            <mc:AlternateContent xmlns:mc="http://schemas.openxmlformats.org/markup-compatibility/2006">
              <mc:Choice xmlns:v="urn:schemas-microsoft-com:vml" Requires="v">
                <p:oleObj spid="_x0000_s207975" name="Equation" r:id="rId25" imgW="1549080" imgH="241200" progId="Equation.DSMT4">
                  <p:embed/>
                </p:oleObj>
              </mc:Choice>
              <mc:Fallback>
                <p:oleObj name="Equation" r:id="rId25" imgW="1549080" imgH="2412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858000" y="2643188"/>
                        <a:ext cx="19780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50" name="Object 23"/>
          <p:cNvGraphicFramePr>
            <a:graphicFrameLocks noChangeAspect="1"/>
          </p:cNvGraphicFramePr>
          <p:nvPr/>
        </p:nvGraphicFramePr>
        <p:xfrm>
          <a:off x="6858000" y="6000750"/>
          <a:ext cx="1719263" cy="306388"/>
        </p:xfrm>
        <a:graphic>
          <a:graphicData uri="http://schemas.openxmlformats.org/presentationml/2006/ole">
            <mc:AlternateContent xmlns:mc="http://schemas.openxmlformats.org/markup-compatibility/2006">
              <mc:Choice xmlns:v="urn:schemas-microsoft-com:vml" Requires="v">
                <p:oleObj spid="_x0000_s207976" name="Equation" r:id="rId27" imgW="1346040" imgH="241200" progId="Equation.DSMT4">
                  <p:embed/>
                </p:oleObj>
              </mc:Choice>
              <mc:Fallback>
                <p:oleObj name="Equation" r:id="rId27" imgW="1346040" imgH="2412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58000" y="6000750"/>
                        <a:ext cx="1719263"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51" name="Object 24"/>
          <p:cNvGraphicFramePr>
            <a:graphicFrameLocks noChangeAspect="1"/>
          </p:cNvGraphicFramePr>
          <p:nvPr/>
        </p:nvGraphicFramePr>
        <p:xfrm>
          <a:off x="6858000" y="4000500"/>
          <a:ext cx="1768475" cy="306388"/>
        </p:xfrm>
        <a:graphic>
          <a:graphicData uri="http://schemas.openxmlformats.org/presentationml/2006/ole">
            <mc:AlternateContent xmlns:mc="http://schemas.openxmlformats.org/markup-compatibility/2006">
              <mc:Choice xmlns:v="urn:schemas-microsoft-com:vml" Requires="v">
                <p:oleObj spid="_x0000_s207977" name="Equation" r:id="rId29" imgW="1384200" imgH="241200" progId="Equation.DSMT4">
                  <p:embed/>
                </p:oleObj>
              </mc:Choice>
              <mc:Fallback>
                <p:oleObj name="Equation" r:id="rId29" imgW="1384200" imgH="24120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58000" y="4000500"/>
                        <a:ext cx="17684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9952" name="Object 25"/>
          <p:cNvGraphicFramePr>
            <a:graphicFrameLocks noChangeAspect="1"/>
          </p:cNvGraphicFramePr>
          <p:nvPr/>
        </p:nvGraphicFramePr>
        <p:xfrm>
          <a:off x="6858000" y="5143500"/>
          <a:ext cx="1084263" cy="290513"/>
        </p:xfrm>
        <a:graphic>
          <a:graphicData uri="http://schemas.openxmlformats.org/presentationml/2006/ole">
            <mc:AlternateContent xmlns:mc="http://schemas.openxmlformats.org/markup-compatibility/2006">
              <mc:Choice xmlns:v="urn:schemas-microsoft-com:vml" Requires="v">
                <p:oleObj spid="_x0000_s207978" name="Equation" r:id="rId31" imgW="850680" imgH="228600" progId="Equation.DSMT4">
                  <p:embed/>
                </p:oleObj>
              </mc:Choice>
              <mc:Fallback>
                <p:oleObj name="Equation" r:id="rId31" imgW="850680" imgH="22860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58000" y="5143500"/>
                        <a:ext cx="1084263"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63722496"/>
      </p:ext>
    </p:extLst>
  </p:cSld>
  <p:clrMapOvr>
    <a:masterClrMapping/>
  </p:clrMapOvr>
  <p:transition>
    <p:zo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51913" y="1640721"/>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Observational Cosmology</a:t>
            </a: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in</a:t>
            </a: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FRW Universe</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3115115473"/>
      </p:ext>
    </p:extLst>
  </p:cSld>
  <p:clrMapOvr>
    <a:masterClrMapping/>
  </p:clrMapOvr>
  <p:transition>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107950" y="4292600"/>
            <a:ext cx="2951163" cy="1728788"/>
          </a:xfrm>
          <a:prstGeom prst="rect">
            <a:avLst/>
          </a:prstGeom>
          <a:solidFill>
            <a:srgbClr val="FFFF00"/>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88068" name="Rectangle 4"/>
          <p:cNvSpPr>
            <a:spLocks noGrp="1" noChangeArrowheads="1"/>
          </p:cNvSpPr>
          <p:nvPr>
            <p:ph type="title" idx="4294967295"/>
          </p:nvPr>
        </p:nvSpPr>
        <p:spPr>
          <a:xfrm>
            <a:off x="0" y="0"/>
            <a:ext cx="9036050" cy="1268413"/>
          </a:xfrm>
        </p:spPr>
        <p:txBody>
          <a:bodyPr/>
          <a:lstStyle/>
          <a:p>
            <a:pPr eaLnBrk="1" fontAlgn="auto" hangingPunct="1">
              <a:spcAft>
                <a:spcPts val="0"/>
              </a:spcAft>
              <a:defRPr/>
            </a:pPr>
            <a:r>
              <a:rPr sz="7200" b="1" smtClean="0">
                <a:solidFill>
                  <a:srgbClr val="CC0000"/>
                </a:solidFill>
                <a:latin typeface="Papyrus" pitchFamily="66" charset="0"/>
              </a:rPr>
              <a:t>     </a:t>
            </a:r>
            <a:r>
              <a:rPr sz="7200" b="1" smtClean="0">
                <a:solidFill>
                  <a:srgbClr val="CC0000"/>
                </a:solidFill>
              </a:rPr>
              <a:t>Cosmic Redshift</a:t>
            </a:r>
          </a:p>
        </p:txBody>
      </p:sp>
      <p:pic>
        <p:nvPicPr>
          <p:cNvPr id="125956" name="Picture 6" descr="rece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4292600"/>
            <a:ext cx="5867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7" descr="redshiftd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516438"/>
            <a:ext cx="295116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Line 8"/>
          <p:cNvSpPr>
            <a:spLocks noChangeShapeType="1"/>
          </p:cNvSpPr>
          <p:nvPr/>
        </p:nvSpPr>
        <p:spPr bwMode="auto">
          <a:xfrm>
            <a:off x="5076825" y="3357563"/>
            <a:ext cx="35877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125959" name="Rectangle 12"/>
          <p:cNvSpPr>
            <a:spLocks noChangeArrowheads="1"/>
          </p:cNvSpPr>
          <p:nvPr/>
        </p:nvSpPr>
        <p:spPr bwMode="auto">
          <a:xfrm>
            <a:off x="107950" y="1557338"/>
            <a:ext cx="8928100" cy="2592387"/>
          </a:xfrm>
          <a:prstGeom prst="rect">
            <a:avLst/>
          </a:prstGeom>
          <a:solidFill>
            <a:srgbClr val="FFFF00"/>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pic>
        <p:nvPicPr>
          <p:cNvPr id="125960" name="Picture 10" descr="redshiftaex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8420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958439"/>
      </p:ext>
    </p:extLst>
  </p:cSld>
  <p:clrMapOvr>
    <a:masterClrMapping/>
  </p:clrMapOvr>
  <p:transition>
    <p:zo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2555776" y="4653136"/>
            <a:ext cx="3888432" cy="165618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189487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3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RW Distance Measure</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3785652"/>
          </a:xfrm>
          <a:prstGeom prst="rect">
            <a:avLst/>
          </a:prstGeom>
          <a:noFill/>
        </p:spPr>
        <p:txBody>
          <a:bodyPr>
            <a:spAutoFit/>
          </a:bodyPr>
          <a:lstStyle/>
          <a:p>
            <a:pPr>
              <a:defRPr/>
            </a:pPr>
            <a:r>
              <a:rPr lang="en-US" sz="1600" b="1" dirty="0" smtClean="0">
                <a:solidFill>
                  <a:prstClr val="white"/>
                </a:solidFill>
                <a:latin typeface="Constantia"/>
                <a:sym typeface="Mathematica1"/>
              </a:rPr>
              <a:t>In an (expanding)  space  with Robertson-Walker metric, </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a:solidFill>
                  <a:prstClr val="white"/>
                </a:solidFill>
                <a:latin typeface="Constantia"/>
                <a:sym typeface="Mathematica1"/>
              </a:rPr>
              <a:t>t</a:t>
            </a:r>
            <a:r>
              <a:rPr lang="en-US" sz="1600" b="1" dirty="0" smtClean="0">
                <a:solidFill>
                  <a:prstClr val="white"/>
                </a:solidFill>
                <a:latin typeface="Constantia"/>
                <a:sym typeface="Mathematica1"/>
              </a:rPr>
              <a:t>here are several definitions for distance, dependent on how you measure it. </a:t>
            </a: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They all involve the central distance function, the </a:t>
            </a:r>
            <a:r>
              <a:rPr lang="en-US" sz="1600" b="1" i="1" dirty="0" smtClean="0">
                <a:solidFill>
                  <a:prstClr val="white"/>
                </a:solidFill>
                <a:latin typeface="Constantia"/>
                <a:sym typeface="Mathematica1"/>
              </a:rPr>
              <a:t>RW Distance Measure,</a:t>
            </a: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36718415"/>
              </p:ext>
            </p:extLst>
          </p:nvPr>
        </p:nvGraphicFramePr>
        <p:xfrm>
          <a:off x="656093" y="1988840"/>
          <a:ext cx="7880647" cy="1122134"/>
        </p:xfrm>
        <a:graphic>
          <a:graphicData uri="http://schemas.openxmlformats.org/presentationml/2006/ole">
            <mc:AlternateContent xmlns:mc="http://schemas.openxmlformats.org/markup-compatibility/2006">
              <mc:Choice xmlns:v="urn:schemas-microsoft-com:vml" Requires="v">
                <p:oleObj spid="_x0000_s176222" name="Equation" r:id="rId3" imgW="3568700" imgH="508000" progId="Equation.DSMT4">
                  <p:embed/>
                </p:oleObj>
              </mc:Choice>
              <mc:Fallback>
                <p:oleObj name="Equation" r:id="rId3" imgW="3568700" imgH="5080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93" y="1988840"/>
                        <a:ext cx="7880647" cy="1122134"/>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49720352"/>
              </p:ext>
            </p:extLst>
          </p:nvPr>
        </p:nvGraphicFramePr>
        <p:xfrm>
          <a:off x="2843807" y="4752440"/>
          <a:ext cx="3305093" cy="1412864"/>
        </p:xfrm>
        <a:graphic>
          <a:graphicData uri="http://schemas.openxmlformats.org/presentationml/2006/ole">
            <mc:AlternateContent xmlns:mc="http://schemas.openxmlformats.org/markup-compatibility/2006">
              <mc:Choice xmlns:v="urn:schemas-microsoft-com:vml" Requires="v">
                <p:oleObj spid="_x0000_s176223" name="Equation" r:id="rId5" imgW="1130040" imgH="482400" progId="Equation.DSMT4">
                  <p:embed/>
                </p:oleObj>
              </mc:Choice>
              <mc:Fallback>
                <p:oleObj name="Equation" r:id="rId5" imgW="1130040" imgH="482400" progId="Equation.DSMT4">
                  <p:embed/>
                  <p:pic>
                    <p:nvPicPr>
                      <p:cNvPr id="0" name="Object 1"/>
                      <p:cNvPicPr>
                        <a:picLocks noChangeAspect="1" noChangeArrowheads="1"/>
                      </p:cNvPicPr>
                      <p:nvPr/>
                    </p:nvPicPr>
                    <p:blipFill>
                      <a:blip r:embed="rId6"/>
                      <a:srcRect/>
                      <a:stretch>
                        <a:fillRect/>
                      </a:stretch>
                    </p:blipFill>
                    <p:spPr bwMode="auto">
                      <a:xfrm>
                        <a:off x="2843807" y="4752440"/>
                        <a:ext cx="3305093" cy="141286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947817575"/>
      </p:ext>
    </p:extLst>
  </p:cSld>
  <p:clrMapOvr>
    <a:masterClrMapping/>
  </p:clrMapOvr>
  <p:transition>
    <p:zo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3"/>
          <p:cNvSpPr>
            <a:spLocks noChangeArrowheads="1"/>
          </p:cNvSpPr>
          <p:nvPr/>
        </p:nvSpPr>
        <p:spPr bwMode="auto">
          <a:xfrm>
            <a:off x="500063" y="3429000"/>
            <a:ext cx="4215953" cy="309634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 name="Rectangle 3"/>
          <p:cNvSpPr>
            <a:spLocks noChangeArrowheads="1"/>
          </p:cNvSpPr>
          <p:nvPr/>
        </p:nvSpPr>
        <p:spPr bwMode="auto">
          <a:xfrm>
            <a:off x="4762707" y="3429000"/>
            <a:ext cx="3888432" cy="309634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189487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Angular Diameter Distance</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308324"/>
          </a:xfrm>
          <a:prstGeom prst="rect">
            <a:avLst/>
          </a:prstGeom>
          <a:noFill/>
        </p:spPr>
        <p:txBody>
          <a:bodyPr>
            <a:spAutoFit/>
          </a:bodyPr>
          <a:lstStyle/>
          <a:p>
            <a:pPr>
              <a:defRPr/>
            </a:pPr>
            <a:r>
              <a:rPr lang="en-US" sz="1600" b="1" dirty="0" smtClean="0">
                <a:solidFill>
                  <a:prstClr val="white"/>
                </a:solidFill>
                <a:latin typeface="Constantia"/>
                <a:sym typeface="Mathematica1"/>
              </a:rPr>
              <a:t>Imagine an object of </a:t>
            </a:r>
            <a:r>
              <a:rPr lang="en-US" sz="1600" b="1" i="1" dirty="0" smtClean="0">
                <a:solidFill>
                  <a:prstClr val="white"/>
                </a:solidFill>
                <a:latin typeface="Constantia"/>
                <a:sym typeface="Mathematica1"/>
              </a:rPr>
              <a:t>proper size d, </a:t>
            </a:r>
            <a:r>
              <a:rPr lang="en-US" sz="1600" b="1" dirty="0" smtClean="0">
                <a:solidFill>
                  <a:prstClr val="white"/>
                </a:solidFill>
                <a:latin typeface="Constantia"/>
                <a:sym typeface="Mathematica1"/>
              </a:rPr>
              <a:t>at redshift z, its angular size  is given by</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407235206"/>
              </p:ext>
            </p:extLst>
          </p:nvPr>
        </p:nvGraphicFramePr>
        <p:xfrm>
          <a:off x="827584" y="1958200"/>
          <a:ext cx="2847854" cy="950709"/>
        </p:xfrm>
        <a:graphic>
          <a:graphicData uri="http://schemas.openxmlformats.org/presentationml/2006/ole">
            <mc:AlternateContent xmlns:mc="http://schemas.openxmlformats.org/markup-compatibility/2006">
              <mc:Choice xmlns:v="urn:schemas-microsoft-com:vml" Requires="v">
                <p:oleObj spid="_x0000_s177289" name="Equation" r:id="rId3" imgW="1447560" imgH="482400" progId="Equation.DSMT4">
                  <p:embed/>
                </p:oleObj>
              </mc:Choice>
              <mc:Fallback>
                <p:oleObj name="Equation" r:id="rId3" imgW="1447560" imgH="482400" progId="Equation.DSMT4">
                  <p:embed/>
                  <p:pic>
                    <p:nvPicPr>
                      <p:cNvPr id="0" name=""/>
                      <p:cNvPicPr>
                        <a:picLocks noChangeAspect="1" noChangeArrowheads="1"/>
                      </p:cNvPicPr>
                      <p:nvPr/>
                    </p:nvPicPr>
                    <p:blipFill>
                      <a:blip r:embed="rId4"/>
                      <a:srcRect/>
                      <a:stretch>
                        <a:fillRect/>
                      </a:stretch>
                    </p:blipFill>
                    <p:spPr bwMode="auto">
                      <a:xfrm>
                        <a:off x="827584" y="1958200"/>
                        <a:ext cx="2847854" cy="950709"/>
                      </a:xfrm>
                      <a:prstGeom prst="rect">
                        <a:avLst/>
                      </a:prstGeom>
                      <a:noFill/>
                      <a:ln>
                        <a:noFill/>
                      </a:ln>
                    </p:spPr>
                  </p:pic>
                </p:oleObj>
              </mc:Fallback>
            </mc:AlternateContent>
          </a:graphicData>
        </a:graphic>
      </p:graphicFrame>
      <p:pic>
        <p:nvPicPr>
          <p:cNvPr id="8" name="Picture 10" descr="dac.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942" y="3605808"/>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4268119430"/>
              </p:ext>
            </p:extLst>
          </p:nvPr>
        </p:nvGraphicFramePr>
        <p:xfrm>
          <a:off x="5940152" y="2040372"/>
          <a:ext cx="2182308" cy="786365"/>
        </p:xfrm>
        <a:graphic>
          <a:graphicData uri="http://schemas.openxmlformats.org/presentationml/2006/ole">
            <mc:AlternateContent xmlns:mc="http://schemas.openxmlformats.org/markup-compatibility/2006">
              <mc:Choice xmlns:v="urn:schemas-microsoft-com:vml" Requires="v">
                <p:oleObj spid="_x0000_s177290" name="Equation" r:id="rId6" imgW="1269720" imgH="457200" progId="Equation.DSMT4">
                  <p:embed/>
                </p:oleObj>
              </mc:Choice>
              <mc:Fallback>
                <p:oleObj name="Equation" r:id="rId6" imgW="1269720" imgH="457200" progId="Equation.DSMT4">
                  <p:embed/>
                  <p:pic>
                    <p:nvPicPr>
                      <p:cNvPr id="0" name="Object 2"/>
                      <p:cNvPicPr>
                        <a:picLocks noChangeAspect="1" noChangeArrowheads="1"/>
                      </p:cNvPicPr>
                      <p:nvPr/>
                    </p:nvPicPr>
                    <p:blipFill>
                      <a:blip r:embed="rId7"/>
                      <a:srcRect/>
                      <a:stretch>
                        <a:fillRect/>
                      </a:stretch>
                    </p:blipFill>
                    <p:spPr bwMode="auto">
                      <a:xfrm>
                        <a:off x="5940152" y="2040372"/>
                        <a:ext cx="2182308" cy="78636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19357934"/>
              </p:ext>
            </p:extLst>
          </p:nvPr>
        </p:nvGraphicFramePr>
        <p:xfrm>
          <a:off x="5508104" y="4581128"/>
          <a:ext cx="2232248" cy="1306745"/>
        </p:xfrm>
        <a:graphic>
          <a:graphicData uri="http://schemas.openxmlformats.org/presentationml/2006/ole">
            <mc:AlternateContent xmlns:mc="http://schemas.openxmlformats.org/markup-compatibility/2006">
              <mc:Choice xmlns:v="urn:schemas-microsoft-com:vml" Requires="v">
                <p:oleObj spid="_x0000_s177291" name="Equation" r:id="rId8" imgW="672840" imgH="393480" progId="Equation.DSMT4">
                  <p:embed/>
                </p:oleObj>
              </mc:Choice>
              <mc:Fallback>
                <p:oleObj name="Equation" r:id="rId8" imgW="672840" imgH="393480" progId="Equation.DSMT4">
                  <p:embed/>
                  <p:pic>
                    <p:nvPicPr>
                      <p:cNvPr id="0" name="Object 3"/>
                      <p:cNvPicPr>
                        <a:picLocks noChangeAspect="1" noChangeArrowheads="1"/>
                      </p:cNvPicPr>
                      <p:nvPr/>
                    </p:nvPicPr>
                    <p:blipFill>
                      <a:blip r:embed="rId9"/>
                      <a:srcRect/>
                      <a:stretch>
                        <a:fillRect/>
                      </a:stretch>
                    </p:blipFill>
                    <p:spPr bwMode="auto">
                      <a:xfrm>
                        <a:off x="5508104" y="4581128"/>
                        <a:ext cx="2232248" cy="1306745"/>
                      </a:xfrm>
                      <a:prstGeom prst="rect">
                        <a:avLst/>
                      </a:prstGeom>
                      <a:noFill/>
                      <a:ln>
                        <a:noFill/>
                      </a:ln>
                    </p:spPr>
                  </p:pic>
                </p:oleObj>
              </mc:Fallback>
            </mc:AlternateContent>
          </a:graphicData>
        </a:graphic>
      </p:graphicFrame>
      <p:sp>
        <p:nvSpPr>
          <p:cNvPr id="7" name="Right Arrow 6"/>
          <p:cNvSpPr/>
          <p:nvPr/>
        </p:nvSpPr>
        <p:spPr>
          <a:xfrm>
            <a:off x="4427984" y="2217531"/>
            <a:ext cx="936104" cy="432048"/>
          </a:xfrm>
          <a:prstGeom prst="rightArrow">
            <a:avLst/>
          </a:prstGeom>
          <a:solidFill>
            <a:schemeClr val="tx1"/>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822031" y="3680291"/>
            <a:ext cx="4100698" cy="2062103"/>
          </a:xfrm>
          <a:prstGeom prst="rect">
            <a:avLst/>
          </a:prstGeom>
          <a:noFill/>
        </p:spPr>
        <p:txBody>
          <a:bodyPr wrap="square">
            <a:spAutoFit/>
          </a:bodyPr>
          <a:lstStyle/>
          <a:p>
            <a:pPr>
              <a:defRPr/>
            </a:pPr>
            <a:r>
              <a:rPr lang="en-US" sz="1600" b="1" dirty="0" smtClean="0">
                <a:solidFill>
                  <a:prstClr val="white"/>
                </a:solidFill>
                <a:latin typeface="Constantia"/>
                <a:sym typeface="Mathematica1"/>
              </a:rPr>
              <a:t>Angular Diameter distance:</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spTree>
    <p:extLst>
      <p:ext uri="{BB962C8B-B14F-4D97-AF65-F5344CB8AC3E}">
        <p14:creationId xmlns:p14="http://schemas.microsoft.com/office/powerpoint/2010/main" val="3364001060"/>
      </p:ext>
    </p:extLst>
  </p:cSld>
  <p:clrMapOvr>
    <a:masterClrMapping/>
  </p:clrMapOvr>
  <p:transition>
    <p:zo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4762707" y="3429000"/>
            <a:ext cx="3888432" cy="309634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189487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395536" y="-275219"/>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Luminosity Distance</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554545"/>
          </a:xfrm>
          <a:prstGeom prst="rect">
            <a:avLst/>
          </a:prstGeom>
          <a:noFill/>
        </p:spPr>
        <p:txBody>
          <a:bodyPr>
            <a:spAutoFit/>
          </a:bodyPr>
          <a:lstStyle/>
          <a:p>
            <a:pPr>
              <a:defRPr/>
            </a:pPr>
            <a:r>
              <a:rPr lang="en-US" sz="1600" b="1" dirty="0" smtClean="0">
                <a:solidFill>
                  <a:prstClr val="white"/>
                </a:solidFill>
                <a:latin typeface="Constantia"/>
                <a:sym typeface="Mathematica1"/>
              </a:rPr>
              <a:t>Imagine an object of luminosity L(</a:t>
            </a:r>
            <a:r>
              <a:rPr lang="en-US" sz="1600" b="1" baseline="-25000" dirty="0" smtClean="0">
                <a:solidFill>
                  <a:prstClr val="white"/>
                </a:solidFill>
                <a:latin typeface="Constantia"/>
                <a:sym typeface="Mathematica1"/>
              </a:rPr>
              <a:t>e</a:t>
            </a:r>
            <a:r>
              <a:rPr lang="en-US" sz="1600" b="1" dirty="0" smtClean="0">
                <a:solidFill>
                  <a:prstClr val="white"/>
                </a:solidFill>
                <a:latin typeface="Constantia"/>
                <a:sym typeface="Mathematica1"/>
              </a:rPr>
              <a:t>)</a:t>
            </a:r>
            <a:r>
              <a:rPr lang="en-US" sz="1600" b="1" i="1" dirty="0" smtClean="0">
                <a:solidFill>
                  <a:prstClr val="white"/>
                </a:solidFill>
                <a:latin typeface="Constantia"/>
                <a:sym typeface="Mathematica1"/>
              </a:rPr>
              <a:t>, </a:t>
            </a:r>
            <a:r>
              <a:rPr lang="en-US" sz="1600" b="1" dirty="0" smtClean="0">
                <a:solidFill>
                  <a:prstClr val="white"/>
                </a:solidFill>
                <a:latin typeface="Constantia"/>
                <a:sym typeface="Mathematica1"/>
              </a:rPr>
              <a:t>at redshift z, its flux density at observed frequency </a:t>
            </a:r>
            <a:r>
              <a:rPr lang="en-US" sz="1600" b="1" baseline="-25000" dirty="0" smtClean="0">
                <a:solidFill>
                  <a:prstClr val="white"/>
                </a:solidFill>
                <a:latin typeface="Constantia"/>
                <a:sym typeface="Mathematica1"/>
              </a:rPr>
              <a:t>o</a:t>
            </a:r>
            <a:r>
              <a:rPr lang="en-US" sz="1600" b="1" dirty="0" smtClean="0">
                <a:solidFill>
                  <a:prstClr val="white"/>
                </a:solidFill>
                <a:latin typeface="Constantia"/>
                <a:sym typeface="Mathematica1"/>
              </a:rPr>
              <a:t> is </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51661032"/>
              </p:ext>
            </p:extLst>
          </p:nvPr>
        </p:nvGraphicFramePr>
        <p:xfrm>
          <a:off x="827584" y="2141928"/>
          <a:ext cx="2625725" cy="925512"/>
        </p:xfrm>
        <a:graphic>
          <a:graphicData uri="http://schemas.openxmlformats.org/presentationml/2006/ole">
            <mc:AlternateContent xmlns:mc="http://schemas.openxmlformats.org/markup-compatibility/2006">
              <mc:Choice xmlns:v="urn:schemas-microsoft-com:vml" Requires="v">
                <p:oleObj spid="_x0000_s178314" name="Equation" r:id="rId3" imgW="1333440" imgH="469800" progId="Equation.DSMT4">
                  <p:embed/>
                </p:oleObj>
              </mc:Choice>
              <mc:Fallback>
                <p:oleObj name="Equation" r:id="rId3" imgW="1333440" imgH="469800" progId="Equation.DSMT4">
                  <p:embed/>
                  <p:pic>
                    <p:nvPicPr>
                      <p:cNvPr id="0" name=""/>
                      <p:cNvPicPr>
                        <a:picLocks noChangeAspect="1" noChangeArrowheads="1"/>
                      </p:cNvPicPr>
                      <p:nvPr/>
                    </p:nvPicPr>
                    <p:blipFill>
                      <a:blip r:embed="rId4"/>
                      <a:srcRect/>
                      <a:stretch>
                        <a:fillRect/>
                      </a:stretch>
                    </p:blipFill>
                    <p:spPr bwMode="auto">
                      <a:xfrm>
                        <a:off x="827584" y="2141928"/>
                        <a:ext cx="2625725" cy="925512"/>
                      </a:xfrm>
                      <a:prstGeom prst="rect">
                        <a:avLst/>
                      </a:prstGeom>
                      <a:noFill/>
                      <a:ln>
                        <a:noFill/>
                      </a:ln>
                    </p:spPr>
                  </p:pic>
                </p:oleObj>
              </mc:Fallback>
            </mc:AlternateContent>
          </a:graphicData>
        </a:graphic>
      </p:graphicFrame>
      <p:sp>
        <p:nvSpPr>
          <p:cNvPr id="13" name="TextBox 12"/>
          <p:cNvSpPr txBox="1"/>
          <p:nvPr/>
        </p:nvSpPr>
        <p:spPr>
          <a:xfrm>
            <a:off x="4822031" y="3680291"/>
            <a:ext cx="4100698" cy="2062103"/>
          </a:xfrm>
          <a:prstGeom prst="rect">
            <a:avLst/>
          </a:prstGeom>
          <a:noFill/>
        </p:spPr>
        <p:txBody>
          <a:bodyPr wrap="square">
            <a:spAutoFit/>
          </a:bodyPr>
          <a:lstStyle/>
          <a:p>
            <a:pPr>
              <a:defRPr/>
            </a:pPr>
            <a:r>
              <a:rPr lang="en-US" sz="1600" b="1" dirty="0" smtClean="0">
                <a:solidFill>
                  <a:prstClr val="white"/>
                </a:solidFill>
                <a:latin typeface="Constantia"/>
                <a:sym typeface="Mathematica1"/>
              </a:rPr>
              <a:t>Luminosity distance:</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967732608"/>
              </p:ext>
            </p:extLst>
          </p:nvPr>
        </p:nvGraphicFramePr>
        <p:xfrm>
          <a:off x="4583113" y="2108200"/>
          <a:ext cx="3892550" cy="993775"/>
        </p:xfrm>
        <a:graphic>
          <a:graphicData uri="http://schemas.openxmlformats.org/presentationml/2006/ole">
            <mc:AlternateContent xmlns:mc="http://schemas.openxmlformats.org/markup-compatibility/2006">
              <mc:Choice xmlns:v="urn:schemas-microsoft-com:vml" Requires="v">
                <p:oleObj spid="_x0000_s178315" name="Equation" r:id="rId5" imgW="1841400" imgH="469800" progId="Equation.DSMT4">
                  <p:embed/>
                </p:oleObj>
              </mc:Choice>
              <mc:Fallback>
                <p:oleObj name="Equation" r:id="rId5" imgW="1841400" imgH="469800" progId="Equation.DSMT4">
                  <p:embed/>
                  <p:pic>
                    <p:nvPicPr>
                      <p:cNvPr id="0" name=""/>
                      <p:cNvPicPr>
                        <a:picLocks noChangeAspect="1" noChangeArrowheads="1"/>
                      </p:cNvPicPr>
                      <p:nvPr/>
                    </p:nvPicPr>
                    <p:blipFill>
                      <a:blip r:embed="rId6"/>
                      <a:srcRect/>
                      <a:stretch>
                        <a:fillRect/>
                      </a:stretch>
                    </p:blipFill>
                    <p:spPr bwMode="auto">
                      <a:xfrm>
                        <a:off x="4583113" y="2108200"/>
                        <a:ext cx="3892550" cy="99377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3809284"/>
              </p:ext>
            </p:extLst>
          </p:nvPr>
        </p:nvGraphicFramePr>
        <p:xfrm>
          <a:off x="5151438" y="4813300"/>
          <a:ext cx="2947987" cy="842963"/>
        </p:xfrm>
        <a:graphic>
          <a:graphicData uri="http://schemas.openxmlformats.org/presentationml/2006/ole">
            <mc:AlternateContent xmlns:mc="http://schemas.openxmlformats.org/markup-compatibility/2006">
              <mc:Choice xmlns:v="urn:schemas-microsoft-com:vml" Requires="v">
                <p:oleObj spid="_x0000_s178316" name="Equation" r:id="rId7" imgW="888840" imgH="253800" progId="Equation.DSMT4">
                  <p:embed/>
                </p:oleObj>
              </mc:Choice>
              <mc:Fallback>
                <p:oleObj name="Equation" r:id="rId7" imgW="888840" imgH="253800" progId="Equation.DSMT4">
                  <p:embed/>
                  <p:pic>
                    <p:nvPicPr>
                      <p:cNvPr id="0" name=""/>
                      <p:cNvPicPr>
                        <a:picLocks noChangeAspect="1" noChangeArrowheads="1"/>
                      </p:cNvPicPr>
                      <p:nvPr/>
                    </p:nvPicPr>
                    <p:blipFill>
                      <a:blip r:embed="rId8"/>
                      <a:srcRect/>
                      <a:stretch>
                        <a:fillRect/>
                      </a:stretch>
                    </p:blipFill>
                    <p:spPr bwMode="auto">
                      <a:xfrm>
                        <a:off x="5151438" y="4813300"/>
                        <a:ext cx="2947987" cy="842963"/>
                      </a:xfrm>
                      <a:prstGeom prst="rect">
                        <a:avLst/>
                      </a:prstGeom>
                      <a:noFill/>
                      <a:ln>
                        <a:noFill/>
                      </a:ln>
                    </p:spPr>
                  </p:pic>
                </p:oleObj>
              </mc:Fallback>
            </mc:AlternateContent>
          </a:graphicData>
        </a:graphic>
      </p:graphicFrame>
      <p:sp>
        <p:nvSpPr>
          <p:cNvPr id="7" name="Right Arrow 6"/>
          <p:cNvSpPr/>
          <p:nvPr/>
        </p:nvSpPr>
        <p:spPr>
          <a:xfrm>
            <a:off x="3707904" y="2345412"/>
            <a:ext cx="614065" cy="432048"/>
          </a:xfrm>
          <a:prstGeom prst="rightArrow">
            <a:avLst/>
          </a:prstGeom>
          <a:solidFill>
            <a:schemeClr val="tx1"/>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528788462"/>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252413" y="1556792"/>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Einstein’s </a:t>
            </a: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Dynamic &amp; Geometric Universe</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14435141"/>
      </p:ext>
    </p:extLst>
  </p:cSld>
  <p:clrMapOvr>
    <a:masterClrMapping/>
  </p:clrMapOvr>
  <p:transition>
    <p:zo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3"/>
          <p:cNvSpPr>
            <a:spLocks noChangeArrowheads="1"/>
          </p:cNvSpPr>
          <p:nvPr/>
        </p:nvSpPr>
        <p:spPr bwMode="auto">
          <a:xfrm>
            <a:off x="489515" y="3861049"/>
            <a:ext cx="8176393" cy="268696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2254911"/>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395536" y="-275219"/>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FRW Redshift-Distance</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874927836"/>
              </p:ext>
            </p:extLst>
          </p:nvPr>
        </p:nvGraphicFramePr>
        <p:xfrm>
          <a:off x="2771800" y="2301570"/>
          <a:ext cx="3284537" cy="1390650"/>
        </p:xfrm>
        <a:graphic>
          <a:graphicData uri="http://schemas.openxmlformats.org/presentationml/2006/ole">
            <mc:AlternateContent xmlns:mc="http://schemas.openxmlformats.org/markup-compatibility/2006">
              <mc:Choice xmlns:v="urn:schemas-microsoft-com:vml" Requires="v">
                <p:oleObj spid="_x0000_s179287" name="Equation" r:id="rId3" imgW="990360" imgH="419040" progId="Equation.DSMT4">
                  <p:embed/>
                </p:oleObj>
              </mc:Choice>
              <mc:Fallback>
                <p:oleObj name="Equation" r:id="rId3" imgW="990360" imgH="419040" progId="Equation.DSMT4">
                  <p:embed/>
                  <p:pic>
                    <p:nvPicPr>
                      <p:cNvPr id="0" name=""/>
                      <p:cNvPicPr>
                        <a:picLocks noChangeAspect="1" noChangeArrowheads="1"/>
                      </p:cNvPicPr>
                      <p:nvPr/>
                    </p:nvPicPr>
                    <p:blipFill>
                      <a:blip r:embed="rId4"/>
                      <a:srcRect/>
                      <a:stretch>
                        <a:fillRect/>
                      </a:stretch>
                    </p:blipFill>
                    <p:spPr bwMode="auto">
                      <a:xfrm>
                        <a:off x="2771800" y="2301570"/>
                        <a:ext cx="3284537" cy="1390650"/>
                      </a:xfrm>
                      <a:prstGeom prst="rect">
                        <a:avLst/>
                      </a:prstGeom>
                      <a:noFill/>
                      <a:ln>
                        <a:noFill/>
                      </a:ln>
                    </p:spPr>
                  </p:pic>
                </p:oleObj>
              </mc:Fallback>
            </mc:AlternateContent>
          </a:graphicData>
        </a:graphic>
      </p:graphicFrame>
      <p:sp>
        <p:nvSpPr>
          <p:cNvPr id="9" name="TextBox 8"/>
          <p:cNvSpPr txBox="1"/>
          <p:nvPr/>
        </p:nvSpPr>
        <p:spPr>
          <a:xfrm>
            <a:off x="642938" y="1500188"/>
            <a:ext cx="8358187" cy="3539430"/>
          </a:xfrm>
          <a:prstGeom prst="rect">
            <a:avLst/>
          </a:prstGeom>
          <a:noFill/>
        </p:spPr>
        <p:txBody>
          <a:bodyPr>
            <a:spAutoFit/>
          </a:bodyPr>
          <a:lstStyle/>
          <a:p>
            <a:pPr>
              <a:defRPr/>
            </a:pPr>
            <a:r>
              <a:rPr lang="en-US" sz="1600" b="1" dirty="0" smtClean="0">
                <a:solidFill>
                  <a:prstClr val="white"/>
                </a:solidFill>
                <a:latin typeface="Constantia"/>
                <a:sym typeface="Mathematica1"/>
              </a:rPr>
              <a:t>Observing in a FRW Universe, we locate galaxies in terms of their redshift z. To </a:t>
            </a:r>
          </a:p>
          <a:p>
            <a:pPr>
              <a:defRPr/>
            </a:pPr>
            <a:r>
              <a:rPr lang="en-US" sz="1600" b="1" dirty="0">
                <a:solidFill>
                  <a:prstClr val="white"/>
                </a:solidFill>
                <a:latin typeface="Constantia"/>
                <a:sym typeface="Mathematica1"/>
              </a:rPr>
              <a:t>c</a:t>
            </a:r>
            <a:r>
              <a:rPr lang="en-US" sz="1600" b="1" dirty="0" smtClean="0">
                <a:solidFill>
                  <a:prstClr val="white"/>
                </a:solidFill>
                <a:latin typeface="Constantia"/>
                <a:sym typeface="Mathematica1"/>
              </a:rPr>
              <a:t>onnect this to their true physical distance, we need to know what the coordinate distance r of an object with redshift z,  </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smtClean="0">
                <a:solidFill>
                  <a:prstClr val="white"/>
                </a:solidFill>
                <a:latin typeface="Constantia"/>
                <a:sym typeface="Mathematica1"/>
              </a:rPr>
              <a:t>In a FRW Universe, the dependence of the Hubble expansion rate H(z) at any </a:t>
            </a:r>
          </a:p>
          <a:p>
            <a:pPr>
              <a:defRPr/>
            </a:pPr>
            <a:r>
              <a:rPr lang="en-US" sz="1600" b="1" dirty="0" smtClean="0">
                <a:solidFill>
                  <a:prstClr val="white"/>
                </a:solidFill>
                <a:latin typeface="Constantia"/>
                <a:sym typeface="Mathematica1"/>
              </a:rPr>
              <a:t>redshift z depends on the content of matter, dark energy and radiation, as well </a:t>
            </a:r>
          </a:p>
          <a:p>
            <a:pPr>
              <a:defRPr/>
            </a:pPr>
            <a:r>
              <a:rPr lang="en-US" sz="1600" b="1" dirty="0" err="1">
                <a:solidFill>
                  <a:prstClr val="white"/>
                </a:solidFill>
                <a:latin typeface="Constantia"/>
                <a:sym typeface="Mathematica1"/>
              </a:rPr>
              <a:t>s</a:t>
            </a:r>
            <a:r>
              <a:rPr lang="en-US" sz="1600" b="1" dirty="0" err="1" smtClean="0">
                <a:solidFill>
                  <a:prstClr val="white"/>
                </a:solidFill>
                <a:latin typeface="Constantia"/>
                <a:sym typeface="Mathematica1"/>
              </a:rPr>
              <a:t>s</a:t>
            </a:r>
            <a:r>
              <a:rPr lang="en-US" sz="1600" b="1" dirty="0" smtClean="0">
                <a:solidFill>
                  <a:prstClr val="white"/>
                </a:solidFill>
                <a:latin typeface="Constantia"/>
                <a:sym typeface="Mathematica1"/>
              </a:rPr>
              <a:t> its curvature. This leads to the following explicit expression for the </a:t>
            </a:r>
          </a:p>
          <a:p>
            <a:pPr>
              <a:defRPr/>
            </a:pPr>
            <a:r>
              <a:rPr lang="en-US" sz="1600" b="1" dirty="0">
                <a:solidFill>
                  <a:prstClr val="white"/>
                </a:solidFill>
                <a:latin typeface="Constantia"/>
                <a:sym typeface="Mathematica1"/>
              </a:rPr>
              <a:t>r</a:t>
            </a:r>
            <a:r>
              <a:rPr lang="en-US" sz="1600" b="1" dirty="0" smtClean="0">
                <a:solidFill>
                  <a:prstClr val="white"/>
                </a:solidFill>
                <a:latin typeface="Constantia"/>
                <a:sym typeface="Mathematica1"/>
              </a:rPr>
              <a:t>edshift-distance relation,</a:t>
            </a:r>
          </a:p>
        </p:txBody>
      </p:sp>
      <p:graphicFrame>
        <p:nvGraphicFramePr>
          <p:cNvPr id="2" name="Object 1"/>
          <p:cNvGraphicFramePr>
            <a:graphicFrameLocks noChangeAspect="1"/>
          </p:cNvGraphicFramePr>
          <p:nvPr>
            <p:extLst>
              <p:ext uri="{D42A27DB-BD31-4B8C-83A1-F6EECF244321}">
                <p14:modId xmlns:p14="http://schemas.microsoft.com/office/powerpoint/2010/main" val="43626885"/>
              </p:ext>
            </p:extLst>
          </p:nvPr>
        </p:nvGraphicFramePr>
        <p:xfrm>
          <a:off x="700205" y="5373216"/>
          <a:ext cx="7755012" cy="772899"/>
        </p:xfrm>
        <a:graphic>
          <a:graphicData uri="http://schemas.openxmlformats.org/presentationml/2006/ole">
            <mc:AlternateContent xmlns:mc="http://schemas.openxmlformats.org/markup-compatibility/2006">
              <mc:Choice xmlns:v="urn:schemas-microsoft-com:vml" Requires="v">
                <p:oleObj spid="_x0000_s179288" name="Equation" r:id="rId5" imgW="4330440" imgH="431640" progId="Equation.DSMT4">
                  <p:embed/>
                </p:oleObj>
              </mc:Choice>
              <mc:Fallback>
                <p:oleObj name="Equation" r:id="rId5" imgW="4330440" imgH="431640" progId="Equation.DSMT4">
                  <p:embed/>
                  <p:pic>
                    <p:nvPicPr>
                      <p:cNvPr id="0" name="Object 4"/>
                      <p:cNvPicPr>
                        <a:picLocks noChangeAspect="1" noChangeArrowheads="1"/>
                      </p:cNvPicPr>
                      <p:nvPr/>
                    </p:nvPicPr>
                    <p:blipFill>
                      <a:blip r:embed="rId6"/>
                      <a:srcRect/>
                      <a:stretch>
                        <a:fillRect/>
                      </a:stretch>
                    </p:blipFill>
                    <p:spPr bwMode="auto">
                      <a:xfrm>
                        <a:off x="700205" y="5373216"/>
                        <a:ext cx="7755012" cy="772899"/>
                      </a:xfrm>
                      <a:prstGeom prst="rect">
                        <a:avLst/>
                      </a:prstGeom>
                      <a:noFill/>
                      <a:ln>
                        <a:noFill/>
                      </a:ln>
                    </p:spPr>
                  </p:pic>
                </p:oleObj>
              </mc:Fallback>
            </mc:AlternateContent>
          </a:graphicData>
        </a:graphic>
      </p:graphicFrame>
      <p:sp>
        <p:nvSpPr>
          <p:cNvPr id="8" name="Rectangle 7"/>
          <p:cNvSpPr/>
          <p:nvPr/>
        </p:nvSpPr>
        <p:spPr>
          <a:xfrm>
            <a:off x="642938" y="5085184"/>
            <a:ext cx="7889502" cy="1296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8338191"/>
      </p:ext>
    </p:extLst>
  </p:cSld>
  <p:clrMapOvr>
    <a:masterClrMapping/>
  </p:clrMapOvr>
  <p:transition>
    <p:zoom/>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642938" y="1500188"/>
            <a:ext cx="8358187" cy="3539430"/>
          </a:xfrm>
          <a:prstGeom prst="rect">
            <a:avLst/>
          </a:prstGeom>
          <a:noFill/>
        </p:spPr>
        <p:txBody>
          <a:bodyPr>
            <a:spAutoFit/>
          </a:bodyPr>
          <a:lstStyle/>
          <a:p>
            <a:pPr>
              <a:defRPr/>
            </a:pPr>
            <a:r>
              <a:rPr lang="en-US" sz="1600" b="1" dirty="0" smtClean="0">
                <a:solidFill>
                  <a:prstClr val="white"/>
                </a:solidFill>
                <a:latin typeface="Constantia"/>
                <a:sym typeface="Mathematica1"/>
              </a:rPr>
              <a:t>Observing in a FRW Universe, we locate galaxies in terms of their redshift z. To </a:t>
            </a:r>
          </a:p>
          <a:p>
            <a:pPr>
              <a:defRPr/>
            </a:pPr>
            <a:r>
              <a:rPr lang="en-US" sz="1600" b="1" dirty="0">
                <a:solidFill>
                  <a:prstClr val="white"/>
                </a:solidFill>
                <a:latin typeface="Constantia"/>
                <a:sym typeface="Mathematica1"/>
              </a:rPr>
              <a:t>c</a:t>
            </a:r>
            <a:r>
              <a:rPr lang="en-US" sz="1600" b="1" dirty="0" smtClean="0">
                <a:solidFill>
                  <a:prstClr val="white"/>
                </a:solidFill>
                <a:latin typeface="Constantia"/>
                <a:sym typeface="Mathematica1"/>
              </a:rPr>
              <a:t>onnect this to their true physical distance, we need to know what the coordinate distance r of an object with redshift z,  </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smtClean="0">
                <a:solidFill>
                  <a:prstClr val="white"/>
                </a:solidFill>
                <a:latin typeface="Constantia"/>
                <a:sym typeface="Mathematica1"/>
              </a:rPr>
              <a:t>In a FRW Universe, the dependence of the Hubble expansion rate H(z) at any </a:t>
            </a:r>
          </a:p>
          <a:p>
            <a:pPr>
              <a:defRPr/>
            </a:pPr>
            <a:r>
              <a:rPr lang="en-US" sz="1600" b="1" dirty="0" smtClean="0">
                <a:solidFill>
                  <a:prstClr val="white"/>
                </a:solidFill>
                <a:latin typeface="Constantia"/>
                <a:sym typeface="Mathematica1"/>
              </a:rPr>
              <a:t>redshift z depends on the content of matter, dark energy and radiation, as well </a:t>
            </a:r>
          </a:p>
          <a:p>
            <a:pPr>
              <a:defRPr/>
            </a:pPr>
            <a:r>
              <a:rPr lang="en-US" sz="1600" b="1" dirty="0" err="1">
                <a:solidFill>
                  <a:prstClr val="white"/>
                </a:solidFill>
                <a:latin typeface="Constantia"/>
                <a:sym typeface="Mathematica1"/>
              </a:rPr>
              <a:t>s</a:t>
            </a:r>
            <a:r>
              <a:rPr lang="en-US" sz="1600" b="1" dirty="0" err="1" smtClean="0">
                <a:solidFill>
                  <a:prstClr val="white"/>
                </a:solidFill>
                <a:latin typeface="Constantia"/>
                <a:sym typeface="Mathematica1"/>
              </a:rPr>
              <a:t>s</a:t>
            </a:r>
            <a:r>
              <a:rPr lang="en-US" sz="1600" b="1" dirty="0" smtClean="0">
                <a:solidFill>
                  <a:prstClr val="white"/>
                </a:solidFill>
                <a:latin typeface="Constantia"/>
                <a:sym typeface="Mathematica1"/>
              </a:rPr>
              <a:t> its curvature. This leads to the following explicit expression for the </a:t>
            </a:r>
          </a:p>
          <a:p>
            <a:pPr>
              <a:defRPr/>
            </a:pPr>
            <a:r>
              <a:rPr lang="en-US" sz="1600" b="1" dirty="0">
                <a:solidFill>
                  <a:prstClr val="white"/>
                </a:solidFill>
                <a:latin typeface="Constantia"/>
                <a:sym typeface="Mathematica1"/>
              </a:rPr>
              <a:t>r</a:t>
            </a:r>
            <a:r>
              <a:rPr lang="en-US" sz="1600" b="1" dirty="0" smtClean="0">
                <a:solidFill>
                  <a:prstClr val="white"/>
                </a:solidFill>
                <a:latin typeface="Constantia"/>
                <a:sym typeface="Mathematica1"/>
              </a:rPr>
              <a:t>edshift-distance relation,</a:t>
            </a:r>
          </a:p>
        </p:txBody>
      </p:sp>
      <p:sp>
        <p:nvSpPr>
          <p:cNvPr id="14" name="Rectangle 3"/>
          <p:cNvSpPr>
            <a:spLocks noChangeArrowheads="1"/>
          </p:cNvSpPr>
          <p:nvPr/>
        </p:nvSpPr>
        <p:spPr bwMode="auto">
          <a:xfrm>
            <a:off x="489515" y="3861049"/>
            <a:ext cx="8176393" cy="268696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2254911"/>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07504" y="-288447"/>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4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Matter-Dominated FRW Universe</a:t>
            </a:r>
            <a:endParaRPr lang="en-US" sz="4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800690289"/>
              </p:ext>
            </p:extLst>
          </p:nvPr>
        </p:nvGraphicFramePr>
        <p:xfrm>
          <a:off x="2077255" y="4918149"/>
          <a:ext cx="4269408" cy="1198166"/>
        </p:xfrm>
        <a:graphic>
          <a:graphicData uri="http://schemas.openxmlformats.org/presentationml/2006/ole">
            <mc:AlternateContent xmlns:mc="http://schemas.openxmlformats.org/markup-compatibility/2006">
              <mc:Choice xmlns:v="urn:schemas-microsoft-com:vml" Requires="v">
                <p:oleObj spid="_x0000_s180306" name="Equation" r:id="rId3" imgW="1765080" imgH="495000" progId="Equation.DSMT4">
                  <p:embed/>
                </p:oleObj>
              </mc:Choice>
              <mc:Fallback>
                <p:oleObj name="Equation" r:id="rId3" imgW="1765080" imgH="495000" progId="Equation.DSMT4">
                  <p:embed/>
                  <p:pic>
                    <p:nvPicPr>
                      <p:cNvPr id="0" name=""/>
                      <p:cNvPicPr>
                        <a:picLocks noChangeAspect="1" noChangeArrowheads="1"/>
                      </p:cNvPicPr>
                      <p:nvPr/>
                    </p:nvPicPr>
                    <p:blipFill>
                      <a:blip r:embed="rId4"/>
                      <a:srcRect/>
                      <a:stretch>
                        <a:fillRect/>
                      </a:stretch>
                    </p:blipFill>
                    <p:spPr bwMode="auto">
                      <a:xfrm>
                        <a:off x="2077255" y="4918149"/>
                        <a:ext cx="4269408" cy="1198166"/>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597060488"/>
              </p:ext>
            </p:extLst>
          </p:nvPr>
        </p:nvGraphicFramePr>
        <p:xfrm>
          <a:off x="1421427" y="2424311"/>
          <a:ext cx="5670853" cy="845592"/>
        </p:xfrm>
        <a:graphic>
          <a:graphicData uri="http://schemas.openxmlformats.org/presentationml/2006/ole">
            <mc:AlternateContent xmlns:mc="http://schemas.openxmlformats.org/markup-compatibility/2006">
              <mc:Choice xmlns:v="urn:schemas-microsoft-com:vml" Requires="v">
                <p:oleObj spid="_x0000_s180307" name="Equation" r:id="rId5" imgW="2895480" imgH="431640" progId="Equation.DSMT4">
                  <p:embed/>
                </p:oleObj>
              </mc:Choice>
              <mc:Fallback>
                <p:oleObj name="Equation" r:id="rId5" imgW="2895480" imgH="431640" progId="Equation.DSMT4">
                  <p:embed/>
                  <p:pic>
                    <p:nvPicPr>
                      <p:cNvPr id="0" name=""/>
                      <p:cNvPicPr>
                        <a:picLocks noChangeAspect="1" noChangeArrowheads="1"/>
                      </p:cNvPicPr>
                      <p:nvPr/>
                    </p:nvPicPr>
                    <p:blipFill>
                      <a:blip r:embed="rId6"/>
                      <a:srcRect/>
                      <a:stretch>
                        <a:fillRect/>
                      </a:stretch>
                    </p:blipFill>
                    <p:spPr bwMode="auto">
                      <a:xfrm>
                        <a:off x="1421427" y="2424311"/>
                        <a:ext cx="5670853" cy="845592"/>
                      </a:xfrm>
                      <a:prstGeom prst="rect">
                        <a:avLst/>
                      </a:prstGeom>
                      <a:noFill/>
                      <a:ln>
                        <a:noFill/>
                      </a:ln>
                    </p:spPr>
                  </p:pic>
                </p:oleObj>
              </mc:Fallback>
            </mc:AlternateContent>
          </a:graphicData>
        </a:graphic>
      </p:graphicFrame>
      <p:sp>
        <p:nvSpPr>
          <p:cNvPr id="8" name="Rectangle 7"/>
          <p:cNvSpPr/>
          <p:nvPr/>
        </p:nvSpPr>
        <p:spPr>
          <a:xfrm>
            <a:off x="1331639" y="4653136"/>
            <a:ext cx="5760641"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1329811" y="1790814"/>
            <a:ext cx="7913695" cy="2862322"/>
          </a:xfrm>
          <a:prstGeom prst="rect">
            <a:avLst/>
          </a:prstGeom>
          <a:noFill/>
        </p:spPr>
        <p:txBody>
          <a:bodyPr wrap="square" rtlCol="0">
            <a:spAutoFit/>
          </a:bodyPr>
          <a:lstStyle/>
          <a:p>
            <a:r>
              <a:rPr lang="nl-NL" b="1" dirty="0"/>
              <a:t>i</a:t>
            </a:r>
            <a:r>
              <a:rPr lang="nl-NL" b="1" dirty="0" smtClean="0"/>
              <a:t>n a matter-dominated Universe, the redshift-distance relation is</a:t>
            </a:r>
          </a:p>
          <a:p>
            <a:endParaRPr lang="nl-NL" b="1" dirty="0"/>
          </a:p>
          <a:p>
            <a:endParaRPr lang="nl-NL" b="1" dirty="0" smtClean="0"/>
          </a:p>
          <a:p>
            <a:endParaRPr lang="nl-NL" b="1" dirty="0"/>
          </a:p>
          <a:p>
            <a:endParaRPr lang="nl-NL" b="1" dirty="0" smtClean="0"/>
          </a:p>
          <a:p>
            <a:endParaRPr lang="nl-NL" b="1" dirty="0"/>
          </a:p>
          <a:p>
            <a:endParaRPr lang="nl-NL" b="1" dirty="0" smtClean="0"/>
          </a:p>
          <a:p>
            <a:endParaRPr lang="nl-NL" b="1" dirty="0"/>
          </a:p>
          <a:p>
            <a:endParaRPr lang="nl-NL" b="1" dirty="0" smtClean="0"/>
          </a:p>
          <a:p>
            <a:r>
              <a:rPr lang="nl-NL" b="1" dirty="0"/>
              <a:t>f</a:t>
            </a:r>
            <a:r>
              <a:rPr lang="nl-NL" b="1" dirty="0" smtClean="0"/>
              <a:t>rom which one may find that  </a:t>
            </a:r>
            <a:endParaRPr lang="en-GB" b="1" dirty="0"/>
          </a:p>
        </p:txBody>
      </p:sp>
    </p:spTree>
    <p:extLst>
      <p:ext uri="{BB962C8B-B14F-4D97-AF65-F5344CB8AC3E}">
        <p14:creationId xmlns:p14="http://schemas.microsoft.com/office/powerpoint/2010/main" val="1735678980"/>
      </p:ext>
    </p:extLst>
  </p:cSld>
  <p:clrMapOvr>
    <a:masterClrMapping/>
  </p:clrMapOvr>
  <p:transition>
    <p:zo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475926" y="764704"/>
            <a:ext cx="8176393" cy="180778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4" name="Rectangle 3"/>
          <p:cNvSpPr>
            <a:spLocks noChangeArrowheads="1"/>
          </p:cNvSpPr>
          <p:nvPr/>
        </p:nvSpPr>
        <p:spPr bwMode="auto">
          <a:xfrm>
            <a:off x="475925" y="2719753"/>
            <a:ext cx="8176393" cy="131698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6" name="Rectangle 3"/>
          <p:cNvSpPr>
            <a:spLocks noChangeArrowheads="1"/>
          </p:cNvSpPr>
          <p:nvPr/>
        </p:nvSpPr>
        <p:spPr bwMode="auto">
          <a:xfrm>
            <a:off x="475924" y="4149080"/>
            <a:ext cx="8176393" cy="253711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5" name="TextBox 14"/>
          <p:cNvSpPr txBox="1"/>
          <p:nvPr/>
        </p:nvSpPr>
        <p:spPr>
          <a:xfrm>
            <a:off x="980940" y="776884"/>
            <a:ext cx="7913695" cy="5909310"/>
          </a:xfrm>
          <a:prstGeom prst="rect">
            <a:avLst/>
          </a:prstGeom>
          <a:noFill/>
        </p:spPr>
        <p:txBody>
          <a:bodyPr wrap="square" rtlCol="0">
            <a:spAutoFit/>
          </a:bodyPr>
          <a:lstStyle/>
          <a:p>
            <a:r>
              <a:rPr lang="nl-NL" b="1" dirty="0" smtClean="0">
                <a:solidFill>
                  <a:prstClr val="white"/>
                </a:solidFill>
              </a:rPr>
              <a:t>The integral expression</a:t>
            </a: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smtClean="0">
              <a:solidFill>
                <a:prstClr val="white"/>
              </a:solidFill>
            </a:endParaRPr>
          </a:p>
          <a:p>
            <a:r>
              <a:rPr lang="nl-NL" b="1" dirty="0" smtClean="0">
                <a:solidFill>
                  <a:prstClr val="white"/>
                </a:solidFill>
              </a:rPr>
              <a:t>can be evaluated by using the substitution:</a:t>
            </a: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r>
              <a:rPr lang="nl-NL" b="1" dirty="0" smtClean="0">
                <a:solidFill>
                  <a:prstClr val="white"/>
                </a:solidFill>
              </a:rPr>
              <a:t>This leads to Mattig’s formula:</a:t>
            </a: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r>
              <a:rPr lang="nl-NL" b="1" dirty="0" smtClean="0">
                <a:solidFill>
                  <a:prstClr val="white"/>
                </a:solidFill>
              </a:rPr>
              <a:t>This is one of the very most important and most useful equations</a:t>
            </a:r>
          </a:p>
          <a:p>
            <a:r>
              <a:rPr lang="nl-NL" b="1" dirty="0" smtClean="0">
                <a:solidFill>
                  <a:prstClr val="white"/>
                </a:solidFill>
              </a:rPr>
              <a:t> in observational cosmology.   </a:t>
            </a:r>
            <a:endParaRPr lang="en-GB" b="1" dirty="0">
              <a:solidFill>
                <a:prstClr val="white"/>
              </a:solidFill>
            </a:endParaRPr>
          </a:p>
        </p:txBody>
      </p:sp>
      <p:sp>
        <p:nvSpPr>
          <p:cNvPr id="9" name="TextBox 8"/>
          <p:cNvSpPr txBox="1"/>
          <p:nvPr/>
        </p:nvSpPr>
        <p:spPr>
          <a:xfrm>
            <a:off x="642938" y="1500188"/>
            <a:ext cx="8358187" cy="1569660"/>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6" name="Rectangle 5"/>
          <p:cNvSpPr txBox="1">
            <a:spLocks noChangeArrowheads="1"/>
          </p:cNvSpPr>
          <p:nvPr/>
        </p:nvSpPr>
        <p:spPr>
          <a:xfrm>
            <a:off x="256997" y="-531440"/>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4200" b="1" spc="-100" dirty="0" err="1"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Mattig’s</a:t>
            </a:r>
            <a:r>
              <a:rPr lang="en-US" sz="4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Formula</a:t>
            </a:r>
            <a:endParaRPr lang="en-US" sz="4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80156840"/>
              </p:ext>
            </p:extLst>
          </p:nvPr>
        </p:nvGraphicFramePr>
        <p:xfrm>
          <a:off x="1979712" y="1268760"/>
          <a:ext cx="4269408" cy="1198166"/>
        </p:xfrm>
        <a:graphic>
          <a:graphicData uri="http://schemas.openxmlformats.org/presentationml/2006/ole">
            <mc:AlternateContent xmlns:mc="http://schemas.openxmlformats.org/markup-compatibility/2006">
              <mc:Choice xmlns:v="urn:schemas-microsoft-com:vml" Requires="v">
                <p:oleObj spid="_x0000_s181375" name="Equation" r:id="rId3" imgW="1765080" imgH="495000" progId="Equation.DSMT4">
                  <p:embed/>
                </p:oleObj>
              </mc:Choice>
              <mc:Fallback>
                <p:oleObj name="Equation" r:id="rId3" imgW="1765080" imgH="495000" progId="Equation.DSMT4">
                  <p:embed/>
                  <p:pic>
                    <p:nvPicPr>
                      <p:cNvPr id="0" name=""/>
                      <p:cNvPicPr>
                        <a:picLocks noChangeAspect="1" noChangeArrowheads="1"/>
                      </p:cNvPicPr>
                      <p:nvPr/>
                    </p:nvPicPr>
                    <p:blipFill>
                      <a:blip r:embed="rId4"/>
                      <a:srcRect/>
                      <a:stretch>
                        <a:fillRect/>
                      </a:stretch>
                    </p:blipFill>
                    <p:spPr bwMode="auto">
                      <a:xfrm>
                        <a:off x="1979712" y="1268760"/>
                        <a:ext cx="4269408" cy="1198166"/>
                      </a:xfrm>
                      <a:prstGeom prst="rect">
                        <a:avLst/>
                      </a:prstGeom>
                      <a:noFill/>
                      <a:ln>
                        <a:noFill/>
                      </a:ln>
                    </p:spPr>
                  </p:pic>
                </p:oleObj>
              </mc:Fallback>
            </mc:AlternateContent>
          </a:graphicData>
        </a:graphic>
      </p:graphicFrame>
      <p:sp>
        <p:nvSpPr>
          <p:cNvPr id="8" name="Rectangle 7"/>
          <p:cNvSpPr/>
          <p:nvPr/>
        </p:nvSpPr>
        <p:spPr>
          <a:xfrm>
            <a:off x="1115616" y="4581128"/>
            <a:ext cx="6984776" cy="1309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156002132"/>
              </p:ext>
            </p:extLst>
          </p:nvPr>
        </p:nvGraphicFramePr>
        <p:xfrm>
          <a:off x="6300192" y="2756119"/>
          <a:ext cx="1948855" cy="975420"/>
        </p:xfrm>
        <a:graphic>
          <a:graphicData uri="http://schemas.openxmlformats.org/presentationml/2006/ole">
            <mc:AlternateContent xmlns:mc="http://schemas.openxmlformats.org/markup-compatibility/2006">
              <mc:Choice xmlns:v="urn:schemas-microsoft-com:vml" Requires="v">
                <p:oleObj spid="_x0000_s181376" name="Equation" r:id="rId5" imgW="939600" imgH="469800" progId="Equation.DSMT4">
                  <p:embed/>
                </p:oleObj>
              </mc:Choice>
              <mc:Fallback>
                <p:oleObj name="Equation" r:id="rId5" imgW="939600" imgH="469800" progId="Equation.DSMT4">
                  <p:embed/>
                  <p:pic>
                    <p:nvPicPr>
                      <p:cNvPr id="0" name="Object 4"/>
                      <p:cNvPicPr>
                        <a:picLocks noChangeAspect="1" noChangeArrowheads="1"/>
                      </p:cNvPicPr>
                      <p:nvPr/>
                    </p:nvPicPr>
                    <p:blipFill>
                      <a:blip r:embed="rId6"/>
                      <a:srcRect/>
                      <a:stretch>
                        <a:fillRect/>
                      </a:stretch>
                    </p:blipFill>
                    <p:spPr bwMode="auto">
                      <a:xfrm>
                        <a:off x="6300192" y="2756119"/>
                        <a:ext cx="1948855" cy="975420"/>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16031396"/>
              </p:ext>
            </p:extLst>
          </p:nvPr>
        </p:nvGraphicFramePr>
        <p:xfrm>
          <a:off x="1193800" y="4668838"/>
          <a:ext cx="6823075" cy="1133475"/>
        </p:xfrm>
        <a:graphic>
          <a:graphicData uri="http://schemas.openxmlformats.org/presentationml/2006/ole">
            <mc:AlternateContent xmlns:mc="http://schemas.openxmlformats.org/markup-compatibility/2006">
              <mc:Choice xmlns:v="urn:schemas-microsoft-com:vml" Requires="v">
                <p:oleObj spid="_x0000_s181377" name="Equation" r:id="rId7" imgW="3288960" imgH="545760" progId="Equation.DSMT4">
                  <p:embed/>
                </p:oleObj>
              </mc:Choice>
              <mc:Fallback>
                <p:oleObj name="Equation" r:id="rId7" imgW="3288960" imgH="545760" progId="Equation.DSMT4">
                  <p:embed/>
                  <p:pic>
                    <p:nvPicPr>
                      <p:cNvPr id="0" name="Object 3"/>
                      <p:cNvPicPr>
                        <a:picLocks noChangeAspect="1" noChangeArrowheads="1"/>
                      </p:cNvPicPr>
                      <p:nvPr/>
                    </p:nvPicPr>
                    <p:blipFill>
                      <a:blip r:embed="rId8"/>
                      <a:srcRect/>
                      <a:stretch>
                        <a:fillRect/>
                      </a:stretch>
                    </p:blipFill>
                    <p:spPr bwMode="auto">
                      <a:xfrm>
                        <a:off x="1193800" y="4668838"/>
                        <a:ext cx="68230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03908350"/>
      </p:ext>
    </p:extLst>
  </p:cSld>
  <p:clrMapOvr>
    <a:masterClrMapping/>
  </p:clrMapOvr>
  <p:transition>
    <p:zoom/>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475926" y="764704"/>
            <a:ext cx="8176393" cy="180778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6" name="Rectangle 3"/>
          <p:cNvSpPr>
            <a:spLocks noChangeArrowheads="1"/>
          </p:cNvSpPr>
          <p:nvPr/>
        </p:nvSpPr>
        <p:spPr bwMode="auto">
          <a:xfrm>
            <a:off x="475926" y="2780928"/>
            <a:ext cx="8176393" cy="36004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5" name="TextBox 14"/>
          <p:cNvSpPr txBox="1"/>
          <p:nvPr/>
        </p:nvSpPr>
        <p:spPr>
          <a:xfrm>
            <a:off x="980940" y="776884"/>
            <a:ext cx="7913695" cy="369332"/>
          </a:xfrm>
          <a:prstGeom prst="rect">
            <a:avLst/>
          </a:prstGeom>
          <a:noFill/>
        </p:spPr>
        <p:txBody>
          <a:bodyPr wrap="square" rtlCol="0">
            <a:spAutoFit/>
          </a:bodyPr>
          <a:lstStyle/>
          <a:p>
            <a:r>
              <a:rPr lang="nl-NL" b="1" dirty="0" smtClean="0">
                <a:solidFill>
                  <a:prstClr val="white"/>
                </a:solidFill>
              </a:rPr>
              <a:t> </a:t>
            </a:r>
            <a:endParaRPr lang="en-GB" b="1" dirty="0">
              <a:solidFill>
                <a:prstClr val="white"/>
              </a:solidFill>
            </a:endParaRPr>
          </a:p>
        </p:txBody>
      </p:sp>
      <p:sp>
        <p:nvSpPr>
          <p:cNvPr id="9" name="TextBox 8"/>
          <p:cNvSpPr txBox="1"/>
          <p:nvPr/>
        </p:nvSpPr>
        <p:spPr>
          <a:xfrm>
            <a:off x="642938" y="1500188"/>
            <a:ext cx="8358187" cy="1569660"/>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6" name="Rectangle 5"/>
          <p:cNvSpPr txBox="1">
            <a:spLocks noChangeArrowheads="1"/>
          </p:cNvSpPr>
          <p:nvPr/>
        </p:nvSpPr>
        <p:spPr>
          <a:xfrm>
            <a:off x="256997" y="-531440"/>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4200" b="1" spc="-100" dirty="0" err="1"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Mattig’s</a:t>
            </a:r>
            <a:r>
              <a:rPr lang="en-US" sz="4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Formula</a:t>
            </a:r>
            <a:endParaRPr lang="en-US" sz="4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8" name="Rectangle 7"/>
          <p:cNvSpPr/>
          <p:nvPr/>
        </p:nvSpPr>
        <p:spPr>
          <a:xfrm>
            <a:off x="1259632" y="994961"/>
            <a:ext cx="6984776" cy="1309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4627463"/>
              </p:ext>
            </p:extLst>
          </p:nvPr>
        </p:nvGraphicFramePr>
        <p:xfrm>
          <a:off x="1424782" y="1082785"/>
          <a:ext cx="6823075" cy="1133475"/>
        </p:xfrm>
        <a:graphic>
          <a:graphicData uri="http://schemas.openxmlformats.org/presentationml/2006/ole">
            <mc:AlternateContent xmlns:mc="http://schemas.openxmlformats.org/markup-compatibility/2006">
              <mc:Choice xmlns:v="urn:schemas-microsoft-com:vml" Requires="v">
                <p:oleObj spid="_x0000_s182355" name="Equation" r:id="rId3" imgW="3288960" imgH="545760" progId="Equation.DSMT4">
                  <p:embed/>
                </p:oleObj>
              </mc:Choice>
              <mc:Fallback>
                <p:oleObj name="Equation" r:id="rId3" imgW="3288960" imgH="545760" progId="Equation.DSMT4">
                  <p:embed/>
                  <p:pic>
                    <p:nvPicPr>
                      <p:cNvPr id="0" name=""/>
                      <p:cNvPicPr>
                        <a:picLocks noChangeAspect="1" noChangeArrowheads="1"/>
                      </p:cNvPicPr>
                      <p:nvPr/>
                    </p:nvPicPr>
                    <p:blipFill>
                      <a:blip r:embed="rId4"/>
                      <a:srcRect/>
                      <a:stretch>
                        <a:fillRect/>
                      </a:stretch>
                    </p:blipFill>
                    <p:spPr bwMode="auto">
                      <a:xfrm>
                        <a:off x="1424782" y="1082785"/>
                        <a:ext cx="68230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642938" y="2924944"/>
            <a:ext cx="7673478" cy="3139321"/>
          </a:xfrm>
          <a:prstGeom prst="rect">
            <a:avLst/>
          </a:prstGeom>
          <a:noFill/>
        </p:spPr>
        <p:txBody>
          <a:bodyPr wrap="square" rtlCol="0">
            <a:spAutoFit/>
          </a:bodyPr>
          <a:lstStyle/>
          <a:p>
            <a:r>
              <a:rPr lang="nl-NL" b="1" dirty="0" smtClean="0"/>
              <a:t>In a low-density Universe, it is better to use the following version:</a:t>
            </a:r>
          </a:p>
          <a:p>
            <a:endParaRPr lang="nl-NL" b="1" dirty="0"/>
          </a:p>
          <a:p>
            <a:endParaRPr lang="nl-NL" b="1" dirty="0" smtClean="0"/>
          </a:p>
          <a:p>
            <a:endParaRPr lang="nl-NL" b="1" dirty="0"/>
          </a:p>
          <a:p>
            <a:endParaRPr lang="nl-NL" b="1" dirty="0" smtClean="0"/>
          </a:p>
          <a:p>
            <a:endParaRPr lang="nl-NL" b="1" dirty="0"/>
          </a:p>
          <a:p>
            <a:endParaRPr lang="nl-NL" b="1" dirty="0" smtClean="0"/>
          </a:p>
          <a:p>
            <a:r>
              <a:rPr lang="nl-NL" b="1" dirty="0" smtClean="0"/>
              <a:t>For a Universe with a cosmological constant, there is not an easily</a:t>
            </a:r>
          </a:p>
          <a:p>
            <a:r>
              <a:rPr lang="nl-NL" b="1" dirty="0"/>
              <a:t>t</a:t>
            </a:r>
            <a:r>
              <a:rPr lang="nl-NL" b="1" dirty="0" smtClean="0"/>
              <a:t>ractable analytical expression (a Mattig’s formula). The comoving </a:t>
            </a:r>
          </a:p>
          <a:p>
            <a:r>
              <a:rPr lang="nl-NL" b="1" dirty="0" smtClean="0"/>
              <a:t>Distance r has to be found through a numerical evaluation of the fundamental dr/dz expression. </a:t>
            </a:r>
            <a:endParaRPr lang="en-GB" b="1" dirty="0"/>
          </a:p>
        </p:txBody>
      </p:sp>
      <p:graphicFrame>
        <p:nvGraphicFramePr>
          <p:cNvPr id="3" name="Object 2"/>
          <p:cNvGraphicFramePr>
            <a:graphicFrameLocks noChangeAspect="1"/>
          </p:cNvGraphicFramePr>
          <p:nvPr>
            <p:extLst>
              <p:ext uri="{D42A27DB-BD31-4B8C-83A1-F6EECF244321}">
                <p14:modId xmlns:p14="http://schemas.microsoft.com/office/powerpoint/2010/main" val="2721154024"/>
              </p:ext>
            </p:extLst>
          </p:nvPr>
        </p:nvGraphicFramePr>
        <p:xfrm>
          <a:off x="1324034" y="3521641"/>
          <a:ext cx="6480175" cy="1055687"/>
        </p:xfrm>
        <a:graphic>
          <a:graphicData uri="http://schemas.openxmlformats.org/presentationml/2006/ole">
            <mc:AlternateContent xmlns:mc="http://schemas.openxmlformats.org/markup-compatibility/2006">
              <mc:Choice xmlns:v="urn:schemas-microsoft-com:vml" Requires="v">
                <p:oleObj spid="_x0000_s182356" name="Equation" r:id="rId5" imgW="3124080" imgH="507960" progId="Equation.DSMT4">
                  <p:embed/>
                </p:oleObj>
              </mc:Choice>
              <mc:Fallback>
                <p:oleObj name="Equation" r:id="rId5" imgW="3124080" imgH="507960" progId="Equation.DSMT4">
                  <p:embed/>
                  <p:pic>
                    <p:nvPicPr>
                      <p:cNvPr id="0" name="Object 6"/>
                      <p:cNvPicPr>
                        <a:picLocks noChangeAspect="1" noChangeArrowheads="1"/>
                      </p:cNvPicPr>
                      <p:nvPr/>
                    </p:nvPicPr>
                    <p:blipFill>
                      <a:blip r:embed="rId6"/>
                      <a:srcRect/>
                      <a:stretch>
                        <a:fillRect/>
                      </a:stretch>
                    </p:blipFill>
                    <p:spPr bwMode="auto">
                      <a:xfrm>
                        <a:off x="1324034" y="3521641"/>
                        <a:ext cx="648017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22851233"/>
      </p:ext>
    </p:extLst>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391479" y="1850205"/>
            <a:ext cx="8176393" cy="408244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 name="TextBox 1"/>
          <p:cNvSpPr txBox="1"/>
          <p:nvPr/>
        </p:nvSpPr>
        <p:spPr>
          <a:xfrm>
            <a:off x="661194" y="2132856"/>
            <a:ext cx="7673478" cy="3416320"/>
          </a:xfrm>
          <a:prstGeom prst="rect">
            <a:avLst/>
          </a:prstGeom>
          <a:noFill/>
        </p:spPr>
        <p:txBody>
          <a:bodyPr wrap="square" rtlCol="0">
            <a:spAutoFit/>
          </a:bodyPr>
          <a:lstStyle/>
          <a:p>
            <a:r>
              <a:rPr lang="nl-NL" b="1" dirty="0" smtClean="0">
                <a:solidFill>
                  <a:prstClr val="white"/>
                </a:solidFill>
              </a:rPr>
              <a:t>For all general FRW Universe, the </a:t>
            </a:r>
          </a:p>
          <a:p>
            <a:r>
              <a:rPr lang="nl-NL" b="1" dirty="0">
                <a:solidFill>
                  <a:prstClr val="white"/>
                </a:solidFill>
              </a:rPr>
              <a:t>s</a:t>
            </a:r>
            <a:r>
              <a:rPr lang="nl-NL" b="1" dirty="0" smtClean="0">
                <a:solidFill>
                  <a:prstClr val="white"/>
                </a:solidFill>
              </a:rPr>
              <a:t>econd-order distance-redshift relation is identical, </a:t>
            </a:r>
          </a:p>
          <a:p>
            <a:r>
              <a:rPr lang="nl-NL" b="1" dirty="0">
                <a:solidFill>
                  <a:prstClr val="white"/>
                </a:solidFill>
              </a:rPr>
              <a:t>o</a:t>
            </a:r>
            <a:r>
              <a:rPr lang="nl-NL" b="1" dirty="0" smtClean="0">
                <a:solidFill>
                  <a:prstClr val="white"/>
                </a:solidFill>
              </a:rPr>
              <a:t>nly depending on the </a:t>
            </a:r>
            <a:r>
              <a:rPr lang="nl-NL" b="1" i="1" dirty="0" smtClean="0">
                <a:solidFill>
                  <a:prstClr val="white"/>
                </a:solidFill>
              </a:rPr>
              <a:t>deceleration parameter </a:t>
            </a:r>
            <a:r>
              <a:rPr lang="nl-NL" b="1" dirty="0" smtClean="0">
                <a:solidFill>
                  <a:prstClr val="white"/>
                </a:solidFill>
              </a:rPr>
              <a:t>q</a:t>
            </a:r>
            <a:r>
              <a:rPr lang="nl-NL" b="1" baseline="-25000" dirty="0" smtClean="0">
                <a:solidFill>
                  <a:prstClr val="white"/>
                </a:solidFill>
              </a:rPr>
              <a:t>0</a:t>
            </a:r>
            <a:r>
              <a:rPr lang="nl-NL" b="1" dirty="0" smtClean="0">
                <a:solidFill>
                  <a:prstClr val="white"/>
                </a:solidFill>
              </a:rPr>
              <a:t>: </a:t>
            </a: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r>
              <a:rPr lang="nl-NL" b="1" dirty="0">
                <a:solidFill>
                  <a:prstClr val="white"/>
                </a:solidFill>
              </a:rPr>
              <a:t>q</a:t>
            </a:r>
            <a:r>
              <a:rPr lang="nl-NL" b="1" baseline="-25000" dirty="0" smtClean="0">
                <a:solidFill>
                  <a:prstClr val="white"/>
                </a:solidFill>
              </a:rPr>
              <a:t>0</a:t>
            </a:r>
            <a:r>
              <a:rPr lang="nl-NL" b="1" dirty="0" smtClean="0">
                <a:solidFill>
                  <a:prstClr val="white"/>
                </a:solidFill>
              </a:rPr>
              <a:t> can be related to </a:t>
            </a:r>
            <a:r>
              <a:rPr lang="nl-NL" b="1" dirty="0" smtClean="0">
                <a:solidFill>
                  <a:prstClr val="white"/>
                </a:solidFill>
                <a:sym typeface="Mathematica1"/>
              </a:rPr>
              <a:t></a:t>
            </a:r>
            <a:r>
              <a:rPr lang="nl-NL" b="1" baseline="-25000" dirty="0" smtClean="0">
                <a:solidFill>
                  <a:prstClr val="white"/>
                </a:solidFill>
                <a:sym typeface="Mathematica1"/>
              </a:rPr>
              <a:t>0</a:t>
            </a:r>
            <a:r>
              <a:rPr lang="nl-NL" b="1" dirty="0" smtClean="0">
                <a:solidFill>
                  <a:prstClr val="white"/>
                </a:solidFill>
                <a:sym typeface="Mathematica1"/>
              </a:rPr>
              <a:t> once the </a:t>
            </a:r>
            <a:r>
              <a:rPr lang="nl-NL" b="1" i="1" dirty="0" smtClean="0">
                <a:solidFill>
                  <a:prstClr val="white"/>
                </a:solidFill>
                <a:sym typeface="Mathematica1"/>
              </a:rPr>
              <a:t>equation of state </a:t>
            </a:r>
            <a:r>
              <a:rPr lang="nl-NL" b="1" dirty="0" smtClean="0">
                <a:solidFill>
                  <a:prstClr val="white"/>
                </a:solidFill>
                <a:sym typeface="Mathematica1"/>
              </a:rPr>
              <a:t>is known. </a:t>
            </a:r>
            <a:r>
              <a:rPr lang="nl-NL" b="1" dirty="0" smtClean="0">
                <a:solidFill>
                  <a:prstClr val="white"/>
                </a:solidFill>
              </a:rPr>
              <a:t> </a:t>
            </a:r>
            <a:endParaRPr lang="en-GB" b="1" dirty="0">
              <a:solidFill>
                <a:prstClr val="white"/>
              </a:solidFill>
            </a:endParaRPr>
          </a:p>
        </p:txBody>
      </p:sp>
      <p:sp>
        <p:nvSpPr>
          <p:cNvPr id="15" name="TextBox 14"/>
          <p:cNvSpPr txBox="1"/>
          <p:nvPr/>
        </p:nvSpPr>
        <p:spPr>
          <a:xfrm>
            <a:off x="980940" y="776884"/>
            <a:ext cx="7913695" cy="369332"/>
          </a:xfrm>
          <a:prstGeom prst="rect">
            <a:avLst/>
          </a:prstGeom>
          <a:noFill/>
        </p:spPr>
        <p:txBody>
          <a:bodyPr wrap="square" rtlCol="0">
            <a:spAutoFit/>
          </a:bodyPr>
          <a:lstStyle/>
          <a:p>
            <a:r>
              <a:rPr lang="nl-NL" b="1" dirty="0" smtClean="0">
                <a:solidFill>
                  <a:prstClr val="white"/>
                </a:solidFill>
              </a:rPr>
              <a:t> </a:t>
            </a:r>
            <a:endParaRPr lang="en-GB" b="1" dirty="0">
              <a:solidFill>
                <a:prstClr val="white"/>
              </a:solidFill>
            </a:endParaRPr>
          </a:p>
        </p:txBody>
      </p:sp>
      <p:sp>
        <p:nvSpPr>
          <p:cNvPr id="9" name="TextBox 8"/>
          <p:cNvSpPr txBox="1"/>
          <p:nvPr/>
        </p:nvSpPr>
        <p:spPr>
          <a:xfrm>
            <a:off x="642938" y="4077072"/>
            <a:ext cx="8358187" cy="1569660"/>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6" name="Rectangle 5"/>
          <p:cNvSpPr txBox="1">
            <a:spLocks noChangeArrowheads="1"/>
          </p:cNvSpPr>
          <p:nvPr/>
        </p:nvSpPr>
        <p:spPr>
          <a:xfrm>
            <a:off x="-1533443" y="-377325"/>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35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Distance-Redshift Relation, 2</a:t>
            </a:r>
            <a:r>
              <a:rPr lang="en-US" sz="3500" b="1" spc="-100" baseline="300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nd</a:t>
            </a:r>
            <a:r>
              <a:rPr lang="en-US" sz="35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order</a:t>
            </a:r>
            <a:endParaRPr lang="en-US" sz="35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8" name="Rectangle 7"/>
          <p:cNvSpPr/>
          <p:nvPr/>
        </p:nvSpPr>
        <p:spPr>
          <a:xfrm>
            <a:off x="1005545" y="3422510"/>
            <a:ext cx="6984776" cy="1309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247032127"/>
              </p:ext>
            </p:extLst>
          </p:nvPr>
        </p:nvGraphicFramePr>
        <p:xfrm>
          <a:off x="1691680" y="3576216"/>
          <a:ext cx="5373688" cy="1001712"/>
        </p:xfrm>
        <a:graphic>
          <a:graphicData uri="http://schemas.openxmlformats.org/presentationml/2006/ole">
            <mc:AlternateContent xmlns:mc="http://schemas.openxmlformats.org/markup-compatibility/2006">
              <mc:Choice xmlns:v="urn:schemas-microsoft-com:vml" Requires="v">
                <p:oleObj spid="_x0000_s183336" name="Equation" r:id="rId3" imgW="2590560" imgH="482400" progId="Equation.DSMT4">
                  <p:embed/>
                </p:oleObj>
              </mc:Choice>
              <mc:Fallback>
                <p:oleObj name="Equation" r:id="rId3" imgW="2590560" imgH="482400" progId="Equation.DSMT4">
                  <p:embed/>
                  <p:pic>
                    <p:nvPicPr>
                      <p:cNvPr id="0" name=""/>
                      <p:cNvPicPr>
                        <a:picLocks noChangeAspect="1" noChangeArrowheads="1"/>
                      </p:cNvPicPr>
                      <p:nvPr/>
                    </p:nvPicPr>
                    <p:blipFill>
                      <a:blip r:embed="rId4"/>
                      <a:srcRect/>
                      <a:stretch>
                        <a:fillRect/>
                      </a:stretch>
                    </p:blipFill>
                    <p:spPr bwMode="auto">
                      <a:xfrm>
                        <a:off x="1691680" y="3576216"/>
                        <a:ext cx="5373688"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77985371"/>
      </p:ext>
    </p:extLst>
  </p:cSld>
  <p:clrMapOvr>
    <a:masterClrMapping/>
  </p:clrMapOvr>
  <p:transition>
    <p:zo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500063" y="4653136"/>
            <a:ext cx="8151076" cy="187220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0"/>
            <a:ext cx="4503985" cy="290298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236538" y="-99392"/>
            <a:ext cx="10117138" cy="1371600"/>
          </a:xfrm>
          <a:prstGeom prst="rect">
            <a:avLst/>
          </a:prstGeom>
          <a:ln w="6350" cap="rnd">
            <a:noFill/>
          </a:ln>
        </p:spPr>
        <p:txBody>
          <a:bodyPr anchor="b">
            <a:normAutofit lnSpcReduction="10000"/>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0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Angular Diameter Distance</a:t>
            </a:r>
          </a:p>
          <a:p>
            <a:pPr fontAlgn="auto">
              <a:spcAft>
                <a:spcPts val="0"/>
              </a:spcAft>
              <a:defRPr/>
            </a:pPr>
            <a:r>
              <a:rPr lang="en-US" sz="3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matter-dominated FRW Universe</a:t>
            </a:r>
            <a:endParaRPr lang="en-US" sz="3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308324"/>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sp>
        <p:nvSpPr>
          <p:cNvPr id="13" name="TextBox 12"/>
          <p:cNvSpPr txBox="1"/>
          <p:nvPr/>
        </p:nvSpPr>
        <p:spPr>
          <a:xfrm>
            <a:off x="500063" y="3680291"/>
            <a:ext cx="8176393" cy="3539430"/>
          </a:xfrm>
          <a:prstGeom prst="rect">
            <a:avLst/>
          </a:prstGeom>
          <a:noFill/>
        </p:spPr>
        <p:txBody>
          <a:bodyPr wrap="square">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In a matter-dominated Universe, the angular diameter distance as function of redshift is given by:</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206315318"/>
              </p:ext>
            </p:extLst>
          </p:nvPr>
        </p:nvGraphicFramePr>
        <p:xfrm>
          <a:off x="642938" y="2351291"/>
          <a:ext cx="4348162" cy="1198359"/>
        </p:xfrm>
        <a:graphic>
          <a:graphicData uri="http://schemas.openxmlformats.org/presentationml/2006/ole">
            <mc:AlternateContent xmlns:mc="http://schemas.openxmlformats.org/markup-compatibility/2006">
              <mc:Choice xmlns:v="urn:schemas-microsoft-com:vml" Requires="v">
                <p:oleObj spid="_x0000_s184407" name="Equation" r:id="rId3" imgW="1752480" imgH="482400" progId="Equation.DSMT4">
                  <p:embed/>
                </p:oleObj>
              </mc:Choice>
              <mc:Fallback>
                <p:oleObj name="Equation" r:id="rId3" imgW="1752480" imgH="482400" progId="Equation.DSMT4">
                  <p:embed/>
                  <p:pic>
                    <p:nvPicPr>
                      <p:cNvPr id="0" name=""/>
                      <p:cNvPicPr>
                        <a:picLocks noChangeAspect="1" noChangeArrowheads="1"/>
                      </p:cNvPicPr>
                      <p:nvPr/>
                    </p:nvPicPr>
                    <p:blipFill>
                      <a:blip r:embed="rId4"/>
                      <a:srcRect/>
                      <a:stretch>
                        <a:fillRect/>
                      </a:stretch>
                    </p:blipFill>
                    <p:spPr bwMode="auto">
                      <a:xfrm>
                        <a:off x="642938" y="2351291"/>
                        <a:ext cx="4348162" cy="1198359"/>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049928433"/>
              </p:ext>
            </p:extLst>
          </p:nvPr>
        </p:nvGraphicFramePr>
        <p:xfrm>
          <a:off x="809934" y="5560344"/>
          <a:ext cx="7556649" cy="856541"/>
        </p:xfrm>
        <a:graphic>
          <a:graphicData uri="http://schemas.openxmlformats.org/presentationml/2006/ole">
            <mc:AlternateContent xmlns:mc="http://schemas.openxmlformats.org/markup-compatibility/2006">
              <mc:Choice xmlns:v="urn:schemas-microsoft-com:vml" Requires="v">
                <p:oleObj spid="_x0000_s184408" name="Equation" r:id="rId5" imgW="4483080" imgH="507960" progId="Equation.DSMT4">
                  <p:embed/>
                </p:oleObj>
              </mc:Choice>
              <mc:Fallback>
                <p:oleObj name="Equation" r:id="rId5" imgW="4483080" imgH="507960" progId="Equation.DSMT4">
                  <p:embed/>
                  <p:pic>
                    <p:nvPicPr>
                      <p:cNvPr id="0" name="Object 6"/>
                      <p:cNvPicPr>
                        <a:picLocks noChangeAspect="1" noChangeArrowheads="1"/>
                      </p:cNvPicPr>
                      <p:nvPr/>
                    </p:nvPicPr>
                    <p:blipFill>
                      <a:blip r:embed="rId6"/>
                      <a:srcRect/>
                      <a:stretch>
                        <a:fillRect/>
                      </a:stretch>
                    </p:blipFill>
                    <p:spPr bwMode="auto">
                      <a:xfrm>
                        <a:off x="809934" y="5560344"/>
                        <a:ext cx="7556649" cy="856541"/>
                      </a:xfrm>
                      <a:prstGeom prst="rect">
                        <a:avLst/>
                      </a:prstGeom>
                      <a:noFill/>
                      <a:ln>
                        <a:noFill/>
                      </a:ln>
                    </p:spPr>
                  </p:pic>
                </p:oleObj>
              </mc:Fallback>
            </mc:AlternateContent>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8064" y="1492967"/>
            <a:ext cx="3422377" cy="2872136"/>
          </a:xfrm>
          <a:prstGeom prst="rect">
            <a:avLst/>
          </a:prstGeom>
        </p:spPr>
      </p:pic>
    </p:spTree>
    <p:extLst>
      <p:ext uri="{BB962C8B-B14F-4D97-AF65-F5344CB8AC3E}">
        <p14:creationId xmlns:p14="http://schemas.microsoft.com/office/powerpoint/2010/main" val="786426900"/>
      </p:ext>
    </p:extLst>
  </p:cSld>
  <p:clrMapOvr>
    <a:masterClrMapping/>
  </p:clrMapOvr>
  <p:transition>
    <p:zo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500063" y="4653136"/>
            <a:ext cx="8151076" cy="187220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0"/>
            <a:ext cx="5008041" cy="290298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236538" y="-99392"/>
            <a:ext cx="10117138" cy="1371600"/>
          </a:xfrm>
          <a:prstGeom prst="rect">
            <a:avLst/>
          </a:prstGeom>
          <a:ln w="6350" cap="rnd">
            <a:noFill/>
          </a:ln>
        </p:spPr>
        <p:txBody>
          <a:bodyPr anchor="b">
            <a:normAutofit lnSpcReduction="10000"/>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0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Angular Size - Redshift</a:t>
            </a:r>
          </a:p>
          <a:p>
            <a:pPr fontAlgn="auto">
              <a:spcAft>
                <a:spcPts val="0"/>
              </a:spcAft>
              <a:defRPr/>
            </a:pPr>
            <a:r>
              <a:rPr lang="en-US" sz="3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FRW Universe</a:t>
            </a:r>
            <a:endParaRPr lang="en-US" sz="3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308324"/>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sp>
        <p:nvSpPr>
          <p:cNvPr id="13" name="TextBox 12"/>
          <p:cNvSpPr txBox="1"/>
          <p:nvPr/>
        </p:nvSpPr>
        <p:spPr>
          <a:xfrm>
            <a:off x="500063" y="3680291"/>
            <a:ext cx="8176393" cy="3539430"/>
          </a:xfrm>
          <a:prstGeom prst="rect">
            <a:avLst/>
          </a:prstGeom>
          <a:noFill/>
        </p:spPr>
        <p:txBody>
          <a:bodyPr wrap="square">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In a matter-dominated Universe, the angular diameter distance as function of redshift is given by:</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259478586"/>
              </p:ext>
            </p:extLst>
          </p:nvPr>
        </p:nvGraphicFramePr>
        <p:xfrm>
          <a:off x="2029197" y="1514525"/>
          <a:ext cx="1773238" cy="1139825"/>
        </p:xfrm>
        <a:graphic>
          <a:graphicData uri="http://schemas.openxmlformats.org/presentationml/2006/ole">
            <mc:AlternateContent xmlns:mc="http://schemas.openxmlformats.org/markup-compatibility/2006">
              <mc:Choice xmlns:v="urn:schemas-microsoft-com:vml" Requires="v">
                <p:oleObj spid="_x0000_s185404" name="Equation" r:id="rId3" imgW="672840" imgH="431640" progId="Equation.DSMT4">
                  <p:embed/>
                </p:oleObj>
              </mc:Choice>
              <mc:Fallback>
                <p:oleObj name="Equation" r:id="rId3" imgW="672840" imgH="431640" progId="Equation.DSMT4">
                  <p:embed/>
                  <p:pic>
                    <p:nvPicPr>
                      <p:cNvPr id="0" name=""/>
                      <p:cNvPicPr>
                        <a:picLocks noChangeAspect="1" noChangeArrowheads="1"/>
                      </p:cNvPicPr>
                      <p:nvPr/>
                    </p:nvPicPr>
                    <p:blipFill>
                      <a:blip r:embed="rId4"/>
                      <a:srcRect/>
                      <a:stretch>
                        <a:fillRect/>
                      </a:stretch>
                    </p:blipFill>
                    <p:spPr bwMode="auto">
                      <a:xfrm>
                        <a:off x="2029197" y="1514525"/>
                        <a:ext cx="1773238" cy="1139825"/>
                      </a:xfrm>
                      <a:prstGeom prst="rect">
                        <a:avLst/>
                      </a:prstGeom>
                      <a:noFill/>
                      <a:ln>
                        <a:noFill/>
                      </a:ln>
                    </p:spPr>
                  </p:pic>
                </p:oleObj>
              </mc:Fallback>
            </mc:AlternateContent>
          </a:graphicData>
        </a:graphic>
      </p:graphicFrame>
      <p:sp>
        <p:nvSpPr>
          <p:cNvPr id="14" name="TextBox 13"/>
          <p:cNvSpPr txBox="1"/>
          <p:nvPr/>
        </p:nvSpPr>
        <p:spPr>
          <a:xfrm>
            <a:off x="700671" y="1500188"/>
            <a:ext cx="4782978" cy="4524315"/>
          </a:xfrm>
          <a:prstGeom prst="rect">
            <a:avLst/>
          </a:prstGeom>
          <a:noFill/>
        </p:spPr>
        <p:txBody>
          <a:bodyPr wrap="square">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The angular size (z) of an object of physical size </a:t>
            </a:r>
            <a:r>
              <a:rPr lang="en-US" sz="1600" b="1" dirty="0" smtClean="0">
                <a:solidFill>
                  <a:prstClr val="white"/>
                </a:solidFill>
                <a:latin typeface="Constantia"/>
                <a:sym typeface="Mathematica5"/>
              </a:rPr>
              <a:t> at a redshift z displays an interesting </a:t>
            </a:r>
          </a:p>
          <a:p>
            <a:pPr>
              <a:defRPr/>
            </a:pPr>
            <a:r>
              <a:rPr lang="en-US" sz="1600" b="1" dirty="0" err="1">
                <a:solidFill>
                  <a:prstClr val="white"/>
                </a:solidFill>
                <a:latin typeface="Constantia"/>
                <a:sym typeface="Mathematica5"/>
              </a:rPr>
              <a:t>b</a:t>
            </a:r>
            <a:r>
              <a:rPr lang="en-US" sz="1600" b="1" dirty="0" err="1" smtClean="0">
                <a:solidFill>
                  <a:prstClr val="white"/>
                </a:solidFill>
                <a:latin typeface="Constantia"/>
                <a:sym typeface="Mathematica5"/>
              </a:rPr>
              <a:t>ehaviour</a:t>
            </a:r>
            <a:r>
              <a:rPr lang="en-US" sz="1600" b="1" dirty="0" smtClean="0">
                <a:solidFill>
                  <a:prstClr val="white"/>
                </a:solidFill>
                <a:latin typeface="Constantia"/>
                <a:sym typeface="Mathematica5"/>
              </a:rPr>
              <a:t>. In most FRW universes is has a </a:t>
            </a:r>
          </a:p>
          <a:p>
            <a:pPr>
              <a:defRPr/>
            </a:pPr>
            <a:r>
              <a:rPr lang="en-US" sz="1600" b="1" dirty="0">
                <a:solidFill>
                  <a:prstClr val="white"/>
                </a:solidFill>
                <a:latin typeface="Constantia"/>
                <a:sym typeface="Mathematica5"/>
              </a:rPr>
              <a:t>m</a:t>
            </a:r>
            <a:r>
              <a:rPr lang="en-US" sz="1600" b="1" dirty="0" smtClean="0">
                <a:solidFill>
                  <a:prstClr val="white"/>
                </a:solidFill>
                <a:latin typeface="Constantia"/>
                <a:sym typeface="Mathematica5"/>
              </a:rPr>
              <a:t>inimum at  a medium range redshift – </a:t>
            </a:r>
          </a:p>
          <a:p>
            <a:pPr>
              <a:defRPr/>
            </a:pPr>
            <a:r>
              <a:rPr lang="en-US" sz="1600" b="1" dirty="0">
                <a:solidFill>
                  <a:prstClr val="white"/>
                </a:solidFill>
                <a:latin typeface="Constantia"/>
                <a:sym typeface="Mathematica5"/>
              </a:rPr>
              <a:t>z</a:t>
            </a:r>
            <a:r>
              <a:rPr lang="en-US" sz="1600" b="1" dirty="0" smtClean="0">
                <a:solidFill>
                  <a:prstClr val="white"/>
                </a:solidFill>
                <a:latin typeface="Constantia"/>
                <a:sym typeface="Mathematica5"/>
              </a:rPr>
              <a:t>=1.25 in an </a:t>
            </a:r>
            <a:r>
              <a:rPr lang="en-US" sz="1600" b="1" dirty="0" smtClean="0">
                <a:solidFill>
                  <a:prstClr val="white"/>
                </a:solidFill>
                <a:latin typeface="Constantia"/>
                <a:sym typeface="Mathematica1"/>
              </a:rPr>
              <a:t></a:t>
            </a:r>
            <a:r>
              <a:rPr lang="en-US" sz="1600" b="1" baseline="-25000" dirty="0" smtClean="0">
                <a:solidFill>
                  <a:prstClr val="white"/>
                </a:solidFill>
                <a:latin typeface="Constantia"/>
                <a:sym typeface="Mathematica1"/>
              </a:rPr>
              <a:t>m</a:t>
            </a:r>
            <a:r>
              <a:rPr lang="en-US" sz="1600" b="1" dirty="0" smtClean="0">
                <a:solidFill>
                  <a:prstClr val="white"/>
                </a:solidFill>
                <a:latin typeface="Constantia"/>
                <a:sym typeface="Mathematica1"/>
              </a:rPr>
              <a:t>=1 </a:t>
            </a:r>
            <a:r>
              <a:rPr lang="en-US" sz="1600" b="1" dirty="0" err="1" smtClean="0">
                <a:solidFill>
                  <a:prstClr val="white"/>
                </a:solidFill>
                <a:latin typeface="Constantia"/>
                <a:sym typeface="Mathematica1"/>
              </a:rPr>
              <a:t>EdS</a:t>
            </a:r>
            <a:r>
              <a:rPr lang="en-US" sz="1600" b="1" dirty="0" smtClean="0">
                <a:solidFill>
                  <a:prstClr val="white"/>
                </a:solidFill>
                <a:latin typeface="Constantia"/>
                <a:sym typeface="Mathematica1"/>
              </a:rPr>
              <a:t> universe – and increases </a:t>
            </a:r>
          </a:p>
          <a:p>
            <a:pPr>
              <a:defRPr/>
            </a:pPr>
            <a:r>
              <a:rPr lang="en-US" sz="1600" b="1" dirty="0">
                <a:solidFill>
                  <a:prstClr val="white"/>
                </a:solidFill>
                <a:latin typeface="Constantia"/>
                <a:sym typeface="Mathematica1"/>
              </a:rPr>
              <a:t>a</a:t>
            </a:r>
            <a:r>
              <a:rPr lang="en-US" sz="1600" b="1" dirty="0" smtClean="0">
                <a:solidFill>
                  <a:prstClr val="white"/>
                </a:solidFill>
                <a:latin typeface="Constantia"/>
                <a:sym typeface="Mathematica1"/>
              </a:rPr>
              <a:t>gain at higher redshifts.</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780585498"/>
              </p:ext>
            </p:extLst>
          </p:nvPr>
        </p:nvGraphicFramePr>
        <p:xfrm>
          <a:off x="809934" y="5560344"/>
          <a:ext cx="7556649" cy="856541"/>
        </p:xfrm>
        <a:graphic>
          <a:graphicData uri="http://schemas.openxmlformats.org/presentationml/2006/ole">
            <mc:AlternateContent xmlns:mc="http://schemas.openxmlformats.org/markup-compatibility/2006">
              <mc:Choice xmlns:v="urn:schemas-microsoft-com:vml" Requires="v">
                <p:oleObj spid="_x0000_s185405" name="Equation" r:id="rId5" imgW="4483080" imgH="507960" progId="Equation.DSMT4">
                  <p:embed/>
                </p:oleObj>
              </mc:Choice>
              <mc:Fallback>
                <p:oleObj name="Equation" r:id="rId5" imgW="4483080" imgH="507960" progId="Equation.DSMT4">
                  <p:embed/>
                  <p:pic>
                    <p:nvPicPr>
                      <p:cNvPr id="0" name=""/>
                      <p:cNvPicPr>
                        <a:picLocks noChangeAspect="1" noChangeArrowheads="1"/>
                      </p:cNvPicPr>
                      <p:nvPr/>
                    </p:nvPicPr>
                    <p:blipFill>
                      <a:blip r:embed="rId6"/>
                      <a:srcRect/>
                      <a:stretch>
                        <a:fillRect/>
                      </a:stretch>
                    </p:blipFill>
                    <p:spPr bwMode="auto">
                      <a:xfrm>
                        <a:off x="809934" y="5560344"/>
                        <a:ext cx="7556649" cy="856541"/>
                      </a:xfrm>
                      <a:prstGeom prst="rect">
                        <a:avLst/>
                      </a:prstGeom>
                      <a:noFill/>
                      <a:ln>
                        <a:noFill/>
                      </a:ln>
                    </p:spPr>
                  </p:pic>
                </p:oleObj>
              </mc:Fallback>
            </mc:AlternateContent>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120" y="1492683"/>
            <a:ext cx="2889794" cy="2872420"/>
          </a:xfrm>
          <a:prstGeom prst="rect">
            <a:avLst/>
          </a:prstGeom>
        </p:spPr>
      </p:pic>
    </p:spTree>
    <p:extLst>
      <p:ext uri="{BB962C8B-B14F-4D97-AF65-F5344CB8AC3E}">
        <p14:creationId xmlns:p14="http://schemas.microsoft.com/office/powerpoint/2010/main" val="1290211070"/>
      </p:ext>
    </p:extLst>
  </p:cSld>
  <p:clrMapOvr>
    <a:masterClrMapping/>
  </p:clrMapOvr>
  <p:transition>
    <p:zo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500063" y="4653136"/>
            <a:ext cx="8151076" cy="187220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0"/>
            <a:ext cx="5080049" cy="290298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236538" y="-99392"/>
            <a:ext cx="10117138" cy="1371600"/>
          </a:xfrm>
          <a:prstGeom prst="rect">
            <a:avLst/>
          </a:prstGeom>
          <a:ln w="6350" cap="rnd">
            <a:noFill/>
          </a:ln>
        </p:spPr>
        <p:txBody>
          <a:bodyPr anchor="b">
            <a:normAutofit lnSpcReduction="10000"/>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0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Luminosity  Distance</a:t>
            </a:r>
          </a:p>
          <a:p>
            <a:pPr fontAlgn="auto">
              <a:spcAft>
                <a:spcPts val="0"/>
              </a:spcAft>
              <a:defRPr/>
            </a:pPr>
            <a:r>
              <a:rPr lang="en-US" sz="3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matter-dominated FRW Universe</a:t>
            </a:r>
            <a:endParaRPr lang="en-US" sz="3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308324"/>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sp>
        <p:nvSpPr>
          <p:cNvPr id="13" name="TextBox 12"/>
          <p:cNvSpPr txBox="1"/>
          <p:nvPr/>
        </p:nvSpPr>
        <p:spPr>
          <a:xfrm>
            <a:off x="500063" y="3680291"/>
            <a:ext cx="8176393" cy="3539430"/>
          </a:xfrm>
          <a:prstGeom prst="rect">
            <a:avLst/>
          </a:prstGeom>
          <a:noFill/>
        </p:spPr>
        <p:txBody>
          <a:bodyPr wrap="square">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In a matter-dominated Universe, the luminosity distance as function of redshift is given by:</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722323653"/>
              </p:ext>
            </p:extLst>
          </p:nvPr>
        </p:nvGraphicFramePr>
        <p:xfrm>
          <a:off x="844885" y="2381985"/>
          <a:ext cx="4390403" cy="1056754"/>
        </p:xfrm>
        <a:graphic>
          <a:graphicData uri="http://schemas.openxmlformats.org/presentationml/2006/ole">
            <mc:AlternateContent xmlns:mc="http://schemas.openxmlformats.org/markup-compatibility/2006">
              <mc:Choice xmlns:v="urn:schemas-microsoft-com:vml" Requires="v">
                <p:oleObj spid="_x0000_s186424" name="Equation" r:id="rId3" imgW="2006280" imgH="482400" progId="Equation.DSMT4">
                  <p:embed/>
                </p:oleObj>
              </mc:Choice>
              <mc:Fallback>
                <p:oleObj name="Equation" r:id="rId3" imgW="2006280" imgH="482400" progId="Equation.DSMT4">
                  <p:embed/>
                  <p:pic>
                    <p:nvPicPr>
                      <p:cNvPr id="0" name=""/>
                      <p:cNvPicPr>
                        <a:picLocks noChangeAspect="1" noChangeArrowheads="1"/>
                      </p:cNvPicPr>
                      <p:nvPr/>
                    </p:nvPicPr>
                    <p:blipFill>
                      <a:blip r:embed="rId4"/>
                      <a:srcRect/>
                      <a:stretch>
                        <a:fillRect/>
                      </a:stretch>
                    </p:blipFill>
                    <p:spPr bwMode="auto">
                      <a:xfrm>
                        <a:off x="844885" y="2381985"/>
                        <a:ext cx="4390403" cy="1056754"/>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003536098"/>
              </p:ext>
            </p:extLst>
          </p:nvPr>
        </p:nvGraphicFramePr>
        <p:xfrm>
          <a:off x="981075" y="5503863"/>
          <a:ext cx="6786563" cy="812800"/>
        </p:xfrm>
        <a:graphic>
          <a:graphicData uri="http://schemas.openxmlformats.org/presentationml/2006/ole">
            <mc:AlternateContent xmlns:mc="http://schemas.openxmlformats.org/markup-compatibility/2006">
              <mc:Choice xmlns:v="urn:schemas-microsoft-com:vml" Requires="v">
                <p:oleObj spid="_x0000_s186425" name="Equation" r:id="rId5" imgW="4025880" imgH="482400" progId="Equation.DSMT4">
                  <p:embed/>
                </p:oleObj>
              </mc:Choice>
              <mc:Fallback>
                <p:oleObj name="Equation" r:id="rId5" imgW="4025880" imgH="482400" progId="Equation.DSMT4">
                  <p:embed/>
                  <p:pic>
                    <p:nvPicPr>
                      <p:cNvPr id="0" name=""/>
                      <p:cNvPicPr>
                        <a:picLocks noChangeAspect="1" noChangeArrowheads="1"/>
                      </p:cNvPicPr>
                      <p:nvPr/>
                    </p:nvPicPr>
                    <p:blipFill>
                      <a:blip r:embed="rId6"/>
                      <a:srcRect/>
                      <a:stretch>
                        <a:fillRect/>
                      </a:stretch>
                    </p:blipFill>
                    <p:spPr bwMode="auto">
                      <a:xfrm>
                        <a:off x="981075" y="5503863"/>
                        <a:ext cx="6786563" cy="812800"/>
                      </a:xfrm>
                      <a:prstGeom prst="rect">
                        <a:avLst/>
                      </a:prstGeom>
                      <a:noFill/>
                      <a:ln>
                        <a:noFill/>
                      </a:ln>
                    </p:spPr>
                  </p:pic>
                </p:oleObj>
              </mc:Fallback>
            </mc:AlternateContent>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0521" y="1455621"/>
            <a:ext cx="2880618" cy="2909482"/>
          </a:xfrm>
          <a:prstGeom prst="rect">
            <a:avLst/>
          </a:prstGeom>
        </p:spPr>
      </p:pic>
    </p:spTree>
    <p:extLst>
      <p:ext uri="{BB962C8B-B14F-4D97-AF65-F5344CB8AC3E}">
        <p14:creationId xmlns:p14="http://schemas.microsoft.com/office/powerpoint/2010/main" val="203398350"/>
      </p:ext>
    </p:extLst>
  </p:cSld>
  <p:clrMapOvr>
    <a:masterClrMapping/>
  </p:clrMapOvr>
  <p:transition>
    <p:zo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txBox="1">
            <a:spLocks noChangeArrowheads="1"/>
          </p:cNvSpPr>
          <p:nvPr/>
        </p:nvSpPr>
        <p:spPr>
          <a:xfrm>
            <a:off x="-236538" y="-99392"/>
            <a:ext cx="10117138" cy="1371600"/>
          </a:xfrm>
          <a:prstGeom prst="rect">
            <a:avLst/>
          </a:prstGeom>
          <a:ln w="6350" cap="rnd">
            <a:noFill/>
          </a:ln>
        </p:spPr>
        <p:txBody>
          <a:bodyPr anchor="b">
            <a:normAutofit lnSpcReduction="10000"/>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000" b="1" spc="-100" dirty="0" smtClean="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rPr>
              <a:t>FRW  Universe Distances</a:t>
            </a:r>
          </a:p>
          <a:p>
            <a:pPr fontAlgn="auto">
              <a:spcAft>
                <a:spcPts val="0"/>
              </a:spcAft>
              <a:defRPr/>
            </a:pPr>
            <a:r>
              <a:rPr lang="en-US" sz="3200" b="1" spc="-100" dirty="0" smtClean="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rPr>
              <a:t>                  </a:t>
            </a:r>
            <a:r>
              <a:rPr lang="en-US" sz="3200" b="1" spc="-100" dirty="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rPr>
              <a:t> </a:t>
            </a:r>
            <a:r>
              <a:rPr lang="en-US" sz="3200" b="1" spc="-100" dirty="0" smtClean="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rPr>
              <a:t>                       summary</a:t>
            </a:r>
            <a:endParaRPr lang="en-US" sz="3200" b="1" spc="-100" dirty="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5" y="2060848"/>
            <a:ext cx="8703226" cy="3888432"/>
          </a:xfrm>
          <a:prstGeom prst="rect">
            <a:avLst/>
          </a:prstGeom>
        </p:spPr>
      </p:pic>
    </p:spTree>
    <p:extLst>
      <p:ext uri="{BB962C8B-B14F-4D97-AF65-F5344CB8AC3E}">
        <p14:creationId xmlns:p14="http://schemas.microsoft.com/office/powerpoint/2010/main" val="416721949"/>
      </p:ext>
    </p:extLst>
  </p:cSld>
  <p:clrMapOvr>
    <a:masterClrMapping/>
  </p:clrMapOvr>
  <p:transition>
    <p:zo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1268413"/>
            <a:ext cx="9720263" cy="3734612"/>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smtClean="0">
                <a:solidFill>
                  <a:srgbClr val="FFFFD9"/>
                </a:solidFill>
                <a:effectLst>
                  <a:outerShdw blurRad="38100" dist="38100" dir="2700000" algn="tl">
                    <a:srgbClr val="000000"/>
                  </a:outerShdw>
                </a:effectLst>
                <a:latin typeface="Arial"/>
              </a:rPr>
              <a:t>FRW</a:t>
            </a: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6000" b="1" dirty="0" smtClean="0">
                <a:solidFill>
                  <a:srgbClr val="FFFFD9"/>
                </a:solidFill>
                <a:effectLst>
                  <a:outerShdw blurRad="38100" dist="38100" dir="2700000" algn="tl">
                    <a:srgbClr val="000000"/>
                  </a:outerShdw>
                </a:effectLst>
                <a:latin typeface="Arial"/>
              </a:rPr>
              <a:t>Thermodynamics</a:t>
            </a:r>
            <a:endParaRPr lang="en-US" sz="6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3903387820"/>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smtClean="0">
                <a:solidFill>
                  <a:schemeClr val="tx1"/>
                </a:solidFill>
              </a:rPr>
              <a:t>Einstein’s  Universe</a:t>
            </a:r>
          </a:p>
        </p:txBody>
      </p:sp>
      <p:sp>
        <p:nvSpPr>
          <p:cNvPr id="113667" name="Rectangle 4"/>
          <p:cNvSpPr>
            <a:spLocks noGrp="1" noChangeArrowheads="1"/>
          </p:cNvSpPr>
          <p:nvPr>
            <p:ph type="body" idx="4294967295"/>
          </p:nvPr>
        </p:nvSpPr>
        <p:spPr>
          <a:xfrm>
            <a:off x="500063" y="1000125"/>
            <a:ext cx="9396412" cy="6237288"/>
          </a:xfrm>
        </p:spPr>
        <p:txBody>
          <a:bodyPr/>
          <a:lstStyle/>
          <a:p>
            <a:pPr eaLnBrk="1" hangingPunct="1">
              <a:lnSpc>
                <a:spcPct val="80000"/>
              </a:lnSpc>
              <a:buFontTx/>
              <a:buNone/>
            </a:pPr>
            <a:r>
              <a:rPr lang="en-US" altLang="en-US" b="1" smtClean="0">
                <a:solidFill>
                  <a:srgbClr val="000099"/>
                </a:solidFill>
                <a:latin typeface="Papyrus" pitchFamily="66" charset="0"/>
              </a:rPr>
              <a:t>  </a:t>
            </a:r>
            <a:r>
              <a:rPr lang="en-US" altLang="en-US" sz="1900" b="1" smtClean="0"/>
              <a:t>In 1915, </a:t>
            </a:r>
          </a:p>
          <a:p>
            <a:pPr eaLnBrk="1" hangingPunct="1">
              <a:lnSpc>
                <a:spcPct val="80000"/>
              </a:lnSpc>
              <a:buFontTx/>
              <a:buNone/>
            </a:pPr>
            <a:r>
              <a:rPr lang="en-US" altLang="en-US" sz="1900" b="1" smtClean="0"/>
              <a:t>  Albert Einstein completed his General Theory of Relativity.</a:t>
            </a:r>
          </a:p>
          <a:p>
            <a:pPr eaLnBrk="1" hangingPunct="1">
              <a:lnSpc>
                <a:spcPct val="80000"/>
              </a:lnSpc>
              <a:buFontTx/>
              <a:buNone/>
            </a:pPr>
            <a:endParaRPr lang="en-US" altLang="en-US" sz="1900" b="1" smtClean="0"/>
          </a:p>
          <a:p>
            <a:pPr eaLnBrk="1" hangingPunct="1">
              <a:lnSpc>
                <a:spcPct val="80000"/>
              </a:lnSpc>
              <a:buFontTx/>
              <a:buNone/>
            </a:pPr>
            <a:r>
              <a:rPr lang="en-US" altLang="en-US" sz="1900" b="1" smtClean="0"/>
              <a:t> </a:t>
            </a:r>
            <a:r>
              <a:rPr lang="en-US" altLang="en-US" sz="1900" b="1" smtClean="0">
                <a:sym typeface="Mathematica1" pitchFamily="2" charset="2"/>
              </a:rPr>
              <a:t>  </a:t>
            </a:r>
            <a:r>
              <a:rPr lang="en-US" altLang="en-US" sz="1900" b="1" smtClean="0"/>
              <a:t>General Relativity is a “metric theory’’:</a:t>
            </a:r>
          </a:p>
          <a:p>
            <a:pPr eaLnBrk="1" hangingPunct="1">
              <a:lnSpc>
                <a:spcPct val="80000"/>
              </a:lnSpc>
              <a:buFontTx/>
              <a:buNone/>
            </a:pPr>
            <a:r>
              <a:rPr lang="en-US" altLang="en-US" sz="1900" b="1" smtClean="0"/>
              <a:t>     gravity is a manifestation of the geometry, curvature, of space-time.</a:t>
            </a:r>
          </a:p>
          <a:p>
            <a:pPr eaLnBrk="1" hangingPunct="1">
              <a:lnSpc>
                <a:spcPct val="80000"/>
              </a:lnSpc>
              <a:buFontTx/>
              <a:buNone/>
            </a:pPr>
            <a:endParaRPr lang="en-US" altLang="en-US" sz="1900" b="1" smtClean="0"/>
          </a:p>
          <a:p>
            <a:pPr eaLnBrk="1" hangingPunct="1">
              <a:lnSpc>
                <a:spcPct val="80000"/>
              </a:lnSpc>
              <a:buFontTx/>
              <a:buNone/>
            </a:pPr>
            <a:r>
              <a:rPr lang="en-US" altLang="en-US" sz="1900" b="1" smtClean="0"/>
              <a:t> </a:t>
            </a:r>
            <a:r>
              <a:rPr lang="en-US" altLang="en-US" sz="1900" b="1" smtClean="0">
                <a:sym typeface="Mathematica1" pitchFamily="2" charset="2"/>
              </a:rPr>
              <a:t>  R</a:t>
            </a:r>
            <a:r>
              <a:rPr lang="en-US" altLang="en-US" sz="1900" b="1" smtClean="0"/>
              <a:t>evolutionized our thinking about the nature of space &amp; time: </a:t>
            </a:r>
          </a:p>
          <a:p>
            <a:pPr eaLnBrk="1" hangingPunct="1">
              <a:lnSpc>
                <a:spcPct val="80000"/>
              </a:lnSpc>
              <a:buFontTx/>
              <a:buNone/>
            </a:pPr>
            <a:r>
              <a:rPr lang="en-US" altLang="en-US" sz="1900" b="1" smtClean="0"/>
              <a:t>     - no longer Newton’s static and rigid background, </a:t>
            </a:r>
          </a:p>
          <a:p>
            <a:pPr eaLnBrk="1" hangingPunct="1">
              <a:lnSpc>
                <a:spcPct val="80000"/>
              </a:lnSpc>
              <a:buFontTx/>
              <a:buNone/>
            </a:pPr>
            <a:r>
              <a:rPr lang="en-US" altLang="en-US" sz="1900" b="1" smtClean="0"/>
              <a:t>     - a dynamic  medium, intimately coupled to </a:t>
            </a:r>
          </a:p>
          <a:p>
            <a:pPr eaLnBrk="1" hangingPunct="1">
              <a:lnSpc>
                <a:spcPct val="80000"/>
              </a:lnSpc>
              <a:buFontTx/>
              <a:buNone/>
            </a:pPr>
            <a:r>
              <a:rPr lang="en-US" altLang="en-US" sz="1900" b="1" smtClean="0"/>
              <a:t>       the universe’s content  of matter and energy. </a:t>
            </a:r>
          </a:p>
          <a:p>
            <a:pPr eaLnBrk="1" hangingPunct="1">
              <a:lnSpc>
                <a:spcPct val="80000"/>
              </a:lnSpc>
              <a:buFontTx/>
              <a:buNone/>
            </a:pPr>
            <a:r>
              <a:rPr lang="en-US" altLang="en-US" sz="1900" b="1" smtClean="0"/>
              <a:t> </a:t>
            </a:r>
          </a:p>
          <a:p>
            <a:pPr eaLnBrk="1" hangingPunct="1">
              <a:lnSpc>
                <a:spcPct val="80000"/>
              </a:lnSpc>
              <a:buFontTx/>
              <a:buNone/>
            </a:pPr>
            <a:r>
              <a:rPr lang="en-US" altLang="en-US" sz="1900" b="1" smtClean="0">
                <a:sym typeface="Mathematica1" pitchFamily="2" charset="2"/>
              </a:rPr>
              <a:t>   A</a:t>
            </a:r>
            <a:r>
              <a:rPr lang="en-US" altLang="en-US" sz="1900" b="1" smtClean="0"/>
              <a:t>ll phrased into perhaps </a:t>
            </a:r>
          </a:p>
          <a:p>
            <a:pPr eaLnBrk="1" hangingPunct="1">
              <a:lnSpc>
                <a:spcPct val="80000"/>
              </a:lnSpc>
              <a:buFontTx/>
              <a:buNone/>
            </a:pPr>
            <a:r>
              <a:rPr lang="en-US" altLang="en-US" sz="1900" b="1" smtClean="0"/>
              <a:t>     the most beautiful and impressive scientific equation </a:t>
            </a:r>
          </a:p>
          <a:p>
            <a:pPr eaLnBrk="1" hangingPunct="1">
              <a:lnSpc>
                <a:spcPct val="80000"/>
              </a:lnSpc>
              <a:buFontTx/>
              <a:buNone/>
            </a:pPr>
            <a:r>
              <a:rPr lang="en-US" altLang="en-US" sz="1900" b="1" smtClean="0"/>
              <a:t>     known to humankind, a triumph of  human genius,  </a:t>
            </a:r>
          </a:p>
          <a:p>
            <a:pPr eaLnBrk="1" hangingPunct="1">
              <a:lnSpc>
                <a:spcPct val="90000"/>
              </a:lnSpc>
              <a:buFontTx/>
              <a:buNone/>
            </a:pPr>
            <a:r>
              <a:rPr lang="en-US" altLang="en-US" b="1" smtClean="0">
                <a:latin typeface="Papyrus" pitchFamily="66" charset="0"/>
              </a:rPr>
              <a:t>          </a:t>
            </a:r>
            <a:r>
              <a:rPr lang="en-US" altLang="en-US" smtClean="0"/>
              <a:t> </a:t>
            </a:r>
          </a:p>
        </p:txBody>
      </p:sp>
      <p:sp>
        <p:nvSpPr>
          <p:cNvPr id="6" name="Rectangle 5"/>
          <p:cNvSpPr/>
          <p:nvPr/>
        </p:nvSpPr>
        <p:spPr>
          <a:xfrm>
            <a:off x="428625" y="928688"/>
            <a:ext cx="8358188" cy="4500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500688"/>
            <a:ext cx="8358188"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3"/>
          <p:cNvSpPr txBox="1">
            <a:spLocks noChangeArrowheads="1"/>
          </p:cNvSpPr>
          <p:nvPr/>
        </p:nvSpPr>
        <p:spPr>
          <a:xfrm>
            <a:off x="571472" y="5429264"/>
            <a:ext cx="8229600" cy="1143000"/>
          </a:xfrm>
          <a:prstGeom prst="rect">
            <a:avLst/>
          </a:prstGeom>
          <a:ln w="6350" cap="rnd">
            <a:noFill/>
          </a:ln>
        </p:spPr>
        <p:txBody>
          <a:bodyPr anchor="b">
            <a:normAutofit fontScale="85000" lnSpcReduction="10000"/>
          </a:bodyPr>
          <a:lstStyle/>
          <a:p>
            <a:pPr fontAlgn="auto">
              <a:spcAft>
                <a:spcPts val="0"/>
              </a:spcAft>
              <a:defRPr/>
            </a:pPr>
            <a:r>
              <a:rPr lang="en-US" sz="60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Einstein  Field  Equations</a:t>
            </a:r>
          </a:p>
        </p:txBody>
      </p:sp>
    </p:spTree>
    <p:extLst>
      <p:ext uri="{BB962C8B-B14F-4D97-AF65-F5344CB8AC3E}">
        <p14:creationId xmlns:p14="http://schemas.microsoft.com/office/powerpoint/2010/main" val="2547374917"/>
      </p:ext>
    </p:extLst>
  </p:cSld>
  <p:clrMapOvr>
    <a:masterClrMapping/>
  </p:clrMapOvr>
  <p:transition>
    <p:zo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500063" y="4786313"/>
            <a:ext cx="8143875"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86019" name="Rectangle 3"/>
          <p:cNvSpPr>
            <a:spLocks noChangeArrowheads="1"/>
          </p:cNvSpPr>
          <p:nvPr/>
        </p:nvSpPr>
        <p:spPr bwMode="auto">
          <a:xfrm>
            <a:off x="500063" y="1214438"/>
            <a:ext cx="4244975" cy="257175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62466" name="Object 2"/>
          <p:cNvGraphicFramePr>
            <a:graphicFrameLocks noChangeAspect="1"/>
          </p:cNvGraphicFramePr>
          <p:nvPr/>
        </p:nvGraphicFramePr>
        <p:xfrm>
          <a:off x="714375" y="1357313"/>
          <a:ext cx="3505200" cy="857250"/>
        </p:xfrm>
        <a:graphic>
          <a:graphicData uri="http://schemas.openxmlformats.org/presentationml/2006/ole">
            <mc:AlternateContent xmlns:mc="http://schemas.openxmlformats.org/markup-compatibility/2006">
              <mc:Choice xmlns:v="urn:schemas-microsoft-com:vml" Requires="v">
                <p:oleObj spid="_x0000_s208916" name="Equation" r:id="rId3" imgW="1765080" imgH="431640" progId="Equation.DSMT4">
                  <p:embed/>
                </p:oleObj>
              </mc:Choice>
              <mc:Fallback>
                <p:oleObj name="Equation" r:id="rId3" imgW="176508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357313"/>
                        <a:ext cx="350520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67" name="Object 3"/>
          <p:cNvGraphicFramePr>
            <a:graphicFrameLocks noChangeAspect="1"/>
          </p:cNvGraphicFramePr>
          <p:nvPr/>
        </p:nvGraphicFramePr>
        <p:xfrm>
          <a:off x="714375" y="2571750"/>
          <a:ext cx="3786188" cy="1017588"/>
        </p:xfrm>
        <a:graphic>
          <a:graphicData uri="http://schemas.openxmlformats.org/presentationml/2006/ole">
            <mc:AlternateContent xmlns:mc="http://schemas.openxmlformats.org/markup-compatibility/2006">
              <mc:Choice xmlns:v="urn:schemas-microsoft-com:vml" Requires="v">
                <p:oleObj spid="_x0000_s208917" name="Equation" r:id="rId5" imgW="1701720" imgH="457200" progId="Equation.DSMT4">
                  <p:embed/>
                </p:oleObj>
              </mc:Choice>
              <mc:Fallback>
                <p:oleObj name="Equation" r:id="rId5" imgW="170172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2571750"/>
                        <a:ext cx="3786188" cy="101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FRW    Dynamics</a:t>
            </a:r>
          </a:p>
        </p:txBody>
      </p:sp>
      <p:sp>
        <p:nvSpPr>
          <p:cNvPr id="7" name="TextBox 6"/>
          <p:cNvSpPr txBox="1"/>
          <p:nvPr/>
        </p:nvSpPr>
        <p:spPr>
          <a:xfrm>
            <a:off x="5072063" y="1571625"/>
            <a:ext cx="3643312" cy="1816100"/>
          </a:xfrm>
          <a:prstGeom prst="rect">
            <a:avLst/>
          </a:prstGeom>
          <a:noFill/>
        </p:spPr>
        <p:txBody>
          <a:bodyPr>
            <a:spAutoFit/>
          </a:bodyPr>
          <a:lstStyle/>
          <a:p>
            <a:pPr>
              <a:defRPr/>
            </a:pPr>
            <a:r>
              <a:rPr lang="en-US" sz="1600" b="1" dirty="0">
                <a:solidFill>
                  <a:prstClr val="white"/>
                </a:solidFill>
                <a:latin typeface="Constantia"/>
              </a:rPr>
              <a:t>To  find  solutions  a(t) for the expansion  history of the Universe, for  a particular FRW Universe , </a:t>
            </a:r>
          </a:p>
          <a:p>
            <a:pPr>
              <a:defRPr/>
            </a:pPr>
            <a:endParaRPr lang="en-US" sz="1600" b="1" dirty="0">
              <a:solidFill>
                <a:prstClr val="white"/>
              </a:solidFill>
              <a:latin typeface="Constantia"/>
            </a:endParaRPr>
          </a:p>
          <a:p>
            <a:pPr>
              <a:defRPr/>
            </a:pPr>
            <a:r>
              <a:rPr lang="en-US" sz="1600" b="1" dirty="0">
                <a:solidFill>
                  <a:prstClr val="white"/>
                </a:solidFill>
                <a:latin typeface="Constantia"/>
              </a:rPr>
              <a:t>one needs to know how the </a:t>
            </a:r>
          </a:p>
          <a:p>
            <a:pPr>
              <a:defRPr/>
            </a:pPr>
            <a:r>
              <a:rPr lang="en-US" sz="1600" b="1" dirty="0">
                <a:solidFill>
                  <a:prstClr val="white"/>
                </a:solidFill>
                <a:latin typeface="Constantia"/>
              </a:rPr>
              <a:t>density  </a:t>
            </a:r>
            <a:r>
              <a:rPr lang="en-US" sz="1600" b="1" dirty="0">
                <a:solidFill>
                  <a:prstClr val="white"/>
                </a:solidFill>
                <a:latin typeface="Constantia"/>
                <a:sym typeface="Mathematica1"/>
              </a:rPr>
              <a:t>(t) and pressure p(t) evolve as function of a(t) </a:t>
            </a:r>
            <a:endParaRPr lang="en-US" sz="1600" b="1" dirty="0">
              <a:solidFill>
                <a:prstClr val="white"/>
              </a:solidFill>
              <a:latin typeface="Constantia"/>
            </a:endParaRPr>
          </a:p>
        </p:txBody>
      </p:sp>
      <p:sp>
        <p:nvSpPr>
          <p:cNvPr id="8" name="Rectangle 7"/>
          <p:cNvSpPr/>
          <p:nvPr/>
        </p:nvSpPr>
        <p:spPr>
          <a:xfrm>
            <a:off x="4857750" y="1214438"/>
            <a:ext cx="3786188" cy="2571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785813" y="4000500"/>
            <a:ext cx="8358187" cy="584200"/>
          </a:xfrm>
          <a:prstGeom prst="rect">
            <a:avLst/>
          </a:prstGeom>
          <a:noFill/>
        </p:spPr>
        <p:txBody>
          <a:bodyPr>
            <a:spAutoFit/>
          </a:bodyPr>
          <a:lstStyle/>
          <a:p>
            <a:pPr>
              <a:defRPr/>
            </a:pPr>
            <a:r>
              <a:rPr lang="en-US" sz="1600" b="1" dirty="0">
                <a:solidFill>
                  <a:prstClr val="white"/>
                </a:solidFill>
                <a:latin typeface="Constantia"/>
              </a:rPr>
              <a:t>FRW  equations  are implicitly  equivalent  to a third Einstein equation, the </a:t>
            </a:r>
          </a:p>
          <a:p>
            <a:pPr>
              <a:defRPr/>
            </a:pPr>
            <a:r>
              <a:rPr lang="en-US" sz="1600" b="1" dirty="0">
                <a:solidFill>
                  <a:prstClr val="white"/>
                </a:solidFill>
                <a:latin typeface="Constantia"/>
              </a:rPr>
              <a:t>energy equation, </a:t>
            </a:r>
          </a:p>
        </p:txBody>
      </p:sp>
      <p:sp>
        <p:nvSpPr>
          <p:cNvPr id="10" name="Rectangle 9"/>
          <p:cNvSpPr/>
          <p:nvPr/>
        </p:nvSpPr>
        <p:spPr>
          <a:xfrm>
            <a:off x="500063" y="3929063"/>
            <a:ext cx="8143875"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2468" name="Object 4"/>
          <p:cNvGraphicFramePr>
            <a:graphicFrameLocks noChangeAspect="1"/>
          </p:cNvGraphicFramePr>
          <p:nvPr/>
        </p:nvGraphicFramePr>
        <p:xfrm>
          <a:off x="2428875" y="4857750"/>
          <a:ext cx="4214813" cy="1433513"/>
        </p:xfrm>
        <a:graphic>
          <a:graphicData uri="http://schemas.openxmlformats.org/presentationml/2006/ole">
            <mc:AlternateContent xmlns:mc="http://schemas.openxmlformats.org/markup-compatibility/2006">
              <mc:Choice xmlns:v="urn:schemas-microsoft-com:vml" Requires="v">
                <p:oleObj spid="_x0000_s208918" name="Equation" r:id="rId7" imgW="1269720" imgH="431640" progId="Equation.DSMT4">
                  <p:embed/>
                </p:oleObj>
              </mc:Choice>
              <mc:Fallback>
                <p:oleObj name="Equation" r:id="rId7" imgW="126972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75" y="4857750"/>
                        <a:ext cx="42148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61621648"/>
      </p:ext>
    </p:extLst>
  </p:cSld>
  <p:clrMapOvr>
    <a:masterClrMapping/>
  </p:clrMapOvr>
  <p:transition>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500063" y="4929188"/>
            <a:ext cx="8143875" cy="7143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5" name="Rectangle 3"/>
          <p:cNvSpPr>
            <a:spLocks noChangeArrowheads="1"/>
          </p:cNvSpPr>
          <p:nvPr/>
        </p:nvSpPr>
        <p:spPr bwMode="auto">
          <a:xfrm>
            <a:off x="500063" y="2357438"/>
            <a:ext cx="8143875" cy="1214437"/>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42844" y="214290"/>
            <a:ext cx="10117138" cy="1371600"/>
          </a:xfrm>
          <a:prstGeom prst="rect">
            <a:avLst/>
          </a:prstGeom>
          <a:ln w="6350" cap="rnd">
            <a:noFill/>
          </a:ln>
        </p:spPr>
        <p:txBody>
          <a:bodyPr anchor="b">
            <a:normAutofit fontScale="92500" lnSpcReduction="20000"/>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FRW   Dynamics:</a:t>
            </a:r>
          </a:p>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Adiabatic Cosmic Expansion</a:t>
            </a:r>
          </a:p>
        </p:txBody>
      </p:sp>
      <p:sp>
        <p:nvSpPr>
          <p:cNvPr id="9" name="TextBox 8"/>
          <p:cNvSpPr txBox="1"/>
          <p:nvPr/>
        </p:nvSpPr>
        <p:spPr>
          <a:xfrm>
            <a:off x="642938" y="1643063"/>
            <a:ext cx="8358187" cy="584200"/>
          </a:xfrm>
          <a:prstGeom prst="rect">
            <a:avLst/>
          </a:prstGeom>
          <a:noFill/>
        </p:spPr>
        <p:txBody>
          <a:bodyPr>
            <a:spAutoFit/>
          </a:bodyPr>
          <a:lstStyle/>
          <a:p>
            <a:pPr>
              <a:defRPr/>
            </a:pPr>
            <a:r>
              <a:rPr lang="en-US" sz="1600" b="1" dirty="0">
                <a:solidFill>
                  <a:prstClr val="white"/>
                </a:solidFill>
                <a:latin typeface="Constantia"/>
                <a:sym typeface="Mathematica1"/>
              </a:rPr>
              <a:t>Important observation: </a:t>
            </a:r>
          </a:p>
          <a:p>
            <a:pPr>
              <a:defRPr/>
            </a:pPr>
            <a:r>
              <a:rPr lang="en-US" sz="1600" b="1" dirty="0">
                <a:solidFill>
                  <a:prstClr val="white"/>
                </a:solidFill>
                <a:latin typeface="Constantia"/>
                <a:sym typeface="Mathematica1"/>
              </a:rPr>
              <a:t>the energy equation,</a:t>
            </a:r>
          </a:p>
        </p:txBody>
      </p:sp>
      <p:sp>
        <p:nvSpPr>
          <p:cNvPr id="10" name="Rectangle 9"/>
          <p:cNvSpPr/>
          <p:nvPr/>
        </p:nvSpPr>
        <p:spPr>
          <a:xfrm>
            <a:off x="500063" y="1571625"/>
            <a:ext cx="8143875"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3490" name="Object 4"/>
          <p:cNvGraphicFramePr>
            <a:graphicFrameLocks noChangeAspect="1"/>
          </p:cNvGraphicFramePr>
          <p:nvPr/>
        </p:nvGraphicFramePr>
        <p:xfrm>
          <a:off x="2786063" y="2428875"/>
          <a:ext cx="3360737" cy="1143000"/>
        </p:xfrm>
        <a:graphic>
          <a:graphicData uri="http://schemas.openxmlformats.org/presentationml/2006/ole">
            <mc:AlternateContent xmlns:mc="http://schemas.openxmlformats.org/markup-compatibility/2006">
              <mc:Choice xmlns:v="urn:schemas-microsoft-com:vml" Requires="v">
                <p:oleObj spid="_x0000_s209940" name="Equation" r:id="rId3" imgW="1269720" imgH="431640" progId="Equation.DSMT4">
                  <p:embed/>
                </p:oleObj>
              </mc:Choice>
              <mc:Fallback>
                <p:oleObj name="Equation" r:id="rId3" imgW="12697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063" y="2428875"/>
                        <a:ext cx="336073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571500" y="3714750"/>
            <a:ext cx="8358188" cy="1570038"/>
          </a:xfrm>
          <a:prstGeom prst="rect">
            <a:avLst/>
          </a:prstGeom>
          <a:noFill/>
        </p:spPr>
        <p:txBody>
          <a:bodyPr>
            <a:spAutoFit/>
          </a:bodyPr>
          <a:lstStyle/>
          <a:p>
            <a:pPr>
              <a:defRPr/>
            </a:pPr>
            <a:r>
              <a:rPr lang="en-US" sz="1600" b="1" dirty="0">
                <a:solidFill>
                  <a:prstClr val="white"/>
                </a:solidFill>
                <a:latin typeface="Constantia"/>
                <a:sym typeface="Mathematica1"/>
              </a:rPr>
              <a:t>is equivalent to stating that the change in internal energy </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a:p>
            <a:pPr>
              <a:defRPr/>
            </a:pPr>
            <a:r>
              <a:rPr lang="en-US" sz="1600" b="1" dirty="0">
                <a:solidFill>
                  <a:prstClr val="white"/>
                </a:solidFill>
                <a:latin typeface="Constantia"/>
                <a:sym typeface="Mathematica1"/>
              </a:rPr>
              <a:t>of a specific  co-expanding volume V(t) of the Universe, is due to work by pressure: </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p:txBody>
      </p:sp>
      <p:sp>
        <p:nvSpPr>
          <p:cNvPr id="14" name="Rectangle 13"/>
          <p:cNvSpPr/>
          <p:nvPr/>
        </p:nvSpPr>
        <p:spPr>
          <a:xfrm>
            <a:off x="500063" y="3643313"/>
            <a:ext cx="8143875" cy="12144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3491" name="Object 3"/>
          <p:cNvGraphicFramePr>
            <a:graphicFrameLocks noChangeAspect="1"/>
          </p:cNvGraphicFramePr>
          <p:nvPr/>
        </p:nvGraphicFramePr>
        <p:xfrm>
          <a:off x="3286125" y="5000625"/>
          <a:ext cx="2268538" cy="577850"/>
        </p:xfrm>
        <a:graphic>
          <a:graphicData uri="http://schemas.openxmlformats.org/presentationml/2006/ole">
            <mc:AlternateContent xmlns:mc="http://schemas.openxmlformats.org/markup-compatibility/2006">
              <mc:Choice xmlns:v="urn:schemas-microsoft-com:vml" Requires="v">
                <p:oleObj spid="_x0000_s209941" name="Equation" r:id="rId5" imgW="799920" imgH="203040" progId="Equation.DSMT4">
                  <p:embed/>
                </p:oleObj>
              </mc:Choice>
              <mc:Fallback>
                <p:oleObj name="Equation" r:id="rId5" imgW="79992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125" y="5000625"/>
                        <a:ext cx="2268538"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5"/>
          <p:cNvGraphicFramePr>
            <a:graphicFrameLocks noChangeAspect="1"/>
          </p:cNvGraphicFramePr>
          <p:nvPr/>
        </p:nvGraphicFramePr>
        <p:xfrm>
          <a:off x="3786188" y="4071938"/>
          <a:ext cx="1179512" cy="417512"/>
        </p:xfrm>
        <a:graphic>
          <a:graphicData uri="http://schemas.openxmlformats.org/presentationml/2006/ole">
            <mc:AlternateContent xmlns:mc="http://schemas.openxmlformats.org/markup-compatibility/2006">
              <mc:Choice xmlns:v="urn:schemas-microsoft-com:vml" Requires="v">
                <p:oleObj spid="_x0000_s209942" name="Equation" r:id="rId7" imgW="647640" imgH="228600" progId="Equation.DSMT4">
                  <p:embed/>
                </p:oleObj>
              </mc:Choice>
              <mc:Fallback>
                <p:oleObj name="Equation" r:id="rId7" imgW="64764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188" y="4071938"/>
                        <a:ext cx="1179512"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42938" y="5786438"/>
            <a:ext cx="8358187" cy="1446212"/>
          </a:xfrm>
          <a:prstGeom prst="rect">
            <a:avLst/>
          </a:prstGeom>
          <a:noFill/>
        </p:spPr>
        <p:txBody>
          <a:bodyPr>
            <a:spAutoFit/>
          </a:bodyPr>
          <a:lstStyle/>
          <a:p>
            <a:pPr>
              <a:defRPr/>
            </a:pPr>
            <a:r>
              <a:rPr lang="en-US" sz="1600" b="1" dirty="0" err="1">
                <a:solidFill>
                  <a:prstClr val="white"/>
                </a:solidFill>
                <a:latin typeface="Constantia"/>
                <a:sym typeface="Mathematica1"/>
              </a:rPr>
              <a:t>Friedmann</a:t>
            </a:r>
            <a:r>
              <a:rPr lang="en-US" sz="1600" b="1" dirty="0">
                <a:solidFill>
                  <a:prstClr val="white"/>
                </a:solidFill>
                <a:latin typeface="Constantia"/>
                <a:sym typeface="Mathematica1"/>
              </a:rPr>
              <a:t>-Robertson-Walker-Lemaitre expansion of the Universe is </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r>
              <a:rPr lang="en-US" sz="2400" b="1" dirty="0">
                <a:solidFill>
                  <a:prstClr val="white"/>
                </a:solidFill>
                <a:latin typeface="Constantia"/>
                <a:sym typeface="Mathematica1"/>
              </a:rPr>
              <a:t>Adiabatic   Expansion</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p:txBody>
      </p:sp>
      <p:sp>
        <p:nvSpPr>
          <p:cNvPr id="12" name="Rectangle 11"/>
          <p:cNvSpPr/>
          <p:nvPr/>
        </p:nvSpPr>
        <p:spPr>
          <a:xfrm>
            <a:off x="500063" y="5715000"/>
            <a:ext cx="8143875" cy="1000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Right Arrow 16"/>
          <p:cNvSpPr/>
          <p:nvPr/>
        </p:nvSpPr>
        <p:spPr>
          <a:xfrm>
            <a:off x="1643063" y="6429375"/>
            <a:ext cx="642937" cy="2143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ight Arrow 17"/>
          <p:cNvSpPr/>
          <p:nvPr/>
        </p:nvSpPr>
        <p:spPr>
          <a:xfrm rot="10800000">
            <a:off x="6572250" y="6429375"/>
            <a:ext cx="642938" cy="21431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169910932"/>
      </p:ext>
    </p:extLst>
  </p:cSld>
  <p:clrMapOvr>
    <a:masterClrMapping/>
  </p:clrMapOvr>
  <p:transition>
    <p:zo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571500" y="3357563"/>
            <a:ext cx="8143875" cy="785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42844" y="214290"/>
            <a:ext cx="10117138" cy="1371600"/>
          </a:xfrm>
          <a:prstGeom prst="rect">
            <a:avLst/>
          </a:prstGeom>
          <a:ln w="6350" cap="rnd">
            <a:noFill/>
          </a:ln>
        </p:spPr>
        <p:txBody>
          <a:bodyPr anchor="b">
            <a:normAutofit fontScale="92500" lnSpcReduction="20000"/>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FRW   Dynamics:</a:t>
            </a:r>
          </a:p>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Thermal  Evolution </a:t>
            </a:r>
          </a:p>
        </p:txBody>
      </p:sp>
      <p:sp>
        <p:nvSpPr>
          <p:cNvPr id="9" name="TextBox 8"/>
          <p:cNvSpPr txBox="1"/>
          <p:nvPr/>
        </p:nvSpPr>
        <p:spPr>
          <a:xfrm>
            <a:off x="642938" y="1643063"/>
            <a:ext cx="8358187" cy="1570037"/>
          </a:xfrm>
          <a:prstGeom prst="rect">
            <a:avLst/>
          </a:prstGeom>
          <a:noFill/>
        </p:spPr>
        <p:txBody>
          <a:bodyPr>
            <a:spAutoFit/>
          </a:bodyPr>
          <a:lstStyle/>
          <a:p>
            <a:pPr>
              <a:defRPr/>
            </a:pPr>
            <a:r>
              <a:rPr lang="en-US" sz="1600" b="1" dirty="0">
                <a:solidFill>
                  <a:prstClr val="white"/>
                </a:solidFill>
                <a:latin typeface="Constantia"/>
                <a:sym typeface="Mathematica1"/>
              </a:rPr>
              <a:t>Adiabatic  Expansion  of  the  Universe:</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  Implication for  Thermal  History</a:t>
            </a:r>
          </a:p>
          <a:p>
            <a:pPr>
              <a:defRPr/>
            </a:pPr>
            <a:r>
              <a:rPr lang="en-US" sz="1600" b="1" dirty="0">
                <a:solidFill>
                  <a:prstClr val="white"/>
                </a:solidFill>
                <a:latin typeface="Constantia"/>
                <a:sym typeface="Mathematica1"/>
              </a:rPr>
              <a:t>                       Temperature  Evolution  of   cosmic  components</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For a medium with adiabatic index :     </a:t>
            </a:r>
          </a:p>
        </p:txBody>
      </p:sp>
      <p:sp>
        <p:nvSpPr>
          <p:cNvPr id="10" name="Rectangle 9"/>
          <p:cNvSpPr/>
          <p:nvPr/>
        </p:nvSpPr>
        <p:spPr>
          <a:xfrm>
            <a:off x="571500" y="1643063"/>
            <a:ext cx="8143875" cy="1643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4514" name="Object 4"/>
          <p:cNvGraphicFramePr>
            <a:graphicFrameLocks noChangeAspect="1"/>
          </p:cNvGraphicFramePr>
          <p:nvPr/>
        </p:nvGraphicFramePr>
        <p:xfrm>
          <a:off x="3571875" y="3429000"/>
          <a:ext cx="1916113" cy="538163"/>
        </p:xfrm>
        <a:graphic>
          <a:graphicData uri="http://schemas.openxmlformats.org/presentationml/2006/ole">
            <mc:AlternateContent xmlns:mc="http://schemas.openxmlformats.org/markup-compatibility/2006">
              <mc:Choice xmlns:v="urn:schemas-microsoft-com:vml" Requires="v">
                <p:oleObj spid="_x0000_s210976" name="Equation" r:id="rId3" imgW="723600" imgH="203040" progId="Equation.DSMT4">
                  <p:embed/>
                </p:oleObj>
              </mc:Choice>
              <mc:Fallback>
                <p:oleObj name="Equation" r:id="rId3" imgW="72360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3429000"/>
                        <a:ext cx="1916113"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4500563" y="5572125"/>
          <a:ext cx="693737" cy="717550"/>
        </p:xfrm>
        <a:graphic>
          <a:graphicData uri="http://schemas.openxmlformats.org/presentationml/2006/ole">
            <mc:AlternateContent xmlns:mc="http://schemas.openxmlformats.org/markup-compatibility/2006">
              <mc:Choice xmlns:v="urn:schemas-microsoft-com:vml" Requires="v">
                <p:oleObj spid="_x0000_s210977" name="Equation" r:id="rId5" imgW="380880" imgH="393480" progId="Equation.DSMT4">
                  <p:embed/>
                </p:oleObj>
              </mc:Choice>
              <mc:Fallback>
                <p:oleObj name="Equation" r:id="rId5" imgW="38088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5572125"/>
                        <a:ext cx="693737"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571500" y="4214813"/>
            <a:ext cx="2857500" cy="2500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TextBox 19"/>
          <p:cNvSpPr txBox="1"/>
          <p:nvPr/>
        </p:nvSpPr>
        <p:spPr>
          <a:xfrm>
            <a:off x="642938" y="4500563"/>
            <a:ext cx="3286125" cy="1816100"/>
          </a:xfrm>
          <a:prstGeom prst="rect">
            <a:avLst/>
          </a:prstGeom>
          <a:noFill/>
        </p:spPr>
        <p:txBody>
          <a:bodyPr>
            <a:spAutoFit/>
          </a:bodyPr>
          <a:lstStyle/>
          <a:p>
            <a:pPr>
              <a:defRPr/>
            </a:pPr>
            <a:r>
              <a:rPr lang="en-US" sz="1600" b="1" dirty="0">
                <a:solidFill>
                  <a:prstClr val="white"/>
                </a:solidFill>
                <a:latin typeface="Constantia"/>
                <a:sym typeface="Mathematica1"/>
              </a:rPr>
              <a:t>Radiation (Photons)</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Monatomic Gas</a:t>
            </a:r>
          </a:p>
          <a:p>
            <a:pPr>
              <a:defRPr/>
            </a:pPr>
            <a:r>
              <a:rPr lang="en-US" sz="1600" b="1" dirty="0">
                <a:solidFill>
                  <a:prstClr val="white"/>
                </a:solidFill>
                <a:latin typeface="Constantia"/>
                <a:sym typeface="Mathematica1"/>
              </a:rPr>
              <a:t>       (hydrogen)                 </a:t>
            </a:r>
          </a:p>
        </p:txBody>
      </p:sp>
      <p:graphicFrame>
        <p:nvGraphicFramePr>
          <p:cNvPr id="64516" name="Object 5"/>
          <p:cNvGraphicFramePr>
            <a:graphicFrameLocks noChangeAspect="1"/>
          </p:cNvGraphicFramePr>
          <p:nvPr/>
        </p:nvGraphicFramePr>
        <p:xfrm>
          <a:off x="7072313" y="4357688"/>
          <a:ext cx="809625" cy="717550"/>
        </p:xfrm>
        <a:graphic>
          <a:graphicData uri="http://schemas.openxmlformats.org/presentationml/2006/ole">
            <mc:AlternateContent xmlns:mc="http://schemas.openxmlformats.org/markup-compatibility/2006">
              <mc:Choice xmlns:v="urn:schemas-microsoft-com:vml" Requires="v">
                <p:oleObj spid="_x0000_s210978" name="Equation" r:id="rId7" imgW="444240" imgH="393480" progId="Equation.DSMT4">
                  <p:embed/>
                </p:oleObj>
              </mc:Choice>
              <mc:Fallback>
                <p:oleObj name="Equation" r:id="rId7" imgW="44424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2313" y="4357688"/>
                        <a:ext cx="809625"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7" name="Object 6"/>
          <p:cNvGraphicFramePr>
            <a:graphicFrameLocks noChangeAspect="1"/>
          </p:cNvGraphicFramePr>
          <p:nvPr/>
        </p:nvGraphicFramePr>
        <p:xfrm>
          <a:off x="4500563" y="4357688"/>
          <a:ext cx="693737" cy="717550"/>
        </p:xfrm>
        <a:graphic>
          <a:graphicData uri="http://schemas.openxmlformats.org/presentationml/2006/ole">
            <mc:AlternateContent xmlns:mc="http://schemas.openxmlformats.org/markup-compatibility/2006">
              <mc:Choice xmlns:v="urn:schemas-microsoft-com:vml" Requires="v">
                <p:oleObj spid="_x0000_s210979" name="Equation" r:id="rId9" imgW="380880" imgH="393480" progId="Equation.DSMT4">
                  <p:embed/>
                </p:oleObj>
              </mc:Choice>
              <mc:Fallback>
                <p:oleObj name="Equation" r:id="rId9" imgW="38088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0563" y="4357688"/>
                        <a:ext cx="693737"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8" name="Object 8"/>
          <p:cNvGraphicFramePr>
            <a:graphicFrameLocks noChangeAspect="1"/>
          </p:cNvGraphicFramePr>
          <p:nvPr/>
        </p:nvGraphicFramePr>
        <p:xfrm>
          <a:off x="7072313" y="5500688"/>
          <a:ext cx="855662" cy="717550"/>
        </p:xfrm>
        <a:graphic>
          <a:graphicData uri="http://schemas.openxmlformats.org/presentationml/2006/ole">
            <mc:AlternateContent xmlns:mc="http://schemas.openxmlformats.org/markup-compatibility/2006">
              <mc:Choice xmlns:v="urn:schemas-microsoft-com:vml" Requires="v">
                <p:oleObj spid="_x0000_s210980" name="Equation" r:id="rId11" imgW="469800" imgH="393480" progId="Equation.DSMT4">
                  <p:embed/>
                </p:oleObj>
              </mc:Choice>
              <mc:Fallback>
                <p:oleObj name="Equation" r:id="rId11" imgW="46980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2313" y="5500688"/>
                        <a:ext cx="855662"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ectangle 21"/>
          <p:cNvSpPr/>
          <p:nvPr/>
        </p:nvSpPr>
        <p:spPr>
          <a:xfrm>
            <a:off x="3571875" y="4214813"/>
            <a:ext cx="2500313" cy="2500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p:nvSpPr>
        <p:spPr>
          <a:xfrm>
            <a:off x="6215063" y="4214813"/>
            <a:ext cx="2500312" cy="2500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88540119"/>
      </p:ext>
    </p:extLst>
  </p:cSld>
  <p:clrMapOvr>
    <a:masterClrMapping/>
  </p:clrMapOvr>
  <p:transition>
    <p:zo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571500" y="3357563"/>
            <a:ext cx="8143875" cy="785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42844" y="214290"/>
            <a:ext cx="10117138" cy="1371600"/>
          </a:xfrm>
          <a:prstGeom prst="rect">
            <a:avLst/>
          </a:prstGeom>
          <a:ln w="6350" cap="rnd">
            <a:noFill/>
          </a:ln>
        </p:spPr>
        <p:txBody>
          <a:bodyPr anchor="b">
            <a:normAutofit fontScale="92500" lnSpcReduction="20000"/>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FRW   Dynamics:</a:t>
            </a:r>
          </a:p>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Thermal  Evolution </a:t>
            </a:r>
          </a:p>
        </p:txBody>
      </p:sp>
      <p:sp>
        <p:nvSpPr>
          <p:cNvPr id="9" name="TextBox 8"/>
          <p:cNvSpPr txBox="1"/>
          <p:nvPr/>
        </p:nvSpPr>
        <p:spPr>
          <a:xfrm>
            <a:off x="642938" y="1643063"/>
            <a:ext cx="8358187" cy="1570037"/>
          </a:xfrm>
          <a:prstGeom prst="rect">
            <a:avLst/>
          </a:prstGeom>
          <a:noFill/>
        </p:spPr>
        <p:txBody>
          <a:bodyPr>
            <a:spAutoFit/>
          </a:bodyPr>
          <a:lstStyle/>
          <a:p>
            <a:pPr>
              <a:defRPr/>
            </a:pPr>
            <a:r>
              <a:rPr lang="en-US" sz="1600" b="1" dirty="0">
                <a:solidFill>
                  <a:prstClr val="white"/>
                </a:solidFill>
                <a:latin typeface="Constantia"/>
                <a:sym typeface="Mathematica1"/>
              </a:rPr>
              <a:t>Adiabatic  Expansion  of  the  Universe:</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  Implication for  Thermal  History</a:t>
            </a:r>
          </a:p>
          <a:p>
            <a:pPr>
              <a:defRPr/>
            </a:pPr>
            <a:r>
              <a:rPr lang="en-US" sz="1600" b="1" dirty="0">
                <a:solidFill>
                  <a:prstClr val="white"/>
                </a:solidFill>
                <a:latin typeface="Constantia"/>
                <a:sym typeface="Mathematica1"/>
              </a:rPr>
              <a:t>                       Temperature  Evolution  of   cosmic  components</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For a medium with adiabatic index :     </a:t>
            </a:r>
          </a:p>
        </p:txBody>
      </p:sp>
      <p:sp>
        <p:nvSpPr>
          <p:cNvPr id="10" name="Rectangle 9"/>
          <p:cNvSpPr/>
          <p:nvPr/>
        </p:nvSpPr>
        <p:spPr>
          <a:xfrm>
            <a:off x="571500" y="1643063"/>
            <a:ext cx="8143875" cy="1643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5538" name="Object 4"/>
          <p:cNvGraphicFramePr>
            <a:graphicFrameLocks noChangeAspect="1"/>
          </p:cNvGraphicFramePr>
          <p:nvPr/>
        </p:nvGraphicFramePr>
        <p:xfrm>
          <a:off x="3571875" y="3429000"/>
          <a:ext cx="1916113" cy="538163"/>
        </p:xfrm>
        <a:graphic>
          <a:graphicData uri="http://schemas.openxmlformats.org/presentationml/2006/ole">
            <mc:AlternateContent xmlns:mc="http://schemas.openxmlformats.org/markup-compatibility/2006">
              <mc:Choice xmlns:v="urn:schemas-microsoft-com:vml" Requires="v">
                <p:oleObj spid="_x0000_s212000" name="Equation" r:id="rId3" imgW="723600" imgH="203040" progId="Equation.DSMT4">
                  <p:embed/>
                </p:oleObj>
              </mc:Choice>
              <mc:Fallback>
                <p:oleObj name="Equation" r:id="rId3" imgW="72360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3429000"/>
                        <a:ext cx="1916113"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500563" y="5572125"/>
          <a:ext cx="693737" cy="717550"/>
        </p:xfrm>
        <a:graphic>
          <a:graphicData uri="http://schemas.openxmlformats.org/presentationml/2006/ole">
            <mc:AlternateContent xmlns:mc="http://schemas.openxmlformats.org/markup-compatibility/2006">
              <mc:Choice xmlns:v="urn:schemas-microsoft-com:vml" Requires="v">
                <p:oleObj spid="_x0000_s212001" name="Equation" r:id="rId5" imgW="380880" imgH="393480" progId="Equation.DSMT4">
                  <p:embed/>
                </p:oleObj>
              </mc:Choice>
              <mc:Fallback>
                <p:oleObj name="Equation" r:id="rId5" imgW="38088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5572125"/>
                        <a:ext cx="693737"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571500" y="4214813"/>
            <a:ext cx="2857500" cy="2500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TextBox 19"/>
          <p:cNvSpPr txBox="1"/>
          <p:nvPr/>
        </p:nvSpPr>
        <p:spPr>
          <a:xfrm>
            <a:off x="642938" y="4500563"/>
            <a:ext cx="3286125" cy="1816100"/>
          </a:xfrm>
          <a:prstGeom prst="rect">
            <a:avLst/>
          </a:prstGeom>
          <a:noFill/>
        </p:spPr>
        <p:txBody>
          <a:bodyPr>
            <a:spAutoFit/>
          </a:bodyPr>
          <a:lstStyle/>
          <a:p>
            <a:pPr>
              <a:defRPr/>
            </a:pPr>
            <a:r>
              <a:rPr lang="en-US" sz="1600" b="1" dirty="0">
                <a:solidFill>
                  <a:prstClr val="white"/>
                </a:solidFill>
                <a:latin typeface="Constantia"/>
                <a:sym typeface="Mathematica1"/>
              </a:rPr>
              <a:t>Radiation (Photons)</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Monatomic Gas</a:t>
            </a:r>
          </a:p>
          <a:p>
            <a:pPr>
              <a:defRPr/>
            </a:pPr>
            <a:r>
              <a:rPr lang="en-US" sz="1600" b="1" dirty="0">
                <a:solidFill>
                  <a:prstClr val="white"/>
                </a:solidFill>
                <a:latin typeface="Constantia"/>
                <a:sym typeface="Mathematica1"/>
              </a:rPr>
              <a:t>       (hydrogen)                 </a:t>
            </a:r>
          </a:p>
        </p:txBody>
      </p:sp>
      <p:graphicFrame>
        <p:nvGraphicFramePr>
          <p:cNvPr id="65540" name="Object 5"/>
          <p:cNvGraphicFramePr>
            <a:graphicFrameLocks noChangeAspect="1"/>
          </p:cNvGraphicFramePr>
          <p:nvPr/>
        </p:nvGraphicFramePr>
        <p:xfrm>
          <a:off x="7072313" y="4357688"/>
          <a:ext cx="809625" cy="717550"/>
        </p:xfrm>
        <a:graphic>
          <a:graphicData uri="http://schemas.openxmlformats.org/presentationml/2006/ole">
            <mc:AlternateContent xmlns:mc="http://schemas.openxmlformats.org/markup-compatibility/2006">
              <mc:Choice xmlns:v="urn:schemas-microsoft-com:vml" Requires="v">
                <p:oleObj spid="_x0000_s212002" name="Equation" r:id="rId7" imgW="444240" imgH="393480" progId="Equation.DSMT4">
                  <p:embed/>
                </p:oleObj>
              </mc:Choice>
              <mc:Fallback>
                <p:oleObj name="Equation" r:id="rId7" imgW="44424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2313" y="4357688"/>
                        <a:ext cx="809625"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1" name="Object 6"/>
          <p:cNvGraphicFramePr>
            <a:graphicFrameLocks noChangeAspect="1"/>
          </p:cNvGraphicFramePr>
          <p:nvPr/>
        </p:nvGraphicFramePr>
        <p:xfrm>
          <a:off x="4500563" y="4357688"/>
          <a:ext cx="693737" cy="717550"/>
        </p:xfrm>
        <a:graphic>
          <a:graphicData uri="http://schemas.openxmlformats.org/presentationml/2006/ole">
            <mc:AlternateContent xmlns:mc="http://schemas.openxmlformats.org/markup-compatibility/2006">
              <mc:Choice xmlns:v="urn:schemas-microsoft-com:vml" Requires="v">
                <p:oleObj spid="_x0000_s212003" name="Equation" r:id="rId9" imgW="380880" imgH="393480" progId="Equation.DSMT4">
                  <p:embed/>
                </p:oleObj>
              </mc:Choice>
              <mc:Fallback>
                <p:oleObj name="Equation" r:id="rId9" imgW="38088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0563" y="4357688"/>
                        <a:ext cx="693737"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2" name="Object 8"/>
          <p:cNvGraphicFramePr>
            <a:graphicFrameLocks noChangeAspect="1"/>
          </p:cNvGraphicFramePr>
          <p:nvPr/>
        </p:nvGraphicFramePr>
        <p:xfrm>
          <a:off x="7072313" y="5500688"/>
          <a:ext cx="855662" cy="717550"/>
        </p:xfrm>
        <a:graphic>
          <a:graphicData uri="http://schemas.openxmlformats.org/presentationml/2006/ole">
            <mc:AlternateContent xmlns:mc="http://schemas.openxmlformats.org/markup-compatibility/2006">
              <mc:Choice xmlns:v="urn:schemas-microsoft-com:vml" Requires="v">
                <p:oleObj spid="_x0000_s212004" name="Equation" r:id="rId11" imgW="469800" imgH="393480" progId="Equation.DSMT4">
                  <p:embed/>
                </p:oleObj>
              </mc:Choice>
              <mc:Fallback>
                <p:oleObj name="Equation" r:id="rId11" imgW="46980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2313" y="5500688"/>
                        <a:ext cx="855662"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ectangle 21"/>
          <p:cNvSpPr/>
          <p:nvPr/>
        </p:nvSpPr>
        <p:spPr>
          <a:xfrm>
            <a:off x="3571875" y="4214813"/>
            <a:ext cx="2500313" cy="2500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Rectangle 22"/>
          <p:cNvSpPr/>
          <p:nvPr/>
        </p:nvSpPr>
        <p:spPr>
          <a:xfrm>
            <a:off x="6215063" y="4214813"/>
            <a:ext cx="2500312" cy="2500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504919659"/>
      </p:ext>
    </p:extLst>
  </p:cSld>
  <p:clrMapOvr>
    <a:masterClrMapping/>
  </p:clrMapOvr>
  <p:transition>
    <p:zo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1214438"/>
            <a:ext cx="9720263" cy="4294187"/>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Radiation</a:t>
            </a: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&amp;</a:t>
            </a: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Matter</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848238530"/>
      </p:ext>
    </p:extLst>
  </p:cSld>
  <p:clrMapOvr>
    <a:masterClrMapping/>
  </p:clrMapOvr>
  <p:transition>
    <p:zo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428625" y="5857875"/>
            <a:ext cx="8358188" cy="857250"/>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428625" y="3500438"/>
            <a:ext cx="8358188" cy="1500187"/>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Cosmic  Radiation</a:t>
            </a:r>
          </a:p>
        </p:txBody>
      </p:sp>
      <p:sp>
        <p:nvSpPr>
          <p:cNvPr id="9" name="TextBox 8"/>
          <p:cNvSpPr txBox="1"/>
          <p:nvPr/>
        </p:nvSpPr>
        <p:spPr>
          <a:xfrm>
            <a:off x="500063" y="1214438"/>
            <a:ext cx="8358187" cy="4524375"/>
          </a:xfrm>
          <a:prstGeom prst="rect">
            <a:avLst/>
          </a:prstGeom>
          <a:noFill/>
        </p:spPr>
        <p:txBody>
          <a:bodyPr>
            <a:spAutoFit/>
          </a:bodyPr>
          <a:lstStyle/>
          <a:p>
            <a:pPr>
              <a:defRPr/>
            </a:pPr>
            <a:r>
              <a:rPr lang="en-US" sz="1600" b="1" dirty="0">
                <a:solidFill>
                  <a:prstClr val="white"/>
                </a:solidFill>
                <a:latin typeface="Constantia"/>
              </a:rPr>
              <a:t>The Universe is filled with thermal radiation, the photons that were created in </a:t>
            </a:r>
          </a:p>
          <a:p>
            <a:pPr>
              <a:defRPr/>
            </a:pPr>
            <a:r>
              <a:rPr lang="en-US" sz="1600" b="1" dirty="0">
                <a:solidFill>
                  <a:prstClr val="white"/>
                </a:solidFill>
                <a:latin typeface="Constantia"/>
                <a:sym typeface="Mathematica1"/>
              </a:rPr>
              <a:t>The Big Bang and that we now observe as the Cosmic Microwave Background (CMB).  </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The CMB photons represent the most abundant species in the Universe, by far !</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The CMB radiation field is PERFECTLY </a:t>
            </a:r>
            <a:r>
              <a:rPr lang="en-US" sz="1600" b="1" dirty="0" err="1">
                <a:solidFill>
                  <a:prstClr val="white"/>
                </a:solidFill>
                <a:latin typeface="Constantia"/>
                <a:sym typeface="Mathematica1"/>
              </a:rPr>
              <a:t>thermalized</a:t>
            </a:r>
            <a:r>
              <a:rPr lang="en-US" sz="1600" b="1" dirty="0">
                <a:solidFill>
                  <a:prstClr val="white"/>
                </a:solidFill>
                <a:latin typeface="Constantia"/>
                <a:sym typeface="Mathematica1"/>
              </a:rPr>
              <a:t>, with their energy distribution representing the most perfect blackbody spectrum we know in nature. The energy density u</a:t>
            </a:r>
            <a:r>
              <a:rPr lang="en-US" sz="1600" b="1" baseline="-25000" dirty="0">
                <a:solidFill>
                  <a:prstClr val="white"/>
                </a:solidFill>
                <a:latin typeface="Constantia"/>
                <a:sym typeface="Mathematica1"/>
              </a:rPr>
              <a:t></a:t>
            </a:r>
            <a:r>
              <a:rPr lang="en-US" sz="1600" b="1" dirty="0">
                <a:solidFill>
                  <a:prstClr val="white"/>
                </a:solidFill>
                <a:latin typeface="Constantia"/>
                <a:sym typeface="Mathematica1"/>
              </a:rPr>
              <a:t>(T) is therefore given by the Planck spectral distribution, </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At present, the temperature T  of the cosmic radiation field is known to impressive</a:t>
            </a:r>
          </a:p>
          <a:p>
            <a:pPr>
              <a:defRPr/>
            </a:pPr>
            <a:r>
              <a:rPr lang="en-US" sz="1600" b="1" dirty="0">
                <a:solidFill>
                  <a:prstClr val="white"/>
                </a:solidFill>
                <a:latin typeface="Constantia"/>
                <a:sym typeface="Mathematica1"/>
              </a:rPr>
              <a:t>precision, </a:t>
            </a:r>
          </a:p>
        </p:txBody>
      </p:sp>
      <p:sp>
        <p:nvSpPr>
          <p:cNvPr id="10" name="Rectangle 9"/>
          <p:cNvSpPr/>
          <p:nvPr/>
        </p:nvSpPr>
        <p:spPr>
          <a:xfrm>
            <a:off x="428625" y="1214438"/>
            <a:ext cx="8358188" cy="2214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6562" name="Object 4"/>
          <p:cNvGraphicFramePr>
            <a:graphicFrameLocks noChangeAspect="1"/>
          </p:cNvGraphicFramePr>
          <p:nvPr/>
        </p:nvGraphicFramePr>
        <p:xfrm>
          <a:off x="2714625" y="3643313"/>
          <a:ext cx="3592513" cy="1012825"/>
        </p:xfrm>
        <a:graphic>
          <a:graphicData uri="http://schemas.openxmlformats.org/presentationml/2006/ole">
            <mc:AlternateContent xmlns:mc="http://schemas.openxmlformats.org/markup-compatibility/2006">
              <mc:Choice xmlns:v="urn:schemas-microsoft-com:vml" Requires="v">
                <p:oleObj spid="_x0000_s213006" name="Equation" r:id="rId3" imgW="1485720" imgH="419040" progId="Equation.DSMT4">
                  <p:embed/>
                </p:oleObj>
              </mc:Choice>
              <mc:Fallback>
                <p:oleObj name="Equation" r:id="rId3" imgW="1485720" imgH="419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25" y="3643313"/>
                        <a:ext cx="3592513" cy="101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3" name="Object 5"/>
          <p:cNvGraphicFramePr>
            <a:graphicFrameLocks noChangeAspect="1"/>
          </p:cNvGraphicFramePr>
          <p:nvPr/>
        </p:nvGraphicFramePr>
        <p:xfrm>
          <a:off x="2928938" y="6000750"/>
          <a:ext cx="3100387" cy="552450"/>
        </p:xfrm>
        <a:graphic>
          <a:graphicData uri="http://schemas.openxmlformats.org/presentationml/2006/ole">
            <mc:AlternateContent xmlns:mc="http://schemas.openxmlformats.org/markup-compatibility/2006">
              <mc:Choice xmlns:v="urn:schemas-microsoft-com:vml" Requires="v">
                <p:oleObj spid="_x0000_s213007" name="Equation" r:id="rId5" imgW="1282680" imgH="228600" progId="Equation.DSMT4">
                  <p:embed/>
                </p:oleObj>
              </mc:Choice>
              <mc:Fallback>
                <p:oleObj name="Equation" r:id="rId5" imgW="128268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938" y="6000750"/>
                        <a:ext cx="3100387"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10"/>
          <p:cNvSpPr/>
          <p:nvPr/>
        </p:nvSpPr>
        <p:spPr>
          <a:xfrm>
            <a:off x="428625" y="5072063"/>
            <a:ext cx="8358188"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93855947"/>
      </p:ext>
    </p:extLst>
  </p:cSld>
  <p:clrMapOvr>
    <a:masterClrMapping/>
  </p:clrMapOvr>
  <p:transition>
    <p:zo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428625" y="4500563"/>
            <a:ext cx="6215063" cy="2214562"/>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428625" y="2071688"/>
            <a:ext cx="8358188" cy="1143000"/>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Cosmic  Radiation</a:t>
            </a:r>
          </a:p>
        </p:txBody>
      </p:sp>
      <p:sp>
        <p:nvSpPr>
          <p:cNvPr id="9" name="TextBox 8"/>
          <p:cNvSpPr txBox="1"/>
          <p:nvPr/>
        </p:nvSpPr>
        <p:spPr>
          <a:xfrm>
            <a:off x="500063" y="1214438"/>
            <a:ext cx="8358187" cy="3292475"/>
          </a:xfrm>
          <a:prstGeom prst="rect">
            <a:avLst/>
          </a:prstGeom>
          <a:noFill/>
        </p:spPr>
        <p:txBody>
          <a:bodyPr>
            <a:spAutoFit/>
          </a:bodyPr>
          <a:lstStyle/>
          <a:p>
            <a:pPr>
              <a:defRPr/>
            </a:pPr>
            <a:r>
              <a:rPr lang="en-US" sz="1600" b="1" dirty="0">
                <a:solidFill>
                  <a:prstClr val="white"/>
                </a:solidFill>
                <a:latin typeface="Constantia"/>
                <a:sym typeface="Mathematica1"/>
              </a:rPr>
              <a:t>With the energy density u</a:t>
            </a:r>
            <a:r>
              <a:rPr lang="en-US" sz="1600" b="1" baseline="-25000" dirty="0">
                <a:solidFill>
                  <a:prstClr val="white"/>
                </a:solidFill>
                <a:latin typeface="Constantia"/>
                <a:sym typeface="Mathematica1"/>
              </a:rPr>
              <a:t></a:t>
            </a:r>
            <a:r>
              <a:rPr lang="en-US" sz="1600" b="1" dirty="0">
                <a:solidFill>
                  <a:prstClr val="white"/>
                </a:solidFill>
                <a:latin typeface="Constantia"/>
                <a:sym typeface="Mathematica1"/>
              </a:rPr>
              <a:t>(T) of CMB photons with energy h given, we know the </a:t>
            </a:r>
          </a:p>
          <a:p>
            <a:pPr>
              <a:defRPr/>
            </a:pPr>
            <a:r>
              <a:rPr lang="en-US" sz="1600" b="1" dirty="0">
                <a:solidFill>
                  <a:prstClr val="white"/>
                </a:solidFill>
                <a:latin typeface="Constantia"/>
                <a:sym typeface="Mathematica1"/>
              </a:rPr>
              <a:t>number density n</a:t>
            </a:r>
            <a:r>
              <a:rPr lang="en-US" sz="1600" b="1" baseline="-25000" dirty="0">
                <a:solidFill>
                  <a:prstClr val="white"/>
                </a:solidFill>
                <a:latin typeface="Constantia"/>
                <a:sym typeface="Mathematica1"/>
              </a:rPr>
              <a:t></a:t>
            </a:r>
            <a:r>
              <a:rPr lang="en-US" sz="1600" b="1" dirty="0">
                <a:solidFill>
                  <a:prstClr val="white"/>
                </a:solidFill>
                <a:latin typeface="Constantia"/>
                <a:sym typeface="Mathematica1"/>
              </a:rPr>
              <a:t>(T) of such photons:</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The total number density  n</a:t>
            </a:r>
            <a:r>
              <a:rPr lang="en-US" sz="1600" b="1" baseline="-25000" dirty="0">
                <a:solidFill>
                  <a:prstClr val="white"/>
                </a:solidFill>
                <a:latin typeface="Constantia"/>
                <a:sym typeface="Mathematica1"/>
              </a:rPr>
              <a:t></a:t>
            </a:r>
            <a:r>
              <a:rPr lang="en-US" sz="1600" b="1" dirty="0">
                <a:solidFill>
                  <a:prstClr val="white"/>
                </a:solidFill>
                <a:latin typeface="Constantia"/>
                <a:sym typeface="Mathematica1"/>
              </a:rPr>
              <a:t>(T)  of photons in the Universe can be assessed by </a:t>
            </a:r>
          </a:p>
          <a:p>
            <a:pPr>
              <a:defRPr/>
            </a:pPr>
            <a:r>
              <a:rPr lang="en-US" sz="1600" b="1" dirty="0">
                <a:solidFill>
                  <a:prstClr val="white"/>
                </a:solidFill>
                <a:latin typeface="Constantia"/>
                <a:sym typeface="Mathematica1"/>
              </a:rPr>
              <a:t>integrating the number density n</a:t>
            </a:r>
            <a:r>
              <a:rPr lang="en-US" sz="1600" b="1" baseline="-25000" dirty="0">
                <a:solidFill>
                  <a:prstClr val="white"/>
                </a:solidFill>
                <a:latin typeface="Constantia"/>
                <a:sym typeface="Mathematica1"/>
              </a:rPr>
              <a:t></a:t>
            </a:r>
            <a:r>
              <a:rPr lang="en-US" sz="1600" b="1" dirty="0">
                <a:solidFill>
                  <a:prstClr val="white"/>
                </a:solidFill>
                <a:latin typeface="Constantia"/>
                <a:sym typeface="Mathematica1"/>
              </a:rPr>
              <a:t>(T)  of photons with frequency  over all </a:t>
            </a:r>
          </a:p>
          <a:p>
            <a:pPr>
              <a:defRPr/>
            </a:pPr>
            <a:r>
              <a:rPr lang="en-US" sz="1600" b="1" dirty="0">
                <a:solidFill>
                  <a:prstClr val="white"/>
                </a:solidFill>
                <a:latin typeface="Constantia"/>
                <a:sym typeface="Mathematica1"/>
              </a:rPr>
              <a:t>frequencies,</a:t>
            </a:r>
          </a:p>
          <a:p>
            <a:pPr>
              <a:defRPr/>
            </a:pPr>
            <a:endParaRPr lang="en-US" sz="1600" b="1" dirty="0">
              <a:solidFill>
                <a:prstClr val="white"/>
              </a:solidFill>
              <a:latin typeface="Constantia"/>
              <a:sym typeface="Mathematica1"/>
            </a:endParaRPr>
          </a:p>
        </p:txBody>
      </p:sp>
      <p:sp>
        <p:nvSpPr>
          <p:cNvPr id="10" name="Rectangle 9"/>
          <p:cNvSpPr/>
          <p:nvPr/>
        </p:nvSpPr>
        <p:spPr>
          <a:xfrm>
            <a:off x="428625" y="1214438"/>
            <a:ext cx="8358188"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7586" name="Object 4"/>
          <p:cNvGraphicFramePr>
            <a:graphicFrameLocks noChangeAspect="1"/>
          </p:cNvGraphicFramePr>
          <p:nvPr/>
        </p:nvGraphicFramePr>
        <p:xfrm>
          <a:off x="2428875" y="2143125"/>
          <a:ext cx="4340225" cy="935038"/>
        </p:xfrm>
        <a:graphic>
          <a:graphicData uri="http://schemas.openxmlformats.org/presentationml/2006/ole">
            <mc:AlternateContent xmlns:mc="http://schemas.openxmlformats.org/markup-compatibility/2006">
              <mc:Choice xmlns:v="urn:schemas-microsoft-com:vml" Requires="v">
                <p:oleObj spid="_x0000_s214036" name="Equation" r:id="rId3" imgW="1942920" imgH="419040" progId="Equation.DSMT4">
                  <p:embed/>
                </p:oleObj>
              </mc:Choice>
              <mc:Fallback>
                <p:oleObj name="Equation" r:id="rId3" imgW="1942920" imgH="419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2143125"/>
                        <a:ext cx="4340225"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10"/>
          <p:cNvSpPr/>
          <p:nvPr/>
        </p:nvSpPr>
        <p:spPr>
          <a:xfrm>
            <a:off x="428625" y="3357563"/>
            <a:ext cx="8358188" cy="1000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7587" name="Object 3"/>
          <p:cNvGraphicFramePr>
            <a:graphicFrameLocks noChangeAspect="1"/>
          </p:cNvGraphicFramePr>
          <p:nvPr/>
        </p:nvGraphicFramePr>
        <p:xfrm>
          <a:off x="500063" y="4500563"/>
          <a:ext cx="6069012" cy="2227262"/>
        </p:xfrm>
        <a:graphic>
          <a:graphicData uri="http://schemas.openxmlformats.org/presentationml/2006/ole">
            <mc:AlternateContent xmlns:mc="http://schemas.openxmlformats.org/markup-compatibility/2006">
              <mc:Choice xmlns:v="urn:schemas-microsoft-com:vml" Requires="v">
                <p:oleObj spid="_x0000_s214037" name="Equation" r:id="rId5" imgW="2628720" imgH="965160" progId="Equation.DSMT4">
                  <p:embed/>
                </p:oleObj>
              </mc:Choice>
              <mc:Fallback>
                <p:oleObj name="Equation" r:id="rId5" imgW="2628720" imgH="9651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3" y="4500563"/>
                        <a:ext cx="6069012" cy="2227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11"/>
          <p:cNvGraphicFramePr>
            <a:graphicFrameLocks noChangeAspect="1"/>
          </p:cNvGraphicFramePr>
          <p:nvPr/>
        </p:nvGraphicFramePr>
        <p:xfrm>
          <a:off x="6858000" y="4714875"/>
          <a:ext cx="1874838" cy="1628775"/>
        </p:xfrm>
        <a:graphic>
          <a:graphicData uri="http://schemas.openxmlformats.org/presentationml/2006/ole">
            <mc:AlternateContent xmlns:mc="http://schemas.openxmlformats.org/markup-compatibility/2006">
              <mc:Choice xmlns:v="urn:schemas-microsoft-com:vml" Requires="v">
                <p:oleObj spid="_x0000_s214038" name="Equation" r:id="rId7" imgW="1079280" imgH="939600" progId="Equation.DSMT4">
                  <p:embed/>
                </p:oleObj>
              </mc:Choice>
              <mc:Fallback>
                <p:oleObj name="Equation" r:id="rId7" imgW="1079280" imgH="939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714875"/>
                        <a:ext cx="1874838" cy="162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Down Arrow 12"/>
          <p:cNvSpPr/>
          <p:nvPr/>
        </p:nvSpPr>
        <p:spPr>
          <a:xfrm>
            <a:off x="7643813" y="5286375"/>
            <a:ext cx="285750" cy="50006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6786563" y="4500563"/>
            <a:ext cx="2000250"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062776257"/>
      </p:ext>
    </p:extLst>
  </p:cSld>
  <p:clrMapOvr>
    <a:masterClrMapping/>
  </p:clrMapOvr>
  <p:transition>
    <p:zoom/>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500063" y="1214438"/>
            <a:ext cx="8358187" cy="5508625"/>
          </a:xfrm>
          <a:prstGeom prst="rect">
            <a:avLst/>
          </a:prstGeom>
          <a:noFill/>
        </p:spPr>
        <p:txBody>
          <a:bodyPr>
            <a:spAutoFit/>
          </a:bodyPr>
          <a:lstStyle/>
          <a:p>
            <a:pPr>
              <a:defRPr/>
            </a:pPr>
            <a:r>
              <a:rPr lang="en-US" sz="1600" b="1" dirty="0">
                <a:solidFill>
                  <a:prstClr val="white"/>
                </a:solidFill>
                <a:latin typeface="Constantia"/>
                <a:sym typeface="Mathematica1"/>
              </a:rPr>
              <a:t>Having determined the number density of photons, we may compare this with the </a:t>
            </a:r>
          </a:p>
          <a:p>
            <a:pPr>
              <a:defRPr/>
            </a:pPr>
            <a:r>
              <a:rPr lang="en-US" sz="1600" b="1" dirty="0">
                <a:solidFill>
                  <a:prstClr val="white"/>
                </a:solidFill>
                <a:latin typeface="Constantia"/>
                <a:sym typeface="Mathematica1"/>
              </a:rPr>
              <a:t>number density of baryons, </a:t>
            </a:r>
            <a:r>
              <a:rPr lang="en-US" sz="1600" b="1" dirty="0" err="1">
                <a:solidFill>
                  <a:prstClr val="white"/>
                </a:solidFill>
                <a:latin typeface="Constantia"/>
                <a:sym typeface="Mathematica1"/>
              </a:rPr>
              <a:t>n</a:t>
            </a:r>
            <a:r>
              <a:rPr lang="en-US" sz="1600" b="1" baseline="-25000" dirty="0" err="1">
                <a:solidFill>
                  <a:prstClr val="white"/>
                </a:solidFill>
                <a:latin typeface="Constantia"/>
                <a:sym typeface="Mathematica1"/>
              </a:rPr>
              <a:t>b</a:t>
            </a:r>
            <a:r>
              <a:rPr lang="en-US" sz="1600" b="1" dirty="0">
                <a:solidFill>
                  <a:prstClr val="white"/>
                </a:solidFill>
                <a:latin typeface="Constantia"/>
                <a:sym typeface="Mathematica1"/>
              </a:rPr>
              <a:t>(T).  That is, we wish to know the </a:t>
            </a:r>
          </a:p>
          <a:p>
            <a:pPr>
              <a:defRPr/>
            </a:pPr>
            <a:r>
              <a:rPr lang="en-US" sz="1600" b="1" dirty="0">
                <a:solidFill>
                  <a:prstClr val="white"/>
                </a:solidFill>
                <a:latin typeface="Constantia"/>
                <a:sym typeface="Mathematica1"/>
              </a:rPr>
              <a:t>PHOTON-BARYON ratio,</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The baryon number density is inferred from the baryon mass density.</a:t>
            </a:r>
          </a:p>
          <a:p>
            <a:pPr>
              <a:defRPr/>
            </a:pPr>
            <a:r>
              <a:rPr lang="en-US" sz="1600" b="1" dirty="0">
                <a:solidFill>
                  <a:prstClr val="white"/>
                </a:solidFill>
                <a:latin typeface="Constantia"/>
                <a:sym typeface="Mathematica1"/>
              </a:rPr>
              <a:t>here,  for  simplicity,  we have assumed that baryons (protons and neutrons) have </a:t>
            </a:r>
          </a:p>
          <a:p>
            <a:pPr>
              <a:defRPr/>
            </a:pPr>
            <a:r>
              <a:rPr lang="en-US" sz="1600" b="1" dirty="0">
                <a:solidFill>
                  <a:prstClr val="white"/>
                </a:solidFill>
                <a:latin typeface="Constantia"/>
                <a:sym typeface="Mathematica1"/>
              </a:rPr>
              <a:t>the same mass, the proton mass  m</a:t>
            </a:r>
            <a:r>
              <a:rPr lang="en-US" sz="1600" b="1" baseline="-25000" dirty="0">
                <a:solidFill>
                  <a:prstClr val="white"/>
                </a:solidFill>
                <a:latin typeface="Constantia"/>
                <a:sym typeface="Mathematica1"/>
              </a:rPr>
              <a:t>p</a:t>
            </a:r>
            <a:r>
              <a:rPr lang="en-US" sz="1600" b="1" dirty="0">
                <a:solidFill>
                  <a:prstClr val="white"/>
                </a:solidFill>
                <a:latin typeface="Constantia"/>
                <a:sym typeface="Mathematica1"/>
              </a:rPr>
              <a:t>  1.672  10</a:t>
            </a:r>
            <a:r>
              <a:rPr lang="en-US" sz="1600" b="1" baseline="30000" dirty="0">
                <a:solidFill>
                  <a:prstClr val="white"/>
                </a:solidFill>
                <a:latin typeface="Constantia"/>
                <a:sym typeface="Mathematica1"/>
              </a:rPr>
              <a:t>-24</a:t>
            </a:r>
            <a:r>
              <a:rPr lang="en-US" sz="1600" b="1" dirty="0">
                <a:solidFill>
                  <a:prstClr val="white"/>
                </a:solidFill>
                <a:latin typeface="Constantia"/>
                <a:sym typeface="Mathematica1"/>
              </a:rPr>
              <a:t> g. At present we therefore find</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16" name="Rectangle 15"/>
          <p:cNvSpPr/>
          <p:nvPr/>
        </p:nvSpPr>
        <p:spPr>
          <a:xfrm>
            <a:off x="3714750" y="2214563"/>
            <a:ext cx="5072063" cy="128587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428625" y="2214563"/>
            <a:ext cx="2000250" cy="128587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Baryon-Photon  Ratio</a:t>
            </a:r>
          </a:p>
        </p:txBody>
      </p:sp>
      <p:sp>
        <p:nvSpPr>
          <p:cNvPr id="10" name="Rectangle 9"/>
          <p:cNvSpPr/>
          <p:nvPr/>
        </p:nvSpPr>
        <p:spPr>
          <a:xfrm>
            <a:off x="428625" y="1214438"/>
            <a:ext cx="8358188" cy="928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8610" name="Object 4"/>
          <p:cNvGraphicFramePr>
            <a:graphicFrameLocks noChangeAspect="1"/>
          </p:cNvGraphicFramePr>
          <p:nvPr/>
        </p:nvGraphicFramePr>
        <p:xfrm>
          <a:off x="928688" y="2357438"/>
          <a:ext cx="1020762" cy="1019175"/>
        </p:xfrm>
        <a:graphic>
          <a:graphicData uri="http://schemas.openxmlformats.org/presentationml/2006/ole">
            <mc:AlternateContent xmlns:mc="http://schemas.openxmlformats.org/markup-compatibility/2006">
              <mc:Choice xmlns:v="urn:schemas-microsoft-com:vml" Requires="v">
                <p:oleObj spid="_x0000_s215072" name="Equation" r:id="rId3" imgW="457200" imgH="457200" progId="Equation.DSMT4">
                  <p:embed/>
                </p:oleObj>
              </mc:Choice>
              <mc:Fallback>
                <p:oleObj name="Equation" r:id="rId3" imgW="4572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2357438"/>
                        <a:ext cx="1020762" cy="101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10"/>
          <p:cNvSpPr/>
          <p:nvPr/>
        </p:nvSpPr>
        <p:spPr>
          <a:xfrm>
            <a:off x="428625" y="3571875"/>
            <a:ext cx="8358188" cy="10715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Down Arrow 12"/>
          <p:cNvSpPr/>
          <p:nvPr/>
        </p:nvSpPr>
        <p:spPr>
          <a:xfrm>
            <a:off x="2286000" y="5357813"/>
            <a:ext cx="285750" cy="50006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428625" y="4786313"/>
            <a:ext cx="4929188" cy="1928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8611" name="Object 5"/>
          <p:cNvGraphicFramePr>
            <a:graphicFrameLocks noChangeAspect="1"/>
          </p:cNvGraphicFramePr>
          <p:nvPr/>
        </p:nvGraphicFramePr>
        <p:xfrm>
          <a:off x="5300663" y="2357438"/>
          <a:ext cx="2608262" cy="990600"/>
        </p:xfrm>
        <a:graphic>
          <a:graphicData uri="http://schemas.openxmlformats.org/presentationml/2006/ole">
            <mc:AlternateContent xmlns:mc="http://schemas.openxmlformats.org/markup-compatibility/2006">
              <mc:Choice xmlns:v="urn:schemas-microsoft-com:vml" Requires="v">
                <p:oleObj spid="_x0000_s215073" name="Equation" r:id="rId5" imgW="1168200" imgH="444240" progId="Equation.DSMT4">
                  <p:embed/>
                </p:oleObj>
              </mc:Choice>
              <mc:Fallback>
                <p:oleObj name="Equation" r:id="rId5" imgW="1168200" imgH="4442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0663" y="2357438"/>
                        <a:ext cx="2608262"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6"/>
          <p:cNvGraphicFramePr>
            <a:graphicFrameLocks noChangeAspect="1"/>
          </p:cNvGraphicFramePr>
          <p:nvPr/>
        </p:nvGraphicFramePr>
        <p:xfrm>
          <a:off x="1285875" y="4857750"/>
          <a:ext cx="2984500" cy="425450"/>
        </p:xfrm>
        <a:graphic>
          <a:graphicData uri="http://schemas.openxmlformats.org/presentationml/2006/ole">
            <mc:AlternateContent xmlns:mc="http://schemas.openxmlformats.org/markup-compatibility/2006">
              <mc:Choice xmlns:v="urn:schemas-microsoft-com:vml" Requires="v">
                <p:oleObj spid="_x0000_s215074" name="Equation" r:id="rId7" imgW="1688760" imgH="241200" progId="Equation.DSMT4">
                  <p:embed/>
                </p:oleObj>
              </mc:Choice>
              <mc:Fallback>
                <p:oleObj name="Equation" r:id="rId7" imgW="1688760" imgH="241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5875" y="4857750"/>
                        <a:ext cx="2984500"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3" name="Object 7"/>
          <p:cNvGraphicFramePr>
            <a:graphicFrameLocks noChangeAspect="1"/>
          </p:cNvGraphicFramePr>
          <p:nvPr/>
        </p:nvGraphicFramePr>
        <p:xfrm>
          <a:off x="642938" y="5786438"/>
          <a:ext cx="3589337" cy="806450"/>
        </p:xfrm>
        <a:graphic>
          <a:graphicData uri="http://schemas.openxmlformats.org/presentationml/2006/ole">
            <mc:AlternateContent xmlns:mc="http://schemas.openxmlformats.org/markup-compatibility/2006">
              <mc:Choice xmlns:v="urn:schemas-microsoft-com:vml" Requires="v">
                <p:oleObj spid="_x0000_s215075" name="Equation" r:id="rId9" imgW="2031840" imgH="457200" progId="Equation.DSMT4">
                  <p:embed/>
                </p:oleObj>
              </mc:Choice>
              <mc:Fallback>
                <p:oleObj name="Equation" r:id="rId9" imgW="203184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938" y="5786438"/>
                        <a:ext cx="3589337" cy="80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5572125" y="4857750"/>
            <a:ext cx="3214688" cy="1754188"/>
          </a:xfrm>
          <a:prstGeom prst="rect">
            <a:avLst/>
          </a:prstGeom>
          <a:noFill/>
        </p:spPr>
        <p:txBody>
          <a:bodyPr>
            <a:spAutoFit/>
          </a:bodyPr>
          <a:lstStyle/>
          <a:p>
            <a:pPr>
              <a:defRPr/>
            </a:pPr>
            <a:r>
              <a:rPr lang="en-US" b="1" dirty="0">
                <a:solidFill>
                  <a:prstClr val="white"/>
                </a:solidFill>
                <a:latin typeface="Constantia"/>
              </a:rPr>
              <a:t>We know that </a:t>
            </a:r>
          </a:p>
          <a:p>
            <a:pPr>
              <a:defRPr/>
            </a:pPr>
            <a:r>
              <a:rPr lang="en-US" b="1" dirty="0">
                <a:solidFill>
                  <a:prstClr val="white"/>
                </a:solidFill>
                <a:latin typeface="Constantia"/>
                <a:sym typeface="Mathematica1"/>
              </a:rPr>
              <a:t></a:t>
            </a:r>
            <a:r>
              <a:rPr lang="en-US" b="1" baseline="-25000" dirty="0">
                <a:solidFill>
                  <a:prstClr val="white"/>
                </a:solidFill>
                <a:latin typeface="Constantia"/>
                <a:sym typeface="Mathematica1"/>
              </a:rPr>
              <a:t>b</a:t>
            </a:r>
            <a:r>
              <a:rPr lang="en-US" b="1" dirty="0">
                <a:solidFill>
                  <a:prstClr val="white"/>
                </a:solidFill>
                <a:latin typeface="Constantia"/>
                <a:sym typeface="Mathematica1"/>
              </a:rPr>
              <a:t>0.044  and  h0.72:</a:t>
            </a:r>
          </a:p>
          <a:p>
            <a:pPr>
              <a:defRPr/>
            </a:pPr>
            <a:endParaRPr lang="en-US" b="1" dirty="0">
              <a:solidFill>
                <a:prstClr val="white"/>
              </a:solidFill>
              <a:latin typeface="Constantia"/>
              <a:sym typeface="Mathematica1"/>
            </a:endParaRPr>
          </a:p>
          <a:p>
            <a:pPr>
              <a:defRPr/>
            </a:pPr>
            <a:endParaRPr lang="en-US" b="1" dirty="0">
              <a:solidFill>
                <a:prstClr val="white"/>
              </a:solidFill>
              <a:latin typeface="Constantia"/>
              <a:sym typeface="Mathematica1"/>
            </a:endParaRPr>
          </a:p>
          <a:p>
            <a:pPr>
              <a:defRPr/>
            </a:pPr>
            <a:endParaRPr lang="en-US" b="1" dirty="0">
              <a:solidFill>
                <a:prstClr val="white"/>
              </a:solidFill>
              <a:latin typeface="Constantia"/>
            </a:endParaRPr>
          </a:p>
          <a:p>
            <a:pPr>
              <a:defRPr/>
            </a:pPr>
            <a:r>
              <a:rPr lang="en-US" b="1" dirty="0">
                <a:solidFill>
                  <a:prstClr val="white"/>
                </a:solidFill>
                <a:latin typeface="Constantia"/>
              </a:rPr>
              <a:t>  </a:t>
            </a:r>
          </a:p>
        </p:txBody>
      </p:sp>
      <p:graphicFrame>
        <p:nvGraphicFramePr>
          <p:cNvPr id="68614" name="Object 8"/>
          <p:cNvGraphicFramePr>
            <a:graphicFrameLocks noChangeAspect="1"/>
          </p:cNvGraphicFramePr>
          <p:nvPr/>
        </p:nvGraphicFramePr>
        <p:xfrm>
          <a:off x="5942013" y="5572125"/>
          <a:ext cx="2403475" cy="909638"/>
        </p:xfrm>
        <a:graphic>
          <a:graphicData uri="http://schemas.openxmlformats.org/presentationml/2006/ole">
            <mc:AlternateContent xmlns:mc="http://schemas.openxmlformats.org/markup-compatibility/2006">
              <mc:Choice xmlns:v="urn:schemas-microsoft-com:vml" Requires="v">
                <p:oleObj spid="_x0000_s215076" name="Equation" r:id="rId11" imgW="1206360" imgH="457200" progId="Equation.DSMT4">
                  <p:embed/>
                </p:oleObj>
              </mc:Choice>
              <mc:Fallback>
                <p:oleObj name="Equation" r:id="rId11" imgW="1206360" imgH="457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2013" y="5572125"/>
                        <a:ext cx="2403475" cy="90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5500688" y="4786313"/>
            <a:ext cx="3286125" cy="1928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324607293"/>
      </p:ext>
    </p:extLst>
  </p:cSld>
  <p:clrMapOvr>
    <a:masterClrMapping/>
  </p:clrMapOvr>
  <p:transition>
    <p:zoom/>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p:cNvSpPr/>
          <p:nvPr/>
        </p:nvSpPr>
        <p:spPr>
          <a:xfrm>
            <a:off x="5857875" y="4214813"/>
            <a:ext cx="2928938" cy="242887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p:nvPr/>
        </p:nvSpPr>
        <p:spPr>
          <a:xfrm>
            <a:off x="500063" y="1214438"/>
            <a:ext cx="8358187" cy="6494462"/>
          </a:xfrm>
          <a:prstGeom prst="rect">
            <a:avLst/>
          </a:prstGeom>
          <a:noFill/>
        </p:spPr>
        <p:txBody>
          <a:bodyPr>
            <a:spAutoFit/>
          </a:bodyPr>
          <a:lstStyle/>
          <a:p>
            <a:pPr>
              <a:defRPr/>
            </a:pPr>
            <a:r>
              <a:rPr lang="en-US" sz="1600" b="1" dirty="0">
                <a:solidFill>
                  <a:prstClr val="white"/>
                </a:solidFill>
                <a:latin typeface="Constantia"/>
                <a:sym typeface="Mathematica1"/>
              </a:rPr>
              <a:t>From simple thermodynamic arguments, we find that the number of photons is </a:t>
            </a:r>
          </a:p>
          <a:p>
            <a:pPr>
              <a:defRPr/>
            </a:pPr>
            <a:r>
              <a:rPr lang="en-US" sz="1600" b="1" dirty="0">
                <a:solidFill>
                  <a:prstClr val="white"/>
                </a:solidFill>
                <a:latin typeface="Constantia"/>
                <a:sym typeface="Mathematica1"/>
              </a:rPr>
              <a:t>vastly larger than that of baryons in the Universe. </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In this, the Universe is a unique physical  system, with tremendous repercussions for the thermal history of the Universe.  We may in fact easily find that the cosmic photon-baryon ratio remains constant during the expansion of the Universe,  </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Baryon-Photon  Ratio</a:t>
            </a:r>
          </a:p>
        </p:txBody>
      </p:sp>
      <p:sp>
        <p:nvSpPr>
          <p:cNvPr id="10" name="Rectangle 9"/>
          <p:cNvSpPr/>
          <p:nvPr/>
        </p:nvSpPr>
        <p:spPr>
          <a:xfrm>
            <a:off x="428625" y="1214438"/>
            <a:ext cx="8358188"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28625" y="3143250"/>
            <a:ext cx="8358188" cy="928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9634" name="Object 6"/>
          <p:cNvGraphicFramePr>
            <a:graphicFrameLocks noChangeAspect="1"/>
          </p:cNvGraphicFramePr>
          <p:nvPr/>
        </p:nvGraphicFramePr>
        <p:xfrm>
          <a:off x="6072188" y="4929188"/>
          <a:ext cx="2530475" cy="935037"/>
        </p:xfrm>
        <a:graphic>
          <a:graphicData uri="http://schemas.openxmlformats.org/presentationml/2006/ole">
            <mc:AlternateContent xmlns:mc="http://schemas.openxmlformats.org/markup-compatibility/2006">
              <mc:Choice xmlns:v="urn:schemas-microsoft-com:vml" Requires="v">
                <p:oleObj spid="_x0000_s216084" name="Equation" r:id="rId3" imgW="1269720" imgH="469800" progId="Equation.DSMT4">
                  <p:embed/>
                </p:oleObj>
              </mc:Choice>
              <mc:Fallback>
                <p:oleObj name="Equation" r:id="rId3" imgW="126972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88" y="4929188"/>
                        <a:ext cx="2530475"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5" name="Object 7"/>
          <p:cNvGraphicFramePr>
            <a:graphicFrameLocks noChangeAspect="1"/>
          </p:cNvGraphicFramePr>
          <p:nvPr/>
        </p:nvGraphicFramePr>
        <p:xfrm>
          <a:off x="500063" y="4357688"/>
          <a:ext cx="4198937" cy="2122487"/>
        </p:xfrm>
        <a:graphic>
          <a:graphicData uri="http://schemas.openxmlformats.org/presentationml/2006/ole">
            <mc:AlternateContent xmlns:mc="http://schemas.openxmlformats.org/markup-compatibility/2006">
              <mc:Choice xmlns:v="urn:schemas-microsoft-com:vml" Requires="v">
                <p:oleObj spid="_x0000_s216085" name="Equation" r:id="rId5" imgW="2108160" imgH="1066680" progId="Equation.DSMT4">
                  <p:embed/>
                </p:oleObj>
              </mc:Choice>
              <mc:Fallback>
                <p:oleObj name="Equation" r:id="rId5" imgW="2108160" imgH="1066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3" y="4357688"/>
                        <a:ext cx="4198937" cy="2122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Rectangle 17"/>
          <p:cNvSpPr/>
          <p:nvPr/>
        </p:nvSpPr>
        <p:spPr>
          <a:xfrm>
            <a:off x="428625" y="4214813"/>
            <a:ext cx="4357688" cy="2428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69636" name="Object 8"/>
          <p:cNvGraphicFramePr>
            <a:graphicFrameLocks noChangeAspect="1"/>
          </p:cNvGraphicFramePr>
          <p:nvPr/>
        </p:nvGraphicFramePr>
        <p:xfrm>
          <a:off x="3513138" y="2071688"/>
          <a:ext cx="2403475" cy="909637"/>
        </p:xfrm>
        <a:graphic>
          <a:graphicData uri="http://schemas.openxmlformats.org/presentationml/2006/ole">
            <mc:AlternateContent xmlns:mc="http://schemas.openxmlformats.org/markup-compatibility/2006">
              <mc:Choice xmlns:v="urn:schemas-microsoft-com:vml" Requires="v">
                <p:oleObj spid="_x0000_s216086" name="Equation" r:id="rId7" imgW="1206360" imgH="457200" progId="Equation.DSMT4">
                  <p:embed/>
                </p:oleObj>
              </mc:Choice>
              <mc:Fallback>
                <p:oleObj name="Equation" r:id="rId7" imgW="1206360" imgH="457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3138" y="2071688"/>
                        <a:ext cx="2403475" cy="909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Right Arrow 20"/>
          <p:cNvSpPr/>
          <p:nvPr/>
        </p:nvSpPr>
        <p:spPr>
          <a:xfrm>
            <a:off x="5000625" y="5286375"/>
            <a:ext cx="642938" cy="28575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03906332"/>
      </p:ext>
    </p:extLst>
  </p:cSld>
  <p:clrMapOvr>
    <a:masterClrMapping/>
  </p:clrMapOvr>
  <p:transition>
    <p:zo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500063" y="1214438"/>
            <a:ext cx="8358187" cy="8216900"/>
          </a:xfrm>
          <a:prstGeom prst="rect">
            <a:avLst/>
          </a:prstGeom>
          <a:noFill/>
        </p:spPr>
        <p:txBody>
          <a:bodyPr>
            <a:spAutoFit/>
          </a:bodyPr>
          <a:lstStyle/>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The photon-baryon ratio in the Universe remains constant during the expansion </a:t>
            </a:r>
          </a:p>
          <a:p>
            <a:pPr>
              <a:defRPr/>
            </a:pPr>
            <a:r>
              <a:rPr lang="en-US" sz="1600" b="1" dirty="0">
                <a:solidFill>
                  <a:prstClr val="white"/>
                </a:solidFill>
                <a:latin typeface="Constantia"/>
                <a:sym typeface="Mathematica1"/>
              </a:rPr>
              <a:t>of the Universe, and has the large value of </a:t>
            </a:r>
          </a:p>
          <a:p>
            <a:pPr>
              <a:defRPr/>
            </a:pPr>
            <a:r>
              <a:rPr lang="en-US" sz="1600" b="1" dirty="0">
                <a:solidFill>
                  <a:prstClr val="white"/>
                </a:solidFill>
                <a:latin typeface="Constantia"/>
                <a:sym typeface="Mathematica1"/>
              </a:rPr>
              <a:t> </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This  quantity  is one of the key  parameters of  the Big Bang.  The baryon-photon </a:t>
            </a:r>
          </a:p>
          <a:p>
            <a:pPr>
              <a:defRPr/>
            </a:pPr>
            <a:r>
              <a:rPr lang="en-US" sz="1600" b="1" dirty="0">
                <a:solidFill>
                  <a:prstClr val="white"/>
                </a:solidFill>
                <a:latin typeface="Constantia"/>
                <a:sym typeface="Mathematica1"/>
              </a:rPr>
              <a:t>ratio quantifies the ENTROPY  of the Universe,  and it remains to be explained why </a:t>
            </a:r>
          </a:p>
          <a:p>
            <a:pPr>
              <a:defRPr/>
            </a:pPr>
            <a:r>
              <a:rPr lang="en-US" sz="1600" b="1" dirty="0">
                <a:solidFill>
                  <a:prstClr val="white"/>
                </a:solidFill>
                <a:latin typeface="Constantia"/>
                <a:sym typeface="Mathematica1"/>
              </a:rPr>
              <a:t>the Universe has produced such a system of extremely large entropy !!!!!</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The key to this lies in the very earliest instants of our Universe !  </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a:t>
            </a:r>
            <a:r>
              <a:rPr lang="en-US" sz="45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Entropy  of  the  Universe</a:t>
            </a:r>
          </a:p>
        </p:txBody>
      </p:sp>
      <p:sp>
        <p:nvSpPr>
          <p:cNvPr id="10" name="Rectangle 9"/>
          <p:cNvSpPr/>
          <p:nvPr/>
        </p:nvSpPr>
        <p:spPr>
          <a:xfrm>
            <a:off x="428625" y="1643063"/>
            <a:ext cx="8358188"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428625" y="4357688"/>
            <a:ext cx="8358188"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70658" name="Object 2"/>
          <p:cNvGraphicFramePr>
            <a:graphicFrameLocks noChangeAspect="1"/>
          </p:cNvGraphicFramePr>
          <p:nvPr/>
        </p:nvGraphicFramePr>
        <p:xfrm>
          <a:off x="1428750" y="2643188"/>
          <a:ext cx="6375400" cy="1500187"/>
        </p:xfrm>
        <a:graphic>
          <a:graphicData uri="http://schemas.openxmlformats.org/presentationml/2006/ole">
            <mc:AlternateContent xmlns:mc="http://schemas.openxmlformats.org/markup-compatibility/2006">
              <mc:Choice xmlns:v="urn:schemas-microsoft-com:vml" Requires="v">
                <p:oleObj spid="_x0000_s217096" name="Equation" r:id="rId3" imgW="1993680" imgH="469800" progId="Equation.DSMT4">
                  <p:embed/>
                </p:oleObj>
              </mc:Choice>
              <mc:Fallback>
                <p:oleObj name="Equation" r:id="rId3" imgW="199368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2643188"/>
                        <a:ext cx="6375400" cy="1500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668160362"/>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4690" name="Picture 7" descr="eins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275138"/>
            <a:ext cx="12076113" cy="136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4" descr="einsteinequation"/>
          <p:cNvPicPr>
            <a:picLocks noChangeAspect="1" noChangeArrowheads="1"/>
          </p:cNvPicPr>
          <p:nvPr/>
        </p:nvPicPr>
        <p:blipFill>
          <a:blip r:embed="rId4"/>
          <a:srcRect/>
          <a:stretch>
            <a:fillRect/>
          </a:stretch>
        </p:blipFill>
        <p:spPr bwMode="auto">
          <a:xfrm>
            <a:off x="285750" y="2643188"/>
            <a:ext cx="8712200" cy="2232025"/>
          </a:xfrm>
          <a:prstGeom prst="rect">
            <a:avLst/>
          </a:prstGeom>
          <a:noFill/>
          <a:ln w="9525">
            <a:solidFill>
              <a:schemeClr val="bg1">
                <a:lumMod val="85000"/>
                <a:lumOff val="15000"/>
              </a:schemeClr>
            </a:solidFill>
            <a:miter lim="800000"/>
            <a:headEnd/>
            <a:tailEnd/>
          </a:ln>
        </p:spPr>
      </p:pic>
      <p:sp>
        <p:nvSpPr>
          <p:cNvPr id="570373" name="Text Box 5"/>
          <p:cNvSpPr txBox="1">
            <a:spLocks noChangeArrowheads="1"/>
          </p:cNvSpPr>
          <p:nvPr/>
        </p:nvSpPr>
        <p:spPr bwMode="auto">
          <a:xfrm>
            <a:off x="4356100" y="5084763"/>
            <a:ext cx="4787900" cy="842962"/>
          </a:xfrm>
          <a:prstGeom prst="rect">
            <a:avLst/>
          </a:prstGeom>
          <a:noFill/>
          <a:ln w="9525">
            <a:noFill/>
            <a:miter lim="800000"/>
            <a:headEnd/>
            <a:tailEnd/>
          </a:ln>
          <a:effectLst/>
        </p:spPr>
        <p:txBody>
          <a:bodyPr>
            <a:spAutoFit/>
          </a:bodyPr>
          <a:lstStyle/>
          <a:p>
            <a:pPr eaLnBrk="0" hangingPunct="0">
              <a:lnSpc>
                <a:spcPct val="75000"/>
              </a:lnSpc>
              <a:spcBef>
                <a:spcPct val="50000"/>
              </a:spcBef>
              <a:defRPr/>
            </a:pPr>
            <a:r>
              <a:rPr lang="en-US" sz="2400" i="1" dirty="0">
                <a:solidFill>
                  <a:prstClr val="white"/>
                </a:solidFill>
                <a:effectLst>
                  <a:outerShdw blurRad="38100" dist="38100" dir="2700000" algn="tl">
                    <a:srgbClr val="000000"/>
                  </a:outerShdw>
                </a:effectLst>
                <a:latin typeface="Constantia"/>
              </a:rPr>
              <a:t>… its geometry rules the world,</a:t>
            </a:r>
          </a:p>
          <a:p>
            <a:pPr eaLnBrk="0" hangingPunct="0">
              <a:lnSpc>
                <a:spcPct val="75000"/>
              </a:lnSpc>
              <a:spcBef>
                <a:spcPct val="50000"/>
              </a:spcBef>
              <a:defRPr/>
            </a:pPr>
            <a:r>
              <a:rPr lang="en-US" sz="2400" i="1" dirty="0">
                <a:solidFill>
                  <a:prstClr val="white"/>
                </a:solidFill>
                <a:effectLst>
                  <a:outerShdw blurRad="38100" dist="38100" dir="2700000" algn="tl">
                    <a:srgbClr val="000000"/>
                  </a:outerShdw>
                </a:effectLst>
                <a:latin typeface="Constantia"/>
              </a:rPr>
              <a:t>   the world rules its geometry…</a:t>
            </a:r>
          </a:p>
        </p:txBody>
      </p:sp>
      <p:sp>
        <p:nvSpPr>
          <p:cNvPr id="570374" name="Text Box 6"/>
          <p:cNvSpPr txBox="1">
            <a:spLocks noChangeArrowheads="1"/>
          </p:cNvSpPr>
          <p:nvPr/>
        </p:nvSpPr>
        <p:spPr bwMode="auto">
          <a:xfrm>
            <a:off x="0" y="1052513"/>
            <a:ext cx="7418388" cy="1304925"/>
          </a:xfrm>
          <a:prstGeom prst="rect">
            <a:avLst/>
          </a:prstGeom>
          <a:noFill/>
          <a:ln w="9525">
            <a:noFill/>
            <a:miter lim="800000"/>
            <a:headEnd/>
            <a:tailEnd/>
          </a:ln>
          <a:effectLst/>
        </p:spPr>
        <p:txBody>
          <a:bodyPr>
            <a:spAutoFit/>
          </a:bodyPr>
          <a:lstStyle/>
          <a:p>
            <a:pPr eaLnBrk="0" hangingPunct="0">
              <a:lnSpc>
                <a:spcPct val="75000"/>
              </a:lnSpc>
              <a:spcBef>
                <a:spcPct val="50000"/>
              </a:spcBef>
              <a:defRPr/>
            </a:pPr>
            <a:r>
              <a:rPr lang="en-US" sz="2400" i="1" dirty="0">
                <a:solidFill>
                  <a:srgbClr val="FFFF00"/>
                </a:solidFill>
                <a:latin typeface="Tahoma" pitchFamily="34" charset="0"/>
              </a:rPr>
              <a:t>  </a:t>
            </a:r>
            <a:r>
              <a:rPr lang="en-US" sz="2400" i="1" dirty="0">
                <a:solidFill>
                  <a:prstClr val="white"/>
                </a:solidFill>
                <a:effectLst>
                  <a:outerShdw blurRad="38100" dist="38100" dir="2700000" algn="tl">
                    <a:srgbClr val="000000"/>
                  </a:outerShdw>
                </a:effectLst>
                <a:latin typeface="Constantia"/>
              </a:rPr>
              <a:t>… </a:t>
            </a:r>
            <a:r>
              <a:rPr lang="en-US" sz="2400" i="1" dirty="0" err="1">
                <a:solidFill>
                  <a:prstClr val="white"/>
                </a:solidFill>
                <a:effectLst>
                  <a:outerShdw blurRad="38100" dist="38100" dir="2700000" algn="tl">
                    <a:srgbClr val="000000"/>
                  </a:outerShdw>
                </a:effectLst>
                <a:latin typeface="Constantia"/>
              </a:rPr>
              <a:t>Spacetime</a:t>
            </a:r>
            <a:r>
              <a:rPr lang="en-US" sz="2400" i="1" dirty="0">
                <a:solidFill>
                  <a:prstClr val="white"/>
                </a:solidFill>
                <a:effectLst>
                  <a:outerShdw blurRad="38100" dist="38100" dir="2700000" algn="tl">
                    <a:srgbClr val="000000"/>
                  </a:outerShdw>
                </a:effectLst>
                <a:latin typeface="Constantia"/>
              </a:rPr>
              <a:t> becomes a dynamic continuum, </a:t>
            </a:r>
          </a:p>
          <a:p>
            <a:pPr eaLnBrk="0" hangingPunct="0">
              <a:lnSpc>
                <a:spcPct val="75000"/>
              </a:lnSpc>
              <a:spcBef>
                <a:spcPct val="50000"/>
              </a:spcBef>
              <a:defRPr/>
            </a:pPr>
            <a:r>
              <a:rPr lang="en-US" sz="2400" i="1" dirty="0">
                <a:solidFill>
                  <a:prstClr val="white"/>
                </a:solidFill>
                <a:effectLst>
                  <a:outerShdw blurRad="38100" dist="38100" dir="2700000" algn="tl">
                    <a:srgbClr val="000000"/>
                  </a:outerShdw>
                </a:effectLst>
                <a:latin typeface="Constantia"/>
              </a:rPr>
              <a:t>      integral part of the structure of the cosmos …</a:t>
            </a:r>
          </a:p>
          <a:p>
            <a:pPr eaLnBrk="0" hangingPunct="0">
              <a:lnSpc>
                <a:spcPct val="75000"/>
              </a:lnSpc>
              <a:spcBef>
                <a:spcPct val="50000"/>
              </a:spcBef>
              <a:defRPr/>
            </a:pPr>
            <a:r>
              <a:rPr lang="en-US" sz="2400" i="1" dirty="0">
                <a:solidFill>
                  <a:prstClr val="white"/>
                </a:solidFill>
                <a:effectLst>
                  <a:outerShdw blurRad="38100" dist="38100" dir="2700000" algn="tl">
                    <a:srgbClr val="000000"/>
                  </a:outerShdw>
                </a:effectLst>
                <a:latin typeface="Constantia"/>
              </a:rPr>
              <a:t>      curved </a:t>
            </a:r>
            <a:r>
              <a:rPr lang="en-US" sz="2400" i="1" dirty="0" err="1">
                <a:solidFill>
                  <a:prstClr val="white"/>
                </a:solidFill>
                <a:effectLst>
                  <a:outerShdw blurRad="38100" dist="38100" dir="2700000" algn="tl">
                    <a:srgbClr val="000000"/>
                  </a:outerShdw>
                </a:effectLst>
                <a:latin typeface="Constantia"/>
              </a:rPr>
              <a:t>spacetime</a:t>
            </a:r>
            <a:r>
              <a:rPr lang="en-US" sz="2400" i="1" dirty="0">
                <a:solidFill>
                  <a:prstClr val="white"/>
                </a:solidFill>
                <a:effectLst>
                  <a:outerShdw blurRad="38100" dist="38100" dir="2700000" algn="tl">
                    <a:srgbClr val="000000"/>
                  </a:outerShdw>
                </a:effectLst>
                <a:latin typeface="Constantia"/>
              </a:rPr>
              <a:t> becomes force of gravity</a:t>
            </a:r>
            <a:r>
              <a:rPr lang="en-US" sz="2400" i="1" dirty="0">
                <a:solidFill>
                  <a:prstClr val="white"/>
                </a:solidFill>
                <a:latin typeface="Constantia"/>
              </a:rPr>
              <a:t> </a:t>
            </a:r>
          </a:p>
        </p:txBody>
      </p:sp>
      <p:sp>
        <p:nvSpPr>
          <p:cNvPr id="80902" name="Rectangle 8"/>
          <p:cNvSpPr>
            <a:spLocks noChangeArrowheads="1"/>
          </p:cNvSpPr>
          <p:nvPr/>
        </p:nvSpPr>
        <p:spPr bwMode="auto">
          <a:xfrm>
            <a:off x="250825" y="2636838"/>
            <a:ext cx="8712200" cy="2232025"/>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1124566562"/>
      </p:ext>
    </p:extLst>
  </p:cSld>
  <p:clrMapOvr>
    <a:masterClrMapping/>
  </p:clrMapOvr>
  <p:transition>
    <p:zo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1268413"/>
            <a:ext cx="9720263" cy="3675062"/>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smtClean="0">
                <a:solidFill>
                  <a:srgbClr val="FFFFD9"/>
                </a:solidFill>
                <a:effectLst>
                  <a:outerShdw blurRad="38100" dist="38100" dir="2700000" algn="tl">
                    <a:srgbClr val="000000"/>
                  </a:outerShdw>
                </a:effectLst>
                <a:latin typeface="Arial"/>
              </a:rPr>
              <a:t>Hot Big Bang</a:t>
            </a: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6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6000" b="1" dirty="0" smtClean="0">
                <a:solidFill>
                  <a:srgbClr val="FFFFD9"/>
                </a:solidFill>
                <a:effectLst>
                  <a:outerShdw blurRad="38100" dist="38100" dir="2700000" algn="tl">
                    <a:srgbClr val="000000"/>
                  </a:outerShdw>
                </a:effectLst>
                <a:latin typeface="Arial"/>
              </a:rPr>
              <a:t>Key Observations</a:t>
            </a:r>
            <a:endParaRPr lang="en-US" sz="6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566275917"/>
      </p:ext>
    </p:extLst>
  </p:cSld>
  <p:clrMapOvr>
    <a:masterClrMapping/>
  </p:clrMapOvr>
  <p:transition>
    <p:zo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3"/>
          <p:cNvSpPr>
            <a:spLocks noChangeArrowheads="1"/>
          </p:cNvSpPr>
          <p:nvPr/>
        </p:nvSpPr>
        <p:spPr bwMode="auto">
          <a:xfrm>
            <a:off x="357188" y="1214438"/>
            <a:ext cx="8501062" cy="5327650"/>
          </a:xfrm>
          <a:prstGeom prst="rect">
            <a:avLst/>
          </a:prstGeom>
          <a:solidFill>
            <a:srgbClr val="C0C0C0">
              <a:alpha val="49019"/>
            </a:srgbClr>
          </a:solidFill>
          <a:ln w="38100">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955396" name="Rectangle 4"/>
          <p:cNvSpPr>
            <a:spLocks noGrp="1" noChangeArrowheads="1"/>
          </p:cNvSpPr>
          <p:nvPr>
            <p:ph type="body" sz="half" idx="1"/>
          </p:nvPr>
        </p:nvSpPr>
        <p:spPr>
          <a:xfrm>
            <a:off x="1357313" y="1285875"/>
            <a:ext cx="7127875" cy="5113338"/>
          </a:xfrm>
        </p:spPr>
        <p:txBody>
          <a:bodyPr>
            <a:normAutofit lnSpcReduction="10000"/>
          </a:bodyPr>
          <a:lstStyle/>
          <a:p>
            <a:pPr marL="274320" indent="-274320" eaLnBrk="1" fontAlgn="auto" hangingPunct="1">
              <a:lnSpc>
                <a:spcPct val="80000"/>
              </a:lnSpc>
              <a:spcAft>
                <a:spcPts val="0"/>
              </a:spcAft>
              <a:buClr>
                <a:srgbClr val="000099"/>
              </a:buClr>
              <a:buFont typeface="Wingdings 2"/>
              <a:buChar char=""/>
              <a:defRPr/>
            </a:pPr>
            <a:r>
              <a:rPr lang="en-US" sz="600" dirty="0" smtClean="0"/>
              <a:t>                 </a:t>
            </a:r>
          </a:p>
          <a:p>
            <a:pPr marL="274320" indent="-274320" eaLnBrk="1" fontAlgn="auto" hangingPunct="1">
              <a:lnSpc>
                <a:spcPct val="80000"/>
              </a:lnSpc>
              <a:spcAft>
                <a:spcPts val="0"/>
              </a:spcAft>
              <a:buClr>
                <a:schemeClr val="tx1"/>
              </a:buClr>
              <a:buFont typeface="Wingdings 2"/>
              <a:buChar char=""/>
              <a:defRPr/>
            </a:pPr>
            <a:r>
              <a:rPr lang="en-US" sz="1800" b="1" dirty="0" smtClean="0">
                <a:solidFill>
                  <a:srgbClr val="000099"/>
                </a:solidFill>
                <a:latin typeface="Papyrus" pitchFamily="66" charset="0"/>
              </a:rPr>
              <a:t>           </a:t>
            </a:r>
            <a:r>
              <a:rPr lang="en-US" sz="1800" b="1" u="sng" dirty="0" smtClean="0">
                <a:effectLst>
                  <a:outerShdw blurRad="38100" dist="38100" dir="2700000" algn="tl">
                    <a:srgbClr val="000000"/>
                  </a:outerShdw>
                </a:effectLst>
              </a:rPr>
              <a:t>Olber’s paradox:</a:t>
            </a:r>
            <a:r>
              <a:rPr lang="en-US" sz="1800" b="1" dirty="0" smtClean="0">
                <a:effectLst>
                  <a:outerShdw blurRad="38100" dist="38100" dir="2700000" algn="tl">
                    <a:srgbClr val="000000"/>
                  </a:outerShdw>
                </a:effectLst>
              </a:rPr>
              <a:t>   </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rPr>
              <a:t>                the night sky is dark  </a:t>
            </a:r>
            <a:r>
              <a:rPr lang="en-US" sz="1800" b="1" dirty="0" smtClean="0">
                <a:effectLst>
                  <a:outerShdw blurRad="38100" dist="38100" dir="2700000" algn="tl">
                    <a:srgbClr val="000000"/>
                  </a:outerShdw>
                </a:effectLst>
                <a:sym typeface="Wingdings" pitchFamily="2" charset="2"/>
              </a:rPr>
              <a:t>        </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sym typeface="Wingdings" pitchFamily="2" charset="2"/>
              </a:rPr>
              <a:t>                                         finite age Universe  (13.7 </a:t>
            </a:r>
            <a:r>
              <a:rPr lang="en-US" sz="1800" b="1" dirty="0" err="1" smtClean="0">
                <a:effectLst>
                  <a:outerShdw blurRad="38100" dist="38100" dir="2700000" algn="tl">
                    <a:srgbClr val="000000"/>
                  </a:outerShdw>
                </a:effectLst>
                <a:sym typeface="Wingdings" pitchFamily="2" charset="2"/>
              </a:rPr>
              <a:t>Gyr</a:t>
            </a:r>
            <a:r>
              <a:rPr lang="en-US" sz="1800" b="1" dirty="0" smtClean="0">
                <a:effectLst>
                  <a:outerShdw blurRad="38100" dist="38100" dir="2700000" algn="tl">
                    <a:srgbClr val="000000"/>
                  </a:outerShdw>
                </a:effectLst>
                <a:sym typeface="Wingdings" pitchFamily="2" charset="2"/>
              </a:rPr>
              <a:t>)</a:t>
            </a:r>
          </a:p>
          <a:p>
            <a:pPr marL="274320" indent="-274320" eaLnBrk="1" fontAlgn="auto" hangingPunct="1">
              <a:lnSpc>
                <a:spcPct val="80000"/>
              </a:lnSpc>
              <a:spcAft>
                <a:spcPts val="0"/>
              </a:spcAft>
              <a:buClr>
                <a:srgbClr val="000099"/>
              </a:buClr>
              <a:buFont typeface="Wingdings 2"/>
              <a:buChar char=""/>
              <a:defRPr/>
            </a:pPr>
            <a:endParaRPr lang="en-US" sz="1800" b="1" dirty="0" smtClean="0">
              <a:effectLst>
                <a:outerShdw blurRad="38100" dist="38100" dir="2700000" algn="tl">
                  <a:srgbClr val="000000"/>
                </a:outerShdw>
              </a:effectLst>
              <a:sym typeface="Wingdings" pitchFamily="2" charset="2"/>
            </a:endParaRPr>
          </a:p>
          <a:p>
            <a:pPr marL="274320" indent="-274320" eaLnBrk="1" fontAlgn="auto" hangingPunct="1">
              <a:lnSpc>
                <a:spcPct val="80000"/>
              </a:lnSpc>
              <a:spcAft>
                <a:spcPts val="0"/>
              </a:spcAft>
              <a:buClr>
                <a:schemeClr val="tx1"/>
              </a:buClr>
              <a:buFont typeface="Wingdings 2"/>
              <a:buChar char=""/>
              <a:defRPr/>
            </a:pPr>
            <a:r>
              <a:rPr lang="en-US" sz="1800" b="1" dirty="0" smtClean="0">
                <a:effectLst>
                  <a:outerShdw blurRad="38100" dist="38100" dir="2700000" algn="tl">
                    <a:srgbClr val="000000"/>
                  </a:outerShdw>
                </a:effectLst>
                <a:sym typeface="Wingdings" pitchFamily="2" charset="2"/>
              </a:rPr>
              <a:t>         </a:t>
            </a:r>
            <a:r>
              <a:rPr lang="en-US" sz="1800" b="1" u="sng" dirty="0" smtClean="0">
                <a:effectLst>
                  <a:outerShdw blurRad="38100" dist="38100" dir="2700000" algn="tl">
                    <a:srgbClr val="000000"/>
                  </a:outerShdw>
                </a:effectLst>
                <a:sym typeface="Wingdings" pitchFamily="2" charset="2"/>
              </a:rPr>
              <a:t>Hubble Expansion</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sym typeface="Wingdings" pitchFamily="2" charset="2"/>
              </a:rPr>
              <a:t>                     uniform expansion, with    </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sym typeface="Wingdings" pitchFamily="2" charset="2"/>
              </a:rPr>
              <a:t>                     expansion velocity ~ distance:     v = H r   </a:t>
            </a:r>
          </a:p>
          <a:p>
            <a:pPr marL="274320" indent="-274320" eaLnBrk="1" fontAlgn="auto" hangingPunct="1">
              <a:lnSpc>
                <a:spcPct val="80000"/>
              </a:lnSpc>
              <a:spcAft>
                <a:spcPts val="0"/>
              </a:spcAft>
              <a:buClr>
                <a:srgbClr val="000099"/>
              </a:buClr>
              <a:buFont typeface="Wingdings 2"/>
              <a:buChar char=""/>
              <a:defRPr/>
            </a:pPr>
            <a:endParaRPr lang="en-US" sz="1800" b="1" dirty="0" smtClean="0">
              <a:effectLst>
                <a:outerShdw blurRad="38100" dist="38100" dir="2700000" algn="tl">
                  <a:srgbClr val="000000"/>
                </a:outerShdw>
              </a:effectLst>
              <a:sym typeface="Wingdings" pitchFamily="2" charset="2"/>
            </a:endParaRPr>
          </a:p>
          <a:p>
            <a:pPr marL="274320" indent="-274320" eaLnBrk="1" fontAlgn="auto" hangingPunct="1">
              <a:lnSpc>
                <a:spcPct val="80000"/>
              </a:lnSpc>
              <a:spcAft>
                <a:spcPts val="0"/>
              </a:spcAft>
              <a:buClr>
                <a:schemeClr val="tx1"/>
              </a:buClr>
              <a:buFont typeface="Wingdings 2"/>
              <a:buChar char=""/>
              <a:defRPr/>
            </a:pPr>
            <a:r>
              <a:rPr lang="en-US" sz="1800" b="1" dirty="0" smtClean="0">
                <a:effectLst>
                  <a:outerShdw blurRad="38100" dist="38100" dir="2700000" algn="tl">
                    <a:srgbClr val="000000"/>
                  </a:outerShdw>
                </a:effectLst>
                <a:sym typeface="Wingdings" pitchFamily="2" charset="2"/>
              </a:rPr>
              <a:t>         </a:t>
            </a:r>
            <a:r>
              <a:rPr lang="en-US" sz="1800" b="1" u="sng" dirty="0" smtClean="0">
                <a:effectLst>
                  <a:outerShdw blurRad="38100" dist="38100" dir="2700000" algn="tl">
                    <a:srgbClr val="000000"/>
                  </a:outerShdw>
                </a:effectLst>
                <a:sym typeface="Wingdings" pitchFamily="2" charset="2"/>
              </a:rPr>
              <a:t>Explanation Helium Abundance  24%:</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sym typeface="Wingdings" pitchFamily="2" charset="2"/>
              </a:rPr>
              <a:t>                     light chemical elements formed   (H, He, Li, …)</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sym typeface="Wingdings" pitchFamily="2" charset="2"/>
              </a:rPr>
              <a:t>                     after   ~3   minutes … </a:t>
            </a:r>
          </a:p>
          <a:p>
            <a:pPr marL="274320" indent="-274320" eaLnBrk="1" fontAlgn="auto" hangingPunct="1">
              <a:lnSpc>
                <a:spcPct val="80000"/>
              </a:lnSpc>
              <a:spcAft>
                <a:spcPts val="0"/>
              </a:spcAft>
              <a:buClr>
                <a:srgbClr val="000099"/>
              </a:buClr>
              <a:buFont typeface="Wingdings 2"/>
              <a:buChar char=""/>
              <a:defRPr/>
            </a:pPr>
            <a:endParaRPr lang="en-US" sz="1800" b="1" dirty="0" smtClean="0">
              <a:effectLst>
                <a:outerShdw blurRad="38100" dist="38100" dir="2700000" algn="tl">
                  <a:srgbClr val="000000"/>
                </a:outerShdw>
              </a:effectLst>
              <a:sym typeface="Wingdings" pitchFamily="2" charset="2"/>
            </a:endParaRPr>
          </a:p>
          <a:p>
            <a:pPr marL="274320" indent="-274320" eaLnBrk="1" fontAlgn="auto" hangingPunct="1">
              <a:lnSpc>
                <a:spcPct val="80000"/>
              </a:lnSpc>
              <a:spcAft>
                <a:spcPts val="0"/>
              </a:spcAft>
              <a:buClr>
                <a:schemeClr val="tx1"/>
              </a:buClr>
              <a:buFont typeface="Wingdings 2"/>
              <a:buChar char=""/>
              <a:defRPr/>
            </a:pPr>
            <a:r>
              <a:rPr lang="en-US" sz="1800" b="1" dirty="0" smtClean="0">
                <a:effectLst>
                  <a:outerShdw blurRad="38100" dist="38100" dir="2700000" algn="tl">
                    <a:srgbClr val="000000"/>
                  </a:outerShdw>
                </a:effectLst>
                <a:sym typeface="Wingdings" pitchFamily="2" charset="2"/>
              </a:rPr>
              <a:t>         </a:t>
            </a:r>
            <a:r>
              <a:rPr lang="en-US" sz="1800" b="1" u="sng" dirty="0" smtClean="0">
                <a:effectLst>
                  <a:outerShdw blurRad="38100" dist="38100" dir="2700000" algn="tl">
                    <a:srgbClr val="000000"/>
                  </a:outerShdw>
                </a:effectLst>
                <a:sym typeface="Wingdings" pitchFamily="2" charset="2"/>
              </a:rPr>
              <a:t>The Cosmic Microwave Background Radiation:</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sym typeface="Wingdings" pitchFamily="2" charset="2"/>
              </a:rPr>
              <a:t>                     the 2.725K radiation  blanket, remnant left over </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sym typeface="Wingdings" pitchFamily="2" charset="2"/>
              </a:rPr>
              <a:t>                     hot ionized plasma                        neutral universe</a:t>
            </a:r>
          </a:p>
          <a:p>
            <a:pPr marL="274320" indent="-274320" eaLnBrk="1" fontAlgn="auto" hangingPunct="1">
              <a:lnSpc>
                <a:spcPct val="80000"/>
              </a:lnSpc>
              <a:spcAft>
                <a:spcPts val="0"/>
              </a:spcAft>
              <a:buClr>
                <a:srgbClr val="000099"/>
              </a:buClr>
              <a:buFontTx/>
              <a:buNone/>
              <a:defRPr/>
            </a:pPr>
            <a:r>
              <a:rPr lang="en-US" sz="1800" b="1" dirty="0" smtClean="0">
                <a:effectLst>
                  <a:outerShdw blurRad="38100" dist="38100" dir="2700000" algn="tl">
                    <a:srgbClr val="000000"/>
                  </a:outerShdw>
                </a:effectLst>
              </a:rPr>
              <a:t>                                                (379,000 years after Big Bang)</a:t>
            </a:r>
          </a:p>
          <a:p>
            <a:pPr marL="274320" indent="-274320" eaLnBrk="1" fontAlgn="auto" hangingPunct="1">
              <a:lnSpc>
                <a:spcPct val="80000"/>
              </a:lnSpc>
              <a:spcAft>
                <a:spcPts val="0"/>
              </a:spcAft>
              <a:buClr>
                <a:srgbClr val="000099"/>
              </a:buClr>
              <a:buFont typeface="Wingdings 2"/>
              <a:buChar char=""/>
              <a:defRPr/>
            </a:pPr>
            <a:endParaRPr lang="en-US" sz="1800" b="1" dirty="0" smtClean="0">
              <a:effectLst>
                <a:outerShdw blurRad="38100" dist="38100" dir="2700000" algn="tl">
                  <a:srgbClr val="000000"/>
                </a:outerShdw>
              </a:effectLst>
            </a:endParaRPr>
          </a:p>
          <a:p>
            <a:pPr marL="274320" indent="-274320" eaLnBrk="1" fontAlgn="auto" hangingPunct="1">
              <a:lnSpc>
                <a:spcPct val="80000"/>
              </a:lnSpc>
              <a:spcAft>
                <a:spcPts val="0"/>
              </a:spcAft>
              <a:buClr>
                <a:schemeClr val="tx1"/>
              </a:buClr>
              <a:buFont typeface="Wingdings 2"/>
              <a:buChar char=""/>
              <a:defRPr/>
            </a:pPr>
            <a:r>
              <a:rPr lang="en-US" sz="1800" b="1" dirty="0" smtClean="0">
                <a:effectLst>
                  <a:outerShdw blurRad="38100" dist="38100" dir="2700000" algn="tl">
                    <a:srgbClr val="000000"/>
                  </a:outerShdw>
                </a:effectLst>
              </a:rPr>
              <a:t>          </a:t>
            </a:r>
            <a:r>
              <a:rPr lang="en-US" sz="1800" b="1" u="sng" dirty="0" smtClean="0">
                <a:effectLst>
                  <a:outerShdw blurRad="38100" dist="38100" dir="2700000" algn="tl">
                    <a:srgbClr val="000000"/>
                  </a:outerShdw>
                </a:effectLst>
              </a:rPr>
              <a:t>Distant, deep Universe indeed looks different …</a:t>
            </a:r>
            <a:r>
              <a:rPr lang="en-US" sz="1800" b="1" dirty="0" smtClean="0">
                <a:effectLst>
                  <a:outerShdw blurRad="38100" dist="38100" dir="2700000" algn="tl">
                    <a:srgbClr val="000000"/>
                  </a:outerShdw>
                </a:effectLst>
              </a:rPr>
              <a:t> </a:t>
            </a:r>
          </a:p>
        </p:txBody>
      </p:sp>
      <p:sp>
        <p:nvSpPr>
          <p:cNvPr id="97284" name="AutoShape 6"/>
          <p:cNvSpPr>
            <a:spLocks noChangeArrowheads="1"/>
          </p:cNvSpPr>
          <p:nvPr/>
        </p:nvSpPr>
        <p:spPr bwMode="auto">
          <a:xfrm>
            <a:off x="2357438" y="2000250"/>
            <a:ext cx="1008062" cy="1984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chemeClr val="tx1"/>
            </a:solidFill>
            <a:miter lim="800000"/>
            <a:headEnd/>
            <a:tailEnd/>
          </a:ln>
        </p:spPr>
        <p:txBody>
          <a:bodyPr wrap="none" anchor="ctr"/>
          <a:lstStyle/>
          <a:p>
            <a:endParaRPr lang="en-GB">
              <a:solidFill>
                <a:prstClr val="white"/>
              </a:solidFill>
            </a:endParaRPr>
          </a:p>
        </p:txBody>
      </p:sp>
      <p:sp>
        <p:nvSpPr>
          <p:cNvPr id="97285" name="AutoShape 7"/>
          <p:cNvSpPr>
            <a:spLocks noChangeArrowheads="1"/>
          </p:cNvSpPr>
          <p:nvPr/>
        </p:nvSpPr>
        <p:spPr bwMode="auto">
          <a:xfrm>
            <a:off x="4929188" y="5214938"/>
            <a:ext cx="792162" cy="1984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chemeClr val="tx1"/>
            </a:solidFill>
            <a:miter lim="800000"/>
            <a:headEnd/>
            <a:tailEnd/>
          </a:ln>
        </p:spPr>
        <p:txBody>
          <a:bodyPr wrap="none" anchor="ctr"/>
          <a:lstStyle/>
          <a:p>
            <a:endParaRPr lang="en-GB">
              <a:solidFill>
                <a:prstClr val="white"/>
              </a:solidFill>
            </a:endParaRPr>
          </a:p>
        </p:txBody>
      </p:sp>
      <p:sp>
        <p:nvSpPr>
          <p:cNvPr id="6" name="Rectangle 5"/>
          <p:cNvSpPr>
            <a:spLocks noGrp="1" noChangeArrowheads="1"/>
          </p:cNvSpPr>
          <p:nvPr>
            <p:ph type="title"/>
          </p:nvPr>
        </p:nvSpPr>
        <p:spPr>
          <a:xfrm>
            <a:off x="0" y="0"/>
            <a:ext cx="8229600" cy="1143000"/>
          </a:xfrm>
        </p:spPr>
        <p:txBody>
          <a:bodyPr/>
          <a:lstStyle/>
          <a:p>
            <a:pPr eaLnBrk="1" fontAlgn="auto" hangingPunct="1">
              <a:spcAft>
                <a:spcPts val="0"/>
              </a:spcAft>
              <a:defRPr/>
            </a:pPr>
            <a:r>
              <a:rPr sz="6600" b="1" smtClean="0">
                <a:solidFill>
                  <a:schemeClr val="tx1"/>
                </a:solidFill>
                <a:effectLst>
                  <a:outerShdw blurRad="38100" dist="38100" dir="2700000" algn="tl">
                    <a:srgbClr val="000000"/>
                  </a:outerShdw>
                </a:effectLst>
              </a:rPr>
              <a:t>     Big Bang Evidence</a:t>
            </a:r>
          </a:p>
        </p:txBody>
      </p:sp>
    </p:spTree>
    <p:extLst>
      <p:ext uri="{BB962C8B-B14F-4D97-AF65-F5344CB8AC3E}">
        <p14:creationId xmlns:p14="http://schemas.microsoft.com/office/powerpoint/2010/main" val="3275989452"/>
      </p:ext>
    </p:extLst>
  </p:cSld>
  <p:clrMapOvr>
    <a:masterClrMapping/>
  </p:clrMapOvr>
  <p:transition>
    <p:zoom/>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4356100" y="3860800"/>
            <a:ext cx="4679950" cy="28082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64867" name="Rectangle 3"/>
          <p:cNvSpPr>
            <a:spLocks noChangeArrowheads="1"/>
          </p:cNvSpPr>
          <p:nvPr/>
        </p:nvSpPr>
        <p:spPr bwMode="auto">
          <a:xfrm>
            <a:off x="4356100" y="2060575"/>
            <a:ext cx="4679950" cy="165576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47557" name="Rectangle 5"/>
          <p:cNvSpPr>
            <a:spLocks noGrp="1" noChangeArrowheads="1"/>
          </p:cNvSpPr>
          <p:nvPr>
            <p:ph type="title"/>
          </p:nvPr>
        </p:nvSpPr>
        <p:spPr>
          <a:xfrm>
            <a:off x="642910" y="71414"/>
            <a:ext cx="8229600" cy="1143000"/>
          </a:xfrm>
        </p:spPr>
        <p:txBody>
          <a:bodyPr/>
          <a:lstStyle/>
          <a:p>
            <a:pPr eaLnBrk="1" fontAlgn="auto" hangingPunct="1">
              <a:spcAft>
                <a:spcPts val="0"/>
              </a:spcAft>
              <a:defRPr/>
            </a:pPr>
            <a:r>
              <a:rPr sz="6600" b="1" smtClean="0">
                <a:solidFill>
                  <a:schemeClr val="tx1"/>
                </a:solidFill>
                <a:effectLst>
                  <a:outerShdw blurRad="38100" dist="38100" dir="2700000" algn="tl">
                    <a:srgbClr val="000000"/>
                  </a:outerShdw>
                </a:effectLst>
              </a:rPr>
              <a:t>1.  Olber’s Paradox</a:t>
            </a:r>
          </a:p>
        </p:txBody>
      </p:sp>
      <p:sp>
        <p:nvSpPr>
          <p:cNvPr id="98309" name="Rectangle 6"/>
          <p:cNvSpPr>
            <a:spLocks noGrp="1" noChangeArrowheads="1"/>
          </p:cNvSpPr>
          <p:nvPr>
            <p:ph type="body" sz="half" idx="1"/>
          </p:nvPr>
        </p:nvSpPr>
        <p:spPr>
          <a:xfrm>
            <a:off x="4500563" y="2214563"/>
            <a:ext cx="4897437" cy="4537075"/>
          </a:xfrm>
        </p:spPr>
        <p:txBody>
          <a:bodyPr/>
          <a:lstStyle/>
          <a:p>
            <a:pPr eaLnBrk="1" hangingPunct="1">
              <a:lnSpc>
                <a:spcPct val="80000"/>
              </a:lnSpc>
              <a:buFontTx/>
              <a:buNone/>
            </a:pPr>
            <a:r>
              <a:rPr lang="en-US" altLang="en-US" sz="1600" b="1" smtClean="0"/>
              <a:t>In an infinitely large, old and unchanging </a:t>
            </a:r>
          </a:p>
          <a:p>
            <a:pPr eaLnBrk="1" hangingPunct="1">
              <a:lnSpc>
                <a:spcPct val="80000"/>
              </a:lnSpc>
              <a:buFontTx/>
              <a:buNone/>
            </a:pPr>
            <a:r>
              <a:rPr lang="en-US" altLang="en-US" sz="1600" b="1" smtClean="0"/>
              <a:t>Universe each line of sight would hit a star:</a:t>
            </a:r>
          </a:p>
          <a:p>
            <a:pPr eaLnBrk="1" hangingPunct="1">
              <a:lnSpc>
                <a:spcPct val="80000"/>
              </a:lnSpc>
              <a:buFontTx/>
              <a:buNone/>
            </a:pPr>
            <a:endParaRPr lang="en-US" altLang="en-US" sz="1600" b="1" smtClean="0"/>
          </a:p>
          <a:p>
            <a:pPr eaLnBrk="1" hangingPunct="1">
              <a:lnSpc>
                <a:spcPct val="80000"/>
              </a:lnSpc>
              <a:buFontTx/>
              <a:buNone/>
            </a:pPr>
            <a:endParaRPr lang="en-US" altLang="en-US" sz="1600" b="1" smtClean="0"/>
          </a:p>
          <a:p>
            <a:pPr eaLnBrk="1" hangingPunct="1">
              <a:lnSpc>
                <a:spcPct val="80000"/>
              </a:lnSpc>
              <a:buFontTx/>
              <a:buNone/>
            </a:pPr>
            <a:r>
              <a:rPr lang="en-US" altLang="en-US" sz="1600" b="1" smtClean="0"/>
              <a:t> Sky would be as bright as surface of star: </a:t>
            </a:r>
          </a:p>
          <a:p>
            <a:pPr eaLnBrk="1" hangingPunct="1">
              <a:lnSpc>
                <a:spcPct val="80000"/>
              </a:lnSpc>
              <a:buFontTx/>
              <a:buNone/>
            </a:pPr>
            <a:endParaRPr lang="en-US" altLang="en-US" sz="900" b="1" smtClean="0">
              <a:solidFill>
                <a:srgbClr val="FFFF99"/>
              </a:solidFill>
            </a:endParaRPr>
          </a:p>
          <a:p>
            <a:pPr eaLnBrk="1" hangingPunct="1">
              <a:lnSpc>
                <a:spcPct val="80000"/>
              </a:lnSpc>
              <a:buFontTx/>
              <a:buNone/>
            </a:pPr>
            <a:endParaRPr lang="en-US" altLang="en-US" sz="900" b="1" smtClean="0">
              <a:solidFill>
                <a:srgbClr val="FFFF99"/>
              </a:solidFill>
            </a:endParaRPr>
          </a:p>
          <a:p>
            <a:pPr eaLnBrk="1" hangingPunct="1">
              <a:lnSpc>
                <a:spcPct val="80000"/>
              </a:lnSpc>
              <a:buFontTx/>
              <a:buNone/>
            </a:pPr>
            <a:r>
              <a:rPr lang="en-US" altLang="en-US" sz="900" smtClean="0"/>
              <a:t>    </a:t>
            </a:r>
            <a:r>
              <a:rPr lang="en-US" altLang="en-US" sz="2400" b="1" smtClean="0">
                <a:solidFill>
                  <a:srgbClr val="000099"/>
                </a:solidFill>
                <a:latin typeface="Papyrus" pitchFamily="66" charset="0"/>
              </a:rPr>
              <a:t>                           </a:t>
            </a:r>
          </a:p>
          <a:p>
            <a:pPr eaLnBrk="1" hangingPunct="1">
              <a:lnSpc>
                <a:spcPct val="80000"/>
              </a:lnSpc>
              <a:buFontTx/>
              <a:buNone/>
            </a:pPr>
            <a:r>
              <a:rPr lang="en-US" altLang="en-US" sz="2400" b="1" smtClean="0">
                <a:solidFill>
                  <a:srgbClr val="000099"/>
                </a:solidFill>
                <a:latin typeface="Papyrus" pitchFamily="66" charset="0"/>
              </a:rPr>
              <a:t>             </a:t>
            </a:r>
            <a:r>
              <a:rPr lang="en-US" altLang="en-US" sz="2000" b="1" smtClean="0"/>
              <a:t>Night sky as bright as </a:t>
            </a:r>
          </a:p>
          <a:p>
            <a:pPr eaLnBrk="1" hangingPunct="1">
              <a:lnSpc>
                <a:spcPct val="80000"/>
              </a:lnSpc>
              <a:buFontTx/>
              <a:buNone/>
            </a:pPr>
            <a:r>
              <a:rPr lang="en-US" altLang="en-US" sz="2000" b="1" smtClean="0"/>
              <a:t>               Solar Surface, yet                                    </a:t>
            </a:r>
          </a:p>
          <a:p>
            <a:pPr eaLnBrk="1" hangingPunct="1">
              <a:lnSpc>
                <a:spcPct val="80000"/>
              </a:lnSpc>
              <a:buFontTx/>
              <a:buNone/>
            </a:pPr>
            <a:r>
              <a:rPr lang="en-US" altLang="en-US" sz="2000" b="1" smtClean="0"/>
              <a:t>                the night sky is dark  </a:t>
            </a:r>
            <a:r>
              <a:rPr lang="en-US" altLang="en-US" sz="2000" b="1" smtClean="0">
                <a:sym typeface="Wingdings" pitchFamily="2" charset="2"/>
              </a:rPr>
              <a:t>        </a:t>
            </a:r>
          </a:p>
          <a:p>
            <a:pPr eaLnBrk="1" hangingPunct="1">
              <a:lnSpc>
                <a:spcPct val="80000"/>
              </a:lnSpc>
              <a:buFontTx/>
              <a:buNone/>
            </a:pPr>
            <a:endParaRPr lang="en-US" altLang="en-US" sz="2400" b="1" smtClean="0">
              <a:solidFill>
                <a:srgbClr val="FFFF00"/>
              </a:solidFill>
              <a:latin typeface="Papyrus" pitchFamily="66" charset="0"/>
              <a:sym typeface="Wingdings" pitchFamily="2" charset="2"/>
            </a:endParaRPr>
          </a:p>
          <a:p>
            <a:pPr eaLnBrk="1" hangingPunct="1">
              <a:lnSpc>
                <a:spcPct val="80000"/>
              </a:lnSpc>
              <a:buFontTx/>
              <a:buNone/>
            </a:pPr>
            <a:r>
              <a:rPr lang="en-US" altLang="en-US" sz="2400" b="1" smtClean="0">
                <a:solidFill>
                  <a:srgbClr val="FFFF00"/>
                </a:solidFill>
                <a:latin typeface="Papyrus" pitchFamily="66" charset="0"/>
                <a:sym typeface="Wingdings" pitchFamily="2" charset="2"/>
              </a:rPr>
              <a:t>                                                                    </a:t>
            </a:r>
          </a:p>
          <a:p>
            <a:pPr eaLnBrk="1" hangingPunct="1">
              <a:lnSpc>
                <a:spcPct val="80000"/>
              </a:lnSpc>
              <a:buFontTx/>
              <a:buNone/>
            </a:pPr>
            <a:r>
              <a:rPr lang="en-US" altLang="en-US" sz="2400" b="1" smtClean="0">
                <a:solidFill>
                  <a:srgbClr val="FFFF00"/>
                </a:solidFill>
                <a:latin typeface="Papyrus" pitchFamily="66" charset="0"/>
                <a:sym typeface="Wingdings" pitchFamily="2" charset="2"/>
              </a:rPr>
              <a:t>    </a:t>
            </a:r>
            <a:r>
              <a:rPr lang="en-US" altLang="en-US" sz="2000" b="1" smtClean="0">
                <a:sym typeface="Wingdings" pitchFamily="2" charset="2"/>
              </a:rPr>
              <a:t>finite age of Universe  (13.7 Gyr)</a:t>
            </a:r>
            <a:endParaRPr lang="en-US" altLang="en-US" sz="2000" b="1" smtClean="0"/>
          </a:p>
        </p:txBody>
      </p:sp>
      <p:pic>
        <p:nvPicPr>
          <p:cNvPr id="98310" name="Picture 7" descr="AAAKLER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7950" y="2060575"/>
            <a:ext cx="4130675" cy="4319588"/>
          </a:xfrm>
          <a:noFill/>
        </p:spPr>
      </p:pic>
      <p:sp>
        <p:nvSpPr>
          <p:cNvPr id="164872" name="AutoShape 8"/>
          <p:cNvSpPr>
            <a:spLocks noChangeArrowheads="1"/>
          </p:cNvSpPr>
          <p:nvPr/>
        </p:nvSpPr>
        <p:spPr bwMode="auto">
          <a:xfrm>
            <a:off x="6011863" y="2852738"/>
            <a:ext cx="1223962" cy="198437"/>
          </a:xfrm>
          <a:custGeom>
            <a:avLst/>
            <a:gdLst>
              <a:gd name="T0" fmla="*/ 2147483647 w 21600"/>
              <a:gd name="T1" fmla="*/ 0 h 21600"/>
              <a:gd name="T2" fmla="*/ 0 w 21600"/>
              <a:gd name="T3" fmla="*/ 76931002 h 21600"/>
              <a:gd name="T4" fmla="*/ 2147483647 w 21600"/>
              <a:gd name="T5" fmla="*/ 153861196 h 21600"/>
              <a:gd name="T6" fmla="*/ 2147483647 w 21600"/>
              <a:gd name="T7" fmla="*/ 7693100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lumMod val="85000"/>
              <a:lumOff val="15000"/>
            </a:schemeClr>
          </a:solidFill>
          <a:ln w="9525">
            <a:solidFill>
              <a:schemeClr val="tx1"/>
            </a:solidFill>
            <a:miter lim="800000"/>
            <a:headEnd/>
            <a:tailEnd/>
          </a:ln>
        </p:spPr>
        <p:txBody>
          <a:bodyPr wrap="none" anchor="ctr"/>
          <a:lstStyle/>
          <a:p>
            <a:pPr>
              <a:defRPr/>
            </a:pPr>
            <a:endParaRPr lang="en-US">
              <a:solidFill>
                <a:prstClr val="white"/>
              </a:solidFill>
            </a:endParaRPr>
          </a:p>
        </p:txBody>
      </p:sp>
      <p:sp>
        <p:nvSpPr>
          <p:cNvPr id="164873" name="AutoShape 9"/>
          <p:cNvSpPr>
            <a:spLocks noChangeArrowheads="1"/>
          </p:cNvSpPr>
          <p:nvPr/>
        </p:nvSpPr>
        <p:spPr bwMode="auto">
          <a:xfrm>
            <a:off x="6011863" y="5589588"/>
            <a:ext cx="1223962" cy="198437"/>
          </a:xfrm>
          <a:custGeom>
            <a:avLst/>
            <a:gdLst>
              <a:gd name="T0" fmla="*/ 2147483647 w 21600"/>
              <a:gd name="T1" fmla="*/ 0 h 21600"/>
              <a:gd name="T2" fmla="*/ 0 w 21600"/>
              <a:gd name="T3" fmla="*/ 76931002 h 21600"/>
              <a:gd name="T4" fmla="*/ 2147483647 w 21600"/>
              <a:gd name="T5" fmla="*/ 153861196 h 21600"/>
              <a:gd name="T6" fmla="*/ 2147483647 w 21600"/>
              <a:gd name="T7" fmla="*/ 7693100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lumMod val="85000"/>
              <a:lumOff val="15000"/>
            </a:schemeClr>
          </a:solidFill>
          <a:ln w="9525">
            <a:solidFill>
              <a:schemeClr val="tx1"/>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529038375"/>
      </p:ext>
    </p:extLst>
  </p:cSld>
  <p:clrMapOvr>
    <a:masterClrMapping/>
  </p:clrMapOvr>
  <p:transition>
    <p:zoom/>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4356100" y="3860800"/>
            <a:ext cx="4679950" cy="280828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64867" name="Rectangle 3"/>
          <p:cNvSpPr>
            <a:spLocks noChangeArrowheads="1"/>
          </p:cNvSpPr>
          <p:nvPr/>
        </p:nvSpPr>
        <p:spPr bwMode="auto">
          <a:xfrm>
            <a:off x="4356100" y="2060575"/>
            <a:ext cx="4679950" cy="165576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47557" name="Rectangle 5"/>
          <p:cNvSpPr>
            <a:spLocks noGrp="1" noChangeArrowheads="1"/>
          </p:cNvSpPr>
          <p:nvPr>
            <p:ph type="title"/>
          </p:nvPr>
        </p:nvSpPr>
        <p:spPr>
          <a:xfrm>
            <a:off x="642910" y="71414"/>
            <a:ext cx="8229600" cy="1143000"/>
          </a:xfrm>
        </p:spPr>
        <p:txBody>
          <a:bodyPr>
            <a:normAutofit fontScale="90000"/>
          </a:bodyPr>
          <a:lstStyle/>
          <a:p>
            <a:pPr eaLnBrk="1" fontAlgn="auto" hangingPunct="1">
              <a:spcAft>
                <a:spcPts val="0"/>
              </a:spcAft>
              <a:defRPr/>
            </a:pPr>
            <a:r>
              <a:rPr sz="6600" b="1" dirty="0" smtClean="0">
                <a:solidFill>
                  <a:schemeClr val="tx1"/>
                </a:solidFill>
                <a:effectLst>
                  <a:outerShdw blurRad="38100" dist="38100" dir="2700000" algn="tl">
                    <a:srgbClr val="000000"/>
                  </a:outerShdw>
                </a:effectLst>
              </a:rPr>
              <a:t>1.  Paradox van </a:t>
            </a:r>
            <a:r>
              <a:rPr sz="6600" b="1" dirty="0" err="1" smtClean="0">
                <a:solidFill>
                  <a:schemeClr val="tx1"/>
                </a:solidFill>
                <a:effectLst>
                  <a:outerShdw blurRad="38100" dist="38100" dir="2700000" algn="tl">
                    <a:srgbClr val="000000"/>
                  </a:outerShdw>
                </a:effectLst>
              </a:rPr>
              <a:t>Olbers</a:t>
            </a:r>
            <a:endParaRPr sz="6600" b="1" dirty="0" smtClean="0">
              <a:solidFill>
                <a:schemeClr val="tx1"/>
              </a:solidFill>
              <a:effectLst>
                <a:outerShdw blurRad="38100" dist="38100" dir="2700000" algn="tl">
                  <a:srgbClr val="000000"/>
                </a:outerShdw>
              </a:effectLst>
            </a:endParaRPr>
          </a:p>
        </p:txBody>
      </p:sp>
      <p:sp>
        <p:nvSpPr>
          <p:cNvPr id="164872" name="AutoShape 8"/>
          <p:cNvSpPr>
            <a:spLocks noChangeArrowheads="1"/>
          </p:cNvSpPr>
          <p:nvPr/>
        </p:nvSpPr>
        <p:spPr bwMode="auto">
          <a:xfrm>
            <a:off x="6011863" y="2852738"/>
            <a:ext cx="1223962" cy="198437"/>
          </a:xfrm>
          <a:custGeom>
            <a:avLst/>
            <a:gdLst>
              <a:gd name="T0" fmla="*/ 2147483647 w 21600"/>
              <a:gd name="T1" fmla="*/ 0 h 21600"/>
              <a:gd name="T2" fmla="*/ 0 w 21600"/>
              <a:gd name="T3" fmla="*/ 76931002 h 21600"/>
              <a:gd name="T4" fmla="*/ 2147483647 w 21600"/>
              <a:gd name="T5" fmla="*/ 153861196 h 21600"/>
              <a:gd name="T6" fmla="*/ 2147483647 w 21600"/>
              <a:gd name="T7" fmla="*/ 7693100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lumMod val="85000"/>
              <a:lumOff val="15000"/>
            </a:schemeClr>
          </a:solidFill>
          <a:ln w="9525">
            <a:solidFill>
              <a:schemeClr val="tx1"/>
            </a:solidFill>
            <a:miter lim="800000"/>
            <a:headEnd/>
            <a:tailEnd/>
          </a:ln>
        </p:spPr>
        <p:txBody>
          <a:bodyPr wrap="none" anchor="ctr"/>
          <a:lstStyle/>
          <a:p>
            <a:pPr>
              <a:defRPr/>
            </a:pPr>
            <a:endParaRPr lang="en-US">
              <a:solidFill>
                <a:prstClr val="white"/>
              </a:solidFill>
            </a:endParaRPr>
          </a:p>
        </p:txBody>
      </p:sp>
      <p:sp>
        <p:nvSpPr>
          <p:cNvPr id="164873" name="AutoShape 9"/>
          <p:cNvSpPr>
            <a:spLocks noChangeArrowheads="1"/>
          </p:cNvSpPr>
          <p:nvPr/>
        </p:nvSpPr>
        <p:spPr bwMode="auto">
          <a:xfrm>
            <a:off x="6156176" y="5589588"/>
            <a:ext cx="1223962" cy="198437"/>
          </a:xfrm>
          <a:custGeom>
            <a:avLst/>
            <a:gdLst>
              <a:gd name="T0" fmla="*/ 2147483647 w 21600"/>
              <a:gd name="T1" fmla="*/ 0 h 21600"/>
              <a:gd name="T2" fmla="*/ 0 w 21600"/>
              <a:gd name="T3" fmla="*/ 76931002 h 21600"/>
              <a:gd name="T4" fmla="*/ 2147483647 w 21600"/>
              <a:gd name="T5" fmla="*/ 153861196 h 21600"/>
              <a:gd name="T6" fmla="*/ 2147483647 w 21600"/>
              <a:gd name="T7" fmla="*/ 7693100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lumMod val="85000"/>
              <a:lumOff val="15000"/>
            </a:schemeClr>
          </a:solidFill>
          <a:ln w="9525">
            <a:solidFill>
              <a:schemeClr val="tx1"/>
            </a:solidFill>
            <a:miter lim="800000"/>
            <a:headEnd/>
            <a:tailEnd/>
          </a:ln>
        </p:spPr>
        <p:txBody>
          <a:bodyPr wrap="none" anchor="ctr"/>
          <a:lstStyle/>
          <a:p>
            <a:pPr>
              <a:defRPr/>
            </a:pPr>
            <a:endParaRPr lang="en-US">
              <a:solidFill>
                <a:prstClr val="white"/>
              </a:solidFill>
            </a:endParaRP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1520" y="2060575"/>
            <a:ext cx="3918074" cy="3918074"/>
          </a:xfrm>
        </p:spPr>
      </p:pic>
      <p:sp>
        <p:nvSpPr>
          <p:cNvPr id="2" name="Text Placeholder 1"/>
          <p:cNvSpPr>
            <a:spLocks noGrp="1"/>
          </p:cNvSpPr>
          <p:nvPr>
            <p:ph type="body" sz="half" idx="1"/>
          </p:nvPr>
        </p:nvSpPr>
        <p:spPr/>
        <p:txBody>
          <a:bodyPr/>
          <a:lstStyle/>
          <a:p>
            <a:endParaRPr lang="en-GB"/>
          </a:p>
        </p:txBody>
      </p:sp>
      <p:sp>
        <p:nvSpPr>
          <p:cNvPr id="10" name="Rectangle 6"/>
          <p:cNvSpPr txBox="1">
            <a:spLocks noChangeArrowheads="1"/>
          </p:cNvSpPr>
          <p:nvPr/>
        </p:nvSpPr>
        <p:spPr bwMode="auto">
          <a:xfrm>
            <a:off x="4500563" y="2214563"/>
            <a:ext cx="48974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eaLnBrk="1" hangingPunct="1">
              <a:lnSpc>
                <a:spcPct val="80000"/>
              </a:lnSpc>
              <a:buClr>
                <a:srgbClr val="F3A447"/>
              </a:buClr>
              <a:buFontTx/>
              <a:buNone/>
            </a:pPr>
            <a:r>
              <a:rPr lang="en-US" sz="1600" b="1" dirty="0" smtClean="0">
                <a:solidFill>
                  <a:prstClr val="white"/>
                </a:solidFill>
              </a:rPr>
              <a:t>In an infinitely large, old and unchanging </a:t>
            </a:r>
          </a:p>
          <a:p>
            <a:pPr eaLnBrk="1" hangingPunct="1">
              <a:lnSpc>
                <a:spcPct val="80000"/>
              </a:lnSpc>
              <a:buClr>
                <a:srgbClr val="F3A447"/>
              </a:buClr>
              <a:buFontTx/>
              <a:buNone/>
            </a:pPr>
            <a:r>
              <a:rPr lang="en-US" sz="1600" b="1" dirty="0" smtClean="0">
                <a:solidFill>
                  <a:prstClr val="white"/>
                </a:solidFill>
              </a:rPr>
              <a:t>Universe each line of sight would hit a star:</a:t>
            </a:r>
          </a:p>
          <a:p>
            <a:pPr eaLnBrk="1" hangingPunct="1">
              <a:lnSpc>
                <a:spcPct val="80000"/>
              </a:lnSpc>
              <a:buClr>
                <a:srgbClr val="F3A447"/>
              </a:buClr>
              <a:buFontTx/>
              <a:buNone/>
            </a:pPr>
            <a:endParaRPr lang="en-US" sz="1600" b="1" dirty="0" smtClean="0">
              <a:solidFill>
                <a:prstClr val="white"/>
              </a:solidFill>
            </a:endParaRPr>
          </a:p>
          <a:p>
            <a:pPr eaLnBrk="1" hangingPunct="1">
              <a:lnSpc>
                <a:spcPct val="80000"/>
              </a:lnSpc>
              <a:buClr>
                <a:srgbClr val="F3A447"/>
              </a:buClr>
              <a:buFontTx/>
              <a:buNone/>
            </a:pPr>
            <a:endParaRPr lang="en-US" sz="1600" b="1" dirty="0" smtClean="0">
              <a:solidFill>
                <a:prstClr val="white"/>
              </a:solidFill>
            </a:endParaRPr>
          </a:p>
          <a:p>
            <a:pPr eaLnBrk="1" hangingPunct="1">
              <a:lnSpc>
                <a:spcPct val="80000"/>
              </a:lnSpc>
              <a:buClr>
                <a:srgbClr val="F3A447"/>
              </a:buClr>
              <a:buFontTx/>
              <a:buNone/>
            </a:pPr>
            <a:r>
              <a:rPr lang="en-US" sz="1600" b="1" dirty="0" smtClean="0">
                <a:solidFill>
                  <a:prstClr val="white"/>
                </a:solidFill>
              </a:rPr>
              <a:t> Sky would be as bright as surface of star: </a:t>
            </a:r>
          </a:p>
          <a:p>
            <a:pPr eaLnBrk="1" hangingPunct="1">
              <a:lnSpc>
                <a:spcPct val="80000"/>
              </a:lnSpc>
              <a:buClr>
                <a:srgbClr val="F3A447"/>
              </a:buClr>
              <a:buFontTx/>
              <a:buNone/>
            </a:pPr>
            <a:endParaRPr lang="en-US" sz="900" b="1" dirty="0" smtClean="0">
              <a:solidFill>
                <a:srgbClr val="FFFF99"/>
              </a:solidFill>
            </a:endParaRPr>
          </a:p>
          <a:p>
            <a:pPr eaLnBrk="1" hangingPunct="1">
              <a:lnSpc>
                <a:spcPct val="80000"/>
              </a:lnSpc>
              <a:buClr>
                <a:srgbClr val="F3A447"/>
              </a:buClr>
              <a:buFontTx/>
              <a:buNone/>
            </a:pPr>
            <a:endParaRPr lang="en-US" sz="900" b="1" dirty="0" smtClean="0">
              <a:solidFill>
                <a:srgbClr val="FFFF99"/>
              </a:solidFill>
            </a:endParaRPr>
          </a:p>
          <a:p>
            <a:pPr eaLnBrk="1" hangingPunct="1">
              <a:lnSpc>
                <a:spcPct val="80000"/>
              </a:lnSpc>
              <a:buClr>
                <a:srgbClr val="F3A447"/>
              </a:buClr>
              <a:buFontTx/>
              <a:buNone/>
            </a:pPr>
            <a:r>
              <a:rPr lang="en-US" sz="900" dirty="0" smtClean="0">
                <a:solidFill>
                  <a:prstClr val="white"/>
                </a:solidFill>
              </a:rPr>
              <a:t>    </a:t>
            </a:r>
            <a:r>
              <a:rPr lang="en-US" sz="2400" b="1" dirty="0" smtClean="0">
                <a:solidFill>
                  <a:srgbClr val="000099"/>
                </a:solidFill>
                <a:latin typeface="Papyrus" pitchFamily="66" charset="0"/>
              </a:rPr>
              <a:t>                           </a:t>
            </a:r>
          </a:p>
          <a:p>
            <a:pPr eaLnBrk="1" hangingPunct="1">
              <a:lnSpc>
                <a:spcPct val="80000"/>
              </a:lnSpc>
              <a:buClr>
                <a:srgbClr val="F3A447"/>
              </a:buClr>
              <a:buFontTx/>
              <a:buNone/>
            </a:pPr>
            <a:r>
              <a:rPr lang="en-US" sz="2400" b="1" dirty="0" smtClean="0">
                <a:solidFill>
                  <a:srgbClr val="000099"/>
                </a:solidFill>
                <a:latin typeface="Papyrus" pitchFamily="66" charset="0"/>
              </a:rPr>
              <a:t>             </a:t>
            </a:r>
            <a:r>
              <a:rPr lang="en-US" sz="2000" b="1" dirty="0" smtClean="0">
                <a:solidFill>
                  <a:prstClr val="white"/>
                </a:solidFill>
              </a:rPr>
              <a:t>Night sky as bright as </a:t>
            </a:r>
          </a:p>
          <a:p>
            <a:pPr eaLnBrk="1" hangingPunct="1">
              <a:lnSpc>
                <a:spcPct val="80000"/>
              </a:lnSpc>
              <a:buClr>
                <a:srgbClr val="F3A447"/>
              </a:buClr>
              <a:buFontTx/>
              <a:buNone/>
            </a:pPr>
            <a:r>
              <a:rPr lang="en-US" sz="2000" b="1" dirty="0" smtClean="0">
                <a:solidFill>
                  <a:prstClr val="white"/>
                </a:solidFill>
              </a:rPr>
              <a:t>               Solar Surface, yet                                    </a:t>
            </a:r>
          </a:p>
          <a:p>
            <a:pPr eaLnBrk="1" hangingPunct="1">
              <a:lnSpc>
                <a:spcPct val="80000"/>
              </a:lnSpc>
              <a:buClr>
                <a:srgbClr val="F3A447"/>
              </a:buClr>
              <a:buFontTx/>
              <a:buNone/>
            </a:pPr>
            <a:r>
              <a:rPr lang="en-US" sz="2000" b="1" dirty="0" smtClean="0">
                <a:solidFill>
                  <a:prstClr val="white"/>
                </a:solidFill>
              </a:rPr>
              <a:t>                the night sky is dark  </a:t>
            </a:r>
            <a:r>
              <a:rPr lang="en-US" sz="2000" b="1" dirty="0" smtClean="0">
                <a:solidFill>
                  <a:prstClr val="white"/>
                </a:solidFill>
                <a:sym typeface="Wingdings" pitchFamily="2" charset="2"/>
              </a:rPr>
              <a:t>        </a:t>
            </a:r>
          </a:p>
          <a:p>
            <a:pPr eaLnBrk="1" hangingPunct="1">
              <a:lnSpc>
                <a:spcPct val="80000"/>
              </a:lnSpc>
              <a:buClr>
                <a:srgbClr val="F3A447"/>
              </a:buClr>
              <a:buFontTx/>
              <a:buNone/>
            </a:pPr>
            <a:endParaRPr lang="en-US" sz="2400" b="1" dirty="0" smtClean="0">
              <a:solidFill>
                <a:srgbClr val="FFFF00"/>
              </a:solidFill>
              <a:latin typeface="Papyrus" pitchFamily="66" charset="0"/>
              <a:sym typeface="Wingdings" pitchFamily="2" charset="2"/>
            </a:endParaRPr>
          </a:p>
          <a:p>
            <a:pPr eaLnBrk="1" hangingPunct="1">
              <a:lnSpc>
                <a:spcPct val="80000"/>
              </a:lnSpc>
              <a:buClr>
                <a:srgbClr val="F3A447"/>
              </a:buClr>
              <a:buFontTx/>
              <a:buNone/>
            </a:pPr>
            <a:r>
              <a:rPr lang="en-US" sz="2400" b="1" dirty="0" smtClean="0">
                <a:solidFill>
                  <a:srgbClr val="FFFF00"/>
                </a:solidFill>
                <a:latin typeface="Papyrus" pitchFamily="66" charset="0"/>
                <a:sym typeface="Wingdings" pitchFamily="2" charset="2"/>
              </a:rPr>
              <a:t>                                                                    </a:t>
            </a:r>
          </a:p>
          <a:p>
            <a:pPr eaLnBrk="1" hangingPunct="1">
              <a:lnSpc>
                <a:spcPct val="80000"/>
              </a:lnSpc>
              <a:buClr>
                <a:srgbClr val="F3A447"/>
              </a:buClr>
              <a:buFontTx/>
              <a:buNone/>
            </a:pPr>
            <a:r>
              <a:rPr lang="en-US" sz="2400" b="1" dirty="0" smtClean="0">
                <a:solidFill>
                  <a:srgbClr val="FFFF00"/>
                </a:solidFill>
                <a:latin typeface="Papyrus" pitchFamily="66" charset="0"/>
                <a:sym typeface="Wingdings" pitchFamily="2" charset="2"/>
              </a:rPr>
              <a:t>    </a:t>
            </a:r>
            <a:r>
              <a:rPr lang="en-US" sz="2000" b="1" dirty="0" smtClean="0">
                <a:solidFill>
                  <a:prstClr val="white"/>
                </a:solidFill>
                <a:sym typeface="Wingdings" pitchFamily="2" charset="2"/>
              </a:rPr>
              <a:t>finite  age of Universe  (13.8  </a:t>
            </a:r>
            <a:r>
              <a:rPr lang="en-US" sz="2000" b="1" dirty="0" err="1" smtClean="0">
                <a:solidFill>
                  <a:prstClr val="white"/>
                </a:solidFill>
                <a:sym typeface="Wingdings" pitchFamily="2" charset="2"/>
              </a:rPr>
              <a:t>Gyr</a:t>
            </a:r>
            <a:r>
              <a:rPr lang="en-US" sz="2000" b="1" dirty="0" smtClean="0">
                <a:solidFill>
                  <a:prstClr val="white"/>
                </a:solidFill>
                <a:sym typeface="Wingdings" pitchFamily="2" charset="2"/>
              </a:rPr>
              <a:t>)</a:t>
            </a:r>
            <a:endParaRPr lang="en-US" sz="2000" b="1" dirty="0" smtClean="0">
              <a:solidFill>
                <a:prstClr val="white"/>
              </a:solidFill>
            </a:endParaRPr>
          </a:p>
        </p:txBody>
      </p:sp>
    </p:spTree>
    <p:extLst>
      <p:ext uri="{BB962C8B-B14F-4D97-AF65-F5344CB8AC3E}">
        <p14:creationId xmlns:p14="http://schemas.microsoft.com/office/powerpoint/2010/main" val="3203418274"/>
      </p:ext>
    </p:extLst>
  </p:cSld>
  <p:clrMapOvr>
    <a:masterClrMapping/>
  </p:clrMapOvr>
  <p:transition>
    <p:zoom/>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30" name="Picture 13" descr="Hubble-expa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813" y="0"/>
            <a:ext cx="65913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2"/>
          <p:cNvSpPr>
            <a:spLocks noChangeArrowheads="1"/>
          </p:cNvSpPr>
          <p:nvPr/>
        </p:nvSpPr>
        <p:spPr bwMode="auto">
          <a:xfrm>
            <a:off x="250825" y="4652963"/>
            <a:ext cx="3606800" cy="1944687"/>
          </a:xfrm>
          <a:prstGeom prst="rect">
            <a:avLst/>
          </a:prstGeom>
          <a:solidFill>
            <a:srgbClr val="C0C0C0">
              <a:alpha val="61176"/>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49606" name="Rectangle 6"/>
          <p:cNvSpPr>
            <a:spLocks noGrp="1" noChangeArrowheads="1"/>
          </p:cNvSpPr>
          <p:nvPr>
            <p:ph type="title"/>
          </p:nvPr>
        </p:nvSpPr>
        <p:spPr>
          <a:xfrm>
            <a:off x="642910" y="0"/>
            <a:ext cx="8229600" cy="1143000"/>
          </a:xfrm>
        </p:spPr>
        <p:txBody>
          <a:bodyPr/>
          <a:lstStyle/>
          <a:p>
            <a:pPr eaLnBrk="1" fontAlgn="auto" hangingPunct="1">
              <a:spcAft>
                <a:spcPts val="0"/>
              </a:spcAft>
              <a:defRPr/>
            </a:pPr>
            <a:r>
              <a:rPr sz="5400" b="1" i="1" smtClean="0">
                <a:solidFill>
                  <a:srgbClr val="CC0000"/>
                </a:solidFill>
                <a:latin typeface="Batang" pitchFamily="18" charset="-127"/>
              </a:rPr>
              <a:t> </a:t>
            </a:r>
            <a:r>
              <a:rPr sz="6000" b="1" smtClean="0">
                <a:solidFill>
                  <a:schemeClr val="bg1">
                    <a:lumMod val="85000"/>
                    <a:lumOff val="15000"/>
                  </a:schemeClr>
                </a:solidFill>
                <a:effectLst>
                  <a:outerShdw blurRad="38100" dist="38100" dir="2700000" algn="tl">
                    <a:srgbClr val="000000"/>
                  </a:outerShdw>
                </a:effectLst>
              </a:rPr>
              <a:t>2.  Hubble Expansion</a:t>
            </a:r>
          </a:p>
        </p:txBody>
      </p:sp>
      <p:pic>
        <p:nvPicPr>
          <p:cNvPr id="99333" name="Picture 3" descr="hubblediagr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0825" y="1357313"/>
            <a:ext cx="5076825" cy="3135312"/>
          </a:xfrm>
          <a:noFill/>
        </p:spPr>
      </p:pic>
      <p:sp>
        <p:nvSpPr>
          <p:cNvPr id="166917" name="Rectangle 4"/>
          <p:cNvSpPr>
            <a:spLocks noChangeArrowheads="1"/>
          </p:cNvSpPr>
          <p:nvPr/>
        </p:nvSpPr>
        <p:spPr bwMode="auto">
          <a:xfrm>
            <a:off x="250825" y="1357313"/>
            <a:ext cx="5106988" cy="31511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9335"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endParaRPr lang="en-US" altLang="en-US" sz="2800">
              <a:solidFill>
                <a:prstClr val="white"/>
              </a:solidFill>
            </a:endParaRPr>
          </a:p>
        </p:txBody>
      </p:sp>
      <p:sp>
        <p:nvSpPr>
          <p:cNvPr id="166920" name="Text Box 8"/>
          <p:cNvSpPr txBox="1">
            <a:spLocks noChangeArrowheads="1"/>
          </p:cNvSpPr>
          <p:nvPr/>
        </p:nvSpPr>
        <p:spPr bwMode="auto">
          <a:xfrm>
            <a:off x="250825" y="4797425"/>
            <a:ext cx="5292725" cy="1600200"/>
          </a:xfrm>
          <a:prstGeom prst="rect">
            <a:avLst/>
          </a:prstGeom>
          <a:noFill/>
          <a:ln w="9525">
            <a:noFill/>
            <a:miter lim="800000"/>
            <a:headEnd/>
            <a:tailEnd/>
          </a:ln>
        </p:spPr>
        <p:txBody>
          <a:bodyPr>
            <a:spAutoFit/>
          </a:bodyPr>
          <a:lstStyle/>
          <a:p>
            <a:pPr>
              <a:spcBef>
                <a:spcPct val="50000"/>
              </a:spcBef>
              <a:defRPr/>
            </a:pPr>
            <a:r>
              <a:rPr lang="en-US" sz="1400" b="1" dirty="0">
                <a:solidFill>
                  <a:prstClr val="black">
                    <a:lumMod val="85000"/>
                    <a:lumOff val="15000"/>
                  </a:prstClr>
                </a:solidFill>
                <a:latin typeface="Constantia"/>
              </a:rPr>
              <a:t>Hubble Diagram:</a:t>
            </a:r>
          </a:p>
          <a:p>
            <a:pPr>
              <a:spcBef>
                <a:spcPct val="50000"/>
              </a:spcBef>
              <a:defRPr/>
            </a:pPr>
            <a:endParaRPr lang="en-US" sz="1400" b="1" dirty="0">
              <a:solidFill>
                <a:prstClr val="black">
                  <a:lumMod val="85000"/>
                  <a:lumOff val="15000"/>
                </a:prstClr>
              </a:solidFill>
              <a:latin typeface="Constantia"/>
            </a:endParaRPr>
          </a:p>
          <a:p>
            <a:pPr>
              <a:spcBef>
                <a:spcPct val="50000"/>
              </a:spcBef>
              <a:buFontTx/>
              <a:buChar char="•"/>
              <a:defRPr/>
            </a:pPr>
            <a:r>
              <a:rPr lang="en-US" sz="1400" b="1" dirty="0">
                <a:solidFill>
                  <a:prstClr val="black">
                    <a:lumMod val="85000"/>
                    <a:lumOff val="15000"/>
                  </a:prstClr>
                </a:solidFill>
                <a:latin typeface="Constantia"/>
              </a:rPr>
              <a:t> Hubble  1929:          Universe expands !!!!</a:t>
            </a:r>
          </a:p>
          <a:p>
            <a:pPr>
              <a:spcBef>
                <a:spcPct val="50000"/>
              </a:spcBef>
              <a:buFontTx/>
              <a:buChar char="•"/>
              <a:defRPr/>
            </a:pPr>
            <a:r>
              <a:rPr lang="en-US" sz="1400" b="1" dirty="0">
                <a:solidFill>
                  <a:prstClr val="black">
                    <a:lumMod val="85000"/>
                    <a:lumOff val="15000"/>
                  </a:prstClr>
                </a:solidFill>
                <a:latin typeface="Constantia"/>
              </a:rPr>
              <a:t> Supernova               Cosmic Expansion</a:t>
            </a:r>
          </a:p>
          <a:p>
            <a:pPr>
              <a:spcBef>
                <a:spcPct val="50000"/>
              </a:spcBef>
              <a:defRPr/>
            </a:pPr>
            <a:r>
              <a:rPr lang="en-US" sz="1400" b="1" dirty="0">
                <a:solidFill>
                  <a:prstClr val="black">
                    <a:lumMod val="85000"/>
                    <a:lumOff val="15000"/>
                  </a:prstClr>
                </a:solidFill>
                <a:latin typeface="Constantia"/>
              </a:rPr>
              <a:t>  Projects (1998)        is accelerating</a:t>
            </a:r>
          </a:p>
        </p:txBody>
      </p:sp>
      <p:sp>
        <p:nvSpPr>
          <p:cNvPr id="166923" name="AutoShape 11"/>
          <p:cNvSpPr>
            <a:spLocks noChangeArrowheads="1"/>
          </p:cNvSpPr>
          <p:nvPr/>
        </p:nvSpPr>
        <p:spPr bwMode="auto">
          <a:xfrm>
            <a:off x="1928813" y="4857750"/>
            <a:ext cx="144462" cy="576263"/>
          </a:xfrm>
          <a:prstGeom prst="upArrow">
            <a:avLst>
              <a:gd name="adj1" fmla="val 50000"/>
              <a:gd name="adj2" fmla="val 99726"/>
            </a:avLst>
          </a:prstGeom>
          <a:solidFill>
            <a:schemeClr val="bg1">
              <a:lumMod val="85000"/>
              <a:lumOff val="15000"/>
            </a:schemeClr>
          </a:solidFill>
          <a:ln w="9525">
            <a:noFill/>
            <a:miter lim="800000"/>
            <a:headEnd/>
            <a:tailEnd/>
          </a:ln>
        </p:spPr>
        <p:txBody>
          <a:bodyPr wrap="none" anchor="ctr"/>
          <a:lstStyle/>
          <a:p>
            <a:pPr>
              <a:defRPr/>
            </a:pPr>
            <a:endParaRPr lang="en-US">
              <a:solidFill>
                <a:prstClr val="white"/>
              </a:solidFill>
            </a:endParaRPr>
          </a:p>
        </p:txBody>
      </p:sp>
      <p:sp>
        <p:nvSpPr>
          <p:cNvPr id="166924" name="AutoShape 12"/>
          <p:cNvSpPr>
            <a:spLocks noChangeArrowheads="1"/>
          </p:cNvSpPr>
          <p:nvPr/>
        </p:nvSpPr>
        <p:spPr bwMode="auto">
          <a:xfrm rot="5400000">
            <a:off x="2705894" y="5652294"/>
            <a:ext cx="160337" cy="1571625"/>
          </a:xfrm>
          <a:prstGeom prst="upArrow">
            <a:avLst>
              <a:gd name="adj1" fmla="val 50000"/>
              <a:gd name="adj2" fmla="val 99725"/>
            </a:avLst>
          </a:prstGeom>
          <a:solidFill>
            <a:schemeClr val="bg1">
              <a:lumMod val="85000"/>
              <a:lumOff val="15000"/>
            </a:schemeClr>
          </a:solidFill>
          <a:ln w="9525">
            <a:noFill/>
            <a:miter lim="800000"/>
            <a:headEnd/>
            <a:tailEnd/>
          </a:ln>
        </p:spPr>
        <p:txBody>
          <a:bodyPr wrap="none" anchor="ctr"/>
          <a:lstStyle/>
          <a:p>
            <a:pPr>
              <a:defRPr/>
            </a:pPr>
            <a:endParaRPr lang="en-US">
              <a:solidFill>
                <a:prstClr val="white"/>
              </a:solidFill>
            </a:endParaRPr>
          </a:p>
        </p:txBody>
      </p:sp>
      <p:pic>
        <p:nvPicPr>
          <p:cNvPr id="99339" name="Picture 12" descr="cosmictriangle.fig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2928938"/>
            <a:ext cx="48196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2" name="Rectangle 10"/>
          <p:cNvSpPr>
            <a:spLocks noChangeArrowheads="1"/>
          </p:cNvSpPr>
          <p:nvPr/>
        </p:nvSpPr>
        <p:spPr bwMode="auto">
          <a:xfrm>
            <a:off x="4000500" y="2928938"/>
            <a:ext cx="4857750" cy="36845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3913692901"/>
      </p:ext>
    </p:extLst>
  </p:cSld>
  <p:clrMapOvr>
    <a:masterClrMapping/>
  </p:clrMapOvr>
  <p:transition>
    <p:zoom/>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4286250" y="928688"/>
            <a:ext cx="4751388" cy="5786437"/>
          </a:xfrm>
          <a:prstGeom prst="rect">
            <a:avLst/>
          </a:prstGeom>
          <a:solidFill>
            <a:srgbClr val="C0C0C0">
              <a:alpha val="50195"/>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pic>
        <p:nvPicPr>
          <p:cNvPr id="100355" name="Picture 11" descr="bigbang.nucleosynthes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2357438"/>
            <a:ext cx="357187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4392613" y="5214938"/>
            <a:ext cx="4751387" cy="1384300"/>
          </a:xfrm>
          <a:prstGeom prst="rect">
            <a:avLst/>
          </a:prstGeom>
          <a:noFill/>
          <a:ln w="9525">
            <a:noFill/>
            <a:miter lim="800000"/>
            <a:headEnd/>
            <a:tailEnd/>
          </a:ln>
        </p:spPr>
        <p:txBody>
          <a:bodyPr>
            <a:spAutoFit/>
          </a:bodyPr>
          <a:lstStyle/>
          <a:p>
            <a:pPr eaLnBrk="0" hangingPunct="0">
              <a:lnSpc>
                <a:spcPct val="55000"/>
              </a:lnSpc>
              <a:spcBef>
                <a:spcPct val="50000"/>
              </a:spcBef>
              <a:defRPr/>
            </a:pPr>
            <a:r>
              <a:rPr lang="en-US" sz="1600" b="1" dirty="0">
                <a:solidFill>
                  <a:prstClr val="black">
                    <a:lumMod val="85000"/>
                    <a:lumOff val="15000"/>
                  </a:prstClr>
                </a:solidFill>
                <a:latin typeface="Constantia"/>
              </a:rPr>
              <a:t>Between 1-200 seconds after Big Bang,</a:t>
            </a:r>
          </a:p>
          <a:p>
            <a:pPr eaLnBrk="0" hangingPunct="0">
              <a:lnSpc>
                <a:spcPct val="55000"/>
              </a:lnSpc>
              <a:spcBef>
                <a:spcPct val="50000"/>
              </a:spcBef>
              <a:defRPr/>
            </a:pPr>
            <a:r>
              <a:rPr lang="en-US" sz="1600" b="1" dirty="0">
                <a:solidFill>
                  <a:prstClr val="black">
                    <a:lumMod val="85000"/>
                    <a:lumOff val="15000"/>
                  </a:prstClr>
                </a:solidFill>
                <a:latin typeface="Constantia"/>
              </a:rPr>
              <a:t>temperature dropped to 10</a:t>
            </a:r>
            <a:r>
              <a:rPr lang="en-US" sz="1600" b="1" baseline="30000" dirty="0">
                <a:solidFill>
                  <a:prstClr val="black">
                    <a:lumMod val="85000"/>
                    <a:lumOff val="15000"/>
                  </a:prstClr>
                </a:solidFill>
                <a:latin typeface="Constantia"/>
              </a:rPr>
              <a:t>9 </a:t>
            </a:r>
            <a:r>
              <a:rPr lang="en-US" sz="1600" b="1" dirty="0">
                <a:solidFill>
                  <a:prstClr val="black">
                    <a:lumMod val="85000"/>
                    <a:lumOff val="15000"/>
                  </a:prstClr>
                </a:solidFill>
                <a:latin typeface="Constantia"/>
              </a:rPr>
              <a:t>K:</a:t>
            </a:r>
          </a:p>
          <a:p>
            <a:pPr eaLnBrk="0" hangingPunct="0">
              <a:lnSpc>
                <a:spcPct val="70000"/>
              </a:lnSpc>
              <a:spcBef>
                <a:spcPct val="50000"/>
              </a:spcBef>
              <a:defRPr/>
            </a:pPr>
            <a:endParaRPr lang="en-US" sz="1600" b="1" dirty="0">
              <a:solidFill>
                <a:prstClr val="black">
                  <a:lumMod val="85000"/>
                  <a:lumOff val="15000"/>
                </a:prstClr>
              </a:solidFill>
              <a:latin typeface="Constantia"/>
            </a:endParaRPr>
          </a:p>
          <a:p>
            <a:pPr eaLnBrk="0" hangingPunct="0">
              <a:lnSpc>
                <a:spcPct val="70000"/>
              </a:lnSpc>
              <a:spcBef>
                <a:spcPct val="50000"/>
              </a:spcBef>
              <a:defRPr/>
            </a:pPr>
            <a:r>
              <a:rPr lang="en-US" sz="1600" b="1" dirty="0">
                <a:solidFill>
                  <a:prstClr val="black">
                    <a:lumMod val="85000"/>
                    <a:lumOff val="15000"/>
                  </a:prstClr>
                </a:solidFill>
                <a:latin typeface="Constantia"/>
              </a:rPr>
              <a:t>Fusion protons  &amp;  neutrons</a:t>
            </a:r>
          </a:p>
          <a:p>
            <a:pPr eaLnBrk="0" hangingPunct="0">
              <a:lnSpc>
                <a:spcPct val="70000"/>
              </a:lnSpc>
              <a:spcBef>
                <a:spcPct val="50000"/>
              </a:spcBef>
              <a:defRPr/>
            </a:pPr>
            <a:r>
              <a:rPr lang="en-US" sz="1600" b="1" dirty="0">
                <a:solidFill>
                  <a:prstClr val="black">
                    <a:lumMod val="85000"/>
                    <a:lumOff val="15000"/>
                  </a:prstClr>
                </a:solidFill>
                <a:latin typeface="Constantia"/>
              </a:rPr>
              <a:t>into light atomic nuclei</a:t>
            </a:r>
          </a:p>
        </p:txBody>
      </p:sp>
      <p:sp>
        <p:nvSpPr>
          <p:cNvPr id="167941" name="Text Box 5"/>
          <p:cNvSpPr txBox="1">
            <a:spLocks noChangeArrowheads="1"/>
          </p:cNvSpPr>
          <p:nvPr/>
        </p:nvSpPr>
        <p:spPr bwMode="auto">
          <a:xfrm>
            <a:off x="4462463" y="785813"/>
            <a:ext cx="4681537" cy="1485900"/>
          </a:xfrm>
          <a:prstGeom prst="rect">
            <a:avLst/>
          </a:prstGeom>
          <a:noFill/>
          <a:ln w="9525">
            <a:noFill/>
            <a:miter lim="800000"/>
            <a:headEnd/>
            <a:tailEnd/>
          </a:ln>
        </p:spPr>
        <p:txBody>
          <a:bodyPr>
            <a:spAutoFit/>
          </a:bodyPr>
          <a:lstStyle/>
          <a:p>
            <a:pPr eaLnBrk="0" hangingPunct="0">
              <a:lnSpc>
                <a:spcPct val="50000"/>
              </a:lnSpc>
              <a:spcBef>
                <a:spcPct val="50000"/>
              </a:spcBef>
              <a:defRPr/>
            </a:pPr>
            <a:endParaRPr lang="en-US" b="1" dirty="0">
              <a:solidFill>
                <a:prstClr val="black">
                  <a:lumMod val="85000"/>
                  <a:lumOff val="15000"/>
                </a:prstClr>
              </a:solidFill>
              <a:latin typeface="Constantia"/>
            </a:endParaRPr>
          </a:p>
          <a:p>
            <a:pPr eaLnBrk="0" hangingPunct="0">
              <a:lnSpc>
                <a:spcPct val="50000"/>
              </a:lnSpc>
              <a:spcBef>
                <a:spcPct val="50000"/>
              </a:spcBef>
              <a:defRPr/>
            </a:pPr>
            <a:r>
              <a:rPr lang="en-US" sz="1600" b="1" dirty="0">
                <a:solidFill>
                  <a:prstClr val="black">
                    <a:lumMod val="85000"/>
                    <a:lumOff val="15000"/>
                  </a:prstClr>
                </a:solidFill>
                <a:latin typeface="Constantia"/>
              </a:rPr>
              <a:t>Mass  Fraction  Light  Elements             </a:t>
            </a:r>
          </a:p>
          <a:p>
            <a:pPr eaLnBrk="0" hangingPunct="0">
              <a:lnSpc>
                <a:spcPct val="50000"/>
              </a:lnSpc>
              <a:spcBef>
                <a:spcPct val="50000"/>
              </a:spcBef>
              <a:defRPr/>
            </a:pPr>
            <a:r>
              <a:rPr lang="en-US" sz="1600" b="1" dirty="0">
                <a:solidFill>
                  <a:prstClr val="black">
                    <a:lumMod val="85000"/>
                    <a:lumOff val="15000"/>
                  </a:prstClr>
                </a:solidFill>
                <a:latin typeface="Constantia"/>
              </a:rPr>
              <a:t>               </a:t>
            </a:r>
          </a:p>
          <a:p>
            <a:pPr eaLnBrk="0" hangingPunct="0">
              <a:lnSpc>
                <a:spcPct val="50000"/>
              </a:lnSpc>
              <a:spcBef>
                <a:spcPct val="50000"/>
              </a:spcBef>
              <a:defRPr/>
            </a:pPr>
            <a:r>
              <a:rPr lang="en-US" sz="1600" b="1" dirty="0">
                <a:solidFill>
                  <a:srgbClr val="000099"/>
                </a:solidFill>
                <a:latin typeface="Papyrus" pitchFamily="66" charset="0"/>
              </a:rPr>
              <a:t>             </a:t>
            </a:r>
            <a:r>
              <a:rPr lang="en-US" sz="1600" b="1" dirty="0">
                <a:solidFill>
                  <a:prstClr val="black">
                    <a:lumMod val="85000"/>
                    <a:lumOff val="15000"/>
                  </a:prstClr>
                </a:solidFill>
                <a:latin typeface="Constantia"/>
              </a:rPr>
              <a:t> 24%        </a:t>
            </a:r>
            <a:r>
              <a:rPr lang="en-US" sz="1600" b="1" baseline="30000" dirty="0">
                <a:solidFill>
                  <a:prstClr val="black">
                    <a:lumMod val="85000"/>
                    <a:lumOff val="15000"/>
                  </a:prstClr>
                </a:solidFill>
                <a:latin typeface="Constantia"/>
              </a:rPr>
              <a:t>4</a:t>
            </a:r>
            <a:r>
              <a:rPr lang="en-US" sz="1600" b="1" dirty="0">
                <a:solidFill>
                  <a:prstClr val="black">
                    <a:lumMod val="85000"/>
                    <a:lumOff val="15000"/>
                  </a:prstClr>
                </a:solidFill>
                <a:latin typeface="Constantia"/>
              </a:rPr>
              <a:t>He   nuclei</a:t>
            </a:r>
          </a:p>
          <a:p>
            <a:pPr eaLnBrk="0" hangingPunct="0">
              <a:lnSpc>
                <a:spcPct val="50000"/>
              </a:lnSpc>
              <a:spcBef>
                <a:spcPct val="50000"/>
              </a:spcBef>
              <a:defRPr/>
            </a:pPr>
            <a:r>
              <a:rPr lang="en-US" sz="1600" b="1" dirty="0">
                <a:solidFill>
                  <a:prstClr val="black">
                    <a:lumMod val="85000"/>
                    <a:lumOff val="15000"/>
                  </a:prstClr>
                </a:solidFill>
                <a:latin typeface="Constantia"/>
              </a:rPr>
              <a:t>             traces    D, </a:t>
            </a:r>
            <a:r>
              <a:rPr lang="en-US" sz="1600" b="1" baseline="30000" dirty="0">
                <a:solidFill>
                  <a:prstClr val="black">
                    <a:lumMod val="85000"/>
                    <a:lumOff val="15000"/>
                  </a:prstClr>
                </a:solidFill>
                <a:latin typeface="Constantia"/>
              </a:rPr>
              <a:t>3</a:t>
            </a:r>
            <a:r>
              <a:rPr lang="en-US" sz="1600" b="1" dirty="0">
                <a:solidFill>
                  <a:prstClr val="black">
                    <a:lumMod val="85000"/>
                    <a:lumOff val="15000"/>
                  </a:prstClr>
                </a:solidFill>
                <a:latin typeface="Constantia"/>
              </a:rPr>
              <a:t>He, </a:t>
            </a:r>
            <a:r>
              <a:rPr lang="en-US" sz="1600" b="1" baseline="30000" dirty="0">
                <a:solidFill>
                  <a:prstClr val="black">
                    <a:lumMod val="85000"/>
                    <a:lumOff val="15000"/>
                  </a:prstClr>
                </a:solidFill>
                <a:latin typeface="Constantia"/>
              </a:rPr>
              <a:t>7</a:t>
            </a:r>
            <a:r>
              <a:rPr lang="en-US" sz="1600" b="1" dirty="0">
                <a:solidFill>
                  <a:prstClr val="black">
                    <a:lumMod val="85000"/>
                    <a:lumOff val="15000"/>
                  </a:prstClr>
                </a:solidFill>
                <a:latin typeface="Constantia"/>
              </a:rPr>
              <a:t>Li  nuclei</a:t>
            </a:r>
          </a:p>
          <a:p>
            <a:pPr eaLnBrk="0" hangingPunct="0">
              <a:lnSpc>
                <a:spcPct val="50000"/>
              </a:lnSpc>
              <a:spcBef>
                <a:spcPct val="50000"/>
              </a:spcBef>
              <a:defRPr/>
            </a:pPr>
            <a:r>
              <a:rPr lang="en-US" sz="1600" b="1" dirty="0">
                <a:solidFill>
                  <a:prstClr val="black">
                    <a:lumMod val="85000"/>
                    <a:lumOff val="15000"/>
                  </a:prstClr>
                </a:solidFill>
                <a:latin typeface="Constantia"/>
              </a:rPr>
              <a:t>             75%         H     nuclei (protons)</a:t>
            </a:r>
          </a:p>
        </p:txBody>
      </p:sp>
      <p:sp>
        <p:nvSpPr>
          <p:cNvPr id="1050630" name="Rectangle 6"/>
          <p:cNvSpPr>
            <a:spLocks noGrp="1" noChangeArrowheads="1"/>
          </p:cNvSpPr>
          <p:nvPr>
            <p:ph type="title"/>
          </p:nvPr>
        </p:nvSpPr>
        <p:spPr>
          <a:xfrm>
            <a:off x="0" y="-428652"/>
            <a:ext cx="10117138" cy="1384300"/>
          </a:xfrm>
        </p:spPr>
        <p:txBody>
          <a:bodyPr/>
          <a:lstStyle/>
          <a:p>
            <a:pPr eaLnBrk="1" fontAlgn="auto" hangingPunct="1">
              <a:spcAft>
                <a:spcPts val="0"/>
              </a:spcAft>
              <a:defRPr/>
            </a:pPr>
            <a:r>
              <a:rPr sz="5500" b="1" smtClean="0">
                <a:solidFill>
                  <a:schemeClr val="bg1">
                    <a:lumMod val="85000"/>
                    <a:lumOff val="15000"/>
                  </a:schemeClr>
                </a:solidFill>
                <a:effectLst>
                  <a:outerShdw blurRad="38100" dist="38100" dir="2700000" algn="tl">
                    <a:srgbClr val="000000"/>
                  </a:outerShdw>
                </a:effectLst>
              </a:rPr>
              <a:t>3.  Light Element Abundance</a:t>
            </a:r>
          </a:p>
        </p:txBody>
      </p:sp>
      <p:pic>
        <p:nvPicPr>
          <p:cNvPr id="100359" name="Picture 7" descr="abundanc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2875" y="1571625"/>
            <a:ext cx="4035425" cy="5075238"/>
          </a:xfrm>
          <a:noFill/>
        </p:spPr>
      </p:pic>
      <p:sp>
        <p:nvSpPr>
          <p:cNvPr id="100360" name="Text Box 8"/>
          <p:cNvSpPr txBox="1">
            <a:spLocks noChangeArrowheads="1"/>
          </p:cNvSpPr>
          <p:nvPr/>
        </p:nvSpPr>
        <p:spPr bwMode="auto">
          <a:xfrm>
            <a:off x="4140200" y="2205038"/>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endParaRPr lang="en-US" altLang="en-US">
              <a:solidFill>
                <a:prstClr val="white"/>
              </a:solidFill>
              <a:latin typeface="Tahoma" pitchFamily="34" charset="0"/>
            </a:endParaRPr>
          </a:p>
        </p:txBody>
      </p:sp>
    </p:spTree>
    <p:extLst>
      <p:ext uri="{BB962C8B-B14F-4D97-AF65-F5344CB8AC3E}">
        <p14:creationId xmlns:p14="http://schemas.microsoft.com/office/powerpoint/2010/main" val="3538930095"/>
      </p:ext>
    </p:extLst>
  </p:cSld>
  <p:clrMapOvr>
    <a:masterClrMapping/>
  </p:clrMapOvr>
  <p:transition>
    <p:zoom/>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7" descr="Horn_Antenna-in_Holmdel,_New_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42875"/>
            <a:ext cx="9371013" cy="736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91" name="Text Box 7"/>
          <p:cNvSpPr txBox="1">
            <a:spLocks noChangeArrowheads="1"/>
          </p:cNvSpPr>
          <p:nvPr/>
        </p:nvSpPr>
        <p:spPr bwMode="auto">
          <a:xfrm>
            <a:off x="-179388" y="71438"/>
            <a:ext cx="9323388" cy="823912"/>
          </a:xfrm>
          <a:prstGeom prst="rect">
            <a:avLst/>
          </a:prstGeom>
          <a:noFill/>
          <a:ln w="9525">
            <a:noFill/>
            <a:miter lim="800000"/>
            <a:headEnd/>
            <a:tailEnd/>
          </a:ln>
          <a:effectLst/>
        </p:spPr>
        <p:txBody>
          <a:bodyPr>
            <a:spAutoFit/>
          </a:bodyPr>
          <a:lstStyle/>
          <a:p>
            <a:pPr marL="371475" indent="-371475">
              <a:spcBef>
                <a:spcPct val="50000"/>
              </a:spcBef>
              <a:defRPr/>
            </a:pPr>
            <a:r>
              <a:rPr lang="en-US" sz="4800" b="1" dirty="0">
                <a:solidFill>
                  <a:srgbClr val="000099"/>
                </a:solidFill>
                <a:latin typeface="Papyrus" pitchFamily="66" charset="0"/>
              </a:rPr>
              <a:t>  </a:t>
            </a:r>
            <a:r>
              <a:rPr lang="en-US" sz="4400" b="1" dirty="0">
                <a:solidFill>
                  <a:prstClr val="black">
                    <a:lumMod val="85000"/>
                    <a:lumOff val="15000"/>
                  </a:prstClr>
                </a:solidFill>
                <a:effectLst>
                  <a:outerShdw blurRad="38100" dist="38100" dir="2700000" algn="tl">
                    <a:srgbClr val="000000"/>
                  </a:outerShdw>
                </a:effectLst>
                <a:latin typeface="Constantia"/>
              </a:rPr>
              <a:t>4. Cosmic Microwave Background</a:t>
            </a:r>
          </a:p>
        </p:txBody>
      </p:sp>
      <p:graphicFrame>
        <p:nvGraphicFramePr>
          <p:cNvPr id="1026" name="Object 8"/>
          <p:cNvGraphicFramePr>
            <a:graphicFrameLocks noGrp="1" noChangeAspect="1"/>
          </p:cNvGraphicFramePr>
          <p:nvPr>
            <p:ph sz="half" idx="1"/>
          </p:nvPr>
        </p:nvGraphicFramePr>
        <p:xfrm>
          <a:off x="2430463" y="3702050"/>
          <a:ext cx="114300" cy="215900"/>
        </p:xfrm>
        <a:graphic>
          <a:graphicData uri="http://schemas.openxmlformats.org/presentationml/2006/ole">
            <mc:AlternateContent xmlns:mc="http://schemas.openxmlformats.org/markup-compatibility/2006">
              <mc:Choice xmlns:v="urn:schemas-microsoft-com:vml" Requires="v">
                <p:oleObj spid="_x0000_s198667"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463" y="3702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960878880"/>
      </p:ext>
    </p:extLst>
  </p:cSld>
  <p:clrMapOvr>
    <a:masterClrMapping/>
  </p:clrMapOvr>
  <p:transition>
    <p:zoom/>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46082" name="Content Placeholder 1"/>
          <p:cNvSpPr>
            <a:spLocks noGrp="1"/>
          </p:cNvSpPr>
          <p:nvPr>
            <p:ph idx="1"/>
          </p:nvPr>
        </p:nvSpPr>
        <p:spPr>
          <a:xfrm>
            <a:off x="1259632" y="2492896"/>
            <a:ext cx="8229600" cy="4572000"/>
          </a:xfrm>
        </p:spPr>
        <p:txBody>
          <a:bodyPr/>
          <a:lstStyle/>
          <a:p>
            <a:pPr marL="0" indent="0">
              <a:buFont typeface="Wingdings 2" pitchFamily="18" charset="2"/>
              <a:buNone/>
            </a:pPr>
            <a:r>
              <a:rPr lang="nl-NL" altLang="en-US" sz="5200" dirty="0" smtClean="0"/>
              <a:t>And there was light...</a:t>
            </a:r>
            <a:endParaRPr lang="en-GB" altLang="en-US" sz="5200" dirty="0" smtClean="0"/>
          </a:p>
        </p:txBody>
      </p:sp>
    </p:spTree>
    <p:extLst>
      <p:ext uri="{BB962C8B-B14F-4D97-AF65-F5344CB8AC3E}">
        <p14:creationId xmlns:p14="http://schemas.microsoft.com/office/powerpoint/2010/main" val="1592855328"/>
      </p:ext>
    </p:extLst>
  </p:cSld>
  <p:clrMapOvr>
    <a:masterClrMapping/>
  </p:clrMapOvr>
  <p:transition>
    <p:zo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descr="Horn_Antenna-in_Holmdel,_New_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42875"/>
            <a:ext cx="9371013" cy="736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5"/>
          <p:cNvSpPr>
            <a:spLocks noChangeArrowheads="1"/>
          </p:cNvSpPr>
          <p:nvPr/>
        </p:nvSpPr>
        <p:spPr bwMode="auto">
          <a:xfrm>
            <a:off x="2928938" y="5357813"/>
            <a:ext cx="5857875" cy="100806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lgn="ctr">
              <a:defRPr/>
            </a:pPr>
            <a:r>
              <a:rPr lang="en-US">
                <a:solidFill>
                  <a:prstClr val="white"/>
                </a:solidFill>
              </a:rPr>
              <a:t>  </a:t>
            </a:r>
          </a:p>
        </p:txBody>
      </p:sp>
      <p:sp>
        <p:nvSpPr>
          <p:cNvPr id="1014791" name="Text Box 7"/>
          <p:cNvSpPr txBox="1">
            <a:spLocks noChangeArrowheads="1"/>
          </p:cNvSpPr>
          <p:nvPr/>
        </p:nvSpPr>
        <p:spPr bwMode="auto">
          <a:xfrm>
            <a:off x="-179388" y="71438"/>
            <a:ext cx="9323388" cy="823912"/>
          </a:xfrm>
          <a:prstGeom prst="rect">
            <a:avLst/>
          </a:prstGeom>
          <a:noFill/>
          <a:ln w="9525">
            <a:noFill/>
            <a:miter lim="800000"/>
            <a:headEnd/>
            <a:tailEnd/>
          </a:ln>
          <a:effectLst/>
        </p:spPr>
        <p:txBody>
          <a:bodyPr>
            <a:spAutoFit/>
          </a:bodyPr>
          <a:lstStyle/>
          <a:p>
            <a:pPr marL="371475" indent="-371475">
              <a:spcBef>
                <a:spcPct val="50000"/>
              </a:spcBef>
              <a:defRPr/>
            </a:pPr>
            <a:r>
              <a:rPr lang="en-US" sz="4800" b="1" dirty="0">
                <a:solidFill>
                  <a:srgbClr val="000099"/>
                </a:solidFill>
                <a:latin typeface="Papyrus" pitchFamily="66" charset="0"/>
              </a:rPr>
              <a:t>  </a:t>
            </a:r>
            <a:r>
              <a:rPr lang="en-US" sz="4400" b="1" dirty="0">
                <a:solidFill>
                  <a:prstClr val="black">
                    <a:lumMod val="85000"/>
                    <a:lumOff val="15000"/>
                  </a:prstClr>
                </a:solidFill>
                <a:effectLst>
                  <a:outerShdw blurRad="38100" dist="38100" dir="2700000" algn="tl">
                    <a:srgbClr val="000000"/>
                  </a:outerShdw>
                </a:effectLst>
                <a:latin typeface="Constantia"/>
              </a:rPr>
              <a:t>4. Cosmic Microwave Background</a:t>
            </a:r>
          </a:p>
        </p:txBody>
      </p:sp>
      <p:graphicFrame>
        <p:nvGraphicFramePr>
          <p:cNvPr id="2050" name="Object 8"/>
          <p:cNvGraphicFramePr>
            <a:graphicFrameLocks noGrp="1" noChangeAspect="1"/>
          </p:cNvGraphicFramePr>
          <p:nvPr>
            <p:ph sz="half" idx="1"/>
          </p:nvPr>
        </p:nvGraphicFramePr>
        <p:xfrm>
          <a:off x="2430463" y="3702050"/>
          <a:ext cx="114300" cy="215900"/>
        </p:xfrm>
        <a:graphic>
          <a:graphicData uri="http://schemas.openxmlformats.org/presentationml/2006/ole">
            <mc:AlternateContent xmlns:mc="http://schemas.openxmlformats.org/markup-compatibility/2006">
              <mc:Choice xmlns:v="urn:schemas-microsoft-com:vml" Requires="v">
                <p:oleObj spid="_x0000_s199691"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463" y="3702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01" name="Text Box 9"/>
          <p:cNvSpPr txBox="1">
            <a:spLocks noChangeArrowheads="1"/>
          </p:cNvSpPr>
          <p:nvPr/>
        </p:nvSpPr>
        <p:spPr bwMode="auto">
          <a:xfrm>
            <a:off x="1857375" y="5357813"/>
            <a:ext cx="7286625" cy="1016000"/>
          </a:xfrm>
          <a:prstGeom prst="rect">
            <a:avLst/>
          </a:prstGeom>
          <a:noFill/>
          <a:ln w="9525">
            <a:noFill/>
            <a:miter lim="800000"/>
            <a:headEnd/>
            <a:tailEnd/>
          </a:ln>
        </p:spPr>
        <p:txBody>
          <a:bodyPr>
            <a:spAutoFit/>
          </a:bodyPr>
          <a:lstStyle/>
          <a:p>
            <a:pPr>
              <a:spcBef>
                <a:spcPct val="50000"/>
              </a:spcBef>
              <a:defRPr/>
            </a:pPr>
            <a:r>
              <a:rPr lang="en-US" sz="2400" dirty="0">
                <a:solidFill>
                  <a:srgbClr val="444D26"/>
                </a:solidFill>
                <a:latin typeface="Book Antiqua" pitchFamily="18" charset="0"/>
              </a:rPr>
              <a:t>                                  </a:t>
            </a:r>
            <a:r>
              <a:rPr lang="en-US" sz="2400" dirty="0">
                <a:solidFill>
                  <a:prstClr val="black">
                    <a:lumMod val="85000"/>
                    <a:lumOff val="15000"/>
                  </a:prstClr>
                </a:solidFill>
                <a:latin typeface="Constantia"/>
              </a:rPr>
              <a:t>T  </a:t>
            </a:r>
            <a:r>
              <a:rPr lang="en-US" sz="2400" dirty="0">
                <a:solidFill>
                  <a:prstClr val="black">
                    <a:lumMod val="85000"/>
                    <a:lumOff val="15000"/>
                  </a:prstClr>
                </a:solidFill>
                <a:latin typeface="Constantia"/>
                <a:cs typeface="Arial" charset="0"/>
              </a:rPr>
              <a:t>~</a:t>
            </a:r>
            <a:r>
              <a:rPr lang="en-US" sz="2400" dirty="0">
                <a:solidFill>
                  <a:prstClr val="black">
                    <a:lumMod val="85000"/>
                    <a:lumOff val="15000"/>
                  </a:prstClr>
                </a:solidFill>
                <a:latin typeface="Constantia"/>
              </a:rPr>
              <a:t>   3000 K</a:t>
            </a:r>
          </a:p>
          <a:p>
            <a:pPr>
              <a:spcBef>
                <a:spcPct val="50000"/>
              </a:spcBef>
              <a:defRPr/>
            </a:pPr>
            <a:r>
              <a:rPr lang="en-US" sz="2400" dirty="0">
                <a:solidFill>
                  <a:prstClr val="black">
                    <a:lumMod val="85000"/>
                    <a:lumOff val="15000"/>
                  </a:prstClr>
                </a:solidFill>
                <a:latin typeface="Constantia"/>
              </a:rPr>
              <a:t>               </a:t>
            </a:r>
            <a:r>
              <a:rPr lang="en-US" sz="2400" dirty="0" err="1">
                <a:solidFill>
                  <a:prstClr val="black">
                    <a:lumMod val="85000"/>
                    <a:lumOff val="15000"/>
                  </a:prstClr>
                </a:solidFill>
                <a:latin typeface="Constantia"/>
              </a:rPr>
              <a:t>z</a:t>
            </a:r>
            <a:r>
              <a:rPr lang="en-US" sz="2400" baseline="-25000" dirty="0" err="1">
                <a:solidFill>
                  <a:prstClr val="black">
                    <a:lumMod val="85000"/>
                    <a:lumOff val="15000"/>
                  </a:prstClr>
                </a:solidFill>
                <a:latin typeface="Constantia"/>
              </a:rPr>
              <a:t>dec</a:t>
            </a:r>
            <a:r>
              <a:rPr lang="en-US" sz="2400" dirty="0">
                <a:solidFill>
                  <a:prstClr val="black">
                    <a:lumMod val="85000"/>
                    <a:lumOff val="15000"/>
                  </a:prstClr>
                </a:solidFill>
                <a:latin typeface="Constantia"/>
              </a:rPr>
              <a:t>=1089    (</a:t>
            </a:r>
            <a:r>
              <a:rPr lang="el-GR" sz="2400" dirty="0">
                <a:solidFill>
                  <a:prstClr val="black">
                    <a:lumMod val="85000"/>
                    <a:lumOff val="15000"/>
                  </a:prstClr>
                </a:solidFill>
                <a:latin typeface="Constantia"/>
              </a:rPr>
              <a:t>Δ</a:t>
            </a:r>
            <a:r>
              <a:rPr lang="en-US" sz="2400" dirty="0" err="1">
                <a:solidFill>
                  <a:prstClr val="black">
                    <a:lumMod val="85000"/>
                    <a:lumOff val="15000"/>
                  </a:prstClr>
                </a:solidFill>
                <a:latin typeface="Constantia"/>
              </a:rPr>
              <a:t>z</a:t>
            </a:r>
            <a:r>
              <a:rPr lang="en-US" sz="2400" baseline="-25000" dirty="0" err="1">
                <a:solidFill>
                  <a:prstClr val="black">
                    <a:lumMod val="85000"/>
                    <a:lumOff val="15000"/>
                  </a:prstClr>
                </a:solidFill>
                <a:latin typeface="Constantia"/>
              </a:rPr>
              <a:t>dec</a:t>
            </a:r>
            <a:r>
              <a:rPr lang="en-US" sz="2400" dirty="0">
                <a:solidFill>
                  <a:prstClr val="black">
                    <a:lumMod val="85000"/>
                    <a:lumOff val="15000"/>
                  </a:prstClr>
                </a:solidFill>
                <a:latin typeface="Constantia"/>
              </a:rPr>
              <a:t>=195);    </a:t>
            </a:r>
            <a:r>
              <a:rPr lang="en-US" sz="2400" dirty="0" err="1">
                <a:solidFill>
                  <a:prstClr val="black">
                    <a:lumMod val="85000"/>
                    <a:lumOff val="15000"/>
                  </a:prstClr>
                </a:solidFill>
                <a:latin typeface="Constantia"/>
              </a:rPr>
              <a:t>t</a:t>
            </a:r>
            <a:r>
              <a:rPr lang="en-US" sz="2400" baseline="-25000" dirty="0" err="1">
                <a:solidFill>
                  <a:prstClr val="black">
                    <a:lumMod val="85000"/>
                    <a:lumOff val="15000"/>
                  </a:prstClr>
                </a:solidFill>
                <a:latin typeface="Constantia"/>
              </a:rPr>
              <a:t>dec</a:t>
            </a:r>
            <a:r>
              <a:rPr lang="en-US" sz="2400" dirty="0">
                <a:solidFill>
                  <a:prstClr val="black">
                    <a:lumMod val="85000"/>
                    <a:lumOff val="15000"/>
                  </a:prstClr>
                </a:solidFill>
                <a:latin typeface="Constantia"/>
              </a:rPr>
              <a:t>=379.000 yrs</a:t>
            </a:r>
            <a:endParaRPr lang="el-GR" sz="2400" dirty="0">
              <a:solidFill>
                <a:prstClr val="black">
                  <a:lumMod val="85000"/>
                  <a:lumOff val="15000"/>
                </a:prstClr>
              </a:solidFill>
              <a:latin typeface="Constantia"/>
              <a:cs typeface="Arial" charset="0"/>
            </a:endParaRPr>
          </a:p>
        </p:txBody>
      </p:sp>
      <p:sp>
        <p:nvSpPr>
          <p:cNvPr id="7" name="Rectangle 5"/>
          <p:cNvSpPr>
            <a:spLocks noChangeArrowheads="1"/>
          </p:cNvSpPr>
          <p:nvPr/>
        </p:nvSpPr>
        <p:spPr bwMode="auto">
          <a:xfrm>
            <a:off x="357188" y="1214438"/>
            <a:ext cx="4643437" cy="4071937"/>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lgn="ctr">
              <a:defRPr/>
            </a:pPr>
            <a:r>
              <a:rPr lang="en-US">
                <a:solidFill>
                  <a:prstClr val="white"/>
                </a:solidFill>
              </a:rPr>
              <a:t>  </a:t>
            </a:r>
          </a:p>
        </p:txBody>
      </p:sp>
      <p:sp>
        <p:nvSpPr>
          <p:cNvPr id="8" name="TextBox 7"/>
          <p:cNvSpPr txBox="1"/>
          <p:nvPr/>
        </p:nvSpPr>
        <p:spPr>
          <a:xfrm>
            <a:off x="571500" y="1285875"/>
            <a:ext cx="6643688" cy="3970338"/>
          </a:xfrm>
          <a:prstGeom prst="rect">
            <a:avLst/>
          </a:prstGeom>
          <a:noFill/>
        </p:spPr>
        <p:txBody>
          <a:bodyPr>
            <a:spAutoFit/>
          </a:bodyPr>
          <a:lstStyle/>
          <a:p>
            <a:pPr>
              <a:defRPr/>
            </a:pPr>
            <a:r>
              <a:rPr lang="en-US" b="1" dirty="0">
                <a:solidFill>
                  <a:prstClr val="black">
                    <a:lumMod val="85000"/>
                    <a:lumOff val="15000"/>
                  </a:prstClr>
                </a:solidFill>
                <a:latin typeface="Constantia"/>
              </a:rPr>
              <a:t>Thermal  Background Radiation Field</a:t>
            </a:r>
          </a:p>
          <a:p>
            <a:pPr>
              <a:defRPr/>
            </a:pPr>
            <a:endParaRPr lang="en-US" b="1" dirty="0">
              <a:solidFill>
                <a:prstClr val="black">
                  <a:lumMod val="85000"/>
                  <a:lumOff val="15000"/>
                </a:prstClr>
              </a:solidFill>
              <a:latin typeface="Constantia"/>
            </a:endParaRPr>
          </a:p>
          <a:p>
            <a:pPr>
              <a:defRPr/>
            </a:pPr>
            <a:r>
              <a:rPr lang="en-US" b="1" dirty="0">
                <a:solidFill>
                  <a:prstClr val="black">
                    <a:lumMod val="85000"/>
                    <a:lumOff val="15000"/>
                  </a:prstClr>
                </a:solidFill>
                <a:latin typeface="Constantia"/>
              </a:rPr>
              <a:t>                        T=2.725  K</a:t>
            </a:r>
          </a:p>
          <a:p>
            <a:pPr>
              <a:defRPr/>
            </a:pPr>
            <a:endParaRPr lang="en-US" b="1" dirty="0">
              <a:solidFill>
                <a:prstClr val="black">
                  <a:lumMod val="85000"/>
                  <a:lumOff val="15000"/>
                </a:prstClr>
              </a:solidFill>
              <a:latin typeface="Constantia"/>
            </a:endParaRPr>
          </a:p>
          <a:p>
            <a:pPr>
              <a:buFont typeface="Mathematica1" pitchFamily="2" charset="2"/>
              <a:buChar char="·"/>
              <a:defRPr/>
            </a:pPr>
            <a:r>
              <a:rPr lang="en-US" b="1" dirty="0">
                <a:solidFill>
                  <a:prstClr val="black">
                    <a:lumMod val="85000"/>
                    <a:lumOff val="15000"/>
                  </a:prstClr>
                </a:solidFill>
                <a:latin typeface="Constantia"/>
              </a:rPr>
              <a:t>Discovery Penzias &amp; Wilson  (1965)</a:t>
            </a:r>
          </a:p>
          <a:p>
            <a:pPr>
              <a:defRPr/>
            </a:pPr>
            <a:r>
              <a:rPr lang="en-US" b="1" dirty="0">
                <a:solidFill>
                  <a:prstClr val="black">
                    <a:lumMod val="85000"/>
                    <a:lumOff val="15000"/>
                  </a:prstClr>
                </a:solidFill>
                <a:latin typeface="Constantia"/>
              </a:rPr>
              <a:t>                      </a:t>
            </a:r>
            <a:r>
              <a:rPr lang="en-US" b="1" dirty="0" err="1">
                <a:solidFill>
                  <a:prstClr val="black">
                    <a:lumMod val="85000"/>
                    <a:lumOff val="15000"/>
                  </a:prstClr>
                </a:solidFill>
                <a:latin typeface="Constantia"/>
              </a:rPr>
              <a:t>Nobelprize</a:t>
            </a:r>
            <a:r>
              <a:rPr lang="en-US" b="1" dirty="0">
                <a:solidFill>
                  <a:prstClr val="black">
                    <a:lumMod val="85000"/>
                    <a:lumOff val="15000"/>
                  </a:prstClr>
                </a:solidFill>
                <a:latin typeface="Constantia"/>
              </a:rPr>
              <a:t> Physics  1978</a:t>
            </a:r>
          </a:p>
          <a:p>
            <a:pPr>
              <a:defRPr/>
            </a:pPr>
            <a:endParaRPr lang="en-US" b="1" dirty="0">
              <a:solidFill>
                <a:prstClr val="black">
                  <a:lumMod val="85000"/>
                  <a:lumOff val="15000"/>
                </a:prstClr>
              </a:solidFill>
              <a:latin typeface="Constantia"/>
            </a:endParaRPr>
          </a:p>
          <a:p>
            <a:pPr>
              <a:buFont typeface="Mathematica1" pitchFamily="2" charset="2"/>
              <a:buChar char="·"/>
              <a:defRPr/>
            </a:pPr>
            <a:r>
              <a:rPr lang="en-US" b="1" dirty="0">
                <a:solidFill>
                  <a:prstClr val="black">
                    <a:lumMod val="85000"/>
                    <a:lumOff val="15000"/>
                  </a:prstClr>
                </a:solidFill>
                <a:latin typeface="Constantia"/>
              </a:rPr>
              <a:t> Echo of the Big Bang: </a:t>
            </a:r>
          </a:p>
          <a:p>
            <a:pPr>
              <a:defRPr/>
            </a:pPr>
            <a:r>
              <a:rPr lang="en-US" b="1" dirty="0">
                <a:solidFill>
                  <a:prstClr val="black">
                    <a:lumMod val="85000"/>
                    <a:lumOff val="15000"/>
                  </a:prstClr>
                </a:solidFill>
                <a:latin typeface="Constantia"/>
              </a:rPr>
              <a:t>                       perfect  thermal nature can</a:t>
            </a:r>
          </a:p>
          <a:p>
            <a:pPr>
              <a:defRPr/>
            </a:pPr>
            <a:r>
              <a:rPr lang="en-US" b="1" dirty="0">
                <a:solidFill>
                  <a:prstClr val="black">
                    <a:lumMod val="85000"/>
                    <a:lumOff val="15000"/>
                  </a:prstClr>
                </a:solidFill>
                <a:latin typeface="Constantia"/>
              </a:rPr>
              <a:t>                       only be understood when </a:t>
            </a:r>
          </a:p>
          <a:p>
            <a:pPr>
              <a:defRPr/>
            </a:pPr>
            <a:r>
              <a:rPr lang="en-US" b="1" dirty="0">
                <a:solidFill>
                  <a:prstClr val="black">
                    <a:lumMod val="85000"/>
                    <a:lumOff val="15000"/>
                  </a:prstClr>
                </a:solidFill>
                <a:latin typeface="Constantia"/>
              </a:rPr>
              <a:t>                       Universe went through </a:t>
            </a:r>
          </a:p>
          <a:p>
            <a:pPr>
              <a:defRPr/>
            </a:pPr>
            <a:r>
              <a:rPr lang="en-US" b="1" dirty="0">
                <a:solidFill>
                  <a:prstClr val="black">
                    <a:lumMod val="85000"/>
                    <a:lumOff val="15000"/>
                  </a:prstClr>
                </a:solidFill>
                <a:latin typeface="Constantia"/>
              </a:rPr>
              <a:t>                        very hot and dense phase:</a:t>
            </a:r>
          </a:p>
          <a:p>
            <a:pPr>
              <a:defRPr/>
            </a:pPr>
            <a:endParaRPr lang="en-US" b="1" dirty="0">
              <a:solidFill>
                <a:prstClr val="black">
                  <a:lumMod val="85000"/>
                  <a:lumOff val="15000"/>
                </a:prstClr>
              </a:solidFill>
              <a:latin typeface="Constantia"/>
            </a:endParaRPr>
          </a:p>
          <a:p>
            <a:pPr>
              <a:defRPr/>
            </a:pPr>
            <a:r>
              <a:rPr lang="en-US" b="1" dirty="0">
                <a:solidFill>
                  <a:prstClr val="black">
                    <a:lumMod val="85000"/>
                    <a:lumOff val="15000"/>
                  </a:prstClr>
                </a:solidFill>
                <a:latin typeface="Constantia"/>
              </a:rPr>
              <a:t> </a:t>
            </a:r>
            <a:r>
              <a:rPr lang="en-US" b="1" dirty="0">
                <a:solidFill>
                  <a:prstClr val="black">
                    <a:lumMod val="85000"/>
                    <a:lumOff val="15000"/>
                  </a:prstClr>
                </a:solidFill>
                <a:latin typeface="Constantia"/>
                <a:sym typeface="Mathematica1"/>
              </a:rPr>
              <a:t>  Ultimate proof  Hot Big Bang !!!!!</a:t>
            </a:r>
            <a:endParaRPr lang="en-US" b="1" dirty="0">
              <a:solidFill>
                <a:prstClr val="black">
                  <a:lumMod val="85000"/>
                  <a:lumOff val="15000"/>
                </a:prstClr>
              </a:solidFill>
              <a:latin typeface="Constantia"/>
            </a:endParaRPr>
          </a:p>
        </p:txBody>
      </p:sp>
    </p:spTree>
    <p:extLst>
      <p:ext uri="{BB962C8B-B14F-4D97-AF65-F5344CB8AC3E}">
        <p14:creationId xmlns:p14="http://schemas.microsoft.com/office/powerpoint/2010/main" val="3823927013"/>
      </p:ext>
    </p:extLst>
  </p:cSld>
  <p:clrMapOvr>
    <a:masterClrMapping/>
  </p:clrMapOvr>
  <p:transition>
    <p:zo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ltLang="en-US" smtClean="0"/>
          </a:p>
        </p:txBody>
      </p:sp>
      <p:pic>
        <p:nvPicPr>
          <p:cNvPr id="71683" name="Content Placeholder 4" descr="figure3.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88450" cy="6858000"/>
          </a:xfrm>
        </p:spPr>
      </p:pic>
      <p:sp>
        <p:nvSpPr>
          <p:cNvPr id="2" name="Rectangle 1"/>
          <p:cNvSpPr/>
          <p:nvPr/>
        </p:nvSpPr>
        <p:spPr>
          <a:xfrm>
            <a:off x="179512" y="116632"/>
            <a:ext cx="8856984" cy="864096"/>
          </a:xfrm>
          <a:prstGeom prst="rect">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3" name="TextBox 2"/>
          <p:cNvSpPr txBox="1"/>
          <p:nvPr/>
        </p:nvSpPr>
        <p:spPr>
          <a:xfrm>
            <a:off x="539552" y="159346"/>
            <a:ext cx="9433048" cy="707886"/>
          </a:xfrm>
          <a:prstGeom prst="rect">
            <a:avLst/>
          </a:prstGeom>
          <a:noFill/>
        </p:spPr>
        <p:txBody>
          <a:bodyPr wrap="square" rtlCol="0">
            <a:spAutoFit/>
          </a:bodyPr>
          <a:lstStyle/>
          <a:p>
            <a:r>
              <a:rPr lang="nl-NL" sz="4000" b="1" dirty="0" smtClean="0">
                <a:solidFill>
                  <a:srgbClr val="FFFFFA"/>
                </a:solidFill>
                <a:latin typeface="Arial"/>
              </a:rPr>
              <a:t>Recombination   &amp;   Decoupling </a:t>
            </a:r>
            <a:endParaRPr lang="en-GB" sz="4000" b="1" dirty="0">
              <a:solidFill>
                <a:srgbClr val="FFFFFA"/>
              </a:solidFill>
              <a:latin typeface="Arial"/>
            </a:endParaRPr>
          </a:p>
        </p:txBody>
      </p:sp>
      <p:sp>
        <p:nvSpPr>
          <p:cNvPr id="4" name="TextBox 3"/>
          <p:cNvSpPr txBox="1"/>
          <p:nvPr/>
        </p:nvSpPr>
        <p:spPr>
          <a:xfrm>
            <a:off x="543125" y="2377182"/>
            <a:ext cx="2808312" cy="276999"/>
          </a:xfrm>
          <a:prstGeom prst="rect">
            <a:avLst/>
          </a:prstGeom>
          <a:noFill/>
        </p:spPr>
        <p:txBody>
          <a:bodyPr wrap="square" rtlCol="0">
            <a:spAutoFit/>
          </a:bodyPr>
          <a:lstStyle/>
          <a:p>
            <a:r>
              <a:rPr lang="nl-NL" sz="1200" b="1" dirty="0">
                <a:solidFill>
                  <a:srgbClr val="FFFFFA"/>
                </a:solidFill>
              </a:rPr>
              <a:t>p</a:t>
            </a:r>
            <a:r>
              <a:rPr lang="nl-NL" sz="1200" b="1" dirty="0" smtClean="0">
                <a:solidFill>
                  <a:srgbClr val="FFFFFA"/>
                </a:solidFill>
              </a:rPr>
              <a:t>rotonen          &amp;       electronen</a:t>
            </a:r>
            <a:endParaRPr lang="en-GB" sz="1200" b="1" dirty="0">
              <a:solidFill>
                <a:srgbClr val="FFFFFA"/>
              </a:solidFill>
            </a:endParaRPr>
          </a:p>
        </p:txBody>
      </p:sp>
      <p:cxnSp>
        <p:nvCxnSpPr>
          <p:cNvPr id="6" name="Straight Arrow Connector 5"/>
          <p:cNvCxnSpPr/>
          <p:nvPr/>
        </p:nvCxnSpPr>
        <p:spPr>
          <a:xfrm>
            <a:off x="2123728" y="2378571"/>
            <a:ext cx="864096"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11560" y="2702887"/>
            <a:ext cx="792088"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20272" y="5112593"/>
            <a:ext cx="2808312" cy="276999"/>
          </a:xfrm>
          <a:prstGeom prst="rect">
            <a:avLst/>
          </a:prstGeom>
          <a:noFill/>
        </p:spPr>
        <p:txBody>
          <a:bodyPr wrap="square" rtlCol="0">
            <a:spAutoFit/>
          </a:bodyPr>
          <a:lstStyle/>
          <a:p>
            <a:r>
              <a:rPr lang="nl-NL" sz="1200" b="1" dirty="0">
                <a:solidFill>
                  <a:srgbClr val="FFFFFA"/>
                </a:solidFill>
              </a:rPr>
              <a:t>l</a:t>
            </a:r>
            <a:r>
              <a:rPr lang="nl-NL" sz="1200" b="1" dirty="0" smtClean="0">
                <a:solidFill>
                  <a:srgbClr val="FFFFFA"/>
                </a:solidFill>
              </a:rPr>
              <a:t>ichtdeeltjes/fotonen</a:t>
            </a:r>
            <a:endParaRPr lang="en-GB" sz="1200" b="1" dirty="0">
              <a:solidFill>
                <a:srgbClr val="FFFFFA"/>
              </a:solidFill>
            </a:endParaRPr>
          </a:p>
        </p:txBody>
      </p:sp>
      <p:sp>
        <p:nvSpPr>
          <p:cNvPr id="23" name="TextBox 22"/>
          <p:cNvSpPr txBox="1"/>
          <p:nvPr/>
        </p:nvSpPr>
        <p:spPr>
          <a:xfrm>
            <a:off x="6884640" y="2252583"/>
            <a:ext cx="2808312" cy="276999"/>
          </a:xfrm>
          <a:prstGeom prst="rect">
            <a:avLst/>
          </a:prstGeom>
          <a:noFill/>
        </p:spPr>
        <p:txBody>
          <a:bodyPr wrap="square" rtlCol="0">
            <a:spAutoFit/>
          </a:bodyPr>
          <a:lstStyle/>
          <a:p>
            <a:r>
              <a:rPr lang="nl-NL" sz="1200" b="1" dirty="0">
                <a:solidFill>
                  <a:srgbClr val="FFFFFA"/>
                </a:solidFill>
              </a:rPr>
              <a:t>w</a:t>
            </a:r>
            <a:r>
              <a:rPr lang="nl-NL" sz="1200" b="1" dirty="0" smtClean="0">
                <a:solidFill>
                  <a:srgbClr val="FFFFFA"/>
                </a:solidFill>
              </a:rPr>
              <a:t>aterstofatomen</a:t>
            </a:r>
            <a:endParaRPr lang="en-GB" sz="1200" b="1" dirty="0">
              <a:solidFill>
                <a:srgbClr val="FFFFFA"/>
              </a:solidFill>
            </a:endParaRPr>
          </a:p>
        </p:txBody>
      </p:sp>
    </p:spTree>
    <p:extLst>
      <p:ext uri="{BB962C8B-B14F-4D97-AF65-F5344CB8AC3E}">
        <p14:creationId xmlns:p14="http://schemas.microsoft.com/office/powerpoint/2010/main" val="395432831"/>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smtClean="0">
                <a:solidFill>
                  <a:schemeClr val="tx1"/>
                </a:solidFill>
              </a:rPr>
              <a:t>      Albert Einstein</a:t>
            </a:r>
          </a:p>
        </p:txBody>
      </p:sp>
      <p:sp>
        <p:nvSpPr>
          <p:cNvPr id="115715" name="Rectangle 4"/>
          <p:cNvSpPr>
            <a:spLocks noGrp="1" noChangeArrowheads="1"/>
          </p:cNvSpPr>
          <p:nvPr>
            <p:ph type="body" idx="4294967295"/>
          </p:nvPr>
        </p:nvSpPr>
        <p:spPr>
          <a:xfrm>
            <a:off x="428625" y="1000125"/>
            <a:ext cx="9396413" cy="6237288"/>
          </a:xfrm>
        </p:spPr>
        <p:txBody>
          <a:bodyPr/>
          <a:lstStyle/>
          <a:p>
            <a:pPr eaLnBrk="1" hangingPunct="1">
              <a:lnSpc>
                <a:spcPct val="80000"/>
              </a:lnSpc>
              <a:buFontTx/>
              <a:buNone/>
            </a:pPr>
            <a:r>
              <a:rPr lang="en-US" altLang="en-US" b="1" smtClean="0">
                <a:solidFill>
                  <a:srgbClr val="000099"/>
                </a:solidFill>
                <a:latin typeface="Papyrus" pitchFamily="66" charset="0"/>
              </a:rPr>
              <a:t>  </a:t>
            </a:r>
            <a:r>
              <a:rPr lang="en-US" altLang="en-US" sz="1900" b="1" smtClean="0"/>
              <a:t>Albert Einstein  </a:t>
            </a:r>
          </a:p>
          <a:p>
            <a:pPr eaLnBrk="1" hangingPunct="1">
              <a:lnSpc>
                <a:spcPct val="80000"/>
              </a:lnSpc>
              <a:buFontTx/>
              <a:buNone/>
            </a:pPr>
            <a:r>
              <a:rPr lang="en-US" altLang="en-US" sz="1900" b="1" smtClean="0"/>
              <a:t>   (1879-1955;  Ulm-Princeton)</a:t>
            </a:r>
          </a:p>
          <a:p>
            <a:pPr eaLnBrk="1" hangingPunct="1">
              <a:lnSpc>
                <a:spcPct val="80000"/>
              </a:lnSpc>
              <a:buFontTx/>
              <a:buNone/>
            </a:pPr>
            <a:endParaRPr lang="en-US" altLang="en-US" sz="1900" b="1" smtClean="0"/>
          </a:p>
          <a:p>
            <a:pPr eaLnBrk="1" hangingPunct="1">
              <a:lnSpc>
                <a:spcPct val="80000"/>
              </a:lnSpc>
              <a:buFontTx/>
              <a:buNone/>
            </a:pPr>
            <a:endParaRPr lang="en-US" altLang="en-US" sz="1900" b="1" smtClean="0"/>
          </a:p>
          <a:p>
            <a:pPr eaLnBrk="1" hangingPunct="1">
              <a:lnSpc>
                <a:spcPct val="80000"/>
              </a:lnSpc>
              <a:buFontTx/>
              <a:buNone/>
            </a:pPr>
            <a:r>
              <a:rPr lang="en-US" altLang="en-US" sz="1900" b="1" smtClean="0"/>
              <a:t>   father  of</a:t>
            </a:r>
          </a:p>
          <a:p>
            <a:pPr eaLnBrk="1" hangingPunct="1">
              <a:lnSpc>
                <a:spcPct val="80000"/>
              </a:lnSpc>
              <a:buFontTx/>
              <a:buNone/>
            </a:pPr>
            <a:r>
              <a:rPr lang="en-US" altLang="en-US" sz="1900" b="1" smtClean="0"/>
              <a:t>   General  Relativity  (1915),</a:t>
            </a:r>
          </a:p>
          <a:p>
            <a:pPr eaLnBrk="1" hangingPunct="1">
              <a:lnSpc>
                <a:spcPct val="80000"/>
              </a:lnSpc>
              <a:buFontTx/>
              <a:buNone/>
            </a:pPr>
            <a:endParaRPr lang="en-US" altLang="en-US" sz="1900" b="1" smtClean="0"/>
          </a:p>
          <a:p>
            <a:pPr eaLnBrk="1" hangingPunct="1">
              <a:lnSpc>
                <a:spcPct val="80000"/>
              </a:lnSpc>
              <a:buFontTx/>
              <a:buNone/>
            </a:pPr>
            <a:r>
              <a:rPr lang="en-US" altLang="en-US" sz="1900" b="1" smtClean="0"/>
              <a:t>   opening the way towards</a:t>
            </a:r>
          </a:p>
          <a:p>
            <a:pPr eaLnBrk="1" hangingPunct="1">
              <a:lnSpc>
                <a:spcPct val="80000"/>
              </a:lnSpc>
              <a:buFontTx/>
              <a:buNone/>
            </a:pPr>
            <a:r>
              <a:rPr lang="en-US" altLang="en-US" sz="1900" b="1" smtClean="0"/>
              <a:t>   Physical  Cosmology     </a:t>
            </a:r>
            <a:r>
              <a:rPr lang="en-US" altLang="en-US" b="1" smtClean="0">
                <a:latin typeface="Papyrus" pitchFamily="66" charset="0"/>
              </a:rPr>
              <a:t>          </a:t>
            </a:r>
            <a:r>
              <a:rPr lang="en-US" altLang="en-US" smtClean="0"/>
              <a:t> </a:t>
            </a:r>
          </a:p>
        </p:txBody>
      </p:sp>
      <p:sp>
        <p:nvSpPr>
          <p:cNvPr id="6" name="Rectangle 5"/>
          <p:cNvSpPr/>
          <p:nvPr/>
        </p:nvSpPr>
        <p:spPr>
          <a:xfrm>
            <a:off x="428625" y="928688"/>
            <a:ext cx="3500438" cy="3143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15717" name="Picture 8" descr="einstein.haleman.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928688"/>
            <a:ext cx="49450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715375" y="785813"/>
            <a:ext cx="1000125"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500063" y="4429125"/>
            <a:ext cx="3429000" cy="1816100"/>
          </a:xfrm>
          <a:prstGeom prst="rect">
            <a:avLst/>
          </a:prstGeom>
          <a:noFill/>
        </p:spPr>
        <p:txBody>
          <a:bodyPr>
            <a:spAutoFit/>
          </a:bodyPr>
          <a:lstStyle/>
          <a:p>
            <a:pPr>
              <a:defRPr/>
            </a:pPr>
            <a:r>
              <a:rPr lang="en-US" sz="1600" dirty="0">
                <a:solidFill>
                  <a:prstClr val="white"/>
                </a:solidFill>
                <a:latin typeface="Constantia"/>
              </a:rPr>
              <a:t>The supreme task of the physicist is to arrive at those universal elementary laws from which the cosmos can be built up by pure deduction. </a:t>
            </a:r>
          </a:p>
          <a:p>
            <a:pPr>
              <a:defRPr/>
            </a:pPr>
            <a:endParaRPr lang="en-US" sz="1600" dirty="0">
              <a:solidFill>
                <a:prstClr val="white"/>
              </a:solidFill>
              <a:latin typeface="Constantia"/>
            </a:endParaRPr>
          </a:p>
          <a:p>
            <a:pPr>
              <a:defRPr/>
            </a:pPr>
            <a:r>
              <a:rPr lang="en-US" sz="1600" dirty="0">
                <a:solidFill>
                  <a:prstClr val="white"/>
                </a:solidFill>
                <a:latin typeface="Constantia"/>
              </a:rPr>
              <a:t>(Albert Einstein, 1954)</a:t>
            </a:r>
          </a:p>
        </p:txBody>
      </p:sp>
      <p:sp>
        <p:nvSpPr>
          <p:cNvPr id="12" name="Rectangle 11"/>
          <p:cNvSpPr/>
          <p:nvPr/>
        </p:nvSpPr>
        <p:spPr>
          <a:xfrm>
            <a:off x="428625" y="4214813"/>
            <a:ext cx="350043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056101325"/>
      </p:ext>
    </p:extLst>
  </p:cSld>
  <p:clrMapOvr>
    <a:masterClrMapping/>
  </p:clrMapOvr>
  <p:transition>
    <p:zo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9824"/>
          </a:stretch>
        </a:blip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6858000"/>
          </a:xfrm>
          <a:prstGeom prst="rect">
            <a:avLst/>
          </a:prstGeom>
          <a:solidFill>
            <a:schemeClr val="accent1">
              <a:alpha val="34117"/>
            </a:scheme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54275" name="Rectangle 3"/>
          <p:cNvSpPr>
            <a:spLocks noChangeArrowheads="1"/>
          </p:cNvSpPr>
          <p:nvPr/>
        </p:nvSpPr>
        <p:spPr bwMode="auto">
          <a:xfrm>
            <a:off x="-107950" y="0"/>
            <a:ext cx="9251950" cy="148431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39012" name="Rectangle 4"/>
          <p:cNvSpPr>
            <a:spLocks noGrp="1" noChangeArrowheads="1"/>
          </p:cNvSpPr>
          <p:nvPr>
            <p:ph type="title" idx="4294967295"/>
          </p:nvPr>
        </p:nvSpPr>
        <p:spPr>
          <a:xfrm>
            <a:off x="0" y="115888"/>
            <a:ext cx="9217025" cy="1371600"/>
          </a:xfrm>
        </p:spPr>
        <p:txBody>
          <a:bodyPr/>
          <a:lstStyle/>
          <a:p>
            <a:pPr eaLnBrk="1" hangingPunct="1">
              <a:defRPr/>
            </a:pPr>
            <a:r>
              <a:rPr lang="en-US" sz="4000" b="1" dirty="0" smtClean="0">
                <a:solidFill>
                  <a:srgbClr val="000099"/>
                </a:solidFill>
                <a:effectLst>
                  <a:outerShdw blurRad="38100" dist="38100" dir="2700000" algn="tl">
                    <a:srgbClr val="000000"/>
                  </a:outerShdw>
                </a:effectLst>
              </a:rPr>
              <a:t>Cosmic Light  (CMB):</a:t>
            </a:r>
            <a:br>
              <a:rPr lang="en-US" sz="4000" b="1" dirty="0" smtClean="0">
                <a:solidFill>
                  <a:srgbClr val="000099"/>
                </a:solidFill>
                <a:effectLst>
                  <a:outerShdw blurRad="38100" dist="38100" dir="2700000" algn="tl">
                    <a:srgbClr val="000000"/>
                  </a:outerShdw>
                </a:effectLst>
              </a:rPr>
            </a:br>
            <a:r>
              <a:rPr lang="en-US" sz="4000" b="1" dirty="0" smtClean="0">
                <a:solidFill>
                  <a:srgbClr val="000099"/>
                </a:solidFill>
                <a:effectLst>
                  <a:outerShdw blurRad="38100" dist="38100" dir="2700000" algn="tl">
                    <a:srgbClr val="000000"/>
                  </a:outerShdw>
                </a:effectLst>
              </a:rPr>
              <a:t>the facts</a:t>
            </a:r>
          </a:p>
        </p:txBody>
      </p:sp>
      <p:sp>
        <p:nvSpPr>
          <p:cNvPr id="939013" name="Text Box 5"/>
          <p:cNvSpPr txBox="1">
            <a:spLocks noChangeArrowheads="1"/>
          </p:cNvSpPr>
          <p:nvPr/>
        </p:nvSpPr>
        <p:spPr bwMode="auto">
          <a:xfrm>
            <a:off x="395288" y="2286000"/>
            <a:ext cx="8351837" cy="4358116"/>
          </a:xfrm>
          <a:prstGeom prst="rect">
            <a:avLst/>
          </a:prstGeom>
          <a:noFill/>
          <a:ln w="9525">
            <a:noFill/>
            <a:miter lim="800000"/>
            <a:headEnd/>
            <a:tailEnd/>
          </a:ln>
          <a:effectLst/>
        </p:spPr>
        <p:txBody>
          <a:bodyPr>
            <a:spAutoFit/>
          </a:bodyPr>
          <a:lstStyle/>
          <a:p>
            <a:pPr marL="285750" indent="-285750" algn="ctr">
              <a:lnSpc>
                <a:spcPct val="90000"/>
              </a:lnSpc>
              <a:spcBef>
                <a:spcPct val="50000"/>
              </a:spcBef>
              <a:buFont typeface="Wingdings" pitchFamily="2" charset="2"/>
              <a:buChar char="q"/>
              <a:defRPr/>
            </a:pPr>
            <a:r>
              <a:rPr lang="en-US" b="1" dirty="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Ontdekt</a:t>
            </a:r>
            <a:r>
              <a:rPr lang="en-US" b="1" dirty="0" smtClean="0">
                <a:solidFill>
                  <a:srgbClr val="000099"/>
                </a:solidFill>
                <a:effectLst>
                  <a:outerShdw blurRad="38100" dist="38100" dir="2700000" algn="tl">
                    <a:srgbClr val="000000"/>
                  </a:outerShdw>
                </a:effectLst>
                <a:latin typeface="Arial"/>
              </a:rPr>
              <a:t> in </a:t>
            </a:r>
            <a:r>
              <a:rPr lang="en-US" b="1" dirty="0">
                <a:solidFill>
                  <a:srgbClr val="000099"/>
                </a:solidFill>
                <a:effectLst>
                  <a:outerShdw blurRad="38100" dist="38100" dir="2700000" algn="tl">
                    <a:srgbClr val="000000"/>
                  </a:outerShdw>
                </a:effectLst>
                <a:latin typeface="Arial"/>
              </a:rPr>
              <a:t>1965 </a:t>
            </a:r>
            <a:r>
              <a:rPr lang="en-US" b="1" dirty="0" smtClean="0">
                <a:solidFill>
                  <a:srgbClr val="000099"/>
                </a:solidFill>
                <a:effectLst>
                  <a:outerShdw blurRad="38100" dist="38100" dir="2700000" algn="tl">
                    <a:srgbClr val="000000"/>
                  </a:outerShdw>
                </a:effectLst>
                <a:latin typeface="Arial"/>
              </a:rPr>
              <a:t>door                                        </a:t>
            </a:r>
            <a:r>
              <a:rPr lang="en-US" b="1" dirty="0" smtClean="0">
                <a:solidFill>
                  <a:srgbClr val="CC0000"/>
                </a:solidFill>
                <a:effectLst>
                  <a:outerShdw blurRad="38100" dist="38100" dir="2700000" algn="tl">
                    <a:srgbClr val="000000"/>
                  </a:outerShdw>
                </a:effectLst>
                <a:latin typeface="Arial"/>
              </a:rPr>
              <a:t>Penzias </a:t>
            </a:r>
            <a:r>
              <a:rPr lang="en-US" b="1" dirty="0">
                <a:solidFill>
                  <a:srgbClr val="CC0000"/>
                </a:solidFill>
                <a:effectLst>
                  <a:outerShdw blurRad="38100" dist="38100" dir="2700000" algn="tl">
                    <a:srgbClr val="000000"/>
                  </a:outerShdw>
                </a:effectLst>
                <a:latin typeface="Arial"/>
              </a:rPr>
              <a:t>&amp; Wilson</a:t>
            </a:r>
            <a:r>
              <a:rPr lang="en-US" b="1" dirty="0">
                <a:solidFill>
                  <a:srgbClr val="000099"/>
                </a:solidFill>
                <a:effectLst>
                  <a:outerShdw blurRad="38100" dist="38100" dir="2700000" algn="tl">
                    <a:srgbClr val="000000"/>
                  </a:outerShdw>
                </a:effectLst>
                <a:latin typeface="Arial"/>
              </a:rPr>
              <a:t>, </a:t>
            </a:r>
          </a:p>
          <a:p>
            <a:pPr marL="342900" indent="-342900">
              <a:spcBef>
                <a:spcPct val="50000"/>
              </a:spcBef>
              <a:defRPr/>
            </a:pPr>
            <a:r>
              <a:rPr lang="en-US" b="1" dirty="0">
                <a:solidFill>
                  <a:srgbClr val="000099"/>
                </a:solidFill>
                <a:effectLst>
                  <a:outerShdw blurRad="38100" dist="38100" dir="2700000" algn="tl">
                    <a:srgbClr val="000000"/>
                  </a:outerShdw>
                </a:effectLst>
                <a:latin typeface="Arial"/>
              </a:rPr>
              <a:t>                                                                                          </a:t>
            </a:r>
            <a:r>
              <a:rPr lang="en-US" b="1" dirty="0" err="1" smtClean="0">
                <a:solidFill>
                  <a:srgbClr val="CC0000"/>
                </a:solidFill>
                <a:effectLst>
                  <a:outerShdw blurRad="38100" dist="38100" dir="2700000" algn="tl">
                    <a:srgbClr val="000000"/>
                  </a:outerShdw>
                </a:effectLst>
                <a:latin typeface="Arial"/>
              </a:rPr>
              <a:t>Nobelprijs</a:t>
            </a:r>
            <a:r>
              <a:rPr lang="en-US" b="1" dirty="0" smtClean="0">
                <a:solidFill>
                  <a:srgbClr val="CC0000"/>
                </a:solidFill>
                <a:effectLst>
                  <a:outerShdw blurRad="38100" dist="38100" dir="2700000" algn="tl">
                    <a:srgbClr val="000000"/>
                  </a:outerShdw>
                </a:effectLst>
                <a:latin typeface="Arial"/>
              </a:rPr>
              <a:t>   </a:t>
            </a:r>
            <a:r>
              <a:rPr lang="en-US" b="1" dirty="0">
                <a:solidFill>
                  <a:srgbClr val="CC0000"/>
                </a:solidFill>
                <a:effectLst>
                  <a:outerShdw blurRad="38100" dist="38100" dir="2700000" algn="tl">
                    <a:srgbClr val="000000"/>
                  </a:outerShdw>
                </a:effectLst>
                <a:latin typeface="Arial"/>
              </a:rPr>
              <a:t>1978   !!!!!</a:t>
            </a:r>
          </a:p>
          <a:p>
            <a:pPr>
              <a:spcBef>
                <a:spcPct val="50000"/>
              </a:spcBef>
              <a:defRPr/>
            </a:pPr>
            <a:endParaRPr lang="en-US" b="1" dirty="0">
              <a:solidFill>
                <a:srgbClr val="CC0000"/>
              </a:solidFill>
              <a:effectLst>
                <a:outerShdw blurRad="38100" dist="38100" dir="2700000" algn="tl">
                  <a:srgbClr val="000000"/>
                </a:outerShdw>
              </a:effectLst>
              <a:latin typeface="Arial"/>
            </a:endParaRPr>
          </a:p>
          <a:p>
            <a:pPr marL="285750" indent="-285750">
              <a:spcBef>
                <a:spcPct val="50000"/>
              </a:spcBef>
              <a:buFont typeface="Wingdings" pitchFamily="2" charset="2"/>
              <a:buChar char="q"/>
              <a:defRPr/>
            </a:pPr>
            <a:r>
              <a:rPr lang="en-US" b="1" dirty="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Kosmisch</a:t>
            </a:r>
            <a:r>
              <a:rPr lang="en-US" b="1" dirty="0" smtClean="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Licht</a:t>
            </a:r>
            <a:r>
              <a:rPr lang="en-US" b="1" dirty="0" smtClean="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dat</a:t>
            </a:r>
            <a:r>
              <a:rPr lang="en-US" b="1" dirty="0" smtClean="0">
                <a:solidFill>
                  <a:srgbClr val="000099"/>
                </a:solidFill>
                <a:effectLst>
                  <a:outerShdw blurRad="38100" dist="38100" dir="2700000" algn="tl">
                    <a:srgbClr val="000000"/>
                  </a:outerShdw>
                </a:effectLst>
                <a:latin typeface="Arial"/>
              </a:rPr>
              <a:t> het </a:t>
            </a:r>
            <a:r>
              <a:rPr lang="en-US" b="1" dirty="0" err="1" smtClean="0">
                <a:solidFill>
                  <a:srgbClr val="000099"/>
                </a:solidFill>
                <a:effectLst>
                  <a:outerShdw blurRad="38100" dist="38100" dir="2700000" algn="tl">
                    <a:srgbClr val="000000"/>
                  </a:outerShdw>
                </a:effectLst>
                <a:latin typeface="Arial"/>
              </a:rPr>
              <a:t>gehele</a:t>
            </a:r>
            <a:r>
              <a:rPr lang="en-US" b="1" dirty="0" smtClean="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heelal</a:t>
            </a:r>
            <a:r>
              <a:rPr lang="en-US" b="1" dirty="0" smtClean="0">
                <a:solidFill>
                  <a:srgbClr val="000099"/>
                </a:solidFill>
                <a:effectLst>
                  <a:outerShdw blurRad="38100" dist="38100" dir="2700000" algn="tl">
                    <a:srgbClr val="000000"/>
                  </a:outerShdw>
                </a:effectLst>
                <a:latin typeface="Arial"/>
              </a:rPr>
              <a:t> uniform </a:t>
            </a:r>
            <a:r>
              <a:rPr lang="en-US" b="1" dirty="0" err="1" smtClean="0">
                <a:solidFill>
                  <a:srgbClr val="000099"/>
                </a:solidFill>
                <a:effectLst>
                  <a:outerShdw blurRad="38100" dist="38100" dir="2700000" algn="tl">
                    <a:srgbClr val="000000"/>
                  </a:outerShdw>
                </a:effectLst>
                <a:latin typeface="Arial"/>
              </a:rPr>
              <a:t>vult</a:t>
            </a:r>
            <a:endParaRPr lang="en-US" b="1" dirty="0">
              <a:solidFill>
                <a:srgbClr val="000099"/>
              </a:solidFill>
              <a:effectLst>
                <a:outerShdw blurRad="38100" dist="38100" dir="2700000" algn="tl">
                  <a:srgbClr val="000000"/>
                </a:outerShdw>
              </a:effectLst>
              <a:latin typeface="Arial"/>
            </a:endParaRPr>
          </a:p>
          <a:p>
            <a:pPr>
              <a:spcBef>
                <a:spcPct val="50000"/>
              </a:spcBef>
              <a:defRPr/>
            </a:pPr>
            <a:endParaRPr lang="en-US" b="1" dirty="0">
              <a:solidFill>
                <a:srgbClr val="000099"/>
              </a:solidFill>
              <a:effectLst>
                <a:outerShdw blurRad="38100" dist="38100" dir="2700000" algn="tl">
                  <a:srgbClr val="000000"/>
                </a:outerShdw>
              </a:effectLst>
              <a:latin typeface="Arial"/>
            </a:endParaRPr>
          </a:p>
          <a:p>
            <a:pPr marL="285750" indent="-285750">
              <a:spcBef>
                <a:spcPct val="50000"/>
              </a:spcBef>
              <a:buFont typeface="Wingdings" pitchFamily="2" charset="2"/>
              <a:buChar char="q"/>
              <a:defRPr/>
            </a:pPr>
            <a:r>
              <a:rPr lang="en-US" b="1" dirty="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Temperatuur</a:t>
            </a:r>
            <a:r>
              <a:rPr lang="en-US" b="1" dirty="0" smtClean="0">
                <a:solidFill>
                  <a:srgbClr val="000099"/>
                </a:solidFill>
                <a:effectLst>
                  <a:outerShdw blurRad="38100" dist="38100" dir="2700000" algn="tl">
                    <a:srgbClr val="000000"/>
                  </a:outerShdw>
                </a:effectLst>
                <a:latin typeface="Arial"/>
              </a:rPr>
              <a:t>:                                                                             </a:t>
            </a:r>
            <a:r>
              <a:rPr lang="en-US" b="1" dirty="0">
                <a:solidFill>
                  <a:srgbClr val="CC0000"/>
                </a:solidFill>
                <a:effectLst>
                  <a:outerShdw blurRad="38100" dist="38100" dir="2700000" algn="tl">
                    <a:srgbClr val="000000"/>
                  </a:outerShdw>
                </a:effectLst>
                <a:latin typeface="Arial"/>
              </a:rPr>
              <a:t>T</a:t>
            </a:r>
            <a:r>
              <a:rPr lang="el-GR" b="1" baseline="-25000" dirty="0">
                <a:solidFill>
                  <a:srgbClr val="CC0000"/>
                </a:solidFill>
                <a:effectLst>
                  <a:outerShdw blurRad="38100" dist="38100" dir="2700000" algn="tl">
                    <a:srgbClr val="000000"/>
                  </a:outerShdw>
                </a:effectLst>
                <a:latin typeface="Arial"/>
              </a:rPr>
              <a:t>γ</a:t>
            </a:r>
            <a:r>
              <a:rPr lang="en-US" b="1" dirty="0">
                <a:solidFill>
                  <a:srgbClr val="CC0000"/>
                </a:solidFill>
                <a:effectLst>
                  <a:outerShdw blurRad="38100" dist="38100" dir="2700000" algn="tl">
                    <a:srgbClr val="000000"/>
                  </a:outerShdw>
                </a:effectLst>
                <a:latin typeface="Arial"/>
              </a:rPr>
              <a:t>=2.725  K</a:t>
            </a:r>
          </a:p>
          <a:p>
            <a:pPr marL="342900" indent="-342900">
              <a:spcBef>
                <a:spcPct val="50000"/>
              </a:spcBef>
              <a:buFont typeface="Wingdings" pitchFamily="2" charset="2"/>
              <a:buChar char="q"/>
              <a:defRPr/>
            </a:pPr>
            <a:r>
              <a:rPr lang="en-US" b="1" dirty="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Fotonen</a:t>
            </a:r>
            <a:r>
              <a:rPr lang="en-US" b="1" dirty="0" smtClean="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veruit</a:t>
            </a:r>
            <a:r>
              <a:rPr lang="en-US" b="1" dirty="0" smtClean="0">
                <a:solidFill>
                  <a:srgbClr val="000099"/>
                </a:solidFill>
                <a:effectLst>
                  <a:outerShdw blurRad="38100" dist="38100" dir="2700000" algn="tl">
                    <a:srgbClr val="000000"/>
                  </a:outerShdw>
                </a:effectLst>
                <a:latin typeface="Arial"/>
              </a:rPr>
              <a:t> het </a:t>
            </a:r>
            <a:r>
              <a:rPr lang="en-US" b="1" dirty="0" err="1" smtClean="0">
                <a:solidFill>
                  <a:srgbClr val="000099"/>
                </a:solidFill>
                <a:effectLst>
                  <a:outerShdw blurRad="38100" dist="38100" dir="2700000" algn="tl">
                    <a:srgbClr val="000000"/>
                  </a:outerShdw>
                </a:effectLst>
                <a:latin typeface="Arial"/>
              </a:rPr>
              <a:t>meest</a:t>
            </a:r>
            <a:r>
              <a:rPr lang="en-US" b="1" dirty="0" smtClean="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voorkomende</a:t>
            </a:r>
            <a:r>
              <a:rPr lang="en-US" b="1" dirty="0" smtClean="0">
                <a:solidFill>
                  <a:srgbClr val="000099"/>
                </a:solidFill>
                <a:effectLst>
                  <a:outerShdw blurRad="38100" dist="38100" dir="2700000" algn="tl">
                    <a:srgbClr val="000000"/>
                  </a:outerShdw>
                </a:effectLst>
                <a:latin typeface="Arial"/>
              </a:rPr>
              <a:t> </a:t>
            </a:r>
            <a:r>
              <a:rPr lang="en-US" b="1" dirty="0" err="1" smtClean="0">
                <a:solidFill>
                  <a:srgbClr val="000099"/>
                </a:solidFill>
                <a:effectLst>
                  <a:outerShdw blurRad="38100" dist="38100" dir="2700000" algn="tl">
                    <a:srgbClr val="000000"/>
                  </a:outerShdw>
                </a:effectLst>
                <a:latin typeface="Arial"/>
              </a:rPr>
              <a:t>deeltje</a:t>
            </a:r>
            <a:r>
              <a:rPr lang="en-US" b="1" dirty="0" smtClean="0">
                <a:solidFill>
                  <a:srgbClr val="000099"/>
                </a:solidFill>
                <a:effectLst>
                  <a:outerShdw blurRad="38100" dist="38100" dir="2700000" algn="tl">
                    <a:srgbClr val="000000"/>
                  </a:outerShdw>
                </a:effectLst>
                <a:latin typeface="Arial"/>
              </a:rPr>
              <a:t> in de </a:t>
            </a:r>
            <a:r>
              <a:rPr lang="en-US" b="1" dirty="0" err="1" smtClean="0">
                <a:solidFill>
                  <a:srgbClr val="000099"/>
                </a:solidFill>
                <a:effectLst>
                  <a:outerShdw blurRad="38100" dist="38100" dir="2700000" algn="tl">
                    <a:srgbClr val="000000"/>
                  </a:outerShdw>
                </a:effectLst>
                <a:latin typeface="Arial"/>
              </a:rPr>
              <a:t>natuur</a:t>
            </a:r>
            <a:r>
              <a:rPr lang="en-US" b="1" dirty="0" smtClean="0">
                <a:solidFill>
                  <a:srgbClr val="000099"/>
                </a:solidFill>
                <a:effectLst>
                  <a:outerShdw blurRad="38100" dist="38100" dir="2700000" algn="tl">
                    <a:srgbClr val="000000"/>
                  </a:outerShdw>
                </a:effectLst>
                <a:latin typeface="Arial"/>
              </a:rPr>
              <a:t>:     </a:t>
            </a:r>
          </a:p>
          <a:p>
            <a:pPr>
              <a:spcBef>
                <a:spcPct val="50000"/>
              </a:spcBef>
              <a:defRPr/>
            </a:pPr>
            <a:r>
              <a:rPr lang="en-US" b="1" dirty="0">
                <a:solidFill>
                  <a:srgbClr val="000099"/>
                </a:solidFill>
                <a:effectLst>
                  <a:outerShdw blurRad="38100" dist="38100" dir="2700000" algn="tl">
                    <a:srgbClr val="000000"/>
                  </a:outerShdw>
                </a:effectLst>
                <a:latin typeface="Arial"/>
              </a:rPr>
              <a:t> </a:t>
            </a:r>
            <a:r>
              <a:rPr lang="en-US" b="1" dirty="0" smtClean="0">
                <a:solidFill>
                  <a:srgbClr val="000099"/>
                </a:solidFill>
                <a:effectLst>
                  <a:outerShdw blurRad="38100" dist="38100" dir="2700000" algn="tl">
                    <a:srgbClr val="000000"/>
                  </a:outerShdw>
                </a:effectLst>
                <a:latin typeface="Arial"/>
              </a:rPr>
              <a:t>                                                                                                       </a:t>
            </a:r>
            <a:r>
              <a:rPr lang="en-US" b="1" dirty="0" smtClean="0">
                <a:solidFill>
                  <a:srgbClr val="CC0000"/>
                </a:solidFill>
                <a:effectLst>
                  <a:outerShdw blurRad="38100" dist="38100" dir="2700000" algn="tl">
                    <a:srgbClr val="000000"/>
                  </a:outerShdw>
                </a:effectLst>
                <a:latin typeface="Arial"/>
              </a:rPr>
              <a:t>n</a:t>
            </a:r>
            <a:r>
              <a:rPr lang="el-GR" b="1" baseline="-25000" dirty="0">
                <a:solidFill>
                  <a:srgbClr val="CC0000"/>
                </a:solidFill>
                <a:effectLst>
                  <a:outerShdw blurRad="38100" dist="38100" dir="2700000" algn="tl">
                    <a:srgbClr val="000000"/>
                  </a:outerShdw>
                </a:effectLst>
                <a:latin typeface="Arial"/>
              </a:rPr>
              <a:t>γ</a:t>
            </a:r>
            <a:r>
              <a:rPr lang="en-US" b="1" dirty="0">
                <a:solidFill>
                  <a:srgbClr val="CC0000"/>
                </a:solidFill>
                <a:effectLst>
                  <a:outerShdw blurRad="38100" dist="38100" dir="2700000" algn="tl">
                    <a:srgbClr val="000000"/>
                  </a:outerShdw>
                </a:effectLst>
                <a:latin typeface="Arial"/>
              </a:rPr>
              <a:t> ~  415 cm</a:t>
            </a:r>
            <a:r>
              <a:rPr lang="en-US" b="1" baseline="30000" dirty="0">
                <a:solidFill>
                  <a:srgbClr val="CC0000"/>
                </a:solidFill>
                <a:effectLst>
                  <a:outerShdw blurRad="38100" dist="38100" dir="2700000" algn="tl">
                    <a:srgbClr val="000000"/>
                  </a:outerShdw>
                </a:effectLst>
                <a:latin typeface="Arial"/>
              </a:rPr>
              <a:t>-3</a:t>
            </a:r>
            <a:r>
              <a:rPr lang="en-US" b="1" dirty="0">
                <a:solidFill>
                  <a:srgbClr val="CC0000"/>
                </a:solidFill>
                <a:effectLst>
                  <a:outerShdw blurRad="38100" dist="38100" dir="2700000" algn="tl">
                    <a:srgbClr val="000000"/>
                  </a:outerShdw>
                </a:effectLst>
                <a:latin typeface="Arial"/>
              </a:rPr>
              <a:t>   </a:t>
            </a:r>
          </a:p>
          <a:p>
            <a:pPr marL="342900" indent="-342900">
              <a:spcBef>
                <a:spcPct val="50000"/>
              </a:spcBef>
              <a:buFont typeface="Wingdings" pitchFamily="2" charset="2"/>
              <a:buChar char="q"/>
              <a:defRPr/>
            </a:pPr>
            <a:r>
              <a:rPr lang="en-US" b="1" dirty="0">
                <a:solidFill>
                  <a:srgbClr val="000066"/>
                </a:solidFill>
                <a:effectLst>
                  <a:outerShdw blurRad="38100" dist="38100" dir="2700000" algn="tl">
                    <a:srgbClr val="000000"/>
                  </a:outerShdw>
                </a:effectLst>
                <a:latin typeface="Arial"/>
              </a:rPr>
              <a:t> </a:t>
            </a:r>
            <a:r>
              <a:rPr lang="en-US" b="1" dirty="0">
                <a:solidFill>
                  <a:srgbClr val="000099"/>
                </a:solidFill>
                <a:effectLst>
                  <a:outerShdw blurRad="38100" dist="38100" dir="2700000" algn="tl">
                    <a:srgbClr val="000000"/>
                  </a:outerShdw>
                </a:effectLst>
                <a:latin typeface="Arial"/>
              </a:rPr>
              <a:t>Per </a:t>
            </a:r>
            <a:r>
              <a:rPr lang="en-US" b="1" dirty="0" err="1" smtClean="0">
                <a:solidFill>
                  <a:srgbClr val="000099"/>
                </a:solidFill>
                <a:effectLst>
                  <a:outerShdw blurRad="38100" dist="38100" dir="2700000" algn="tl">
                    <a:srgbClr val="000000"/>
                  </a:outerShdw>
                </a:effectLst>
                <a:latin typeface="Arial"/>
              </a:rPr>
              <a:t>atoom</a:t>
            </a:r>
            <a:r>
              <a:rPr lang="en-US" b="1" dirty="0" smtClean="0">
                <a:solidFill>
                  <a:srgbClr val="000099"/>
                </a:solidFill>
                <a:effectLst>
                  <a:outerShdw blurRad="38100" dist="38100" dir="2700000" algn="tl">
                    <a:srgbClr val="000000"/>
                  </a:outerShdw>
                </a:effectLst>
                <a:latin typeface="Arial"/>
              </a:rPr>
              <a:t> </a:t>
            </a:r>
            <a:r>
              <a:rPr lang="en-US" b="1" dirty="0">
                <a:solidFill>
                  <a:srgbClr val="000099"/>
                </a:solidFill>
                <a:effectLst>
                  <a:outerShdw blurRad="38100" dist="38100" dir="2700000" algn="tl">
                    <a:srgbClr val="000000"/>
                  </a:outerShdw>
                </a:effectLst>
                <a:latin typeface="Arial"/>
              </a:rPr>
              <a:t>in </a:t>
            </a:r>
            <a:r>
              <a:rPr lang="en-US" b="1" dirty="0" smtClean="0">
                <a:solidFill>
                  <a:srgbClr val="000099"/>
                </a:solidFill>
                <a:effectLst>
                  <a:outerShdw blurRad="38100" dist="38100" dir="2700000" algn="tl">
                    <a:srgbClr val="000000"/>
                  </a:outerShdw>
                </a:effectLst>
                <a:latin typeface="Arial"/>
              </a:rPr>
              <a:t>het </a:t>
            </a:r>
            <a:r>
              <a:rPr lang="en-US" b="1" dirty="0" err="1" smtClean="0">
                <a:solidFill>
                  <a:srgbClr val="000099"/>
                </a:solidFill>
                <a:effectLst>
                  <a:outerShdw blurRad="38100" dist="38100" dir="2700000" algn="tl">
                    <a:srgbClr val="000000"/>
                  </a:outerShdw>
                </a:effectLst>
                <a:latin typeface="Arial"/>
              </a:rPr>
              <a:t>Heelal</a:t>
            </a:r>
            <a:r>
              <a:rPr lang="en-US" b="1" dirty="0" smtClean="0">
                <a:solidFill>
                  <a:srgbClr val="000099"/>
                </a:solidFill>
                <a:effectLst>
                  <a:outerShdw blurRad="38100" dist="38100" dir="2700000" algn="tl">
                    <a:srgbClr val="000000"/>
                  </a:outerShdw>
                </a:effectLst>
                <a:latin typeface="Arial"/>
              </a:rPr>
              <a:t>:                                                  </a:t>
            </a:r>
            <a:r>
              <a:rPr lang="en-US" b="1" dirty="0">
                <a:solidFill>
                  <a:srgbClr val="CC0000"/>
                </a:solidFill>
                <a:effectLst>
                  <a:outerShdw blurRad="38100" dist="38100" dir="2700000" algn="tl">
                    <a:srgbClr val="000000"/>
                  </a:outerShdw>
                </a:effectLst>
                <a:latin typeface="Arial"/>
              </a:rPr>
              <a:t>n</a:t>
            </a:r>
            <a:r>
              <a:rPr lang="el-GR" b="1" baseline="-25000" dirty="0">
                <a:solidFill>
                  <a:srgbClr val="CC0000"/>
                </a:solidFill>
                <a:effectLst>
                  <a:outerShdw blurRad="38100" dist="38100" dir="2700000" algn="tl">
                    <a:srgbClr val="000000"/>
                  </a:outerShdw>
                </a:effectLst>
                <a:latin typeface="Arial"/>
              </a:rPr>
              <a:t>γ</a:t>
            </a:r>
            <a:r>
              <a:rPr lang="en-US" b="1" dirty="0">
                <a:solidFill>
                  <a:srgbClr val="CC0000"/>
                </a:solidFill>
                <a:effectLst>
                  <a:outerShdw blurRad="38100" dist="38100" dir="2700000" algn="tl">
                    <a:srgbClr val="000000"/>
                  </a:outerShdw>
                </a:effectLst>
                <a:latin typeface="Arial"/>
              </a:rPr>
              <a:t>/n</a:t>
            </a:r>
            <a:r>
              <a:rPr lang="en-US" b="1" baseline="-25000" dirty="0">
                <a:solidFill>
                  <a:srgbClr val="CC0000"/>
                </a:solidFill>
                <a:effectLst>
                  <a:outerShdw blurRad="38100" dist="38100" dir="2700000" algn="tl">
                    <a:srgbClr val="000000"/>
                  </a:outerShdw>
                </a:effectLst>
                <a:latin typeface="Arial"/>
              </a:rPr>
              <a:t> B</a:t>
            </a:r>
            <a:r>
              <a:rPr lang="en-US" b="1" dirty="0">
                <a:solidFill>
                  <a:srgbClr val="CC0000"/>
                </a:solidFill>
                <a:effectLst>
                  <a:outerShdw blurRad="38100" dist="38100" dir="2700000" algn="tl">
                    <a:srgbClr val="000000"/>
                  </a:outerShdw>
                </a:effectLst>
                <a:latin typeface="Arial"/>
              </a:rPr>
              <a:t>  ~  1.9 x 10</a:t>
            </a:r>
            <a:r>
              <a:rPr lang="en-US" b="1" baseline="30000" dirty="0">
                <a:solidFill>
                  <a:srgbClr val="CC0000"/>
                </a:solidFill>
                <a:effectLst>
                  <a:outerShdw blurRad="38100" dist="38100" dir="2700000" algn="tl">
                    <a:srgbClr val="000000"/>
                  </a:outerShdw>
                </a:effectLst>
                <a:latin typeface="Arial"/>
              </a:rPr>
              <a:t>9</a:t>
            </a:r>
          </a:p>
          <a:p>
            <a:pPr marL="342900" indent="-342900">
              <a:spcBef>
                <a:spcPct val="50000"/>
              </a:spcBef>
              <a:buFont typeface="Wingdings" pitchFamily="2" charset="2"/>
              <a:buChar char="q"/>
              <a:defRPr/>
            </a:pPr>
            <a:endParaRPr lang="en-US" b="1" baseline="30000" dirty="0">
              <a:solidFill>
                <a:srgbClr val="CC0000"/>
              </a:solidFill>
              <a:effectLst>
                <a:outerShdw blurRad="38100" dist="38100" dir="2700000" algn="tl">
                  <a:srgbClr val="000000"/>
                </a:outerShdw>
              </a:effectLst>
              <a:latin typeface="Arial"/>
            </a:endParaRPr>
          </a:p>
          <a:p>
            <a:pPr marL="342900" indent="-342900">
              <a:spcBef>
                <a:spcPct val="50000"/>
              </a:spcBef>
              <a:buFont typeface="Wingdings" pitchFamily="2" charset="2"/>
              <a:buChar char="q"/>
              <a:defRPr/>
            </a:pPr>
            <a:r>
              <a:rPr lang="en-US" b="1" dirty="0">
                <a:solidFill>
                  <a:srgbClr val="000099"/>
                </a:solidFill>
                <a:effectLst>
                  <a:outerShdw blurRad="38100" dist="38100" dir="2700000" algn="tl">
                    <a:srgbClr val="000000"/>
                  </a:outerShdw>
                </a:effectLst>
                <a:latin typeface="Arial"/>
              </a:rPr>
              <a:t> </a:t>
            </a:r>
            <a:r>
              <a:rPr lang="en-US" b="1" dirty="0" err="1" smtClean="0">
                <a:solidFill>
                  <a:srgbClr val="C00000"/>
                </a:solidFill>
                <a:effectLst>
                  <a:outerShdw blurRad="38100" dist="38100" dir="2700000" algn="tl">
                    <a:srgbClr val="000000"/>
                  </a:outerShdw>
                </a:effectLst>
                <a:latin typeface="Arial"/>
              </a:rPr>
              <a:t>Ultieme</a:t>
            </a:r>
            <a:r>
              <a:rPr lang="en-US" b="1" dirty="0" smtClean="0">
                <a:solidFill>
                  <a:srgbClr val="C00000"/>
                </a:solidFill>
                <a:effectLst>
                  <a:outerShdw blurRad="38100" dist="38100" dir="2700000" algn="tl">
                    <a:srgbClr val="000000"/>
                  </a:outerShdw>
                </a:effectLst>
                <a:latin typeface="Arial"/>
              </a:rPr>
              <a:t> </a:t>
            </a:r>
            <a:r>
              <a:rPr lang="en-US" b="1" dirty="0" err="1" smtClean="0">
                <a:solidFill>
                  <a:srgbClr val="C00000"/>
                </a:solidFill>
                <a:effectLst>
                  <a:outerShdw blurRad="38100" dist="38100" dir="2700000" algn="tl">
                    <a:srgbClr val="000000"/>
                  </a:outerShdw>
                </a:effectLst>
                <a:latin typeface="Arial"/>
              </a:rPr>
              <a:t>Bewijs</a:t>
            </a:r>
            <a:r>
              <a:rPr lang="en-US" b="1" dirty="0" smtClean="0">
                <a:solidFill>
                  <a:srgbClr val="C00000"/>
                </a:solidFill>
                <a:effectLst>
                  <a:outerShdw blurRad="38100" dist="38100" dir="2700000" algn="tl">
                    <a:srgbClr val="000000"/>
                  </a:outerShdw>
                </a:effectLst>
                <a:latin typeface="Arial"/>
              </a:rPr>
              <a:t> van de Big </a:t>
            </a:r>
            <a:r>
              <a:rPr lang="en-US" b="1" dirty="0">
                <a:solidFill>
                  <a:srgbClr val="C00000"/>
                </a:solidFill>
                <a:effectLst>
                  <a:outerShdw blurRad="38100" dist="38100" dir="2700000" algn="tl">
                    <a:srgbClr val="000000"/>
                  </a:outerShdw>
                </a:effectLst>
                <a:latin typeface="Arial"/>
              </a:rPr>
              <a:t>Bang !!!!!!!!!!!!!!!!!!!</a:t>
            </a:r>
          </a:p>
        </p:txBody>
      </p:sp>
      <p:sp>
        <p:nvSpPr>
          <p:cNvPr id="54278" name="Rectangle 6"/>
          <p:cNvSpPr>
            <a:spLocks noChangeArrowheads="1"/>
          </p:cNvSpPr>
          <p:nvPr/>
        </p:nvSpPr>
        <p:spPr bwMode="auto">
          <a:xfrm>
            <a:off x="323850" y="1773238"/>
            <a:ext cx="8496300" cy="496728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923386078"/>
      </p:ext>
    </p:extLst>
  </p:cSld>
  <p:clrMapOvr>
    <a:masterClrMapping/>
  </p:clrMapOvr>
  <p:transition>
    <p:zo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2" descr="c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357313"/>
            <a:ext cx="8567738"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ChangeArrowheads="1"/>
          </p:cNvSpPr>
          <p:nvPr/>
        </p:nvSpPr>
        <p:spPr bwMode="auto">
          <a:xfrm>
            <a:off x="428625" y="142875"/>
            <a:ext cx="8229600" cy="1143000"/>
          </a:xfrm>
          <a:prstGeom prst="rect">
            <a:avLst/>
          </a:prstGeom>
          <a:noFill/>
          <a:ln w="9525">
            <a:noFill/>
            <a:miter lim="800000"/>
            <a:headEnd/>
            <a:tailEnd/>
          </a:ln>
        </p:spPr>
        <p:txBody>
          <a:bodyPr anchor="ctr"/>
          <a:lstStyle/>
          <a:p>
            <a:pPr algn="ctr">
              <a:defRPr/>
            </a:pPr>
            <a:r>
              <a:rPr lang="en-US" sz="4500" b="1" dirty="0">
                <a:solidFill>
                  <a:prstClr val="white"/>
                </a:solidFill>
                <a:latin typeface="Constantia"/>
              </a:rPr>
              <a:t>CMB   Radiation  Field</a:t>
            </a:r>
            <a:br>
              <a:rPr lang="en-US" sz="4500" b="1" dirty="0">
                <a:solidFill>
                  <a:prstClr val="white"/>
                </a:solidFill>
                <a:latin typeface="Constantia"/>
              </a:rPr>
            </a:br>
            <a:r>
              <a:rPr lang="en-US" sz="4500" b="1" dirty="0">
                <a:solidFill>
                  <a:prstClr val="white"/>
                </a:solidFill>
                <a:latin typeface="Constantia"/>
              </a:rPr>
              <a:t>Blackbody Radiation</a:t>
            </a:r>
          </a:p>
        </p:txBody>
      </p:sp>
      <p:sp>
        <p:nvSpPr>
          <p:cNvPr id="63493" name="Text Box 5"/>
          <p:cNvSpPr txBox="1">
            <a:spLocks noChangeArrowheads="1"/>
          </p:cNvSpPr>
          <p:nvPr/>
        </p:nvSpPr>
        <p:spPr bwMode="auto">
          <a:xfrm>
            <a:off x="6357938" y="1643063"/>
            <a:ext cx="3313112" cy="4400550"/>
          </a:xfrm>
          <a:prstGeom prst="rect">
            <a:avLst/>
          </a:prstGeom>
          <a:noFill/>
          <a:ln w="9525">
            <a:noFill/>
            <a:miter lim="800000"/>
            <a:headEnd/>
            <a:tailEnd/>
          </a:ln>
        </p:spPr>
        <p:txBody>
          <a:bodyPr>
            <a:spAutoFit/>
          </a:bodyPr>
          <a:lstStyle/>
          <a:p>
            <a:pPr>
              <a:spcBef>
                <a:spcPct val="50000"/>
              </a:spcBef>
              <a:defRPr/>
            </a:pPr>
            <a:r>
              <a:rPr lang="en-US" sz="1600" b="1" dirty="0">
                <a:solidFill>
                  <a:srgbClr val="FFFF00"/>
                </a:solidFill>
                <a:latin typeface="Papyrus" pitchFamily="66" charset="0"/>
                <a:sym typeface="Mathematica1" pitchFamily="2" charset="2"/>
              </a:rPr>
              <a:t> </a:t>
            </a:r>
            <a:endParaRPr lang="en-US" sz="1600" b="1" dirty="0">
              <a:solidFill>
                <a:prstClr val="white"/>
              </a:solidFill>
              <a:latin typeface="Constantia"/>
            </a:endParaRPr>
          </a:p>
          <a:p>
            <a:pPr>
              <a:spcBef>
                <a:spcPct val="50000"/>
              </a:spcBef>
              <a:defRPr/>
            </a:pPr>
            <a:r>
              <a:rPr lang="en-US" sz="1600" b="1" dirty="0">
                <a:solidFill>
                  <a:prstClr val="white"/>
                </a:solidFill>
                <a:latin typeface="Constantia"/>
              </a:rPr>
              <a:t> </a:t>
            </a:r>
            <a:r>
              <a:rPr lang="en-US" sz="1600" b="1" dirty="0">
                <a:solidFill>
                  <a:prstClr val="white"/>
                </a:solidFill>
                <a:latin typeface="Constantia"/>
                <a:sym typeface="Mathematica1" pitchFamily="2" charset="2"/>
              </a:rPr>
              <a:t></a:t>
            </a:r>
            <a:r>
              <a:rPr lang="en-US" sz="1600" b="1" dirty="0">
                <a:solidFill>
                  <a:prstClr val="white"/>
                </a:solidFill>
                <a:latin typeface="Constantia"/>
              </a:rPr>
              <a:t> COBE-DIRBE: </a:t>
            </a:r>
          </a:p>
          <a:p>
            <a:pPr>
              <a:spcBef>
                <a:spcPct val="50000"/>
              </a:spcBef>
              <a:defRPr/>
            </a:pPr>
            <a:r>
              <a:rPr lang="en-US" sz="1600" b="1" dirty="0">
                <a:solidFill>
                  <a:prstClr val="white"/>
                </a:solidFill>
                <a:latin typeface="Constantia"/>
              </a:rPr>
              <a:t>    temperature, blackbody</a:t>
            </a:r>
          </a:p>
          <a:p>
            <a:pPr>
              <a:spcBef>
                <a:spcPct val="50000"/>
              </a:spcBef>
              <a:defRPr/>
            </a:pPr>
            <a:endParaRPr lang="en-US" sz="1600" b="1" dirty="0">
              <a:solidFill>
                <a:prstClr val="white"/>
              </a:solidFill>
              <a:latin typeface="Constantia"/>
            </a:endParaRPr>
          </a:p>
          <a:p>
            <a:pPr>
              <a:spcBef>
                <a:spcPct val="50000"/>
              </a:spcBef>
              <a:buFont typeface="Arial" pitchFamily="34" charset="0"/>
              <a:buChar char="•"/>
              <a:defRPr/>
            </a:pPr>
            <a:r>
              <a:rPr lang="en-US" sz="1600" b="1" dirty="0">
                <a:solidFill>
                  <a:prstClr val="white"/>
                </a:solidFill>
                <a:latin typeface="Constantia"/>
              </a:rPr>
              <a:t>T = 2.725 K</a:t>
            </a:r>
          </a:p>
          <a:p>
            <a:pPr>
              <a:spcBef>
                <a:spcPct val="50000"/>
              </a:spcBef>
              <a:defRPr/>
            </a:pPr>
            <a:endParaRPr lang="en-US" sz="1600" b="1" dirty="0">
              <a:solidFill>
                <a:prstClr val="white"/>
              </a:solidFill>
              <a:latin typeface="Constantia"/>
            </a:endParaRPr>
          </a:p>
          <a:p>
            <a:pPr>
              <a:spcBef>
                <a:spcPct val="50000"/>
              </a:spcBef>
              <a:buFont typeface="Arial" pitchFamily="34" charset="0"/>
              <a:buChar char="•"/>
              <a:defRPr/>
            </a:pPr>
            <a:r>
              <a:rPr lang="en-US" sz="1600" b="1" dirty="0">
                <a:solidFill>
                  <a:prstClr val="white"/>
                </a:solidFill>
                <a:latin typeface="Constantia"/>
              </a:rPr>
              <a:t>  John Mather</a:t>
            </a:r>
          </a:p>
          <a:p>
            <a:pPr>
              <a:spcBef>
                <a:spcPct val="50000"/>
              </a:spcBef>
              <a:defRPr/>
            </a:pPr>
            <a:r>
              <a:rPr lang="en-US" sz="1600" b="1" dirty="0">
                <a:solidFill>
                  <a:prstClr val="white"/>
                </a:solidFill>
                <a:latin typeface="Constantia"/>
              </a:rPr>
              <a:t>   </a:t>
            </a:r>
            <a:r>
              <a:rPr lang="en-US" sz="1600" b="1" dirty="0" err="1">
                <a:solidFill>
                  <a:prstClr val="white"/>
                </a:solidFill>
                <a:latin typeface="Constantia"/>
              </a:rPr>
              <a:t>Nobelprize</a:t>
            </a:r>
            <a:r>
              <a:rPr lang="en-US" sz="1600" b="1" dirty="0">
                <a:solidFill>
                  <a:prstClr val="white"/>
                </a:solidFill>
                <a:latin typeface="Constantia"/>
              </a:rPr>
              <a:t> physics 2006</a:t>
            </a:r>
          </a:p>
          <a:p>
            <a:pPr>
              <a:spcBef>
                <a:spcPct val="50000"/>
              </a:spcBef>
              <a:defRPr/>
            </a:pPr>
            <a:endParaRPr lang="en-US" sz="1600" b="1" dirty="0">
              <a:solidFill>
                <a:prstClr val="white"/>
              </a:solidFill>
              <a:latin typeface="Constantia"/>
            </a:endParaRPr>
          </a:p>
          <a:p>
            <a:pPr>
              <a:spcBef>
                <a:spcPct val="50000"/>
              </a:spcBef>
              <a:defRPr/>
            </a:pPr>
            <a:r>
              <a:rPr lang="en-US" sz="1600" b="1" dirty="0">
                <a:solidFill>
                  <a:prstClr val="white"/>
                </a:solidFill>
                <a:latin typeface="Constantia"/>
                <a:sym typeface="Mathematica1" pitchFamily="2" charset="2"/>
              </a:rPr>
              <a:t> </a:t>
            </a:r>
            <a:r>
              <a:rPr lang="en-US" sz="1600" b="1" dirty="0">
                <a:solidFill>
                  <a:prstClr val="white"/>
                </a:solidFill>
                <a:latin typeface="Constantia"/>
              </a:rPr>
              <a:t>Most accurately measured</a:t>
            </a:r>
          </a:p>
          <a:p>
            <a:pPr>
              <a:spcBef>
                <a:spcPct val="50000"/>
              </a:spcBef>
              <a:defRPr/>
            </a:pPr>
            <a:r>
              <a:rPr lang="en-US" sz="1600" b="1" dirty="0">
                <a:solidFill>
                  <a:prstClr val="white"/>
                </a:solidFill>
                <a:latin typeface="Constantia"/>
              </a:rPr>
              <a:t>   Black Body Spectrum </a:t>
            </a:r>
          </a:p>
          <a:p>
            <a:pPr>
              <a:spcBef>
                <a:spcPct val="50000"/>
              </a:spcBef>
              <a:defRPr/>
            </a:pPr>
            <a:r>
              <a:rPr lang="en-US" sz="1600" b="1" dirty="0">
                <a:solidFill>
                  <a:prstClr val="white"/>
                </a:solidFill>
                <a:latin typeface="Constantia"/>
              </a:rPr>
              <a:t>   Ever !!!!!</a:t>
            </a:r>
          </a:p>
        </p:txBody>
      </p:sp>
      <p:sp>
        <p:nvSpPr>
          <p:cNvPr id="6" name="Rectangle 5"/>
          <p:cNvSpPr/>
          <p:nvPr/>
        </p:nvSpPr>
        <p:spPr>
          <a:xfrm>
            <a:off x="6357938" y="1785938"/>
            <a:ext cx="2714625" cy="4286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3074" name="Object 2"/>
          <p:cNvGraphicFramePr>
            <a:graphicFrameLocks noChangeAspect="1"/>
          </p:cNvGraphicFramePr>
          <p:nvPr/>
        </p:nvGraphicFramePr>
        <p:xfrm>
          <a:off x="3214688" y="2786063"/>
          <a:ext cx="2225675" cy="657225"/>
        </p:xfrm>
        <a:graphic>
          <a:graphicData uri="http://schemas.openxmlformats.org/presentationml/2006/ole">
            <mc:AlternateContent xmlns:mc="http://schemas.openxmlformats.org/markup-compatibility/2006">
              <mc:Choice xmlns:v="urn:schemas-microsoft-com:vml" Requires="v">
                <p:oleObj spid="_x0000_s200715" name="Equation" r:id="rId4" imgW="1422360" imgH="419040" progId="Equation.DSMT4">
                  <p:embed/>
                </p:oleObj>
              </mc:Choice>
              <mc:Fallback>
                <p:oleObj name="Equation" r:id="rId4" imgW="1422360" imgH="4190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2786063"/>
                        <a:ext cx="2225675"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271311788"/>
      </p:ext>
    </p:extLst>
  </p:cSld>
  <p:clrMapOvr>
    <a:masterClrMapping/>
  </p:clrMapOvr>
  <p:transition>
    <p:zoom/>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01" name="AutoShape 3"/>
          <p:cNvSpPr>
            <a:spLocks noChangeArrowheads="1"/>
          </p:cNvSpPr>
          <p:nvPr/>
        </p:nvSpPr>
        <p:spPr bwMode="auto">
          <a:xfrm>
            <a:off x="4427538" y="2781300"/>
            <a:ext cx="4464050" cy="1871663"/>
          </a:xfrm>
          <a:prstGeom prst="roundRect">
            <a:avLst>
              <a:gd name="adj" fmla="val 16667"/>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1271" name="Rectangle 5"/>
          <p:cNvSpPr>
            <a:spLocks noGrp="1" noChangeArrowheads="1"/>
          </p:cNvSpPr>
          <p:nvPr>
            <p:ph type="title" idx="4294967295"/>
          </p:nvPr>
        </p:nvSpPr>
        <p:spPr>
          <a:xfrm>
            <a:off x="0" y="0"/>
            <a:ext cx="10404475" cy="1052513"/>
          </a:xfrm>
        </p:spPr>
        <p:txBody>
          <a:bodyPr/>
          <a:lstStyle/>
          <a:p>
            <a:pPr eaLnBrk="1" fontAlgn="auto" hangingPunct="1">
              <a:spcAft>
                <a:spcPts val="0"/>
              </a:spcAft>
              <a:defRPr/>
            </a:pPr>
            <a:r>
              <a:rPr b="1" smtClean="0">
                <a:solidFill>
                  <a:srgbClr val="CC0000"/>
                </a:solidFill>
                <a:latin typeface="Papyrus" pitchFamily="66" charset="0"/>
              </a:rPr>
              <a:t>                 </a:t>
            </a:r>
            <a:r>
              <a:rPr sz="6000" b="1" smtClean="0">
                <a:solidFill>
                  <a:schemeClr val="bg1">
                    <a:lumMod val="85000"/>
                    <a:lumOff val="15000"/>
                  </a:schemeClr>
                </a:solidFill>
              </a:rPr>
              <a:t>CMB   Photons</a:t>
            </a:r>
          </a:p>
        </p:txBody>
      </p:sp>
      <p:graphicFrame>
        <p:nvGraphicFramePr>
          <p:cNvPr id="4098"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01748"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3" name="Rectangle 7"/>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04" name="Rectangle 8"/>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05" name="Rectangle 9"/>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06" name="Rectangle 10"/>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07" name="Rectangle 11"/>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08" name="Rectangle 12"/>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graphicFrame>
        <p:nvGraphicFramePr>
          <p:cNvPr id="4099" name="Object 1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01749"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9" name="Rectangle 14"/>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10" name="Rectangle 15"/>
          <p:cNvSpPr>
            <a:spLocks noChangeArrowheads="1"/>
          </p:cNvSpPr>
          <p:nvPr/>
        </p:nvSpPr>
        <p:spPr bwMode="auto">
          <a:xfrm>
            <a:off x="1547813" y="2997200"/>
            <a:ext cx="53292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11" name="Rectangle 16"/>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12"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4113" name="Text Box 18"/>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pic>
        <p:nvPicPr>
          <p:cNvPr id="4114" name="Picture 19" descr="tv"/>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0063" y="1000125"/>
            <a:ext cx="691356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0" name="Text Box 20"/>
          <p:cNvSpPr txBox="1">
            <a:spLocks noChangeArrowheads="1"/>
          </p:cNvSpPr>
          <p:nvPr/>
        </p:nvSpPr>
        <p:spPr bwMode="auto">
          <a:xfrm>
            <a:off x="4500563" y="2924175"/>
            <a:ext cx="4464050" cy="1558925"/>
          </a:xfrm>
          <a:prstGeom prst="rect">
            <a:avLst/>
          </a:prstGeom>
          <a:noFill/>
          <a:ln w="9525">
            <a:noFill/>
            <a:miter lim="800000"/>
            <a:headEnd/>
            <a:tailEnd/>
          </a:ln>
          <a:effectLst/>
        </p:spPr>
        <p:txBody>
          <a:bodyPr>
            <a:spAutoFit/>
          </a:bodyPr>
          <a:lstStyle/>
          <a:p>
            <a:pPr>
              <a:spcBef>
                <a:spcPct val="50000"/>
              </a:spcBef>
              <a:defRPr/>
            </a:pPr>
            <a:r>
              <a:rPr lang="en-US" sz="1600" u="sng" dirty="0">
                <a:solidFill>
                  <a:prstClr val="white"/>
                </a:solidFill>
                <a:effectLst>
                  <a:outerShdw blurRad="38100" dist="38100" dir="2700000" algn="tl">
                    <a:srgbClr val="000000"/>
                  </a:outerShdw>
                </a:effectLst>
                <a:latin typeface="Constantia"/>
              </a:rPr>
              <a:t>Note:</a:t>
            </a:r>
          </a:p>
          <a:p>
            <a:pPr>
              <a:spcBef>
                <a:spcPct val="50000"/>
              </a:spcBef>
              <a:defRPr/>
            </a:pPr>
            <a:r>
              <a:rPr lang="en-US" sz="1600" dirty="0">
                <a:solidFill>
                  <a:prstClr val="white"/>
                </a:solidFill>
                <a:latin typeface="Constantia"/>
              </a:rPr>
              <a:t>far from being an exotic faraway phenomenon, realize that the CMB nowadays is counting for approximately 1% of the noise on your </a:t>
            </a:r>
            <a:r>
              <a:rPr lang="en-US" sz="1600" dirty="0" err="1">
                <a:solidFill>
                  <a:prstClr val="white"/>
                </a:solidFill>
                <a:latin typeface="Constantia"/>
              </a:rPr>
              <a:t>tv</a:t>
            </a:r>
            <a:r>
              <a:rPr lang="en-US" sz="1600" dirty="0">
                <a:solidFill>
                  <a:prstClr val="white"/>
                </a:solidFill>
                <a:latin typeface="Constantia"/>
              </a:rPr>
              <a:t> set … </a:t>
            </a:r>
          </a:p>
          <a:p>
            <a:pPr>
              <a:spcBef>
                <a:spcPct val="50000"/>
              </a:spcBef>
              <a:defRPr/>
            </a:pPr>
            <a:r>
              <a:rPr lang="en-US" sz="1600" dirty="0">
                <a:solidFill>
                  <a:prstClr val="white"/>
                </a:solidFill>
                <a:latin typeface="Constantia"/>
              </a:rPr>
              <a:t>Courtesy: W. </a:t>
            </a:r>
            <a:r>
              <a:rPr lang="en-US" sz="1600" dirty="0" err="1">
                <a:solidFill>
                  <a:prstClr val="white"/>
                </a:solidFill>
                <a:latin typeface="Constantia"/>
              </a:rPr>
              <a:t>Hu</a:t>
            </a:r>
            <a:endParaRPr lang="en-US" sz="1600" dirty="0">
              <a:solidFill>
                <a:prstClr val="white"/>
              </a:solidFill>
              <a:latin typeface="Constantia"/>
            </a:endParaRPr>
          </a:p>
        </p:txBody>
      </p:sp>
      <p:sp>
        <p:nvSpPr>
          <p:cNvPr id="20" name="Rectangle 19"/>
          <p:cNvSpPr/>
          <p:nvPr/>
        </p:nvSpPr>
        <p:spPr>
          <a:xfrm>
            <a:off x="7572375" y="6286500"/>
            <a:ext cx="1571625" cy="571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83033318"/>
      </p:ext>
    </p:extLst>
  </p:cSld>
  <p:clrMapOvr>
    <a:masterClrMapping/>
  </p:clrMapOvr>
  <p:transition>
    <p:zoom/>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9824"/>
          </a:stretch>
        </a:blip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6858000"/>
          </a:xfrm>
          <a:prstGeom prst="rect">
            <a:avLst/>
          </a:prstGeom>
          <a:solidFill>
            <a:schemeClr val="accent1">
              <a:alpha val="34117"/>
            </a:scheme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54275" name="Rectangle 3"/>
          <p:cNvSpPr>
            <a:spLocks noChangeArrowheads="1"/>
          </p:cNvSpPr>
          <p:nvPr/>
        </p:nvSpPr>
        <p:spPr bwMode="auto">
          <a:xfrm>
            <a:off x="-107950" y="0"/>
            <a:ext cx="9251950" cy="148431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39012" name="Rectangle 4"/>
          <p:cNvSpPr>
            <a:spLocks noGrp="1" noChangeArrowheads="1"/>
          </p:cNvSpPr>
          <p:nvPr>
            <p:ph type="title" idx="4294967295"/>
          </p:nvPr>
        </p:nvSpPr>
        <p:spPr>
          <a:xfrm>
            <a:off x="0" y="115888"/>
            <a:ext cx="9217025" cy="1371600"/>
          </a:xfrm>
        </p:spPr>
        <p:txBody>
          <a:bodyPr/>
          <a:lstStyle/>
          <a:p>
            <a:pPr eaLnBrk="1" hangingPunct="1">
              <a:defRPr/>
            </a:pPr>
            <a:r>
              <a:rPr lang="en-US" sz="4000" b="1" dirty="0" smtClean="0">
                <a:solidFill>
                  <a:srgbClr val="000099"/>
                </a:solidFill>
                <a:effectLst>
                  <a:outerShdw blurRad="38100" dist="38100" dir="2700000" algn="tl">
                    <a:srgbClr val="000000"/>
                  </a:outerShdw>
                </a:effectLst>
              </a:rPr>
              <a:t>Cosmic Light  (CMB):</a:t>
            </a:r>
            <a:br>
              <a:rPr lang="en-US" sz="4000" b="1" dirty="0" smtClean="0">
                <a:solidFill>
                  <a:srgbClr val="000099"/>
                </a:solidFill>
                <a:effectLst>
                  <a:outerShdw blurRad="38100" dist="38100" dir="2700000" algn="tl">
                    <a:srgbClr val="000000"/>
                  </a:outerShdw>
                </a:effectLst>
              </a:rPr>
            </a:br>
            <a:r>
              <a:rPr lang="en-US" sz="4000" b="1" dirty="0" smtClean="0">
                <a:solidFill>
                  <a:srgbClr val="000099"/>
                </a:solidFill>
                <a:effectLst>
                  <a:outerShdw blurRad="38100" dist="38100" dir="2700000" algn="tl">
                    <a:srgbClr val="000000"/>
                  </a:outerShdw>
                </a:effectLst>
              </a:rPr>
              <a:t>most abundant species</a:t>
            </a:r>
          </a:p>
        </p:txBody>
      </p:sp>
      <p:sp>
        <p:nvSpPr>
          <p:cNvPr id="939013" name="Text Box 5"/>
          <p:cNvSpPr txBox="1">
            <a:spLocks noChangeArrowheads="1"/>
          </p:cNvSpPr>
          <p:nvPr/>
        </p:nvSpPr>
        <p:spPr bwMode="auto">
          <a:xfrm>
            <a:off x="342106" y="1933575"/>
            <a:ext cx="8351837" cy="4662815"/>
          </a:xfrm>
          <a:prstGeom prst="rect">
            <a:avLst/>
          </a:prstGeom>
          <a:noFill/>
          <a:ln w="9525">
            <a:noFill/>
            <a:miter lim="800000"/>
            <a:headEnd/>
            <a:tailEnd/>
          </a:ln>
          <a:effectLst/>
        </p:spPr>
        <p:txBody>
          <a:bodyPr>
            <a:spAutoFit/>
          </a:bodyPr>
          <a:lstStyle/>
          <a:p>
            <a:pPr algn="ctr">
              <a:lnSpc>
                <a:spcPct val="90000"/>
              </a:lnSpc>
              <a:spcBef>
                <a:spcPct val="50000"/>
              </a:spcBef>
              <a:defRPr/>
            </a:pPr>
            <a:r>
              <a:rPr lang="en-US" sz="3000" b="1" dirty="0" smtClean="0">
                <a:solidFill>
                  <a:srgbClr val="000099"/>
                </a:solidFill>
                <a:effectLst>
                  <a:outerShdw blurRad="38100" dist="38100" dir="2700000" algn="tl">
                    <a:srgbClr val="000000"/>
                  </a:outerShdw>
                </a:effectLst>
                <a:latin typeface="Arial"/>
              </a:rPr>
              <a:t>By far, </a:t>
            </a:r>
          </a:p>
          <a:p>
            <a:pPr algn="ctr">
              <a:lnSpc>
                <a:spcPct val="90000"/>
              </a:lnSpc>
              <a:spcBef>
                <a:spcPct val="50000"/>
              </a:spcBef>
              <a:defRPr/>
            </a:pPr>
            <a:r>
              <a:rPr lang="en-US" sz="3000" b="1" dirty="0" smtClean="0">
                <a:solidFill>
                  <a:srgbClr val="000099"/>
                </a:solidFill>
                <a:effectLst>
                  <a:outerShdw blurRad="38100" dist="38100" dir="2700000" algn="tl">
                    <a:srgbClr val="000000"/>
                  </a:outerShdw>
                </a:effectLst>
                <a:latin typeface="Arial"/>
              </a:rPr>
              <a:t>the most abundant particle species </a:t>
            </a:r>
          </a:p>
          <a:p>
            <a:pPr algn="ctr">
              <a:lnSpc>
                <a:spcPct val="90000"/>
              </a:lnSpc>
              <a:spcBef>
                <a:spcPct val="50000"/>
              </a:spcBef>
              <a:defRPr/>
            </a:pPr>
            <a:r>
              <a:rPr lang="en-US" sz="3000" b="1" dirty="0" smtClean="0">
                <a:solidFill>
                  <a:srgbClr val="000099"/>
                </a:solidFill>
                <a:effectLst>
                  <a:outerShdw blurRad="38100" dist="38100" dir="2700000" algn="tl">
                    <a:srgbClr val="000000"/>
                  </a:outerShdw>
                </a:effectLst>
                <a:latin typeface="Arial"/>
              </a:rPr>
              <a:t>in the Universe</a:t>
            </a:r>
          </a:p>
          <a:p>
            <a:pPr algn="ctr">
              <a:lnSpc>
                <a:spcPct val="90000"/>
              </a:lnSpc>
              <a:spcBef>
                <a:spcPct val="50000"/>
              </a:spcBef>
              <a:defRPr/>
            </a:pPr>
            <a:endParaRPr lang="en-US" sz="3000" b="1" dirty="0" smtClean="0">
              <a:solidFill>
                <a:srgbClr val="000099"/>
              </a:solidFill>
              <a:effectLst>
                <a:outerShdw blurRad="38100" dist="38100" dir="2700000" algn="tl">
                  <a:srgbClr val="000000"/>
                </a:outerShdw>
              </a:effectLst>
              <a:latin typeface="Arial"/>
            </a:endParaRPr>
          </a:p>
          <a:p>
            <a:pPr algn="ctr">
              <a:lnSpc>
                <a:spcPct val="90000"/>
              </a:lnSpc>
              <a:spcBef>
                <a:spcPct val="50000"/>
              </a:spcBef>
              <a:defRPr/>
            </a:pPr>
            <a:endParaRPr lang="en-US" sz="3000" b="1" dirty="0">
              <a:solidFill>
                <a:srgbClr val="000099"/>
              </a:solidFill>
              <a:effectLst>
                <a:outerShdw blurRad="38100" dist="38100" dir="2700000" algn="tl">
                  <a:srgbClr val="000000"/>
                </a:outerShdw>
              </a:effectLst>
              <a:latin typeface="Arial"/>
            </a:endParaRPr>
          </a:p>
          <a:p>
            <a:pPr algn="ctr">
              <a:lnSpc>
                <a:spcPct val="90000"/>
              </a:lnSpc>
              <a:spcBef>
                <a:spcPct val="50000"/>
              </a:spcBef>
              <a:defRPr/>
            </a:pPr>
            <a:endParaRPr lang="en-US" sz="3000" b="1" dirty="0" smtClean="0">
              <a:solidFill>
                <a:srgbClr val="000099"/>
              </a:solidFill>
              <a:effectLst>
                <a:outerShdw blurRad="38100" dist="38100" dir="2700000" algn="tl">
                  <a:srgbClr val="000000"/>
                </a:outerShdw>
              </a:effectLst>
              <a:latin typeface="Arial"/>
            </a:endParaRPr>
          </a:p>
          <a:p>
            <a:pPr algn="ctr">
              <a:lnSpc>
                <a:spcPct val="90000"/>
              </a:lnSpc>
              <a:spcBef>
                <a:spcPct val="50000"/>
              </a:spcBef>
              <a:defRPr/>
            </a:pPr>
            <a:r>
              <a:rPr lang="en-US" sz="3000" b="1" dirty="0" smtClean="0">
                <a:solidFill>
                  <a:srgbClr val="CC0000"/>
                </a:solidFill>
                <a:effectLst>
                  <a:outerShdw blurRad="38100" dist="38100" dir="2700000" algn="tl">
                    <a:srgbClr val="000000"/>
                  </a:outerShdw>
                </a:effectLst>
                <a:latin typeface="Arial"/>
              </a:rPr>
              <a:t>n</a:t>
            </a:r>
            <a:r>
              <a:rPr lang="el-GR" sz="3000" b="1" baseline="-25000" dirty="0">
                <a:solidFill>
                  <a:srgbClr val="CC0000"/>
                </a:solidFill>
                <a:effectLst>
                  <a:outerShdw blurRad="38100" dist="38100" dir="2700000" algn="tl">
                    <a:srgbClr val="000000"/>
                  </a:outerShdw>
                </a:effectLst>
                <a:latin typeface="Arial"/>
              </a:rPr>
              <a:t>γ</a:t>
            </a:r>
            <a:r>
              <a:rPr lang="en-US" sz="3000" b="1" dirty="0">
                <a:solidFill>
                  <a:srgbClr val="CC0000"/>
                </a:solidFill>
                <a:effectLst>
                  <a:outerShdw blurRad="38100" dist="38100" dir="2700000" algn="tl">
                    <a:srgbClr val="000000"/>
                  </a:outerShdw>
                </a:effectLst>
                <a:latin typeface="Arial"/>
              </a:rPr>
              <a:t>/n</a:t>
            </a:r>
            <a:r>
              <a:rPr lang="en-US" sz="3000" b="1" baseline="-25000" dirty="0">
                <a:solidFill>
                  <a:srgbClr val="CC0000"/>
                </a:solidFill>
                <a:effectLst>
                  <a:outerShdw blurRad="38100" dist="38100" dir="2700000" algn="tl">
                    <a:srgbClr val="000000"/>
                  </a:outerShdw>
                </a:effectLst>
                <a:latin typeface="Arial"/>
              </a:rPr>
              <a:t> B</a:t>
            </a:r>
            <a:r>
              <a:rPr lang="en-US" sz="3000" b="1" dirty="0">
                <a:solidFill>
                  <a:srgbClr val="CC0000"/>
                </a:solidFill>
                <a:effectLst>
                  <a:outerShdw blurRad="38100" dist="38100" dir="2700000" algn="tl">
                    <a:srgbClr val="000000"/>
                  </a:outerShdw>
                </a:effectLst>
                <a:latin typeface="Arial"/>
              </a:rPr>
              <a:t>  ~  1.9 </a:t>
            </a:r>
            <a:r>
              <a:rPr lang="en-US" sz="3000" b="1" dirty="0" smtClean="0">
                <a:solidFill>
                  <a:srgbClr val="CC0000"/>
                </a:solidFill>
                <a:effectLst>
                  <a:outerShdw blurRad="38100" dist="38100" dir="2700000" algn="tl">
                    <a:srgbClr val="000000"/>
                  </a:outerShdw>
                </a:effectLst>
                <a:latin typeface="Arial"/>
              </a:rPr>
              <a:t>billion</a:t>
            </a:r>
            <a:endParaRPr lang="en-US" sz="3000" b="1" baseline="30000" dirty="0">
              <a:solidFill>
                <a:srgbClr val="CC0000"/>
              </a:solidFill>
              <a:effectLst>
                <a:outerShdw blurRad="38100" dist="38100" dir="2700000" algn="tl">
                  <a:srgbClr val="000000"/>
                </a:outerShdw>
              </a:effectLst>
              <a:latin typeface="Arial"/>
            </a:endParaRPr>
          </a:p>
          <a:p>
            <a:pPr marL="342900" indent="-342900">
              <a:spcBef>
                <a:spcPct val="50000"/>
              </a:spcBef>
              <a:buFont typeface="Wingdings" pitchFamily="2" charset="2"/>
              <a:buChar char="q"/>
              <a:defRPr/>
            </a:pPr>
            <a:endParaRPr lang="en-US" b="1" baseline="30000" dirty="0">
              <a:solidFill>
                <a:srgbClr val="CC0000"/>
              </a:solidFill>
              <a:effectLst>
                <a:outerShdw blurRad="38100" dist="38100" dir="2700000" algn="tl">
                  <a:srgbClr val="000000"/>
                </a:outerShdw>
              </a:effectLst>
              <a:latin typeface="Arial"/>
            </a:endParaRPr>
          </a:p>
        </p:txBody>
      </p:sp>
      <p:sp>
        <p:nvSpPr>
          <p:cNvPr id="54278" name="Rectangle 6"/>
          <p:cNvSpPr>
            <a:spLocks noChangeArrowheads="1"/>
          </p:cNvSpPr>
          <p:nvPr/>
        </p:nvSpPr>
        <p:spPr bwMode="auto">
          <a:xfrm>
            <a:off x="323850" y="1773238"/>
            <a:ext cx="8496300" cy="4967287"/>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3631792180"/>
      </p:ext>
    </p:extLst>
  </p:cSld>
  <p:clrMapOvr>
    <a:masterClrMapping/>
  </p:clrMapOvr>
  <p:transition>
    <p:zo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6732588" y="1484313"/>
            <a:ext cx="2232025" cy="5184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pic>
        <p:nvPicPr>
          <p:cNvPr id="101379" name="Picture 3" descr="hubblerevealsgaldram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79388" y="1484313"/>
            <a:ext cx="6480175" cy="5186362"/>
          </a:xfrm>
          <a:noFill/>
        </p:spPr>
      </p:pic>
      <p:sp>
        <p:nvSpPr>
          <p:cNvPr id="1053701" name="Rectangle 5"/>
          <p:cNvSpPr>
            <a:spLocks noGrp="1" noChangeArrowheads="1"/>
          </p:cNvSpPr>
          <p:nvPr>
            <p:ph type="title"/>
          </p:nvPr>
        </p:nvSpPr>
        <p:spPr>
          <a:xfrm>
            <a:off x="714348" y="0"/>
            <a:ext cx="8229600" cy="1143000"/>
          </a:xfrm>
        </p:spPr>
        <p:txBody>
          <a:bodyPr/>
          <a:lstStyle/>
          <a:p>
            <a:pPr eaLnBrk="1" fontAlgn="auto" hangingPunct="1">
              <a:spcAft>
                <a:spcPts val="0"/>
              </a:spcAft>
              <a:defRPr/>
            </a:pPr>
            <a:r>
              <a:rPr sz="6000" b="1" smtClean="0">
                <a:solidFill>
                  <a:schemeClr val="tx1">
                    <a:lumMod val="95000"/>
                  </a:schemeClr>
                </a:solidFill>
                <a:effectLst>
                  <a:outerShdw blurRad="38100" dist="38100" dir="2700000" algn="tl">
                    <a:srgbClr val="000000"/>
                  </a:outerShdw>
                </a:effectLst>
              </a:rPr>
              <a:t>5. Changing Universe</a:t>
            </a:r>
          </a:p>
        </p:txBody>
      </p:sp>
      <p:sp>
        <p:nvSpPr>
          <p:cNvPr id="1053702" name="Text Box 6"/>
          <p:cNvSpPr txBox="1">
            <a:spLocks noChangeArrowheads="1"/>
          </p:cNvSpPr>
          <p:nvPr/>
        </p:nvSpPr>
        <p:spPr bwMode="auto">
          <a:xfrm>
            <a:off x="6767513" y="1628775"/>
            <a:ext cx="2125662" cy="2835275"/>
          </a:xfrm>
          <a:prstGeom prst="rect">
            <a:avLst/>
          </a:prstGeom>
          <a:noFill/>
          <a:ln w="9525">
            <a:noFill/>
            <a:miter lim="800000"/>
            <a:headEnd/>
            <a:tailEnd/>
          </a:ln>
          <a:effectLst/>
        </p:spPr>
        <p:txBody>
          <a:bodyPr>
            <a:spAutoFit/>
          </a:bodyPr>
          <a:lstStyle/>
          <a:p>
            <a:pPr eaLnBrk="0" hangingPunct="0">
              <a:spcBef>
                <a:spcPct val="50000"/>
              </a:spcBef>
              <a:defRPr/>
            </a:pPr>
            <a:r>
              <a:rPr lang="en-US" sz="2000" b="1" dirty="0">
                <a:solidFill>
                  <a:prstClr val="white"/>
                </a:solidFill>
                <a:effectLst>
                  <a:outerShdw blurRad="38100" dist="38100" dir="2700000" algn="tl">
                    <a:srgbClr val="000000"/>
                  </a:outerShdw>
                </a:effectLst>
                <a:latin typeface="Constantia"/>
              </a:rPr>
              <a:t>The appearance of the Universe does change when looking deeper into the Universe:</a:t>
            </a:r>
          </a:p>
          <a:p>
            <a:pPr eaLnBrk="0" hangingPunct="0">
              <a:spcBef>
                <a:spcPct val="50000"/>
              </a:spcBef>
              <a:defRPr/>
            </a:pPr>
            <a:endParaRPr lang="en-US" sz="2000" b="1" dirty="0">
              <a:solidFill>
                <a:prstClr val="white"/>
              </a:solidFill>
              <a:effectLst>
                <a:outerShdw blurRad="38100" dist="38100" dir="2700000" algn="tl">
                  <a:srgbClr val="000000"/>
                </a:outerShdw>
              </a:effectLst>
              <a:latin typeface="Constantia"/>
            </a:endParaRPr>
          </a:p>
          <a:p>
            <a:pPr eaLnBrk="0" hangingPunct="0">
              <a:spcBef>
                <a:spcPct val="50000"/>
              </a:spcBef>
              <a:defRPr/>
            </a:pPr>
            <a:r>
              <a:rPr lang="en-US" sz="2000" b="1" dirty="0">
                <a:solidFill>
                  <a:prstClr val="white"/>
                </a:solidFill>
                <a:latin typeface="Constantia"/>
              </a:rPr>
              <a:t>Depth=Time  </a:t>
            </a:r>
          </a:p>
        </p:txBody>
      </p:sp>
      <p:sp>
        <p:nvSpPr>
          <p:cNvPr id="168967" name="Text Box 7"/>
          <p:cNvSpPr txBox="1">
            <a:spLocks noChangeArrowheads="1"/>
          </p:cNvSpPr>
          <p:nvPr/>
        </p:nvSpPr>
        <p:spPr bwMode="auto">
          <a:xfrm>
            <a:off x="6804025" y="4581525"/>
            <a:ext cx="2160588" cy="1477963"/>
          </a:xfrm>
          <a:prstGeom prst="rect">
            <a:avLst/>
          </a:prstGeom>
          <a:noFill/>
          <a:ln w="9525">
            <a:noFill/>
            <a:miter lim="800000"/>
            <a:headEnd/>
            <a:tailEnd/>
          </a:ln>
        </p:spPr>
        <p:txBody>
          <a:bodyPr>
            <a:spAutoFit/>
          </a:bodyPr>
          <a:lstStyle/>
          <a:p>
            <a:pPr eaLnBrk="0" hangingPunct="0">
              <a:spcBef>
                <a:spcPct val="50000"/>
              </a:spcBef>
              <a:defRPr/>
            </a:pPr>
            <a:endParaRPr lang="en-US" sz="2000" b="1" dirty="0">
              <a:solidFill>
                <a:prstClr val="white"/>
              </a:solidFill>
              <a:latin typeface="Constantia"/>
            </a:endParaRPr>
          </a:p>
          <a:p>
            <a:pPr eaLnBrk="0" hangingPunct="0">
              <a:spcBef>
                <a:spcPct val="50000"/>
              </a:spcBef>
              <a:defRPr/>
            </a:pPr>
            <a:r>
              <a:rPr lang="en-US" sz="2000" b="1" dirty="0">
                <a:solidFill>
                  <a:prstClr val="white"/>
                </a:solidFill>
                <a:latin typeface="Constantia"/>
              </a:rPr>
              <a:t>Galaxies in Hubble Ultra Deep Field</a:t>
            </a:r>
          </a:p>
        </p:txBody>
      </p:sp>
      <p:sp>
        <p:nvSpPr>
          <p:cNvPr id="101383" name="Rectangle 2"/>
          <p:cNvSpPr>
            <a:spLocks noChangeArrowheads="1"/>
          </p:cNvSpPr>
          <p:nvPr/>
        </p:nvSpPr>
        <p:spPr bwMode="auto">
          <a:xfrm>
            <a:off x="142875" y="1500188"/>
            <a:ext cx="6500813" cy="5184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01384" name="AutoShape 12"/>
          <p:cNvSpPr>
            <a:spLocks noChangeArrowheads="1"/>
          </p:cNvSpPr>
          <p:nvPr/>
        </p:nvSpPr>
        <p:spPr bwMode="auto">
          <a:xfrm rot="5400000">
            <a:off x="7635082" y="4009231"/>
            <a:ext cx="160338" cy="1571625"/>
          </a:xfrm>
          <a:prstGeom prst="upArrow">
            <a:avLst>
              <a:gd name="adj1" fmla="val 50000"/>
              <a:gd name="adj2" fmla="val 9965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979305769"/>
      </p:ext>
    </p:extLst>
  </p:cSld>
  <p:clrMapOvr>
    <a:masterClrMapping/>
  </p:clrMapOvr>
  <p:transition>
    <p:zoom/>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6732588" y="1484313"/>
            <a:ext cx="2232025" cy="5184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053701" name="Rectangle 5"/>
          <p:cNvSpPr>
            <a:spLocks noGrp="1" noChangeArrowheads="1"/>
          </p:cNvSpPr>
          <p:nvPr>
            <p:ph type="title"/>
          </p:nvPr>
        </p:nvSpPr>
        <p:spPr>
          <a:xfrm>
            <a:off x="714348" y="0"/>
            <a:ext cx="8229600" cy="1143000"/>
          </a:xfrm>
        </p:spPr>
        <p:txBody>
          <a:bodyPr/>
          <a:lstStyle/>
          <a:p>
            <a:pPr eaLnBrk="1" fontAlgn="auto" hangingPunct="1">
              <a:spcAft>
                <a:spcPts val="0"/>
              </a:spcAft>
              <a:defRPr/>
            </a:pPr>
            <a:r>
              <a:rPr sz="6000" b="1" smtClean="0">
                <a:solidFill>
                  <a:schemeClr val="tx1">
                    <a:lumMod val="95000"/>
                  </a:schemeClr>
                </a:solidFill>
                <a:effectLst>
                  <a:outerShdw blurRad="38100" dist="38100" dir="2700000" algn="tl">
                    <a:srgbClr val="000000"/>
                  </a:outerShdw>
                </a:effectLst>
              </a:rPr>
              <a:t>5. Changing Universe</a:t>
            </a:r>
          </a:p>
        </p:txBody>
      </p:sp>
      <p:sp>
        <p:nvSpPr>
          <p:cNvPr id="1053702" name="Text Box 6"/>
          <p:cNvSpPr txBox="1">
            <a:spLocks noChangeArrowheads="1"/>
          </p:cNvSpPr>
          <p:nvPr/>
        </p:nvSpPr>
        <p:spPr bwMode="auto">
          <a:xfrm>
            <a:off x="6767513" y="1628775"/>
            <a:ext cx="2125662" cy="2835275"/>
          </a:xfrm>
          <a:prstGeom prst="rect">
            <a:avLst/>
          </a:prstGeom>
          <a:noFill/>
          <a:ln w="9525">
            <a:noFill/>
            <a:miter lim="800000"/>
            <a:headEnd/>
            <a:tailEnd/>
          </a:ln>
          <a:effectLst/>
        </p:spPr>
        <p:txBody>
          <a:bodyPr>
            <a:spAutoFit/>
          </a:bodyPr>
          <a:lstStyle/>
          <a:p>
            <a:pPr eaLnBrk="0" hangingPunct="0">
              <a:spcBef>
                <a:spcPct val="50000"/>
              </a:spcBef>
              <a:defRPr/>
            </a:pPr>
            <a:r>
              <a:rPr lang="en-US" sz="2000" b="1" dirty="0">
                <a:solidFill>
                  <a:prstClr val="white"/>
                </a:solidFill>
                <a:effectLst>
                  <a:outerShdw blurRad="38100" dist="38100" dir="2700000" algn="tl">
                    <a:srgbClr val="000000"/>
                  </a:outerShdw>
                </a:effectLst>
                <a:latin typeface="Constantia"/>
              </a:rPr>
              <a:t>The appearance of the Universe does change when looking deeper into the Universe:</a:t>
            </a:r>
          </a:p>
          <a:p>
            <a:pPr eaLnBrk="0" hangingPunct="0">
              <a:spcBef>
                <a:spcPct val="50000"/>
              </a:spcBef>
              <a:defRPr/>
            </a:pPr>
            <a:endParaRPr lang="en-US" sz="2000" b="1" dirty="0">
              <a:solidFill>
                <a:prstClr val="white"/>
              </a:solidFill>
              <a:effectLst>
                <a:outerShdw blurRad="38100" dist="38100" dir="2700000" algn="tl">
                  <a:srgbClr val="000000"/>
                </a:outerShdw>
              </a:effectLst>
              <a:latin typeface="Constantia"/>
            </a:endParaRPr>
          </a:p>
          <a:p>
            <a:pPr eaLnBrk="0" hangingPunct="0">
              <a:spcBef>
                <a:spcPct val="50000"/>
              </a:spcBef>
              <a:defRPr/>
            </a:pPr>
            <a:r>
              <a:rPr lang="en-US" sz="2000" b="1" dirty="0">
                <a:solidFill>
                  <a:prstClr val="white"/>
                </a:solidFill>
                <a:latin typeface="Constantia"/>
              </a:rPr>
              <a:t>Depth=Time  </a:t>
            </a:r>
          </a:p>
        </p:txBody>
      </p:sp>
      <p:sp>
        <p:nvSpPr>
          <p:cNvPr id="168967" name="Text Box 7"/>
          <p:cNvSpPr txBox="1">
            <a:spLocks noChangeArrowheads="1"/>
          </p:cNvSpPr>
          <p:nvPr/>
        </p:nvSpPr>
        <p:spPr bwMode="auto">
          <a:xfrm>
            <a:off x="6804025" y="4581525"/>
            <a:ext cx="2160588" cy="1323975"/>
          </a:xfrm>
          <a:prstGeom prst="rect">
            <a:avLst/>
          </a:prstGeom>
          <a:noFill/>
          <a:ln w="9525">
            <a:noFill/>
            <a:miter lim="800000"/>
            <a:headEnd/>
            <a:tailEnd/>
          </a:ln>
        </p:spPr>
        <p:txBody>
          <a:bodyPr>
            <a:spAutoFit/>
          </a:bodyPr>
          <a:lstStyle/>
          <a:p>
            <a:pPr eaLnBrk="0" hangingPunct="0">
              <a:spcBef>
                <a:spcPct val="50000"/>
              </a:spcBef>
              <a:defRPr/>
            </a:pPr>
            <a:endParaRPr lang="en-US" sz="2000" b="1" dirty="0">
              <a:solidFill>
                <a:prstClr val="white"/>
              </a:solidFill>
              <a:latin typeface="Constantia"/>
            </a:endParaRPr>
          </a:p>
          <a:p>
            <a:pPr eaLnBrk="0" hangingPunct="0">
              <a:spcBef>
                <a:spcPct val="50000"/>
              </a:spcBef>
              <a:defRPr/>
            </a:pPr>
            <a:r>
              <a:rPr lang="en-US" sz="2000" b="1" dirty="0">
                <a:solidFill>
                  <a:prstClr val="white"/>
                </a:solidFill>
                <a:latin typeface="Constantia"/>
              </a:rPr>
              <a:t>Quasars</a:t>
            </a:r>
          </a:p>
          <a:p>
            <a:pPr eaLnBrk="0" hangingPunct="0">
              <a:spcBef>
                <a:spcPct val="50000"/>
              </a:spcBef>
              <a:defRPr/>
            </a:pPr>
            <a:r>
              <a:rPr lang="en-US" sz="2000" b="1" dirty="0">
                <a:solidFill>
                  <a:prstClr val="white"/>
                </a:solidFill>
                <a:latin typeface="Constantia"/>
              </a:rPr>
              <a:t>(very high z)</a:t>
            </a:r>
          </a:p>
        </p:txBody>
      </p:sp>
      <p:sp>
        <p:nvSpPr>
          <p:cNvPr id="102406" name="Rectangle 2"/>
          <p:cNvSpPr>
            <a:spLocks noChangeArrowheads="1"/>
          </p:cNvSpPr>
          <p:nvPr/>
        </p:nvSpPr>
        <p:spPr bwMode="auto">
          <a:xfrm>
            <a:off x="142875" y="1500188"/>
            <a:ext cx="6500813" cy="5184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02407" name="AutoShape 12"/>
          <p:cNvSpPr>
            <a:spLocks noChangeArrowheads="1"/>
          </p:cNvSpPr>
          <p:nvPr/>
        </p:nvSpPr>
        <p:spPr bwMode="auto">
          <a:xfrm rot="5400000">
            <a:off x="7635082" y="4009231"/>
            <a:ext cx="160338" cy="1571625"/>
          </a:xfrm>
          <a:prstGeom prst="upArrow">
            <a:avLst>
              <a:gd name="adj1" fmla="val 50000"/>
              <a:gd name="adj2" fmla="val 99653"/>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02408" name="Content Placeholder 9"/>
          <p:cNvSpPr>
            <a:spLocks noGrp="1"/>
          </p:cNvSpPr>
          <p:nvPr>
            <p:ph idx="1"/>
          </p:nvPr>
        </p:nvSpPr>
        <p:spPr/>
        <p:txBody>
          <a:bodyPr/>
          <a:lstStyle/>
          <a:p>
            <a:pPr eaLnBrk="1" hangingPunct="1"/>
            <a:endParaRPr lang="en-US" altLang="en-US" smtClean="0"/>
          </a:p>
        </p:txBody>
      </p:sp>
      <p:pic>
        <p:nvPicPr>
          <p:cNvPr id="102409" name="Picture 7" descr="1996-35-a-web_pr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28775"/>
            <a:ext cx="63373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414451"/>
      </p:ext>
    </p:extLst>
  </p:cSld>
  <p:clrMapOvr>
    <a:masterClrMapping/>
  </p:clrMapOvr>
  <p:transition>
    <p:zoom/>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5" y="1268413"/>
            <a:ext cx="9720263" cy="3675062"/>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chemeClr val="bg1"/>
                </a:solidFill>
                <a:effectLst>
                  <a:outerShdw blurRad="38100" dist="38100" dir="2700000" algn="tl">
                    <a:srgbClr val="000000"/>
                  </a:outerShdw>
                </a:effectLst>
                <a:latin typeface="+mj-lt"/>
              </a:rPr>
              <a:t>How Much ?</a:t>
            </a:r>
          </a:p>
          <a:p>
            <a:pPr algn="ctr">
              <a:lnSpc>
                <a:spcPct val="50000"/>
              </a:lnSpc>
              <a:spcBef>
                <a:spcPct val="50000"/>
              </a:spcBef>
              <a:defRPr/>
            </a:pPr>
            <a:endParaRPr lang="en-US" sz="6000" b="1" dirty="0">
              <a:solidFill>
                <a:schemeClr val="bg1"/>
              </a:solidFill>
              <a:effectLst>
                <a:outerShdw blurRad="38100" dist="38100" dir="2700000" algn="tl">
                  <a:srgbClr val="000000"/>
                </a:outerShdw>
              </a:effectLst>
              <a:latin typeface="+mj-lt"/>
            </a:endParaRPr>
          </a:p>
          <a:p>
            <a:pPr algn="ctr">
              <a:lnSpc>
                <a:spcPct val="50000"/>
              </a:lnSpc>
              <a:spcBef>
                <a:spcPct val="50000"/>
              </a:spcBef>
              <a:defRPr/>
            </a:pPr>
            <a:r>
              <a:rPr lang="en-US" sz="6000" b="1" dirty="0">
                <a:solidFill>
                  <a:schemeClr val="bg1"/>
                </a:solidFill>
                <a:effectLst>
                  <a:outerShdw blurRad="38100" dist="38100" dir="2700000" algn="tl">
                    <a:srgbClr val="000000"/>
                  </a:outerShdw>
                </a:effectLst>
                <a:latin typeface="+mj-lt"/>
              </a:rPr>
              <a:t>Cosmic Curvature</a:t>
            </a:r>
          </a:p>
        </p:txBody>
      </p:sp>
    </p:spTree>
  </p:cSld>
  <p:clrMapOvr>
    <a:masterClrMapping/>
  </p:clrMapOvr>
  <p:transition>
    <p:zoom/>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714375" y="3643313"/>
            <a:ext cx="7715250" cy="3071812"/>
          </a:xfrm>
          <a:prstGeom prst="rect">
            <a:avLst/>
          </a:prstGeom>
          <a:solidFill>
            <a:schemeClr val="tx1">
              <a:lumMod val="65000"/>
              <a:lumOff val="35000"/>
            </a:schemeClr>
          </a:solid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sp>
        <p:nvSpPr>
          <p:cNvPr id="7" name="Rectangle 3"/>
          <p:cNvSpPr>
            <a:spLocks noChangeArrowheads="1"/>
          </p:cNvSpPr>
          <p:nvPr/>
        </p:nvSpPr>
        <p:spPr bwMode="auto">
          <a:xfrm>
            <a:off x="4786313" y="2071688"/>
            <a:ext cx="3643312"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714375" y="2071688"/>
            <a:ext cx="4000500"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96875" y="-315913"/>
            <a:ext cx="10117138" cy="1371601"/>
          </a:xfrm>
        </p:spPr>
        <p:txBody>
          <a:bodyPr/>
          <a:lstStyle/>
          <a:p>
            <a:pPr eaLnBrk="1" fontAlgn="auto" hangingPunct="1">
              <a:spcAft>
                <a:spcPts val="0"/>
              </a:spcAft>
              <a:defRPr/>
            </a:pPr>
            <a:r>
              <a:rPr sz="3600" b="1" dirty="0" smtClean="0">
                <a:solidFill>
                  <a:schemeClr val="tx1"/>
                </a:solidFill>
              </a:rPr>
              <a:t> </a:t>
            </a:r>
            <a:r>
              <a:rPr sz="5000" b="1" dirty="0" smtClean="0">
                <a:solidFill>
                  <a:schemeClr val="accent3"/>
                </a:solidFill>
              </a:rPr>
              <a:t>FRW Universe:  Curvature</a:t>
            </a:r>
          </a:p>
        </p:txBody>
      </p:sp>
      <p:sp>
        <p:nvSpPr>
          <p:cNvPr id="6" name="TextBox 5"/>
          <p:cNvSpPr txBox="1"/>
          <p:nvPr/>
        </p:nvSpPr>
        <p:spPr>
          <a:xfrm>
            <a:off x="714375" y="1285875"/>
            <a:ext cx="7929563" cy="769938"/>
          </a:xfrm>
          <a:prstGeom prst="rect">
            <a:avLst/>
          </a:prstGeom>
          <a:noFill/>
        </p:spPr>
        <p:txBody>
          <a:bodyPr>
            <a:spAutoFit/>
          </a:bodyPr>
          <a:lstStyle/>
          <a:p>
            <a:pPr>
              <a:defRPr/>
            </a:pPr>
            <a:r>
              <a:rPr lang="en-US" sz="2200" b="1" dirty="0">
                <a:solidFill>
                  <a:srgbClr val="FFFFE9"/>
                </a:solidFill>
                <a:latin typeface="Arial"/>
              </a:rPr>
              <a:t>There is a 1-1 relation between the total energy content </a:t>
            </a:r>
          </a:p>
          <a:p>
            <a:pPr>
              <a:defRPr/>
            </a:pPr>
            <a:r>
              <a:rPr lang="en-US" sz="2200" b="1" dirty="0">
                <a:solidFill>
                  <a:srgbClr val="FFFFE9"/>
                </a:solidFill>
                <a:latin typeface="Arial"/>
              </a:rPr>
              <a:t>of the Universe  and its curvature. From FRW equations: </a:t>
            </a:r>
          </a:p>
        </p:txBody>
      </p:sp>
      <p:graphicFrame>
        <p:nvGraphicFramePr>
          <p:cNvPr id="27655" name="Object 3"/>
          <p:cNvGraphicFramePr>
            <a:graphicFrameLocks noChangeAspect="1"/>
          </p:cNvGraphicFramePr>
          <p:nvPr/>
        </p:nvGraphicFramePr>
        <p:xfrm>
          <a:off x="1143000" y="2214563"/>
          <a:ext cx="3143250" cy="1204912"/>
        </p:xfrm>
        <a:graphic>
          <a:graphicData uri="http://schemas.openxmlformats.org/presentationml/2006/ole">
            <mc:AlternateContent xmlns:mc="http://schemas.openxmlformats.org/markup-compatibility/2006">
              <mc:Choice xmlns:v="urn:schemas-microsoft-com:vml" Requires="v">
                <p:oleObj spid="_x0000_s231435" name="Equation" r:id="rId3" imgW="1091726" imgH="418918" progId="Equation.DSMT4">
                  <p:embed/>
                </p:oleObj>
              </mc:Choice>
              <mc:Fallback>
                <p:oleObj name="Equation" r:id="rId3" imgW="1091726" imgH="41891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14563"/>
                        <a:ext cx="3143250" cy="120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6" name="Object 2"/>
          <p:cNvGraphicFramePr>
            <a:graphicFrameLocks noChangeAspect="1"/>
          </p:cNvGraphicFramePr>
          <p:nvPr/>
        </p:nvGraphicFramePr>
        <p:xfrm>
          <a:off x="4857750" y="2500313"/>
          <a:ext cx="3500438" cy="642937"/>
        </p:xfrm>
        <a:graphic>
          <a:graphicData uri="http://schemas.openxmlformats.org/presentationml/2006/ole">
            <mc:AlternateContent xmlns:mc="http://schemas.openxmlformats.org/markup-compatibility/2006">
              <mc:Choice xmlns:v="urn:schemas-microsoft-com:vml" Requires="v">
                <p:oleObj spid="_x0000_s231436" name="Equation" r:id="rId5" imgW="1244600" imgH="228600" progId="Equation.DSMT4">
                  <p:embed/>
                </p:oleObj>
              </mc:Choice>
              <mc:Fallback>
                <p:oleObj name="Equation" r:id="rId5" imgW="12446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2500313"/>
                        <a:ext cx="350043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7" name="Object 8"/>
          <p:cNvGraphicFramePr>
            <a:graphicFrameLocks noChangeAspect="1"/>
          </p:cNvGraphicFramePr>
          <p:nvPr/>
        </p:nvGraphicFramePr>
        <p:xfrm>
          <a:off x="785813" y="3929063"/>
          <a:ext cx="7500937" cy="2389187"/>
        </p:xfrm>
        <a:graphic>
          <a:graphicData uri="http://schemas.openxmlformats.org/presentationml/2006/ole">
            <mc:AlternateContent xmlns:mc="http://schemas.openxmlformats.org/markup-compatibility/2006">
              <mc:Choice xmlns:v="urn:schemas-microsoft-com:vml" Requires="v">
                <p:oleObj spid="_x0000_s231437" name="Equation" r:id="rId7" imgW="3505200" imgH="1117600" progId="Equation.DSMT4">
                  <p:embed/>
                </p:oleObj>
              </mc:Choice>
              <mc:Fallback>
                <p:oleObj name="Equation" r:id="rId7" imgW="3505200" imgH="1117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3" y="3929063"/>
                        <a:ext cx="7500937" cy="238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82323549"/>
      </p:ext>
    </p:extLst>
  </p:cSld>
  <p:clrMapOvr>
    <a:masterClrMapping/>
  </p:clrMapOvr>
  <p:transition>
    <p:zoom/>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79388" y="5445125"/>
            <a:ext cx="8785225" cy="1296988"/>
          </a:xfrm>
          <a:prstGeom prst="rect">
            <a:avLst/>
          </a:prstGeom>
          <a:noFill/>
          <a:ln w="38100">
            <a:solidFill>
              <a:schemeClr val="accent3"/>
            </a:solidFill>
            <a:miter lim="800000"/>
            <a:headEnd/>
            <a:tailEnd/>
          </a:ln>
        </p:spPr>
        <p:txBody>
          <a:bodyPr wrap="none" anchor="ctr"/>
          <a:lstStyle/>
          <a:p>
            <a:pPr>
              <a:defRPr/>
            </a:pPr>
            <a:endParaRPr lang="en-US"/>
          </a:p>
        </p:txBody>
      </p:sp>
      <p:pic>
        <p:nvPicPr>
          <p:cNvPr id="89091" name="Picture 3" descr="sky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8856662"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364" name="Rectangle 4"/>
          <p:cNvSpPr>
            <a:spLocks noGrp="1" noChangeArrowheads="1"/>
          </p:cNvSpPr>
          <p:nvPr>
            <p:ph type="title"/>
          </p:nvPr>
        </p:nvSpPr>
        <p:spPr>
          <a:xfrm>
            <a:off x="-612775" y="0"/>
            <a:ext cx="10693400" cy="908050"/>
          </a:xfrm>
        </p:spPr>
        <p:txBody>
          <a:bodyPr/>
          <a:lstStyle/>
          <a:p>
            <a:pPr eaLnBrk="1" hangingPunct="1">
              <a:defRPr/>
            </a:pPr>
            <a:r>
              <a:rPr lang="en-US" sz="4500" b="1" dirty="0" smtClean="0">
                <a:solidFill>
                  <a:schemeClr val="accent1"/>
                </a:solidFill>
                <a:effectLst>
                  <a:outerShdw blurRad="38100" dist="38100" dir="2700000" algn="tl">
                    <a:srgbClr val="FFFFFF"/>
                  </a:outerShdw>
                </a:effectLst>
              </a:rPr>
              <a:t>Cosmic Microwave Background</a:t>
            </a:r>
          </a:p>
        </p:txBody>
      </p:sp>
      <p:sp>
        <p:nvSpPr>
          <p:cNvPr id="1295365" name="Text Box 5"/>
          <p:cNvSpPr txBox="1">
            <a:spLocks noChangeArrowheads="1"/>
          </p:cNvSpPr>
          <p:nvPr/>
        </p:nvSpPr>
        <p:spPr bwMode="auto">
          <a:xfrm>
            <a:off x="179388" y="5475288"/>
            <a:ext cx="8785225" cy="1249362"/>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schemeClr val="accent3"/>
                </a:solidFill>
                <a:effectLst>
                  <a:outerShdw blurRad="38100" dist="38100" dir="2700000" algn="tl">
                    <a:srgbClr val="FFFFFF"/>
                  </a:outerShdw>
                </a:effectLst>
                <a:latin typeface="+mn-lt"/>
              </a:rPr>
              <a:t>Map of the Universe at Recombination Epoch  (WMAP, 2003):</a:t>
            </a:r>
          </a:p>
          <a:p>
            <a:pPr>
              <a:lnSpc>
                <a:spcPct val="80000"/>
              </a:lnSpc>
              <a:spcBef>
                <a:spcPct val="50000"/>
              </a:spcBef>
              <a:defRPr/>
            </a:pPr>
            <a:r>
              <a:rPr lang="en-US" sz="1600" b="1" dirty="0">
                <a:solidFill>
                  <a:schemeClr val="accent3"/>
                </a:solidFill>
                <a:effectLst>
                  <a:outerShdw blurRad="38100" dist="38100" dir="2700000" algn="tl">
                    <a:srgbClr val="FFFFFF"/>
                  </a:outerShdw>
                </a:effectLst>
                <a:latin typeface="+mn-lt"/>
              </a:rPr>
              <a:t>         </a:t>
            </a:r>
            <a:r>
              <a:rPr lang="en-US" sz="1600" b="1" dirty="0">
                <a:solidFill>
                  <a:schemeClr val="accent3"/>
                </a:solidFill>
                <a:effectLst>
                  <a:outerShdw blurRad="38100" dist="38100" dir="2700000" algn="tl">
                    <a:srgbClr val="FFFFFF"/>
                  </a:outerShdw>
                </a:effectLst>
                <a:latin typeface="+mn-lt"/>
                <a:sym typeface="Mathematica1" pitchFamily="2" charset="2"/>
              </a:rPr>
              <a:t> </a:t>
            </a:r>
            <a:r>
              <a:rPr lang="en-US" sz="1600" b="1" dirty="0">
                <a:solidFill>
                  <a:schemeClr val="accent3"/>
                </a:solidFill>
                <a:effectLst>
                  <a:outerShdw blurRad="38100" dist="38100" dir="2700000" algn="tl">
                    <a:srgbClr val="FFFFFF"/>
                  </a:outerShdw>
                </a:effectLst>
                <a:latin typeface="+mn-lt"/>
              </a:rPr>
              <a:t>379,000 years after Big Bang</a:t>
            </a:r>
          </a:p>
          <a:p>
            <a:pPr>
              <a:lnSpc>
                <a:spcPct val="80000"/>
              </a:lnSpc>
              <a:spcBef>
                <a:spcPct val="50000"/>
              </a:spcBef>
              <a:defRPr/>
            </a:pPr>
            <a:r>
              <a:rPr lang="en-US" sz="1600" b="1" dirty="0">
                <a:solidFill>
                  <a:schemeClr val="accent3"/>
                </a:solidFill>
                <a:effectLst>
                  <a:outerShdw blurRad="38100" dist="38100" dir="2700000" algn="tl">
                    <a:srgbClr val="FFFFFF"/>
                  </a:outerShdw>
                </a:effectLst>
                <a:latin typeface="+mn-lt"/>
              </a:rPr>
              <a:t>         </a:t>
            </a:r>
            <a:r>
              <a:rPr lang="en-US" sz="1600" b="1" dirty="0">
                <a:solidFill>
                  <a:schemeClr val="accent3"/>
                </a:solidFill>
                <a:effectLst>
                  <a:outerShdw blurRad="38100" dist="38100" dir="2700000" algn="tl">
                    <a:srgbClr val="FFFFFF"/>
                  </a:outerShdw>
                </a:effectLst>
                <a:latin typeface="+mn-lt"/>
                <a:sym typeface="Mathematica1" pitchFamily="2" charset="2"/>
              </a:rPr>
              <a:t> </a:t>
            </a:r>
            <a:r>
              <a:rPr lang="en-US" sz="1600" b="1" dirty="0" err="1">
                <a:solidFill>
                  <a:schemeClr val="accent3"/>
                </a:solidFill>
                <a:effectLst>
                  <a:outerShdw blurRad="38100" dist="38100" dir="2700000" algn="tl">
                    <a:srgbClr val="FFFFFF"/>
                  </a:outerShdw>
                </a:effectLst>
                <a:latin typeface="+mn-lt"/>
              </a:rPr>
              <a:t>Subhorizon</a:t>
            </a:r>
            <a:r>
              <a:rPr lang="en-US" sz="1600" b="1" dirty="0">
                <a:solidFill>
                  <a:schemeClr val="accent3"/>
                </a:solidFill>
                <a:effectLst>
                  <a:outerShdw blurRad="38100" dist="38100" dir="2700000" algn="tl">
                    <a:srgbClr val="FFFFFF"/>
                  </a:outerShdw>
                </a:effectLst>
                <a:latin typeface="+mn-lt"/>
              </a:rPr>
              <a:t> perturbations:    primordial sound waves </a:t>
            </a:r>
          </a:p>
          <a:p>
            <a:pPr>
              <a:lnSpc>
                <a:spcPct val="80000"/>
              </a:lnSpc>
              <a:spcBef>
                <a:spcPct val="50000"/>
              </a:spcBef>
              <a:defRPr/>
            </a:pPr>
            <a:r>
              <a:rPr lang="en-US" sz="1600" b="1" dirty="0">
                <a:solidFill>
                  <a:schemeClr val="accent3"/>
                </a:solidFill>
                <a:effectLst>
                  <a:outerShdw blurRad="38100" dist="38100" dir="2700000" algn="tl">
                    <a:srgbClr val="FFFFFF"/>
                  </a:outerShdw>
                </a:effectLst>
                <a:latin typeface="+mn-lt"/>
              </a:rPr>
              <a:t>          </a:t>
            </a:r>
            <a:r>
              <a:rPr lang="en-US" sz="1600" b="1" dirty="0">
                <a:solidFill>
                  <a:schemeClr val="accent3"/>
                </a:solidFill>
                <a:effectLst>
                  <a:outerShdw blurRad="38100" dist="38100" dir="2700000" algn="tl">
                    <a:srgbClr val="FFFFFF"/>
                  </a:outerShdw>
                </a:effectLst>
                <a:latin typeface="+mn-lt"/>
                <a:sym typeface="Mathematica1" pitchFamily="2" charset="2"/>
              </a:rPr>
              <a:t> </a:t>
            </a:r>
            <a:r>
              <a:rPr lang="en-US" sz="1600" b="1" dirty="0">
                <a:solidFill>
                  <a:schemeClr val="accent3"/>
                </a:solidFill>
                <a:effectLst>
                  <a:outerShdw blurRad="38100" dist="38100" dir="2700000" algn="tl">
                    <a:srgbClr val="FFFFFF"/>
                  </a:outerShdw>
                </a:effectLst>
                <a:latin typeface="+mn-lt"/>
              </a:rPr>
              <a:t>∆T/T   &lt;  10-5</a:t>
            </a:r>
          </a:p>
        </p:txBody>
      </p:sp>
    </p:spTree>
  </p:cSld>
  <p:clrMapOvr>
    <a:masterClrMapping/>
  </p:clrMapOvr>
  <p:transition>
    <p:zo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628900"/>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latin typeface="Tahoma" pitchFamily="34" charset="0"/>
              </a:rPr>
              <a:t> </a:t>
            </a:r>
            <a:endParaRPr lang="en-US" sz="1400" b="1" dirty="0">
              <a:latin typeface="+mn-lt"/>
            </a:endParaRPr>
          </a:p>
          <a:p>
            <a:pPr eaLnBrk="0" hangingPunct="0">
              <a:lnSpc>
                <a:spcPct val="60000"/>
              </a:lnSpc>
              <a:spcBef>
                <a:spcPct val="50000"/>
              </a:spcBef>
              <a:defRPr/>
            </a:pPr>
            <a:r>
              <a:rPr lang="en-US" sz="1400" b="1" dirty="0">
                <a:latin typeface="+mn-lt"/>
              </a:rPr>
              <a:t> Measuring the Geometry of the Universe:</a:t>
            </a:r>
          </a:p>
          <a:p>
            <a:pPr eaLnBrk="0" hangingPunct="0">
              <a:lnSpc>
                <a:spcPct val="60000"/>
              </a:lnSpc>
              <a:spcBef>
                <a:spcPct val="50000"/>
              </a:spcBef>
              <a:defRPr/>
            </a:pP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r>
              <a:rPr lang="en-US" sz="1400" b="1" dirty="0">
                <a:solidFill>
                  <a:schemeClr val="tx1">
                    <a:lumMod val="95000"/>
                  </a:schemeClr>
                </a:solidFill>
                <a:latin typeface="+mn-lt"/>
                <a:sym typeface="Mathematica1"/>
              </a:rPr>
              <a:t>   </a:t>
            </a:r>
            <a:r>
              <a:rPr lang="en-US" sz="1400" b="1" dirty="0">
                <a:solidFill>
                  <a:schemeClr val="tx1">
                    <a:lumMod val="95000"/>
                  </a:schemeClr>
                </a:solidFill>
                <a:latin typeface="+mn-lt"/>
              </a:rPr>
              <a:t>Object with known physical size, </a:t>
            </a:r>
          </a:p>
          <a:p>
            <a:pPr eaLnBrk="0" hangingPunct="0">
              <a:lnSpc>
                <a:spcPct val="60000"/>
              </a:lnSpc>
              <a:spcBef>
                <a:spcPct val="50000"/>
              </a:spcBef>
              <a:defRPr/>
            </a:pPr>
            <a:r>
              <a:rPr lang="en-US" sz="1400" b="1" dirty="0">
                <a:solidFill>
                  <a:schemeClr val="tx1">
                    <a:lumMod val="95000"/>
                  </a:schemeClr>
                </a:solidFill>
                <a:latin typeface="+mn-lt"/>
              </a:rPr>
              <a:t>      at large cosmological distance</a:t>
            </a:r>
          </a:p>
          <a:p>
            <a:pPr eaLnBrk="0" hangingPunct="0">
              <a:lnSpc>
                <a:spcPct val="60000"/>
              </a:lnSpc>
              <a:spcBef>
                <a:spcPct val="50000"/>
              </a:spcBef>
              <a:defRPr/>
            </a:pPr>
            <a:r>
              <a:rPr lang="en-US" sz="1400" b="1" dirty="0">
                <a:solidFill>
                  <a:schemeClr val="tx1">
                    <a:lumMod val="95000"/>
                  </a:schemeClr>
                </a:solidFill>
                <a:latin typeface="+mn-lt"/>
              </a:rPr>
              <a:t>	</a:t>
            </a:r>
          </a:p>
          <a:p>
            <a:pPr eaLnBrk="0" hangingPunct="0">
              <a:lnSpc>
                <a:spcPct val="60000"/>
              </a:lnSpc>
              <a:spcBef>
                <a:spcPct val="50000"/>
              </a:spcBef>
              <a:defRPr/>
            </a:pPr>
            <a:r>
              <a:rPr lang="en-US" sz="1400" b="1" dirty="0">
                <a:solidFill>
                  <a:schemeClr val="tx1">
                    <a:lumMod val="95000"/>
                  </a:schemeClr>
                </a:solidFill>
                <a:latin typeface="+mn-lt"/>
                <a:sym typeface="Batang" pitchFamily="18" charset="-127"/>
              </a:rPr>
              <a:t>●    </a:t>
            </a:r>
            <a:r>
              <a:rPr lang="en-US" sz="1400" b="1" dirty="0">
                <a:solidFill>
                  <a:schemeClr val="tx1">
                    <a:lumMod val="95000"/>
                  </a:schemeClr>
                </a:solidFill>
                <a:latin typeface="+mn-lt"/>
              </a:rPr>
              <a:t>Measure angular extent on sky</a:t>
            </a:r>
          </a:p>
          <a:p>
            <a:pPr eaLnBrk="0" hangingPunct="0">
              <a:lnSpc>
                <a:spcPct val="60000"/>
              </a:lnSpc>
              <a:spcBef>
                <a:spcPct val="50000"/>
              </a:spcBef>
              <a:defRPr/>
            </a:pP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r>
              <a:rPr lang="en-US" sz="1400" b="1" dirty="0">
                <a:solidFill>
                  <a:schemeClr val="tx1">
                    <a:lumMod val="95000"/>
                  </a:schemeClr>
                </a:solidFill>
                <a:latin typeface="+mn-lt"/>
                <a:sym typeface="Batang" pitchFamily="18" charset="-127"/>
              </a:rPr>
              <a:t>Comparison yields light path,</a:t>
            </a:r>
          </a:p>
          <a:p>
            <a:pPr eaLnBrk="0" hangingPunct="0">
              <a:lnSpc>
                <a:spcPct val="60000"/>
              </a:lnSpc>
              <a:spcBef>
                <a:spcPct val="50000"/>
              </a:spcBef>
              <a:defRPr/>
            </a:pPr>
            <a:r>
              <a:rPr lang="en-US" sz="1400" b="1" dirty="0">
                <a:solidFill>
                  <a:schemeClr val="tx1">
                    <a:lumMod val="95000"/>
                  </a:schemeClr>
                </a:solidFill>
                <a:latin typeface="+mn-lt"/>
                <a:sym typeface="Batang" pitchFamily="18" charset="-127"/>
              </a:rPr>
              <a:t>       and from this the curvature of space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Measuring  Curvature</a:t>
            </a:r>
          </a:p>
        </p:txBody>
      </p:sp>
      <p:sp>
        <p:nvSpPr>
          <p:cNvPr id="90116" name="Text Box 9"/>
          <p:cNvSpPr txBox="1">
            <a:spLocks noChangeArrowheads="1"/>
          </p:cNvSpPr>
          <p:nvPr/>
        </p:nvSpPr>
        <p:spPr bwMode="auto">
          <a:xfrm>
            <a:off x="8243888" y="40767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0117"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p>
        </p:txBody>
      </p:sp>
      <p:pic>
        <p:nvPicPr>
          <p:cNvPr id="90119" name="Picture 10" descr="da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43063"/>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0120" name="Object 2"/>
          <p:cNvGraphicFramePr>
            <a:graphicFrameLocks noChangeAspect="1"/>
          </p:cNvGraphicFramePr>
          <p:nvPr/>
        </p:nvGraphicFramePr>
        <p:xfrm>
          <a:off x="4357688" y="5500688"/>
          <a:ext cx="4572000" cy="650875"/>
        </p:xfrm>
        <a:graphic>
          <a:graphicData uri="http://schemas.openxmlformats.org/presentationml/2006/ole">
            <mc:AlternateContent xmlns:mc="http://schemas.openxmlformats.org/markup-compatibility/2006">
              <mc:Choice xmlns:v="urn:schemas-microsoft-com:vml" Requires="v">
                <p:oleObj spid="_x0000_s90196" name="Equation" r:id="rId4" imgW="3568700" imgH="508000" progId="Equation.DSMT4">
                  <p:embed/>
                </p:oleObj>
              </mc:Choice>
              <mc:Fallback>
                <p:oleObj name="Equation" r:id="rId4" imgW="3568700" imgH="5080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5500688"/>
                        <a:ext cx="45720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4214813" y="4500563"/>
            <a:ext cx="4857750" cy="923925"/>
          </a:xfrm>
          <a:prstGeom prst="rect">
            <a:avLst/>
          </a:prstGeom>
          <a:noFill/>
        </p:spPr>
        <p:txBody>
          <a:bodyPr>
            <a:spAutoFit/>
          </a:bodyPr>
          <a:lstStyle/>
          <a:p>
            <a:pPr>
              <a:defRPr/>
            </a:pPr>
            <a:r>
              <a:rPr lang="en-US" b="1" dirty="0">
                <a:solidFill>
                  <a:srgbClr val="000099"/>
                </a:solidFill>
                <a:latin typeface="+mn-lt"/>
              </a:rPr>
              <a:t>In a  FRW  Universe:</a:t>
            </a:r>
          </a:p>
          <a:p>
            <a:pPr>
              <a:defRPr/>
            </a:pPr>
            <a:r>
              <a:rPr lang="en-US" b="1" dirty="0" err="1">
                <a:solidFill>
                  <a:srgbClr val="000099"/>
                </a:solidFill>
                <a:latin typeface="+mn-lt"/>
              </a:rPr>
              <a:t>lightpaths</a:t>
            </a:r>
            <a:r>
              <a:rPr lang="en-US" b="1" dirty="0">
                <a:solidFill>
                  <a:srgbClr val="000099"/>
                </a:solidFill>
                <a:latin typeface="+mn-lt"/>
              </a:rPr>
              <a:t> described by </a:t>
            </a:r>
          </a:p>
          <a:p>
            <a:pPr>
              <a:defRPr/>
            </a:pPr>
            <a:r>
              <a:rPr lang="en-US" b="1" dirty="0">
                <a:solidFill>
                  <a:srgbClr val="000099"/>
                </a:solidFill>
                <a:latin typeface="+mn-lt"/>
              </a:rPr>
              <a:t>Robertson-Walker metric </a:t>
            </a:r>
          </a:p>
        </p:txBody>
      </p:sp>
      <p:sp>
        <p:nvSpPr>
          <p:cNvPr id="14" name="TextBox 13"/>
          <p:cNvSpPr txBox="1"/>
          <p:nvPr/>
        </p:nvSpPr>
        <p:spPr>
          <a:xfrm>
            <a:off x="357188" y="5357813"/>
            <a:ext cx="3214687" cy="477837"/>
          </a:xfrm>
          <a:prstGeom prst="rect">
            <a:avLst/>
          </a:prstGeom>
          <a:noFill/>
        </p:spPr>
        <p:txBody>
          <a:bodyPr>
            <a:spAutoFit/>
          </a:bodyPr>
          <a:lstStyle/>
          <a:p>
            <a:pPr>
              <a:defRPr/>
            </a:pPr>
            <a:r>
              <a:rPr lang="en-US" sz="2500" b="1" dirty="0">
                <a:solidFill>
                  <a:schemeClr val="tx2"/>
                </a:solidFill>
                <a:latin typeface="+mn-lt"/>
              </a:rPr>
              <a:t>Geometry  of   Space</a:t>
            </a:r>
          </a:p>
        </p:txBody>
      </p:sp>
      <p:sp>
        <p:nvSpPr>
          <p:cNvPr id="15" name="Down Arrow 14"/>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4143375" y="4429125"/>
            <a:ext cx="4786313" cy="1928813"/>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7" y="260648"/>
            <a:ext cx="9720263" cy="504138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smtClean="0">
              <a:solidFill>
                <a:srgbClr val="FFCC00"/>
              </a:solidFill>
              <a:effectLst>
                <a:outerShdw blurRad="38100" dist="38100" dir="2700000" algn="tl">
                  <a:srgbClr val="000000"/>
                </a:outerShdw>
              </a:effectLst>
              <a:latin typeface="Papyrus" pitchFamily="66" charset="0"/>
            </a:endParaRPr>
          </a:p>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a:solidFill>
                  <a:srgbClr val="FFFFD9"/>
                </a:solidFill>
                <a:effectLst>
                  <a:outerShdw blurRad="38100" dist="38100" dir="2700000" algn="tl">
                    <a:srgbClr val="000000"/>
                  </a:outerShdw>
                </a:effectLst>
                <a:latin typeface="Arial"/>
              </a:rPr>
              <a:t>G</a:t>
            </a:r>
            <a:r>
              <a:rPr lang="en-US" sz="4500" b="1" dirty="0" smtClean="0">
                <a:solidFill>
                  <a:srgbClr val="FFFFD9"/>
                </a:solidFill>
                <a:effectLst>
                  <a:outerShdw blurRad="38100" dist="38100" dir="2700000" algn="tl">
                    <a:srgbClr val="000000"/>
                  </a:outerShdw>
                </a:effectLst>
                <a:latin typeface="Arial"/>
              </a:rPr>
              <a:t>eneral Relativity:</a:t>
            </a: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Einstein Field Equations</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269677444"/>
      </p:ext>
    </p:extLst>
  </p:cSld>
  <p:clrMapOvr>
    <a:masterClrMapping/>
  </p:clrMapOvr>
  <p:transition>
    <p:zo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3907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latin typeface="Tahoma" pitchFamily="34" charset="0"/>
              </a:rPr>
              <a:t> </a:t>
            </a:r>
            <a:endParaRPr lang="en-US" sz="1400" b="1" dirty="0">
              <a:latin typeface="+mn-lt"/>
            </a:endParaRPr>
          </a:p>
          <a:p>
            <a:pPr eaLnBrk="0" hangingPunct="0">
              <a:lnSpc>
                <a:spcPct val="60000"/>
              </a:lnSpc>
              <a:spcBef>
                <a:spcPct val="50000"/>
              </a:spcBef>
              <a:defRPr/>
            </a:pP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r>
              <a:rPr lang="en-US" sz="1400" b="1" dirty="0">
                <a:solidFill>
                  <a:schemeClr val="tx1">
                    <a:lumMod val="95000"/>
                  </a:schemeClr>
                </a:solidFill>
                <a:latin typeface="+mn-lt"/>
                <a:sym typeface="Mathematica1"/>
              </a:rPr>
              <a:t>   </a:t>
            </a:r>
            <a:r>
              <a:rPr lang="en-US" sz="1400" b="1" dirty="0">
                <a:solidFill>
                  <a:schemeClr val="tx1">
                    <a:lumMod val="95000"/>
                  </a:schemeClr>
                </a:solidFill>
                <a:latin typeface="+mn-lt"/>
              </a:rPr>
              <a:t>Object with known physical size, </a:t>
            </a:r>
          </a:p>
          <a:p>
            <a:pPr eaLnBrk="0" hangingPunct="0">
              <a:lnSpc>
                <a:spcPct val="60000"/>
              </a:lnSpc>
              <a:spcBef>
                <a:spcPct val="50000"/>
              </a:spcBef>
              <a:defRPr/>
            </a:pPr>
            <a:r>
              <a:rPr lang="en-US" sz="1400" b="1" dirty="0">
                <a:solidFill>
                  <a:schemeClr val="tx1">
                    <a:lumMod val="95000"/>
                  </a:schemeClr>
                </a:solidFill>
                <a:latin typeface="+mn-lt"/>
              </a:rPr>
              <a:t>      at large cosmological distance:</a:t>
            </a:r>
          </a:p>
          <a:p>
            <a:pPr eaLnBrk="0" hangingPunct="0">
              <a:lnSpc>
                <a:spcPct val="60000"/>
              </a:lnSpc>
              <a:spcBef>
                <a:spcPct val="50000"/>
              </a:spcBef>
              <a:defRPr/>
            </a:pP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r>
              <a:rPr lang="en-US" sz="1400" b="1" dirty="0">
                <a:solidFill>
                  <a:schemeClr val="tx1">
                    <a:lumMod val="95000"/>
                  </a:schemeClr>
                </a:solidFill>
                <a:latin typeface="+mn-lt"/>
                <a:sym typeface="Mathematica1"/>
              </a:rPr>
              <a:t>   Sound Waves in the Early Universe !!!!</a:t>
            </a:r>
          </a:p>
          <a:p>
            <a:pPr eaLnBrk="0" hangingPunct="0">
              <a:lnSpc>
                <a:spcPct val="60000"/>
              </a:lnSpc>
              <a:spcBef>
                <a:spcPct val="50000"/>
              </a:spcBef>
              <a:defRPr/>
            </a:pPr>
            <a:endParaRPr lang="en-US" sz="1400" b="1" dirty="0">
              <a:solidFill>
                <a:schemeClr val="tx1">
                  <a:lumMod val="95000"/>
                </a:schemeClr>
              </a:solidFill>
              <a:latin typeface="+mn-lt"/>
              <a:sym typeface="Mathematica1"/>
            </a:endParaRPr>
          </a:p>
          <a:p>
            <a:pPr eaLnBrk="0" hangingPunct="0">
              <a:lnSpc>
                <a:spcPct val="60000"/>
              </a:lnSpc>
              <a:spcBef>
                <a:spcPct val="50000"/>
              </a:spcBef>
              <a:defRPr/>
            </a:pPr>
            <a:r>
              <a:rPr lang="en-US" sz="1400" b="1" dirty="0">
                <a:solidFill>
                  <a:schemeClr val="tx1">
                    <a:lumMod val="95000"/>
                  </a:schemeClr>
                </a:solidFill>
                <a:latin typeface="+mn-lt"/>
                <a:sym typeface="Mathematica1"/>
              </a:rPr>
              <a:t>  </a:t>
            </a: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Measuring  Curvature</a:t>
            </a:r>
          </a:p>
        </p:txBody>
      </p:sp>
      <p:sp>
        <p:nvSpPr>
          <p:cNvPr id="91140" name="Text Box 9"/>
          <p:cNvSpPr txBox="1">
            <a:spLocks noChangeArrowheads="1"/>
          </p:cNvSpPr>
          <p:nvPr/>
        </p:nvSpPr>
        <p:spPr bwMode="auto">
          <a:xfrm>
            <a:off x="8243888" y="41497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1141"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p>
        </p:txBody>
      </p:sp>
      <p:pic>
        <p:nvPicPr>
          <p:cNvPr id="91143" name="Picture 10" descr="da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43063"/>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4" name="Object 2"/>
          <p:cNvGraphicFramePr>
            <a:graphicFrameLocks noChangeAspect="1"/>
          </p:cNvGraphicFramePr>
          <p:nvPr/>
        </p:nvGraphicFramePr>
        <p:xfrm>
          <a:off x="4357688" y="5500688"/>
          <a:ext cx="4572000" cy="650875"/>
        </p:xfrm>
        <a:graphic>
          <a:graphicData uri="http://schemas.openxmlformats.org/presentationml/2006/ole">
            <mc:AlternateContent xmlns:mc="http://schemas.openxmlformats.org/markup-compatibility/2006">
              <mc:Choice xmlns:v="urn:schemas-microsoft-com:vml" Requires="v">
                <p:oleObj spid="_x0000_s91219" name="Equation" r:id="rId4" imgW="3568700" imgH="508000" progId="Equation.DSMT4">
                  <p:embed/>
                </p:oleObj>
              </mc:Choice>
              <mc:Fallback>
                <p:oleObj name="Equation" r:id="rId4" imgW="3568700" imgH="5080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5500688"/>
                        <a:ext cx="45720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4214813" y="4500563"/>
            <a:ext cx="4857750" cy="923925"/>
          </a:xfrm>
          <a:prstGeom prst="rect">
            <a:avLst/>
          </a:prstGeom>
          <a:noFill/>
        </p:spPr>
        <p:txBody>
          <a:bodyPr>
            <a:spAutoFit/>
          </a:bodyPr>
          <a:lstStyle/>
          <a:p>
            <a:pPr>
              <a:defRPr/>
            </a:pPr>
            <a:r>
              <a:rPr lang="en-US" b="1" dirty="0">
                <a:solidFill>
                  <a:srgbClr val="000099"/>
                </a:solidFill>
                <a:latin typeface="+mn-lt"/>
              </a:rPr>
              <a:t>In a  FRW  Universe:</a:t>
            </a:r>
          </a:p>
          <a:p>
            <a:pPr>
              <a:defRPr/>
            </a:pPr>
            <a:r>
              <a:rPr lang="en-US" b="1" dirty="0" err="1">
                <a:solidFill>
                  <a:srgbClr val="000099"/>
                </a:solidFill>
                <a:latin typeface="+mn-lt"/>
              </a:rPr>
              <a:t>lightpaths</a:t>
            </a:r>
            <a:r>
              <a:rPr lang="en-US" b="1" dirty="0">
                <a:solidFill>
                  <a:srgbClr val="000099"/>
                </a:solidFill>
                <a:latin typeface="+mn-lt"/>
              </a:rPr>
              <a:t> described by </a:t>
            </a:r>
          </a:p>
          <a:p>
            <a:pPr>
              <a:defRPr/>
            </a:pPr>
            <a:r>
              <a:rPr lang="en-US" b="1" dirty="0">
                <a:solidFill>
                  <a:srgbClr val="000099"/>
                </a:solidFill>
                <a:latin typeface="+mn-lt"/>
              </a:rPr>
              <a:t>Robertson-Walker metric </a:t>
            </a:r>
          </a:p>
        </p:txBody>
      </p:sp>
      <p:sp>
        <p:nvSpPr>
          <p:cNvPr id="17" name="Rectangle 16"/>
          <p:cNvSpPr/>
          <p:nvPr/>
        </p:nvSpPr>
        <p:spPr>
          <a:xfrm>
            <a:off x="4143375" y="4429125"/>
            <a:ext cx="4786313" cy="1928813"/>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p:cNvSpPr txBox="1"/>
          <p:nvPr/>
        </p:nvSpPr>
        <p:spPr>
          <a:xfrm>
            <a:off x="357188" y="5357813"/>
            <a:ext cx="3643312" cy="708025"/>
          </a:xfrm>
          <a:prstGeom prst="rect">
            <a:avLst/>
          </a:prstGeom>
          <a:noFill/>
        </p:spPr>
        <p:txBody>
          <a:bodyPr>
            <a:spAutoFit/>
          </a:bodyPr>
          <a:lstStyle/>
          <a:p>
            <a:pPr>
              <a:defRPr/>
            </a:pPr>
            <a:r>
              <a:rPr lang="en-US" sz="2000" b="1" dirty="0">
                <a:solidFill>
                  <a:schemeClr val="tx2"/>
                </a:solidFill>
                <a:latin typeface="+mn-lt"/>
              </a:rPr>
              <a:t>Temperature Fluctuations</a:t>
            </a:r>
          </a:p>
          <a:p>
            <a:pPr>
              <a:defRPr/>
            </a:pPr>
            <a:r>
              <a:rPr lang="en-US" sz="2000" b="1" dirty="0">
                <a:solidFill>
                  <a:schemeClr val="tx2"/>
                </a:solidFill>
                <a:latin typeface="+mn-lt"/>
              </a:rPr>
              <a:t>                    CMB</a:t>
            </a:r>
          </a:p>
        </p:txBody>
      </p:sp>
    </p:spTree>
  </p:cSld>
  <p:clrMapOvr>
    <a:masterClrMapping/>
  </p:clrMapOvr>
  <p:transition>
    <p:zoom/>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2162" name="Picture 13" descr="sound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292600"/>
            <a:ext cx="47164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field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00213"/>
            <a:ext cx="47513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107950" y="1503363"/>
            <a:ext cx="4859338" cy="499903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latin typeface="Tahoma" pitchFamily="34" charset="0"/>
              </a:rPr>
              <a:t> </a:t>
            </a:r>
            <a:r>
              <a:rPr lang="en-US" sz="1600" dirty="0">
                <a:latin typeface="Tahoma" pitchFamily="34" charset="0"/>
              </a:rPr>
              <a:t>●</a:t>
            </a:r>
            <a:r>
              <a:rPr lang="en-US" sz="1600" dirty="0">
                <a:solidFill>
                  <a:srgbClr val="FFFF00"/>
                </a:solidFill>
                <a:latin typeface="Tahoma" pitchFamily="34" charset="0"/>
              </a:rPr>
              <a:t> </a:t>
            </a:r>
            <a:r>
              <a:rPr lang="en-US" sz="1400" b="1" dirty="0">
                <a:latin typeface="+mn-lt"/>
              </a:rPr>
              <a:t>small ripples in </a:t>
            </a:r>
          </a:p>
          <a:p>
            <a:pPr eaLnBrk="0" hangingPunct="0">
              <a:lnSpc>
                <a:spcPct val="60000"/>
              </a:lnSpc>
              <a:spcBef>
                <a:spcPct val="50000"/>
              </a:spcBef>
              <a:defRPr/>
            </a:pPr>
            <a:r>
              <a:rPr lang="en-US" sz="1400" b="1" dirty="0">
                <a:latin typeface="+mn-lt"/>
              </a:rPr>
              <a:t>      primordial matter &amp; photon   distribution </a:t>
            </a:r>
          </a:p>
          <a:p>
            <a:pPr eaLnBrk="0" hangingPunct="0">
              <a:lnSpc>
                <a:spcPct val="60000"/>
              </a:lnSpc>
              <a:spcBef>
                <a:spcPct val="50000"/>
              </a:spcBef>
              <a:defRPr/>
            </a:pPr>
            <a:r>
              <a:rPr lang="en-US" sz="1400" b="1" dirty="0">
                <a:latin typeface="+mn-lt"/>
              </a:rPr>
              <a:t> ●  gravity:   </a:t>
            </a:r>
          </a:p>
          <a:p>
            <a:pPr eaLnBrk="0" hangingPunct="0">
              <a:lnSpc>
                <a:spcPct val="60000"/>
              </a:lnSpc>
              <a:spcBef>
                <a:spcPct val="50000"/>
              </a:spcBef>
              <a:defRPr/>
            </a:pPr>
            <a:r>
              <a:rPr lang="en-US" sz="1400" b="1" dirty="0">
                <a:latin typeface="+mn-lt"/>
              </a:rPr>
              <a:t>      - compression primordial photon gas  </a:t>
            </a:r>
          </a:p>
          <a:p>
            <a:pPr eaLnBrk="0" hangingPunct="0">
              <a:lnSpc>
                <a:spcPct val="60000"/>
              </a:lnSpc>
              <a:spcBef>
                <a:spcPct val="50000"/>
              </a:spcBef>
              <a:defRPr/>
            </a:pPr>
            <a:r>
              <a:rPr lang="en-US" sz="1400" b="1" dirty="0">
                <a:latin typeface="+mn-lt"/>
              </a:rPr>
              <a:t>      - photon pressure resists</a:t>
            </a:r>
          </a:p>
          <a:p>
            <a:pPr eaLnBrk="0" hangingPunct="0">
              <a:lnSpc>
                <a:spcPct val="60000"/>
              </a:lnSpc>
              <a:spcBef>
                <a:spcPct val="50000"/>
              </a:spcBef>
              <a:defRPr/>
            </a:pPr>
            <a:endParaRPr lang="en-US" sz="1400" b="1" dirty="0">
              <a:latin typeface="+mn-lt"/>
            </a:endParaRPr>
          </a:p>
          <a:p>
            <a:pPr eaLnBrk="0" hangingPunct="0">
              <a:lnSpc>
                <a:spcPct val="60000"/>
              </a:lnSpc>
              <a:spcBef>
                <a:spcPct val="50000"/>
              </a:spcBef>
              <a:defRPr/>
            </a:pPr>
            <a:r>
              <a:rPr lang="en-US" sz="1400" b="1" dirty="0">
                <a:latin typeface="+mn-lt"/>
              </a:rPr>
              <a:t> ● compressions and rarefactions </a:t>
            </a:r>
          </a:p>
          <a:p>
            <a:pPr eaLnBrk="0" hangingPunct="0">
              <a:lnSpc>
                <a:spcPct val="60000"/>
              </a:lnSpc>
              <a:spcBef>
                <a:spcPct val="50000"/>
              </a:spcBef>
              <a:defRPr/>
            </a:pPr>
            <a:r>
              <a:rPr lang="en-US" sz="1400" b="1" dirty="0">
                <a:latin typeface="+mn-lt"/>
              </a:rPr>
              <a:t>     in photon gas:   sound waves </a:t>
            </a:r>
          </a:p>
          <a:p>
            <a:pPr eaLnBrk="0" hangingPunct="0">
              <a:lnSpc>
                <a:spcPct val="60000"/>
              </a:lnSpc>
              <a:spcBef>
                <a:spcPct val="50000"/>
              </a:spcBef>
              <a:defRPr/>
            </a:pPr>
            <a:endParaRPr lang="en-US" sz="1400" b="1" dirty="0">
              <a:latin typeface="+mn-lt"/>
            </a:endParaRPr>
          </a:p>
          <a:p>
            <a:pPr eaLnBrk="0" hangingPunct="0">
              <a:lnSpc>
                <a:spcPct val="60000"/>
              </a:lnSpc>
              <a:spcBef>
                <a:spcPct val="50000"/>
              </a:spcBef>
              <a:defRPr/>
            </a:pPr>
            <a:r>
              <a:rPr lang="en-US" sz="1400" b="1" dirty="0">
                <a:latin typeface="+mn-lt"/>
              </a:rPr>
              <a:t> ● sound waves not heard, but seen:</a:t>
            </a:r>
          </a:p>
          <a:p>
            <a:pPr eaLnBrk="0" hangingPunct="0">
              <a:lnSpc>
                <a:spcPct val="60000"/>
              </a:lnSpc>
              <a:spcBef>
                <a:spcPct val="50000"/>
              </a:spcBef>
              <a:defRPr/>
            </a:pPr>
            <a:r>
              <a:rPr lang="en-US" sz="1400" b="1" dirty="0">
                <a:latin typeface="+mn-lt"/>
              </a:rPr>
              <a:t>    - compressions:    (photon) T  higher</a:t>
            </a:r>
          </a:p>
          <a:p>
            <a:pPr eaLnBrk="0" hangingPunct="0">
              <a:lnSpc>
                <a:spcPct val="60000"/>
              </a:lnSpc>
              <a:spcBef>
                <a:spcPct val="50000"/>
              </a:spcBef>
              <a:defRPr/>
            </a:pPr>
            <a:r>
              <a:rPr lang="en-US" sz="1400" b="1" dirty="0">
                <a:latin typeface="+mn-lt"/>
              </a:rPr>
              <a:t>    - rarefactions:                              lower</a:t>
            </a:r>
          </a:p>
          <a:p>
            <a:pPr eaLnBrk="0" hangingPunct="0">
              <a:lnSpc>
                <a:spcPct val="60000"/>
              </a:lnSpc>
              <a:spcBef>
                <a:spcPct val="50000"/>
              </a:spcBef>
              <a:defRPr/>
            </a:pPr>
            <a:endParaRPr lang="en-US" sz="1400" b="1" dirty="0">
              <a:latin typeface="+mn-lt"/>
            </a:endParaRPr>
          </a:p>
          <a:p>
            <a:pPr eaLnBrk="0" hangingPunct="0">
              <a:lnSpc>
                <a:spcPct val="60000"/>
              </a:lnSpc>
              <a:spcBef>
                <a:spcPct val="50000"/>
              </a:spcBef>
              <a:defRPr/>
            </a:pPr>
            <a:r>
              <a:rPr lang="en-US" sz="1400" b="1" dirty="0">
                <a:latin typeface="+mn-lt"/>
              </a:rPr>
              <a:t> ● fundamental mode sound spectrum</a:t>
            </a:r>
          </a:p>
          <a:p>
            <a:pPr eaLnBrk="0" hangingPunct="0">
              <a:lnSpc>
                <a:spcPct val="60000"/>
              </a:lnSpc>
              <a:spcBef>
                <a:spcPct val="50000"/>
              </a:spcBef>
              <a:defRPr/>
            </a:pPr>
            <a:r>
              <a:rPr lang="en-US" sz="1400" b="1" dirty="0">
                <a:latin typeface="+mn-lt"/>
              </a:rPr>
              <a:t>    - size of “instrument”:         </a:t>
            </a:r>
          </a:p>
          <a:p>
            <a:pPr eaLnBrk="0" hangingPunct="0">
              <a:lnSpc>
                <a:spcPct val="60000"/>
              </a:lnSpc>
              <a:spcBef>
                <a:spcPct val="50000"/>
              </a:spcBef>
              <a:defRPr/>
            </a:pPr>
            <a:r>
              <a:rPr lang="en-US" sz="1400" b="1" dirty="0">
                <a:latin typeface="+mn-lt"/>
              </a:rPr>
              <a:t>    - (sound) horizon size last scattering</a:t>
            </a:r>
          </a:p>
          <a:p>
            <a:pPr eaLnBrk="0" hangingPunct="0">
              <a:lnSpc>
                <a:spcPct val="60000"/>
              </a:lnSpc>
              <a:spcBef>
                <a:spcPct val="50000"/>
              </a:spcBef>
              <a:defRPr/>
            </a:pPr>
            <a:endParaRPr lang="en-US" sz="1400" b="1" dirty="0">
              <a:latin typeface="+mn-lt"/>
            </a:endParaRPr>
          </a:p>
          <a:p>
            <a:pPr eaLnBrk="0" hangingPunct="0">
              <a:lnSpc>
                <a:spcPct val="60000"/>
              </a:lnSpc>
              <a:spcBef>
                <a:spcPct val="50000"/>
              </a:spcBef>
              <a:defRPr/>
            </a:pPr>
            <a:r>
              <a:rPr lang="en-US" sz="1400" b="1" dirty="0">
                <a:latin typeface="+mn-lt"/>
              </a:rPr>
              <a:t> ● Observed, angular size:            </a:t>
            </a:r>
            <a:r>
              <a:rPr lang="el-GR" sz="1400" b="1" dirty="0">
                <a:latin typeface="+mn-lt"/>
              </a:rPr>
              <a:t>θ</a:t>
            </a:r>
            <a:r>
              <a:rPr lang="en-US" sz="1400" b="1" dirty="0">
                <a:latin typeface="+mn-lt"/>
              </a:rPr>
              <a:t>~1º</a:t>
            </a:r>
          </a:p>
          <a:p>
            <a:pPr eaLnBrk="0" hangingPunct="0">
              <a:lnSpc>
                <a:spcPct val="60000"/>
              </a:lnSpc>
              <a:spcBef>
                <a:spcPct val="50000"/>
              </a:spcBef>
              <a:defRPr/>
            </a:pPr>
            <a:r>
              <a:rPr lang="en-US" sz="1400" b="1" dirty="0">
                <a:latin typeface="+mn-lt"/>
              </a:rPr>
              <a:t>     - exact scale maximum compression, the</a:t>
            </a:r>
          </a:p>
          <a:p>
            <a:pPr eaLnBrk="0" hangingPunct="0">
              <a:lnSpc>
                <a:spcPct val="60000"/>
              </a:lnSpc>
              <a:spcBef>
                <a:spcPct val="50000"/>
              </a:spcBef>
              <a:defRPr/>
            </a:pPr>
            <a:r>
              <a:rPr lang="en-US" sz="1400" b="1" dirty="0">
                <a:latin typeface="+mn-lt"/>
              </a:rPr>
              <a:t>       “cosmic fundamental mode of music”</a:t>
            </a:r>
          </a:p>
          <a:p>
            <a:pPr eaLnBrk="0" hangingPunct="0">
              <a:lnSpc>
                <a:spcPct val="60000"/>
              </a:lnSpc>
              <a:spcBef>
                <a:spcPct val="50000"/>
              </a:spcBef>
              <a:defRPr/>
            </a:pPr>
            <a:r>
              <a:rPr lang="en-US" sz="1400" dirty="0">
                <a:solidFill>
                  <a:srgbClr val="FFFF00"/>
                </a:solidFill>
                <a:latin typeface="Tahoma" pitchFamily="34" charset="0"/>
              </a:rPr>
              <a:t>     </a:t>
            </a: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Music of the Spheres</a:t>
            </a:r>
          </a:p>
        </p:txBody>
      </p:sp>
      <p:sp>
        <p:nvSpPr>
          <p:cNvPr id="92166" name="Text Box 9"/>
          <p:cNvSpPr txBox="1">
            <a:spLocks noChangeArrowheads="1"/>
          </p:cNvSpPr>
          <p:nvPr/>
        </p:nvSpPr>
        <p:spPr bwMode="auto">
          <a:xfrm>
            <a:off x="395288" y="60928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2167" name="Rectangle 10"/>
          <p:cNvSpPr>
            <a:spLocks noChangeArrowheads="1"/>
          </p:cNvSpPr>
          <p:nvPr/>
        </p:nvSpPr>
        <p:spPr bwMode="auto">
          <a:xfrm>
            <a:off x="107950" y="1412875"/>
            <a:ext cx="4103688"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68" name="Rectangle 12"/>
          <p:cNvSpPr>
            <a:spLocks noChangeArrowheads="1"/>
          </p:cNvSpPr>
          <p:nvPr/>
        </p:nvSpPr>
        <p:spPr bwMode="auto">
          <a:xfrm>
            <a:off x="4284663" y="1412875"/>
            <a:ext cx="4751387"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69" name="AutoShape 14"/>
          <p:cNvSpPr>
            <a:spLocks noChangeArrowheads="1"/>
          </p:cNvSpPr>
          <p:nvPr/>
        </p:nvSpPr>
        <p:spPr bwMode="auto">
          <a:xfrm>
            <a:off x="6300788" y="3357563"/>
            <a:ext cx="647700" cy="1008062"/>
          </a:xfrm>
          <a:prstGeom prst="downArrow">
            <a:avLst>
              <a:gd name="adj1" fmla="val 50000"/>
              <a:gd name="adj2" fmla="val 38909"/>
            </a:avLst>
          </a:prstGeom>
          <a:solidFill>
            <a:srgbClr val="FF0000"/>
          </a:solidFill>
          <a:ln w="38100">
            <a:solidFill>
              <a:srgbClr val="FFFF00"/>
            </a:solidFill>
            <a:miter lim="800000"/>
            <a:headEnd/>
            <a:tailEnd/>
          </a:ln>
        </p:spPr>
        <p:txBody>
          <a:bodyPr vert="eaVert" wrap="none" anchor="ctr"/>
          <a:lstStyle/>
          <a:p>
            <a:endParaRPr lang="en-US"/>
          </a:p>
        </p:txBody>
      </p:sp>
    </p:spTree>
  </p:cSld>
  <p:clrMapOvr>
    <a:masterClrMapping/>
  </p:clrMapOvr>
  <p:transition>
    <p:zoom/>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79388" y="6096000"/>
            <a:ext cx="9821862" cy="76200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200" b="1" dirty="0">
                <a:solidFill>
                  <a:schemeClr val="accent1"/>
                </a:solidFill>
                <a:latin typeface="+mn-lt"/>
              </a:rPr>
              <a:t>The Cosmic Microwave Background Temperature Anisotropies:</a:t>
            </a:r>
          </a:p>
          <a:p>
            <a:pPr eaLnBrk="0" hangingPunct="0">
              <a:lnSpc>
                <a:spcPct val="70000"/>
              </a:lnSpc>
              <a:spcBef>
                <a:spcPct val="50000"/>
              </a:spcBef>
              <a:defRPr/>
            </a:pPr>
            <a:r>
              <a:rPr lang="en-US" sz="2200" b="1" dirty="0">
                <a:solidFill>
                  <a:schemeClr val="accent1"/>
                </a:solidFill>
                <a:latin typeface="+mn-lt"/>
              </a:rPr>
              <a:t>                              Universe is almost perfectly flat</a:t>
            </a:r>
          </a:p>
        </p:txBody>
      </p:sp>
      <p:pic>
        <p:nvPicPr>
          <p:cNvPr id="93187"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schemeClr val="accent1"/>
                </a:solidFill>
                <a:latin typeface="+mn-lt"/>
              </a:rPr>
              <a:t>The Cosmic Tonal Ladder</a:t>
            </a:r>
          </a:p>
        </p:txBody>
      </p:sp>
      <p:sp>
        <p:nvSpPr>
          <p:cNvPr id="851974" name="Text Box 6"/>
          <p:cNvSpPr txBox="1">
            <a:spLocks noChangeArrowheads="1"/>
          </p:cNvSpPr>
          <p:nvPr/>
        </p:nvSpPr>
        <p:spPr bwMode="auto">
          <a:xfrm>
            <a:off x="179388" y="3716338"/>
            <a:ext cx="2663825" cy="45878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mn-lt"/>
              </a:rPr>
              <a:t>The WMAP CMB temperature</a:t>
            </a:r>
          </a:p>
          <a:p>
            <a:pPr eaLnBrk="0" hangingPunct="0">
              <a:lnSpc>
                <a:spcPct val="60000"/>
              </a:lnSpc>
              <a:spcBef>
                <a:spcPct val="50000"/>
              </a:spcBef>
              <a:defRPr/>
            </a:pPr>
            <a:r>
              <a:rPr lang="en-US" sz="1400" b="1" dirty="0">
                <a:solidFill>
                  <a:srgbClr val="FFFF00"/>
                </a:solidFill>
                <a:latin typeface="+mn-lt"/>
              </a:rPr>
              <a:t>                     power  spectrum</a:t>
            </a:r>
          </a:p>
        </p:txBody>
      </p:sp>
      <p:pic>
        <p:nvPicPr>
          <p:cNvPr id="93190"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mn-lt"/>
              </a:rPr>
              <a:t>Cosmic sound horizon</a:t>
            </a:r>
          </a:p>
        </p:txBody>
      </p:sp>
      <p:sp>
        <p:nvSpPr>
          <p:cNvPr id="93193"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p>
            <a:endParaRPr lang="en-US"/>
          </a:p>
        </p:txBody>
      </p:sp>
      <p:sp>
        <p:nvSpPr>
          <p:cNvPr id="10" name="Rectangle 9"/>
          <p:cNvSpPr/>
          <p:nvPr/>
        </p:nvSpPr>
        <p:spPr>
          <a:xfrm>
            <a:off x="2771775" y="1916113"/>
            <a:ext cx="6192838" cy="4033837"/>
          </a:xfrm>
          <a:prstGeom prst="rect">
            <a:avLst/>
          </a:prstGeom>
          <a:no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mn-lt"/>
              </a:rPr>
              <a:t>The WMAP CMB temperature</a:t>
            </a:r>
          </a:p>
          <a:p>
            <a:pPr eaLnBrk="0" hangingPunct="0">
              <a:lnSpc>
                <a:spcPct val="60000"/>
              </a:lnSpc>
              <a:spcBef>
                <a:spcPct val="50000"/>
              </a:spcBef>
              <a:defRPr/>
            </a:pPr>
            <a:r>
              <a:rPr lang="en-US" sz="1400" b="1" dirty="0">
                <a:solidFill>
                  <a:srgbClr val="FFFF00"/>
                </a:solidFill>
                <a:latin typeface="+mn-lt"/>
              </a:rPr>
              <a:t>                          power spectrum</a:t>
            </a:r>
          </a:p>
        </p:txBody>
      </p:sp>
      <p:pic>
        <p:nvPicPr>
          <p:cNvPr id="94211" name="Picture 9" descr="070960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9713"/>
            <a:ext cx="91440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descr="WMAPdetail_7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87350"/>
            <a:ext cx="16705263" cy="83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AutoShape 8"/>
          <p:cNvSpPr>
            <a:spLocks noChangeArrowheads="1"/>
          </p:cNvSpPr>
          <p:nvPr/>
        </p:nvSpPr>
        <p:spPr bwMode="auto">
          <a:xfrm>
            <a:off x="107950" y="5805488"/>
            <a:ext cx="8928100" cy="936625"/>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p>
            <a:endParaRPr lang="en-US"/>
          </a:p>
        </p:txBody>
      </p:sp>
      <p:sp>
        <p:nvSpPr>
          <p:cNvPr id="95236" name="AutoShape 2"/>
          <p:cNvSpPr>
            <a:spLocks noChangeArrowheads="1"/>
          </p:cNvSpPr>
          <p:nvPr/>
        </p:nvSpPr>
        <p:spPr bwMode="auto">
          <a:xfrm>
            <a:off x="107950" y="188913"/>
            <a:ext cx="8893175" cy="1511300"/>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p>
            <a:endParaRPr lang="en-US"/>
          </a:p>
        </p:txBody>
      </p:sp>
      <p:sp>
        <p:nvSpPr>
          <p:cNvPr id="125956" name="Rectangle 3"/>
          <p:cNvSpPr>
            <a:spLocks noGrp="1" noChangeArrowheads="1"/>
          </p:cNvSpPr>
          <p:nvPr>
            <p:ph type="title" idx="4294967295"/>
          </p:nvPr>
        </p:nvSpPr>
        <p:spPr>
          <a:xfrm>
            <a:off x="-323850" y="476250"/>
            <a:ext cx="10117138" cy="1371600"/>
          </a:xfrm>
        </p:spPr>
        <p:txBody>
          <a:bodyPr/>
          <a:lstStyle/>
          <a:p>
            <a:pPr eaLnBrk="1" fontAlgn="auto" hangingPunct="1">
              <a:spcAft>
                <a:spcPts val="0"/>
              </a:spcAft>
              <a:defRPr/>
            </a:pPr>
            <a:r>
              <a:rPr sz="3500" b="1" dirty="0" smtClean="0">
                <a:solidFill>
                  <a:srgbClr val="663300"/>
                </a:solidFill>
                <a:latin typeface="+mn-lt"/>
              </a:rPr>
              <a:t>Angular  CMB  temperature fluctuations </a:t>
            </a:r>
            <a:br>
              <a:rPr sz="3500" b="1" dirty="0" smtClean="0">
                <a:solidFill>
                  <a:srgbClr val="663300"/>
                </a:solidFill>
                <a:latin typeface="+mn-lt"/>
              </a:rPr>
            </a:br>
            <a:r>
              <a:rPr sz="3500" b="1" dirty="0" smtClean="0">
                <a:solidFill>
                  <a:srgbClr val="663300"/>
                </a:solidFill>
                <a:latin typeface="+mn-lt"/>
              </a:rPr>
              <a:t>                          </a:t>
            </a:r>
          </a:p>
        </p:txBody>
      </p:sp>
      <p:pic>
        <p:nvPicPr>
          <p:cNvPr id="95238" name="Picture 4" descr="geo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713788"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Rectangle 5"/>
          <p:cNvSpPr>
            <a:spLocks noChangeArrowheads="1"/>
          </p:cNvSpPr>
          <p:nvPr/>
        </p:nvSpPr>
        <p:spPr bwMode="auto">
          <a:xfrm>
            <a:off x="250825" y="1916113"/>
            <a:ext cx="8713788" cy="3744912"/>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7399" name="Rectangle 6"/>
          <p:cNvSpPr>
            <a:spLocks noChangeArrowheads="1"/>
          </p:cNvSpPr>
          <p:nvPr/>
        </p:nvSpPr>
        <p:spPr bwMode="auto">
          <a:xfrm>
            <a:off x="-541338" y="5589588"/>
            <a:ext cx="10117138" cy="1371600"/>
          </a:xfrm>
          <a:prstGeom prst="rect">
            <a:avLst/>
          </a:prstGeom>
          <a:noFill/>
          <a:ln w="9525">
            <a:noFill/>
            <a:miter lim="800000"/>
            <a:headEnd/>
            <a:tailEnd/>
          </a:ln>
        </p:spPr>
        <p:txBody>
          <a:bodyPr anchor="ctr"/>
          <a:lstStyle/>
          <a:p>
            <a:pPr>
              <a:defRPr/>
            </a:pPr>
            <a:r>
              <a:rPr lang="en-US" sz="4000" b="1" dirty="0">
                <a:solidFill>
                  <a:srgbClr val="663300"/>
                </a:solidFill>
                <a:latin typeface="Papyrus" pitchFamily="66" charset="0"/>
              </a:rPr>
              <a:t>         </a:t>
            </a:r>
            <a:r>
              <a:rPr lang="en-US" sz="3500" b="1" dirty="0">
                <a:solidFill>
                  <a:srgbClr val="663300"/>
                </a:solidFill>
                <a:latin typeface="+mn-lt"/>
              </a:rPr>
              <a:t>CMB: Universe almost perfectly Flat  !</a:t>
            </a:r>
          </a:p>
        </p:txBody>
      </p:sp>
    </p:spTree>
  </p:cSld>
  <p:clrMapOvr>
    <a:masterClrMapping/>
  </p:clrMapOvr>
  <p:transition>
    <p:zoom/>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5" y="2060575"/>
            <a:ext cx="9720263" cy="182880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chemeClr val="bg1"/>
                </a:solidFill>
                <a:effectLst>
                  <a:outerShdw blurRad="38100" dist="38100" dir="2700000" algn="tl">
                    <a:srgbClr val="000000"/>
                  </a:outerShdw>
                </a:effectLst>
                <a:latin typeface="+mj-lt"/>
              </a:rPr>
              <a:t>Cosmic  Constraints</a:t>
            </a:r>
          </a:p>
        </p:txBody>
      </p:sp>
    </p:spTree>
  </p:cSld>
  <p:clrMapOvr>
    <a:masterClrMapping/>
  </p:clrMapOvr>
  <p:transition>
    <p:zoom/>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7282" name="Picture 2" descr="Union2_Om-Ol_systema#5C384F.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350"/>
            <a:ext cx="4259263"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0825" y="4437063"/>
            <a:ext cx="5041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SCP  Union2  constraints  (2010)</a:t>
            </a:r>
          </a:p>
          <a:p>
            <a:pPr eaLnBrk="1" hangingPunct="1"/>
            <a:endParaRPr lang="en-US" sz="1600" b="1"/>
          </a:p>
          <a:p>
            <a:pPr eaLnBrk="1" hangingPunct="1"/>
            <a:r>
              <a:rPr lang="en-US" sz="1600" b="1"/>
              <a:t>on values of  matter density </a:t>
            </a:r>
            <a:r>
              <a:rPr lang="en-US" sz="1600" b="1">
                <a:sym typeface="Mathematica1" pitchFamily="2" charset="2"/>
              </a:rPr>
              <a:t></a:t>
            </a:r>
            <a:r>
              <a:rPr lang="en-US" sz="1600" b="1" baseline="-25000">
                <a:sym typeface="Mathematica1" pitchFamily="2" charset="2"/>
              </a:rPr>
              <a:t>m</a:t>
            </a:r>
          </a:p>
          <a:p>
            <a:pPr eaLnBrk="1" hangingPunct="1"/>
            <a:r>
              <a:rPr lang="en-US" sz="1600" b="1">
                <a:sym typeface="Mathematica1" pitchFamily="2" charset="2"/>
              </a:rPr>
              <a:t>                     dark energy density </a:t>
            </a:r>
            <a:r>
              <a:rPr lang="en-US" sz="1600" b="1" baseline="-25000">
                <a:sym typeface="Mathematica1" pitchFamily="2" charset="2"/>
              </a:rPr>
              <a:t></a:t>
            </a:r>
            <a:r>
              <a:rPr lang="en-US" sz="1600" b="1">
                <a:sym typeface="Mathematica1" pitchFamily="2" charset="2"/>
              </a:rPr>
              <a:t> </a:t>
            </a:r>
            <a:r>
              <a:rPr lang="en-US" sz="1600" b="1"/>
              <a:t>  </a:t>
            </a:r>
          </a:p>
        </p:txBody>
      </p:sp>
      <p:sp>
        <p:nvSpPr>
          <p:cNvPr id="4" name="TextBox 3"/>
          <p:cNvSpPr txBox="1"/>
          <p:nvPr/>
        </p:nvSpPr>
        <p:spPr>
          <a:xfrm>
            <a:off x="468313" y="260350"/>
            <a:ext cx="4679950" cy="1016000"/>
          </a:xfrm>
          <a:prstGeom prst="rect">
            <a:avLst/>
          </a:prstGeom>
          <a:noFill/>
        </p:spPr>
        <p:txBody>
          <a:bodyPr>
            <a:spAutoFit/>
          </a:bodyPr>
          <a:lstStyle/>
          <a:p>
            <a:pPr>
              <a:defRPr/>
            </a:pPr>
            <a:r>
              <a:rPr lang="en-US" sz="6000" dirty="0">
                <a:solidFill>
                  <a:schemeClr val="tx1">
                    <a:lumMod val="85000"/>
                    <a:lumOff val="15000"/>
                  </a:schemeClr>
                </a:solidFill>
                <a:sym typeface="Mathematica1"/>
              </a:rPr>
              <a:t></a:t>
            </a:r>
            <a:r>
              <a:rPr lang="en-US" sz="6000" baseline="-25000" dirty="0">
                <a:solidFill>
                  <a:schemeClr val="tx1">
                    <a:lumMod val="85000"/>
                    <a:lumOff val="15000"/>
                  </a:schemeClr>
                </a:solidFill>
                <a:sym typeface="Mathematica1"/>
              </a:rPr>
              <a:t>m</a:t>
            </a:r>
            <a:r>
              <a:rPr lang="en-US" sz="6000" dirty="0">
                <a:solidFill>
                  <a:schemeClr val="tx1">
                    <a:lumMod val="85000"/>
                    <a:lumOff val="15000"/>
                  </a:schemeClr>
                </a:solidFill>
                <a:sym typeface="Mathematica1"/>
              </a:rPr>
              <a:t>  vs.  </a:t>
            </a:r>
            <a:r>
              <a:rPr lang="en-US" sz="6000" baseline="-25000" dirty="0">
                <a:solidFill>
                  <a:schemeClr val="tx1">
                    <a:lumMod val="85000"/>
                    <a:lumOff val="15000"/>
                  </a:schemeClr>
                </a:solidFill>
                <a:sym typeface="Mathematica1"/>
              </a:rPr>
              <a:t></a:t>
            </a:r>
            <a:endParaRPr lang="en-US" sz="6000" baseline="-25000" dirty="0">
              <a:solidFill>
                <a:schemeClr val="tx1">
                  <a:lumMod val="85000"/>
                  <a:lumOff val="15000"/>
                </a:schemeClr>
              </a:solidFill>
            </a:endParaRPr>
          </a:p>
        </p:txBody>
      </p:sp>
      <p:graphicFrame>
        <p:nvGraphicFramePr>
          <p:cNvPr id="97285" name="Object 4"/>
          <p:cNvGraphicFramePr>
            <a:graphicFrameLocks noChangeAspect="1"/>
          </p:cNvGraphicFramePr>
          <p:nvPr/>
        </p:nvGraphicFramePr>
        <p:xfrm>
          <a:off x="827088" y="1989138"/>
          <a:ext cx="1682750" cy="801687"/>
        </p:xfrm>
        <a:graphic>
          <a:graphicData uri="http://schemas.openxmlformats.org/presentationml/2006/ole">
            <mc:AlternateContent xmlns:mc="http://schemas.openxmlformats.org/markup-compatibility/2006">
              <mc:Choice xmlns:v="urn:schemas-microsoft-com:vml" Requires="v">
                <p:oleObj spid="_x0000_s97428" name="Equation" r:id="rId4" imgW="825500" imgH="393700" progId="Equation.DSMT4">
                  <p:embed/>
                </p:oleObj>
              </mc:Choice>
              <mc:Fallback>
                <p:oleObj name="Equation" r:id="rId4" imgW="825500" imgH="3937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989138"/>
                        <a:ext cx="1682750" cy="80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286" name="Object 3"/>
          <p:cNvGraphicFramePr>
            <a:graphicFrameLocks noChangeAspect="1"/>
          </p:cNvGraphicFramePr>
          <p:nvPr/>
        </p:nvGraphicFramePr>
        <p:xfrm>
          <a:off x="900113" y="2924175"/>
          <a:ext cx="3097212" cy="858838"/>
        </p:xfrm>
        <a:graphic>
          <a:graphicData uri="http://schemas.openxmlformats.org/presentationml/2006/ole">
            <mc:AlternateContent xmlns:mc="http://schemas.openxmlformats.org/markup-compatibility/2006">
              <mc:Choice xmlns:v="urn:schemas-microsoft-com:vml" Requires="v">
                <p:oleObj spid="_x0000_s97429" name="Equation" r:id="rId6" imgW="1511300" imgH="419100" progId="Equation.DSMT4">
                  <p:embed/>
                </p:oleObj>
              </mc:Choice>
              <mc:Fallback>
                <p:oleObj name="Equation" r:id="rId6" imgW="1511300" imgH="4191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924175"/>
                        <a:ext cx="3097212"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611188" y="1773238"/>
            <a:ext cx="3529012" cy="216058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0825" y="1020679"/>
            <a:ext cx="8713788" cy="5040560"/>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468560" y="1412776"/>
            <a:ext cx="9720263" cy="3262945"/>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800" b="1" dirty="0" smtClean="0">
                <a:solidFill>
                  <a:srgbClr val="FFFF00"/>
                </a:solidFill>
                <a:effectLst>
                  <a:outerShdw blurRad="38100" dist="38100" dir="2700000" algn="tl">
                    <a:srgbClr val="000000"/>
                  </a:outerShdw>
                </a:effectLst>
                <a:latin typeface="Papyrus" pitchFamily="66" charset="0"/>
              </a:rPr>
              <a:t>  </a:t>
            </a:r>
            <a:r>
              <a:rPr lang="en-US" sz="5000" b="1" dirty="0" smtClean="0">
                <a:solidFill>
                  <a:srgbClr val="FFFFD9"/>
                </a:solidFill>
                <a:effectLst>
                  <a:outerShdw blurRad="38100" dist="38100" dir="2700000" algn="tl">
                    <a:srgbClr val="000000"/>
                  </a:outerShdw>
                </a:effectLst>
                <a:latin typeface="Arial"/>
              </a:rPr>
              <a:t>Standard Big Bang:</a:t>
            </a:r>
          </a:p>
          <a:p>
            <a:pPr algn="ctr">
              <a:lnSpc>
                <a:spcPct val="50000"/>
              </a:lnSpc>
              <a:spcBef>
                <a:spcPct val="50000"/>
              </a:spcBef>
              <a:defRPr/>
            </a:pPr>
            <a:endParaRPr lang="en-US" sz="5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5000" b="1" dirty="0" smtClean="0">
                <a:solidFill>
                  <a:srgbClr val="FFFFD9"/>
                </a:solidFill>
                <a:effectLst>
                  <a:outerShdw blurRad="38100" dist="38100" dir="2700000" algn="tl">
                    <a:srgbClr val="000000"/>
                  </a:outerShdw>
                </a:effectLst>
                <a:latin typeface="Arial"/>
              </a:rPr>
              <a:t>   what it cannot explain</a:t>
            </a:r>
            <a:endParaRPr lang="en-US" sz="5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252620377"/>
      </p:ext>
    </p:extLst>
  </p:cSld>
  <p:clrMapOvr>
    <a:masterClrMapping/>
  </p:clrMapOvr>
  <p:transition>
    <p:zoom/>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3"/>
          <p:cNvSpPr>
            <a:spLocks noChangeArrowheads="1"/>
          </p:cNvSpPr>
          <p:nvPr/>
        </p:nvSpPr>
        <p:spPr bwMode="auto">
          <a:xfrm>
            <a:off x="642938" y="571500"/>
            <a:ext cx="7929562" cy="5857875"/>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7620" name="Rectangle 4"/>
          <p:cNvSpPr>
            <a:spLocks noGrp="1" noChangeArrowheads="1"/>
          </p:cNvSpPr>
          <p:nvPr>
            <p:ph type="body" sz="half" idx="1"/>
          </p:nvPr>
        </p:nvSpPr>
        <p:spPr>
          <a:xfrm>
            <a:off x="1000125" y="1000125"/>
            <a:ext cx="7127875" cy="5113338"/>
          </a:xfrm>
        </p:spPr>
        <p:txBody>
          <a:bodyPr>
            <a:normAutofit fontScale="92500" lnSpcReduction="10000"/>
          </a:bodyPr>
          <a:lstStyle/>
          <a:p>
            <a:pPr marL="274320" indent="-274320" eaLnBrk="1" fontAlgn="auto" hangingPunct="1">
              <a:lnSpc>
                <a:spcPct val="90000"/>
              </a:lnSpc>
              <a:spcAft>
                <a:spcPts val="0"/>
              </a:spcAft>
              <a:buClr>
                <a:srgbClr val="000099"/>
              </a:buClr>
              <a:buFont typeface="Wingdings 2"/>
              <a:buChar char=""/>
              <a:defRPr/>
            </a:pPr>
            <a:r>
              <a:rPr lang="en-US" sz="600" dirty="0" smtClean="0"/>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solidFill>
                  <a:srgbClr val="000099"/>
                </a:solidFill>
                <a:latin typeface="Papyrus" pitchFamily="66" charset="0"/>
              </a:rPr>
              <a:t>        </a:t>
            </a:r>
            <a:r>
              <a:rPr lang="en-US" sz="3000" b="1" dirty="0" smtClean="0">
                <a:solidFill>
                  <a:schemeClr val="bg1">
                    <a:lumMod val="85000"/>
                    <a:lumOff val="15000"/>
                  </a:schemeClr>
                </a:solidFill>
                <a:effectLst>
                  <a:outerShdw blurRad="38100" dist="38100" dir="2700000" algn="tl">
                    <a:srgbClr val="000000"/>
                  </a:outerShdw>
                </a:effectLst>
              </a:rPr>
              <a:t>Flatness Problem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the Universe is remarkably flat, and was even (much)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flatter </a:t>
            </a:r>
            <a:r>
              <a:rPr lang="en-US" sz="2000" b="1" dirty="0" smtClean="0">
                <a:effectLst>
                  <a:outerShdw blurRad="38100" dist="38100" dir="2700000" algn="tl">
                    <a:srgbClr val="000000"/>
                  </a:outerShdw>
                </a:effectLst>
                <a:sym typeface="Wingdings" pitchFamily="2" charset="2"/>
              </a:rPr>
              <a:t>in the past</a:t>
            </a:r>
          </a:p>
          <a:p>
            <a:pPr marL="274320" indent="-274320" eaLnBrk="1" fontAlgn="auto" hangingPunct="1">
              <a:lnSpc>
                <a:spcPct val="90000"/>
              </a:lnSpc>
              <a:spcAft>
                <a:spcPts val="0"/>
              </a:spcAft>
              <a:buClr>
                <a:srgbClr val="000099"/>
              </a:buClr>
              <a:buFont typeface="Wingdings 2"/>
              <a:buChar char=""/>
              <a:defRPr/>
            </a:pPr>
            <a:endParaRPr lang="en-US" sz="2000" b="1" dirty="0" smtClean="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Horizon Problem</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the Universe is nearly perfectly isotropic and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homogeneous,   much more so in the past</a:t>
            </a:r>
          </a:p>
          <a:p>
            <a:pPr marL="274320" indent="-274320" eaLnBrk="1" fontAlgn="auto" hangingPunct="1">
              <a:lnSpc>
                <a:spcPct val="90000"/>
              </a:lnSpc>
              <a:spcAft>
                <a:spcPts val="0"/>
              </a:spcAft>
              <a:buClr>
                <a:srgbClr val="000099"/>
              </a:buClr>
              <a:buFont typeface="Wingdings 2"/>
              <a:buChar char=""/>
              <a:defRPr/>
            </a:pPr>
            <a:endParaRPr lang="en-US" sz="2000" b="1" dirty="0" smtClean="0">
              <a:effectLst>
                <a:outerShdw blurRad="38100" dist="38100" dir="2700000" algn="tl">
                  <a:srgbClr val="000000"/>
                </a:outerShdw>
              </a:effectLst>
              <a:sym typeface="Wingdings" pitchFamily="2" charset="2"/>
            </a:endParaRP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Monopole Problem:</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There are hardly any magnetic monopoles in </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our Universe</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sym typeface="Wingdings" pitchFamily="2" charset="2"/>
              </a:rPr>
              <a:t>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2000" b="1" dirty="0" smtClean="0">
                <a:effectLst>
                  <a:outerShdw blurRad="38100" dist="38100" dir="2700000" algn="tl">
                    <a:srgbClr val="000000"/>
                  </a:outerShdw>
                </a:effectLst>
                <a:sym typeface="Wingdings" pitchFamily="2" charset="2"/>
              </a:rPr>
              <a:t>         </a:t>
            </a:r>
            <a:r>
              <a:rPr lang="en-US" sz="3000" b="1" dirty="0" smtClean="0">
                <a:solidFill>
                  <a:schemeClr val="bg1">
                    <a:lumMod val="85000"/>
                    <a:lumOff val="15000"/>
                  </a:schemeClr>
                </a:solidFill>
                <a:effectLst>
                  <a:outerShdw blurRad="38100" dist="38100" dir="2700000" algn="tl">
                    <a:srgbClr val="000000"/>
                  </a:outerShdw>
                </a:effectLst>
                <a:sym typeface="Wingdings" pitchFamily="2" charset="2"/>
              </a:rPr>
              <a:t>Fluctuations, seeds of structure</a:t>
            </a:r>
          </a:p>
          <a:p>
            <a:pPr marL="274320" indent="-274320" eaLnBrk="1" fontAlgn="auto" hangingPunct="1">
              <a:lnSpc>
                <a:spcPct val="90000"/>
              </a:lnSpc>
              <a:spcAft>
                <a:spcPts val="0"/>
              </a:spcAft>
              <a:buClr>
                <a:srgbClr val="000099"/>
              </a:buClr>
              <a:buFontTx/>
              <a:buNone/>
              <a:defRPr/>
            </a:pPr>
            <a:r>
              <a:rPr lang="en-US" sz="2000" b="1" dirty="0" smtClean="0">
                <a:effectLst>
                  <a:outerShdw blurRad="38100" dist="38100" dir="2700000" algn="tl">
                    <a:srgbClr val="000000"/>
                  </a:outerShdw>
                </a:effectLst>
              </a:rPr>
              <a:t>                Structure in the Universe: origin </a:t>
            </a:r>
          </a:p>
        </p:txBody>
      </p:sp>
    </p:spTree>
    <p:extLst>
      <p:ext uri="{BB962C8B-B14F-4D97-AF65-F5344CB8AC3E}">
        <p14:creationId xmlns:p14="http://schemas.microsoft.com/office/powerpoint/2010/main" val="209571426"/>
      </p:ext>
    </p:extLst>
  </p:cSld>
  <p:clrMapOvr>
    <a:masterClrMapping/>
  </p:clrMapOvr>
  <p:transition>
    <p:zoom/>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956086486"/>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75994" y="3356992"/>
            <a:ext cx="7775575" cy="3096344"/>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172819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2859063522"/>
              </p:ext>
            </p:extLst>
          </p:nvPr>
        </p:nvGraphicFramePr>
        <p:xfrm>
          <a:off x="1835696" y="1484784"/>
          <a:ext cx="5118100" cy="1268413"/>
        </p:xfrm>
        <a:graphic>
          <a:graphicData uri="http://schemas.openxmlformats.org/presentationml/2006/ole">
            <mc:AlternateContent xmlns:mc="http://schemas.openxmlformats.org/markup-compatibility/2006">
              <mc:Choice xmlns:v="urn:schemas-microsoft-com:vml" Requires="v">
                <p:oleObj spid="_x0000_s139458" name="Equation" r:id="rId3" imgW="1587240" imgH="393480" progId="Equation.DSMT4">
                  <p:embed/>
                </p:oleObj>
              </mc:Choice>
              <mc:Fallback>
                <p:oleObj name="Equation" r:id="rId3" imgW="1587240" imgH="393480" progId="Equation.DSMT4">
                  <p:embed/>
                  <p:pic>
                    <p:nvPicPr>
                      <p:cNvPr id="0" name=""/>
                      <p:cNvPicPr>
                        <a:picLocks noChangeAspect="1" noChangeArrowheads="1"/>
                      </p:cNvPicPr>
                      <p:nvPr/>
                    </p:nvPicPr>
                    <p:blipFill>
                      <a:blip r:embed="rId4"/>
                      <a:srcRect/>
                      <a:stretch>
                        <a:fillRect/>
                      </a:stretch>
                    </p:blipFill>
                    <p:spPr bwMode="auto">
                      <a:xfrm>
                        <a:off x="1835696" y="1484784"/>
                        <a:ext cx="51181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12144871"/>
              </p:ext>
            </p:extLst>
          </p:nvPr>
        </p:nvGraphicFramePr>
        <p:xfrm>
          <a:off x="1726406" y="4797152"/>
          <a:ext cx="5691187" cy="1392238"/>
        </p:xfrm>
        <a:graphic>
          <a:graphicData uri="http://schemas.openxmlformats.org/presentationml/2006/ole">
            <mc:AlternateContent xmlns:mc="http://schemas.openxmlformats.org/markup-compatibility/2006">
              <mc:Choice xmlns:v="urn:schemas-microsoft-com:vml" Requires="v">
                <p:oleObj spid="_x0000_s139459" name="Equation" r:id="rId5" imgW="1765080" imgH="431640" progId="Equation.DSMT4">
                  <p:embed/>
                </p:oleObj>
              </mc:Choice>
              <mc:Fallback>
                <p:oleObj name="Equation" r:id="rId5" imgW="1765080" imgH="431640" progId="Equation.DSMT4">
                  <p:embed/>
                  <p:pic>
                    <p:nvPicPr>
                      <p:cNvPr id="0" name="Object 2"/>
                      <p:cNvPicPr>
                        <a:picLocks noChangeAspect="1" noChangeArrowheads="1"/>
                      </p:cNvPicPr>
                      <p:nvPr/>
                    </p:nvPicPr>
                    <p:blipFill>
                      <a:blip r:embed="rId6"/>
                      <a:srcRect/>
                      <a:stretch>
                        <a:fillRect/>
                      </a:stretch>
                    </p:blipFill>
                    <p:spPr bwMode="auto">
                      <a:xfrm>
                        <a:off x="1726406" y="4797152"/>
                        <a:ext cx="5691187" cy="139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Box 4"/>
          <p:cNvSpPr txBox="1"/>
          <p:nvPr/>
        </p:nvSpPr>
        <p:spPr>
          <a:xfrm>
            <a:off x="1694714" y="3581647"/>
            <a:ext cx="5181542" cy="935787"/>
          </a:xfrm>
          <a:prstGeom prst="rect">
            <a:avLst/>
          </a:prstGeom>
          <a:noFill/>
        </p:spPr>
        <p:txBody>
          <a:bodyPr wrap="square" rtlCol="0">
            <a:spAutoFit/>
          </a:bodyPr>
          <a:lstStyle/>
          <a:p>
            <a:r>
              <a:rPr lang="nl-NL" b="1" dirty="0">
                <a:solidFill>
                  <a:schemeClr val="accent5"/>
                </a:solidFill>
              </a:rPr>
              <a:t>M</a:t>
            </a:r>
            <a:r>
              <a:rPr lang="nl-NL" b="1" dirty="0" smtClean="0">
                <a:solidFill>
                  <a:schemeClr val="accent5"/>
                </a:solidFill>
              </a:rPr>
              <a:t>etric tensor:                                      </a:t>
            </a:r>
          </a:p>
          <a:p>
            <a:endParaRPr lang="nl-NL" b="1" dirty="0">
              <a:solidFill>
                <a:schemeClr val="accent5"/>
              </a:solidFill>
            </a:endParaRPr>
          </a:p>
          <a:p>
            <a:r>
              <a:rPr lang="nl-NL" b="1" dirty="0" smtClean="0">
                <a:solidFill>
                  <a:schemeClr val="accent5"/>
                </a:solidFill>
              </a:rPr>
              <a:t>Energy-Momentum tensor:</a:t>
            </a:r>
            <a:endParaRPr lang="en-GB" b="1" dirty="0">
              <a:solidFill>
                <a:schemeClr val="accent5"/>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39380547"/>
              </p:ext>
            </p:extLst>
          </p:nvPr>
        </p:nvGraphicFramePr>
        <p:xfrm>
          <a:off x="4932040" y="3415343"/>
          <a:ext cx="580285" cy="1102091"/>
        </p:xfrm>
        <a:graphic>
          <a:graphicData uri="http://schemas.openxmlformats.org/presentationml/2006/ole">
            <mc:AlternateContent xmlns:mc="http://schemas.openxmlformats.org/markup-compatibility/2006">
              <mc:Choice xmlns:v="urn:schemas-microsoft-com:vml" Requires="v">
                <p:oleObj spid="_x0000_s139460" name="Equation" r:id="rId7" imgW="253800" imgH="482400" progId="Equation.DSMT4">
                  <p:embed/>
                </p:oleObj>
              </mc:Choice>
              <mc:Fallback>
                <p:oleObj name="Equation" r:id="rId7" imgW="253800" imgH="482400" progId="Equation.DSMT4">
                  <p:embed/>
                  <p:pic>
                    <p:nvPicPr>
                      <p:cNvPr id="0" name="Object 1"/>
                      <p:cNvPicPr>
                        <a:picLocks noChangeAspect="1" noChangeArrowheads="1"/>
                      </p:cNvPicPr>
                      <p:nvPr/>
                    </p:nvPicPr>
                    <p:blipFill>
                      <a:blip r:embed="rId8"/>
                      <a:srcRect/>
                      <a:stretch>
                        <a:fillRect/>
                      </a:stretch>
                    </p:blipFill>
                    <p:spPr bwMode="auto">
                      <a:xfrm>
                        <a:off x="4932040" y="3415343"/>
                        <a:ext cx="580285" cy="110209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69888755"/>
      </p:ext>
    </p:extLst>
  </p:cSld>
  <p:clrMapOvr>
    <a:masterClrMapping/>
  </p:clrMapOvr>
  <p:transition>
    <p:zoom/>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Flatness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285750" y="1714500"/>
            <a:ext cx="8286750" cy="4246563"/>
          </a:xfrm>
          <a:prstGeom prst="rect">
            <a:avLst/>
          </a:prstGeom>
          <a:noFill/>
        </p:spPr>
        <p:txBody>
          <a:bodyPr>
            <a:spAutoFit/>
          </a:bodyPr>
          <a:lstStyle/>
          <a:p>
            <a:pPr>
              <a:defRPr/>
            </a:pPr>
            <a:r>
              <a:rPr lang="en-US" dirty="0">
                <a:solidFill>
                  <a:prstClr val="white"/>
                </a:solidFill>
                <a:latin typeface="Constantia"/>
              </a:rPr>
              <a:t>FRW  Dynamical  Evolution:</a:t>
            </a:r>
          </a:p>
          <a:p>
            <a:pPr>
              <a:defRPr/>
            </a:pPr>
            <a:endParaRPr lang="en-US" dirty="0">
              <a:solidFill>
                <a:prstClr val="white"/>
              </a:solidFill>
              <a:latin typeface="Constantia"/>
            </a:endParaRPr>
          </a:p>
          <a:p>
            <a:pPr>
              <a:defRPr/>
            </a:pPr>
            <a:r>
              <a:rPr lang="en-US" dirty="0">
                <a:solidFill>
                  <a:prstClr val="white"/>
                </a:solidFill>
                <a:latin typeface="Constantia"/>
              </a:rPr>
              <a:t>Going back in time, we find that the Universe was much flatter than it is at the </a:t>
            </a:r>
          </a:p>
          <a:p>
            <a:pPr>
              <a:defRPr/>
            </a:pPr>
            <a:r>
              <a:rPr lang="en-US" dirty="0">
                <a:solidFill>
                  <a:prstClr val="white"/>
                </a:solidFill>
                <a:latin typeface="Constantia"/>
              </a:rPr>
              <a:t>present. </a:t>
            </a:r>
          </a:p>
          <a:p>
            <a:pPr>
              <a:defRPr/>
            </a:pPr>
            <a:endParaRPr lang="en-US" dirty="0">
              <a:solidFill>
                <a:prstClr val="white"/>
              </a:solidFill>
              <a:latin typeface="Constantia"/>
            </a:endParaRPr>
          </a:p>
          <a:p>
            <a:pPr>
              <a:defRPr/>
            </a:pPr>
            <a:r>
              <a:rPr lang="en-US" dirty="0">
                <a:solidFill>
                  <a:prstClr val="white"/>
                </a:solidFill>
                <a:latin typeface="Constantia"/>
              </a:rPr>
              <a:t>Reversely, that means that any small deviation from flatness in the early Universe would have been strongly amplified nowadays …  </a:t>
            </a:r>
          </a:p>
          <a:p>
            <a:pPr>
              <a:defRPr/>
            </a:pPr>
            <a:endParaRPr lang="en-US" dirty="0">
              <a:solidFill>
                <a:prstClr val="white"/>
              </a:solidFill>
              <a:latin typeface="Constantia"/>
            </a:endParaRPr>
          </a:p>
          <a:p>
            <a:pPr>
              <a:defRPr/>
            </a:pPr>
            <a:r>
              <a:rPr lang="en-US" dirty="0">
                <a:solidFill>
                  <a:prstClr val="white"/>
                </a:solidFill>
                <a:latin typeface="Constantia"/>
              </a:rPr>
              <a:t>We would therefore expect to live in a Universe that would either be almost </a:t>
            </a:r>
          </a:p>
          <a:p>
            <a:pPr>
              <a:defRPr/>
            </a:pPr>
            <a:r>
              <a:rPr lang="en-US" dirty="0">
                <a:solidFill>
                  <a:prstClr val="white"/>
                </a:solidFill>
                <a:latin typeface="Constantia"/>
                <a:sym typeface="Mathematica1"/>
              </a:rPr>
              <a:t>=0  or   ;</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Yet, we find ourselves to live in a Universe that is almost perfectly flat … </a:t>
            </a:r>
            <a:r>
              <a:rPr lang="en-US" baseline="-25000" dirty="0">
                <a:solidFill>
                  <a:prstClr val="white"/>
                </a:solidFill>
                <a:latin typeface="Constantia"/>
                <a:sym typeface="Mathematica1"/>
              </a:rPr>
              <a:t>tot</a:t>
            </a:r>
            <a:r>
              <a:rPr lang="en-US" dirty="0">
                <a:solidFill>
                  <a:prstClr val="white"/>
                </a:solidFill>
                <a:latin typeface="Constantia"/>
                <a:sym typeface="Mathematica1"/>
              </a:rPr>
              <a:t>1</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How can this be ? </a:t>
            </a:r>
            <a:endParaRPr lang="en-US" dirty="0">
              <a:solidFill>
                <a:prstClr val="white"/>
              </a:solidFill>
              <a:latin typeface="Constantia"/>
            </a:endParaRPr>
          </a:p>
        </p:txBody>
      </p:sp>
      <p:sp>
        <p:nvSpPr>
          <p:cNvPr id="4" name="Rectangle 3"/>
          <p:cNvSpPr/>
          <p:nvPr/>
        </p:nvSpPr>
        <p:spPr>
          <a:xfrm>
            <a:off x="214313" y="1500188"/>
            <a:ext cx="8715375" cy="4857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819841230"/>
      </p:ext>
    </p:extLst>
  </p:cSld>
  <p:clrMapOvr>
    <a:masterClrMapping/>
  </p:clrMapOvr>
  <p:transition>
    <p:zoom/>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Evolution  </a:t>
            </a:r>
            <a:r>
              <a:rPr lang="en-US" sz="6000" b="1" dirty="0">
                <a:solidFill>
                  <a:prstClr val="white"/>
                </a:solidFill>
                <a:effectLst>
                  <a:outerShdw blurRad="38100" dist="38100" dir="2700000" algn="tl">
                    <a:srgbClr val="000000"/>
                  </a:outerShdw>
                </a:effectLst>
                <a:latin typeface="Constantia"/>
                <a:sym typeface="Mathematica1"/>
              </a:rPr>
              <a:t></a:t>
            </a:r>
            <a:endParaRPr lang="en-US" sz="6000" b="1" dirty="0">
              <a:solidFill>
                <a:prstClr val="white"/>
              </a:solidFill>
              <a:effectLst>
                <a:outerShdw blurRad="38100" dist="38100" dir="2700000" algn="tl">
                  <a:srgbClr val="000000"/>
                </a:outerShdw>
              </a:effectLst>
              <a:latin typeface="Constantia"/>
            </a:endParaRP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142875" y="1714500"/>
            <a:ext cx="9286875" cy="5908675"/>
          </a:xfrm>
          <a:prstGeom prst="rect">
            <a:avLst/>
          </a:prstGeom>
          <a:noFill/>
        </p:spPr>
        <p:txBody>
          <a:bodyPr>
            <a:spAutoFit/>
          </a:bodyPr>
          <a:lstStyle/>
          <a:p>
            <a:pPr>
              <a:defRPr/>
            </a:pPr>
            <a:r>
              <a:rPr lang="en-US" dirty="0">
                <a:solidFill>
                  <a:prstClr val="white"/>
                </a:solidFill>
                <a:latin typeface="Constantia"/>
              </a:rPr>
              <a:t>From the FRW equations, one can infer that the evolution of </a:t>
            </a:r>
            <a:r>
              <a:rPr lang="en-US" dirty="0">
                <a:solidFill>
                  <a:prstClr val="white"/>
                </a:solidFill>
                <a:latin typeface="Constantia"/>
                <a:sym typeface="Mathematica1"/>
              </a:rPr>
              <a:t> goes like</a:t>
            </a:r>
            <a:endParaRPr lang="en-US" dirty="0">
              <a:solidFill>
                <a:prstClr val="white"/>
              </a:solidFill>
              <a:latin typeface="Constantia"/>
            </a:endParaRPr>
          </a:p>
          <a:p>
            <a:pPr>
              <a:defRPr/>
            </a:pPr>
            <a:r>
              <a:rPr lang="en-US" dirty="0">
                <a:solidFill>
                  <a:prstClr val="white"/>
                </a:solidFill>
                <a:latin typeface="Constantia"/>
              </a:rPr>
              <a:t>(for simplicity, assume matter-dominated Universe),</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r>
              <a:rPr lang="en-US" dirty="0">
                <a:solidFill>
                  <a:prstClr val="white"/>
                </a:solidFill>
                <a:latin typeface="Constantia"/>
              </a:rPr>
              <a:t>These equations directly show that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r>
              <a:rPr lang="en-US"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r>
              <a:rPr lang="en-US" dirty="0">
                <a:solidFill>
                  <a:prstClr val="white"/>
                </a:solidFill>
                <a:latin typeface="Constantia"/>
              </a:rPr>
              <a:t>                                                                                  implying that the early Universe was very</a:t>
            </a:r>
          </a:p>
          <a:p>
            <a:pPr>
              <a:defRPr/>
            </a:pPr>
            <a:r>
              <a:rPr lang="en-US" dirty="0">
                <a:solidFill>
                  <a:prstClr val="white"/>
                </a:solidFill>
                <a:latin typeface="Constantia"/>
              </a:rPr>
              <a:t>                                                                                  nearly flat …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
        <p:nvSpPr>
          <p:cNvPr id="4" name="Rectangle 3"/>
          <p:cNvSpPr/>
          <p:nvPr/>
        </p:nvSpPr>
        <p:spPr>
          <a:xfrm>
            <a:off x="214313" y="2428875"/>
            <a:ext cx="8715375" cy="1357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51202" name="Object 3"/>
          <p:cNvGraphicFramePr>
            <a:graphicFrameLocks noChangeAspect="1"/>
          </p:cNvGraphicFramePr>
          <p:nvPr/>
        </p:nvGraphicFramePr>
        <p:xfrm>
          <a:off x="428625" y="2500313"/>
          <a:ext cx="3643313" cy="1203325"/>
        </p:xfrm>
        <a:graphic>
          <a:graphicData uri="http://schemas.openxmlformats.org/presentationml/2006/ole">
            <mc:AlternateContent xmlns:mc="http://schemas.openxmlformats.org/markup-compatibility/2006">
              <mc:Choice xmlns:v="urn:schemas-microsoft-com:vml" Requires="v">
                <p:oleObj spid="_x0000_s232465" name="Equation" r:id="rId3" imgW="1460160" imgH="482400" progId="Equation.DSMT4">
                  <p:embed/>
                </p:oleObj>
              </mc:Choice>
              <mc:Fallback>
                <p:oleObj name="Equation" r:id="rId3" imgW="1460160" imgH="482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2500313"/>
                        <a:ext cx="3643313" cy="120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3" name="Object 3"/>
          <p:cNvGraphicFramePr>
            <a:graphicFrameLocks noChangeAspect="1"/>
          </p:cNvGraphicFramePr>
          <p:nvPr/>
        </p:nvGraphicFramePr>
        <p:xfrm>
          <a:off x="5929313" y="2571750"/>
          <a:ext cx="2660650" cy="1077913"/>
        </p:xfrm>
        <a:graphic>
          <a:graphicData uri="http://schemas.openxmlformats.org/presentationml/2006/ole">
            <mc:AlternateContent xmlns:mc="http://schemas.openxmlformats.org/markup-compatibility/2006">
              <mc:Choice xmlns:v="urn:schemas-microsoft-com:vml" Requires="v">
                <p:oleObj spid="_x0000_s232466" name="Equation" r:id="rId5" imgW="1066680" imgH="431640" progId="Equation.DSMT4">
                  <p:embed/>
                </p:oleObj>
              </mc:Choice>
              <mc:Fallback>
                <p:oleObj name="Equation" r:id="rId5" imgW="1066680" imgH="4316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3" y="2571750"/>
                        <a:ext cx="2660650" cy="107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Left-Right Arrow 6"/>
          <p:cNvSpPr/>
          <p:nvPr/>
        </p:nvSpPr>
        <p:spPr>
          <a:xfrm>
            <a:off x="4500563" y="2928938"/>
            <a:ext cx="1000125" cy="285750"/>
          </a:xfrm>
          <a:prstGeom prst="lef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51204" name="Object 4"/>
          <p:cNvGraphicFramePr>
            <a:graphicFrameLocks noChangeAspect="1"/>
          </p:cNvGraphicFramePr>
          <p:nvPr/>
        </p:nvGraphicFramePr>
        <p:xfrm>
          <a:off x="500063" y="4929188"/>
          <a:ext cx="1036637" cy="592137"/>
        </p:xfrm>
        <a:graphic>
          <a:graphicData uri="http://schemas.openxmlformats.org/presentationml/2006/ole">
            <mc:AlternateContent xmlns:mc="http://schemas.openxmlformats.org/markup-compatibility/2006">
              <mc:Choice xmlns:v="urn:schemas-microsoft-com:vml" Requires="v">
                <p:oleObj spid="_x0000_s232467" name="Equation" r:id="rId7" imgW="355320" imgH="203040" progId="Equation.DSMT4">
                  <p:embed/>
                </p:oleObj>
              </mc:Choice>
              <mc:Fallback>
                <p:oleObj name="Equation" r:id="rId7" imgW="35532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063" y="4929188"/>
                        <a:ext cx="1036637" cy="592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5" name="Object 5"/>
          <p:cNvGraphicFramePr>
            <a:graphicFrameLocks noChangeAspect="1"/>
          </p:cNvGraphicFramePr>
          <p:nvPr/>
        </p:nvGraphicFramePr>
        <p:xfrm>
          <a:off x="2857500" y="4929188"/>
          <a:ext cx="1382713" cy="569912"/>
        </p:xfrm>
        <a:graphic>
          <a:graphicData uri="http://schemas.openxmlformats.org/presentationml/2006/ole">
            <mc:AlternateContent xmlns:mc="http://schemas.openxmlformats.org/markup-compatibility/2006">
              <mc:Choice xmlns:v="urn:schemas-microsoft-com:vml" Requires="v">
                <p:oleObj spid="_x0000_s232468" name="Equation" r:id="rId9" imgW="431640" imgH="177480" progId="Equation.DSMT4">
                  <p:embed/>
                </p:oleObj>
              </mc:Choice>
              <mc:Fallback>
                <p:oleObj name="Equation" r:id="rId9" imgW="43164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500" y="4929188"/>
                        <a:ext cx="1382713"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ight Arrow 9"/>
          <p:cNvSpPr/>
          <p:nvPr/>
        </p:nvSpPr>
        <p:spPr>
          <a:xfrm>
            <a:off x="1857375" y="5072063"/>
            <a:ext cx="642938" cy="285750"/>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214313" y="4572000"/>
            <a:ext cx="4357687" cy="1357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51206" name="Object 6"/>
          <p:cNvGraphicFramePr>
            <a:graphicFrameLocks noChangeAspect="1"/>
          </p:cNvGraphicFramePr>
          <p:nvPr/>
        </p:nvGraphicFramePr>
        <p:xfrm>
          <a:off x="5357813" y="4572000"/>
          <a:ext cx="3143250" cy="1204913"/>
        </p:xfrm>
        <a:graphic>
          <a:graphicData uri="http://schemas.openxmlformats.org/presentationml/2006/ole">
            <mc:AlternateContent xmlns:mc="http://schemas.openxmlformats.org/markup-compatibility/2006">
              <mc:Choice xmlns:v="urn:schemas-microsoft-com:vml" Requires="v">
                <p:oleObj spid="_x0000_s232469" name="Equation" r:id="rId11" imgW="1091880" imgH="419040" progId="Equation.DSMT4">
                  <p:embed/>
                </p:oleObj>
              </mc:Choice>
              <mc:Fallback>
                <p:oleObj name="Equation" r:id="rId11" imgW="1091880" imgH="419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572000"/>
                        <a:ext cx="3143250" cy="1204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4929188" y="4572000"/>
            <a:ext cx="4000500" cy="13573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846384987"/>
      </p:ext>
    </p:extLst>
  </p:cSld>
  <p:clrMapOvr>
    <a:masterClrMapping/>
  </p:clrMapOvr>
  <p:transition>
    <p:zo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31" name="Picture 4" descr="f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6838"/>
            <a:ext cx="6516688"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949" name="Rectangle 5"/>
          <p:cNvSpPr>
            <a:spLocks noChangeArrowheads="1"/>
          </p:cNvSpPr>
          <p:nvPr/>
        </p:nvSpPr>
        <p:spPr bwMode="auto">
          <a:xfrm>
            <a:off x="107950" y="0"/>
            <a:ext cx="8928100" cy="1371600"/>
          </a:xfrm>
          <a:prstGeom prst="rect">
            <a:avLst/>
          </a:prstGeom>
          <a:noFill/>
          <a:ln w="9525">
            <a:noFill/>
            <a:miter lim="800000"/>
            <a:headEnd/>
            <a:tailEnd/>
          </a:ln>
          <a:effectLst/>
        </p:spPr>
        <p:txBody>
          <a:bodyPr anchor="ctr"/>
          <a:lstStyle/>
          <a:p>
            <a:pPr algn="ctr">
              <a:defRPr/>
            </a:pPr>
            <a:r>
              <a:rPr lang="en-US" sz="5400" b="1" dirty="0">
                <a:solidFill>
                  <a:prstClr val="black">
                    <a:lumMod val="85000"/>
                    <a:lumOff val="15000"/>
                  </a:prstClr>
                </a:solidFill>
                <a:effectLst>
                  <a:outerShdw blurRad="38100" dist="38100" dir="2700000" algn="tl">
                    <a:srgbClr val="C0C0C0"/>
                  </a:outerShdw>
                </a:effectLst>
                <a:latin typeface="Constantia"/>
              </a:rPr>
              <a:t>Flatness Evolution</a:t>
            </a:r>
          </a:p>
        </p:txBody>
      </p:sp>
      <p:graphicFrame>
        <p:nvGraphicFramePr>
          <p:cNvPr id="52226" name="Object 3"/>
          <p:cNvGraphicFramePr>
            <a:graphicFrameLocks noChangeAspect="1"/>
          </p:cNvGraphicFramePr>
          <p:nvPr/>
        </p:nvGraphicFramePr>
        <p:xfrm>
          <a:off x="6286500" y="1643063"/>
          <a:ext cx="2714625" cy="896937"/>
        </p:xfrm>
        <a:graphic>
          <a:graphicData uri="http://schemas.openxmlformats.org/presentationml/2006/ole">
            <mc:AlternateContent xmlns:mc="http://schemas.openxmlformats.org/markup-compatibility/2006">
              <mc:Choice xmlns:v="urn:schemas-microsoft-com:vml" Requires="v">
                <p:oleObj spid="_x0000_s233486" name="Equation" r:id="rId4" imgW="1460160" imgH="482400" progId="Equation.DSMT4">
                  <p:embed/>
                </p:oleObj>
              </mc:Choice>
              <mc:Fallback>
                <p:oleObj name="Equation" r:id="rId4" imgW="1460160" imgH="482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643063"/>
                        <a:ext cx="2714625"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27" name="Object 6"/>
          <p:cNvGraphicFramePr>
            <a:graphicFrameLocks noChangeAspect="1"/>
          </p:cNvGraphicFramePr>
          <p:nvPr/>
        </p:nvGraphicFramePr>
        <p:xfrm>
          <a:off x="6500813" y="3357563"/>
          <a:ext cx="2006600" cy="469900"/>
        </p:xfrm>
        <a:graphic>
          <a:graphicData uri="http://schemas.openxmlformats.org/presentationml/2006/ole">
            <mc:AlternateContent xmlns:mc="http://schemas.openxmlformats.org/markup-compatibility/2006">
              <mc:Choice xmlns:v="urn:schemas-microsoft-com:vml" Requires="v">
                <p:oleObj spid="_x0000_s233487" name="Equation" r:id="rId6" imgW="1079280" imgH="253800" progId="Equation.DSMT4">
                  <p:embed/>
                </p:oleObj>
              </mc:Choice>
              <mc:Fallback>
                <p:oleObj name="Equation" r:id="rId6" imgW="1079280" imgH="2538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0813" y="3357563"/>
                        <a:ext cx="20066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28" name="Object 7"/>
          <p:cNvGraphicFramePr>
            <a:graphicFrameLocks noChangeAspect="1"/>
          </p:cNvGraphicFramePr>
          <p:nvPr/>
        </p:nvGraphicFramePr>
        <p:xfrm>
          <a:off x="6572250" y="4500563"/>
          <a:ext cx="2171700" cy="469900"/>
        </p:xfrm>
        <a:graphic>
          <a:graphicData uri="http://schemas.openxmlformats.org/presentationml/2006/ole">
            <mc:AlternateContent xmlns:mc="http://schemas.openxmlformats.org/markup-compatibility/2006">
              <mc:Choice xmlns:v="urn:schemas-microsoft-com:vml" Requires="v">
                <p:oleObj spid="_x0000_s233488" name="Equation" r:id="rId8" imgW="1168200" imgH="253800" progId="Equation.DSMT4">
                  <p:embed/>
                </p:oleObj>
              </mc:Choice>
              <mc:Fallback>
                <p:oleObj name="Equation" r:id="rId8" imgW="1168200" imgH="2538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2250" y="4500563"/>
                        <a:ext cx="217170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p:cNvSpPr txBox="1"/>
          <p:nvPr/>
        </p:nvSpPr>
        <p:spPr>
          <a:xfrm>
            <a:off x="6357938" y="3071813"/>
            <a:ext cx="307181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At  radiation-matter  equiv. </a:t>
            </a:r>
          </a:p>
        </p:txBody>
      </p:sp>
      <p:sp>
        <p:nvSpPr>
          <p:cNvPr id="9" name="TextBox 8"/>
          <p:cNvSpPr txBox="1"/>
          <p:nvPr/>
        </p:nvSpPr>
        <p:spPr>
          <a:xfrm>
            <a:off x="6357938" y="4000500"/>
            <a:ext cx="2786062" cy="5238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Big Bang </a:t>
            </a:r>
            <a:r>
              <a:rPr lang="en-US" sz="1400" dirty="0" err="1">
                <a:solidFill>
                  <a:prstClr val="black">
                    <a:lumMod val="85000"/>
                    <a:lumOff val="15000"/>
                  </a:prstClr>
                </a:solidFill>
                <a:latin typeface="Constantia"/>
              </a:rPr>
              <a:t>nucleosynthesis</a:t>
            </a:r>
            <a:endParaRPr lang="en-US" sz="1400" dirty="0">
              <a:solidFill>
                <a:prstClr val="black">
                  <a:lumMod val="85000"/>
                  <a:lumOff val="15000"/>
                </a:prstClr>
              </a:solidFill>
              <a:latin typeface="Constantia"/>
            </a:endParaRPr>
          </a:p>
          <a:p>
            <a:pPr>
              <a:defRPr/>
            </a:pPr>
            <a:r>
              <a:rPr lang="en-US" sz="1400" dirty="0">
                <a:solidFill>
                  <a:prstClr val="black">
                    <a:lumMod val="85000"/>
                    <a:lumOff val="15000"/>
                  </a:prstClr>
                </a:solidFill>
                <a:latin typeface="Constantia"/>
              </a:rPr>
              <a:t>    a</a:t>
            </a:r>
            <a:r>
              <a:rPr lang="en-US" sz="1400" baseline="-25000" dirty="0">
                <a:solidFill>
                  <a:prstClr val="black">
                    <a:lumMod val="85000"/>
                    <a:lumOff val="15000"/>
                  </a:prstClr>
                </a:solidFill>
                <a:latin typeface="Constantia"/>
              </a:rPr>
              <a:t>nuc</a:t>
            </a:r>
            <a:r>
              <a:rPr lang="en-US" sz="1400" dirty="0">
                <a:solidFill>
                  <a:prstClr val="black">
                    <a:lumMod val="85000"/>
                    <a:lumOff val="15000"/>
                  </a:prstClr>
                </a:solidFill>
                <a:latin typeface="Constantia"/>
                <a:sym typeface="Mathematica1"/>
              </a:rPr>
              <a:t>3.610</a:t>
            </a:r>
            <a:r>
              <a:rPr lang="en-US" sz="1400" baseline="30000" dirty="0">
                <a:solidFill>
                  <a:prstClr val="black">
                    <a:lumMod val="85000"/>
                    <a:lumOff val="15000"/>
                  </a:prstClr>
                </a:solidFill>
                <a:latin typeface="Constantia"/>
                <a:sym typeface="Mathematica1"/>
              </a:rPr>
              <a:t>-8</a:t>
            </a:r>
            <a:r>
              <a:rPr lang="en-US" sz="1400" dirty="0">
                <a:solidFill>
                  <a:prstClr val="black">
                    <a:lumMod val="85000"/>
                    <a:lumOff val="15000"/>
                  </a:prstClr>
                </a:solidFill>
                <a:latin typeface="Constantia"/>
              </a:rPr>
              <a:t> </a:t>
            </a:r>
          </a:p>
        </p:txBody>
      </p:sp>
      <p:graphicFrame>
        <p:nvGraphicFramePr>
          <p:cNvPr id="52229" name="Object 8"/>
          <p:cNvGraphicFramePr>
            <a:graphicFrameLocks noChangeAspect="1"/>
          </p:cNvGraphicFramePr>
          <p:nvPr/>
        </p:nvGraphicFramePr>
        <p:xfrm>
          <a:off x="6572250" y="5500688"/>
          <a:ext cx="1960563" cy="469900"/>
        </p:xfrm>
        <a:graphic>
          <a:graphicData uri="http://schemas.openxmlformats.org/presentationml/2006/ole">
            <mc:AlternateContent xmlns:mc="http://schemas.openxmlformats.org/markup-compatibility/2006">
              <mc:Choice xmlns:v="urn:schemas-microsoft-com:vml" Requires="v">
                <p:oleObj spid="_x0000_s233489" name="Equation" r:id="rId10" imgW="1054080" imgH="253800" progId="Equation.DSMT4">
                  <p:embed/>
                </p:oleObj>
              </mc:Choice>
              <mc:Fallback>
                <p:oleObj name="Equation" r:id="rId10" imgW="1054080" imgH="2538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2250" y="5500688"/>
                        <a:ext cx="1960563"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357938" y="5214938"/>
            <a:ext cx="2786062" cy="307975"/>
          </a:xfrm>
          <a:prstGeom prst="rect">
            <a:avLst/>
          </a:prstGeom>
          <a:noFill/>
        </p:spPr>
        <p:txBody>
          <a:bodyPr>
            <a:spAutoFit/>
          </a:bodyPr>
          <a:lstStyle/>
          <a:p>
            <a:pPr>
              <a:defRPr/>
            </a:pPr>
            <a:r>
              <a:rPr lang="en-US" sz="1400" dirty="0">
                <a:solidFill>
                  <a:prstClr val="black">
                    <a:lumMod val="85000"/>
                    <a:lumOff val="15000"/>
                  </a:prstClr>
                </a:solidFill>
                <a:latin typeface="Constantia"/>
                <a:sym typeface="Mathematica1"/>
              </a:rPr>
              <a:t>  </a:t>
            </a:r>
            <a:r>
              <a:rPr lang="en-US" sz="1400" dirty="0">
                <a:solidFill>
                  <a:prstClr val="black">
                    <a:lumMod val="85000"/>
                    <a:lumOff val="15000"/>
                  </a:prstClr>
                </a:solidFill>
                <a:latin typeface="Constantia"/>
              </a:rPr>
              <a:t>Planck time </a:t>
            </a:r>
          </a:p>
        </p:txBody>
      </p:sp>
      <p:sp>
        <p:nvSpPr>
          <p:cNvPr id="12" name="Rectangle 11"/>
          <p:cNvSpPr/>
          <p:nvPr/>
        </p:nvSpPr>
        <p:spPr>
          <a:xfrm>
            <a:off x="6357938" y="3000375"/>
            <a:ext cx="2714625" cy="300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543775980"/>
      </p:ext>
    </p:extLst>
  </p:cSld>
  <p:clrMapOvr>
    <a:masterClrMapping/>
  </p:clrMapOvr>
  <p:transition>
    <p:zo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525863634"/>
      </p:ext>
    </p:extLst>
  </p:cSld>
  <p:clrMapOvr>
    <a:masterClrMapping/>
  </p:clrMapOvr>
  <p:transition>
    <p:zoom/>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graphicFrame>
        <p:nvGraphicFramePr>
          <p:cNvPr id="55298" name="Object 4"/>
          <p:cNvGraphicFramePr>
            <a:graphicFrameLocks noChangeAspect="1"/>
          </p:cNvGraphicFramePr>
          <p:nvPr/>
        </p:nvGraphicFramePr>
        <p:xfrm>
          <a:off x="5000625" y="2143125"/>
          <a:ext cx="2928938" cy="492125"/>
        </p:xfrm>
        <a:graphic>
          <a:graphicData uri="http://schemas.openxmlformats.org/presentationml/2006/ole">
            <mc:AlternateContent xmlns:mc="http://schemas.openxmlformats.org/markup-compatibility/2006">
              <mc:Choice xmlns:v="urn:schemas-microsoft-com:vml" Requires="v">
                <p:oleObj spid="_x0000_s234510" name="Equation" r:id="rId3" imgW="1358640" imgH="228600" progId="Equation.DSMT4">
                  <p:embed/>
                </p:oleObj>
              </mc:Choice>
              <mc:Fallback>
                <p:oleObj name="Equation" r:id="rId3" imgW="135864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2143125"/>
                        <a:ext cx="29289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Box 9"/>
          <p:cNvSpPr txBox="1"/>
          <p:nvPr/>
        </p:nvSpPr>
        <p:spPr>
          <a:xfrm>
            <a:off x="500063" y="1357313"/>
            <a:ext cx="5715000" cy="1754187"/>
          </a:xfrm>
          <a:prstGeom prst="rect">
            <a:avLst/>
          </a:prstGeom>
          <a:noFill/>
        </p:spPr>
        <p:txBody>
          <a:bodyPr>
            <a:spAutoFit/>
          </a:bodyPr>
          <a:lstStyle/>
          <a:p>
            <a:pPr>
              <a:defRPr/>
            </a:pPr>
            <a:r>
              <a:rPr lang="en-US" b="1" dirty="0">
                <a:solidFill>
                  <a:prstClr val="white"/>
                </a:solidFill>
                <a:latin typeface="Constantia"/>
              </a:rPr>
              <a:t>Light travel in an expanding Universe:</a:t>
            </a:r>
          </a:p>
          <a:p>
            <a:pPr>
              <a:defRPr/>
            </a:pPr>
            <a:endParaRPr lang="en-US" b="1" dirty="0">
              <a:solidFill>
                <a:prstClr val="white"/>
              </a:solidFill>
              <a:latin typeface="Constantia"/>
            </a:endParaRPr>
          </a:p>
          <a:p>
            <a:pPr>
              <a:defRPr/>
            </a:pPr>
            <a:endParaRPr lang="en-US" b="1" dirty="0">
              <a:solidFill>
                <a:prstClr val="white"/>
              </a:solidFill>
              <a:latin typeface="Constantia"/>
            </a:endParaRPr>
          </a:p>
          <a:p>
            <a:pPr>
              <a:defRPr/>
            </a:pPr>
            <a:r>
              <a:rPr lang="en-US" b="1" dirty="0">
                <a:solidFill>
                  <a:prstClr val="white"/>
                </a:solidFill>
                <a:latin typeface="Constantia"/>
                <a:sym typeface="Mathematica1"/>
              </a:rPr>
              <a:t>      </a:t>
            </a:r>
            <a:r>
              <a:rPr lang="en-US" b="1" dirty="0">
                <a:solidFill>
                  <a:prstClr val="white"/>
                </a:solidFill>
                <a:latin typeface="Constantia"/>
              </a:rPr>
              <a:t>Robertson-Walker metric:</a:t>
            </a:r>
          </a:p>
          <a:p>
            <a:pPr>
              <a:defRPr/>
            </a:pPr>
            <a:endParaRPr lang="en-US" b="1" dirty="0">
              <a:solidFill>
                <a:prstClr val="white"/>
              </a:solidFill>
              <a:latin typeface="Constantia"/>
            </a:endParaRPr>
          </a:p>
          <a:p>
            <a:pPr>
              <a:defRPr/>
            </a:pPr>
            <a:r>
              <a:rPr lang="en-US" b="1" dirty="0">
                <a:solidFill>
                  <a:prstClr val="white"/>
                </a:solidFill>
                <a:latin typeface="Constantia"/>
                <a:sym typeface="Mathematica1"/>
              </a:rPr>
              <a:t>      </a:t>
            </a:r>
            <a:r>
              <a:rPr lang="en-US" b="1" dirty="0">
                <a:solidFill>
                  <a:prstClr val="white"/>
                </a:solidFill>
                <a:latin typeface="Constantia"/>
              </a:rPr>
              <a:t>Light:</a:t>
            </a:r>
          </a:p>
        </p:txBody>
      </p:sp>
      <p:graphicFrame>
        <p:nvGraphicFramePr>
          <p:cNvPr id="55299" name="Object 3"/>
          <p:cNvGraphicFramePr>
            <a:graphicFrameLocks noChangeAspect="1"/>
          </p:cNvGraphicFramePr>
          <p:nvPr/>
        </p:nvGraphicFramePr>
        <p:xfrm>
          <a:off x="5000625" y="2643188"/>
          <a:ext cx="1039813" cy="492125"/>
        </p:xfrm>
        <a:graphic>
          <a:graphicData uri="http://schemas.openxmlformats.org/presentationml/2006/ole">
            <mc:AlternateContent xmlns:mc="http://schemas.openxmlformats.org/markup-compatibility/2006">
              <mc:Choice xmlns:v="urn:schemas-microsoft-com:vml" Requires="v">
                <p:oleObj spid="_x0000_s234511" name="Equation" r:id="rId5" imgW="482400" imgH="228600" progId="Equation.DSMT4">
                  <p:embed/>
                </p:oleObj>
              </mc:Choice>
              <mc:Fallback>
                <p:oleObj name="Equation" r:id="rId5" imgW="4824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2643188"/>
                        <a:ext cx="103981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10"/>
          <p:cNvSpPr/>
          <p:nvPr/>
        </p:nvSpPr>
        <p:spPr>
          <a:xfrm>
            <a:off x="571500" y="2071688"/>
            <a:ext cx="7858125"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55300" name="Object 4"/>
          <p:cNvGraphicFramePr>
            <a:graphicFrameLocks noChangeAspect="1"/>
          </p:cNvGraphicFramePr>
          <p:nvPr/>
        </p:nvGraphicFramePr>
        <p:xfrm>
          <a:off x="1000125" y="3429000"/>
          <a:ext cx="2362200" cy="1357313"/>
        </p:xfrm>
        <a:graphic>
          <a:graphicData uri="http://schemas.openxmlformats.org/presentationml/2006/ole">
            <mc:AlternateContent xmlns:mc="http://schemas.openxmlformats.org/markup-compatibility/2006">
              <mc:Choice xmlns:v="urn:schemas-microsoft-com:vml" Requires="v">
                <p:oleObj spid="_x0000_s234512" name="Equation" r:id="rId7" imgW="838080" imgH="482400" progId="Equation.DSMT4">
                  <p:embed/>
                </p:oleObj>
              </mc:Choice>
              <mc:Fallback>
                <p:oleObj name="Equation" r:id="rId7" imgW="838080" imgH="482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125" y="3429000"/>
                        <a:ext cx="2362200"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1" name="Object 5"/>
          <p:cNvGraphicFramePr>
            <a:graphicFrameLocks noChangeAspect="1"/>
          </p:cNvGraphicFramePr>
          <p:nvPr/>
        </p:nvGraphicFramePr>
        <p:xfrm>
          <a:off x="5072063" y="3429000"/>
          <a:ext cx="3040062" cy="1357313"/>
        </p:xfrm>
        <a:graphic>
          <a:graphicData uri="http://schemas.openxmlformats.org/presentationml/2006/ole">
            <mc:AlternateContent xmlns:mc="http://schemas.openxmlformats.org/markup-compatibility/2006">
              <mc:Choice xmlns:v="urn:schemas-microsoft-com:vml" Requires="v">
                <p:oleObj spid="_x0000_s234513" name="Equation" r:id="rId9" imgW="1079280" imgH="482400" progId="Equation.DSMT4">
                  <p:embed/>
                </p:oleObj>
              </mc:Choice>
              <mc:Fallback>
                <p:oleObj name="Equation" r:id="rId9" imgW="1079280" imgH="482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2063" y="3429000"/>
                        <a:ext cx="3040062"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71500" y="3500438"/>
            <a:ext cx="3357563" cy="1928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4857750" y="3500438"/>
            <a:ext cx="3571875" cy="1928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TextBox 13"/>
          <p:cNvSpPr txBox="1"/>
          <p:nvPr/>
        </p:nvSpPr>
        <p:spPr>
          <a:xfrm>
            <a:off x="714375" y="5000625"/>
            <a:ext cx="3286125" cy="307975"/>
          </a:xfrm>
          <a:prstGeom prst="rect">
            <a:avLst/>
          </a:prstGeom>
          <a:noFill/>
        </p:spPr>
        <p:txBody>
          <a:bodyPr>
            <a:spAutoFit/>
          </a:bodyPr>
          <a:lstStyle/>
          <a:p>
            <a:pPr>
              <a:defRPr/>
            </a:pPr>
            <a:r>
              <a:rPr lang="en-US" sz="1400" dirty="0">
                <a:solidFill>
                  <a:prstClr val="white"/>
                </a:solidFill>
                <a:latin typeface="Constantia"/>
              </a:rPr>
              <a:t>Horizon distance in </a:t>
            </a:r>
            <a:r>
              <a:rPr lang="en-US" sz="1400" dirty="0" err="1">
                <a:solidFill>
                  <a:prstClr val="white"/>
                </a:solidFill>
                <a:latin typeface="Constantia"/>
              </a:rPr>
              <a:t>comoving</a:t>
            </a:r>
            <a:r>
              <a:rPr lang="en-US" sz="1400" dirty="0">
                <a:solidFill>
                  <a:prstClr val="white"/>
                </a:solidFill>
                <a:latin typeface="Constantia"/>
              </a:rPr>
              <a:t> space</a:t>
            </a:r>
          </a:p>
        </p:txBody>
      </p:sp>
      <p:sp>
        <p:nvSpPr>
          <p:cNvPr id="15" name="TextBox 14"/>
          <p:cNvSpPr txBox="1"/>
          <p:nvPr/>
        </p:nvSpPr>
        <p:spPr>
          <a:xfrm>
            <a:off x="5000625" y="5072063"/>
            <a:ext cx="3286125" cy="307975"/>
          </a:xfrm>
          <a:prstGeom prst="rect">
            <a:avLst/>
          </a:prstGeom>
          <a:noFill/>
        </p:spPr>
        <p:txBody>
          <a:bodyPr>
            <a:spAutoFit/>
          </a:bodyPr>
          <a:lstStyle/>
          <a:p>
            <a:pPr>
              <a:defRPr/>
            </a:pPr>
            <a:r>
              <a:rPr lang="en-US" sz="1400" dirty="0">
                <a:solidFill>
                  <a:prstClr val="white"/>
                </a:solidFill>
                <a:latin typeface="Constantia"/>
              </a:rPr>
              <a:t>Horizon distance in physical space</a:t>
            </a:r>
          </a:p>
        </p:txBody>
      </p:sp>
      <p:sp>
        <p:nvSpPr>
          <p:cNvPr id="16" name="Left-Right Arrow 15"/>
          <p:cNvSpPr/>
          <p:nvPr/>
        </p:nvSpPr>
        <p:spPr>
          <a:xfrm>
            <a:off x="4071938" y="4286250"/>
            <a:ext cx="642937" cy="428625"/>
          </a:xfrm>
          <a:prstGeom prst="lef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931896205"/>
      </p:ext>
    </p:extLst>
  </p:cSld>
  <p:clrMapOvr>
    <a:masterClrMapping/>
  </p:clrMapOvr>
  <p:transition>
    <p:zo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graphicFrame>
        <p:nvGraphicFramePr>
          <p:cNvPr id="56322" name="Object 2"/>
          <p:cNvGraphicFramePr>
            <a:graphicFrameLocks noChangeAspect="1"/>
          </p:cNvGraphicFramePr>
          <p:nvPr/>
        </p:nvGraphicFramePr>
        <p:xfrm>
          <a:off x="785813" y="1357313"/>
          <a:ext cx="3040062" cy="1357312"/>
        </p:xfrm>
        <a:graphic>
          <a:graphicData uri="http://schemas.openxmlformats.org/presentationml/2006/ole">
            <mc:AlternateContent xmlns:mc="http://schemas.openxmlformats.org/markup-compatibility/2006">
              <mc:Choice xmlns:v="urn:schemas-microsoft-com:vml" Requires="v">
                <p:oleObj spid="_x0000_s235528" name="Equation" r:id="rId3" imgW="1079280" imgH="482400" progId="Equation.DSMT4">
                  <p:embed/>
                </p:oleObj>
              </mc:Choice>
              <mc:Fallback>
                <p:oleObj name="Equation" r:id="rId3" imgW="1079280" imgH="482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357313"/>
                        <a:ext cx="3040062" cy="135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571500" y="1285875"/>
            <a:ext cx="3714750"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857250" y="2786063"/>
            <a:ext cx="3286125" cy="307975"/>
          </a:xfrm>
          <a:prstGeom prst="rect">
            <a:avLst/>
          </a:prstGeom>
          <a:noFill/>
        </p:spPr>
        <p:txBody>
          <a:bodyPr>
            <a:spAutoFit/>
          </a:bodyPr>
          <a:lstStyle/>
          <a:p>
            <a:pPr>
              <a:defRPr/>
            </a:pPr>
            <a:r>
              <a:rPr lang="en-US" sz="1400" dirty="0">
                <a:solidFill>
                  <a:prstClr val="white"/>
                </a:solidFill>
                <a:latin typeface="Constantia"/>
              </a:rPr>
              <a:t>Horizon distance in physical space</a:t>
            </a:r>
          </a:p>
        </p:txBody>
      </p:sp>
      <p:sp>
        <p:nvSpPr>
          <p:cNvPr id="18" name="Right Arrow 17"/>
          <p:cNvSpPr/>
          <p:nvPr/>
        </p:nvSpPr>
        <p:spPr>
          <a:xfrm>
            <a:off x="4429125" y="1928813"/>
            <a:ext cx="977900" cy="484187"/>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56323" name="Object 3"/>
          <p:cNvGraphicFramePr>
            <a:graphicFrameLocks noChangeAspect="1"/>
          </p:cNvGraphicFramePr>
          <p:nvPr/>
        </p:nvGraphicFramePr>
        <p:xfrm>
          <a:off x="6143625" y="1857375"/>
          <a:ext cx="1824038" cy="642938"/>
        </p:xfrm>
        <a:graphic>
          <a:graphicData uri="http://schemas.openxmlformats.org/presentationml/2006/ole">
            <mc:AlternateContent xmlns:mc="http://schemas.openxmlformats.org/markup-compatibility/2006">
              <mc:Choice xmlns:v="urn:schemas-microsoft-com:vml" Requires="v">
                <p:oleObj spid="_x0000_s235529" name="Equation" r:id="rId5" imgW="647640" imgH="228600" progId="Equation.DSMT4">
                  <p:embed/>
                </p:oleObj>
              </mc:Choice>
              <mc:Fallback>
                <p:oleObj name="Equation" r:id="rId5" imgW="64764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625" y="1857375"/>
                        <a:ext cx="18240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5643563" y="2643188"/>
            <a:ext cx="3286125" cy="307975"/>
          </a:xfrm>
          <a:prstGeom prst="rect">
            <a:avLst/>
          </a:prstGeom>
          <a:noFill/>
        </p:spPr>
        <p:txBody>
          <a:bodyPr>
            <a:spAutoFit/>
          </a:bodyPr>
          <a:lstStyle/>
          <a:p>
            <a:pPr>
              <a:defRPr/>
            </a:pPr>
            <a:r>
              <a:rPr lang="en-US" sz="1400" dirty="0">
                <a:solidFill>
                  <a:prstClr val="white"/>
                </a:solidFill>
                <a:latin typeface="Constantia"/>
              </a:rPr>
              <a:t>In an Einstein-de Sitter Universe </a:t>
            </a:r>
          </a:p>
        </p:txBody>
      </p:sp>
      <p:sp>
        <p:nvSpPr>
          <p:cNvPr id="14" name="Rectangle 13"/>
          <p:cNvSpPr/>
          <p:nvPr/>
        </p:nvSpPr>
        <p:spPr>
          <a:xfrm>
            <a:off x="5572125" y="1285875"/>
            <a:ext cx="2928938"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453976199"/>
      </p:ext>
    </p:extLst>
  </p:cSld>
  <p:clrMapOvr>
    <a:masterClrMapping/>
  </p:clrMapOvr>
  <p:transition>
    <p:zoom/>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graphicFrame>
        <p:nvGraphicFramePr>
          <p:cNvPr id="57346" name="Object 2"/>
          <p:cNvGraphicFramePr>
            <a:graphicFrameLocks noChangeAspect="1"/>
          </p:cNvGraphicFramePr>
          <p:nvPr/>
        </p:nvGraphicFramePr>
        <p:xfrm>
          <a:off x="785813" y="1357313"/>
          <a:ext cx="3040062" cy="1357312"/>
        </p:xfrm>
        <a:graphic>
          <a:graphicData uri="http://schemas.openxmlformats.org/presentationml/2006/ole">
            <mc:AlternateContent xmlns:mc="http://schemas.openxmlformats.org/markup-compatibility/2006">
              <mc:Choice xmlns:v="urn:schemas-microsoft-com:vml" Requires="v">
                <p:oleObj spid="_x0000_s236555" name="Equation" r:id="rId3" imgW="1079280" imgH="482400" progId="Equation.DSMT4">
                  <p:embed/>
                </p:oleObj>
              </mc:Choice>
              <mc:Fallback>
                <p:oleObj name="Equation" r:id="rId3" imgW="1079280" imgH="482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357313"/>
                        <a:ext cx="3040062" cy="135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571500" y="1285875"/>
            <a:ext cx="3714750"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857250" y="2786063"/>
            <a:ext cx="3286125" cy="307975"/>
          </a:xfrm>
          <a:prstGeom prst="rect">
            <a:avLst/>
          </a:prstGeom>
          <a:noFill/>
        </p:spPr>
        <p:txBody>
          <a:bodyPr>
            <a:spAutoFit/>
          </a:bodyPr>
          <a:lstStyle/>
          <a:p>
            <a:pPr>
              <a:defRPr/>
            </a:pPr>
            <a:r>
              <a:rPr lang="en-US" sz="1400" dirty="0">
                <a:solidFill>
                  <a:prstClr val="white"/>
                </a:solidFill>
                <a:latin typeface="Constantia"/>
              </a:rPr>
              <a:t>Horizon distance in physical space</a:t>
            </a:r>
          </a:p>
        </p:txBody>
      </p:sp>
      <p:sp>
        <p:nvSpPr>
          <p:cNvPr id="18" name="Right Arrow 17"/>
          <p:cNvSpPr/>
          <p:nvPr/>
        </p:nvSpPr>
        <p:spPr>
          <a:xfrm>
            <a:off x="4429125" y="1928813"/>
            <a:ext cx="977900" cy="484187"/>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57347" name="Object 3"/>
          <p:cNvGraphicFramePr>
            <a:graphicFrameLocks noChangeAspect="1"/>
          </p:cNvGraphicFramePr>
          <p:nvPr/>
        </p:nvGraphicFramePr>
        <p:xfrm>
          <a:off x="6143625" y="1857375"/>
          <a:ext cx="1824038" cy="642938"/>
        </p:xfrm>
        <a:graphic>
          <a:graphicData uri="http://schemas.openxmlformats.org/presentationml/2006/ole">
            <mc:AlternateContent xmlns:mc="http://schemas.openxmlformats.org/markup-compatibility/2006">
              <mc:Choice xmlns:v="urn:schemas-microsoft-com:vml" Requires="v">
                <p:oleObj spid="_x0000_s236556" name="Equation" r:id="rId5" imgW="647640" imgH="228600" progId="Equation.DSMT4">
                  <p:embed/>
                </p:oleObj>
              </mc:Choice>
              <mc:Fallback>
                <p:oleObj name="Equation" r:id="rId5" imgW="64764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625" y="1857375"/>
                        <a:ext cx="1824038"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Box 18"/>
          <p:cNvSpPr txBox="1"/>
          <p:nvPr/>
        </p:nvSpPr>
        <p:spPr>
          <a:xfrm>
            <a:off x="5643563" y="2643188"/>
            <a:ext cx="3286125" cy="307975"/>
          </a:xfrm>
          <a:prstGeom prst="rect">
            <a:avLst/>
          </a:prstGeom>
          <a:noFill/>
        </p:spPr>
        <p:txBody>
          <a:bodyPr>
            <a:spAutoFit/>
          </a:bodyPr>
          <a:lstStyle/>
          <a:p>
            <a:pPr>
              <a:defRPr/>
            </a:pPr>
            <a:r>
              <a:rPr lang="en-US" sz="1400" dirty="0">
                <a:solidFill>
                  <a:prstClr val="white"/>
                </a:solidFill>
                <a:latin typeface="Constantia"/>
              </a:rPr>
              <a:t>In an Einstein-de Sitter Universe </a:t>
            </a:r>
          </a:p>
        </p:txBody>
      </p:sp>
      <p:graphicFrame>
        <p:nvGraphicFramePr>
          <p:cNvPr id="57348" name="Object 4"/>
          <p:cNvGraphicFramePr>
            <a:graphicFrameLocks noChangeAspect="1"/>
          </p:cNvGraphicFramePr>
          <p:nvPr/>
        </p:nvGraphicFramePr>
        <p:xfrm>
          <a:off x="3714750" y="4143375"/>
          <a:ext cx="4757738" cy="1322388"/>
        </p:xfrm>
        <a:graphic>
          <a:graphicData uri="http://schemas.openxmlformats.org/presentationml/2006/ole">
            <mc:AlternateContent xmlns:mc="http://schemas.openxmlformats.org/markup-compatibility/2006">
              <mc:Choice xmlns:v="urn:schemas-microsoft-com:vml" Requires="v">
                <p:oleObj spid="_x0000_s236557" name="Equation" r:id="rId7" imgW="1688760" imgH="469800" progId="Equation.DSMT4">
                  <p:embed/>
                </p:oleObj>
              </mc:Choice>
              <mc:Fallback>
                <p:oleObj name="Equation" r:id="rId7" imgW="1688760" imgH="4698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4750" y="4143375"/>
                        <a:ext cx="4757738" cy="132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ight Arrow 11"/>
          <p:cNvSpPr/>
          <p:nvPr/>
        </p:nvSpPr>
        <p:spPr>
          <a:xfrm rot="5400000">
            <a:off x="6627019" y="3445669"/>
            <a:ext cx="660400" cy="484188"/>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5572125" y="1285875"/>
            <a:ext cx="2928938" cy="1928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0" y="4071938"/>
            <a:ext cx="7929563"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642938" y="4071938"/>
            <a:ext cx="3286125" cy="1169987"/>
          </a:xfrm>
          <a:prstGeom prst="rect">
            <a:avLst/>
          </a:prstGeom>
          <a:noFill/>
        </p:spPr>
        <p:txBody>
          <a:bodyPr>
            <a:spAutoFit/>
          </a:bodyPr>
          <a:lstStyle/>
          <a:p>
            <a:pPr>
              <a:defRPr/>
            </a:pPr>
            <a:r>
              <a:rPr lang="en-US" sz="1400" dirty="0">
                <a:solidFill>
                  <a:prstClr val="white"/>
                </a:solidFill>
                <a:latin typeface="Constantia"/>
              </a:rPr>
              <a:t>The horizon distance at </a:t>
            </a:r>
          </a:p>
          <a:p>
            <a:pPr>
              <a:defRPr/>
            </a:pPr>
            <a:r>
              <a:rPr lang="en-US" sz="1400" dirty="0">
                <a:solidFill>
                  <a:prstClr val="white"/>
                </a:solidFill>
                <a:latin typeface="Constantia"/>
              </a:rPr>
              <a:t>recombination/decoupling </a:t>
            </a:r>
          </a:p>
          <a:p>
            <a:pPr>
              <a:defRPr/>
            </a:pPr>
            <a:r>
              <a:rPr lang="en-US" sz="1400" dirty="0">
                <a:solidFill>
                  <a:prstClr val="white"/>
                </a:solidFill>
                <a:latin typeface="Constantia"/>
              </a:rPr>
              <a:t>(CMB),</a:t>
            </a:r>
          </a:p>
          <a:p>
            <a:pPr>
              <a:defRPr/>
            </a:pPr>
            <a:endParaRPr lang="en-US" sz="1400" dirty="0">
              <a:solidFill>
                <a:prstClr val="white"/>
              </a:solidFill>
              <a:latin typeface="Constantia"/>
            </a:endParaRPr>
          </a:p>
          <a:p>
            <a:pPr>
              <a:defRPr/>
            </a:pPr>
            <a:r>
              <a:rPr lang="en-US" sz="1400" dirty="0">
                <a:solidFill>
                  <a:prstClr val="white"/>
                </a:solidFill>
                <a:latin typeface="Constantia"/>
              </a:rPr>
              <a:t>angular size on the sky:  </a:t>
            </a:r>
          </a:p>
        </p:txBody>
      </p:sp>
    </p:spTree>
    <p:extLst>
      <p:ext uri="{BB962C8B-B14F-4D97-AF65-F5344CB8AC3E}">
        <p14:creationId xmlns:p14="http://schemas.microsoft.com/office/powerpoint/2010/main" val="4041928421"/>
      </p:ext>
    </p:extLst>
  </p:cSld>
  <p:clrMapOvr>
    <a:masterClrMapping/>
  </p:clrMapOvr>
  <p:transition>
    <p:zoom/>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graphicFrame>
        <p:nvGraphicFramePr>
          <p:cNvPr id="58370" name="Object 4"/>
          <p:cNvGraphicFramePr>
            <a:graphicFrameLocks noChangeAspect="1"/>
          </p:cNvGraphicFramePr>
          <p:nvPr/>
        </p:nvGraphicFramePr>
        <p:xfrm>
          <a:off x="3643313" y="1285875"/>
          <a:ext cx="4757737" cy="1322388"/>
        </p:xfrm>
        <a:graphic>
          <a:graphicData uri="http://schemas.openxmlformats.org/presentationml/2006/ole">
            <mc:AlternateContent xmlns:mc="http://schemas.openxmlformats.org/markup-compatibility/2006">
              <mc:Choice xmlns:v="urn:schemas-microsoft-com:vml" Requires="v">
                <p:oleObj spid="_x0000_s237576" name="Equation" r:id="rId3" imgW="1688760" imgH="469800" progId="Equation.DSMT4">
                  <p:embed/>
                </p:oleObj>
              </mc:Choice>
              <mc:Fallback>
                <p:oleObj name="Equation" r:id="rId3" imgW="168876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13" y="1285875"/>
                        <a:ext cx="4757737" cy="132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ight Arrow 11"/>
          <p:cNvSpPr/>
          <p:nvPr/>
        </p:nvSpPr>
        <p:spPr>
          <a:xfrm rot="5400000">
            <a:off x="3706812" y="2865438"/>
            <a:ext cx="500063" cy="484188"/>
          </a:xfrm>
          <a:prstGeom prs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0" y="1214438"/>
            <a:ext cx="7929563"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714375" y="1428750"/>
            <a:ext cx="3286125" cy="1169988"/>
          </a:xfrm>
          <a:prstGeom prst="rect">
            <a:avLst/>
          </a:prstGeom>
          <a:noFill/>
        </p:spPr>
        <p:txBody>
          <a:bodyPr>
            <a:spAutoFit/>
          </a:bodyPr>
          <a:lstStyle/>
          <a:p>
            <a:pPr>
              <a:defRPr/>
            </a:pPr>
            <a:r>
              <a:rPr lang="en-US" sz="1400" dirty="0">
                <a:solidFill>
                  <a:prstClr val="white"/>
                </a:solidFill>
                <a:latin typeface="Constantia"/>
              </a:rPr>
              <a:t>The horizon distance at </a:t>
            </a:r>
          </a:p>
          <a:p>
            <a:pPr>
              <a:defRPr/>
            </a:pPr>
            <a:r>
              <a:rPr lang="en-US" sz="1400" dirty="0">
                <a:solidFill>
                  <a:prstClr val="white"/>
                </a:solidFill>
                <a:latin typeface="Constantia"/>
              </a:rPr>
              <a:t>recombination/decoupling </a:t>
            </a:r>
          </a:p>
          <a:p>
            <a:pPr>
              <a:defRPr/>
            </a:pPr>
            <a:r>
              <a:rPr lang="en-US" sz="1400" dirty="0">
                <a:solidFill>
                  <a:prstClr val="white"/>
                </a:solidFill>
                <a:latin typeface="Constantia"/>
              </a:rPr>
              <a:t>(CMB),</a:t>
            </a:r>
          </a:p>
          <a:p>
            <a:pPr>
              <a:defRPr/>
            </a:pPr>
            <a:endParaRPr lang="en-US" sz="1400" dirty="0">
              <a:solidFill>
                <a:prstClr val="white"/>
              </a:solidFill>
              <a:latin typeface="Constantia"/>
            </a:endParaRPr>
          </a:p>
          <a:p>
            <a:pPr>
              <a:defRPr/>
            </a:pPr>
            <a:r>
              <a:rPr lang="en-US" sz="1400" dirty="0">
                <a:solidFill>
                  <a:prstClr val="white"/>
                </a:solidFill>
                <a:latin typeface="Constantia"/>
              </a:rPr>
              <a:t>angular size on the sky:  </a:t>
            </a:r>
          </a:p>
        </p:txBody>
      </p:sp>
      <p:graphicFrame>
        <p:nvGraphicFramePr>
          <p:cNvPr id="58371" name="Object 5"/>
          <p:cNvGraphicFramePr>
            <a:graphicFrameLocks noChangeAspect="1"/>
          </p:cNvGraphicFramePr>
          <p:nvPr/>
        </p:nvGraphicFramePr>
        <p:xfrm>
          <a:off x="857250" y="3571875"/>
          <a:ext cx="1181100" cy="1893888"/>
        </p:xfrm>
        <a:graphic>
          <a:graphicData uri="http://schemas.openxmlformats.org/presentationml/2006/ole">
            <mc:AlternateContent xmlns:mc="http://schemas.openxmlformats.org/markup-compatibility/2006">
              <mc:Choice xmlns:v="urn:schemas-microsoft-com:vml" Requires="v">
                <p:oleObj spid="_x0000_s237577" name="Equation" r:id="rId5" imgW="419040" imgH="672840" progId="Equation.DSMT4">
                  <p:embed/>
                </p:oleObj>
              </mc:Choice>
              <mc:Fallback>
                <p:oleObj name="Equation" r:id="rId5" imgW="419040" imgH="6728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0" y="3571875"/>
                        <a:ext cx="1181100" cy="189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571500" y="3429000"/>
            <a:ext cx="7929563"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2428875" y="3643313"/>
            <a:ext cx="3286125" cy="1816100"/>
          </a:xfrm>
          <a:prstGeom prst="rect">
            <a:avLst/>
          </a:prstGeom>
          <a:noFill/>
        </p:spPr>
        <p:txBody>
          <a:bodyPr>
            <a:spAutoFit/>
          </a:bodyPr>
          <a:lstStyle/>
          <a:p>
            <a:pPr>
              <a:defRPr/>
            </a:pPr>
            <a:r>
              <a:rPr lang="en-US" sz="1400" dirty="0">
                <a:solidFill>
                  <a:prstClr val="white"/>
                </a:solidFill>
                <a:latin typeface="Constantia"/>
              </a:rPr>
              <a:t>Large angular scales:</a:t>
            </a:r>
          </a:p>
          <a:p>
            <a:pPr>
              <a:defRPr/>
            </a:pPr>
            <a:r>
              <a:rPr lang="en-US" sz="1400" dirty="0">
                <a:solidFill>
                  <a:prstClr val="white"/>
                </a:solidFill>
                <a:latin typeface="Constantia"/>
              </a:rPr>
              <a:t>NOT  in physical contact</a:t>
            </a: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a:solidFill>
                  <a:prstClr val="white"/>
                </a:solidFill>
                <a:latin typeface="Constantia"/>
              </a:rPr>
              <a:t>Small angular scales:</a:t>
            </a:r>
          </a:p>
          <a:p>
            <a:pPr>
              <a:defRPr/>
            </a:pPr>
            <a:r>
              <a:rPr lang="en-US" sz="1400" dirty="0">
                <a:solidFill>
                  <a:prstClr val="white"/>
                </a:solidFill>
                <a:latin typeface="Constantia"/>
              </a:rPr>
              <a:t>In physical (thus, also thermal) contact  </a:t>
            </a:r>
          </a:p>
        </p:txBody>
      </p:sp>
    </p:spTree>
    <p:extLst>
      <p:ext uri="{BB962C8B-B14F-4D97-AF65-F5344CB8AC3E}">
        <p14:creationId xmlns:p14="http://schemas.microsoft.com/office/powerpoint/2010/main" val="222716449"/>
      </p:ext>
    </p:extLst>
  </p:cSld>
  <p:clrMapOvr>
    <a:masterClrMapping/>
  </p:clrMapOvr>
  <p:transition>
    <p:zoom/>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How can it be that regions totally out of thermal contact have the same temperature ?  </a:t>
            </a:r>
          </a:p>
        </p:txBody>
      </p:sp>
      <p:pic>
        <p:nvPicPr>
          <p:cNvPr id="162819"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smtClean="0">
                <a:solidFill>
                  <a:schemeClr val="tx1"/>
                </a:solidFill>
                <a:effectLst>
                  <a:outerShdw blurRad="38100" dist="38100" dir="2700000" algn="tl">
                    <a:srgbClr val="FFFFFF"/>
                  </a:outerShdw>
                </a:effectLst>
              </a:rPr>
              <a:t>Cosmic Microwave Background</a:t>
            </a:r>
          </a:p>
        </p:txBody>
      </p:sp>
      <p:sp>
        <p:nvSpPr>
          <p:cNvPr id="162821"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2"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3"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2824"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CC0000"/>
                </a:solidFill>
              </a:rPr>
              <a:t>Size Horizon Recombination</a:t>
            </a:r>
          </a:p>
        </p:txBody>
      </p:sp>
    </p:spTree>
    <p:extLst>
      <p:ext uri="{BB962C8B-B14F-4D97-AF65-F5344CB8AC3E}">
        <p14:creationId xmlns:p14="http://schemas.microsoft.com/office/powerpoint/2010/main" val="262688411"/>
      </p:ext>
    </p:extLst>
  </p:cSld>
  <p:clrMapOvr>
    <a:masterClrMapping/>
  </p:clrMapOvr>
  <p:transition>
    <p:zoom/>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05" name="Text Box 5"/>
          <p:cNvSpPr txBox="1">
            <a:spLocks noChangeArrowheads="1"/>
          </p:cNvSpPr>
          <p:nvPr/>
        </p:nvSpPr>
        <p:spPr bwMode="auto">
          <a:xfrm>
            <a:off x="214313" y="5400675"/>
            <a:ext cx="8785225" cy="1052513"/>
          </a:xfrm>
          <a:prstGeom prst="rect">
            <a:avLst/>
          </a:prstGeom>
          <a:noFill/>
          <a:ln w="9525">
            <a:noFill/>
            <a:miter lim="800000"/>
            <a:headEnd/>
            <a:tailEnd/>
          </a:ln>
          <a:effectLst/>
        </p:spPr>
        <p:txBody>
          <a:bodyPr>
            <a:spAutoFit/>
          </a:bodyPr>
          <a:lstStyle/>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measured fluctuations:                              &gt; 7</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Size Horizon at Recombination spans angle   ~ 1</a:t>
            </a:r>
            <a:r>
              <a:rPr lang="en-US" sz="1600" b="1" baseline="30000" dirty="0">
                <a:solidFill>
                  <a:prstClr val="white"/>
                </a:solidFill>
                <a:effectLst>
                  <a:outerShdw blurRad="38100" dist="38100" dir="2700000" algn="tl">
                    <a:srgbClr val="FFFFFF"/>
                  </a:outerShdw>
                </a:effectLst>
                <a:latin typeface="Constantia"/>
              </a:rPr>
              <a:t>o</a:t>
            </a:r>
          </a:p>
          <a:p>
            <a:pPr>
              <a:lnSpc>
                <a:spcPct val="60000"/>
              </a:lnSpc>
              <a:spcBef>
                <a:spcPct val="50000"/>
              </a:spcBef>
              <a:defRPr/>
            </a:pPr>
            <a:endParaRPr lang="en-US" sz="1600" b="1" dirty="0">
              <a:solidFill>
                <a:prstClr val="white"/>
              </a:solidFill>
              <a:effectLst>
                <a:outerShdw blurRad="38100" dist="38100" dir="2700000" algn="tl">
                  <a:srgbClr val="FFFFFF"/>
                </a:outerShdw>
              </a:effectLst>
              <a:latin typeface="Constantia"/>
            </a:endParaRPr>
          </a:p>
          <a:p>
            <a:pPr>
              <a:lnSpc>
                <a:spcPct val="60000"/>
              </a:lnSpc>
              <a:spcBef>
                <a:spcPct val="50000"/>
              </a:spcBef>
              <a:defRPr/>
            </a:pPr>
            <a:r>
              <a:rPr lang="en-US" sz="1600" b="1" dirty="0">
                <a:solidFill>
                  <a:prstClr val="white"/>
                </a:solidFill>
                <a:effectLst>
                  <a:outerShdw blurRad="38100" dist="38100" dir="2700000" algn="tl">
                    <a:srgbClr val="FFFFFF"/>
                  </a:outerShdw>
                </a:effectLst>
                <a:latin typeface="Constantia"/>
              </a:rPr>
              <a:t>COBE proved that </a:t>
            </a:r>
            <a:r>
              <a:rPr lang="en-US" sz="1600" b="1" dirty="0" err="1">
                <a:solidFill>
                  <a:prstClr val="white"/>
                </a:solidFill>
                <a:effectLst>
                  <a:outerShdw blurRad="38100" dist="38100" dir="2700000" algn="tl">
                    <a:srgbClr val="FFFFFF"/>
                  </a:outerShdw>
                </a:effectLst>
                <a:latin typeface="Constantia"/>
              </a:rPr>
              <a:t>superhorizon</a:t>
            </a:r>
            <a:r>
              <a:rPr lang="en-US" sz="1600" b="1" dirty="0">
                <a:solidFill>
                  <a:prstClr val="white"/>
                </a:solidFill>
                <a:effectLst>
                  <a:outerShdw blurRad="38100" dist="38100" dir="2700000" algn="tl">
                    <a:srgbClr val="FFFFFF"/>
                  </a:outerShdw>
                </a:effectLst>
                <a:latin typeface="Constantia"/>
              </a:rPr>
              <a:t> fluctuations do exist:                prediction Inflation !!!!! </a:t>
            </a:r>
          </a:p>
        </p:txBody>
      </p:sp>
      <p:pic>
        <p:nvPicPr>
          <p:cNvPr id="163843" name="Picture 3" descr="co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836613"/>
            <a:ext cx="8856662" cy="4567237"/>
          </a:xfrm>
          <a:noFill/>
        </p:spPr>
      </p:pic>
      <p:sp>
        <p:nvSpPr>
          <p:cNvPr id="972802" name="Rectangle 2"/>
          <p:cNvSpPr>
            <a:spLocks noGrp="1" noChangeArrowheads="1"/>
          </p:cNvSpPr>
          <p:nvPr>
            <p:ph type="title"/>
          </p:nvPr>
        </p:nvSpPr>
        <p:spPr>
          <a:xfrm>
            <a:off x="214282" y="0"/>
            <a:ext cx="9359900" cy="908050"/>
          </a:xfrm>
        </p:spPr>
        <p:txBody>
          <a:bodyPr/>
          <a:lstStyle/>
          <a:p>
            <a:pPr eaLnBrk="1" fontAlgn="auto" hangingPunct="1">
              <a:spcAft>
                <a:spcPts val="0"/>
              </a:spcAft>
              <a:defRPr/>
            </a:pPr>
            <a:r>
              <a:rPr sz="4800" b="1" smtClean="0">
                <a:solidFill>
                  <a:schemeClr val="tx1"/>
                </a:solidFill>
                <a:effectLst>
                  <a:outerShdw blurRad="38100" dist="38100" dir="2700000" algn="tl">
                    <a:srgbClr val="FFFFFF"/>
                  </a:outerShdw>
                </a:effectLst>
              </a:rPr>
              <a:t>Cosmic Microwave Background</a:t>
            </a:r>
          </a:p>
        </p:txBody>
      </p:sp>
      <p:sp>
        <p:nvSpPr>
          <p:cNvPr id="163845" name="Rectangle 4"/>
          <p:cNvSpPr>
            <a:spLocks noChangeArrowheads="1"/>
          </p:cNvSpPr>
          <p:nvPr/>
        </p:nvSpPr>
        <p:spPr bwMode="auto">
          <a:xfrm>
            <a:off x="179388" y="5357813"/>
            <a:ext cx="8785225" cy="1428750"/>
          </a:xfrm>
          <a:prstGeom prst="rect">
            <a:avLst/>
          </a:prstGeom>
          <a:noFill/>
          <a:ln w="3810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3846" name="Oval 6"/>
          <p:cNvSpPr>
            <a:spLocks noChangeArrowheads="1"/>
          </p:cNvSpPr>
          <p:nvPr/>
        </p:nvSpPr>
        <p:spPr bwMode="auto">
          <a:xfrm>
            <a:off x="2195513" y="3068638"/>
            <a:ext cx="144462"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3847" name="AutoShape 7"/>
          <p:cNvSpPr>
            <a:spLocks noChangeArrowheads="1"/>
          </p:cNvSpPr>
          <p:nvPr/>
        </p:nvSpPr>
        <p:spPr bwMode="auto">
          <a:xfrm rot="-1317264">
            <a:off x="2411413" y="2781300"/>
            <a:ext cx="1150937" cy="71438"/>
          </a:xfrm>
          <a:prstGeom prst="leftArrow">
            <a:avLst>
              <a:gd name="adj1" fmla="val 50000"/>
              <a:gd name="adj2" fmla="val 402775"/>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63848" name="Text Box 8"/>
          <p:cNvSpPr txBox="1">
            <a:spLocks noChangeArrowheads="1"/>
          </p:cNvSpPr>
          <p:nvPr/>
        </p:nvSpPr>
        <p:spPr bwMode="auto">
          <a:xfrm>
            <a:off x="3635375" y="2349500"/>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solidFill>
                  <a:srgbClr val="CC0000"/>
                </a:solidFill>
              </a:rPr>
              <a:t>Size Horizon Recombination</a:t>
            </a:r>
          </a:p>
        </p:txBody>
      </p:sp>
    </p:spTree>
    <p:extLst>
      <p:ext uri="{BB962C8B-B14F-4D97-AF65-F5344CB8AC3E}">
        <p14:creationId xmlns:p14="http://schemas.microsoft.com/office/powerpoint/2010/main" val="399948059"/>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75994" y="3356992"/>
            <a:ext cx="7775575" cy="3096344"/>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r>
              <a:rPr lang="en-US" dirty="0" smtClean="0">
                <a:solidFill>
                  <a:srgbClr val="000000"/>
                </a:solidFill>
              </a:rPr>
              <a:t> </a:t>
            </a:r>
            <a:endParaRPr lang="en-US" dirty="0">
              <a:solidFill>
                <a:srgbClr val="000000"/>
              </a:solidFill>
            </a:endParaRPr>
          </a:p>
        </p:txBody>
      </p:sp>
      <p:sp>
        <p:nvSpPr>
          <p:cNvPr id="86019" name="Rectangle 3"/>
          <p:cNvSpPr>
            <a:spLocks noChangeArrowheads="1"/>
          </p:cNvSpPr>
          <p:nvPr/>
        </p:nvSpPr>
        <p:spPr bwMode="auto">
          <a:xfrm>
            <a:off x="684213" y="1340768"/>
            <a:ext cx="7775575" cy="172819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1651720032"/>
              </p:ext>
            </p:extLst>
          </p:nvPr>
        </p:nvGraphicFramePr>
        <p:xfrm>
          <a:off x="2627784" y="1854116"/>
          <a:ext cx="3303827" cy="1077892"/>
        </p:xfrm>
        <a:graphic>
          <a:graphicData uri="http://schemas.openxmlformats.org/presentationml/2006/ole">
            <mc:AlternateContent xmlns:mc="http://schemas.openxmlformats.org/markup-compatibility/2006">
              <mc:Choice xmlns:v="urn:schemas-microsoft-com:vml" Requires="v">
                <p:oleObj spid="_x0000_s140469" name="Equation" r:id="rId3" imgW="1206360" imgH="393480" progId="Equation.DSMT4">
                  <p:embed/>
                </p:oleObj>
              </mc:Choice>
              <mc:Fallback>
                <p:oleObj name="Equation" r:id="rId3" imgW="1206360" imgH="393480" progId="Equation.DSMT4">
                  <p:embed/>
                  <p:pic>
                    <p:nvPicPr>
                      <p:cNvPr id="0" name=""/>
                      <p:cNvPicPr>
                        <a:picLocks noChangeAspect="1" noChangeArrowheads="1"/>
                      </p:cNvPicPr>
                      <p:nvPr/>
                    </p:nvPicPr>
                    <p:blipFill>
                      <a:blip r:embed="rId4"/>
                      <a:srcRect/>
                      <a:stretch>
                        <a:fillRect/>
                      </a:stretch>
                    </p:blipFill>
                    <p:spPr bwMode="auto">
                      <a:xfrm>
                        <a:off x="2627784" y="1854116"/>
                        <a:ext cx="3303827" cy="1077892"/>
                      </a:xfrm>
                      <a:prstGeom prst="rect">
                        <a:avLst/>
                      </a:prstGeom>
                      <a:noFill/>
                      <a:ln>
                        <a:noFill/>
                      </a:ln>
                      <a:effectLs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260490424"/>
              </p:ext>
            </p:extLst>
          </p:nvPr>
        </p:nvGraphicFramePr>
        <p:xfrm>
          <a:off x="3539843" y="5373216"/>
          <a:ext cx="2047875" cy="777875"/>
        </p:xfrm>
        <a:graphic>
          <a:graphicData uri="http://schemas.openxmlformats.org/presentationml/2006/ole">
            <mc:AlternateContent xmlns:mc="http://schemas.openxmlformats.org/markup-compatibility/2006">
              <mc:Choice xmlns:v="urn:schemas-microsoft-com:vml" Requires="v">
                <p:oleObj spid="_x0000_s140470" name="Equation" r:id="rId5" imgW="634680" imgH="241200" progId="Equation.DSMT4">
                  <p:embed/>
                </p:oleObj>
              </mc:Choice>
              <mc:Fallback>
                <p:oleObj name="Equation" r:id="rId5" imgW="634680" imgH="241200" progId="Equation.DSMT4">
                  <p:embed/>
                  <p:pic>
                    <p:nvPicPr>
                      <p:cNvPr id="0" name=""/>
                      <p:cNvPicPr>
                        <a:picLocks noChangeAspect="1" noChangeArrowheads="1"/>
                      </p:cNvPicPr>
                      <p:nvPr/>
                    </p:nvPicPr>
                    <p:blipFill>
                      <a:blip r:embed="rId6"/>
                      <a:srcRect/>
                      <a:stretch>
                        <a:fillRect/>
                      </a:stretch>
                    </p:blipFill>
                    <p:spPr bwMode="auto">
                      <a:xfrm>
                        <a:off x="3539843" y="5373216"/>
                        <a:ext cx="2047875"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87468190"/>
              </p:ext>
            </p:extLst>
          </p:nvPr>
        </p:nvGraphicFramePr>
        <p:xfrm>
          <a:off x="2843808" y="3501008"/>
          <a:ext cx="3233738" cy="777875"/>
        </p:xfrm>
        <a:graphic>
          <a:graphicData uri="http://schemas.openxmlformats.org/presentationml/2006/ole">
            <mc:AlternateContent xmlns:mc="http://schemas.openxmlformats.org/markup-compatibility/2006">
              <mc:Choice xmlns:v="urn:schemas-microsoft-com:vml" Requires="v">
                <p:oleObj spid="_x0000_s140471" name="Equation" r:id="rId7" imgW="1002960" imgH="241200" progId="Equation.DSMT4">
                  <p:embed/>
                </p:oleObj>
              </mc:Choice>
              <mc:Fallback>
                <p:oleObj name="Equation" r:id="rId7" imgW="1002960" imgH="241200" progId="Equation.DSMT4">
                  <p:embed/>
                  <p:pic>
                    <p:nvPicPr>
                      <p:cNvPr id="0" name=""/>
                      <p:cNvPicPr>
                        <a:picLocks noChangeAspect="1" noChangeArrowheads="1"/>
                      </p:cNvPicPr>
                      <p:nvPr/>
                    </p:nvPicPr>
                    <p:blipFill>
                      <a:blip r:embed="rId8"/>
                      <a:srcRect/>
                      <a:stretch>
                        <a:fillRect/>
                      </a:stretch>
                    </p:blipFill>
                    <p:spPr bwMode="auto">
                      <a:xfrm>
                        <a:off x="2843808" y="3501008"/>
                        <a:ext cx="3233738"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Down Arrow 3"/>
          <p:cNvSpPr/>
          <p:nvPr/>
        </p:nvSpPr>
        <p:spPr>
          <a:xfrm>
            <a:off x="4427984" y="4545124"/>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555776" y="1484784"/>
            <a:ext cx="2808312" cy="369332"/>
          </a:xfrm>
          <a:prstGeom prst="rect">
            <a:avLst/>
          </a:prstGeom>
          <a:noFill/>
        </p:spPr>
        <p:txBody>
          <a:bodyPr wrap="square" rtlCol="0">
            <a:spAutoFit/>
          </a:bodyPr>
          <a:lstStyle/>
          <a:p>
            <a:r>
              <a:rPr lang="nl-NL" b="1" dirty="0" smtClean="0">
                <a:solidFill>
                  <a:schemeClr val="accent1"/>
                </a:solidFill>
              </a:rPr>
              <a:t>Einstein Tensor:</a:t>
            </a:r>
            <a:endParaRPr lang="en-GB" b="1" dirty="0">
              <a:solidFill>
                <a:schemeClr val="accent1"/>
              </a:solidFill>
            </a:endParaRPr>
          </a:p>
        </p:txBody>
      </p:sp>
      <p:sp>
        <p:nvSpPr>
          <p:cNvPr id="10" name="TextBox 9"/>
          <p:cNvSpPr txBox="1"/>
          <p:nvPr/>
        </p:nvSpPr>
        <p:spPr>
          <a:xfrm>
            <a:off x="5001427" y="4543623"/>
            <a:ext cx="3096344" cy="584775"/>
          </a:xfrm>
          <a:prstGeom prst="rect">
            <a:avLst/>
          </a:prstGeom>
          <a:noFill/>
        </p:spPr>
        <p:txBody>
          <a:bodyPr wrap="square" rtlCol="0">
            <a:spAutoFit/>
          </a:bodyPr>
          <a:lstStyle/>
          <a:p>
            <a:r>
              <a:rPr lang="nl-NL" sz="1600" b="1" dirty="0" smtClean="0">
                <a:solidFill>
                  <a:schemeClr val="accent1"/>
                </a:solidFill>
              </a:rPr>
              <a:t>Einstein Tensor</a:t>
            </a:r>
            <a:r>
              <a:rPr lang="nl-NL" sz="1600" b="1" dirty="0">
                <a:solidFill>
                  <a:schemeClr val="accent1"/>
                </a:solidFill>
              </a:rPr>
              <a:t> </a:t>
            </a:r>
            <a:r>
              <a:rPr lang="nl-NL" sz="1600" b="1" dirty="0" smtClean="0">
                <a:solidFill>
                  <a:schemeClr val="accent1"/>
                </a:solidFill>
              </a:rPr>
              <a:t>only rank 2 tensor for which this holds: </a:t>
            </a:r>
            <a:endParaRPr lang="en-GB" sz="1600" b="1" dirty="0">
              <a:solidFill>
                <a:schemeClr val="accent1"/>
              </a:solidFill>
            </a:endParaRPr>
          </a:p>
        </p:txBody>
      </p:sp>
    </p:spTree>
    <p:extLst>
      <p:ext uri="{BB962C8B-B14F-4D97-AF65-F5344CB8AC3E}">
        <p14:creationId xmlns:p14="http://schemas.microsoft.com/office/powerpoint/2010/main" val="670131063"/>
      </p:ext>
    </p:extLst>
  </p:cSld>
  <p:clrMapOvr>
    <a:masterClrMapping/>
  </p:clrMapOvr>
  <p:transition>
    <p:zoom/>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Horizon  Problem</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prstClr val="black">
                    <a:lumMod val="85000"/>
                    <a:lumOff val="15000"/>
                  </a:prstClr>
                </a:solidFill>
                <a:latin typeface="Constantia"/>
              </a:rPr>
              <a:t>Horizon of the Universe:</a:t>
            </a:r>
          </a:p>
          <a:p>
            <a:pPr>
              <a:defRPr/>
            </a:pPr>
            <a:r>
              <a:rPr lang="en-US" sz="2200" b="1" dirty="0">
                <a:solidFill>
                  <a:prstClr val="black">
                    <a:lumMod val="85000"/>
                    <a:lumOff val="15000"/>
                  </a:prstClr>
                </a:solidFill>
                <a:latin typeface="Constantia"/>
              </a:rPr>
              <a:t>distance that light travelled since the Big Bang</a:t>
            </a:r>
          </a:p>
        </p:txBody>
      </p:sp>
      <p:graphicFrame>
        <p:nvGraphicFramePr>
          <p:cNvPr id="59394" name="Object 4"/>
          <p:cNvGraphicFramePr>
            <a:graphicFrameLocks noChangeAspect="1"/>
          </p:cNvGraphicFramePr>
          <p:nvPr/>
        </p:nvGraphicFramePr>
        <p:xfrm>
          <a:off x="3643313" y="1285875"/>
          <a:ext cx="4757737" cy="1322388"/>
        </p:xfrm>
        <a:graphic>
          <a:graphicData uri="http://schemas.openxmlformats.org/presentationml/2006/ole">
            <mc:AlternateContent xmlns:mc="http://schemas.openxmlformats.org/markup-compatibility/2006">
              <mc:Choice xmlns:v="urn:schemas-microsoft-com:vml" Requires="v">
                <p:oleObj spid="_x0000_s238600" name="Equation" r:id="rId3" imgW="1688760" imgH="469800" progId="Equation.DSMT4">
                  <p:embed/>
                </p:oleObj>
              </mc:Choice>
              <mc:Fallback>
                <p:oleObj name="Equation" r:id="rId3" imgW="168876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13" y="1285875"/>
                        <a:ext cx="4757737" cy="1322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Rectangle 15"/>
          <p:cNvSpPr/>
          <p:nvPr/>
        </p:nvSpPr>
        <p:spPr>
          <a:xfrm>
            <a:off x="571500" y="1214438"/>
            <a:ext cx="7929563" cy="1500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TextBox 16"/>
          <p:cNvSpPr txBox="1"/>
          <p:nvPr/>
        </p:nvSpPr>
        <p:spPr>
          <a:xfrm>
            <a:off x="714375" y="1428750"/>
            <a:ext cx="3286125" cy="1169988"/>
          </a:xfrm>
          <a:prstGeom prst="rect">
            <a:avLst/>
          </a:prstGeom>
          <a:noFill/>
        </p:spPr>
        <p:txBody>
          <a:bodyPr>
            <a:spAutoFit/>
          </a:bodyPr>
          <a:lstStyle/>
          <a:p>
            <a:pPr>
              <a:defRPr/>
            </a:pPr>
            <a:r>
              <a:rPr lang="en-US" sz="1400" dirty="0">
                <a:solidFill>
                  <a:prstClr val="white"/>
                </a:solidFill>
                <a:latin typeface="Constantia"/>
              </a:rPr>
              <a:t>The horizon distance at </a:t>
            </a:r>
          </a:p>
          <a:p>
            <a:pPr>
              <a:defRPr/>
            </a:pPr>
            <a:r>
              <a:rPr lang="en-US" sz="1400" dirty="0">
                <a:solidFill>
                  <a:prstClr val="white"/>
                </a:solidFill>
                <a:latin typeface="Constantia"/>
              </a:rPr>
              <a:t>recombination/decoupling </a:t>
            </a:r>
          </a:p>
          <a:p>
            <a:pPr>
              <a:defRPr/>
            </a:pPr>
            <a:r>
              <a:rPr lang="en-US" sz="1400" dirty="0">
                <a:solidFill>
                  <a:prstClr val="white"/>
                </a:solidFill>
                <a:latin typeface="Constantia"/>
              </a:rPr>
              <a:t>(CMB),</a:t>
            </a:r>
          </a:p>
          <a:p>
            <a:pPr>
              <a:defRPr/>
            </a:pPr>
            <a:endParaRPr lang="en-US" sz="1400" dirty="0">
              <a:solidFill>
                <a:prstClr val="white"/>
              </a:solidFill>
              <a:latin typeface="Constantia"/>
            </a:endParaRPr>
          </a:p>
          <a:p>
            <a:pPr>
              <a:defRPr/>
            </a:pPr>
            <a:r>
              <a:rPr lang="en-US" sz="1400" dirty="0">
                <a:solidFill>
                  <a:prstClr val="white"/>
                </a:solidFill>
                <a:latin typeface="Constantia"/>
              </a:rPr>
              <a:t>angular size on the sky:  </a:t>
            </a:r>
          </a:p>
        </p:txBody>
      </p:sp>
      <p:sp>
        <p:nvSpPr>
          <p:cNvPr id="20" name="Rectangle 19"/>
          <p:cNvSpPr/>
          <p:nvPr/>
        </p:nvSpPr>
        <p:spPr>
          <a:xfrm>
            <a:off x="4643438" y="2857500"/>
            <a:ext cx="3857625" cy="27146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571500" y="2857500"/>
            <a:ext cx="3286125" cy="1600200"/>
          </a:xfrm>
          <a:prstGeom prst="rect">
            <a:avLst/>
          </a:prstGeom>
          <a:noFill/>
        </p:spPr>
        <p:txBody>
          <a:bodyPr>
            <a:spAutoFit/>
          </a:bodyPr>
          <a:lstStyle/>
          <a:p>
            <a:pPr>
              <a:defRPr/>
            </a:pPr>
            <a:endParaRPr lang="en-US" sz="1400" dirty="0">
              <a:solidFill>
                <a:prstClr val="white"/>
              </a:solidFill>
              <a:latin typeface="Constantia"/>
            </a:endParaRPr>
          </a:p>
          <a:p>
            <a:pPr>
              <a:defRPr/>
            </a:pPr>
            <a:r>
              <a:rPr lang="en-US" sz="1400" dirty="0">
                <a:solidFill>
                  <a:prstClr val="white"/>
                </a:solidFill>
                <a:latin typeface="Constantia"/>
              </a:rPr>
              <a:t>Angular scales: </a:t>
            </a:r>
          </a:p>
          <a:p>
            <a:pPr>
              <a:defRPr/>
            </a:pPr>
            <a:endParaRPr lang="en-US" sz="1400" dirty="0">
              <a:solidFill>
                <a:prstClr val="white"/>
              </a:solidFill>
              <a:latin typeface="Constantia"/>
            </a:endParaRPr>
          </a:p>
          <a:p>
            <a:pPr>
              <a:defRPr/>
            </a:pPr>
            <a:endParaRPr lang="en-US" sz="1400" dirty="0">
              <a:solidFill>
                <a:prstClr val="white"/>
              </a:solidFill>
              <a:latin typeface="Constantia"/>
            </a:endParaRPr>
          </a:p>
          <a:p>
            <a:pPr>
              <a:defRPr/>
            </a:pPr>
            <a:r>
              <a:rPr lang="en-US" sz="1400" dirty="0">
                <a:solidFill>
                  <a:prstClr val="white"/>
                </a:solidFill>
                <a:latin typeface="Constantia"/>
              </a:rPr>
              <a:t>How can it be that regions that were </a:t>
            </a:r>
          </a:p>
          <a:p>
            <a:pPr>
              <a:defRPr/>
            </a:pPr>
            <a:r>
              <a:rPr lang="en-US" sz="1400" dirty="0">
                <a:solidFill>
                  <a:prstClr val="white"/>
                </a:solidFill>
                <a:latin typeface="Constantia"/>
              </a:rPr>
              <a:t>never  in thermal  still have almost </a:t>
            </a:r>
          </a:p>
          <a:p>
            <a:pPr>
              <a:defRPr/>
            </a:pPr>
            <a:r>
              <a:rPr lang="en-US" sz="1400" dirty="0">
                <a:solidFill>
                  <a:prstClr val="white"/>
                </a:solidFill>
                <a:latin typeface="Constantia"/>
              </a:rPr>
              <a:t>exactly the same temperature T~2.725 K</a:t>
            </a:r>
          </a:p>
        </p:txBody>
      </p:sp>
      <p:pic>
        <p:nvPicPr>
          <p:cNvPr id="59404" name="Picture 12" descr="fig4.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2857500"/>
            <a:ext cx="38465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395" name="Object 3"/>
          <p:cNvGraphicFramePr>
            <a:graphicFrameLocks noChangeAspect="1"/>
          </p:cNvGraphicFramePr>
          <p:nvPr/>
        </p:nvGraphicFramePr>
        <p:xfrm>
          <a:off x="2143125" y="3000375"/>
          <a:ext cx="928688" cy="441325"/>
        </p:xfrm>
        <a:graphic>
          <a:graphicData uri="http://schemas.openxmlformats.org/presentationml/2006/ole">
            <mc:AlternateContent xmlns:mc="http://schemas.openxmlformats.org/markup-compatibility/2006">
              <mc:Choice xmlns:v="urn:schemas-microsoft-com:vml" Requires="v">
                <p:oleObj spid="_x0000_s238601" name="Equation" r:id="rId6" imgW="507960" imgH="241200" progId="Equation.DSMT4">
                  <p:embed/>
                </p:oleObj>
              </mc:Choice>
              <mc:Fallback>
                <p:oleObj name="Equation" r:id="rId6" imgW="507960" imgH="241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25" y="3000375"/>
                        <a:ext cx="928688"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Rectangle 13"/>
          <p:cNvSpPr/>
          <p:nvPr/>
        </p:nvSpPr>
        <p:spPr>
          <a:xfrm>
            <a:off x="571500" y="2857500"/>
            <a:ext cx="4000500" cy="2714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472332852"/>
      </p:ext>
    </p:extLst>
  </p:cSld>
  <p:clrMapOvr>
    <a:masterClrMapping/>
  </p:clrMapOvr>
  <p:transition>
    <p:zoom/>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Structure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3254810993"/>
      </p:ext>
    </p:extLst>
  </p:cSld>
  <p:clrMapOvr>
    <a:masterClrMapping/>
  </p:clrMapOvr>
  <p:transition>
    <p:zoom/>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2" descr="seqF_03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18" name="Object 4"/>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239621"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6" name="Rectangle 6"/>
          <p:cNvSpPr>
            <a:spLocks noChangeArrowheads="1"/>
          </p:cNvSpPr>
          <p:nvPr/>
        </p:nvSpPr>
        <p:spPr bwMode="auto">
          <a:xfrm>
            <a:off x="0" y="0"/>
            <a:ext cx="9144000" cy="1081088"/>
          </a:xfrm>
          <a:prstGeom prst="rect">
            <a:avLst/>
          </a:prstGeom>
          <a:solidFill>
            <a:schemeClr val="bg1">
              <a:lumMod val="50000"/>
              <a:lumOff val="50000"/>
            </a:schemeClr>
          </a:solidFill>
          <a:ln w="38100">
            <a:solidFill>
              <a:srgbClr val="333333"/>
            </a:solidFill>
            <a:miter lim="800000"/>
            <a:headEnd/>
            <a:tailEnd/>
          </a:ln>
        </p:spPr>
        <p:txBody>
          <a:bodyPr wrap="none" anchor="ctr"/>
          <a:lstStyle/>
          <a:p>
            <a:pPr>
              <a:defRPr/>
            </a:pPr>
            <a:endParaRPr lang="en-US">
              <a:solidFill>
                <a:prstClr val="white"/>
              </a:solidFill>
            </a:endParaRPr>
          </a:p>
        </p:txBody>
      </p:sp>
      <p:sp>
        <p:nvSpPr>
          <p:cNvPr id="46087" name="Text Box 7"/>
          <p:cNvSpPr txBox="1">
            <a:spLocks noChangeArrowheads="1"/>
          </p:cNvSpPr>
          <p:nvPr/>
        </p:nvSpPr>
        <p:spPr bwMode="auto">
          <a:xfrm>
            <a:off x="-928688" y="142875"/>
            <a:ext cx="10539413" cy="811213"/>
          </a:xfrm>
          <a:prstGeom prst="rect">
            <a:avLst/>
          </a:prstGeom>
          <a:noFill/>
          <a:ln w="9525">
            <a:noFill/>
            <a:miter lim="800000"/>
            <a:headEnd/>
            <a:tailEnd/>
          </a:ln>
        </p:spPr>
        <p:txBody>
          <a:bodyPr>
            <a:spAutoFit/>
          </a:bodyPr>
          <a:lstStyle/>
          <a:p>
            <a:pPr marL="371475" indent="-371475">
              <a:lnSpc>
                <a:spcPct val="85000"/>
              </a:lnSpc>
              <a:spcBef>
                <a:spcPct val="50000"/>
              </a:spcBef>
              <a:defRPr/>
            </a:pPr>
            <a:r>
              <a:rPr lang="en-US" sz="4800" b="1" dirty="0">
                <a:solidFill>
                  <a:srgbClr val="000099"/>
                </a:solidFill>
                <a:latin typeface="Papyrus" pitchFamily="66" charset="0"/>
              </a:rPr>
              <a:t>            </a:t>
            </a:r>
            <a:r>
              <a:rPr lang="en-US" sz="5500" b="1" dirty="0">
                <a:solidFill>
                  <a:prstClr val="black">
                    <a:lumMod val="85000"/>
                    <a:lumOff val="15000"/>
                  </a:prstClr>
                </a:solidFill>
                <a:latin typeface="Constantia"/>
              </a:rPr>
              <a:t>Millennium  Simulation</a:t>
            </a:r>
          </a:p>
        </p:txBody>
      </p:sp>
    </p:spTree>
    <p:extLst>
      <p:ext uri="{BB962C8B-B14F-4D97-AF65-F5344CB8AC3E}">
        <p14:creationId xmlns:p14="http://schemas.microsoft.com/office/powerpoint/2010/main" val="1476104895"/>
      </p:ext>
    </p:extLst>
  </p:cSld>
  <p:clrMapOvr>
    <a:masterClrMapping/>
  </p:clrMapOvr>
  <p:transition>
    <p:zo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descr="seqB_06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2" name="Object 4"/>
          <p:cNvGraphicFramePr>
            <a:graphicFrameLocks noGrp="1" noChangeAspect="1"/>
          </p:cNvGraphicFramePr>
          <p:nvPr>
            <p:ph sz="half" idx="1"/>
          </p:nvPr>
        </p:nvGraphicFramePr>
        <p:xfrm>
          <a:off x="2419350" y="3754438"/>
          <a:ext cx="114300" cy="215900"/>
        </p:xfrm>
        <a:graphic>
          <a:graphicData uri="http://schemas.openxmlformats.org/presentationml/2006/ole">
            <mc:AlternateContent xmlns:mc="http://schemas.openxmlformats.org/markup-compatibility/2006">
              <mc:Choice xmlns:v="urn:schemas-microsoft-com:vml" Requires="v">
                <p:oleObj spid="_x0000_s240645"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9350" y="3754438"/>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7" name="Rectangle 6"/>
          <p:cNvSpPr>
            <a:spLocks noChangeArrowheads="1"/>
          </p:cNvSpPr>
          <p:nvPr/>
        </p:nvSpPr>
        <p:spPr bwMode="auto">
          <a:xfrm>
            <a:off x="0" y="0"/>
            <a:ext cx="9144000" cy="1081088"/>
          </a:xfrm>
          <a:prstGeom prst="rect">
            <a:avLst/>
          </a:prstGeom>
          <a:solidFill>
            <a:schemeClr val="bg1">
              <a:lumMod val="50000"/>
              <a:lumOff val="50000"/>
            </a:schemeClr>
          </a:solidFill>
          <a:ln w="38100">
            <a:solidFill>
              <a:srgbClr val="333333"/>
            </a:solidFill>
            <a:miter lim="800000"/>
            <a:headEnd/>
            <a:tailEnd/>
          </a:ln>
        </p:spPr>
        <p:txBody>
          <a:bodyPr wrap="none" anchor="ctr"/>
          <a:lstStyle/>
          <a:p>
            <a:pPr>
              <a:defRPr/>
            </a:pPr>
            <a:endParaRPr lang="en-US">
              <a:solidFill>
                <a:prstClr val="white"/>
              </a:solidFill>
            </a:endParaRPr>
          </a:p>
        </p:txBody>
      </p:sp>
      <p:sp>
        <p:nvSpPr>
          <p:cNvPr id="8" name="Text Box 7"/>
          <p:cNvSpPr txBox="1">
            <a:spLocks noChangeArrowheads="1"/>
          </p:cNvSpPr>
          <p:nvPr/>
        </p:nvSpPr>
        <p:spPr bwMode="auto">
          <a:xfrm>
            <a:off x="-928688" y="142875"/>
            <a:ext cx="10539413" cy="811213"/>
          </a:xfrm>
          <a:prstGeom prst="rect">
            <a:avLst/>
          </a:prstGeom>
          <a:noFill/>
          <a:ln w="9525">
            <a:noFill/>
            <a:miter lim="800000"/>
            <a:headEnd/>
            <a:tailEnd/>
          </a:ln>
        </p:spPr>
        <p:txBody>
          <a:bodyPr>
            <a:spAutoFit/>
          </a:bodyPr>
          <a:lstStyle/>
          <a:p>
            <a:pPr marL="371475" indent="-371475">
              <a:lnSpc>
                <a:spcPct val="85000"/>
              </a:lnSpc>
              <a:spcBef>
                <a:spcPct val="50000"/>
              </a:spcBef>
              <a:defRPr/>
            </a:pPr>
            <a:r>
              <a:rPr lang="en-US" sz="4800" b="1" dirty="0">
                <a:solidFill>
                  <a:srgbClr val="000099"/>
                </a:solidFill>
                <a:latin typeface="Papyrus" pitchFamily="66" charset="0"/>
              </a:rPr>
              <a:t>            </a:t>
            </a:r>
            <a:r>
              <a:rPr lang="en-US" sz="5500" b="1" dirty="0">
                <a:solidFill>
                  <a:prstClr val="black">
                    <a:lumMod val="85000"/>
                    <a:lumOff val="15000"/>
                  </a:prstClr>
                </a:solidFill>
                <a:latin typeface="Constantia"/>
              </a:rPr>
              <a:t>Millennium  Simulation</a:t>
            </a:r>
          </a:p>
        </p:txBody>
      </p:sp>
    </p:spTree>
    <p:extLst>
      <p:ext uri="{BB962C8B-B14F-4D97-AF65-F5344CB8AC3E}">
        <p14:creationId xmlns:p14="http://schemas.microsoft.com/office/powerpoint/2010/main" val="1031871625"/>
      </p:ext>
    </p:extLst>
  </p:cSld>
  <p:clrMapOvr>
    <a:masterClrMapping/>
  </p:clrMapOvr>
  <p:transition>
    <p:zoom/>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a:p>
        </p:txBody>
      </p:sp>
      <p:pic>
        <p:nvPicPr>
          <p:cNvPr id="165891" name="Content Placeholder 4" descr="skyglobe.wmap.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071938" y="-1285875"/>
            <a:ext cx="11744326" cy="11745913"/>
          </a:xfrm>
        </p:spPr>
      </p:pic>
      <p:pic>
        <p:nvPicPr>
          <p:cNvPr id="165892" name="Picture 6" descr="field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428625"/>
            <a:ext cx="435451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00563" y="428625"/>
            <a:ext cx="4500562" cy="3214688"/>
          </a:xfrm>
          <a:prstGeom prst="rect">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5894" name="Line 8"/>
          <p:cNvSpPr>
            <a:spLocks noChangeShapeType="1"/>
          </p:cNvSpPr>
          <p:nvPr/>
        </p:nvSpPr>
        <p:spPr bwMode="auto">
          <a:xfrm flipV="1">
            <a:off x="2643188" y="428625"/>
            <a:ext cx="1862137" cy="4572000"/>
          </a:xfrm>
          <a:prstGeom prst="line">
            <a:avLst/>
          </a:prstGeom>
          <a:noFill/>
          <a:ln w="38100">
            <a:solidFill>
              <a:srgbClr val="FFFF99"/>
            </a:solidFill>
            <a:prstDash val="dash"/>
            <a:round/>
            <a:headEnd/>
            <a:tailEnd/>
          </a:ln>
          <a:extLst>
            <a:ext uri="{909E8E84-426E-40DD-AFC4-6F175D3DCCD1}">
              <a14:hiddenFill xmlns:a14="http://schemas.microsoft.com/office/drawing/2010/main">
                <a:noFill/>
              </a14:hiddenFill>
            </a:ext>
          </a:extLst>
        </p:spPr>
        <p:txBody>
          <a:bodyPr/>
          <a:lstStyle/>
          <a:p>
            <a:endParaRPr lang="en-GB">
              <a:solidFill>
                <a:prstClr val="white"/>
              </a:solidFill>
            </a:endParaRPr>
          </a:p>
        </p:txBody>
      </p:sp>
      <p:sp>
        <p:nvSpPr>
          <p:cNvPr id="165895" name="Line 8"/>
          <p:cNvSpPr>
            <a:spLocks noChangeShapeType="1"/>
          </p:cNvSpPr>
          <p:nvPr/>
        </p:nvSpPr>
        <p:spPr bwMode="auto">
          <a:xfrm flipV="1">
            <a:off x="2928938" y="3643313"/>
            <a:ext cx="1571625" cy="1928812"/>
          </a:xfrm>
          <a:prstGeom prst="line">
            <a:avLst/>
          </a:prstGeom>
          <a:noFill/>
          <a:ln w="38100">
            <a:solidFill>
              <a:srgbClr val="FFFF99"/>
            </a:solidFill>
            <a:prstDash val="dash"/>
            <a:round/>
            <a:headEnd/>
            <a:tailEnd/>
          </a:ln>
          <a:extLst>
            <a:ext uri="{909E8E84-426E-40DD-AFC4-6F175D3DCCD1}">
              <a14:hiddenFill xmlns:a14="http://schemas.microsoft.com/office/drawing/2010/main">
                <a:noFill/>
              </a14:hiddenFill>
            </a:ext>
          </a:extLst>
        </p:spPr>
        <p:txBody>
          <a:bodyPr/>
          <a:lstStyle/>
          <a:p>
            <a:endParaRPr lang="en-GB">
              <a:solidFill>
                <a:prstClr val="white"/>
              </a:solidFill>
            </a:endParaRPr>
          </a:p>
        </p:txBody>
      </p:sp>
      <p:sp>
        <p:nvSpPr>
          <p:cNvPr id="165896" name="Line 8"/>
          <p:cNvSpPr>
            <a:spLocks noChangeShapeType="1"/>
          </p:cNvSpPr>
          <p:nvPr/>
        </p:nvSpPr>
        <p:spPr bwMode="auto">
          <a:xfrm flipV="1">
            <a:off x="3429000" y="3643313"/>
            <a:ext cx="5572125" cy="1785937"/>
          </a:xfrm>
          <a:prstGeom prst="line">
            <a:avLst/>
          </a:prstGeom>
          <a:noFill/>
          <a:ln w="38100">
            <a:solidFill>
              <a:srgbClr val="FFFF99"/>
            </a:solidFill>
            <a:prstDash val="dash"/>
            <a:round/>
            <a:headEnd/>
            <a:tailEnd/>
          </a:ln>
          <a:extLst>
            <a:ext uri="{909E8E84-426E-40DD-AFC4-6F175D3DCCD1}">
              <a14:hiddenFill xmlns:a14="http://schemas.microsoft.com/office/drawing/2010/main">
                <a:noFill/>
              </a14:hiddenFill>
            </a:ext>
          </a:extLst>
        </p:spPr>
        <p:txBody>
          <a:bodyPr/>
          <a:lstStyle/>
          <a:p>
            <a:endParaRPr lang="en-GB">
              <a:solidFill>
                <a:prstClr val="white"/>
              </a:solidFill>
            </a:endParaRPr>
          </a:p>
        </p:txBody>
      </p:sp>
      <p:sp>
        <p:nvSpPr>
          <p:cNvPr id="15" name="TextBox 14"/>
          <p:cNvSpPr txBox="1"/>
          <p:nvPr/>
        </p:nvSpPr>
        <p:spPr>
          <a:xfrm>
            <a:off x="4786313" y="5143500"/>
            <a:ext cx="6357937" cy="1323975"/>
          </a:xfrm>
          <a:prstGeom prst="rect">
            <a:avLst/>
          </a:prstGeom>
          <a:noFill/>
        </p:spPr>
        <p:txBody>
          <a:bodyPr>
            <a:spAutoFit/>
          </a:bodyPr>
          <a:lstStyle/>
          <a:p>
            <a:pPr>
              <a:defRPr/>
            </a:pPr>
            <a:r>
              <a:rPr lang="en-US" sz="1600" b="1" dirty="0">
                <a:solidFill>
                  <a:srgbClr val="FEFAC9">
                    <a:lumMod val="90000"/>
                  </a:srgbClr>
                </a:solidFill>
              </a:rPr>
              <a:t>The Universe should be </a:t>
            </a:r>
          </a:p>
          <a:p>
            <a:pPr>
              <a:defRPr/>
            </a:pPr>
            <a:r>
              <a:rPr lang="en-US" sz="1600" b="1" dirty="0">
                <a:solidFill>
                  <a:srgbClr val="FEFAC9">
                    <a:lumMod val="90000"/>
                  </a:srgbClr>
                </a:solidFill>
              </a:rPr>
              <a:t>       Uniform:  homogeneous &amp; isotropic</a:t>
            </a:r>
          </a:p>
          <a:p>
            <a:pPr>
              <a:defRPr/>
            </a:pPr>
            <a:endParaRPr lang="en-US" sz="1600" b="1" dirty="0">
              <a:solidFill>
                <a:srgbClr val="FEFAC9">
                  <a:lumMod val="90000"/>
                </a:srgbClr>
              </a:solidFill>
            </a:endParaRPr>
          </a:p>
          <a:p>
            <a:pPr>
              <a:defRPr/>
            </a:pPr>
            <a:r>
              <a:rPr lang="en-US" sz="1600" b="1" dirty="0">
                <a:solidFill>
                  <a:srgbClr val="FEFAC9">
                    <a:lumMod val="90000"/>
                  </a:srgbClr>
                </a:solidFill>
              </a:rPr>
              <a:t>Where does all structure in the Universe</a:t>
            </a:r>
          </a:p>
          <a:p>
            <a:pPr>
              <a:defRPr/>
            </a:pPr>
            <a:r>
              <a:rPr lang="en-US" sz="1600" b="1" dirty="0">
                <a:solidFill>
                  <a:srgbClr val="FEFAC9">
                    <a:lumMod val="90000"/>
                  </a:srgbClr>
                </a:solidFill>
              </a:rPr>
              <a:t>come from ?  </a:t>
            </a:r>
          </a:p>
        </p:txBody>
      </p:sp>
      <p:cxnSp>
        <p:nvCxnSpPr>
          <p:cNvPr id="17" name="Straight Connector 16"/>
          <p:cNvCxnSpPr>
            <a:stCxn id="165894" idx="0"/>
            <a:endCxn id="165895" idx="0"/>
          </p:cNvCxnSpPr>
          <p:nvPr/>
        </p:nvCxnSpPr>
        <p:spPr>
          <a:xfrm rot="16200000" flipH="1">
            <a:off x="2500313" y="5143500"/>
            <a:ext cx="571500" cy="285750"/>
          </a:xfrm>
          <a:prstGeom prst="line">
            <a:avLst/>
          </a:prstGeom>
          <a:ln w="254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928938" y="5429250"/>
            <a:ext cx="500062" cy="142875"/>
          </a:xfrm>
          <a:prstGeom prst="line">
            <a:avLst/>
          </a:prstGeom>
          <a:ln w="254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43188" y="4857750"/>
            <a:ext cx="500062" cy="142875"/>
          </a:xfrm>
          <a:prstGeom prst="line">
            <a:avLst/>
          </a:prstGeom>
          <a:ln w="254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65896" idx="0"/>
          </p:cNvCxnSpPr>
          <p:nvPr/>
        </p:nvCxnSpPr>
        <p:spPr>
          <a:xfrm rot="16200000" flipH="1">
            <a:off x="3000375" y="5000625"/>
            <a:ext cx="571500" cy="285750"/>
          </a:xfrm>
          <a:prstGeom prst="line">
            <a:avLst/>
          </a:prstGeom>
          <a:ln w="25400">
            <a:solidFill>
              <a:schemeClr val="tx2">
                <a:lumMod val="9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786313" y="5143500"/>
            <a:ext cx="4214812" cy="1571625"/>
          </a:xfrm>
          <a:prstGeom prst="rect">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180985443"/>
      </p:ext>
    </p:extLst>
  </p:cSld>
  <p:clrMapOvr>
    <a:masterClrMapping/>
  </p:clrMapOvr>
  <p:transition>
    <p:zoom/>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14313" y="2000250"/>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Monopole  Problem</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2971549351"/>
      </p:ext>
    </p:extLst>
  </p:cSld>
  <p:clrMapOvr>
    <a:masterClrMapping/>
  </p:clrMapOvr>
  <p:transition>
    <p:zoom/>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0825" y="2348880"/>
            <a:ext cx="8713788" cy="2592288"/>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555642" y="2348880"/>
            <a:ext cx="9720263" cy="1674305"/>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800" b="1" dirty="0" smtClean="0">
                <a:solidFill>
                  <a:srgbClr val="FFFF00"/>
                </a:solidFill>
                <a:effectLst>
                  <a:outerShdw blurRad="38100" dist="38100" dir="2700000" algn="tl">
                    <a:srgbClr val="000000"/>
                  </a:outerShdw>
                </a:effectLst>
                <a:latin typeface="Papyrus" pitchFamily="66" charset="0"/>
              </a:rPr>
              <a:t>  </a:t>
            </a:r>
            <a:r>
              <a:rPr lang="en-US" sz="5000" b="1" dirty="0" smtClean="0">
                <a:solidFill>
                  <a:srgbClr val="FFFFD9"/>
                </a:solidFill>
                <a:effectLst>
                  <a:outerShdw blurRad="38100" dist="38100" dir="2700000" algn="tl">
                    <a:srgbClr val="000000"/>
                  </a:outerShdw>
                </a:effectLst>
                <a:latin typeface="Arial"/>
              </a:rPr>
              <a:t>Inflationary Universe</a:t>
            </a:r>
            <a:endParaRPr lang="en-US" sz="5000" b="1" dirty="0" smtClean="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3440970833"/>
      </p:ext>
    </p:extLst>
  </p:cSld>
  <p:clrMapOvr>
    <a:masterClrMapping/>
  </p:clrMapOvr>
  <p:transition>
    <p:zoom/>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324528" cy="6877535"/>
          </a:xfrm>
          <a:prstGeom prst="rect">
            <a:avLst/>
          </a:prstGeom>
        </p:spPr>
      </p:pic>
      <p:sp>
        <p:nvSpPr>
          <p:cNvPr id="6" name="Rectangle 6"/>
          <p:cNvSpPr>
            <a:spLocks noGrp="1" noChangeArrowheads="1"/>
          </p:cNvSpPr>
          <p:nvPr>
            <p:ph type="title"/>
          </p:nvPr>
        </p:nvSpPr>
        <p:spPr>
          <a:xfrm>
            <a:off x="683568" y="3789040"/>
            <a:ext cx="8229600" cy="1143000"/>
          </a:xfrm>
          <a:ln>
            <a:miter lim="800000"/>
            <a:headEnd/>
            <a:tailEnd/>
          </a:ln>
        </p:spPr>
        <p:txBody>
          <a:bodyPr/>
          <a:lstStyle/>
          <a:p>
            <a:pPr>
              <a:defRPr/>
            </a:pPr>
            <a:r>
              <a:rPr lang="en-US" sz="6000" b="1" dirty="0" smtClean="0">
                <a:solidFill>
                  <a:schemeClr val="accent5"/>
                </a:solidFill>
                <a:effectLst>
                  <a:outerShdw blurRad="38100" dist="38100" dir="2700000" algn="tl">
                    <a:srgbClr val="000000"/>
                  </a:outerShdw>
                </a:effectLst>
                <a:latin typeface="Papyrus" pitchFamily="66" charset="0"/>
              </a:rPr>
              <a:t>10</a:t>
            </a:r>
            <a:r>
              <a:rPr lang="en-US" sz="6000" b="1" baseline="30000" dirty="0" smtClean="0">
                <a:solidFill>
                  <a:schemeClr val="accent5"/>
                </a:solidFill>
                <a:effectLst>
                  <a:outerShdw blurRad="38100" dist="38100" dir="2700000" algn="tl">
                    <a:srgbClr val="000000"/>
                  </a:outerShdw>
                </a:effectLst>
                <a:latin typeface="Papyrus" pitchFamily="66" charset="0"/>
              </a:rPr>
              <a:t>-36</a:t>
            </a:r>
            <a:r>
              <a:rPr lang="en-US" sz="6000" b="1" dirty="0" smtClean="0">
                <a:solidFill>
                  <a:schemeClr val="accent5"/>
                </a:solidFill>
                <a:effectLst>
                  <a:outerShdw blurRad="38100" dist="38100" dir="2700000" algn="tl">
                    <a:srgbClr val="000000"/>
                  </a:outerShdw>
                </a:effectLst>
                <a:latin typeface="Papyrus" pitchFamily="66" charset="0"/>
              </a:rPr>
              <a:t> sec </a:t>
            </a: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smtClean="0">
                <a:solidFill>
                  <a:schemeClr val="accent5"/>
                </a:solidFill>
                <a:effectLst>
                  <a:outerShdw blurRad="38100" dist="38100" dir="2700000" algn="tl">
                    <a:srgbClr val="000000"/>
                  </a:outerShdw>
                </a:effectLst>
                <a:latin typeface="Papyrus" pitchFamily="66" charset="0"/>
              </a:rPr>
              <a:t>after  </a:t>
            </a:r>
            <a:r>
              <a:rPr lang="en-US" sz="6000" b="1" dirty="0">
                <a:solidFill>
                  <a:schemeClr val="accent5"/>
                </a:solidFill>
                <a:effectLst>
                  <a:outerShdw blurRad="38100" dist="38100" dir="2700000" algn="tl">
                    <a:srgbClr val="000000"/>
                  </a:outerShdw>
                </a:effectLst>
                <a:latin typeface="Papyrus" pitchFamily="66" charset="0"/>
              </a:rPr>
              <a:t>Big  </a:t>
            </a:r>
            <a:r>
              <a:rPr lang="en-US" sz="6000" b="1" dirty="0" smtClean="0">
                <a:solidFill>
                  <a:schemeClr val="accent5"/>
                </a:solidFill>
                <a:effectLst>
                  <a:outerShdw blurRad="38100" dist="38100" dir="2700000" algn="tl">
                    <a:srgbClr val="000000"/>
                  </a:outerShdw>
                </a:effectLst>
                <a:latin typeface="Papyrus" pitchFamily="66" charset="0"/>
              </a:rPr>
              <a:t>Bang:</a:t>
            </a:r>
            <a:br>
              <a:rPr lang="en-US" sz="6000" b="1" dirty="0" smtClean="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a:solidFill>
                  <a:schemeClr val="accent5"/>
                </a:solidFill>
                <a:effectLst>
                  <a:outerShdw blurRad="38100" dist="38100" dir="2700000" algn="tl">
                    <a:srgbClr val="000000"/>
                  </a:outerShdw>
                </a:effectLst>
                <a:latin typeface="Papyrus" pitchFamily="66" charset="0"/>
              </a:rPr>
              <a:t/>
            </a:r>
            <a:br>
              <a:rPr lang="en-US" sz="6000" b="1" dirty="0">
                <a:solidFill>
                  <a:schemeClr val="accent5"/>
                </a:solidFill>
                <a:effectLst>
                  <a:outerShdw blurRad="38100" dist="38100" dir="2700000" algn="tl">
                    <a:srgbClr val="000000"/>
                  </a:outerShdw>
                </a:effectLst>
                <a:latin typeface="Papyrus" pitchFamily="66" charset="0"/>
              </a:rPr>
            </a:br>
            <a:r>
              <a:rPr lang="en-US" sz="6000" b="1" dirty="0" smtClean="0">
                <a:solidFill>
                  <a:schemeClr val="accent5"/>
                </a:solidFill>
                <a:effectLst>
                  <a:outerShdw blurRad="38100" dist="38100" dir="2700000" algn="tl">
                    <a:srgbClr val="000000"/>
                  </a:outerShdw>
                </a:effectLst>
                <a:latin typeface="Papyrus" pitchFamily="66" charset="0"/>
              </a:rPr>
              <a:t>Inflation of the Universe </a:t>
            </a:r>
            <a:endParaRPr lang="en-US" sz="6000" b="1" dirty="0">
              <a:solidFill>
                <a:schemeClr val="accent5"/>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557112820"/>
      </p:ext>
    </p:extLst>
  </p:cSld>
  <p:clrMapOvr>
    <a:masterClrMapping/>
  </p:clrMapOvr>
  <p:transition>
    <p:zoom/>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3" name="Rectangle 3"/>
          <p:cNvSpPr>
            <a:spLocks noChangeArrowheads="1"/>
          </p:cNvSpPr>
          <p:nvPr/>
        </p:nvSpPr>
        <p:spPr bwMode="auto">
          <a:xfrm>
            <a:off x="250825" y="1700213"/>
            <a:ext cx="2952750" cy="5041900"/>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8645" name="Rectangle 5"/>
          <p:cNvSpPr>
            <a:spLocks noGrp="1" noChangeArrowheads="1"/>
          </p:cNvSpPr>
          <p:nvPr>
            <p:ph type="title"/>
          </p:nvPr>
        </p:nvSpPr>
        <p:spPr>
          <a:xfrm>
            <a:off x="323850" y="260350"/>
            <a:ext cx="8435975" cy="1143000"/>
          </a:xfrm>
        </p:spPr>
        <p:txBody>
          <a:bodyPr>
            <a:normAutofit fontScale="90000"/>
          </a:bodyPr>
          <a:lstStyle/>
          <a:p>
            <a:pPr eaLnBrk="1" fontAlgn="auto" hangingPunct="1">
              <a:spcAft>
                <a:spcPts val="0"/>
              </a:spcAft>
              <a:defRPr/>
            </a:pPr>
            <a:r>
              <a:rPr b="1" smtClean="0">
                <a:solidFill>
                  <a:schemeClr val="tx1"/>
                </a:solidFill>
                <a:effectLst>
                  <a:outerShdw blurRad="38100" dist="38100" dir="2700000" algn="tl">
                    <a:srgbClr val="000000"/>
                  </a:outerShdw>
                </a:effectLst>
              </a:rPr>
              <a:t>             FRW  Big Bang extended:</a:t>
            </a:r>
            <a:br>
              <a:rPr b="1" smtClean="0">
                <a:solidFill>
                  <a:schemeClr val="tx1"/>
                </a:solidFill>
                <a:effectLst>
                  <a:outerShdw blurRad="38100" dist="38100" dir="2700000" algn="tl">
                    <a:srgbClr val="000000"/>
                  </a:outerShdw>
                </a:effectLst>
              </a:rPr>
            </a:br>
            <a:r>
              <a:rPr b="1" smtClean="0">
                <a:solidFill>
                  <a:schemeClr val="tx1"/>
                </a:solidFill>
                <a:effectLst>
                  <a:outerShdw blurRad="38100" dist="38100" dir="2700000" algn="tl">
                    <a:srgbClr val="000000"/>
                  </a:outerShdw>
                </a:effectLst>
              </a:rPr>
              <a:t>                Inflationary Universe</a:t>
            </a:r>
          </a:p>
        </p:txBody>
      </p:sp>
      <p:sp>
        <p:nvSpPr>
          <p:cNvPr id="1008644" name="Rectangle 4"/>
          <p:cNvSpPr>
            <a:spLocks noGrp="1" noChangeArrowheads="1"/>
          </p:cNvSpPr>
          <p:nvPr>
            <p:ph type="body" sz="half" idx="1"/>
          </p:nvPr>
        </p:nvSpPr>
        <p:spPr>
          <a:xfrm>
            <a:off x="179388" y="1744663"/>
            <a:ext cx="3887787" cy="5113337"/>
          </a:xfrm>
        </p:spPr>
        <p:txBody>
          <a:bodyPr>
            <a:normAutofit/>
          </a:bodyPr>
          <a:lstStyle/>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rPr>
              <a:t>                 </a:t>
            </a: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Essential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Ingredient/Extension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Standard Cosmology</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Inflationary Universe</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Phase transition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Early Universe      </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 GUT transition :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t ~ 10</a:t>
            </a:r>
            <a:r>
              <a:rPr lang="en-US" sz="1500" b="1" baseline="30000" dirty="0" smtClean="0">
                <a:solidFill>
                  <a:schemeClr val="bg1">
                    <a:lumMod val="85000"/>
                    <a:lumOff val="15000"/>
                  </a:schemeClr>
                </a:solidFill>
                <a:effectLst>
                  <a:outerShdw blurRad="38100" dist="38100" dir="2700000" algn="tl">
                    <a:srgbClr val="000000"/>
                  </a:outerShdw>
                </a:effectLst>
              </a:rPr>
              <a:t>-36</a:t>
            </a:r>
            <a:r>
              <a:rPr lang="en-US" sz="1500" b="1" dirty="0" smtClean="0">
                <a:solidFill>
                  <a:schemeClr val="bg1">
                    <a:lumMod val="85000"/>
                    <a:lumOff val="15000"/>
                  </a:schemeClr>
                </a:solidFill>
                <a:effectLst>
                  <a:outerShdw blurRad="38100" dist="38100" dir="2700000" algn="tl">
                    <a:srgbClr val="000000"/>
                  </a:outerShdw>
                </a:effectLst>
              </a:rPr>
              <a:t> sec ??</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 (false) vacuum potential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induces exponential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(de Sitter)  expansion</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Universe blows up by factor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N &gt; 10</a:t>
            </a:r>
            <a:r>
              <a:rPr lang="en-US" sz="1500" b="1" baseline="30000" dirty="0" smtClean="0">
                <a:solidFill>
                  <a:schemeClr val="bg1">
                    <a:lumMod val="85000"/>
                    <a:lumOff val="15000"/>
                  </a:schemeClr>
                </a:solidFill>
                <a:effectLst>
                  <a:outerShdw blurRad="38100" dist="38100" dir="2700000" algn="tl">
                    <a:srgbClr val="000000"/>
                  </a:outerShdw>
                </a:effectLst>
              </a:rPr>
              <a:t>60</a:t>
            </a:r>
          </a:p>
        </p:txBody>
      </p:sp>
      <p:sp>
        <p:nvSpPr>
          <p:cNvPr id="163847" name="Rectangle 7"/>
          <p:cNvSpPr>
            <a:spLocks noChangeArrowheads="1"/>
          </p:cNvSpPr>
          <p:nvPr/>
        </p:nvSpPr>
        <p:spPr bwMode="auto">
          <a:xfrm>
            <a:off x="3348038" y="1700213"/>
            <a:ext cx="5543550" cy="5041900"/>
          </a:xfrm>
          <a:prstGeom prst="rect">
            <a:avLst/>
          </a:prstGeom>
          <a:solidFill>
            <a:schemeClr val="tx1"/>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pic>
        <p:nvPicPr>
          <p:cNvPr id="168966" name="Picture 6" descr="figure8.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057400"/>
            <a:ext cx="5362575"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rot="5400000">
            <a:off x="7108825" y="4106863"/>
            <a:ext cx="2500313" cy="1587"/>
          </a:xfrm>
          <a:prstGeom prst="straightConnector1">
            <a:avLst/>
          </a:prstGeom>
          <a:ln w="63500" cmpd="dbl">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29188" y="1857375"/>
            <a:ext cx="3786187" cy="954088"/>
          </a:xfrm>
          <a:prstGeom prst="rect">
            <a:avLst/>
          </a:prstGeom>
          <a:noFill/>
        </p:spPr>
        <p:txBody>
          <a:bodyPr>
            <a:spAutoFit/>
          </a:bodyPr>
          <a:lstStyle/>
          <a:p>
            <a:pPr>
              <a:defRPr/>
            </a:pPr>
            <a:r>
              <a:rPr lang="en-US" sz="1400" b="1" dirty="0">
                <a:solidFill>
                  <a:prstClr val="black">
                    <a:lumMod val="85000"/>
                    <a:lumOff val="15000"/>
                  </a:prstClr>
                </a:solidFill>
                <a:latin typeface="Constantia"/>
              </a:rPr>
              <a:t>As time evolves and the Universe expands, due to the decreasing temperature, the potential V(</a:t>
            </a:r>
            <a:r>
              <a:rPr lang="en-US" sz="1400" b="1" dirty="0">
                <a:solidFill>
                  <a:prstClr val="black">
                    <a:lumMod val="85000"/>
                    <a:lumOff val="15000"/>
                  </a:prstClr>
                </a:solidFill>
                <a:latin typeface="Constantia"/>
                <a:sym typeface="Mathematica1"/>
              </a:rPr>
              <a:t></a:t>
            </a:r>
            <a:r>
              <a:rPr lang="en-US" sz="1400" b="1" dirty="0">
                <a:solidFill>
                  <a:prstClr val="black">
                    <a:lumMod val="85000"/>
                    <a:lumOff val="15000"/>
                  </a:prstClr>
                </a:solidFill>
                <a:latin typeface="Constantia"/>
              </a:rPr>
              <a:t>) of the Universe  goes down and culminates in a broken symmetry</a:t>
            </a:r>
          </a:p>
        </p:txBody>
      </p:sp>
      <p:sp>
        <p:nvSpPr>
          <p:cNvPr id="11" name="Rectangle 10"/>
          <p:cNvSpPr/>
          <p:nvPr/>
        </p:nvSpPr>
        <p:spPr>
          <a:xfrm>
            <a:off x="4929188" y="1857375"/>
            <a:ext cx="3786187"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918759250"/>
      </p:ext>
    </p:extLst>
  </p:cSld>
  <p:clrMapOvr>
    <a:masterClrMapping/>
  </p:clrMapOvr>
  <p:transition>
    <p:zoom/>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70" y="1340768"/>
            <a:ext cx="9001125"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smtClean="0">
                <a:solidFill>
                  <a:schemeClr val="tx1"/>
                </a:solidFill>
                <a:effectLst>
                  <a:outerShdw blurRad="38100" dist="38100" dir="2700000" algn="tl">
                    <a:srgbClr val="FFFFFF"/>
                  </a:outerShdw>
                </a:effectLst>
              </a:rPr>
              <a:t>Cosmic Inflation</a:t>
            </a:r>
          </a:p>
        </p:txBody>
      </p:sp>
      <p:sp>
        <p:nvSpPr>
          <p:cNvPr id="2" name="TextBox 1"/>
          <p:cNvSpPr txBox="1"/>
          <p:nvPr/>
        </p:nvSpPr>
        <p:spPr>
          <a:xfrm>
            <a:off x="179512" y="3527589"/>
            <a:ext cx="4112900" cy="3570208"/>
          </a:xfrm>
          <a:prstGeom prst="rect">
            <a:avLst/>
          </a:prstGeom>
          <a:noFill/>
        </p:spPr>
        <p:txBody>
          <a:bodyPr wrap="square" rtlCol="0">
            <a:spAutoFit/>
          </a:bodyPr>
          <a:lstStyle/>
          <a:p>
            <a:r>
              <a:rPr lang="nl-NL" sz="1400" b="1" dirty="0" smtClean="0">
                <a:solidFill>
                  <a:srgbClr val="000000"/>
                </a:solidFill>
              </a:rPr>
              <a:t>~ 10</a:t>
            </a:r>
            <a:r>
              <a:rPr lang="nl-NL" sz="1400" b="1" baseline="30000" dirty="0" smtClean="0">
                <a:solidFill>
                  <a:srgbClr val="000000"/>
                </a:solidFill>
              </a:rPr>
              <a:t>-36</a:t>
            </a:r>
            <a:r>
              <a:rPr lang="nl-NL" sz="1400" b="1" dirty="0" smtClean="0">
                <a:solidFill>
                  <a:srgbClr val="000000"/>
                </a:solidFill>
              </a:rPr>
              <a:t> sec. after Big Bang:</a:t>
            </a:r>
          </a:p>
          <a:p>
            <a:endParaRPr lang="nl-NL" sz="1400" b="1" dirty="0">
              <a:solidFill>
                <a:srgbClr val="000000"/>
              </a:solidFill>
            </a:endParaRPr>
          </a:p>
          <a:p>
            <a:endParaRPr lang="nl-NL" sz="1400" b="1" dirty="0" smtClean="0">
              <a:solidFill>
                <a:srgbClr val="000000"/>
              </a:solidFill>
            </a:endParaRPr>
          </a:p>
          <a:p>
            <a:r>
              <a:rPr lang="nl-NL" sz="1400" b="1" dirty="0" smtClean="0">
                <a:solidFill>
                  <a:srgbClr val="000000"/>
                </a:solidFill>
              </a:rPr>
              <a:t>Universe expands exponentially:</a:t>
            </a:r>
          </a:p>
          <a:p>
            <a:r>
              <a:rPr lang="nl-NL" sz="1400" b="1" dirty="0" smtClean="0">
                <a:solidFill>
                  <a:srgbClr val="000000"/>
                </a:solidFill>
              </a:rPr>
              <a:t>   factor 10</a:t>
            </a:r>
            <a:r>
              <a:rPr lang="nl-NL" sz="1400" b="1" baseline="30000" dirty="0" smtClean="0">
                <a:solidFill>
                  <a:srgbClr val="000000"/>
                </a:solidFill>
              </a:rPr>
              <a:t>60</a:t>
            </a:r>
            <a:r>
              <a:rPr lang="nl-NL" sz="1400" b="1" dirty="0" smtClean="0">
                <a:solidFill>
                  <a:srgbClr val="000000"/>
                </a:solidFill>
              </a:rPr>
              <a:t> in 10</a:t>
            </a:r>
            <a:r>
              <a:rPr lang="nl-NL" sz="1400" b="1" baseline="30000" dirty="0" smtClean="0">
                <a:solidFill>
                  <a:srgbClr val="000000"/>
                </a:solidFill>
              </a:rPr>
              <a:t>-34</a:t>
            </a:r>
            <a:r>
              <a:rPr lang="nl-NL" sz="1400" b="1" dirty="0" smtClean="0">
                <a:solidFill>
                  <a:srgbClr val="000000"/>
                </a:solidFill>
              </a:rPr>
              <a:t> sec</a:t>
            </a:r>
          </a:p>
          <a:p>
            <a:endParaRPr lang="nl-NL" sz="1400" b="1" dirty="0">
              <a:solidFill>
                <a:srgbClr val="000000"/>
              </a:solidFill>
            </a:endParaRPr>
          </a:p>
          <a:p>
            <a:endParaRPr lang="nl-NL" sz="1400" b="1" dirty="0" smtClean="0">
              <a:solidFill>
                <a:srgbClr val="000000"/>
              </a:solidFill>
            </a:endParaRPr>
          </a:p>
          <a:p>
            <a:r>
              <a:rPr lang="nl-NL" sz="1400" b="1" dirty="0" smtClean="0">
                <a:solidFill>
                  <a:srgbClr val="000000"/>
                </a:solidFill>
              </a:rPr>
              <a:t>Size current visible Heelal:</a:t>
            </a:r>
          </a:p>
          <a:p>
            <a:endParaRPr lang="nl-NL" sz="1400" b="1" dirty="0" smtClean="0">
              <a:solidFill>
                <a:srgbClr val="000000"/>
              </a:solidFill>
            </a:endParaRPr>
          </a:p>
          <a:p>
            <a:r>
              <a:rPr lang="nl-NL" sz="1400" b="1" dirty="0" smtClean="0">
                <a:solidFill>
                  <a:srgbClr val="000000"/>
                </a:solidFill>
              </a:rPr>
              <a:t>   begin inflation:    10</a:t>
            </a:r>
            <a:r>
              <a:rPr lang="nl-NL" sz="1400" b="1" baseline="30000" dirty="0" smtClean="0">
                <a:solidFill>
                  <a:srgbClr val="000000"/>
                </a:solidFill>
              </a:rPr>
              <a:t>-15</a:t>
            </a:r>
            <a:r>
              <a:rPr lang="nl-NL" sz="1400" b="1" dirty="0" smtClean="0">
                <a:solidFill>
                  <a:srgbClr val="000000"/>
                </a:solidFill>
              </a:rPr>
              <a:t> size atoom</a:t>
            </a:r>
            <a:endParaRPr lang="nl-NL" sz="1400" b="1" dirty="0">
              <a:solidFill>
                <a:srgbClr val="000000"/>
              </a:solidFill>
            </a:endParaRPr>
          </a:p>
          <a:p>
            <a:r>
              <a:rPr lang="nl-NL" sz="1400" b="1" dirty="0" smtClean="0">
                <a:solidFill>
                  <a:srgbClr val="000000"/>
                </a:solidFill>
              </a:rPr>
              <a:t>   end inflation:       diameter dime</a:t>
            </a:r>
          </a:p>
          <a:p>
            <a:endParaRPr lang="nl-NL" dirty="0" smtClean="0">
              <a:solidFill>
                <a:srgbClr val="000000"/>
              </a:solidFill>
            </a:endParaRPr>
          </a:p>
          <a:p>
            <a:endParaRPr lang="nl-NL" dirty="0">
              <a:solidFill>
                <a:srgbClr val="000000"/>
              </a:solidFill>
            </a:endParaRPr>
          </a:p>
          <a:p>
            <a:endParaRPr lang="nl-NL" dirty="0" smtClean="0">
              <a:solidFill>
                <a:srgbClr val="000000"/>
              </a:solidFill>
            </a:endParaRPr>
          </a:p>
          <a:p>
            <a:endParaRPr lang="nl-NL" dirty="0" smtClean="0">
              <a:solidFill>
                <a:srgbClr val="000000"/>
              </a:solidFill>
            </a:endParaRPr>
          </a:p>
        </p:txBody>
      </p:sp>
      <p:sp>
        <p:nvSpPr>
          <p:cNvPr id="3" name="Rectangle 2"/>
          <p:cNvSpPr/>
          <p:nvPr/>
        </p:nvSpPr>
        <p:spPr>
          <a:xfrm>
            <a:off x="107504" y="3429000"/>
            <a:ext cx="3600400"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138" y="3782289"/>
            <a:ext cx="3635896" cy="2084580"/>
          </a:xfrm>
          <a:prstGeom prst="rect">
            <a:avLst/>
          </a:prstGeom>
        </p:spPr>
      </p:pic>
      <p:sp>
        <p:nvSpPr>
          <p:cNvPr id="8" name="Rectangle 7"/>
          <p:cNvSpPr/>
          <p:nvPr/>
        </p:nvSpPr>
        <p:spPr>
          <a:xfrm>
            <a:off x="5292079" y="3406081"/>
            <a:ext cx="3748015" cy="26642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990396441"/>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84213" y="1340768"/>
            <a:ext cx="7775575" cy="388843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sp>
        <p:nvSpPr>
          <p:cNvPr id="4" name="Down Arrow 3"/>
          <p:cNvSpPr/>
          <p:nvPr/>
        </p:nvSpPr>
        <p:spPr>
          <a:xfrm>
            <a:off x="4391980" y="2509948"/>
            <a:ext cx="360040" cy="1042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10" name="TextBox 9"/>
          <p:cNvSpPr txBox="1"/>
          <p:nvPr/>
        </p:nvSpPr>
        <p:spPr>
          <a:xfrm>
            <a:off x="4860032" y="2738669"/>
            <a:ext cx="3461809" cy="584775"/>
          </a:xfrm>
          <a:prstGeom prst="rect">
            <a:avLst/>
          </a:prstGeom>
          <a:noFill/>
        </p:spPr>
        <p:txBody>
          <a:bodyPr wrap="square" rtlCol="0">
            <a:spAutoFit/>
          </a:bodyPr>
          <a:lstStyle/>
          <a:p>
            <a:r>
              <a:rPr lang="nl-NL" sz="1600" b="1" dirty="0" smtClean="0">
                <a:solidFill>
                  <a:srgbClr val="FFFFF7"/>
                </a:solidFill>
              </a:rPr>
              <a:t>Freedom to add a multiple of </a:t>
            </a:r>
          </a:p>
          <a:p>
            <a:r>
              <a:rPr lang="nl-NL" sz="1600" b="1" dirty="0">
                <a:solidFill>
                  <a:srgbClr val="FFFFF7"/>
                </a:solidFill>
              </a:rPr>
              <a:t>m</a:t>
            </a:r>
            <a:r>
              <a:rPr lang="nl-NL" sz="1600" b="1" dirty="0" smtClean="0">
                <a:solidFill>
                  <a:srgbClr val="FFFFF7"/>
                </a:solidFill>
              </a:rPr>
              <a:t>etric tensor to Einstein tensor: </a:t>
            </a:r>
            <a:endParaRPr lang="en-GB" sz="1600" b="1" dirty="0">
              <a:solidFill>
                <a:srgbClr val="FFFFF7"/>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94676746"/>
              </p:ext>
            </p:extLst>
          </p:nvPr>
        </p:nvGraphicFramePr>
        <p:xfrm>
          <a:off x="3686175" y="1484313"/>
          <a:ext cx="1841500" cy="777875"/>
        </p:xfrm>
        <a:graphic>
          <a:graphicData uri="http://schemas.openxmlformats.org/presentationml/2006/ole">
            <mc:AlternateContent xmlns:mc="http://schemas.openxmlformats.org/markup-compatibility/2006">
              <mc:Choice xmlns:v="urn:schemas-microsoft-com:vml" Requires="v">
                <p:oleObj spid="_x0000_s228366" name="Equation" r:id="rId3" imgW="571320" imgH="241200" progId="Equation.DSMT4">
                  <p:embed/>
                </p:oleObj>
              </mc:Choice>
              <mc:Fallback>
                <p:oleObj name="Equation" r:id="rId3" imgW="571320" imgH="241200" progId="Equation.DSMT4">
                  <p:embed/>
                  <p:pic>
                    <p:nvPicPr>
                      <p:cNvPr id="0" name=""/>
                      <p:cNvPicPr>
                        <a:picLocks noChangeAspect="1" noChangeArrowheads="1"/>
                      </p:cNvPicPr>
                      <p:nvPr/>
                    </p:nvPicPr>
                    <p:blipFill>
                      <a:blip r:embed="rId4"/>
                      <a:srcRect/>
                      <a:stretch>
                        <a:fillRect/>
                      </a:stretch>
                    </p:blipFill>
                    <p:spPr bwMode="auto">
                      <a:xfrm>
                        <a:off x="3686175" y="1484313"/>
                        <a:ext cx="184150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2123728" y="1716749"/>
            <a:ext cx="3096344" cy="338554"/>
          </a:xfrm>
          <a:prstGeom prst="rect">
            <a:avLst/>
          </a:prstGeom>
          <a:noFill/>
        </p:spPr>
        <p:txBody>
          <a:bodyPr wrap="square" rtlCol="0">
            <a:spAutoFit/>
          </a:bodyPr>
          <a:lstStyle/>
          <a:p>
            <a:r>
              <a:rPr lang="nl-NL" sz="1600" b="1" dirty="0">
                <a:solidFill>
                  <a:srgbClr val="FFFFF7"/>
                </a:solidFill>
              </a:rPr>
              <a:t>a</a:t>
            </a:r>
            <a:r>
              <a:rPr lang="nl-NL" sz="1600" b="1" dirty="0" smtClean="0">
                <a:solidFill>
                  <a:srgbClr val="FFFFF7"/>
                </a:solidFill>
              </a:rPr>
              <a:t>lso: </a:t>
            </a:r>
            <a:endParaRPr lang="en-GB" sz="1600" b="1" dirty="0">
              <a:solidFill>
                <a:srgbClr val="FFFFF7"/>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51674875"/>
              </p:ext>
            </p:extLst>
          </p:nvPr>
        </p:nvGraphicFramePr>
        <p:xfrm>
          <a:off x="2095500" y="3716338"/>
          <a:ext cx="4791075" cy="1268412"/>
        </p:xfrm>
        <a:graphic>
          <a:graphicData uri="http://schemas.openxmlformats.org/presentationml/2006/ole">
            <mc:AlternateContent xmlns:mc="http://schemas.openxmlformats.org/markup-compatibility/2006">
              <mc:Choice xmlns:v="urn:schemas-microsoft-com:vml" Requires="v">
                <p:oleObj spid="_x0000_s228367" name="Equation" r:id="rId5" imgW="1485720" imgH="393480" progId="Equation.DSMT4">
                  <p:embed/>
                </p:oleObj>
              </mc:Choice>
              <mc:Fallback>
                <p:oleObj name="Equation" r:id="rId5" imgW="1485720" imgH="393480" progId="Equation.DSMT4">
                  <p:embed/>
                  <p:pic>
                    <p:nvPicPr>
                      <p:cNvPr id="0" name=""/>
                      <p:cNvPicPr>
                        <a:picLocks noChangeAspect="1" noChangeArrowheads="1"/>
                      </p:cNvPicPr>
                      <p:nvPr/>
                    </p:nvPicPr>
                    <p:blipFill>
                      <a:blip r:embed="rId6"/>
                      <a:srcRect/>
                      <a:stretch>
                        <a:fillRect/>
                      </a:stretch>
                    </p:blipFill>
                    <p:spPr bwMode="auto">
                      <a:xfrm>
                        <a:off x="2095500" y="3716338"/>
                        <a:ext cx="4791075" cy="1268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3"/>
          <p:cNvSpPr>
            <a:spLocks noChangeArrowheads="1"/>
          </p:cNvSpPr>
          <p:nvPr/>
        </p:nvSpPr>
        <p:spPr bwMode="auto">
          <a:xfrm>
            <a:off x="684212" y="5445224"/>
            <a:ext cx="7775575" cy="118187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195766297"/>
              </p:ext>
            </p:extLst>
          </p:nvPr>
        </p:nvGraphicFramePr>
        <p:xfrm>
          <a:off x="2123728" y="5661248"/>
          <a:ext cx="492125" cy="531813"/>
        </p:xfrm>
        <a:graphic>
          <a:graphicData uri="http://schemas.openxmlformats.org/presentationml/2006/ole">
            <mc:AlternateContent xmlns:mc="http://schemas.openxmlformats.org/markup-compatibility/2006">
              <mc:Choice xmlns:v="urn:schemas-microsoft-com:vml" Requires="v">
                <p:oleObj spid="_x0000_s228368" name="Equation" r:id="rId7" imgW="152280" imgH="164880" progId="Equation.DSMT4">
                  <p:embed/>
                </p:oleObj>
              </mc:Choice>
              <mc:Fallback>
                <p:oleObj name="Equation" r:id="rId7" imgW="152280" imgH="164880" progId="Equation.DSMT4">
                  <p:embed/>
                  <p:pic>
                    <p:nvPicPr>
                      <p:cNvPr id="0" name=""/>
                      <p:cNvPicPr>
                        <a:picLocks noChangeAspect="1" noChangeArrowheads="1"/>
                      </p:cNvPicPr>
                      <p:nvPr/>
                    </p:nvPicPr>
                    <p:blipFill>
                      <a:blip r:embed="rId8"/>
                      <a:srcRect/>
                      <a:stretch>
                        <a:fillRect/>
                      </a:stretch>
                    </p:blipFill>
                    <p:spPr bwMode="auto">
                      <a:xfrm>
                        <a:off x="2123728" y="5661248"/>
                        <a:ext cx="492125"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3066326" y="5805264"/>
            <a:ext cx="3096344" cy="338554"/>
          </a:xfrm>
          <a:prstGeom prst="rect">
            <a:avLst/>
          </a:prstGeom>
          <a:noFill/>
        </p:spPr>
        <p:txBody>
          <a:bodyPr wrap="square" rtlCol="0">
            <a:spAutoFit/>
          </a:bodyPr>
          <a:lstStyle/>
          <a:p>
            <a:r>
              <a:rPr lang="nl-NL" sz="1600" b="1" dirty="0" smtClean="0">
                <a:solidFill>
                  <a:srgbClr val="FFFFF7"/>
                </a:solidFill>
              </a:rPr>
              <a:t>:  Cosmological Constant </a:t>
            </a:r>
            <a:endParaRPr lang="en-GB" sz="1600" b="1" dirty="0">
              <a:solidFill>
                <a:srgbClr val="FFFFF7"/>
              </a:solidFill>
            </a:endParaRPr>
          </a:p>
        </p:txBody>
      </p:sp>
    </p:spTree>
    <p:extLst>
      <p:ext uri="{BB962C8B-B14F-4D97-AF65-F5344CB8AC3E}">
        <p14:creationId xmlns:p14="http://schemas.microsoft.com/office/powerpoint/2010/main" val="3586574222"/>
      </p:ext>
    </p:extLst>
  </p:cSld>
  <p:clrMapOvr>
    <a:masterClrMapping/>
  </p:clrMapOvr>
  <p:transition>
    <p:zoom/>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1010" name="Picture 7" descr="figure5.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1714500"/>
            <a:ext cx="5532437"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ctangle 3"/>
          <p:cNvSpPr>
            <a:spLocks noChangeArrowheads="1"/>
          </p:cNvSpPr>
          <p:nvPr/>
        </p:nvSpPr>
        <p:spPr bwMode="auto">
          <a:xfrm>
            <a:off x="250825" y="1700213"/>
            <a:ext cx="2952750" cy="5041900"/>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8645" name="Rectangle 5"/>
          <p:cNvSpPr>
            <a:spLocks noGrp="1" noChangeArrowheads="1"/>
          </p:cNvSpPr>
          <p:nvPr>
            <p:ph type="title"/>
          </p:nvPr>
        </p:nvSpPr>
        <p:spPr>
          <a:xfrm>
            <a:off x="323850" y="260350"/>
            <a:ext cx="8435975" cy="1143000"/>
          </a:xfrm>
        </p:spPr>
        <p:txBody>
          <a:bodyPr>
            <a:normAutofit fontScale="90000"/>
          </a:bodyPr>
          <a:lstStyle/>
          <a:p>
            <a:pPr eaLnBrk="1" fontAlgn="auto" hangingPunct="1">
              <a:spcAft>
                <a:spcPts val="0"/>
              </a:spcAft>
              <a:defRPr/>
            </a:pPr>
            <a:r>
              <a:rPr b="1" smtClean="0">
                <a:solidFill>
                  <a:schemeClr val="tx1"/>
                </a:solidFill>
                <a:effectLst>
                  <a:outerShdw blurRad="38100" dist="38100" dir="2700000" algn="tl">
                    <a:srgbClr val="000000"/>
                  </a:outerShdw>
                </a:effectLst>
              </a:rPr>
              <a:t>             FRW  Big Bang extended:</a:t>
            </a:r>
            <a:br>
              <a:rPr b="1" smtClean="0">
                <a:solidFill>
                  <a:schemeClr val="tx1"/>
                </a:solidFill>
                <a:effectLst>
                  <a:outerShdw blurRad="38100" dist="38100" dir="2700000" algn="tl">
                    <a:srgbClr val="000000"/>
                  </a:outerShdw>
                </a:effectLst>
              </a:rPr>
            </a:br>
            <a:r>
              <a:rPr b="1" smtClean="0">
                <a:solidFill>
                  <a:schemeClr val="tx1"/>
                </a:solidFill>
                <a:effectLst>
                  <a:outerShdw blurRad="38100" dist="38100" dir="2700000" algn="tl">
                    <a:srgbClr val="000000"/>
                  </a:outerShdw>
                </a:effectLst>
              </a:rPr>
              <a:t>                Inflationary Universe</a:t>
            </a:r>
          </a:p>
        </p:txBody>
      </p:sp>
      <p:sp>
        <p:nvSpPr>
          <p:cNvPr id="1008644" name="Rectangle 4"/>
          <p:cNvSpPr>
            <a:spLocks noGrp="1" noChangeArrowheads="1"/>
          </p:cNvSpPr>
          <p:nvPr>
            <p:ph type="body" sz="half" idx="1"/>
          </p:nvPr>
        </p:nvSpPr>
        <p:spPr>
          <a:xfrm>
            <a:off x="179388" y="1744663"/>
            <a:ext cx="3887787" cy="5113337"/>
          </a:xfrm>
        </p:spPr>
        <p:txBody>
          <a:bodyPr>
            <a:normAutofit/>
          </a:bodyPr>
          <a:lstStyle/>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rPr>
              <a:t>                 </a:t>
            </a: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Essential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Ingredient/Extension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Standard Cosmology</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Inflationary Universe</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Phase transition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Early Universe      </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 GUT transition :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t ~ 10</a:t>
            </a:r>
            <a:r>
              <a:rPr lang="en-US" sz="1500" b="1" baseline="30000" dirty="0" smtClean="0">
                <a:solidFill>
                  <a:schemeClr val="bg1">
                    <a:lumMod val="85000"/>
                    <a:lumOff val="15000"/>
                  </a:schemeClr>
                </a:solidFill>
                <a:effectLst>
                  <a:outerShdw blurRad="38100" dist="38100" dir="2700000" algn="tl">
                    <a:srgbClr val="000000"/>
                  </a:outerShdw>
                </a:effectLst>
              </a:rPr>
              <a:t>-36</a:t>
            </a:r>
            <a:r>
              <a:rPr lang="en-US" sz="1500" b="1" dirty="0" smtClean="0">
                <a:solidFill>
                  <a:schemeClr val="bg1">
                    <a:lumMod val="85000"/>
                    <a:lumOff val="15000"/>
                  </a:schemeClr>
                </a:solidFill>
                <a:effectLst>
                  <a:outerShdw blurRad="38100" dist="38100" dir="2700000" algn="tl">
                    <a:srgbClr val="000000"/>
                  </a:outerShdw>
                </a:effectLst>
              </a:rPr>
              <a:t> sec ??</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 (false) vacuum potential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induces exponential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(de Sitter)  expansion</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Universe blows up by factor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N &gt; 10</a:t>
            </a:r>
            <a:r>
              <a:rPr lang="en-US" sz="1500" b="1" baseline="30000" dirty="0" smtClean="0">
                <a:solidFill>
                  <a:schemeClr val="bg1">
                    <a:lumMod val="85000"/>
                    <a:lumOff val="15000"/>
                  </a:schemeClr>
                </a:solidFill>
                <a:effectLst>
                  <a:outerShdw blurRad="38100" dist="38100" dir="2700000" algn="tl">
                    <a:srgbClr val="000000"/>
                  </a:outerShdw>
                </a:effectLst>
              </a:rPr>
              <a:t>60</a:t>
            </a:r>
          </a:p>
        </p:txBody>
      </p:sp>
      <p:sp>
        <p:nvSpPr>
          <p:cNvPr id="163847" name="Rectangle 7"/>
          <p:cNvSpPr>
            <a:spLocks noChangeArrowheads="1"/>
          </p:cNvSpPr>
          <p:nvPr/>
        </p:nvSpPr>
        <p:spPr bwMode="auto">
          <a:xfrm>
            <a:off x="3348038" y="1700213"/>
            <a:ext cx="5543550" cy="394335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TextBox 8"/>
          <p:cNvSpPr txBox="1"/>
          <p:nvPr/>
        </p:nvSpPr>
        <p:spPr>
          <a:xfrm>
            <a:off x="3357563" y="5715000"/>
            <a:ext cx="5643562" cy="954088"/>
          </a:xfrm>
          <a:prstGeom prst="rect">
            <a:avLst/>
          </a:prstGeom>
          <a:noFill/>
        </p:spPr>
        <p:txBody>
          <a:bodyPr>
            <a:spAutoFit/>
          </a:bodyPr>
          <a:lstStyle/>
          <a:p>
            <a:pPr>
              <a:defRPr/>
            </a:pPr>
            <a:r>
              <a:rPr lang="en-US" sz="1400" dirty="0">
                <a:solidFill>
                  <a:prstClr val="white"/>
                </a:solidFill>
                <a:latin typeface="Constantia"/>
              </a:rPr>
              <a:t>Inflation explains the horizon problem in a natural fashion:</a:t>
            </a:r>
          </a:p>
          <a:p>
            <a:pPr>
              <a:defRPr/>
            </a:pPr>
            <a:r>
              <a:rPr lang="en-US" sz="1400" dirty="0">
                <a:solidFill>
                  <a:prstClr val="white"/>
                </a:solidFill>
                <a:latin typeface="Constantia"/>
              </a:rPr>
              <a:t>a region that initially was much smaller than the pre-inflation horizon,</a:t>
            </a:r>
          </a:p>
          <a:p>
            <a:pPr>
              <a:defRPr/>
            </a:pPr>
            <a:r>
              <a:rPr lang="en-US" sz="1400" dirty="0">
                <a:solidFill>
                  <a:prstClr val="white"/>
                </a:solidFill>
                <a:latin typeface="Constantia"/>
              </a:rPr>
              <a:t>rapidly blew to a </a:t>
            </a:r>
            <a:r>
              <a:rPr lang="en-US" sz="1400" dirty="0" err="1">
                <a:solidFill>
                  <a:prstClr val="white"/>
                </a:solidFill>
                <a:latin typeface="Constantia"/>
              </a:rPr>
              <a:t>superhorizon</a:t>
            </a:r>
            <a:r>
              <a:rPr lang="en-US" sz="1400" dirty="0">
                <a:solidFill>
                  <a:prstClr val="white"/>
                </a:solidFill>
                <a:latin typeface="Constantia"/>
              </a:rPr>
              <a:t> size:   any region on the CMB sky was in </a:t>
            </a:r>
          </a:p>
          <a:p>
            <a:pPr>
              <a:defRPr/>
            </a:pPr>
            <a:r>
              <a:rPr lang="en-US" sz="1400" dirty="0">
                <a:solidFill>
                  <a:prstClr val="white"/>
                </a:solidFill>
                <a:latin typeface="Constantia"/>
              </a:rPr>
              <a:t>thermal contact before inflation !</a:t>
            </a:r>
          </a:p>
        </p:txBody>
      </p:sp>
    </p:spTree>
    <p:extLst>
      <p:ext uri="{BB962C8B-B14F-4D97-AF65-F5344CB8AC3E}">
        <p14:creationId xmlns:p14="http://schemas.microsoft.com/office/powerpoint/2010/main" val="1588426958"/>
      </p:ext>
    </p:extLst>
  </p:cSld>
  <p:clrMapOvr>
    <a:masterClrMapping/>
  </p:clrMapOvr>
  <p:transition>
    <p:zoom/>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3" name="Rectangle 3"/>
          <p:cNvSpPr>
            <a:spLocks noChangeArrowheads="1"/>
          </p:cNvSpPr>
          <p:nvPr/>
        </p:nvSpPr>
        <p:spPr bwMode="auto">
          <a:xfrm>
            <a:off x="250825" y="1700213"/>
            <a:ext cx="2952750" cy="5041900"/>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08645" name="Rectangle 5"/>
          <p:cNvSpPr>
            <a:spLocks noGrp="1" noChangeArrowheads="1"/>
          </p:cNvSpPr>
          <p:nvPr>
            <p:ph type="title"/>
          </p:nvPr>
        </p:nvSpPr>
        <p:spPr>
          <a:xfrm>
            <a:off x="323850" y="260350"/>
            <a:ext cx="8435975" cy="1143000"/>
          </a:xfrm>
        </p:spPr>
        <p:txBody>
          <a:bodyPr>
            <a:normAutofit fontScale="90000"/>
          </a:bodyPr>
          <a:lstStyle/>
          <a:p>
            <a:pPr eaLnBrk="1" fontAlgn="auto" hangingPunct="1">
              <a:spcAft>
                <a:spcPts val="0"/>
              </a:spcAft>
              <a:defRPr/>
            </a:pPr>
            <a:r>
              <a:rPr b="1" smtClean="0">
                <a:solidFill>
                  <a:schemeClr val="tx1"/>
                </a:solidFill>
                <a:effectLst>
                  <a:outerShdw blurRad="38100" dist="38100" dir="2700000" algn="tl">
                    <a:srgbClr val="000000"/>
                  </a:outerShdw>
                </a:effectLst>
              </a:rPr>
              <a:t>             FRW  Big Bang extended:</a:t>
            </a:r>
            <a:br>
              <a:rPr b="1" smtClean="0">
                <a:solidFill>
                  <a:schemeClr val="tx1"/>
                </a:solidFill>
                <a:effectLst>
                  <a:outerShdw blurRad="38100" dist="38100" dir="2700000" algn="tl">
                    <a:srgbClr val="000000"/>
                  </a:outerShdw>
                </a:effectLst>
              </a:rPr>
            </a:br>
            <a:r>
              <a:rPr b="1" smtClean="0">
                <a:solidFill>
                  <a:schemeClr val="tx1"/>
                </a:solidFill>
                <a:effectLst>
                  <a:outerShdw blurRad="38100" dist="38100" dir="2700000" algn="tl">
                    <a:srgbClr val="000000"/>
                  </a:outerShdw>
                </a:effectLst>
              </a:rPr>
              <a:t>                Inflationary Universe</a:t>
            </a:r>
          </a:p>
        </p:txBody>
      </p:sp>
      <p:sp>
        <p:nvSpPr>
          <p:cNvPr id="1008644" name="Rectangle 4"/>
          <p:cNvSpPr>
            <a:spLocks noGrp="1" noChangeArrowheads="1"/>
          </p:cNvSpPr>
          <p:nvPr>
            <p:ph type="body" sz="half" idx="1"/>
          </p:nvPr>
        </p:nvSpPr>
        <p:spPr>
          <a:xfrm>
            <a:off x="179388" y="1744663"/>
            <a:ext cx="3887787" cy="5113337"/>
          </a:xfrm>
        </p:spPr>
        <p:txBody>
          <a:bodyPr>
            <a:normAutofit/>
          </a:bodyPr>
          <a:lstStyle/>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rPr>
              <a:t>                 </a:t>
            </a: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Essential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Ingredient/Extension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Standard Cosmology</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Inflationary Universe</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Phase transition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Early Universe      </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 GUT transition :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t ~ 10</a:t>
            </a:r>
            <a:r>
              <a:rPr lang="en-US" sz="1500" b="1" baseline="30000" dirty="0" smtClean="0">
                <a:solidFill>
                  <a:schemeClr val="bg1">
                    <a:lumMod val="85000"/>
                    <a:lumOff val="15000"/>
                  </a:schemeClr>
                </a:solidFill>
                <a:effectLst>
                  <a:outerShdw blurRad="38100" dist="38100" dir="2700000" algn="tl">
                    <a:srgbClr val="000000"/>
                  </a:outerShdw>
                </a:effectLst>
              </a:rPr>
              <a:t>-36</a:t>
            </a:r>
            <a:r>
              <a:rPr lang="en-US" sz="1500" b="1" dirty="0" smtClean="0">
                <a:solidFill>
                  <a:schemeClr val="bg1">
                    <a:lumMod val="85000"/>
                    <a:lumOff val="15000"/>
                  </a:schemeClr>
                </a:solidFill>
                <a:effectLst>
                  <a:outerShdw blurRad="38100" dist="38100" dir="2700000" algn="tl">
                    <a:srgbClr val="000000"/>
                  </a:outerShdw>
                </a:effectLst>
              </a:rPr>
              <a:t> sec ??</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 (false) vacuum potential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induces exponential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(de Sitter)  expansion</a:t>
            </a:r>
          </a:p>
          <a:p>
            <a:pPr marL="274320" indent="-274320" eaLnBrk="1" fontAlgn="auto" hangingPunct="1">
              <a:lnSpc>
                <a:spcPct val="80000"/>
              </a:lnSpc>
              <a:spcAft>
                <a:spcPts val="0"/>
              </a:spcAft>
              <a:buClr>
                <a:srgbClr val="000099"/>
              </a:buClr>
              <a:buFontTx/>
              <a:buNone/>
              <a:defRPr/>
            </a:pPr>
            <a:endParaRPr lang="en-US" sz="15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80000"/>
              </a:lnSpc>
              <a:spcAft>
                <a:spcPts val="0"/>
              </a:spcAft>
              <a:buClr>
                <a:srgbClr val="000099"/>
              </a:buClr>
              <a:buFont typeface="Wingdings 2" pitchFamily="18" charset="2"/>
              <a:buNone/>
              <a:defRPr/>
            </a:pPr>
            <a:r>
              <a:rPr lang="en-US" sz="1500" b="1" dirty="0" smtClean="0">
                <a:solidFill>
                  <a:schemeClr val="bg1">
                    <a:lumMod val="85000"/>
                    <a:lumOff val="15000"/>
                  </a:schemeClr>
                </a:solidFill>
                <a:effectLst>
                  <a:outerShdw blurRad="38100" dist="38100" dir="2700000" algn="tl">
                    <a:srgbClr val="000000"/>
                  </a:outerShdw>
                </a:effectLst>
              </a:rPr>
              <a:t>     Universe blows up by factor </a:t>
            </a:r>
          </a:p>
          <a:p>
            <a:pPr marL="274320" indent="-274320" eaLnBrk="1" fontAlgn="auto" hangingPunct="1">
              <a:lnSpc>
                <a:spcPct val="80000"/>
              </a:lnSpc>
              <a:spcAft>
                <a:spcPts val="0"/>
              </a:spcAft>
              <a:buClr>
                <a:srgbClr val="000099"/>
              </a:buClr>
              <a:buFontTx/>
              <a:buNone/>
              <a:defRPr/>
            </a:pPr>
            <a:r>
              <a:rPr lang="en-US" sz="1500" b="1" dirty="0" smtClean="0">
                <a:solidFill>
                  <a:schemeClr val="bg1">
                    <a:lumMod val="85000"/>
                    <a:lumOff val="15000"/>
                  </a:schemeClr>
                </a:solidFill>
                <a:effectLst>
                  <a:outerShdw blurRad="38100" dist="38100" dir="2700000" algn="tl">
                    <a:srgbClr val="000000"/>
                  </a:outerShdw>
                </a:effectLst>
              </a:rPr>
              <a:t>                         N &gt; 10</a:t>
            </a:r>
            <a:r>
              <a:rPr lang="en-US" sz="1500" b="1" baseline="30000" dirty="0" smtClean="0">
                <a:solidFill>
                  <a:schemeClr val="bg1">
                    <a:lumMod val="85000"/>
                    <a:lumOff val="15000"/>
                  </a:schemeClr>
                </a:solidFill>
                <a:effectLst>
                  <a:outerShdw blurRad="38100" dist="38100" dir="2700000" algn="tl">
                    <a:srgbClr val="000000"/>
                  </a:outerShdw>
                </a:effectLst>
              </a:rPr>
              <a:t>60</a:t>
            </a:r>
          </a:p>
        </p:txBody>
      </p:sp>
      <p:sp>
        <p:nvSpPr>
          <p:cNvPr id="163847" name="Rectangle 7"/>
          <p:cNvSpPr>
            <a:spLocks noChangeArrowheads="1"/>
          </p:cNvSpPr>
          <p:nvPr/>
        </p:nvSpPr>
        <p:spPr bwMode="auto">
          <a:xfrm>
            <a:off x="3348038" y="1700213"/>
            <a:ext cx="5543550" cy="3300412"/>
          </a:xfrm>
          <a:prstGeom prst="rect">
            <a:avLst/>
          </a:prstGeom>
          <a:solidFill>
            <a:schemeClr val="tx1"/>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pic>
        <p:nvPicPr>
          <p:cNvPr id="172038" name="Picture 6" descr="fig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785938"/>
            <a:ext cx="53625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357563" y="5214938"/>
            <a:ext cx="5643562" cy="738187"/>
          </a:xfrm>
          <a:prstGeom prst="rect">
            <a:avLst/>
          </a:prstGeom>
          <a:noFill/>
        </p:spPr>
        <p:txBody>
          <a:bodyPr>
            <a:spAutoFit/>
          </a:bodyPr>
          <a:lstStyle/>
          <a:p>
            <a:pPr>
              <a:defRPr/>
            </a:pPr>
            <a:r>
              <a:rPr lang="en-US" sz="1400" dirty="0">
                <a:solidFill>
                  <a:prstClr val="white"/>
                </a:solidFill>
                <a:latin typeface="Constantia"/>
              </a:rPr>
              <a:t>Fluctuation Generation during Inflation:</a:t>
            </a:r>
          </a:p>
          <a:p>
            <a:pPr>
              <a:defRPr/>
            </a:pPr>
            <a:r>
              <a:rPr lang="en-US" sz="1400" dirty="0">
                <a:solidFill>
                  <a:prstClr val="white"/>
                </a:solidFill>
                <a:latin typeface="Constantia"/>
              </a:rPr>
              <a:t>Quantum fluctuations around the potential get magnified to </a:t>
            </a:r>
          </a:p>
          <a:p>
            <a:pPr>
              <a:defRPr/>
            </a:pPr>
            <a:r>
              <a:rPr lang="en-US" sz="1400" dirty="0">
                <a:solidFill>
                  <a:prstClr val="white"/>
                </a:solidFill>
                <a:latin typeface="Constantia"/>
              </a:rPr>
              <a:t>macroscopic scales.  </a:t>
            </a:r>
          </a:p>
        </p:txBody>
      </p:sp>
    </p:spTree>
    <p:extLst>
      <p:ext uri="{BB962C8B-B14F-4D97-AF65-F5344CB8AC3E}">
        <p14:creationId xmlns:p14="http://schemas.microsoft.com/office/powerpoint/2010/main" val="2205211080"/>
      </p:ext>
    </p:extLst>
  </p:cSld>
  <p:clrMapOvr>
    <a:masterClrMapping/>
  </p:clrMapOvr>
  <p:transition>
    <p:zoom/>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b="1" dirty="0" smtClean="0">
                <a:solidFill>
                  <a:schemeClr val="accent5"/>
                </a:solidFill>
                <a:latin typeface="Constantia" panose="02030602050306030303" pitchFamily="18" charset="0"/>
              </a:rPr>
              <a:t>Propelling Inflation:  Inflaton</a:t>
            </a:r>
            <a:endParaRPr lang="en-GB" b="1" dirty="0">
              <a:solidFill>
                <a:schemeClr val="accent5"/>
              </a:solidFill>
              <a:latin typeface="Constantia" panose="020306020503060303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8538075" cy="5328781"/>
          </a:xfrm>
        </p:spPr>
      </p:pic>
    </p:spTree>
    <p:extLst>
      <p:ext uri="{BB962C8B-B14F-4D97-AF65-F5344CB8AC3E}">
        <p14:creationId xmlns:p14="http://schemas.microsoft.com/office/powerpoint/2010/main" val="2525031271"/>
      </p:ext>
    </p:extLst>
  </p:cSld>
  <p:clrMapOvr>
    <a:masterClrMapping/>
  </p:clrMapOvr>
  <p:transition>
    <p:zoom/>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9972" name="Rectangle 4"/>
          <p:cNvSpPr>
            <a:spLocks noGrp="1" noChangeArrowheads="1"/>
          </p:cNvSpPr>
          <p:nvPr>
            <p:ph type="title"/>
          </p:nvPr>
        </p:nvSpPr>
        <p:spPr>
          <a:xfrm>
            <a:off x="0" y="0"/>
            <a:ext cx="9359900" cy="908050"/>
          </a:xfrm>
        </p:spPr>
        <p:txBody>
          <a:bodyPr/>
          <a:lstStyle/>
          <a:p>
            <a:pPr eaLnBrk="1" hangingPunct="1">
              <a:defRPr/>
            </a:pPr>
            <a:r>
              <a:rPr lang="en-US" sz="4200" b="1" dirty="0" smtClean="0">
                <a:solidFill>
                  <a:srgbClr val="FFFF00"/>
                </a:solidFill>
                <a:effectLst>
                  <a:outerShdw blurRad="38100" dist="38100" dir="2700000" algn="tl">
                    <a:srgbClr val="FFFFFF"/>
                  </a:outerShdw>
                </a:effectLst>
              </a:rPr>
              <a:t>Inflatie &amp; Multiverse</a:t>
            </a:r>
          </a:p>
        </p:txBody>
      </p:sp>
      <p:pic>
        <p:nvPicPr>
          <p:cNvPr id="665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08050"/>
            <a:ext cx="813435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9750" y="908050"/>
            <a:ext cx="8134350" cy="55467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D9"/>
              </a:solidFill>
            </a:endParaRPr>
          </a:p>
        </p:txBody>
      </p:sp>
    </p:spTree>
    <p:extLst>
      <p:ext uri="{BB962C8B-B14F-4D97-AF65-F5344CB8AC3E}">
        <p14:creationId xmlns:p14="http://schemas.microsoft.com/office/powerpoint/2010/main" val="2993654563"/>
      </p:ext>
    </p:extLst>
  </p:cSld>
  <p:clrMapOvr>
    <a:masterClrMapping/>
  </p:clrMapOvr>
  <p:transition>
    <p:zoom/>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8" descr="inf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1714500"/>
            <a:ext cx="499586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Rectangle 3"/>
          <p:cNvSpPr>
            <a:spLocks noChangeArrowheads="1"/>
          </p:cNvSpPr>
          <p:nvPr/>
        </p:nvSpPr>
        <p:spPr bwMode="auto">
          <a:xfrm>
            <a:off x="250825" y="1700213"/>
            <a:ext cx="2952750" cy="5041900"/>
          </a:xfrm>
          <a:prstGeom prst="rect">
            <a:avLst/>
          </a:prstGeom>
          <a:solidFill>
            <a:srgbClr val="C0C0C0">
              <a:alpha val="49019"/>
            </a:srgb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010692" name="Rectangle 4"/>
          <p:cNvSpPr>
            <a:spLocks noGrp="1" noChangeArrowheads="1"/>
          </p:cNvSpPr>
          <p:nvPr>
            <p:ph type="body" sz="half" idx="1"/>
          </p:nvPr>
        </p:nvSpPr>
        <p:spPr>
          <a:xfrm>
            <a:off x="357188" y="2071688"/>
            <a:ext cx="4824412" cy="5113337"/>
          </a:xfrm>
        </p:spPr>
        <p:txBody>
          <a:bodyPr>
            <a:normAutofit/>
          </a:bodyPr>
          <a:lstStyle/>
          <a:p>
            <a:pPr marL="274320" indent="-274320" eaLnBrk="1" fontAlgn="auto" hangingPunct="1">
              <a:lnSpc>
                <a:spcPct val="90000"/>
              </a:lnSpc>
              <a:spcAft>
                <a:spcPts val="0"/>
              </a:spcAft>
              <a:buClr>
                <a:srgbClr val="000099"/>
              </a:buClr>
              <a:buFontTx/>
              <a:buNone/>
              <a:defRPr/>
            </a:pPr>
            <a:r>
              <a:rPr lang="en-US" sz="1800" b="1" dirty="0" smtClean="0">
                <a:solidFill>
                  <a:schemeClr val="bg1">
                    <a:lumMod val="85000"/>
                    <a:lumOff val="15000"/>
                  </a:schemeClr>
                </a:solidFill>
                <a:effectLst>
                  <a:outerShdw blurRad="38100" dist="38100" dir="2700000" algn="tl">
                    <a:srgbClr val="000000"/>
                  </a:outerShdw>
                </a:effectLst>
              </a:rPr>
              <a:t>Inflationary  Universe</a:t>
            </a:r>
          </a:p>
          <a:p>
            <a:pPr marL="274320" indent="-274320" eaLnBrk="1" fontAlgn="auto" hangingPunct="1">
              <a:lnSpc>
                <a:spcPct val="90000"/>
              </a:lnSpc>
              <a:spcAft>
                <a:spcPts val="0"/>
              </a:spcAft>
              <a:buClr>
                <a:srgbClr val="000099"/>
              </a:buClr>
              <a:buFontTx/>
              <a:buNone/>
              <a:defRPr/>
            </a:pPr>
            <a:endParaRPr lang="en-US" sz="18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90000"/>
              </a:lnSpc>
              <a:spcAft>
                <a:spcPts val="0"/>
              </a:spcAft>
              <a:buClr>
                <a:srgbClr val="000099"/>
              </a:buClr>
              <a:buFontTx/>
              <a:buNone/>
              <a:defRPr/>
            </a:pPr>
            <a:r>
              <a:rPr lang="en-US" sz="1800" b="1" dirty="0" smtClean="0">
                <a:solidFill>
                  <a:schemeClr val="bg1">
                    <a:lumMod val="85000"/>
                    <a:lumOff val="15000"/>
                  </a:schemeClr>
                </a:solidFill>
                <a:effectLst>
                  <a:outerShdw blurRad="38100" dist="38100" dir="2700000" algn="tl">
                    <a:srgbClr val="000000"/>
                  </a:outerShdw>
                </a:effectLst>
              </a:rPr>
              <a:t>Explains:</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1800" b="1" dirty="0" smtClean="0">
                <a:solidFill>
                  <a:schemeClr val="bg1">
                    <a:lumMod val="85000"/>
                    <a:lumOff val="15000"/>
                  </a:schemeClr>
                </a:solidFill>
                <a:effectLst>
                  <a:outerShdw blurRad="38100" dist="38100" dir="2700000" algn="tl">
                    <a:srgbClr val="000000"/>
                  </a:outerShdw>
                </a:effectLst>
              </a:rPr>
              <a:t> Horizon Problem</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1800" b="1" dirty="0" smtClean="0">
                <a:solidFill>
                  <a:schemeClr val="bg1">
                    <a:lumMod val="85000"/>
                    <a:lumOff val="15000"/>
                  </a:schemeClr>
                </a:solidFill>
                <a:effectLst>
                  <a:outerShdw blurRad="38100" dist="38100" dir="2700000" algn="tl">
                    <a:srgbClr val="000000"/>
                  </a:outerShdw>
                </a:effectLst>
              </a:rPr>
              <a:t> Flatness Problem</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1800" b="1" dirty="0" smtClean="0">
                <a:solidFill>
                  <a:schemeClr val="bg1">
                    <a:lumMod val="85000"/>
                    <a:lumOff val="15000"/>
                  </a:schemeClr>
                </a:solidFill>
                <a:effectLst>
                  <a:outerShdw blurRad="38100" dist="38100" dir="2700000" algn="tl">
                    <a:srgbClr val="000000"/>
                  </a:outerShdw>
                </a:effectLst>
              </a:rPr>
              <a:t> Monopole Problem</a:t>
            </a:r>
          </a:p>
          <a:p>
            <a:pPr marL="274320" indent="-274320" eaLnBrk="1" fontAlgn="auto" hangingPunct="1">
              <a:lnSpc>
                <a:spcPct val="90000"/>
              </a:lnSpc>
              <a:spcAft>
                <a:spcPts val="0"/>
              </a:spcAft>
              <a:buClr>
                <a:srgbClr val="000099"/>
              </a:buClr>
              <a:buFontTx/>
              <a:buNone/>
              <a:defRPr/>
            </a:pPr>
            <a:endParaRPr lang="en-US" sz="1800" b="1" dirty="0" smtClean="0">
              <a:solidFill>
                <a:schemeClr val="bg1">
                  <a:lumMod val="85000"/>
                  <a:lumOff val="15000"/>
                </a:schemeClr>
              </a:solidFill>
              <a:effectLst>
                <a:outerShdw blurRad="38100" dist="38100" dir="2700000" algn="tl">
                  <a:srgbClr val="000000"/>
                </a:outerShdw>
              </a:effectLst>
            </a:endParaRPr>
          </a:p>
          <a:p>
            <a:pPr marL="274320" indent="-274320" eaLnBrk="1" fontAlgn="auto" hangingPunct="1">
              <a:lnSpc>
                <a:spcPct val="90000"/>
              </a:lnSpc>
              <a:spcAft>
                <a:spcPts val="0"/>
              </a:spcAft>
              <a:buClr>
                <a:srgbClr val="000099"/>
              </a:buClr>
              <a:buFontTx/>
              <a:buNone/>
              <a:defRPr/>
            </a:pPr>
            <a:r>
              <a:rPr lang="en-US" sz="1800" b="1" dirty="0" smtClean="0">
                <a:solidFill>
                  <a:schemeClr val="bg1">
                    <a:lumMod val="85000"/>
                    <a:lumOff val="15000"/>
                  </a:schemeClr>
                </a:solidFill>
                <a:effectLst>
                  <a:outerShdw blurRad="38100" dist="38100" dir="2700000" algn="tl">
                    <a:srgbClr val="000000"/>
                  </a:outerShdw>
                </a:effectLst>
              </a:rPr>
              <a:t>And … </a:t>
            </a:r>
          </a:p>
          <a:p>
            <a:pPr marL="274320" indent="-274320" eaLnBrk="1" fontAlgn="auto" hangingPunct="1">
              <a:lnSpc>
                <a:spcPct val="90000"/>
              </a:lnSpc>
              <a:spcAft>
                <a:spcPts val="0"/>
              </a:spcAft>
              <a:buClr>
                <a:schemeClr val="bg1">
                  <a:lumMod val="85000"/>
                  <a:lumOff val="15000"/>
                </a:schemeClr>
              </a:buClr>
              <a:buFont typeface="Wingdings 2"/>
              <a:buChar char=""/>
              <a:defRPr/>
            </a:pPr>
            <a:r>
              <a:rPr lang="en-US" sz="1800" b="1" dirty="0" smtClean="0">
                <a:solidFill>
                  <a:schemeClr val="bg1">
                    <a:lumMod val="85000"/>
                    <a:lumOff val="15000"/>
                  </a:schemeClr>
                </a:solidFill>
                <a:effectLst>
                  <a:outerShdw blurRad="38100" dist="38100" dir="2700000" algn="tl">
                    <a:srgbClr val="000000"/>
                  </a:outerShdw>
                </a:effectLst>
              </a:rPr>
              <a:t> Origin of Structure</a:t>
            </a:r>
          </a:p>
          <a:p>
            <a:pPr marL="274320" indent="-274320" eaLnBrk="1" fontAlgn="auto" hangingPunct="1">
              <a:lnSpc>
                <a:spcPct val="90000"/>
              </a:lnSpc>
              <a:spcAft>
                <a:spcPts val="0"/>
              </a:spcAft>
              <a:buClr>
                <a:srgbClr val="000099"/>
              </a:buClr>
              <a:buFontTx/>
              <a:buNone/>
              <a:defRPr/>
            </a:pPr>
            <a:endParaRPr lang="en-US" sz="2000" b="1" dirty="0" smtClean="0">
              <a:solidFill>
                <a:srgbClr val="000066"/>
              </a:solidFill>
              <a:effectLst>
                <a:outerShdw blurRad="38100" dist="38100" dir="2700000" algn="tl">
                  <a:srgbClr val="000000"/>
                </a:outerShdw>
              </a:effectLst>
              <a:latin typeface="Papyrus" pitchFamily="66" charset="0"/>
            </a:endParaRPr>
          </a:p>
          <a:p>
            <a:pPr marL="274320" indent="-274320" eaLnBrk="1" fontAlgn="auto" hangingPunct="1">
              <a:lnSpc>
                <a:spcPct val="90000"/>
              </a:lnSpc>
              <a:spcAft>
                <a:spcPts val="0"/>
              </a:spcAft>
              <a:buClr>
                <a:srgbClr val="000099"/>
              </a:buClr>
              <a:buFontTx/>
              <a:buNone/>
              <a:defRPr/>
            </a:pPr>
            <a:endParaRPr lang="en-US" sz="2000" b="1" dirty="0" smtClean="0">
              <a:solidFill>
                <a:srgbClr val="000066"/>
              </a:solidFill>
              <a:effectLst>
                <a:outerShdw blurRad="38100" dist="38100" dir="2700000" algn="tl">
                  <a:srgbClr val="000000"/>
                </a:outerShdw>
              </a:effectLst>
              <a:latin typeface="Papyrus" pitchFamily="66" charset="0"/>
            </a:endParaRPr>
          </a:p>
          <a:p>
            <a:pPr marL="274320" indent="-274320" eaLnBrk="1" fontAlgn="auto" hangingPunct="1">
              <a:lnSpc>
                <a:spcPct val="90000"/>
              </a:lnSpc>
              <a:spcAft>
                <a:spcPts val="0"/>
              </a:spcAft>
              <a:buClr>
                <a:srgbClr val="000099"/>
              </a:buClr>
              <a:buFontTx/>
              <a:buNone/>
              <a:defRPr/>
            </a:pPr>
            <a:r>
              <a:rPr lang="en-US" sz="2000" b="1" dirty="0" smtClean="0">
                <a:solidFill>
                  <a:srgbClr val="000066"/>
                </a:solidFill>
                <a:effectLst>
                  <a:outerShdw blurRad="38100" dist="38100" dir="2700000" algn="tl">
                    <a:srgbClr val="000000"/>
                  </a:outerShdw>
                </a:effectLst>
                <a:latin typeface="Papyrus" pitchFamily="66" charset="0"/>
              </a:rPr>
              <a:t>            </a:t>
            </a:r>
          </a:p>
          <a:p>
            <a:pPr marL="274320" indent="-274320" eaLnBrk="1" fontAlgn="auto" hangingPunct="1">
              <a:lnSpc>
                <a:spcPct val="90000"/>
              </a:lnSpc>
              <a:spcAft>
                <a:spcPts val="0"/>
              </a:spcAft>
              <a:buClr>
                <a:srgbClr val="000099"/>
              </a:buClr>
              <a:buFontTx/>
              <a:buNone/>
              <a:defRPr/>
            </a:pPr>
            <a:endParaRPr lang="en-US" sz="2000" b="1" dirty="0" smtClean="0">
              <a:solidFill>
                <a:srgbClr val="000066"/>
              </a:solidFill>
              <a:effectLst>
                <a:outerShdw blurRad="38100" dist="38100" dir="2700000" algn="tl">
                  <a:srgbClr val="000000"/>
                </a:outerShdw>
              </a:effectLst>
              <a:latin typeface="Papyrus" pitchFamily="66" charset="0"/>
            </a:endParaRPr>
          </a:p>
          <a:p>
            <a:pPr marL="274320" indent="-274320" eaLnBrk="1" fontAlgn="auto" hangingPunct="1">
              <a:lnSpc>
                <a:spcPct val="90000"/>
              </a:lnSpc>
              <a:spcAft>
                <a:spcPts val="0"/>
              </a:spcAft>
              <a:buClr>
                <a:srgbClr val="000099"/>
              </a:buClr>
              <a:buFontTx/>
              <a:buNone/>
              <a:defRPr/>
            </a:pPr>
            <a:r>
              <a:rPr lang="en-US" sz="2000" b="1" dirty="0" smtClean="0">
                <a:solidFill>
                  <a:srgbClr val="000066"/>
                </a:solidFill>
                <a:effectLst>
                  <a:outerShdw blurRad="38100" dist="38100" dir="2700000" algn="tl">
                    <a:srgbClr val="000000"/>
                  </a:outerShdw>
                </a:effectLst>
                <a:latin typeface="Papyrus" pitchFamily="66" charset="0"/>
              </a:rPr>
              <a:t>      </a:t>
            </a:r>
          </a:p>
          <a:p>
            <a:pPr marL="274320" indent="-274320" eaLnBrk="1" fontAlgn="auto" hangingPunct="1">
              <a:lnSpc>
                <a:spcPct val="90000"/>
              </a:lnSpc>
              <a:spcAft>
                <a:spcPts val="0"/>
              </a:spcAft>
              <a:buClr>
                <a:srgbClr val="000099"/>
              </a:buClr>
              <a:buFontTx/>
              <a:buNone/>
              <a:defRPr/>
            </a:pPr>
            <a:endParaRPr lang="en-US" sz="2000" b="1" dirty="0" smtClean="0">
              <a:solidFill>
                <a:srgbClr val="000066"/>
              </a:solidFill>
              <a:effectLst>
                <a:outerShdw blurRad="38100" dist="38100" dir="2700000" algn="tl">
                  <a:srgbClr val="000000"/>
                </a:outerShdw>
              </a:effectLst>
              <a:latin typeface="Papyrus" pitchFamily="66" charset="0"/>
            </a:endParaRPr>
          </a:p>
          <a:p>
            <a:pPr marL="274320" indent="-274320" eaLnBrk="1" fontAlgn="auto" hangingPunct="1">
              <a:lnSpc>
                <a:spcPct val="90000"/>
              </a:lnSpc>
              <a:spcAft>
                <a:spcPts val="0"/>
              </a:spcAft>
              <a:buClr>
                <a:srgbClr val="000099"/>
              </a:buClr>
              <a:buFontTx/>
              <a:buNone/>
              <a:defRPr/>
            </a:pPr>
            <a:endParaRPr lang="en-US" sz="2000" b="1" baseline="30000" dirty="0" smtClean="0">
              <a:solidFill>
                <a:srgbClr val="000066"/>
              </a:solidFill>
              <a:effectLst>
                <a:outerShdw blurRad="38100" dist="38100" dir="2700000" algn="tl">
                  <a:srgbClr val="000000"/>
                </a:outerShdw>
              </a:effectLst>
              <a:latin typeface="Papyrus" pitchFamily="66" charset="0"/>
            </a:endParaRPr>
          </a:p>
        </p:txBody>
      </p:sp>
      <p:sp>
        <p:nvSpPr>
          <p:cNvPr id="164871" name="Rectangle 7"/>
          <p:cNvSpPr>
            <a:spLocks noChangeArrowheads="1"/>
          </p:cNvSpPr>
          <p:nvPr/>
        </p:nvSpPr>
        <p:spPr bwMode="auto">
          <a:xfrm>
            <a:off x="3357563" y="1714500"/>
            <a:ext cx="5000625" cy="4143375"/>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5"/>
          <p:cNvSpPr txBox="1">
            <a:spLocks noChangeArrowheads="1"/>
          </p:cNvSpPr>
          <p:nvPr/>
        </p:nvSpPr>
        <p:spPr>
          <a:xfrm>
            <a:off x="285720" y="285728"/>
            <a:ext cx="8435975" cy="1143000"/>
          </a:xfrm>
          <a:prstGeom prst="rect">
            <a:avLst/>
          </a:prstGeom>
          <a:ln w="6350" cap="rnd">
            <a:noFill/>
          </a:ln>
        </p:spPr>
        <p:txBody>
          <a:bodyPr anchor="b">
            <a:normAutofit fontScale="90000" lnSpcReduction="10000"/>
          </a:bodyPr>
          <a:lstStyle/>
          <a:p>
            <a:pPr fontAlgn="auto">
              <a:spcAft>
                <a:spcPts val="0"/>
              </a:spcAft>
              <a:defRPr/>
            </a:pPr>
            <a:r>
              <a:rPr lang="en-US" sz="4200" b="1" spc="-100" dirty="0">
                <a:ln w="3200">
                  <a:solidFill>
                    <a:srgbClr val="444D26">
                      <a:shade val="75000"/>
                      <a:alpha val="25000"/>
                    </a:srgbClr>
                  </a:solidFill>
                  <a:prstDash val="solid"/>
                  <a:round/>
                </a:ln>
                <a:solidFill>
                  <a:prstClr val="white"/>
                </a:solidFill>
                <a:effectLst>
                  <a:outerShdw blurRad="38100" dist="38100" dir="2700000" algn="tl">
                    <a:srgbClr val="000000"/>
                  </a:outerShdw>
                </a:effectLst>
                <a:latin typeface="Constantia"/>
              </a:rPr>
              <a:t>             FRW  Big Bang extended:</a:t>
            </a:r>
            <a:br>
              <a:rPr lang="en-US" sz="4200" b="1" spc="-100" dirty="0">
                <a:ln w="3200">
                  <a:solidFill>
                    <a:srgbClr val="444D26">
                      <a:shade val="75000"/>
                      <a:alpha val="25000"/>
                    </a:srgbClr>
                  </a:solidFill>
                  <a:prstDash val="solid"/>
                  <a:round/>
                </a:ln>
                <a:solidFill>
                  <a:prstClr val="white"/>
                </a:solidFill>
                <a:effectLst>
                  <a:outerShdw blurRad="38100" dist="38100" dir="2700000" algn="tl">
                    <a:srgbClr val="000000"/>
                  </a:outerShdw>
                </a:effectLst>
                <a:latin typeface="Constantia"/>
              </a:rPr>
            </a:br>
            <a:r>
              <a:rPr lang="en-US" sz="4200" b="1" spc="-100" dirty="0">
                <a:ln w="3200">
                  <a:solidFill>
                    <a:srgbClr val="444D26">
                      <a:shade val="75000"/>
                      <a:alpha val="25000"/>
                    </a:srgbClr>
                  </a:solidFill>
                  <a:prstDash val="solid"/>
                  <a:round/>
                </a:ln>
                <a:solidFill>
                  <a:prstClr val="white"/>
                </a:solidFill>
                <a:effectLst>
                  <a:outerShdw blurRad="38100" dist="38100" dir="2700000" algn="tl">
                    <a:srgbClr val="000000"/>
                  </a:outerShdw>
                </a:effectLst>
                <a:latin typeface="Constantia"/>
              </a:rPr>
              <a:t>                Inflationary Universe</a:t>
            </a:r>
          </a:p>
        </p:txBody>
      </p:sp>
      <p:sp>
        <p:nvSpPr>
          <p:cNvPr id="7" name="TextBox 6"/>
          <p:cNvSpPr txBox="1"/>
          <p:nvPr/>
        </p:nvSpPr>
        <p:spPr>
          <a:xfrm>
            <a:off x="3357563" y="5903913"/>
            <a:ext cx="5643562" cy="954087"/>
          </a:xfrm>
          <a:prstGeom prst="rect">
            <a:avLst/>
          </a:prstGeom>
          <a:noFill/>
        </p:spPr>
        <p:txBody>
          <a:bodyPr>
            <a:spAutoFit/>
          </a:bodyPr>
          <a:lstStyle/>
          <a:p>
            <a:pPr>
              <a:defRPr/>
            </a:pPr>
            <a:r>
              <a:rPr lang="en-US" sz="1400" dirty="0">
                <a:solidFill>
                  <a:prstClr val="white"/>
                </a:solidFill>
                <a:latin typeface="Constantia"/>
              </a:rPr>
              <a:t>Towards the end of inflation, the Universe converts the </a:t>
            </a:r>
          </a:p>
          <a:p>
            <a:pPr>
              <a:defRPr/>
            </a:pPr>
            <a:r>
              <a:rPr lang="en-US" sz="1400" dirty="0">
                <a:solidFill>
                  <a:prstClr val="white"/>
                </a:solidFill>
                <a:latin typeface="Constantia"/>
              </a:rPr>
              <a:t>tremendous amount of  vacuum energy that drives inflation </a:t>
            </a:r>
          </a:p>
          <a:p>
            <a:pPr>
              <a:defRPr/>
            </a:pPr>
            <a:r>
              <a:rPr lang="en-US" sz="1400" dirty="0">
                <a:solidFill>
                  <a:prstClr val="white"/>
                </a:solidFill>
                <a:latin typeface="Constantia"/>
              </a:rPr>
              <a:t>into a surge of newly created radiation and particles (“latent heat”). </a:t>
            </a:r>
          </a:p>
          <a:p>
            <a:pPr>
              <a:defRPr/>
            </a:pPr>
            <a:r>
              <a:rPr lang="en-US" sz="1400" dirty="0">
                <a:solidFill>
                  <a:prstClr val="white"/>
                </a:solidFill>
                <a:latin typeface="Constantia"/>
              </a:rPr>
              <a:t>This is the Reheating Phase of inflation.  </a:t>
            </a:r>
          </a:p>
        </p:txBody>
      </p:sp>
    </p:spTree>
    <p:extLst>
      <p:ext uri="{BB962C8B-B14F-4D97-AF65-F5344CB8AC3E}">
        <p14:creationId xmlns:p14="http://schemas.microsoft.com/office/powerpoint/2010/main" val="1078197892"/>
      </p:ext>
    </p:extLst>
  </p:cSld>
  <p:clrMapOvr>
    <a:masterClrMapping/>
  </p:clrMapOvr>
  <p:transition>
    <p:zoom/>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22277"/>
            <a:ext cx="9982439" cy="7007540"/>
          </a:xfrm>
        </p:spPr>
      </p:pic>
    </p:spTree>
    <p:extLst>
      <p:ext uri="{BB962C8B-B14F-4D97-AF65-F5344CB8AC3E}">
        <p14:creationId xmlns:p14="http://schemas.microsoft.com/office/powerpoint/2010/main" val="2098595637"/>
      </p:ext>
    </p:extLst>
  </p:cSld>
  <p:clrMapOvr>
    <a:masterClrMapping/>
  </p:clrMapOvr>
  <p:transition>
    <p:zoom/>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301841" y="-1486036"/>
            <a:ext cx="7631361" cy="10260633"/>
          </a:xfrm>
        </p:spPr>
      </p:pic>
      <p:sp>
        <p:nvSpPr>
          <p:cNvPr id="5" name="Rectangle 4"/>
          <p:cNvSpPr/>
          <p:nvPr/>
        </p:nvSpPr>
        <p:spPr>
          <a:xfrm>
            <a:off x="0" y="2636912"/>
            <a:ext cx="2051720" cy="5040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6" name="Rectangle 5"/>
          <p:cNvSpPr/>
          <p:nvPr/>
        </p:nvSpPr>
        <p:spPr>
          <a:xfrm>
            <a:off x="5508104" y="2784682"/>
            <a:ext cx="5472608" cy="5036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5090098"/>
      </p:ext>
    </p:extLst>
  </p:cSld>
  <p:clrMapOvr>
    <a:masterClrMapping/>
  </p:clrMapOvr>
  <p:transition>
    <p:zoom/>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0825" y="1484784"/>
            <a:ext cx="8713788" cy="4248472"/>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496603" y="1268760"/>
            <a:ext cx="9720263" cy="3674852"/>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smtClean="0">
                <a:solidFill>
                  <a:srgbClr val="FFFFD9"/>
                </a:solidFill>
                <a:effectLst>
                  <a:outerShdw blurRad="38100" dist="38100" dir="2700000" algn="tl">
                    <a:srgbClr val="000000"/>
                  </a:outerShdw>
                </a:effectLst>
                <a:latin typeface="Arial"/>
              </a:rPr>
              <a:t>Cosmic </a:t>
            </a:r>
            <a:r>
              <a:rPr lang="en-US" sz="6000" b="1" dirty="0" smtClean="0">
                <a:solidFill>
                  <a:srgbClr val="FFFFD9"/>
                </a:solidFill>
                <a:effectLst>
                  <a:outerShdw blurRad="38100" dist="38100" dir="2700000" algn="tl">
                    <a:srgbClr val="000000"/>
                  </a:outerShdw>
                </a:effectLst>
                <a:latin typeface="Arial"/>
              </a:rPr>
              <a:t>Future</a:t>
            </a:r>
          </a:p>
          <a:p>
            <a:pPr algn="ctr">
              <a:lnSpc>
                <a:spcPct val="50000"/>
              </a:lnSpc>
              <a:spcBef>
                <a:spcPct val="50000"/>
              </a:spcBef>
              <a:defRPr/>
            </a:pPr>
            <a:r>
              <a:rPr lang="en-US" sz="6000" b="1" dirty="0" smtClean="0">
                <a:solidFill>
                  <a:srgbClr val="FFFFD9"/>
                </a:solidFill>
                <a:effectLst>
                  <a:outerShdw blurRad="38100" dist="38100" dir="2700000" algn="tl">
                    <a:srgbClr val="000000"/>
                  </a:outerShdw>
                </a:effectLst>
                <a:latin typeface="Arial"/>
              </a:rPr>
              <a:t>&amp;</a:t>
            </a:r>
          </a:p>
          <a:p>
            <a:pPr algn="ctr">
              <a:lnSpc>
                <a:spcPct val="50000"/>
              </a:lnSpc>
              <a:spcBef>
                <a:spcPct val="50000"/>
              </a:spcBef>
              <a:defRPr/>
            </a:pPr>
            <a:r>
              <a:rPr lang="en-US" sz="6000" b="1" dirty="0" smtClean="0">
                <a:solidFill>
                  <a:srgbClr val="FFFFD9"/>
                </a:solidFill>
                <a:effectLst>
                  <a:outerShdw blurRad="38100" dist="38100" dir="2700000" algn="tl">
                    <a:srgbClr val="000000"/>
                  </a:outerShdw>
                </a:effectLst>
                <a:latin typeface="Arial"/>
              </a:rPr>
              <a:t>Cosmic Horizons</a:t>
            </a:r>
            <a:endParaRPr lang="en-US" sz="6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060519573"/>
      </p:ext>
    </p:extLst>
  </p:cSld>
  <p:clrMapOvr>
    <a:masterClrMapping/>
  </p:clrMapOvr>
  <p:transition>
    <p:zoom/>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accent5"/>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srgbClr val="000000">
                    <a:lumMod val="85000"/>
                    <a:lumOff val="15000"/>
                  </a:srgbClr>
                </a:solidFill>
                <a:effectLst>
                  <a:outerShdw blurRad="38100" dist="38100" dir="2700000" algn="tl">
                    <a:srgbClr val="000000"/>
                  </a:outerShdw>
                </a:effectLst>
                <a:latin typeface="Arial"/>
              </a:rPr>
              <a:t>Cosmic  Horizons</a:t>
            </a:r>
          </a:p>
          <a:p>
            <a:pPr algn="ctr">
              <a:lnSpc>
                <a:spcPct val="50000"/>
              </a:lnSpc>
              <a:spcBef>
                <a:spcPct val="50000"/>
              </a:spcBef>
              <a:defRPr/>
            </a:pPr>
            <a:endParaRPr lang="en-US" sz="6000" b="1" dirty="0">
              <a:solidFill>
                <a:srgbClr val="000000"/>
              </a:solidFill>
              <a:effectLst>
                <a:outerShdw blurRad="38100" dist="38100" dir="2700000" algn="tl">
                  <a:srgbClr val="000000"/>
                </a:outerShdw>
              </a:effectLst>
              <a:latin typeface="Papyrus" pitchFamily="66" charset="0"/>
            </a:endParaRPr>
          </a:p>
        </p:txBody>
      </p:sp>
      <p:pic>
        <p:nvPicPr>
          <p:cNvPr id="128004"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srgbClr val="000000">
                    <a:lumMod val="75000"/>
                    <a:lumOff val="25000"/>
                  </a:srgbClr>
                </a:solidFill>
                <a:latin typeface="Arial"/>
              </a:rPr>
              <a:t>Particle Horizon of the Universe:</a:t>
            </a:r>
          </a:p>
          <a:p>
            <a:pPr>
              <a:defRPr/>
            </a:pPr>
            <a:r>
              <a:rPr lang="en-US" sz="2200" b="1" dirty="0">
                <a:solidFill>
                  <a:srgbClr val="000000">
                    <a:lumMod val="75000"/>
                    <a:lumOff val="25000"/>
                  </a:srgbClr>
                </a:solidFill>
                <a:latin typeface="Arial"/>
              </a:rPr>
              <a:t>distance that light travelled since the Big Bang</a:t>
            </a:r>
          </a:p>
        </p:txBody>
      </p:sp>
    </p:spTree>
    <p:extLst>
      <p:ext uri="{BB962C8B-B14F-4D97-AF65-F5344CB8AC3E}">
        <p14:creationId xmlns:p14="http://schemas.microsoft.com/office/powerpoint/2010/main" val="199614252"/>
      </p:ext>
    </p:extLst>
  </p:cSld>
  <p:clrMapOvr>
    <a:masterClrMapping/>
  </p:clrMapOvr>
  <p:transition>
    <p:zoom/>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04899" name="Text Box 3"/>
          <p:cNvSpPr txBox="1">
            <a:spLocks noChangeArrowheads="1"/>
          </p:cNvSpPr>
          <p:nvPr/>
        </p:nvSpPr>
        <p:spPr bwMode="auto">
          <a:xfrm>
            <a:off x="-285750" y="-500063"/>
            <a:ext cx="9720263" cy="2562226"/>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Cosmic  Horizons</a:t>
            </a:r>
          </a:p>
          <a:p>
            <a:pPr algn="ctr">
              <a:lnSpc>
                <a:spcPct val="50000"/>
              </a:lnSpc>
              <a:spcBef>
                <a:spcPct val="50000"/>
              </a:spcBef>
              <a:defRPr/>
            </a:pPr>
            <a:endParaRPr lang="en-US" sz="6000" b="1" dirty="0">
              <a:solidFill>
                <a:prstClr val="white"/>
              </a:solidFill>
              <a:effectLst>
                <a:outerShdw blurRad="38100" dist="38100" dir="2700000" algn="tl">
                  <a:srgbClr val="000000"/>
                </a:outerShdw>
              </a:effectLst>
              <a:latin typeface="Papyrus" pitchFamily="66" charset="0"/>
            </a:endParaRPr>
          </a:p>
        </p:txBody>
      </p:sp>
      <p:sp>
        <p:nvSpPr>
          <p:cNvPr id="3" name="TextBox 2"/>
          <p:cNvSpPr txBox="1"/>
          <p:nvPr/>
        </p:nvSpPr>
        <p:spPr>
          <a:xfrm>
            <a:off x="428625" y="1285875"/>
            <a:ext cx="8286750" cy="6724650"/>
          </a:xfrm>
          <a:prstGeom prst="rect">
            <a:avLst/>
          </a:prstGeom>
          <a:noFill/>
        </p:spPr>
        <p:txBody>
          <a:bodyPr>
            <a:spAutoFit/>
          </a:bodyPr>
          <a:lstStyle/>
          <a:p>
            <a:pPr>
              <a:defRPr/>
            </a:pPr>
            <a:r>
              <a:rPr lang="en-US" dirty="0">
                <a:solidFill>
                  <a:prstClr val="white"/>
                </a:solidFill>
                <a:latin typeface="Constantia"/>
              </a:rPr>
              <a:t>Fundamental Concept for our understanding of the physics of the Universe:</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Physical processes are limited to the region of space with which we are </a:t>
            </a:r>
          </a:p>
          <a:p>
            <a:pPr>
              <a:defRPr/>
            </a:pPr>
            <a:r>
              <a:rPr lang="en-US" dirty="0">
                <a:solidFill>
                  <a:prstClr val="white"/>
                </a:solidFill>
                <a:latin typeface="Constantia"/>
              </a:rPr>
              <a:t>   or have ever been in physical contact.</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What is the region of space with which we are in contact ?</a:t>
            </a:r>
          </a:p>
          <a:p>
            <a:pPr>
              <a:defRPr/>
            </a:pPr>
            <a:r>
              <a:rPr lang="en-US" dirty="0">
                <a:solidFill>
                  <a:prstClr val="white"/>
                </a:solidFill>
                <a:latin typeface="Constantia"/>
              </a:rPr>
              <a:t>   Region with whom we have been able to exchange photons </a:t>
            </a:r>
          </a:p>
          <a:p>
            <a:pPr>
              <a:defRPr/>
            </a:pPr>
            <a:r>
              <a:rPr lang="en-US" dirty="0">
                <a:solidFill>
                  <a:prstClr val="white"/>
                </a:solidFill>
                <a:latin typeface="Constantia"/>
              </a:rPr>
              <a:t>                                                  (photons:    fastest moving particles)</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From which distance have we received light.</a:t>
            </a:r>
          </a:p>
          <a:p>
            <a:pPr>
              <a:buFont typeface="Mathematica1" pitchFamily="2" charset="2"/>
              <a:buChar cha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Complication:  - light is moving in an expanding and curved space</a:t>
            </a:r>
          </a:p>
          <a:p>
            <a:pPr>
              <a:defRPr/>
            </a:pPr>
            <a:r>
              <a:rPr lang="en-US" dirty="0">
                <a:solidFill>
                  <a:prstClr val="white"/>
                </a:solidFill>
                <a:latin typeface="Constantia"/>
              </a:rPr>
              <a:t>                             - fighting its way against an expanding background</a:t>
            </a: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sym typeface="Mathematica1"/>
              </a:rPr>
              <a:t> This is called the </a:t>
            </a:r>
          </a:p>
          <a:p>
            <a:pPr>
              <a:defRPr/>
            </a:pPr>
            <a:endParaRPr lang="en-US" dirty="0">
              <a:solidFill>
                <a:prstClr val="white"/>
              </a:solidFill>
              <a:latin typeface="Constantia"/>
              <a:sym typeface="Mathematica1"/>
            </a:endParaRPr>
          </a:p>
          <a:p>
            <a:pPr>
              <a:defRPr/>
            </a:pPr>
            <a:endParaRPr lang="en-US" dirty="0">
              <a:solidFill>
                <a:prstClr val="white"/>
              </a:solidFill>
              <a:latin typeface="Constantia"/>
              <a:sym typeface="Mathematica1"/>
            </a:endParaRPr>
          </a:p>
          <a:p>
            <a:pPr>
              <a:defRPr/>
            </a:pPr>
            <a:r>
              <a:rPr lang="en-US" sz="2500" b="1" dirty="0">
                <a:solidFill>
                  <a:prstClr val="white"/>
                </a:solidFill>
                <a:latin typeface="Constantia"/>
                <a:sym typeface="Mathematica1"/>
              </a:rPr>
              <a:t>                     </a:t>
            </a:r>
            <a:r>
              <a:rPr lang="en-US" sz="3500" b="1" dirty="0">
                <a:solidFill>
                  <a:prstClr val="black">
                    <a:lumMod val="85000"/>
                    <a:lumOff val="15000"/>
                  </a:prstClr>
                </a:solidFill>
                <a:latin typeface="Constantia"/>
                <a:sym typeface="Mathematica1"/>
              </a:rPr>
              <a:t>Horizon of the Universe</a:t>
            </a:r>
            <a:endParaRPr lang="en-US" sz="3500" b="1" dirty="0">
              <a:solidFill>
                <a:prstClr val="black">
                  <a:lumMod val="85000"/>
                  <a:lumOff val="15000"/>
                </a:prstClr>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black">
                  <a:lumMod val="85000"/>
                  <a:lumOff val="15000"/>
                </a:prstClr>
              </a:solidFill>
              <a:latin typeface="Constantia"/>
            </a:endParaRPr>
          </a:p>
          <a:p>
            <a:pPr>
              <a:defRPr/>
            </a:pPr>
            <a:r>
              <a:rPr lang="en-US" dirty="0">
                <a:solidFill>
                  <a:prstClr val="white"/>
                </a:solidFill>
                <a:latin typeface="Constantia"/>
              </a:rPr>
              <a:t>:</a:t>
            </a:r>
          </a:p>
          <a:p>
            <a:pPr>
              <a:defRPr/>
            </a:pPr>
            <a:endParaRPr lang="en-US" dirty="0">
              <a:solidFill>
                <a:prstClr val="white"/>
              </a:solidFill>
              <a:latin typeface="Constantia"/>
            </a:endParaRPr>
          </a:p>
        </p:txBody>
      </p:sp>
      <p:sp>
        <p:nvSpPr>
          <p:cNvPr id="6" name="Rectangle 5"/>
          <p:cNvSpPr/>
          <p:nvPr/>
        </p:nvSpPr>
        <p:spPr>
          <a:xfrm>
            <a:off x="428625" y="1214438"/>
            <a:ext cx="8286750" cy="4357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946433936"/>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84213" y="1340768"/>
            <a:ext cx="7775575" cy="122413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sp>
        <p:nvSpPr>
          <p:cNvPr id="4" name="Down Arrow 3"/>
          <p:cNvSpPr/>
          <p:nvPr/>
        </p:nvSpPr>
        <p:spPr>
          <a:xfrm>
            <a:off x="4434478" y="2852936"/>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141836071"/>
              </p:ext>
            </p:extLst>
          </p:nvPr>
        </p:nvGraphicFramePr>
        <p:xfrm>
          <a:off x="2716197" y="1450270"/>
          <a:ext cx="3796602" cy="1005131"/>
        </p:xfrm>
        <a:graphic>
          <a:graphicData uri="http://schemas.openxmlformats.org/presentationml/2006/ole">
            <mc:AlternateContent xmlns:mc="http://schemas.openxmlformats.org/markup-compatibility/2006">
              <mc:Choice xmlns:v="urn:schemas-microsoft-com:vml" Requires="v">
                <p:oleObj spid="_x0000_s229386" name="Equation" r:id="rId3" imgW="1485720" imgH="393480" progId="Equation.DSMT4">
                  <p:embed/>
                </p:oleObj>
              </mc:Choice>
              <mc:Fallback>
                <p:oleObj name="Equation" r:id="rId3" imgW="1485720" imgH="393480" progId="Equation.DSMT4">
                  <p:embed/>
                  <p:pic>
                    <p:nvPicPr>
                      <p:cNvPr id="0" name=""/>
                      <p:cNvPicPr>
                        <a:picLocks noChangeAspect="1" noChangeArrowheads="1"/>
                      </p:cNvPicPr>
                      <p:nvPr/>
                    </p:nvPicPr>
                    <p:blipFill>
                      <a:blip r:embed="rId4"/>
                      <a:srcRect/>
                      <a:stretch>
                        <a:fillRect/>
                      </a:stretch>
                    </p:blipFill>
                    <p:spPr bwMode="auto">
                      <a:xfrm>
                        <a:off x="2716197" y="1450270"/>
                        <a:ext cx="3796602" cy="1005131"/>
                      </a:xfrm>
                      <a:prstGeom prst="rect">
                        <a:avLst/>
                      </a:prstGeom>
                      <a:noFill/>
                      <a:ln>
                        <a:noFill/>
                      </a:ln>
                      <a:effectLst/>
                    </p:spPr>
                  </p:pic>
                </p:oleObj>
              </mc:Fallback>
            </mc:AlternateContent>
          </a:graphicData>
        </a:graphic>
      </p:graphicFrame>
      <p:sp>
        <p:nvSpPr>
          <p:cNvPr id="15" name="Rectangle 3"/>
          <p:cNvSpPr>
            <a:spLocks noChangeArrowheads="1"/>
          </p:cNvSpPr>
          <p:nvPr/>
        </p:nvSpPr>
        <p:spPr bwMode="auto">
          <a:xfrm>
            <a:off x="684212" y="3861048"/>
            <a:ext cx="7775575" cy="276605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857072479"/>
              </p:ext>
            </p:extLst>
          </p:nvPr>
        </p:nvGraphicFramePr>
        <p:xfrm>
          <a:off x="2969523" y="4114868"/>
          <a:ext cx="3649990" cy="2258411"/>
        </p:xfrm>
        <a:graphic>
          <a:graphicData uri="http://schemas.openxmlformats.org/presentationml/2006/ole">
            <mc:AlternateContent xmlns:mc="http://schemas.openxmlformats.org/markup-compatibility/2006">
              <mc:Choice xmlns:v="urn:schemas-microsoft-com:vml" Requires="v">
                <p:oleObj spid="_x0000_s229387" name="Equation" r:id="rId5" imgW="1701720" imgH="1054080" progId="Equation.DSMT4">
                  <p:embed/>
                </p:oleObj>
              </mc:Choice>
              <mc:Fallback>
                <p:oleObj name="Equation" r:id="rId5" imgW="1701720" imgH="1054080" progId="Equation.DSMT4">
                  <p:embed/>
                  <p:pic>
                    <p:nvPicPr>
                      <p:cNvPr id="0" name=""/>
                      <p:cNvPicPr>
                        <a:picLocks noChangeAspect="1" noChangeArrowheads="1"/>
                      </p:cNvPicPr>
                      <p:nvPr/>
                    </p:nvPicPr>
                    <p:blipFill>
                      <a:blip r:embed="rId6"/>
                      <a:srcRect/>
                      <a:stretch>
                        <a:fillRect/>
                      </a:stretch>
                    </p:blipFill>
                    <p:spPr bwMode="auto">
                      <a:xfrm>
                        <a:off x="2969523" y="4114868"/>
                        <a:ext cx="3649990" cy="2258411"/>
                      </a:xfrm>
                      <a:prstGeom prst="rect">
                        <a:avLst/>
                      </a:prstGeom>
                      <a:noFill/>
                      <a:ln>
                        <a:noFill/>
                      </a:ln>
                      <a:effectLst/>
                    </p:spPr>
                  </p:pic>
                </p:oleObj>
              </mc:Fallback>
            </mc:AlternateContent>
          </a:graphicData>
        </a:graphic>
      </p:graphicFrame>
      <p:sp>
        <p:nvSpPr>
          <p:cNvPr id="3" name="TextBox 2"/>
          <p:cNvSpPr txBox="1"/>
          <p:nvPr/>
        </p:nvSpPr>
        <p:spPr>
          <a:xfrm>
            <a:off x="5004048" y="2924944"/>
            <a:ext cx="2592288" cy="369332"/>
          </a:xfrm>
          <a:prstGeom prst="rect">
            <a:avLst/>
          </a:prstGeom>
          <a:noFill/>
        </p:spPr>
        <p:txBody>
          <a:bodyPr wrap="square" rtlCol="0">
            <a:spAutoFit/>
          </a:bodyPr>
          <a:lstStyle/>
          <a:p>
            <a:r>
              <a:rPr lang="nl-NL" b="1" dirty="0" smtClean="0">
                <a:solidFill>
                  <a:srgbClr val="FFFFFA"/>
                </a:solidFill>
              </a:rPr>
              <a:t>Dark Energy</a:t>
            </a:r>
            <a:endParaRPr lang="en-GB" b="1" dirty="0">
              <a:solidFill>
                <a:srgbClr val="FFFFFA"/>
              </a:solidFill>
            </a:endParaRPr>
          </a:p>
        </p:txBody>
      </p:sp>
    </p:spTree>
    <p:extLst>
      <p:ext uri="{BB962C8B-B14F-4D97-AF65-F5344CB8AC3E}">
        <p14:creationId xmlns:p14="http://schemas.microsoft.com/office/powerpoint/2010/main" val="722672202"/>
      </p:ext>
    </p:extLst>
  </p:cSld>
  <p:clrMapOvr>
    <a:masterClrMapping/>
  </p:clrMapOvr>
  <p:transition>
    <p:zoom/>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Particle 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Particle Horizon of the Universe:</a:t>
            </a:r>
          </a:p>
          <a:p>
            <a:pPr>
              <a:defRPr/>
            </a:pPr>
            <a:r>
              <a:rPr lang="en-US" sz="2200" b="1" dirty="0">
                <a:solidFill>
                  <a:srgbClr val="FFFFD9">
                    <a:lumMod val="85000"/>
                    <a:lumOff val="15000"/>
                  </a:srgbClr>
                </a:solidFill>
                <a:latin typeface="Arial"/>
              </a:rPr>
              <a:t>distance that light travelled since the Big Bang</a:t>
            </a:r>
          </a:p>
        </p:txBody>
      </p:sp>
      <p:graphicFrame>
        <p:nvGraphicFramePr>
          <p:cNvPr id="129029" name="Object 4"/>
          <p:cNvGraphicFramePr>
            <a:graphicFrameLocks noChangeAspect="1"/>
          </p:cNvGraphicFramePr>
          <p:nvPr/>
        </p:nvGraphicFramePr>
        <p:xfrm>
          <a:off x="5000625" y="2143125"/>
          <a:ext cx="2928938" cy="492125"/>
        </p:xfrm>
        <a:graphic>
          <a:graphicData uri="http://schemas.openxmlformats.org/presentationml/2006/ole">
            <mc:AlternateContent xmlns:mc="http://schemas.openxmlformats.org/markup-compatibility/2006">
              <mc:Choice xmlns:v="urn:schemas-microsoft-com:vml" Requires="v">
                <p:oleObj spid="_x0000_s187490" name="Equation" r:id="rId3" imgW="1358900" imgH="228600" progId="Equation.DSMT4">
                  <p:embed/>
                </p:oleObj>
              </mc:Choice>
              <mc:Fallback>
                <p:oleObj name="Equation" r:id="rId3" imgW="13589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2143125"/>
                        <a:ext cx="29289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Box 9"/>
          <p:cNvSpPr txBox="1"/>
          <p:nvPr/>
        </p:nvSpPr>
        <p:spPr>
          <a:xfrm>
            <a:off x="500063" y="1357313"/>
            <a:ext cx="5715000" cy="1754187"/>
          </a:xfrm>
          <a:prstGeom prst="rect">
            <a:avLst/>
          </a:prstGeom>
          <a:noFill/>
        </p:spPr>
        <p:txBody>
          <a:bodyPr>
            <a:spAutoFit/>
          </a:bodyPr>
          <a:lstStyle/>
          <a:p>
            <a:pPr>
              <a:defRPr/>
            </a:pPr>
            <a:r>
              <a:rPr lang="en-US" b="1" dirty="0">
                <a:solidFill>
                  <a:srgbClr val="FFFFE9"/>
                </a:solidFill>
                <a:latin typeface="Arial"/>
              </a:rPr>
              <a:t>Light travel in an expanding Universe:</a:t>
            </a:r>
          </a:p>
          <a:p>
            <a:pPr>
              <a:defRPr/>
            </a:pPr>
            <a:endParaRPr lang="en-US" b="1" dirty="0">
              <a:solidFill>
                <a:srgbClr val="FFFFE9"/>
              </a:solidFill>
              <a:latin typeface="Arial"/>
            </a:endParaRPr>
          </a:p>
          <a:p>
            <a:pPr>
              <a:defRPr/>
            </a:pPr>
            <a:endParaRPr lang="en-US" b="1" dirty="0">
              <a:solidFill>
                <a:srgbClr val="FFFFE9"/>
              </a:solidFill>
              <a:latin typeface="Arial"/>
            </a:endParaRPr>
          </a:p>
          <a:p>
            <a:pPr>
              <a:defRPr/>
            </a:pPr>
            <a:r>
              <a:rPr lang="en-US" b="1" dirty="0">
                <a:solidFill>
                  <a:srgbClr val="FFFFE9"/>
                </a:solidFill>
                <a:latin typeface="Arial"/>
                <a:sym typeface="Mathematica1"/>
              </a:rPr>
              <a:t>      </a:t>
            </a:r>
            <a:r>
              <a:rPr lang="en-US" b="1" dirty="0">
                <a:solidFill>
                  <a:srgbClr val="FFFFE9"/>
                </a:solidFill>
                <a:latin typeface="Arial"/>
              </a:rPr>
              <a:t>Robertson-Walker metric:</a:t>
            </a:r>
          </a:p>
          <a:p>
            <a:pPr>
              <a:defRPr/>
            </a:pPr>
            <a:endParaRPr lang="en-US" b="1" dirty="0">
              <a:solidFill>
                <a:srgbClr val="FFFFE9"/>
              </a:solidFill>
              <a:latin typeface="Arial"/>
            </a:endParaRPr>
          </a:p>
          <a:p>
            <a:pPr>
              <a:defRPr/>
            </a:pPr>
            <a:r>
              <a:rPr lang="en-US" b="1" dirty="0">
                <a:solidFill>
                  <a:srgbClr val="FFFFE9"/>
                </a:solidFill>
                <a:latin typeface="Arial"/>
                <a:sym typeface="Mathematica1"/>
              </a:rPr>
              <a:t>      </a:t>
            </a:r>
            <a:r>
              <a:rPr lang="en-US" b="1" dirty="0">
                <a:solidFill>
                  <a:srgbClr val="FFFFE9"/>
                </a:solidFill>
                <a:latin typeface="Arial"/>
              </a:rPr>
              <a:t>Light:</a:t>
            </a:r>
          </a:p>
        </p:txBody>
      </p:sp>
      <p:graphicFrame>
        <p:nvGraphicFramePr>
          <p:cNvPr id="129031" name="Object 3"/>
          <p:cNvGraphicFramePr>
            <a:graphicFrameLocks noChangeAspect="1"/>
          </p:cNvGraphicFramePr>
          <p:nvPr/>
        </p:nvGraphicFramePr>
        <p:xfrm>
          <a:off x="5000625" y="2643188"/>
          <a:ext cx="1039813" cy="492125"/>
        </p:xfrm>
        <a:graphic>
          <a:graphicData uri="http://schemas.openxmlformats.org/presentationml/2006/ole">
            <mc:AlternateContent xmlns:mc="http://schemas.openxmlformats.org/markup-compatibility/2006">
              <mc:Choice xmlns:v="urn:schemas-microsoft-com:vml" Requires="v">
                <p:oleObj spid="_x0000_s187491" name="Equation" r:id="rId5" imgW="482391" imgH="228501" progId="Equation.DSMT4">
                  <p:embed/>
                </p:oleObj>
              </mc:Choice>
              <mc:Fallback>
                <p:oleObj name="Equation" r:id="rId5" imgW="482391" imgH="22850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2643188"/>
                        <a:ext cx="103981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10"/>
          <p:cNvSpPr/>
          <p:nvPr/>
        </p:nvSpPr>
        <p:spPr>
          <a:xfrm>
            <a:off x="571500" y="2071688"/>
            <a:ext cx="7858125" cy="1143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129033" name="Object 4"/>
          <p:cNvGraphicFramePr>
            <a:graphicFrameLocks noChangeAspect="1"/>
          </p:cNvGraphicFramePr>
          <p:nvPr/>
        </p:nvGraphicFramePr>
        <p:xfrm>
          <a:off x="1000125" y="3429000"/>
          <a:ext cx="2362200" cy="1357313"/>
        </p:xfrm>
        <a:graphic>
          <a:graphicData uri="http://schemas.openxmlformats.org/presentationml/2006/ole">
            <mc:AlternateContent xmlns:mc="http://schemas.openxmlformats.org/markup-compatibility/2006">
              <mc:Choice xmlns:v="urn:schemas-microsoft-com:vml" Requires="v">
                <p:oleObj spid="_x0000_s187492" name="Equation" r:id="rId7" imgW="837836" imgH="482391" progId="Equation.DSMT4">
                  <p:embed/>
                </p:oleObj>
              </mc:Choice>
              <mc:Fallback>
                <p:oleObj name="Equation" r:id="rId7" imgW="837836" imgH="482391"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125" y="3429000"/>
                        <a:ext cx="2362200"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9034" name="Object 5"/>
          <p:cNvGraphicFramePr>
            <a:graphicFrameLocks noChangeAspect="1"/>
          </p:cNvGraphicFramePr>
          <p:nvPr/>
        </p:nvGraphicFramePr>
        <p:xfrm>
          <a:off x="5072063" y="3429000"/>
          <a:ext cx="3040062" cy="1357313"/>
        </p:xfrm>
        <a:graphic>
          <a:graphicData uri="http://schemas.openxmlformats.org/presentationml/2006/ole">
            <mc:AlternateContent xmlns:mc="http://schemas.openxmlformats.org/markup-compatibility/2006">
              <mc:Choice xmlns:v="urn:schemas-microsoft-com:vml" Requires="v">
                <p:oleObj spid="_x0000_s187493" name="Equation" r:id="rId9" imgW="1079032" imgH="482391" progId="Equation.DSMT4">
                  <p:embed/>
                </p:oleObj>
              </mc:Choice>
              <mc:Fallback>
                <p:oleObj name="Equation" r:id="rId9" imgW="1079032" imgH="482391"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2063" y="3429000"/>
                        <a:ext cx="3040062"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71500" y="3500438"/>
            <a:ext cx="3357563" cy="19288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3" name="Rectangle 12"/>
          <p:cNvSpPr/>
          <p:nvPr/>
        </p:nvSpPr>
        <p:spPr>
          <a:xfrm>
            <a:off x="4857750" y="3500438"/>
            <a:ext cx="3571875" cy="19288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4" name="TextBox 13"/>
          <p:cNvSpPr txBox="1"/>
          <p:nvPr/>
        </p:nvSpPr>
        <p:spPr>
          <a:xfrm>
            <a:off x="714375" y="5000625"/>
            <a:ext cx="3286125" cy="307975"/>
          </a:xfrm>
          <a:prstGeom prst="rect">
            <a:avLst/>
          </a:prstGeom>
          <a:noFill/>
        </p:spPr>
        <p:txBody>
          <a:bodyPr>
            <a:spAutoFit/>
          </a:bodyPr>
          <a:lstStyle/>
          <a:p>
            <a:pPr>
              <a:defRPr/>
            </a:pPr>
            <a:r>
              <a:rPr lang="en-US" sz="1400" dirty="0">
                <a:solidFill>
                  <a:srgbClr val="FFFFE9"/>
                </a:solidFill>
                <a:latin typeface="Arial"/>
              </a:rPr>
              <a:t>Horizon distance in </a:t>
            </a:r>
            <a:r>
              <a:rPr lang="en-US" sz="1400" dirty="0" err="1">
                <a:solidFill>
                  <a:srgbClr val="FFFFE9"/>
                </a:solidFill>
                <a:latin typeface="Arial"/>
              </a:rPr>
              <a:t>comoving</a:t>
            </a:r>
            <a:r>
              <a:rPr lang="en-US" sz="1400" dirty="0">
                <a:solidFill>
                  <a:srgbClr val="FFFFE9"/>
                </a:solidFill>
                <a:latin typeface="Arial"/>
              </a:rPr>
              <a:t> space</a:t>
            </a:r>
          </a:p>
        </p:txBody>
      </p:sp>
      <p:sp>
        <p:nvSpPr>
          <p:cNvPr id="15" name="TextBox 14"/>
          <p:cNvSpPr txBox="1"/>
          <p:nvPr/>
        </p:nvSpPr>
        <p:spPr>
          <a:xfrm>
            <a:off x="5000625" y="5072063"/>
            <a:ext cx="3286125" cy="307975"/>
          </a:xfrm>
          <a:prstGeom prst="rect">
            <a:avLst/>
          </a:prstGeom>
          <a:noFill/>
        </p:spPr>
        <p:txBody>
          <a:bodyPr>
            <a:spAutoFit/>
          </a:bodyPr>
          <a:lstStyle/>
          <a:p>
            <a:pPr>
              <a:defRPr/>
            </a:pPr>
            <a:r>
              <a:rPr lang="en-US" sz="1400" dirty="0">
                <a:solidFill>
                  <a:srgbClr val="FFFFE9"/>
                </a:solidFill>
                <a:latin typeface="Arial"/>
              </a:rPr>
              <a:t>Horizon distance in physical space</a:t>
            </a:r>
          </a:p>
        </p:txBody>
      </p:sp>
      <p:sp>
        <p:nvSpPr>
          <p:cNvPr id="16" name="Left-Right Arrow 15"/>
          <p:cNvSpPr/>
          <p:nvPr/>
        </p:nvSpPr>
        <p:spPr>
          <a:xfrm>
            <a:off x="4071938" y="4286250"/>
            <a:ext cx="642937" cy="428625"/>
          </a:xfrm>
          <a:prstGeom prst="leftRigh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510281894"/>
      </p:ext>
    </p:extLst>
  </p:cSld>
  <p:clrMapOvr>
    <a:masterClrMapping/>
  </p:clrMapOvr>
  <p:transition>
    <p:zo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Particle 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Particle Horizon of the Universe:</a:t>
            </a:r>
          </a:p>
          <a:p>
            <a:pPr>
              <a:defRPr/>
            </a:pPr>
            <a:r>
              <a:rPr lang="en-US" sz="2200" b="1" dirty="0">
                <a:solidFill>
                  <a:srgbClr val="FFFFD9">
                    <a:lumMod val="85000"/>
                    <a:lumOff val="15000"/>
                  </a:srgbClr>
                </a:solidFill>
                <a:latin typeface="Arial"/>
              </a:rPr>
              <a:t>distance that light travelled since the Big Bang</a:t>
            </a:r>
          </a:p>
        </p:txBody>
      </p:sp>
      <p:sp>
        <p:nvSpPr>
          <p:cNvPr id="11" name="Rectangle 10"/>
          <p:cNvSpPr/>
          <p:nvPr/>
        </p:nvSpPr>
        <p:spPr>
          <a:xfrm>
            <a:off x="571498" y="4293096"/>
            <a:ext cx="7858125" cy="243914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129033" name="Object 4"/>
          <p:cNvGraphicFramePr>
            <a:graphicFrameLocks noChangeAspect="1"/>
          </p:cNvGraphicFramePr>
          <p:nvPr>
            <p:extLst>
              <p:ext uri="{D42A27DB-BD31-4B8C-83A1-F6EECF244321}">
                <p14:modId xmlns:p14="http://schemas.microsoft.com/office/powerpoint/2010/main" val="3387337078"/>
              </p:ext>
            </p:extLst>
          </p:nvPr>
        </p:nvGraphicFramePr>
        <p:xfrm>
          <a:off x="1065026" y="2221238"/>
          <a:ext cx="2362200" cy="1357313"/>
        </p:xfrm>
        <a:graphic>
          <a:graphicData uri="http://schemas.openxmlformats.org/presentationml/2006/ole">
            <mc:AlternateContent xmlns:mc="http://schemas.openxmlformats.org/markup-compatibility/2006">
              <mc:Choice xmlns:v="urn:schemas-microsoft-com:vml" Requires="v">
                <p:oleObj spid="_x0000_s190556" name="Equation" r:id="rId3" imgW="837836" imgH="482391" progId="Equation.DSMT4">
                  <p:embed/>
                </p:oleObj>
              </mc:Choice>
              <mc:Fallback>
                <p:oleObj name="Equation" r:id="rId3" imgW="837836" imgH="482391"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026" y="2221238"/>
                        <a:ext cx="2362200"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9034" name="Object 5"/>
          <p:cNvGraphicFramePr>
            <a:graphicFrameLocks noChangeAspect="1"/>
          </p:cNvGraphicFramePr>
          <p:nvPr>
            <p:extLst>
              <p:ext uri="{D42A27DB-BD31-4B8C-83A1-F6EECF244321}">
                <p14:modId xmlns:p14="http://schemas.microsoft.com/office/powerpoint/2010/main" val="4030003687"/>
              </p:ext>
            </p:extLst>
          </p:nvPr>
        </p:nvGraphicFramePr>
        <p:xfrm>
          <a:off x="5157686" y="2204864"/>
          <a:ext cx="3040062" cy="1357313"/>
        </p:xfrm>
        <a:graphic>
          <a:graphicData uri="http://schemas.openxmlformats.org/presentationml/2006/ole">
            <mc:AlternateContent xmlns:mc="http://schemas.openxmlformats.org/markup-compatibility/2006">
              <mc:Choice xmlns:v="urn:schemas-microsoft-com:vml" Requires="v">
                <p:oleObj spid="_x0000_s190557" name="Equation" r:id="rId5" imgW="1079032" imgH="482391" progId="Equation.DSMT4">
                  <p:embed/>
                </p:oleObj>
              </mc:Choice>
              <mc:Fallback>
                <p:oleObj name="Equation" r:id="rId5" imgW="1079032" imgH="48239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686" y="2204864"/>
                        <a:ext cx="3040062"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43050" y="2204864"/>
            <a:ext cx="3357563" cy="19288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3" name="Rectangle 12"/>
          <p:cNvSpPr/>
          <p:nvPr/>
        </p:nvSpPr>
        <p:spPr>
          <a:xfrm>
            <a:off x="4891780" y="2204864"/>
            <a:ext cx="3571875" cy="19288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4" name="TextBox 13"/>
          <p:cNvSpPr txBox="1"/>
          <p:nvPr/>
        </p:nvSpPr>
        <p:spPr>
          <a:xfrm>
            <a:off x="603064" y="3717640"/>
            <a:ext cx="3286125" cy="307975"/>
          </a:xfrm>
          <a:prstGeom prst="rect">
            <a:avLst/>
          </a:prstGeom>
          <a:noFill/>
        </p:spPr>
        <p:txBody>
          <a:bodyPr>
            <a:spAutoFit/>
          </a:bodyPr>
          <a:lstStyle/>
          <a:p>
            <a:pPr>
              <a:defRPr/>
            </a:pPr>
            <a:r>
              <a:rPr lang="en-US" sz="1400" dirty="0">
                <a:solidFill>
                  <a:srgbClr val="FFFFE9"/>
                </a:solidFill>
                <a:latin typeface="Arial"/>
              </a:rPr>
              <a:t>Horizon distance in </a:t>
            </a:r>
            <a:r>
              <a:rPr lang="en-US" sz="1400" dirty="0" err="1">
                <a:solidFill>
                  <a:srgbClr val="FFFFE9"/>
                </a:solidFill>
                <a:latin typeface="Arial"/>
              </a:rPr>
              <a:t>comoving</a:t>
            </a:r>
            <a:r>
              <a:rPr lang="en-US" sz="1400" dirty="0">
                <a:solidFill>
                  <a:srgbClr val="FFFFE9"/>
                </a:solidFill>
                <a:latin typeface="Arial"/>
              </a:rPr>
              <a:t> space</a:t>
            </a:r>
          </a:p>
        </p:txBody>
      </p:sp>
      <p:sp>
        <p:nvSpPr>
          <p:cNvPr id="15" name="TextBox 14"/>
          <p:cNvSpPr txBox="1"/>
          <p:nvPr/>
        </p:nvSpPr>
        <p:spPr>
          <a:xfrm>
            <a:off x="5034654" y="3717032"/>
            <a:ext cx="3286125" cy="307975"/>
          </a:xfrm>
          <a:prstGeom prst="rect">
            <a:avLst/>
          </a:prstGeom>
          <a:noFill/>
        </p:spPr>
        <p:txBody>
          <a:bodyPr>
            <a:spAutoFit/>
          </a:bodyPr>
          <a:lstStyle/>
          <a:p>
            <a:pPr>
              <a:defRPr/>
            </a:pPr>
            <a:r>
              <a:rPr lang="en-US" sz="1400" dirty="0">
                <a:solidFill>
                  <a:srgbClr val="FFFFE9"/>
                </a:solidFill>
                <a:latin typeface="Arial"/>
              </a:rPr>
              <a:t>Horizon distance in physical space</a:t>
            </a:r>
          </a:p>
        </p:txBody>
      </p:sp>
      <p:sp>
        <p:nvSpPr>
          <p:cNvPr id="16" name="Left-Right Arrow 15"/>
          <p:cNvSpPr/>
          <p:nvPr/>
        </p:nvSpPr>
        <p:spPr>
          <a:xfrm>
            <a:off x="4071938" y="2954957"/>
            <a:ext cx="642937" cy="428625"/>
          </a:xfrm>
          <a:prstGeom prst="leftRigh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651524" y="4437112"/>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horizon distance has a finite value for   w&gt;-1/3</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21609832"/>
              </p:ext>
            </p:extLst>
          </p:nvPr>
        </p:nvGraphicFramePr>
        <p:xfrm>
          <a:off x="4639283" y="5085184"/>
          <a:ext cx="3471862" cy="1108075"/>
        </p:xfrm>
        <a:graphic>
          <a:graphicData uri="http://schemas.openxmlformats.org/presentationml/2006/ole">
            <mc:AlternateContent xmlns:mc="http://schemas.openxmlformats.org/markup-compatibility/2006">
              <mc:Choice xmlns:v="urn:schemas-microsoft-com:vml" Requires="v">
                <p:oleObj spid="_x0000_s190558" name="Equation" r:id="rId7" imgW="1231560" imgH="393480" progId="Equation.DSMT4">
                  <p:embed/>
                </p:oleObj>
              </mc:Choice>
              <mc:Fallback>
                <p:oleObj name="Equation" r:id="rId7" imgW="1231560" imgH="393480" progId="Equation.DSMT4">
                  <p:embed/>
                  <p:pic>
                    <p:nvPicPr>
                      <p:cNvPr id="0" name="Object 4"/>
                      <p:cNvPicPr>
                        <a:picLocks noChangeAspect="1" noChangeArrowheads="1"/>
                      </p:cNvPicPr>
                      <p:nvPr/>
                    </p:nvPicPr>
                    <p:blipFill>
                      <a:blip r:embed="rId8"/>
                      <a:srcRect/>
                      <a:stretch>
                        <a:fillRect/>
                      </a:stretch>
                    </p:blipFill>
                    <p:spPr bwMode="auto">
                      <a:xfrm>
                        <a:off x="4639283" y="5085184"/>
                        <a:ext cx="3471862"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639730900"/>
              </p:ext>
            </p:extLst>
          </p:nvPr>
        </p:nvGraphicFramePr>
        <p:xfrm>
          <a:off x="899592" y="4945137"/>
          <a:ext cx="2484437" cy="1135062"/>
        </p:xfrm>
        <a:graphic>
          <a:graphicData uri="http://schemas.openxmlformats.org/presentationml/2006/ole">
            <mc:AlternateContent xmlns:mc="http://schemas.openxmlformats.org/markup-compatibility/2006">
              <mc:Choice xmlns:v="urn:schemas-microsoft-com:vml" Requires="v">
                <p:oleObj spid="_x0000_s190559" name="Equation" r:id="rId9" imgW="723600" imgH="330120" progId="Equation.DSMT4">
                  <p:embed/>
                </p:oleObj>
              </mc:Choice>
              <mc:Fallback>
                <p:oleObj name="Equation" r:id="rId9" imgW="723600" imgH="330120" progId="Equation.DSMT4">
                  <p:embed/>
                  <p:pic>
                    <p:nvPicPr>
                      <p:cNvPr id="0" name="Object 5"/>
                      <p:cNvPicPr>
                        <a:picLocks noChangeAspect="1" noChangeArrowheads="1"/>
                      </p:cNvPicPr>
                      <p:nvPr/>
                    </p:nvPicPr>
                    <p:blipFill>
                      <a:blip r:embed="rId10"/>
                      <a:srcRect/>
                      <a:stretch>
                        <a:fillRect/>
                      </a:stretch>
                    </p:blipFill>
                    <p:spPr bwMode="auto">
                      <a:xfrm>
                        <a:off x="899592" y="4945137"/>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827585" y="4941168"/>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83968" y="4869160"/>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2218" y="5378779"/>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1242816"/>
      </p:ext>
    </p:extLst>
  </p:cSld>
  <p:clrMapOvr>
    <a:masterClrMapping/>
  </p:clrMapOvr>
  <p:transition>
    <p:zoom/>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Particle 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Particle Horizon of the Universe:</a:t>
            </a:r>
          </a:p>
          <a:p>
            <a:pPr>
              <a:defRPr/>
            </a:pPr>
            <a:r>
              <a:rPr lang="en-US" sz="2200" b="1" dirty="0">
                <a:solidFill>
                  <a:srgbClr val="FFFFD9">
                    <a:lumMod val="85000"/>
                    <a:lumOff val="15000"/>
                  </a:srgbClr>
                </a:solidFill>
                <a:latin typeface="Arial"/>
              </a:rPr>
              <a:t>distance that light travelled since the Big Bang</a:t>
            </a:r>
          </a:p>
        </p:txBody>
      </p:sp>
      <p:sp>
        <p:nvSpPr>
          <p:cNvPr id="11" name="Rectangle 10"/>
          <p:cNvSpPr/>
          <p:nvPr/>
        </p:nvSpPr>
        <p:spPr>
          <a:xfrm>
            <a:off x="559033" y="2305745"/>
            <a:ext cx="7858125" cy="24914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720852" y="2492896"/>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horizon distance has a finite value for   w&gt;-1/3</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91096570"/>
              </p:ext>
            </p:extLst>
          </p:nvPr>
        </p:nvGraphicFramePr>
        <p:xfrm>
          <a:off x="4551478" y="3140968"/>
          <a:ext cx="3471862" cy="1108075"/>
        </p:xfrm>
        <a:graphic>
          <a:graphicData uri="http://schemas.openxmlformats.org/presentationml/2006/ole">
            <mc:AlternateContent xmlns:mc="http://schemas.openxmlformats.org/markup-compatibility/2006">
              <mc:Choice xmlns:v="urn:schemas-microsoft-com:vml" Requires="v">
                <p:oleObj spid="_x0000_s192579" name="Equation" r:id="rId3" imgW="1231560" imgH="393480" progId="Equation.DSMT4">
                  <p:embed/>
                </p:oleObj>
              </mc:Choice>
              <mc:Fallback>
                <p:oleObj name="Equation" r:id="rId3" imgW="1231560" imgH="393480" progId="Equation.DSMT4">
                  <p:embed/>
                  <p:pic>
                    <p:nvPicPr>
                      <p:cNvPr id="0" name=""/>
                      <p:cNvPicPr>
                        <a:picLocks noChangeAspect="1" noChangeArrowheads="1"/>
                      </p:cNvPicPr>
                      <p:nvPr/>
                    </p:nvPicPr>
                    <p:blipFill>
                      <a:blip r:embed="rId4"/>
                      <a:srcRect/>
                      <a:stretch>
                        <a:fillRect/>
                      </a:stretch>
                    </p:blipFill>
                    <p:spPr bwMode="auto">
                      <a:xfrm>
                        <a:off x="4551478" y="3140968"/>
                        <a:ext cx="3471862"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14142583"/>
              </p:ext>
            </p:extLst>
          </p:nvPr>
        </p:nvGraphicFramePr>
        <p:xfrm>
          <a:off x="971499" y="3140968"/>
          <a:ext cx="2484437" cy="1135062"/>
        </p:xfrm>
        <a:graphic>
          <a:graphicData uri="http://schemas.openxmlformats.org/presentationml/2006/ole">
            <mc:AlternateContent xmlns:mc="http://schemas.openxmlformats.org/markup-compatibility/2006">
              <mc:Choice xmlns:v="urn:schemas-microsoft-com:vml" Requires="v">
                <p:oleObj spid="_x0000_s192580" name="Equation" r:id="rId5" imgW="723600" imgH="330120" progId="Equation.DSMT4">
                  <p:embed/>
                </p:oleObj>
              </mc:Choice>
              <mc:Fallback>
                <p:oleObj name="Equation" r:id="rId5" imgW="723600" imgH="330120" progId="Equation.DSMT4">
                  <p:embed/>
                  <p:pic>
                    <p:nvPicPr>
                      <p:cNvPr id="0" name=""/>
                      <p:cNvPicPr>
                        <a:picLocks noChangeAspect="1" noChangeArrowheads="1"/>
                      </p:cNvPicPr>
                      <p:nvPr/>
                    </p:nvPicPr>
                    <p:blipFill>
                      <a:blip r:embed="rId6"/>
                      <a:srcRect/>
                      <a:stretch>
                        <a:fillRect/>
                      </a:stretch>
                    </p:blipFill>
                    <p:spPr bwMode="auto">
                      <a:xfrm>
                        <a:off x="971499" y="3140968"/>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809562" y="2996952"/>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74823" y="2924944"/>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2218" y="3575354"/>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21" name="Rectangle 20"/>
          <p:cNvSpPr/>
          <p:nvPr/>
        </p:nvSpPr>
        <p:spPr>
          <a:xfrm>
            <a:off x="559033" y="4941168"/>
            <a:ext cx="7826693" cy="16273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51812294"/>
              </p:ext>
            </p:extLst>
          </p:nvPr>
        </p:nvGraphicFramePr>
        <p:xfrm>
          <a:off x="971600" y="5100346"/>
          <a:ext cx="2306562" cy="1308955"/>
        </p:xfrm>
        <a:graphic>
          <a:graphicData uri="http://schemas.openxmlformats.org/presentationml/2006/ole">
            <mc:AlternateContent xmlns:mc="http://schemas.openxmlformats.org/markup-compatibility/2006">
              <mc:Choice xmlns:v="urn:schemas-microsoft-com:vml" Requires="v">
                <p:oleObj spid="_x0000_s192581" name="Equation" r:id="rId7" imgW="1206360" imgH="685800" progId="Equation.DSMT4">
                  <p:embed/>
                </p:oleObj>
              </mc:Choice>
              <mc:Fallback>
                <p:oleObj name="Equation" r:id="rId7" imgW="1206360" imgH="685800" progId="Equation.DSMT4">
                  <p:embed/>
                  <p:pic>
                    <p:nvPicPr>
                      <p:cNvPr id="0" name="Object 1"/>
                      <p:cNvPicPr>
                        <a:picLocks noChangeAspect="1" noChangeArrowheads="1"/>
                      </p:cNvPicPr>
                      <p:nvPr/>
                    </p:nvPicPr>
                    <p:blipFill>
                      <a:blip r:embed="rId8"/>
                      <a:srcRect/>
                      <a:stretch>
                        <a:fillRect/>
                      </a:stretch>
                    </p:blipFill>
                    <p:spPr bwMode="auto">
                      <a:xfrm>
                        <a:off x="971600" y="5100346"/>
                        <a:ext cx="2306562" cy="1308955"/>
                      </a:xfrm>
                      <a:prstGeom prst="rect">
                        <a:avLst/>
                      </a:prstGeom>
                      <a:noFill/>
                      <a:ln>
                        <a:noFill/>
                      </a:ln>
                      <a:effectLst/>
                    </p:spPr>
                  </p:pic>
                </p:oleObj>
              </mc:Fallback>
            </mc:AlternateContent>
          </a:graphicData>
        </a:graphic>
      </p:graphicFrame>
      <p:sp>
        <p:nvSpPr>
          <p:cNvPr id="22" name="TextBox 21"/>
          <p:cNvSpPr txBox="1"/>
          <p:nvPr/>
        </p:nvSpPr>
        <p:spPr>
          <a:xfrm>
            <a:off x="2987824" y="5157192"/>
            <a:ext cx="7669255" cy="1169551"/>
          </a:xfrm>
          <a:prstGeom prst="rect">
            <a:avLst/>
          </a:prstGeom>
          <a:noFill/>
        </p:spPr>
        <p:txBody>
          <a:bodyPr wrap="square">
            <a:spAutoFit/>
          </a:bodyPr>
          <a:lstStyle/>
          <a:p>
            <a:pPr>
              <a:defRPr/>
            </a:pPr>
            <a:r>
              <a:rPr lang="en-US" sz="1400" dirty="0">
                <a:solidFill>
                  <a:srgbClr val="FFFFE9"/>
                </a:solidFill>
                <a:latin typeface="Arial"/>
              </a:rPr>
              <a:t>f</a:t>
            </a:r>
            <a:r>
              <a:rPr lang="en-US" sz="1400" dirty="0" smtClean="0">
                <a:solidFill>
                  <a:srgbClr val="FFFFE9"/>
                </a:solidFill>
                <a:latin typeface="Arial"/>
              </a:rPr>
              <a:t>lat, matter-dominated universe</a:t>
            </a:r>
          </a:p>
          <a:p>
            <a:pPr>
              <a:defRPr/>
            </a:pPr>
            <a:endParaRPr lang="en-US" sz="1400" dirty="0">
              <a:solidFill>
                <a:srgbClr val="FFFFE9"/>
              </a:solidFill>
              <a:latin typeface="Arial"/>
            </a:endParaRPr>
          </a:p>
          <a:p>
            <a:pPr>
              <a:defRPr/>
            </a:pPr>
            <a:endParaRPr lang="en-US" sz="1400" dirty="0" smtClean="0">
              <a:solidFill>
                <a:srgbClr val="FFFFE9"/>
              </a:solidFill>
              <a:latin typeface="Arial"/>
            </a:endParaRPr>
          </a:p>
          <a:p>
            <a:pPr>
              <a:defRPr/>
            </a:pPr>
            <a:endParaRPr lang="en-US" sz="1400" dirty="0">
              <a:solidFill>
                <a:srgbClr val="FFFFE9"/>
              </a:solidFill>
              <a:latin typeface="Arial"/>
            </a:endParaRPr>
          </a:p>
          <a:p>
            <a:pPr>
              <a:defRPr/>
            </a:pPr>
            <a:r>
              <a:rPr lang="en-US" sz="1400" dirty="0">
                <a:solidFill>
                  <a:srgbClr val="FFFFE9"/>
                </a:solidFill>
                <a:latin typeface="Arial"/>
              </a:rPr>
              <a:t>f</a:t>
            </a:r>
            <a:r>
              <a:rPr lang="en-US" sz="1400" dirty="0" smtClean="0">
                <a:solidFill>
                  <a:srgbClr val="FFFFE9"/>
                </a:solidFill>
                <a:latin typeface="Arial"/>
              </a:rPr>
              <a:t>lat, radiation-dominated universe</a:t>
            </a:r>
            <a:endParaRPr lang="en-US" sz="1400" dirty="0">
              <a:solidFill>
                <a:srgbClr val="FFFFE9"/>
              </a:solidFill>
              <a:latin typeface="Arial"/>
            </a:endParaRPr>
          </a:p>
        </p:txBody>
      </p:sp>
    </p:spTree>
    <p:extLst>
      <p:ext uri="{BB962C8B-B14F-4D97-AF65-F5344CB8AC3E}">
        <p14:creationId xmlns:p14="http://schemas.microsoft.com/office/powerpoint/2010/main" val="1459823481"/>
      </p:ext>
    </p:extLst>
  </p:cSld>
  <p:clrMapOvr>
    <a:masterClrMapping/>
  </p:clrMapOvr>
  <p:transition>
    <p:zoom/>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smtClean="0">
                <a:solidFill>
                  <a:srgbClr val="FFFFE9"/>
                </a:solidFill>
                <a:effectLst>
                  <a:outerShdw blurRad="38100" dist="38100" dir="2700000" algn="tl">
                    <a:srgbClr val="000000"/>
                  </a:outerShdw>
                </a:effectLst>
                <a:latin typeface="Arial"/>
              </a:rPr>
              <a:t>Infinite Particle Horizon</a:t>
            </a:r>
            <a:endParaRPr lang="en-US" sz="5500" b="1" dirty="0">
              <a:solidFill>
                <a:srgbClr val="FFFFE9"/>
              </a:solidFill>
              <a:effectLst>
                <a:outerShdw blurRad="38100" dist="38100" dir="2700000" algn="tl">
                  <a:srgbClr val="000000"/>
                </a:outerShdw>
              </a:effectLst>
              <a:latin typeface="Arial"/>
            </a:endParaRP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Particle Horizon of the Universe:</a:t>
            </a:r>
          </a:p>
          <a:p>
            <a:pPr>
              <a:defRPr/>
            </a:pPr>
            <a:r>
              <a:rPr lang="en-US" sz="2200" b="1" dirty="0">
                <a:solidFill>
                  <a:srgbClr val="FFFFD9">
                    <a:lumMod val="85000"/>
                    <a:lumOff val="15000"/>
                  </a:srgbClr>
                </a:solidFill>
                <a:latin typeface="Arial"/>
              </a:rPr>
              <a:t>distance that light travelled since the Big Bang</a:t>
            </a:r>
          </a:p>
        </p:txBody>
      </p:sp>
      <p:sp>
        <p:nvSpPr>
          <p:cNvPr id="11" name="Rectangle 10"/>
          <p:cNvSpPr/>
          <p:nvPr/>
        </p:nvSpPr>
        <p:spPr>
          <a:xfrm>
            <a:off x="559033" y="2305745"/>
            <a:ext cx="7858125" cy="24914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720852" y="2492896"/>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horizon distance is infinite for   w&lt;-11/3</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53399154"/>
              </p:ext>
            </p:extLst>
          </p:nvPr>
        </p:nvGraphicFramePr>
        <p:xfrm>
          <a:off x="4551478" y="3140968"/>
          <a:ext cx="3471862" cy="1108075"/>
        </p:xfrm>
        <a:graphic>
          <a:graphicData uri="http://schemas.openxmlformats.org/presentationml/2006/ole">
            <mc:AlternateContent xmlns:mc="http://schemas.openxmlformats.org/markup-compatibility/2006">
              <mc:Choice xmlns:v="urn:schemas-microsoft-com:vml" Requires="v">
                <p:oleObj spid="_x0000_s193582" name="Equation" r:id="rId3" imgW="1231560" imgH="393480" progId="Equation.DSMT4">
                  <p:embed/>
                </p:oleObj>
              </mc:Choice>
              <mc:Fallback>
                <p:oleObj name="Equation" r:id="rId3" imgW="1231560" imgH="393480" progId="Equation.DSMT4">
                  <p:embed/>
                  <p:pic>
                    <p:nvPicPr>
                      <p:cNvPr id="0" name=""/>
                      <p:cNvPicPr>
                        <a:picLocks noChangeAspect="1" noChangeArrowheads="1"/>
                      </p:cNvPicPr>
                      <p:nvPr/>
                    </p:nvPicPr>
                    <p:blipFill>
                      <a:blip r:embed="rId4"/>
                      <a:srcRect/>
                      <a:stretch>
                        <a:fillRect/>
                      </a:stretch>
                    </p:blipFill>
                    <p:spPr bwMode="auto">
                      <a:xfrm>
                        <a:off x="4551478" y="3140968"/>
                        <a:ext cx="3471862"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480016692"/>
              </p:ext>
            </p:extLst>
          </p:nvPr>
        </p:nvGraphicFramePr>
        <p:xfrm>
          <a:off x="971499" y="3140968"/>
          <a:ext cx="2484437" cy="1135062"/>
        </p:xfrm>
        <a:graphic>
          <a:graphicData uri="http://schemas.openxmlformats.org/presentationml/2006/ole">
            <mc:AlternateContent xmlns:mc="http://schemas.openxmlformats.org/markup-compatibility/2006">
              <mc:Choice xmlns:v="urn:schemas-microsoft-com:vml" Requires="v">
                <p:oleObj spid="_x0000_s193583" name="Equation" r:id="rId5" imgW="723600" imgH="330120" progId="Equation.DSMT4">
                  <p:embed/>
                </p:oleObj>
              </mc:Choice>
              <mc:Fallback>
                <p:oleObj name="Equation" r:id="rId5" imgW="723600" imgH="330120" progId="Equation.DSMT4">
                  <p:embed/>
                  <p:pic>
                    <p:nvPicPr>
                      <p:cNvPr id="0" name=""/>
                      <p:cNvPicPr>
                        <a:picLocks noChangeAspect="1" noChangeArrowheads="1"/>
                      </p:cNvPicPr>
                      <p:nvPr/>
                    </p:nvPicPr>
                    <p:blipFill>
                      <a:blip r:embed="rId6"/>
                      <a:srcRect/>
                      <a:stretch>
                        <a:fillRect/>
                      </a:stretch>
                    </p:blipFill>
                    <p:spPr bwMode="auto">
                      <a:xfrm>
                        <a:off x="971499" y="3140968"/>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809562" y="2996952"/>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74823" y="2924944"/>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2218" y="3575354"/>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21" name="Rectangle 20"/>
          <p:cNvSpPr/>
          <p:nvPr/>
        </p:nvSpPr>
        <p:spPr>
          <a:xfrm>
            <a:off x="559033" y="4941168"/>
            <a:ext cx="7826693" cy="16273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2" name="TextBox 21"/>
          <p:cNvSpPr txBox="1"/>
          <p:nvPr/>
        </p:nvSpPr>
        <p:spPr>
          <a:xfrm>
            <a:off x="899592" y="5301208"/>
            <a:ext cx="7669255" cy="738664"/>
          </a:xfrm>
          <a:prstGeom prst="rect">
            <a:avLst/>
          </a:prstGeom>
          <a:noFill/>
        </p:spPr>
        <p:txBody>
          <a:bodyPr wrap="square">
            <a:spAutoFit/>
          </a:bodyPr>
          <a:lstStyle/>
          <a:p>
            <a:pPr>
              <a:defRPr/>
            </a:pPr>
            <a:r>
              <a:rPr lang="en-US" sz="1400" dirty="0" smtClean="0">
                <a:solidFill>
                  <a:srgbClr val="FFFFE9"/>
                </a:solidFill>
                <a:latin typeface="Arial"/>
              </a:rPr>
              <a:t>In such a universe, all of space is causally connected to observer:</a:t>
            </a:r>
          </a:p>
          <a:p>
            <a:pPr>
              <a:defRPr/>
            </a:pPr>
            <a:endParaRPr lang="en-US" sz="1400" dirty="0">
              <a:solidFill>
                <a:srgbClr val="FFFFE9"/>
              </a:solidFill>
              <a:latin typeface="Arial"/>
            </a:endParaRPr>
          </a:p>
          <a:p>
            <a:pPr>
              <a:defRPr/>
            </a:pPr>
            <a:r>
              <a:rPr lang="en-US" sz="1400" dirty="0" smtClean="0">
                <a:solidFill>
                  <a:srgbClr val="FFFFE9"/>
                </a:solidFill>
                <a:latin typeface="Arial"/>
              </a:rPr>
              <a:t>In such a universe, you could see every point in space.  </a:t>
            </a:r>
          </a:p>
        </p:txBody>
      </p:sp>
    </p:spTree>
    <p:extLst>
      <p:ext uri="{BB962C8B-B14F-4D97-AF65-F5344CB8AC3E}">
        <p14:creationId xmlns:p14="http://schemas.microsoft.com/office/powerpoint/2010/main" val="2723924362"/>
      </p:ext>
    </p:extLst>
  </p:cSld>
  <p:clrMapOvr>
    <a:masterClrMapping/>
  </p:clrMapOvr>
  <p:transition>
    <p:zo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Event 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Event Horizon of the Universe:</a:t>
            </a:r>
          </a:p>
          <a:p>
            <a:pPr>
              <a:defRPr/>
            </a:pPr>
            <a:r>
              <a:rPr lang="en-US" sz="2200" b="1" dirty="0">
                <a:solidFill>
                  <a:srgbClr val="FFFFD9">
                    <a:lumMod val="85000"/>
                    <a:lumOff val="15000"/>
                  </a:srgbClr>
                </a:solidFill>
                <a:latin typeface="Arial"/>
              </a:rPr>
              <a:t>the distance over which one may still communicate …</a:t>
            </a:r>
          </a:p>
        </p:txBody>
      </p:sp>
      <p:graphicFrame>
        <p:nvGraphicFramePr>
          <p:cNvPr id="130053" name="Object 4"/>
          <p:cNvGraphicFramePr>
            <a:graphicFrameLocks noChangeAspect="1"/>
          </p:cNvGraphicFramePr>
          <p:nvPr/>
        </p:nvGraphicFramePr>
        <p:xfrm>
          <a:off x="5000625" y="2143125"/>
          <a:ext cx="2928938" cy="492125"/>
        </p:xfrm>
        <a:graphic>
          <a:graphicData uri="http://schemas.openxmlformats.org/presentationml/2006/ole">
            <mc:AlternateContent xmlns:mc="http://schemas.openxmlformats.org/markup-compatibility/2006">
              <mc:Choice xmlns:v="urn:schemas-microsoft-com:vml" Requires="v">
                <p:oleObj spid="_x0000_s188514" name="Equation" r:id="rId3" imgW="1358900" imgH="228600" progId="Equation.DSMT4">
                  <p:embed/>
                </p:oleObj>
              </mc:Choice>
              <mc:Fallback>
                <p:oleObj name="Equation" r:id="rId3" imgW="13589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2143125"/>
                        <a:ext cx="29289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Box 9"/>
          <p:cNvSpPr txBox="1"/>
          <p:nvPr/>
        </p:nvSpPr>
        <p:spPr>
          <a:xfrm>
            <a:off x="500063" y="1357313"/>
            <a:ext cx="5715000" cy="1754187"/>
          </a:xfrm>
          <a:prstGeom prst="rect">
            <a:avLst/>
          </a:prstGeom>
          <a:noFill/>
        </p:spPr>
        <p:txBody>
          <a:bodyPr>
            <a:spAutoFit/>
          </a:bodyPr>
          <a:lstStyle/>
          <a:p>
            <a:pPr>
              <a:defRPr/>
            </a:pPr>
            <a:r>
              <a:rPr lang="en-US" b="1" dirty="0">
                <a:solidFill>
                  <a:srgbClr val="FFFFE9"/>
                </a:solidFill>
                <a:latin typeface="Arial"/>
              </a:rPr>
              <a:t>Light travel in an expanding Universe:</a:t>
            </a:r>
          </a:p>
          <a:p>
            <a:pPr>
              <a:defRPr/>
            </a:pPr>
            <a:endParaRPr lang="en-US" b="1" dirty="0">
              <a:solidFill>
                <a:srgbClr val="FFFFE9"/>
              </a:solidFill>
              <a:latin typeface="Arial"/>
            </a:endParaRPr>
          </a:p>
          <a:p>
            <a:pPr>
              <a:defRPr/>
            </a:pPr>
            <a:endParaRPr lang="en-US" b="1" dirty="0">
              <a:solidFill>
                <a:srgbClr val="FFFFE9"/>
              </a:solidFill>
              <a:latin typeface="Arial"/>
            </a:endParaRPr>
          </a:p>
          <a:p>
            <a:pPr>
              <a:defRPr/>
            </a:pPr>
            <a:r>
              <a:rPr lang="en-US" b="1" dirty="0">
                <a:solidFill>
                  <a:srgbClr val="FFFFE9"/>
                </a:solidFill>
                <a:latin typeface="Arial"/>
                <a:sym typeface="Mathematica1"/>
              </a:rPr>
              <a:t>      </a:t>
            </a:r>
            <a:r>
              <a:rPr lang="en-US" b="1" dirty="0">
                <a:solidFill>
                  <a:srgbClr val="FFFFE9"/>
                </a:solidFill>
                <a:latin typeface="Arial"/>
              </a:rPr>
              <a:t>Robertson-Walker metric:</a:t>
            </a:r>
          </a:p>
          <a:p>
            <a:pPr>
              <a:defRPr/>
            </a:pPr>
            <a:endParaRPr lang="en-US" b="1" dirty="0">
              <a:solidFill>
                <a:srgbClr val="FFFFE9"/>
              </a:solidFill>
              <a:latin typeface="Arial"/>
            </a:endParaRPr>
          </a:p>
          <a:p>
            <a:pPr>
              <a:defRPr/>
            </a:pPr>
            <a:r>
              <a:rPr lang="en-US" b="1" dirty="0">
                <a:solidFill>
                  <a:srgbClr val="FFFFE9"/>
                </a:solidFill>
                <a:latin typeface="Arial"/>
                <a:sym typeface="Mathematica1"/>
              </a:rPr>
              <a:t>      </a:t>
            </a:r>
            <a:r>
              <a:rPr lang="en-US" b="1" dirty="0">
                <a:solidFill>
                  <a:srgbClr val="FFFFE9"/>
                </a:solidFill>
                <a:latin typeface="Arial"/>
              </a:rPr>
              <a:t>Light:</a:t>
            </a:r>
          </a:p>
        </p:txBody>
      </p:sp>
      <p:graphicFrame>
        <p:nvGraphicFramePr>
          <p:cNvPr id="130055" name="Object 3"/>
          <p:cNvGraphicFramePr>
            <a:graphicFrameLocks noChangeAspect="1"/>
          </p:cNvGraphicFramePr>
          <p:nvPr/>
        </p:nvGraphicFramePr>
        <p:xfrm>
          <a:off x="5000625" y="2643188"/>
          <a:ext cx="1039813" cy="492125"/>
        </p:xfrm>
        <a:graphic>
          <a:graphicData uri="http://schemas.openxmlformats.org/presentationml/2006/ole">
            <mc:AlternateContent xmlns:mc="http://schemas.openxmlformats.org/markup-compatibility/2006">
              <mc:Choice xmlns:v="urn:schemas-microsoft-com:vml" Requires="v">
                <p:oleObj spid="_x0000_s188515" name="Equation" r:id="rId5" imgW="482391" imgH="228501" progId="Equation.DSMT4">
                  <p:embed/>
                </p:oleObj>
              </mc:Choice>
              <mc:Fallback>
                <p:oleObj name="Equation" r:id="rId5" imgW="482391" imgH="22850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2643188"/>
                        <a:ext cx="103981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10"/>
          <p:cNvSpPr/>
          <p:nvPr/>
        </p:nvSpPr>
        <p:spPr>
          <a:xfrm>
            <a:off x="571500" y="2071688"/>
            <a:ext cx="7858125" cy="1143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130057" name="Object 4"/>
          <p:cNvGraphicFramePr>
            <a:graphicFrameLocks noChangeAspect="1"/>
          </p:cNvGraphicFramePr>
          <p:nvPr/>
        </p:nvGraphicFramePr>
        <p:xfrm>
          <a:off x="947738" y="3429000"/>
          <a:ext cx="2468562" cy="1357313"/>
        </p:xfrm>
        <a:graphic>
          <a:graphicData uri="http://schemas.openxmlformats.org/presentationml/2006/ole">
            <mc:AlternateContent xmlns:mc="http://schemas.openxmlformats.org/markup-compatibility/2006">
              <mc:Choice xmlns:v="urn:schemas-microsoft-com:vml" Requires="v">
                <p:oleObj spid="_x0000_s188516" name="Equation" r:id="rId7" imgW="876300" imgH="482600" progId="Equation.DSMT4">
                  <p:embed/>
                </p:oleObj>
              </mc:Choice>
              <mc:Fallback>
                <p:oleObj name="Equation" r:id="rId7" imgW="876300" imgH="482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738" y="3429000"/>
                        <a:ext cx="2468562"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058" name="Object 5"/>
          <p:cNvGraphicFramePr>
            <a:graphicFrameLocks noChangeAspect="1"/>
          </p:cNvGraphicFramePr>
          <p:nvPr/>
        </p:nvGraphicFramePr>
        <p:xfrm>
          <a:off x="5019675" y="3429000"/>
          <a:ext cx="3146425" cy="1357313"/>
        </p:xfrm>
        <a:graphic>
          <a:graphicData uri="http://schemas.openxmlformats.org/presentationml/2006/ole">
            <mc:AlternateContent xmlns:mc="http://schemas.openxmlformats.org/markup-compatibility/2006">
              <mc:Choice xmlns:v="urn:schemas-microsoft-com:vml" Requires="v">
                <p:oleObj spid="_x0000_s188517" name="Equation" r:id="rId9" imgW="1117115" imgH="482391" progId="Equation.DSMT4">
                  <p:embed/>
                </p:oleObj>
              </mc:Choice>
              <mc:Fallback>
                <p:oleObj name="Equation" r:id="rId9" imgW="1117115" imgH="482391"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9675" y="3429000"/>
                        <a:ext cx="3146425"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71500" y="3500438"/>
            <a:ext cx="3357563" cy="19288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3" name="Rectangle 12"/>
          <p:cNvSpPr/>
          <p:nvPr/>
        </p:nvSpPr>
        <p:spPr>
          <a:xfrm>
            <a:off x="4857750" y="3500438"/>
            <a:ext cx="3571875" cy="19288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4" name="TextBox 13"/>
          <p:cNvSpPr txBox="1"/>
          <p:nvPr/>
        </p:nvSpPr>
        <p:spPr>
          <a:xfrm>
            <a:off x="684213" y="4868863"/>
            <a:ext cx="3286125" cy="523875"/>
          </a:xfrm>
          <a:prstGeom prst="rect">
            <a:avLst/>
          </a:prstGeom>
          <a:noFill/>
        </p:spPr>
        <p:txBody>
          <a:bodyPr>
            <a:spAutoFit/>
          </a:bodyPr>
          <a:lstStyle/>
          <a:p>
            <a:pPr>
              <a:defRPr/>
            </a:pPr>
            <a:r>
              <a:rPr lang="en-US" sz="1400" dirty="0">
                <a:solidFill>
                  <a:srgbClr val="FFFFE9"/>
                </a:solidFill>
                <a:latin typeface="Arial"/>
              </a:rPr>
              <a:t>Event Horizon distance in </a:t>
            </a:r>
          </a:p>
          <a:p>
            <a:pPr>
              <a:defRPr/>
            </a:pPr>
            <a:r>
              <a:rPr lang="en-US" sz="1400" dirty="0" err="1">
                <a:solidFill>
                  <a:srgbClr val="FFFFE9"/>
                </a:solidFill>
                <a:latin typeface="Arial"/>
              </a:rPr>
              <a:t>comoving</a:t>
            </a:r>
            <a:r>
              <a:rPr lang="en-US" sz="1400" dirty="0">
                <a:solidFill>
                  <a:srgbClr val="FFFFE9"/>
                </a:solidFill>
                <a:latin typeface="Arial"/>
              </a:rPr>
              <a:t> space</a:t>
            </a:r>
          </a:p>
        </p:txBody>
      </p:sp>
      <p:sp>
        <p:nvSpPr>
          <p:cNvPr id="15" name="TextBox 14"/>
          <p:cNvSpPr txBox="1"/>
          <p:nvPr/>
        </p:nvSpPr>
        <p:spPr>
          <a:xfrm>
            <a:off x="5003800" y="4868863"/>
            <a:ext cx="3286125" cy="523875"/>
          </a:xfrm>
          <a:prstGeom prst="rect">
            <a:avLst/>
          </a:prstGeom>
          <a:noFill/>
        </p:spPr>
        <p:txBody>
          <a:bodyPr>
            <a:spAutoFit/>
          </a:bodyPr>
          <a:lstStyle/>
          <a:p>
            <a:pPr>
              <a:defRPr/>
            </a:pPr>
            <a:r>
              <a:rPr lang="en-US" sz="1400" dirty="0">
                <a:solidFill>
                  <a:srgbClr val="FFFFE9"/>
                </a:solidFill>
                <a:latin typeface="Arial"/>
              </a:rPr>
              <a:t>Event Horizon distance in </a:t>
            </a:r>
          </a:p>
          <a:p>
            <a:pPr>
              <a:defRPr/>
            </a:pPr>
            <a:r>
              <a:rPr lang="en-US" sz="1400" dirty="0">
                <a:solidFill>
                  <a:srgbClr val="FFFFE9"/>
                </a:solidFill>
                <a:latin typeface="Arial"/>
              </a:rPr>
              <a:t>physical space</a:t>
            </a:r>
          </a:p>
        </p:txBody>
      </p:sp>
      <p:sp>
        <p:nvSpPr>
          <p:cNvPr id="16" name="Left-Right Arrow 15"/>
          <p:cNvSpPr/>
          <p:nvPr/>
        </p:nvSpPr>
        <p:spPr>
          <a:xfrm>
            <a:off x="4071938" y="4286250"/>
            <a:ext cx="642937" cy="428625"/>
          </a:xfrm>
          <a:prstGeom prst="leftRigh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414438031"/>
      </p:ext>
    </p:extLst>
  </p:cSld>
  <p:clrMapOvr>
    <a:masterClrMapping/>
  </p:clrMapOvr>
  <p:transition>
    <p:zoom/>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a:t>
            </a:r>
            <a:r>
              <a:rPr lang="en-US" sz="5500" b="1" dirty="0" smtClean="0">
                <a:solidFill>
                  <a:srgbClr val="FFFFE9"/>
                </a:solidFill>
                <a:effectLst>
                  <a:outerShdw blurRad="38100" dist="38100" dir="2700000" algn="tl">
                    <a:srgbClr val="000000"/>
                  </a:outerShdw>
                </a:effectLst>
                <a:latin typeface="Arial"/>
              </a:rPr>
              <a:t>Event </a:t>
            </a:r>
            <a:r>
              <a:rPr lang="en-US" sz="5500" b="1" dirty="0">
                <a:solidFill>
                  <a:srgbClr val="FFFFE9"/>
                </a:solidFill>
                <a:effectLst>
                  <a:outerShdw blurRad="38100" dist="38100" dir="2700000" algn="tl">
                    <a:srgbClr val="000000"/>
                  </a:outerShdw>
                </a:effectLst>
                <a:latin typeface="Arial"/>
              </a:rPr>
              <a:t>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smtClean="0">
                <a:solidFill>
                  <a:srgbClr val="FFFFD9">
                    <a:lumMod val="85000"/>
                    <a:lumOff val="15000"/>
                  </a:srgbClr>
                </a:solidFill>
                <a:latin typeface="Arial"/>
              </a:rPr>
              <a:t>Event Horizon </a:t>
            </a:r>
            <a:r>
              <a:rPr lang="en-US" sz="2200" b="1" dirty="0">
                <a:solidFill>
                  <a:srgbClr val="FFFFD9">
                    <a:lumMod val="85000"/>
                    <a:lumOff val="15000"/>
                  </a:srgbClr>
                </a:solidFill>
                <a:latin typeface="Arial"/>
              </a:rPr>
              <a:t>of the Universe:</a:t>
            </a:r>
          </a:p>
          <a:p>
            <a:pPr>
              <a:defRPr/>
            </a:pPr>
            <a:r>
              <a:rPr lang="en-US" sz="2200" b="1" dirty="0">
                <a:solidFill>
                  <a:srgbClr val="FFFFD9">
                    <a:lumMod val="85000"/>
                    <a:lumOff val="15000"/>
                  </a:srgbClr>
                </a:solidFill>
                <a:latin typeface="Arial"/>
              </a:rPr>
              <a:t>distance </a:t>
            </a:r>
            <a:r>
              <a:rPr lang="en-US" sz="2200" b="1" dirty="0" smtClean="0">
                <a:solidFill>
                  <a:srgbClr val="FFFFD9">
                    <a:lumMod val="85000"/>
                    <a:lumOff val="15000"/>
                  </a:srgbClr>
                </a:solidFill>
                <a:latin typeface="Arial"/>
              </a:rPr>
              <a:t>light may still travel in Universe. </a:t>
            </a:r>
            <a:endParaRPr lang="en-US" sz="2200" b="1" dirty="0">
              <a:solidFill>
                <a:srgbClr val="FFFFD9">
                  <a:lumMod val="85000"/>
                  <a:lumOff val="15000"/>
                </a:srgbClr>
              </a:solidFill>
              <a:latin typeface="Arial"/>
            </a:endParaRPr>
          </a:p>
        </p:txBody>
      </p:sp>
      <p:sp>
        <p:nvSpPr>
          <p:cNvPr id="11" name="Rectangle 10"/>
          <p:cNvSpPr/>
          <p:nvPr/>
        </p:nvSpPr>
        <p:spPr>
          <a:xfrm>
            <a:off x="571498" y="4293096"/>
            <a:ext cx="7858125" cy="243914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129033" name="Object 4"/>
          <p:cNvGraphicFramePr>
            <a:graphicFrameLocks noChangeAspect="1"/>
          </p:cNvGraphicFramePr>
          <p:nvPr>
            <p:extLst>
              <p:ext uri="{D42A27DB-BD31-4B8C-83A1-F6EECF244321}">
                <p14:modId xmlns:p14="http://schemas.microsoft.com/office/powerpoint/2010/main" val="3168381279"/>
              </p:ext>
            </p:extLst>
          </p:nvPr>
        </p:nvGraphicFramePr>
        <p:xfrm>
          <a:off x="993775" y="2220913"/>
          <a:ext cx="2505075" cy="1357312"/>
        </p:xfrm>
        <a:graphic>
          <a:graphicData uri="http://schemas.openxmlformats.org/presentationml/2006/ole">
            <mc:AlternateContent xmlns:mc="http://schemas.openxmlformats.org/markup-compatibility/2006">
              <mc:Choice xmlns:v="urn:schemas-microsoft-com:vml" Requires="v">
                <p:oleObj spid="_x0000_s194638" name="Equation" r:id="rId3" imgW="888840" imgH="482400" progId="Equation.DSMT4">
                  <p:embed/>
                </p:oleObj>
              </mc:Choice>
              <mc:Fallback>
                <p:oleObj name="Equation" r:id="rId3" imgW="888840" imgH="482400" progId="Equation.DSMT4">
                  <p:embed/>
                  <p:pic>
                    <p:nvPicPr>
                      <p:cNvPr id="0" name=""/>
                      <p:cNvPicPr>
                        <a:picLocks noChangeAspect="1" noChangeArrowheads="1"/>
                      </p:cNvPicPr>
                      <p:nvPr/>
                    </p:nvPicPr>
                    <p:blipFill>
                      <a:blip r:embed="rId4"/>
                      <a:srcRect/>
                      <a:stretch>
                        <a:fillRect/>
                      </a:stretch>
                    </p:blipFill>
                    <p:spPr bwMode="auto">
                      <a:xfrm>
                        <a:off x="993775" y="2220913"/>
                        <a:ext cx="2505075" cy="135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9034" name="Object 5"/>
          <p:cNvGraphicFramePr>
            <a:graphicFrameLocks noChangeAspect="1"/>
          </p:cNvGraphicFramePr>
          <p:nvPr>
            <p:extLst>
              <p:ext uri="{D42A27DB-BD31-4B8C-83A1-F6EECF244321}">
                <p14:modId xmlns:p14="http://schemas.microsoft.com/office/powerpoint/2010/main" val="1298803406"/>
              </p:ext>
            </p:extLst>
          </p:nvPr>
        </p:nvGraphicFramePr>
        <p:xfrm>
          <a:off x="5068888" y="2205038"/>
          <a:ext cx="3219450" cy="1357312"/>
        </p:xfrm>
        <a:graphic>
          <a:graphicData uri="http://schemas.openxmlformats.org/presentationml/2006/ole">
            <mc:AlternateContent xmlns:mc="http://schemas.openxmlformats.org/markup-compatibility/2006">
              <mc:Choice xmlns:v="urn:schemas-microsoft-com:vml" Requires="v">
                <p:oleObj spid="_x0000_s194639" name="Equation" r:id="rId5" imgW="1143000" imgH="482400" progId="Equation.DSMT4">
                  <p:embed/>
                </p:oleObj>
              </mc:Choice>
              <mc:Fallback>
                <p:oleObj name="Equation" r:id="rId5" imgW="1143000" imgH="482400" progId="Equation.DSMT4">
                  <p:embed/>
                  <p:pic>
                    <p:nvPicPr>
                      <p:cNvPr id="0" name=""/>
                      <p:cNvPicPr>
                        <a:picLocks noChangeAspect="1" noChangeArrowheads="1"/>
                      </p:cNvPicPr>
                      <p:nvPr/>
                    </p:nvPicPr>
                    <p:blipFill>
                      <a:blip r:embed="rId6"/>
                      <a:srcRect/>
                      <a:stretch>
                        <a:fillRect/>
                      </a:stretch>
                    </p:blipFill>
                    <p:spPr bwMode="auto">
                      <a:xfrm>
                        <a:off x="5068888" y="2205038"/>
                        <a:ext cx="3219450" cy="135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43050" y="2204864"/>
            <a:ext cx="3357563" cy="19288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3" name="Rectangle 12"/>
          <p:cNvSpPr/>
          <p:nvPr/>
        </p:nvSpPr>
        <p:spPr>
          <a:xfrm>
            <a:off x="4891780" y="2204864"/>
            <a:ext cx="3571875" cy="19288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4" name="TextBox 13"/>
          <p:cNvSpPr txBox="1"/>
          <p:nvPr/>
        </p:nvSpPr>
        <p:spPr>
          <a:xfrm>
            <a:off x="603064" y="3717640"/>
            <a:ext cx="3608896" cy="307777"/>
          </a:xfrm>
          <a:prstGeom prst="rect">
            <a:avLst/>
          </a:prstGeom>
          <a:noFill/>
        </p:spPr>
        <p:txBody>
          <a:bodyPr wrap="square">
            <a:spAutoFit/>
          </a:bodyPr>
          <a:lstStyle/>
          <a:p>
            <a:pPr>
              <a:defRPr/>
            </a:pPr>
            <a:r>
              <a:rPr lang="en-US" sz="1400" dirty="0" smtClean="0">
                <a:solidFill>
                  <a:srgbClr val="FFFFE9"/>
                </a:solidFill>
                <a:latin typeface="Arial"/>
              </a:rPr>
              <a:t>Event Horizon </a:t>
            </a:r>
            <a:r>
              <a:rPr lang="en-US" sz="1400" dirty="0">
                <a:solidFill>
                  <a:srgbClr val="FFFFE9"/>
                </a:solidFill>
                <a:latin typeface="Arial"/>
              </a:rPr>
              <a:t>distance </a:t>
            </a:r>
            <a:r>
              <a:rPr lang="en-US" sz="1400" dirty="0" err="1" smtClean="0">
                <a:solidFill>
                  <a:srgbClr val="FFFFE9"/>
                </a:solidFill>
                <a:latin typeface="Arial"/>
              </a:rPr>
              <a:t>comoving</a:t>
            </a:r>
            <a:r>
              <a:rPr lang="en-US" sz="1400" dirty="0" smtClean="0">
                <a:solidFill>
                  <a:srgbClr val="FFFFE9"/>
                </a:solidFill>
                <a:latin typeface="Arial"/>
              </a:rPr>
              <a:t> </a:t>
            </a:r>
            <a:r>
              <a:rPr lang="en-US" sz="1400" dirty="0">
                <a:solidFill>
                  <a:srgbClr val="FFFFE9"/>
                </a:solidFill>
                <a:latin typeface="Arial"/>
              </a:rPr>
              <a:t>space</a:t>
            </a:r>
          </a:p>
        </p:txBody>
      </p:sp>
      <p:sp>
        <p:nvSpPr>
          <p:cNvPr id="15" name="TextBox 14"/>
          <p:cNvSpPr txBox="1"/>
          <p:nvPr/>
        </p:nvSpPr>
        <p:spPr>
          <a:xfrm>
            <a:off x="5034654" y="3717032"/>
            <a:ext cx="3286125" cy="307777"/>
          </a:xfrm>
          <a:prstGeom prst="rect">
            <a:avLst/>
          </a:prstGeom>
          <a:noFill/>
        </p:spPr>
        <p:txBody>
          <a:bodyPr>
            <a:spAutoFit/>
          </a:bodyPr>
          <a:lstStyle/>
          <a:p>
            <a:pPr>
              <a:defRPr/>
            </a:pPr>
            <a:r>
              <a:rPr lang="en-US" sz="1400" dirty="0" smtClean="0">
                <a:solidFill>
                  <a:srgbClr val="FFFFE9"/>
                </a:solidFill>
                <a:latin typeface="Arial"/>
              </a:rPr>
              <a:t>Event Horizon </a:t>
            </a:r>
            <a:r>
              <a:rPr lang="en-US" sz="1400" dirty="0">
                <a:solidFill>
                  <a:srgbClr val="FFFFE9"/>
                </a:solidFill>
                <a:latin typeface="Arial"/>
              </a:rPr>
              <a:t>distance </a:t>
            </a:r>
            <a:r>
              <a:rPr lang="en-US" sz="1400" dirty="0" smtClean="0">
                <a:solidFill>
                  <a:srgbClr val="FFFFE9"/>
                </a:solidFill>
                <a:latin typeface="Arial"/>
              </a:rPr>
              <a:t>physical </a:t>
            </a:r>
            <a:r>
              <a:rPr lang="en-US" sz="1400" dirty="0">
                <a:solidFill>
                  <a:srgbClr val="FFFFE9"/>
                </a:solidFill>
                <a:latin typeface="Arial"/>
              </a:rPr>
              <a:t>space</a:t>
            </a:r>
          </a:p>
        </p:txBody>
      </p:sp>
      <p:sp>
        <p:nvSpPr>
          <p:cNvPr id="16" name="Left-Right Arrow 15"/>
          <p:cNvSpPr/>
          <p:nvPr/>
        </p:nvSpPr>
        <p:spPr>
          <a:xfrm>
            <a:off x="4071938" y="2954957"/>
            <a:ext cx="642937" cy="428625"/>
          </a:xfrm>
          <a:prstGeom prst="leftRigh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651524" y="4437112"/>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event horizon is:</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761360245"/>
              </p:ext>
            </p:extLst>
          </p:nvPr>
        </p:nvGraphicFramePr>
        <p:xfrm>
          <a:off x="4602163" y="4852988"/>
          <a:ext cx="3543300" cy="1573212"/>
        </p:xfrm>
        <a:graphic>
          <a:graphicData uri="http://schemas.openxmlformats.org/presentationml/2006/ole">
            <mc:AlternateContent xmlns:mc="http://schemas.openxmlformats.org/markup-compatibility/2006">
              <mc:Choice xmlns:v="urn:schemas-microsoft-com:vml" Requires="v">
                <p:oleObj spid="_x0000_s194640" name="Equation" r:id="rId7" imgW="1257120" imgH="558720" progId="Equation.DSMT4">
                  <p:embed/>
                </p:oleObj>
              </mc:Choice>
              <mc:Fallback>
                <p:oleObj name="Equation" r:id="rId7" imgW="1257120" imgH="558720" progId="Equation.DSMT4">
                  <p:embed/>
                  <p:pic>
                    <p:nvPicPr>
                      <p:cNvPr id="0" name=""/>
                      <p:cNvPicPr>
                        <a:picLocks noChangeAspect="1" noChangeArrowheads="1"/>
                      </p:cNvPicPr>
                      <p:nvPr/>
                    </p:nvPicPr>
                    <p:blipFill>
                      <a:blip r:embed="rId8"/>
                      <a:srcRect/>
                      <a:stretch>
                        <a:fillRect/>
                      </a:stretch>
                    </p:blipFill>
                    <p:spPr bwMode="auto">
                      <a:xfrm>
                        <a:off x="4602163" y="4852988"/>
                        <a:ext cx="3543300" cy="157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72211331"/>
              </p:ext>
            </p:extLst>
          </p:nvPr>
        </p:nvGraphicFramePr>
        <p:xfrm>
          <a:off x="899592" y="4945137"/>
          <a:ext cx="2484437" cy="1135062"/>
        </p:xfrm>
        <a:graphic>
          <a:graphicData uri="http://schemas.openxmlformats.org/presentationml/2006/ole">
            <mc:AlternateContent xmlns:mc="http://schemas.openxmlformats.org/markup-compatibility/2006">
              <mc:Choice xmlns:v="urn:schemas-microsoft-com:vml" Requires="v">
                <p:oleObj spid="_x0000_s194641" name="Equation" r:id="rId9" imgW="723600" imgH="330120" progId="Equation.DSMT4">
                  <p:embed/>
                </p:oleObj>
              </mc:Choice>
              <mc:Fallback>
                <p:oleObj name="Equation" r:id="rId9" imgW="723600" imgH="330120" progId="Equation.DSMT4">
                  <p:embed/>
                  <p:pic>
                    <p:nvPicPr>
                      <p:cNvPr id="0" name=""/>
                      <p:cNvPicPr>
                        <a:picLocks noChangeAspect="1" noChangeArrowheads="1"/>
                      </p:cNvPicPr>
                      <p:nvPr/>
                    </p:nvPicPr>
                    <p:blipFill>
                      <a:blip r:embed="rId10"/>
                      <a:srcRect/>
                      <a:stretch>
                        <a:fillRect/>
                      </a:stretch>
                    </p:blipFill>
                    <p:spPr bwMode="auto">
                      <a:xfrm>
                        <a:off x="899592" y="4945137"/>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827585" y="4941168"/>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83968" y="4869160"/>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2218" y="5378779"/>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981267095"/>
      </p:ext>
    </p:extLst>
  </p:cSld>
  <p:clrMapOvr>
    <a:masterClrMapping/>
  </p:clrMapOvr>
  <p:transition>
    <p:zoom/>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a:t>
            </a:r>
            <a:r>
              <a:rPr lang="en-US" sz="5500" b="1" dirty="0" smtClean="0">
                <a:solidFill>
                  <a:srgbClr val="FFFFE9"/>
                </a:solidFill>
                <a:effectLst>
                  <a:outerShdw blurRad="38100" dist="38100" dir="2700000" algn="tl">
                    <a:srgbClr val="000000"/>
                  </a:outerShdw>
                </a:effectLst>
                <a:latin typeface="Arial"/>
              </a:rPr>
              <a:t>Event </a:t>
            </a:r>
            <a:r>
              <a:rPr lang="en-US" sz="5500" b="1" dirty="0">
                <a:solidFill>
                  <a:srgbClr val="FFFFE9"/>
                </a:solidFill>
                <a:effectLst>
                  <a:outerShdw blurRad="38100" dist="38100" dir="2700000" algn="tl">
                    <a:srgbClr val="000000"/>
                  </a:outerShdw>
                </a:effectLst>
                <a:latin typeface="Arial"/>
              </a:rPr>
              <a:t>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smtClean="0">
                <a:solidFill>
                  <a:srgbClr val="FFFFD9">
                    <a:lumMod val="85000"/>
                    <a:lumOff val="15000"/>
                  </a:srgbClr>
                </a:solidFill>
                <a:latin typeface="Arial"/>
              </a:rPr>
              <a:t>Event Horizon </a:t>
            </a:r>
            <a:r>
              <a:rPr lang="en-US" sz="2200" b="1" dirty="0">
                <a:solidFill>
                  <a:srgbClr val="FFFFD9">
                    <a:lumMod val="85000"/>
                    <a:lumOff val="15000"/>
                  </a:srgbClr>
                </a:solidFill>
                <a:latin typeface="Arial"/>
              </a:rPr>
              <a:t>of the Universe:</a:t>
            </a:r>
          </a:p>
          <a:p>
            <a:pPr>
              <a:defRPr/>
            </a:pPr>
            <a:r>
              <a:rPr lang="en-US" sz="2200" b="1" dirty="0">
                <a:solidFill>
                  <a:srgbClr val="FFFFD9">
                    <a:lumMod val="85000"/>
                    <a:lumOff val="15000"/>
                  </a:srgbClr>
                </a:solidFill>
                <a:latin typeface="Arial"/>
              </a:rPr>
              <a:t>distance </a:t>
            </a:r>
            <a:r>
              <a:rPr lang="en-US" sz="2200" b="1" dirty="0" smtClean="0">
                <a:solidFill>
                  <a:srgbClr val="FFFFD9">
                    <a:lumMod val="85000"/>
                    <a:lumOff val="15000"/>
                  </a:srgbClr>
                </a:solidFill>
                <a:latin typeface="Arial"/>
              </a:rPr>
              <a:t>light may still travel in Universe. </a:t>
            </a:r>
            <a:endParaRPr lang="en-US" sz="2200" b="1" dirty="0">
              <a:solidFill>
                <a:srgbClr val="FFFFD9">
                  <a:lumMod val="85000"/>
                  <a:lumOff val="15000"/>
                </a:srgbClr>
              </a:solidFill>
              <a:latin typeface="Arial"/>
            </a:endParaRPr>
          </a:p>
        </p:txBody>
      </p:sp>
      <p:sp>
        <p:nvSpPr>
          <p:cNvPr id="11" name="Rectangle 10"/>
          <p:cNvSpPr/>
          <p:nvPr/>
        </p:nvSpPr>
        <p:spPr>
          <a:xfrm>
            <a:off x="535780" y="2151856"/>
            <a:ext cx="7858125" cy="199722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688180" y="4445496"/>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event horizon is:</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21774101"/>
              </p:ext>
            </p:extLst>
          </p:nvPr>
        </p:nvGraphicFramePr>
        <p:xfrm>
          <a:off x="4611203" y="2297405"/>
          <a:ext cx="3543300" cy="1573212"/>
        </p:xfrm>
        <a:graphic>
          <a:graphicData uri="http://schemas.openxmlformats.org/presentationml/2006/ole">
            <mc:AlternateContent xmlns:mc="http://schemas.openxmlformats.org/markup-compatibility/2006">
              <mc:Choice xmlns:v="urn:schemas-microsoft-com:vml" Requires="v">
                <p:oleObj spid="_x0000_s195668" name="Equation" r:id="rId3" imgW="1257120" imgH="558720" progId="Equation.DSMT4">
                  <p:embed/>
                </p:oleObj>
              </mc:Choice>
              <mc:Fallback>
                <p:oleObj name="Equation" r:id="rId3" imgW="1257120" imgH="558720" progId="Equation.DSMT4">
                  <p:embed/>
                  <p:pic>
                    <p:nvPicPr>
                      <p:cNvPr id="0" name=""/>
                      <p:cNvPicPr>
                        <a:picLocks noChangeAspect="1" noChangeArrowheads="1"/>
                      </p:cNvPicPr>
                      <p:nvPr/>
                    </p:nvPicPr>
                    <p:blipFill>
                      <a:blip r:embed="rId4"/>
                      <a:srcRect/>
                      <a:stretch>
                        <a:fillRect/>
                      </a:stretch>
                    </p:blipFill>
                    <p:spPr bwMode="auto">
                      <a:xfrm>
                        <a:off x="4611203" y="2297405"/>
                        <a:ext cx="3543300" cy="157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909979069"/>
              </p:ext>
            </p:extLst>
          </p:nvPr>
        </p:nvGraphicFramePr>
        <p:xfrm>
          <a:off x="827585" y="2581970"/>
          <a:ext cx="2484437" cy="1135062"/>
        </p:xfrm>
        <a:graphic>
          <a:graphicData uri="http://schemas.openxmlformats.org/presentationml/2006/ole">
            <mc:AlternateContent xmlns:mc="http://schemas.openxmlformats.org/markup-compatibility/2006">
              <mc:Choice xmlns:v="urn:schemas-microsoft-com:vml" Requires="v">
                <p:oleObj spid="_x0000_s195669" name="Equation" r:id="rId5" imgW="723600" imgH="330120" progId="Equation.DSMT4">
                  <p:embed/>
                </p:oleObj>
              </mc:Choice>
              <mc:Fallback>
                <p:oleObj name="Equation" r:id="rId5" imgW="723600" imgH="330120" progId="Equation.DSMT4">
                  <p:embed/>
                  <p:pic>
                    <p:nvPicPr>
                      <p:cNvPr id="0" name=""/>
                      <p:cNvPicPr>
                        <a:picLocks noChangeAspect="1" noChangeArrowheads="1"/>
                      </p:cNvPicPr>
                      <p:nvPr/>
                    </p:nvPicPr>
                    <p:blipFill>
                      <a:blip r:embed="rId6"/>
                      <a:srcRect/>
                      <a:stretch>
                        <a:fillRect/>
                      </a:stretch>
                    </p:blipFill>
                    <p:spPr bwMode="auto">
                      <a:xfrm>
                        <a:off x="827585" y="2581970"/>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755576" y="2335014"/>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83968" y="2335014"/>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1239" y="2886943"/>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984913254"/>
              </p:ext>
            </p:extLst>
          </p:nvPr>
        </p:nvGraphicFramePr>
        <p:xfrm>
          <a:off x="688929" y="5085184"/>
          <a:ext cx="3977055" cy="1156438"/>
        </p:xfrm>
        <a:graphic>
          <a:graphicData uri="http://schemas.openxmlformats.org/presentationml/2006/ole">
            <mc:AlternateContent xmlns:mc="http://schemas.openxmlformats.org/markup-compatibility/2006">
              <mc:Choice xmlns:v="urn:schemas-microsoft-com:vml" Requires="v">
                <p:oleObj spid="_x0000_s195670" name="Equation" r:id="rId7" imgW="2361960" imgH="685800" progId="Equation.DSMT4">
                  <p:embed/>
                </p:oleObj>
              </mc:Choice>
              <mc:Fallback>
                <p:oleObj name="Equation" r:id="rId7" imgW="2361960" imgH="685800" progId="Equation.DSMT4">
                  <p:embed/>
                  <p:pic>
                    <p:nvPicPr>
                      <p:cNvPr id="0" name="Object 2"/>
                      <p:cNvPicPr>
                        <a:picLocks noChangeAspect="1" noChangeArrowheads="1"/>
                      </p:cNvPicPr>
                      <p:nvPr/>
                    </p:nvPicPr>
                    <p:blipFill>
                      <a:blip r:embed="rId8"/>
                      <a:srcRect/>
                      <a:stretch>
                        <a:fillRect/>
                      </a:stretch>
                    </p:blipFill>
                    <p:spPr bwMode="auto">
                      <a:xfrm>
                        <a:off x="688929" y="5085184"/>
                        <a:ext cx="3977055" cy="1156438"/>
                      </a:xfrm>
                      <a:prstGeom prst="rect">
                        <a:avLst/>
                      </a:prstGeom>
                      <a:noFill/>
                      <a:ln>
                        <a:noFill/>
                      </a:ln>
                      <a:effectLst/>
                    </p:spPr>
                  </p:pic>
                </p:oleObj>
              </mc:Fallback>
            </mc:AlternateContent>
          </a:graphicData>
        </a:graphic>
      </p:graphicFrame>
      <p:sp>
        <p:nvSpPr>
          <p:cNvPr id="21" name="Rectangle 20"/>
          <p:cNvSpPr/>
          <p:nvPr/>
        </p:nvSpPr>
        <p:spPr>
          <a:xfrm>
            <a:off x="535780" y="4293096"/>
            <a:ext cx="4252244" cy="208823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23803822"/>
              </p:ext>
            </p:extLst>
          </p:nvPr>
        </p:nvGraphicFramePr>
        <p:xfrm>
          <a:off x="5218426" y="4625294"/>
          <a:ext cx="2827338" cy="965200"/>
        </p:xfrm>
        <a:graphic>
          <a:graphicData uri="http://schemas.openxmlformats.org/presentationml/2006/ole">
            <mc:AlternateContent xmlns:mc="http://schemas.openxmlformats.org/markup-compatibility/2006">
              <mc:Choice xmlns:v="urn:schemas-microsoft-com:vml" Requires="v">
                <p:oleObj spid="_x0000_s195671" name="Equation" r:id="rId9" imgW="1002960" imgH="342720" progId="Equation.DSMT4">
                  <p:embed/>
                </p:oleObj>
              </mc:Choice>
              <mc:Fallback>
                <p:oleObj name="Equation" r:id="rId9" imgW="1002960" imgH="342720" progId="Equation.DSMT4">
                  <p:embed/>
                  <p:pic>
                    <p:nvPicPr>
                      <p:cNvPr id="0" name="Object 1"/>
                      <p:cNvPicPr>
                        <a:picLocks noChangeAspect="1" noChangeArrowheads="1"/>
                      </p:cNvPicPr>
                      <p:nvPr/>
                    </p:nvPicPr>
                    <p:blipFill>
                      <a:blip r:embed="rId10"/>
                      <a:srcRect/>
                      <a:stretch>
                        <a:fillRect/>
                      </a:stretch>
                    </p:blipFill>
                    <p:spPr bwMode="auto">
                      <a:xfrm>
                        <a:off x="5218426" y="4625294"/>
                        <a:ext cx="2827338"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ectangle 21"/>
          <p:cNvSpPr/>
          <p:nvPr/>
        </p:nvSpPr>
        <p:spPr>
          <a:xfrm>
            <a:off x="4870285" y="4309292"/>
            <a:ext cx="3523620" cy="208823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3" name="TextBox 22"/>
          <p:cNvSpPr txBox="1"/>
          <p:nvPr/>
        </p:nvSpPr>
        <p:spPr>
          <a:xfrm>
            <a:off x="5076056" y="5949280"/>
            <a:ext cx="7669255" cy="307777"/>
          </a:xfrm>
          <a:prstGeom prst="rect">
            <a:avLst/>
          </a:prstGeom>
          <a:noFill/>
        </p:spPr>
        <p:txBody>
          <a:bodyPr wrap="square">
            <a:spAutoFit/>
          </a:bodyPr>
          <a:lstStyle/>
          <a:p>
            <a:pPr>
              <a:defRPr/>
            </a:pPr>
            <a:r>
              <a:rPr lang="en-US" sz="1400" dirty="0">
                <a:solidFill>
                  <a:srgbClr val="FFFFE9"/>
                </a:solidFill>
                <a:latin typeface="Arial"/>
              </a:rPr>
              <a:t>s</a:t>
            </a:r>
            <a:r>
              <a:rPr lang="en-US" sz="1400" dirty="0" smtClean="0">
                <a:solidFill>
                  <a:srgbClr val="FFFFE9"/>
                </a:solidFill>
                <a:latin typeface="Arial"/>
              </a:rPr>
              <a:t>hrinking event horizon:</a:t>
            </a:r>
            <a:endParaRPr lang="en-US" sz="1400" dirty="0">
              <a:solidFill>
                <a:srgbClr val="FFFFE9"/>
              </a:solidFill>
              <a:latin typeface="Arial"/>
            </a:endParaRPr>
          </a:p>
        </p:txBody>
      </p:sp>
    </p:spTree>
    <p:extLst>
      <p:ext uri="{BB962C8B-B14F-4D97-AF65-F5344CB8AC3E}">
        <p14:creationId xmlns:p14="http://schemas.microsoft.com/office/powerpoint/2010/main" val="3849363527"/>
      </p:ext>
    </p:extLst>
  </p:cSld>
  <p:clrMapOvr>
    <a:masterClrMapping/>
  </p:clrMapOvr>
  <p:transition>
    <p:zoom/>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n-US" smtClean="0"/>
          </a:p>
        </p:txBody>
      </p:sp>
      <p:pic>
        <p:nvPicPr>
          <p:cNvPr id="131075" name="Content Placeholder 3" descr="horizon.shrinking.sciam.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113"/>
            <a:ext cx="8604250" cy="6869113"/>
          </a:xfrm>
        </p:spPr>
      </p:pic>
    </p:spTree>
    <p:extLst>
      <p:ext uri="{BB962C8B-B14F-4D97-AF65-F5344CB8AC3E}">
        <p14:creationId xmlns:p14="http://schemas.microsoft.com/office/powerpoint/2010/main" val="3170559826"/>
      </p:ext>
    </p:extLst>
  </p:cSld>
  <p:clrMapOvr>
    <a:masterClrMapping/>
  </p:clrMapOvr>
  <p:transition>
    <p:zoom/>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smtClean="0"/>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025189865"/>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252413" y="1556792"/>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Gravity</a:t>
            </a: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Ruler of the Universe</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428276411"/>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84213" y="4005263"/>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714500"/>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68313" y="115888"/>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nvGraphicFramePr>
        <p:xfrm>
          <a:off x="1050925" y="2133600"/>
          <a:ext cx="6591300" cy="1268413"/>
        </p:xfrm>
        <a:graphic>
          <a:graphicData uri="http://schemas.openxmlformats.org/presentationml/2006/ole">
            <mc:AlternateContent xmlns:mc="http://schemas.openxmlformats.org/markup-compatibility/2006">
              <mc:Choice xmlns:v="urn:schemas-microsoft-com:vml" Requires="v">
                <p:oleObj spid="_x0000_s230410" name="Equation" r:id="rId3" imgW="2044700" imgH="393700" progId="Equation.DSMT4">
                  <p:embed/>
                </p:oleObj>
              </mc:Choice>
              <mc:Fallback>
                <p:oleObj name="Equation" r:id="rId3" imgW="20447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2133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0" name="Object 2"/>
          <p:cNvGraphicFramePr>
            <a:graphicFrameLocks noChangeAspect="1"/>
          </p:cNvGraphicFramePr>
          <p:nvPr/>
        </p:nvGraphicFramePr>
        <p:xfrm>
          <a:off x="1187450" y="4292600"/>
          <a:ext cx="6591300" cy="1268413"/>
        </p:xfrm>
        <a:graphic>
          <a:graphicData uri="http://schemas.openxmlformats.org/presentationml/2006/ole">
            <mc:AlternateContent xmlns:mc="http://schemas.openxmlformats.org/markup-compatibility/2006">
              <mc:Choice xmlns:v="urn:schemas-microsoft-com:vml" Requires="v">
                <p:oleObj spid="_x0000_s230411" name="Equation" r:id="rId5" imgW="2044700" imgH="393700" progId="Equation.DSMT4">
                  <p:embed/>
                </p:oleObj>
              </mc:Choice>
              <mc:Fallback>
                <p:oleObj name="Equation" r:id="rId5" imgW="2044700" imgH="393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292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33049286"/>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6" y="2348880"/>
            <a:ext cx="9720263" cy="3370153"/>
          </a:xfrm>
          <a:prstGeom prst="rect">
            <a:avLst/>
          </a:prstGeom>
          <a:noFill/>
          <a:ln w="9525">
            <a:noFill/>
            <a:miter lim="800000"/>
            <a:headEnd/>
            <a:tailEnd/>
          </a:ln>
          <a:effectLst/>
        </p:spPr>
        <p:txBody>
          <a:bodyPr>
            <a:spAutoFit/>
          </a:bodyPr>
          <a:lstStyle/>
          <a:p>
            <a:pPr algn="ctr">
              <a:lnSpc>
                <a:spcPct val="50000"/>
              </a:lnSpc>
              <a:spcBef>
                <a:spcPct val="50000"/>
              </a:spcBef>
              <a:defRPr/>
            </a:pPr>
            <a:r>
              <a:rPr lang="en-US" sz="6600" b="1" dirty="0" smtClean="0">
                <a:solidFill>
                  <a:srgbClr val="FFCC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Curved Space:</a:t>
            </a:r>
          </a:p>
          <a:p>
            <a:pPr algn="ctr">
              <a:lnSpc>
                <a:spcPct val="50000"/>
              </a:lnSpc>
              <a:spcBef>
                <a:spcPct val="50000"/>
              </a:spcBef>
              <a:defRPr/>
            </a:pPr>
            <a:endParaRPr lang="en-US" sz="4500" b="1" dirty="0" smtClean="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Cosmological Principle</a:t>
            </a:r>
            <a:endParaRPr lang="en-US" sz="4500" b="1" dirty="0" smtClean="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err="1" smtClean="0">
                <a:solidFill>
                  <a:srgbClr val="FFFFD9"/>
                </a:solidFill>
                <a:effectLst>
                  <a:outerShdw blurRad="38100" dist="38100" dir="2700000" algn="tl">
                    <a:srgbClr val="000000"/>
                  </a:outerShdw>
                </a:effectLst>
                <a:latin typeface="Arial"/>
              </a:rPr>
              <a:t>Friedmann</a:t>
            </a:r>
            <a:r>
              <a:rPr lang="en-US" sz="4500" b="1" dirty="0" smtClean="0">
                <a:solidFill>
                  <a:srgbClr val="FFFFD9"/>
                </a:solidFill>
                <a:effectLst>
                  <a:outerShdw blurRad="38100" dist="38100" dir="2700000" algn="tl">
                    <a:srgbClr val="000000"/>
                  </a:outerShdw>
                </a:effectLst>
                <a:latin typeface="Arial"/>
              </a:rPr>
              <a:t>-Robertson Metric</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4024087279"/>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smtClean="0">
                <a:solidFill>
                  <a:schemeClr val="tx1"/>
                </a:solidFill>
              </a:rPr>
              <a:t>General  Relativity</a:t>
            </a:r>
          </a:p>
        </p:txBody>
      </p:sp>
      <p:sp>
        <p:nvSpPr>
          <p:cNvPr id="116739" name="Rectangle 4"/>
          <p:cNvSpPr>
            <a:spLocks noGrp="1" noChangeArrowheads="1"/>
          </p:cNvSpPr>
          <p:nvPr>
            <p:ph type="body" idx="4294967295"/>
          </p:nvPr>
        </p:nvSpPr>
        <p:spPr>
          <a:xfrm>
            <a:off x="500063" y="428625"/>
            <a:ext cx="9396412" cy="6237288"/>
          </a:xfrm>
        </p:spPr>
        <p:txBody>
          <a:bodyPr/>
          <a:lstStyle/>
          <a:p>
            <a:pPr eaLnBrk="1" hangingPunct="1">
              <a:lnSpc>
                <a:spcPct val="80000"/>
              </a:lnSpc>
              <a:buFontTx/>
              <a:buNone/>
            </a:pPr>
            <a:r>
              <a:rPr lang="en-US" altLang="en-US" b="1" smtClean="0">
                <a:solidFill>
                  <a:srgbClr val="000099"/>
                </a:solidFill>
                <a:latin typeface="Papyrus" pitchFamily="66" charset="0"/>
              </a:rPr>
              <a:t>  </a:t>
            </a:r>
            <a:r>
              <a:rPr lang="en-US" altLang="en-US" sz="1900" b="1" smtClean="0"/>
              <a:t> </a:t>
            </a:r>
          </a:p>
          <a:p>
            <a:pPr eaLnBrk="1" hangingPunct="1">
              <a:lnSpc>
                <a:spcPct val="80000"/>
              </a:lnSpc>
              <a:buFontTx/>
              <a:buNone/>
            </a:pPr>
            <a:endParaRPr lang="en-US" altLang="en-US" sz="1900" b="1" smtClean="0"/>
          </a:p>
          <a:p>
            <a:pPr eaLnBrk="1" hangingPunct="1">
              <a:lnSpc>
                <a:spcPct val="80000"/>
              </a:lnSpc>
              <a:buFontTx/>
              <a:buNone/>
            </a:pPr>
            <a:r>
              <a:rPr lang="en-US" altLang="en-US" sz="1900" b="1" smtClean="0"/>
              <a:t>   </a:t>
            </a:r>
            <a:r>
              <a:rPr lang="en-US" altLang="en-US" sz="1800" b="1" smtClean="0"/>
              <a:t>A crucial aspect of any particular configuration is the geometry of </a:t>
            </a:r>
          </a:p>
          <a:p>
            <a:pPr eaLnBrk="1" hangingPunct="1">
              <a:lnSpc>
                <a:spcPct val="80000"/>
              </a:lnSpc>
              <a:buFontTx/>
              <a:buNone/>
            </a:pPr>
            <a:r>
              <a:rPr lang="en-US" altLang="en-US" sz="1800" b="1" smtClean="0"/>
              <a:t>   spacetime:  because Einstein’s General Relativity is a metric </a:t>
            </a:r>
          </a:p>
          <a:p>
            <a:pPr eaLnBrk="1" hangingPunct="1">
              <a:lnSpc>
                <a:spcPct val="80000"/>
              </a:lnSpc>
              <a:buFontTx/>
              <a:buNone/>
            </a:pPr>
            <a:r>
              <a:rPr lang="en-US" altLang="en-US" sz="1800" b="1" smtClean="0"/>
              <a:t>   theory, knowledge of the geometry is essential.</a:t>
            </a:r>
          </a:p>
          <a:p>
            <a:pPr eaLnBrk="1" hangingPunct="1">
              <a:lnSpc>
                <a:spcPct val="80000"/>
              </a:lnSpc>
              <a:buFontTx/>
              <a:buNone/>
            </a:pPr>
            <a:endParaRPr lang="en-US" altLang="en-US" sz="1800" b="1" smtClean="0"/>
          </a:p>
          <a:p>
            <a:pPr eaLnBrk="1" hangingPunct="1">
              <a:lnSpc>
                <a:spcPct val="80000"/>
              </a:lnSpc>
              <a:buFont typeface="Wingdings 2" pitchFamily="18" charset="2"/>
              <a:buNone/>
            </a:pPr>
            <a:r>
              <a:rPr lang="en-US" altLang="en-US" sz="1800" b="1" smtClean="0"/>
              <a:t>   Einstein Field Equations are notoriously complex,  essentially </a:t>
            </a:r>
          </a:p>
          <a:p>
            <a:pPr eaLnBrk="1" hangingPunct="1">
              <a:lnSpc>
                <a:spcPct val="80000"/>
              </a:lnSpc>
              <a:buFont typeface="Wingdings 2" pitchFamily="18" charset="2"/>
              <a:buNone/>
            </a:pPr>
            <a:r>
              <a:rPr lang="en-US" altLang="en-US" sz="1800" b="1" smtClean="0"/>
              <a:t>   10 equations.  Solving them for general situations is almost </a:t>
            </a:r>
          </a:p>
          <a:p>
            <a:pPr eaLnBrk="1" hangingPunct="1">
              <a:lnSpc>
                <a:spcPct val="80000"/>
              </a:lnSpc>
              <a:buFont typeface="Wingdings 2" pitchFamily="18" charset="2"/>
              <a:buNone/>
            </a:pPr>
            <a:r>
              <a:rPr lang="en-US" altLang="en-US" sz="1800" b="1" smtClean="0"/>
              <a:t>   impossible. </a:t>
            </a:r>
          </a:p>
          <a:p>
            <a:pPr eaLnBrk="1" hangingPunct="1">
              <a:lnSpc>
                <a:spcPct val="80000"/>
              </a:lnSpc>
              <a:buFontTx/>
              <a:buNone/>
            </a:pPr>
            <a:endParaRPr lang="en-US" altLang="en-US" sz="1800" b="1" smtClean="0"/>
          </a:p>
          <a:p>
            <a:pPr eaLnBrk="1" hangingPunct="1">
              <a:lnSpc>
                <a:spcPct val="80000"/>
              </a:lnSpc>
              <a:buFontTx/>
              <a:buNone/>
            </a:pPr>
            <a:r>
              <a:rPr lang="en-US" altLang="en-US" sz="1800" b="1" smtClean="0"/>
              <a:t>   However, there are some special circumstances that do allow a </a:t>
            </a:r>
          </a:p>
          <a:p>
            <a:pPr eaLnBrk="1" hangingPunct="1">
              <a:lnSpc>
                <a:spcPct val="80000"/>
              </a:lnSpc>
              <a:buFontTx/>
              <a:buNone/>
            </a:pPr>
            <a:r>
              <a:rPr lang="en-US" altLang="en-US" sz="1800" b="1" smtClean="0"/>
              <a:t>   full solution. The simplest one is also the one that describes </a:t>
            </a:r>
          </a:p>
          <a:p>
            <a:pPr eaLnBrk="1" hangingPunct="1">
              <a:lnSpc>
                <a:spcPct val="80000"/>
              </a:lnSpc>
              <a:buFontTx/>
              <a:buNone/>
            </a:pPr>
            <a:r>
              <a:rPr lang="en-US" altLang="en-US" sz="1800" b="1" smtClean="0"/>
              <a:t>   our Universe.  It is encapsulated in the</a:t>
            </a:r>
          </a:p>
          <a:p>
            <a:pPr eaLnBrk="1" hangingPunct="1">
              <a:lnSpc>
                <a:spcPct val="80000"/>
              </a:lnSpc>
              <a:buFontTx/>
              <a:buNone/>
            </a:pPr>
            <a:endParaRPr lang="en-US" altLang="en-US" sz="1900" b="1" smtClean="0"/>
          </a:p>
          <a:p>
            <a:pPr eaLnBrk="1" hangingPunct="1">
              <a:lnSpc>
                <a:spcPct val="80000"/>
              </a:lnSpc>
              <a:buFontTx/>
              <a:buNone/>
            </a:pPr>
            <a:r>
              <a:rPr lang="en-US" altLang="en-US" sz="1900" b="1" smtClean="0"/>
              <a:t> </a:t>
            </a:r>
            <a:endParaRPr lang="en-US" altLang="en-US" smtClean="0"/>
          </a:p>
        </p:txBody>
      </p:sp>
      <p:sp>
        <p:nvSpPr>
          <p:cNvPr id="6" name="Rectangle 5"/>
          <p:cNvSpPr/>
          <p:nvPr/>
        </p:nvSpPr>
        <p:spPr>
          <a:xfrm>
            <a:off x="428625" y="928688"/>
            <a:ext cx="8358188" cy="3714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4786313"/>
            <a:ext cx="8358188" cy="928687"/>
          </a:xfrm>
          <a:prstGeom prst="rect">
            <a:avLst/>
          </a:prstGeom>
          <a:solidFill>
            <a:srgbClr val="00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9"/>
          <p:cNvSpPr txBox="1"/>
          <p:nvPr/>
        </p:nvSpPr>
        <p:spPr>
          <a:xfrm>
            <a:off x="142875" y="4857750"/>
            <a:ext cx="7929563" cy="769938"/>
          </a:xfrm>
          <a:prstGeom prst="rect">
            <a:avLst/>
          </a:prstGeom>
          <a:noFill/>
        </p:spPr>
        <p:txBody>
          <a:bodyPr>
            <a:spAutoFit/>
          </a:bodyPr>
          <a:lstStyle/>
          <a:p>
            <a:pPr>
              <a:defRPr/>
            </a:pPr>
            <a:r>
              <a:rPr lang="en-US" dirty="0">
                <a:solidFill>
                  <a:prstClr val="white"/>
                </a:solidFill>
              </a:rPr>
              <a:t>                </a:t>
            </a:r>
            <a:r>
              <a:rPr lang="en-US" sz="4400" b="1" dirty="0">
                <a:solidFill>
                  <a:prstClr val="white"/>
                </a:solidFill>
                <a:latin typeface="Constantia"/>
              </a:rPr>
              <a:t>Cosmological  Principle </a:t>
            </a:r>
          </a:p>
        </p:txBody>
      </p:sp>
      <p:sp>
        <p:nvSpPr>
          <p:cNvPr id="11" name="Rectangle 4"/>
          <p:cNvSpPr txBox="1">
            <a:spLocks noChangeArrowheads="1"/>
          </p:cNvSpPr>
          <p:nvPr/>
        </p:nvSpPr>
        <p:spPr>
          <a:xfrm>
            <a:off x="357188" y="5786438"/>
            <a:ext cx="9396412" cy="857250"/>
          </a:xfrm>
          <a:prstGeom prst="rect">
            <a:avLst/>
          </a:prstGeom>
        </p:spPr>
        <p:txBody>
          <a:bodyPr>
            <a:normAutofit fontScale="25000" lnSpcReduction="20000"/>
          </a:bodyPr>
          <a:lstStyle/>
          <a:p>
            <a:pPr marL="274320" indent="-274320" fontAlgn="auto">
              <a:lnSpc>
                <a:spcPct val="80000"/>
              </a:lnSpc>
              <a:spcBef>
                <a:spcPts val="600"/>
              </a:spcBef>
              <a:spcAft>
                <a:spcPts val="0"/>
              </a:spcAft>
              <a:buClr>
                <a:srgbClr val="F3A447"/>
              </a:buClr>
              <a:buSzPct val="85000"/>
              <a:defRPr/>
            </a:pPr>
            <a:r>
              <a:rPr lang="en-US" sz="2600" b="1" dirty="0">
                <a:solidFill>
                  <a:srgbClr val="000099"/>
                </a:solidFill>
                <a:latin typeface="Papyrus" pitchFamily="66" charset="0"/>
              </a:rPr>
              <a:t>  </a:t>
            </a:r>
            <a:r>
              <a:rPr lang="en-US" sz="1900" b="1" dirty="0">
                <a:solidFill>
                  <a:prstClr val="white"/>
                </a:solidFill>
                <a:latin typeface="Constantia"/>
              </a:rPr>
              <a:t> </a:t>
            </a:r>
          </a:p>
          <a:p>
            <a:pPr marL="274320" indent="-274320" fontAlgn="auto">
              <a:lnSpc>
                <a:spcPct val="80000"/>
              </a:lnSpc>
              <a:spcBef>
                <a:spcPts val="600"/>
              </a:spcBef>
              <a:spcAft>
                <a:spcPts val="0"/>
              </a:spcAft>
              <a:buClr>
                <a:srgbClr val="F3A447"/>
              </a:buClr>
              <a:buSzPct val="85000"/>
              <a:defRPr/>
            </a:pPr>
            <a:endParaRPr lang="en-US" sz="1900" b="1" dirty="0">
              <a:solidFill>
                <a:prstClr val="white"/>
              </a:solidFill>
              <a:latin typeface="Constantia"/>
            </a:endParaRPr>
          </a:p>
          <a:p>
            <a:pPr marL="274320" indent="-274320" fontAlgn="auto">
              <a:lnSpc>
                <a:spcPct val="80000"/>
              </a:lnSpc>
              <a:spcBef>
                <a:spcPts val="600"/>
              </a:spcBef>
              <a:spcAft>
                <a:spcPts val="0"/>
              </a:spcAft>
              <a:buClr>
                <a:srgbClr val="F3A447"/>
              </a:buClr>
              <a:buSzPct val="85000"/>
              <a:defRPr/>
            </a:pPr>
            <a:r>
              <a:rPr lang="en-US" sz="1900" b="1" dirty="0">
                <a:solidFill>
                  <a:prstClr val="white"/>
                </a:solidFill>
                <a:latin typeface="Constantia"/>
              </a:rPr>
              <a:t>             </a:t>
            </a:r>
            <a:r>
              <a:rPr lang="en-US" sz="7200" b="1" dirty="0">
                <a:solidFill>
                  <a:prstClr val="white"/>
                </a:solidFill>
                <a:latin typeface="Constantia"/>
              </a:rPr>
              <a:t>On the basis of this principle,  we can constrain the geometry </a:t>
            </a:r>
          </a:p>
          <a:p>
            <a:pPr marL="274320" indent="-274320" fontAlgn="auto">
              <a:lnSpc>
                <a:spcPct val="80000"/>
              </a:lnSpc>
              <a:spcBef>
                <a:spcPts val="600"/>
              </a:spcBef>
              <a:spcAft>
                <a:spcPts val="0"/>
              </a:spcAft>
              <a:buClr>
                <a:srgbClr val="F3A447"/>
              </a:buClr>
              <a:buSzPct val="85000"/>
              <a:defRPr/>
            </a:pPr>
            <a:r>
              <a:rPr lang="en-US" sz="7200" b="1" dirty="0">
                <a:solidFill>
                  <a:prstClr val="white"/>
                </a:solidFill>
                <a:latin typeface="Constantia"/>
              </a:rPr>
              <a:t>    of the Universe and hence find its dynamical evolution.</a:t>
            </a:r>
          </a:p>
          <a:p>
            <a:pPr marL="274320" indent="-274320" fontAlgn="auto">
              <a:lnSpc>
                <a:spcPct val="80000"/>
              </a:lnSpc>
              <a:spcBef>
                <a:spcPts val="600"/>
              </a:spcBef>
              <a:spcAft>
                <a:spcPts val="0"/>
              </a:spcAft>
              <a:buClr>
                <a:srgbClr val="F3A447"/>
              </a:buClr>
              <a:buSzPct val="85000"/>
              <a:defRPr/>
            </a:pPr>
            <a:r>
              <a:rPr lang="en-US" sz="1900" b="1" dirty="0">
                <a:solidFill>
                  <a:prstClr val="white"/>
                </a:solidFill>
                <a:latin typeface="Constantia"/>
              </a:rPr>
              <a:t>   </a:t>
            </a:r>
          </a:p>
          <a:p>
            <a:pPr marL="274320" indent="-274320" fontAlgn="auto">
              <a:lnSpc>
                <a:spcPct val="80000"/>
              </a:lnSpc>
              <a:spcBef>
                <a:spcPts val="600"/>
              </a:spcBef>
              <a:spcAft>
                <a:spcPts val="0"/>
              </a:spcAft>
              <a:buClr>
                <a:srgbClr val="F3A447"/>
              </a:buClr>
              <a:buSzPct val="85000"/>
              <a:defRPr/>
            </a:pPr>
            <a:r>
              <a:rPr lang="en-US" sz="1900" b="1" dirty="0">
                <a:solidFill>
                  <a:prstClr val="white"/>
                </a:solidFill>
                <a:latin typeface="Constantia"/>
              </a:rPr>
              <a:t> </a:t>
            </a:r>
            <a:endParaRPr lang="en-US" sz="2600" dirty="0">
              <a:solidFill>
                <a:prstClr val="white"/>
              </a:solidFill>
              <a:latin typeface="Constantia"/>
            </a:endParaRPr>
          </a:p>
        </p:txBody>
      </p:sp>
      <p:sp>
        <p:nvSpPr>
          <p:cNvPr id="12" name="Rectangle 11"/>
          <p:cNvSpPr/>
          <p:nvPr/>
        </p:nvSpPr>
        <p:spPr>
          <a:xfrm>
            <a:off x="428625" y="5857875"/>
            <a:ext cx="8358188" cy="857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060793107"/>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684213" y="2565400"/>
            <a:ext cx="7848600" cy="3527425"/>
          </a:xfrm>
          <a:prstGeom prst="rect">
            <a:avLst/>
          </a:prstGeom>
          <a:solidFill>
            <a:srgbClr val="000080"/>
          </a:solidFill>
          <a:ln w="38100">
            <a:solidFill>
              <a:srgbClr val="FFFF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63" name="Rectangle 4"/>
          <p:cNvSpPr>
            <a:spLocks noChangeArrowheads="1"/>
          </p:cNvSpPr>
          <p:nvPr/>
        </p:nvSpPr>
        <p:spPr bwMode="auto">
          <a:xfrm>
            <a:off x="5651500" y="6237288"/>
            <a:ext cx="2879725" cy="503237"/>
          </a:xfrm>
          <a:prstGeom prst="rect">
            <a:avLst/>
          </a:prstGeom>
          <a:solidFill>
            <a:srgbClr val="0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64" name="Rectangle 5"/>
          <p:cNvSpPr>
            <a:spLocks noChangeArrowheads="1"/>
          </p:cNvSpPr>
          <p:nvPr/>
        </p:nvSpPr>
        <p:spPr bwMode="auto">
          <a:xfrm>
            <a:off x="684213" y="1700213"/>
            <a:ext cx="3529012" cy="720725"/>
          </a:xfrm>
          <a:prstGeom prst="rect">
            <a:avLst/>
          </a:prstGeom>
          <a:solidFill>
            <a:srgbClr val="000080"/>
          </a:solidFill>
          <a:ln w="38100">
            <a:solidFill>
              <a:srgbClr val="FFFF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068038" name="Rectangle 6"/>
          <p:cNvSpPr>
            <a:spLocks noGrp="1" noChangeArrowheads="1"/>
          </p:cNvSpPr>
          <p:nvPr>
            <p:ph type="title"/>
          </p:nvPr>
        </p:nvSpPr>
        <p:spPr>
          <a:xfrm>
            <a:off x="0" y="-142900"/>
            <a:ext cx="9144000" cy="1371600"/>
          </a:xfrm>
        </p:spPr>
        <p:txBody>
          <a:bodyPr>
            <a:normAutofit fontScale="90000"/>
          </a:bodyPr>
          <a:lstStyle/>
          <a:p>
            <a:pPr eaLnBrk="1" fontAlgn="auto" hangingPunct="1">
              <a:lnSpc>
                <a:spcPct val="95000"/>
              </a:lnSpc>
              <a:spcAft>
                <a:spcPts val="0"/>
              </a:spcAft>
              <a:defRPr/>
            </a:pPr>
            <a:r>
              <a:rPr sz="4000" b="1" smtClean="0">
                <a:solidFill>
                  <a:schemeClr val="tx1"/>
                </a:solidFill>
                <a:effectLst>
                  <a:outerShdw blurRad="38100" dist="38100" dir="2700000" algn="tl">
                    <a:srgbClr val="000000"/>
                  </a:outerShdw>
                </a:effectLst>
              </a:rPr>
              <a:t/>
            </a:r>
            <a:br>
              <a:rPr sz="4000" b="1" smtClean="0">
                <a:solidFill>
                  <a:schemeClr val="tx1"/>
                </a:solidFill>
                <a:effectLst>
                  <a:outerShdw blurRad="38100" dist="38100" dir="2700000" algn="tl">
                    <a:srgbClr val="000000"/>
                  </a:outerShdw>
                </a:effectLst>
              </a:rPr>
            </a:br>
            <a:r>
              <a:rPr sz="4000" b="1" smtClean="0">
                <a:solidFill>
                  <a:schemeClr val="tx1"/>
                </a:solidFill>
                <a:effectLst>
                  <a:outerShdw blurRad="38100" dist="38100" dir="2700000" algn="tl">
                    <a:srgbClr val="000000"/>
                  </a:outerShdw>
                </a:effectLst>
              </a:rPr>
              <a:t>                  </a:t>
            </a:r>
            <a:r>
              <a:rPr sz="4400" b="1" smtClean="0">
                <a:solidFill>
                  <a:schemeClr val="tx1"/>
                </a:solidFill>
                <a:effectLst>
                  <a:outerShdw blurRad="38100" dist="38100" dir="2700000" algn="tl">
                    <a:srgbClr val="000000"/>
                  </a:outerShdw>
                </a:effectLst>
              </a:rPr>
              <a:t>Cosmological Principle:</a:t>
            </a:r>
            <a:br>
              <a:rPr sz="4400" b="1" smtClean="0">
                <a:solidFill>
                  <a:schemeClr val="tx1"/>
                </a:solidFill>
                <a:effectLst>
                  <a:outerShdw blurRad="38100" dist="38100" dir="2700000" algn="tl">
                    <a:srgbClr val="000000"/>
                  </a:outerShdw>
                </a:effectLst>
              </a:rPr>
            </a:br>
            <a:r>
              <a:rPr sz="4400" b="1" smtClean="0">
                <a:solidFill>
                  <a:schemeClr val="tx1"/>
                </a:solidFill>
                <a:effectLst>
                  <a:outerShdw blurRad="38100" dist="38100" dir="2700000" algn="tl">
                    <a:srgbClr val="000000"/>
                  </a:outerShdw>
                </a:effectLst>
              </a:rPr>
              <a:t>         the Universe Simple  &amp;  Smooth</a:t>
            </a:r>
            <a:r>
              <a:rPr sz="4400" b="1" smtClean="0">
                <a:solidFill>
                  <a:schemeClr val="tx1"/>
                </a:solidFill>
              </a:rPr>
              <a:t> </a:t>
            </a:r>
          </a:p>
        </p:txBody>
      </p:sp>
      <p:sp>
        <p:nvSpPr>
          <p:cNvPr id="117766" name="Text Box 7"/>
          <p:cNvSpPr txBox="1">
            <a:spLocks noChangeArrowheads="1"/>
          </p:cNvSpPr>
          <p:nvPr/>
        </p:nvSpPr>
        <p:spPr bwMode="auto">
          <a:xfrm>
            <a:off x="684213" y="1773238"/>
            <a:ext cx="40338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0000"/>
              </a:lnSpc>
              <a:spcBef>
                <a:spcPct val="50000"/>
              </a:spcBef>
            </a:pPr>
            <a:r>
              <a:rPr lang="en-US" altLang="en-US" sz="1200" smtClean="0">
                <a:solidFill>
                  <a:srgbClr val="FEFAC9"/>
                </a:solidFill>
                <a:latin typeface="Tahoma" pitchFamily="34" charset="0"/>
              </a:rPr>
              <a:t>“</a:t>
            </a:r>
            <a:r>
              <a:rPr lang="en-US" altLang="en-US" sz="1200" smtClean="0">
                <a:solidFill>
                  <a:srgbClr val="A5B592"/>
                </a:solidFill>
                <a:latin typeface="Tahoma" pitchFamily="34" charset="0"/>
              </a:rPr>
              <a:t>God is an infinite sphere whose centre is </a:t>
            </a:r>
          </a:p>
          <a:p>
            <a:pPr>
              <a:lnSpc>
                <a:spcPct val="50000"/>
              </a:lnSpc>
              <a:spcBef>
                <a:spcPct val="50000"/>
              </a:spcBef>
            </a:pPr>
            <a:r>
              <a:rPr lang="en-US" altLang="en-US" sz="1200" smtClean="0">
                <a:solidFill>
                  <a:srgbClr val="A5B592"/>
                </a:solidFill>
                <a:latin typeface="Tahoma" pitchFamily="34" charset="0"/>
              </a:rPr>
              <a:t> everywhere and its circumference nowhere”</a:t>
            </a:r>
          </a:p>
          <a:p>
            <a:pPr>
              <a:lnSpc>
                <a:spcPct val="50000"/>
              </a:lnSpc>
              <a:spcBef>
                <a:spcPct val="50000"/>
              </a:spcBef>
            </a:pPr>
            <a:r>
              <a:rPr lang="en-US" altLang="en-US" sz="1200" smtClean="0">
                <a:solidFill>
                  <a:srgbClr val="FEFAC9"/>
                </a:solidFill>
                <a:latin typeface="Tahoma" pitchFamily="34" charset="0"/>
              </a:rPr>
              <a:t>                                    </a:t>
            </a:r>
            <a:r>
              <a:rPr lang="en-US" altLang="en-US" sz="1200" smtClean="0">
                <a:solidFill>
                  <a:srgbClr val="993300"/>
                </a:solidFill>
                <a:latin typeface="Tahoma" pitchFamily="34" charset="0"/>
              </a:rPr>
              <a:t>Empedocles, 5</a:t>
            </a:r>
            <a:r>
              <a:rPr lang="en-US" altLang="en-US" sz="1200" baseline="30000" smtClean="0">
                <a:solidFill>
                  <a:srgbClr val="993300"/>
                </a:solidFill>
                <a:latin typeface="Tahoma" pitchFamily="34" charset="0"/>
              </a:rPr>
              <a:t>th</a:t>
            </a:r>
            <a:r>
              <a:rPr lang="en-US" altLang="en-US" sz="1200" smtClean="0">
                <a:solidFill>
                  <a:srgbClr val="993300"/>
                </a:solidFill>
                <a:latin typeface="Tahoma" pitchFamily="34" charset="0"/>
              </a:rPr>
              <a:t> cent BC</a:t>
            </a:r>
          </a:p>
        </p:txBody>
      </p:sp>
      <p:sp>
        <p:nvSpPr>
          <p:cNvPr id="117767" name="Text Box 8"/>
          <p:cNvSpPr txBox="1">
            <a:spLocks noChangeArrowheads="1"/>
          </p:cNvSpPr>
          <p:nvPr/>
        </p:nvSpPr>
        <p:spPr bwMode="auto">
          <a:xfrm>
            <a:off x="5580063" y="6308725"/>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0000"/>
              </a:lnSpc>
              <a:spcBef>
                <a:spcPct val="50000"/>
              </a:spcBef>
            </a:pPr>
            <a:r>
              <a:rPr lang="en-US" altLang="en-US" sz="1200" smtClean="0">
                <a:solidFill>
                  <a:srgbClr val="A5B592"/>
                </a:solidFill>
                <a:latin typeface="Tahoma" pitchFamily="34" charset="0"/>
              </a:rPr>
              <a:t>”all places in the Universe are alike’’</a:t>
            </a:r>
          </a:p>
          <a:p>
            <a:pPr>
              <a:lnSpc>
                <a:spcPct val="50000"/>
              </a:lnSpc>
              <a:spcBef>
                <a:spcPct val="50000"/>
              </a:spcBef>
            </a:pPr>
            <a:r>
              <a:rPr lang="en-US" altLang="en-US" sz="1200" smtClean="0">
                <a:solidFill>
                  <a:prstClr val="white"/>
                </a:solidFill>
                <a:latin typeface="Tahoma" pitchFamily="34" charset="0"/>
              </a:rPr>
              <a:t>                                     </a:t>
            </a:r>
            <a:r>
              <a:rPr lang="en-US" altLang="en-US" sz="1200" smtClean="0">
                <a:solidFill>
                  <a:srgbClr val="993300"/>
                </a:solidFill>
                <a:latin typeface="Tahoma" pitchFamily="34" charset="0"/>
              </a:rPr>
              <a:t>Einstein, 1931</a:t>
            </a:r>
          </a:p>
        </p:txBody>
      </p:sp>
      <p:sp>
        <p:nvSpPr>
          <p:cNvPr id="117768" name="Text Box 9"/>
          <p:cNvSpPr txBox="1">
            <a:spLocks noChangeArrowheads="1"/>
          </p:cNvSpPr>
          <p:nvPr/>
        </p:nvSpPr>
        <p:spPr bwMode="auto">
          <a:xfrm>
            <a:off x="250825" y="3573463"/>
            <a:ext cx="46799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000" smtClean="0">
                <a:solidFill>
                  <a:srgbClr val="FFFF00"/>
                </a:solidFill>
                <a:latin typeface="Tahoma" pitchFamily="34" charset="0"/>
              </a:rPr>
              <a:t>        ●   Homogeneous                 </a:t>
            </a:r>
          </a:p>
          <a:p>
            <a:pPr>
              <a:spcBef>
                <a:spcPct val="50000"/>
              </a:spcBef>
            </a:pPr>
            <a:r>
              <a:rPr lang="en-US" altLang="en-US" sz="2000" smtClean="0">
                <a:solidFill>
                  <a:srgbClr val="FFFF00"/>
                </a:solidFill>
                <a:latin typeface="Tahoma" pitchFamily="34" charset="0"/>
              </a:rPr>
              <a:t>        ●   Isotropic </a:t>
            </a:r>
          </a:p>
          <a:p>
            <a:pPr>
              <a:spcBef>
                <a:spcPct val="50000"/>
              </a:spcBef>
            </a:pPr>
            <a:endParaRPr lang="en-US" altLang="en-US" sz="2000" smtClean="0">
              <a:solidFill>
                <a:srgbClr val="FFFF00"/>
              </a:solidFill>
              <a:latin typeface="Tahoma" pitchFamily="34" charset="0"/>
            </a:endParaRPr>
          </a:p>
          <a:p>
            <a:pPr>
              <a:spcBef>
                <a:spcPct val="50000"/>
              </a:spcBef>
            </a:pPr>
            <a:r>
              <a:rPr lang="en-US" altLang="en-US" sz="2000" smtClean="0">
                <a:solidFill>
                  <a:srgbClr val="FFFF00"/>
                </a:solidFill>
                <a:latin typeface="Tahoma" pitchFamily="34" charset="0"/>
              </a:rPr>
              <a:t>        ●   Universality         </a:t>
            </a:r>
          </a:p>
          <a:p>
            <a:pPr>
              <a:spcBef>
                <a:spcPct val="50000"/>
              </a:spcBef>
            </a:pPr>
            <a:r>
              <a:rPr lang="en-US" altLang="en-US" sz="2000" smtClean="0">
                <a:solidFill>
                  <a:srgbClr val="FFFF00"/>
                </a:solidFill>
                <a:latin typeface="Tahoma" pitchFamily="34" charset="0"/>
              </a:rPr>
              <a:t>        ●   Uniformly Expanding </a:t>
            </a:r>
          </a:p>
        </p:txBody>
      </p:sp>
      <p:cxnSp>
        <p:nvCxnSpPr>
          <p:cNvPr id="117769" name="AutoShape 10"/>
          <p:cNvCxnSpPr>
            <a:cxnSpLocks noChangeShapeType="1"/>
            <a:stCxn id="117768" idx="1"/>
          </p:cNvCxnSpPr>
          <p:nvPr/>
        </p:nvCxnSpPr>
        <p:spPr bwMode="auto">
          <a:xfrm>
            <a:off x="250825" y="4686300"/>
            <a:ext cx="1588" cy="15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68043" name="Text Box 11"/>
          <p:cNvSpPr txBox="1">
            <a:spLocks noChangeArrowheads="1"/>
          </p:cNvSpPr>
          <p:nvPr/>
        </p:nvSpPr>
        <p:spPr bwMode="auto">
          <a:xfrm>
            <a:off x="323850" y="2565400"/>
            <a:ext cx="8208963" cy="869950"/>
          </a:xfrm>
          <a:prstGeom prst="rect">
            <a:avLst/>
          </a:prstGeom>
          <a:noFill/>
          <a:ln w="9525">
            <a:noFill/>
            <a:miter lim="800000"/>
            <a:headEnd/>
            <a:tailEnd/>
          </a:ln>
          <a:effectLst/>
        </p:spPr>
        <p:txBody>
          <a:bodyPr>
            <a:spAutoFit/>
          </a:bodyPr>
          <a:lstStyle/>
          <a:p>
            <a:pPr eaLnBrk="0" hangingPunct="0">
              <a:spcBef>
                <a:spcPct val="50000"/>
              </a:spcBef>
              <a:defRPr/>
            </a:pPr>
            <a:r>
              <a:rPr lang="en-US" sz="2400" dirty="0">
                <a:solidFill>
                  <a:srgbClr val="FFFF00"/>
                </a:solidFill>
                <a:latin typeface="Tahoma" pitchFamily="34" charset="0"/>
              </a:rPr>
              <a:t>                          </a:t>
            </a:r>
            <a:r>
              <a:rPr lang="en-US" sz="2400" dirty="0">
                <a:solidFill>
                  <a:srgbClr val="FEFAC9">
                    <a:lumMod val="75000"/>
                  </a:srgbClr>
                </a:solidFill>
                <a:effectLst>
                  <a:outerShdw blurRad="38100" dist="38100" dir="2700000" algn="tl">
                    <a:srgbClr val="000000"/>
                  </a:outerShdw>
                </a:effectLst>
                <a:latin typeface="Constantia"/>
              </a:rPr>
              <a:t>Cosmological Principle:</a:t>
            </a:r>
          </a:p>
          <a:p>
            <a:pPr eaLnBrk="0" hangingPunct="0">
              <a:spcBef>
                <a:spcPct val="50000"/>
              </a:spcBef>
              <a:defRPr/>
            </a:pPr>
            <a:r>
              <a:rPr lang="en-US" dirty="0">
                <a:solidFill>
                  <a:srgbClr val="FEFAC9">
                    <a:lumMod val="75000"/>
                  </a:srgbClr>
                </a:solidFill>
                <a:latin typeface="Constantia"/>
              </a:rPr>
              <a:t>          Describes the symmetries in global appearance of the Universe:</a:t>
            </a:r>
          </a:p>
        </p:txBody>
      </p:sp>
      <p:sp>
        <p:nvSpPr>
          <p:cNvPr id="117771" name="Text Box 12"/>
          <p:cNvSpPr txBox="1">
            <a:spLocks noChangeArrowheads="1"/>
          </p:cNvSpPr>
          <p:nvPr/>
        </p:nvSpPr>
        <p:spPr bwMode="auto">
          <a:xfrm>
            <a:off x="5003800" y="3500438"/>
            <a:ext cx="345757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0000"/>
              </a:lnSpc>
              <a:spcBef>
                <a:spcPct val="50000"/>
              </a:spcBef>
            </a:pPr>
            <a:r>
              <a:rPr lang="en-US" altLang="en-US" sz="1200" smtClean="0">
                <a:solidFill>
                  <a:srgbClr val="A5B592"/>
                </a:solidFill>
                <a:latin typeface="Tahoma" pitchFamily="34" charset="0"/>
              </a:rPr>
              <a:t>The Universe</a:t>
            </a:r>
            <a:r>
              <a:rPr lang="en-US" altLang="en-US" smtClean="0">
                <a:solidFill>
                  <a:srgbClr val="A5B592"/>
                </a:solidFill>
                <a:latin typeface="Tahoma" pitchFamily="34" charset="0"/>
              </a:rPr>
              <a:t> </a:t>
            </a:r>
            <a:r>
              <a:rPr lang="en-US" altLang="en-US" sz="1200" smtClean="0">
                <a:solidFill>
                  <a:srgbClr val="A5B592"/>
                </a:solidFill>
                <a:latin typeface="Tahoma" pitchFamily="34" charset="0"/>
              </a:rPr>
              <a:t>is the same everywhere:</a:t>
            </a:r>
          </a:p>
          <a:p>
            <a:pPr>
              <a:lnSpc>
                <a:spcPct val="50000"/>
              </a:lnSpc>
              <a:spcBef>
                <a:spcPct val="50000"/>
              </a:spcBef>
            </a:pPr>
            <a:r>
              <a:rPr lang="en-US" altLang="en-US" sz="1200" smtClean="0">
                <a:solidFill>
                  <a:srgbClr val="A5B592"/>
                </a:solidFill>
                <a:latin typeface="Tahoma" pitchFamily="34" charset="0"/>
              </a:rPr>
              <a:t>        - physical quantities     (density, T,p,…)</a:t>
            </a: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r>
              <a:rPr lang="en-US" altLang="en-US" sz="1200" smtClean="0">
                <a:solidFill>
                  <a:srgbClr val="A5B592"/>
                </a:solidFill>
                <a:latin typeface="Tahoma" pitchFamily="34" charset="0"/>
              </a:rPr>
              <a:t>The Universe looks the same in every direction</a:t>
            </a: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r>
              <a:rPr lang="en-US" altLang="en-US" sz="1200" smtClean="0">
                <a:solidFill>
                  <a:srgbClr val="A5B592"/>
                </a:solidFill>
                <a:latin typeface="Tahoma" pitchFamily="34" charset="0"/>
              </a:rPr>
              <a:t>Physical Laws same everywhere </a:t>
            </a: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r>
              <a:rPr lang="en-US" altLang="en-US" sz="1200" smtClean="0">
                <a:solidFill>
                  <a:srgbClr val="A5B592"/>
                </a:solidFill>
                <a:latin typeface="Tahoma" pitchFamily="34" charset="0"/>
              </a:rPr>
              <a:t>The Universe “grows” with same rate in </a:t>
            </a:r>
          </a:p>
          <a:p>
            <a:pPr>
              <a:lnSpc>
                <a:spcPct val="50000"/>
              </a:lnSpc>
              <a:spcBef>
                <a:spcPct val="50000"/>
              </a:spcBef>
            </a:pPr>
            <a:r>
              <a:rPr lang="en-US" altLang="en-US" sz="1200" smtClean="0">
                <a:solidFill>
                  <a:srgbClr val="A5B592"/>
                </a:solidFill>
                <a:latin typeface="Tahoma" pitchFamily="34" charset="0"/>
              </a:rPr>
              <a:t>         - every direction</a:t>
            </a:r>
          </a:p>
          <a:p>
            <a:pPr>
              <a:lnSpc>
                <a:spcPct val="50000"/>
              </a:lnSpc>
              <a:spcBef>
                <a:spcPct val="50000"/>
              </a:spcBef>
            </a:pPr>
            <a:r>
              <a:rPr lang="en-US" altLang="en-US" sz="1200" smtClean="0">
                <a:solidFill>
                  <a:srgbClr val="A5B592"/>
                </a:solidFill>
                <a:latin typeface="Tahoma" pitchFamily="34" charset="0"/>
              </a:rPr>
              <a:t>         - at every location</a:t>
            </a:r>
          </a:p>
        </p:txBody>
      </p:sp>
      <p:sp>
        <p:nvSpPr>
          <p:cNvPr id="117772" name="AutoShape 13"/>
          <p:cNvSpPr>
            <a:spLocks noChangeArrowheads="1"/>
          </p:cNvSpPr>
          <p:nvPr/>
        </p:nvSpPr>
        <p:spPr bwMode="auto">
          <a:xfrm>
            <a:off x="4140200" y="3644900"/>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73" name="AutoShape 14"/>
          <p:cNvSpPr>
            <a:spLocks noChangeArrowheads="1"/>
          </p:cNvSpPr>
          <p:nvPr/>
        </p:nvSpPr>
        <p:spPr bwMode="auto">
          <a:xfrm>
            <a:off x="4140200" y="4076700"/>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74" name="AutoShape 15"/>
          <p:cNvSpPr>
            <a:spLocks noChangeArrowheads="1"/>
          </p:cNvSpPr>
          <p:nvPr/>
        </p:nvSpPr>
        <p:spPr bwMode="auto">
          <a:xfrm>
            <a:off x="4140200" y="5013325"/>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75" name="AutoShape 16"/>
          <p:cNvSpPr>
            <a:spLocks noChangeArrowheads="1"/>
          </p:cNvSpPr>
          <p:nvPr/>
        </p:nvSpPr>
        <p:spPr bwMode="auto">
          <a:xfrm>
            <a:off x="4140200" y="5516563"/>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Tree>
    <p:extLst>
      <p:ext uri="{BB962C8B-B14F-4D97-AF65-F5344CB8AC3E}">
        <p14:creationId xmlns:p14="http://schemas.microsoft.com/office/powerpoint/2010/main" val="447776481"/>
      </p:ext>
    </p:extLst>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ChangeArrowheads="1"/>
          </p:cNvSpPr>
          <p:nvPr/>
        </p:nvSpPr>
        <p:spPr bwMode="auto">
          <a:xfrm>
            <a:off x="142875" y="2000250"/>
            <a:ext cx="8856663" cy="1143000"/>
          </a:xfrm>
          <a:prstGeom prst="rect">
            <a:avLst/>
          </a:prstGeom>
          <a:solidFill>
            <a:srgbClr val="000080"/>
          </a:solidFill>
          <a:ln w="38100" algn="ctr">
            <a:solidFill>
              <a:srgbClr val="FFFF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18787" name="Rectangle 3"/>
          <p:cNvSpPr>
            <a:spLocks noChangeArrowheads="1"/>
          </p:cNvSpPr>
          <p:nvPr/>
        </p:nvSpPr>
        <p:spPr bwMode="auto">
          <a:xfrm>
            <a:off x="107950" y="3929063"/>
            <a:ext cx="8856663" cy="2163762"/>
          </a:xfrm>
          <a:prstGeom prst="rect">
            <a:avLst/>
          </a:prstGeom>
          <a:solidFill>
            <a:srgbClr val="000080"/>
          </a:solidFill>
          <a:ln w="38100" algn="ctr">
            <a:solidFill>
              <a:srgbClr val="FFFF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069060" name="Rectangle 4"/>
          <p:cNvSpPr>
            <a:spLocks noGrp="1" noChangeArrowheads="1"/>
          </p:cNvSpPr>
          <p:nvPr>
            <p:ph type="title" idx="4294967295"/>
          </p:nvPr>
        </p:nvSpPr>
        <p:spPr>
          <a:xfrm>
            <a:off x="285720" y="-142900"/>
            <a:ext cx="9036050" cy="1268412"/>
          </a:xfrm>
        </p:spPr>
        <p:txBody>
          <a:bodyPr/>
          <a:lstStyle/>
          <a:p>
            <a:pPr eaLnBrk="1" fontAlgn="auto" hangingPunct="1">
              <a:spcAft>
                <a:spcPts val="0"/>
              </a:spcAft>
              <a:defRPr/>
            </a:pPr>
            <a:r>
              <a:rPr sz="5500" b="1" smtClean="0">
                <a:solidFill>
                  <a:schemeClr val="tx1"/>
                </a:solidFill>
                <a:effectLst>
                  <a:outerShdw blurRad="38100" dist="38100" dir="2700000" algn="tl">
                    <a:srgbClr val="000000"/>
                  </a:outerShdw>
                </a:effectLst>
              </a:rPr>
              <a:t> Geometry of the Universe</a:t>
            </a:r>
          </a:p>
        </p:txBody>
      </p:sp>
      <p:sp>
        <p:nvSpPr>
          <p:cNvPr id="1069061" name="Text Box 5"/>
          <p:cNvSpPr txBox="1">
            <a:spLocks noChangeArrowheads="1"/>
          </p:cNvSpPr>
          <p:nvPr/>
        </p:nvSpPr>
        <p:spPr bwMode="auto">
          <a:xfrm>
            <a:off x="6516688" y="6021388"/>
            <a:ext cx="2447925" cy="755650"/>
          </a:xfrm>
          <a:prstGeom prst="rect">
            <a:avLst/>
          </a:prstGeom>
          <a:noFill/>
          <a:ln w="9525" algn="ctr">
            <a:noFill/>
            <a:miter lim="800000"/>
            <a:headEnd/>
            <a:tailEnd/>
          </a:ln>
        </p:spPr>
        <p:txBody>
          <a:bodyPr>
            <a:spAutoFit/>
          </a:bodyPr>
          <a:lstStyle/>
          <a:p>
            <a:pPr eaLnBrk="0" hangingPunct="0">
              <a:lnSpc>
                <a:spcPct val="50000"/>
              </a:lnSpc>
              <a:spcBef>
                <a:spcPct val="50000"/>
              </a:spcBef>
              <a:defRPr/>
            </a:pPr>
            <a:r>
              <a:rPr lang="en-US" sz="1200" dirty="0">
                <a:solidFill>
                  <a:srgbClr val="FEFAC9"/>
                </a:solidFill>
                <a:latin typeface="Tahoma" pitchFamily="34" charset="0"/>
              </a:rPr>
              <a:t> </a:t>
            </a:r>
          </a:p>
          <a:p>
            <a:pPr eaLnBrk="0" hangingPunct="0">
              <a:lnSpc>
                <a:spcPct val="50000"/>
              </a:lnSpc>
              <a:spcBef>
                <a:spcPct val="50000"/>
              </a:spcBef>
              <a:defRPr/>
            </a:pPr>
            <a:r>
              <a:rPr lang="en-US" sz="1200" dirty="0">
                <a:solidFill>
                  <a:prstClr val="white"/>
                </a:solidFill>
                <a:latin typeface="Constantia"/>
              </a:rPr>
              <a:t> uniform=</a:t>
            </a:r>
          </a:p>
          <a:p>
            <a:pPr eaLnBrk="0" hangingPunct="0">
              <a:lnSpc>
                <a:spcPct val="50000"/>
              </a:lnSpc>
              <a:spcBef>
                <a:spcPct val="50000"/>
              </a:spcBef>
              <a:defRPr/>
            </a:pPr>
            <a:r>
              <a:rPr lang="en-US" sz="1200" dirty="0">
                <a:solidFill>
                  <a:prstClr val="white"/>
                </a:solidFill>
                <a:latin typeface="Constantia"/>
              </a:rPr>
              <a:t> homogeneous &amp; isotropic</a:t>
            </a:r>
          </a:p>
          <a:p>
            <a:pPr eaLnBrk="0" hangingPunct="0">
              <a:lnSpc>
                <a:spcPct val="50000"/>
              </a:lnSpc>
              <a:spcBef>
                <a:spcPct val="50000"/>
              </a:spcBef>
              <a:defRPr/>
            </a:pPr>
            <a:r>
              <a:rPr lang="en-US" sz="1200" dirty="0">
                <a:solidFill>
                  <a:prstClr val="white"/>
                </a:solidFill>
                <a:latin typeface="Constantia"/>
              </a:rPr>
              <a:t> (cosmological principle)</a:t>
            </a:r>
          </a:p>
        </p:txBody>
      </p:sp>
      <p:sp>
        <p:nvSpPr>
          <p:cNvPr id="1069062" name="Text Box 6"/>
          <p:cNvSpPr txBox="1">
            <a:spLocks noChangeArrowheads="1"/>
          </p:cNvSpPr>
          <p:nvPr/>
        </p:nvSpPr>
        <p:spPr bwMode="auto">
          <a:xfrm>
            <a:off x="214313" y="2000250"/>
            <a:ext cx="8604250" cy="3878263"/>
          </a:xfrm>
          <a:prstGeom prst="rect">
            <a:avLst/>
          </a:prstGeom>
          <a:noFill/>
          <a:ln w="9525" algn="ctr">
            <a:noFill/>
            <a:miter lim="800000"/>
            <a:headEnd/>
            <a:tailEnd/>
          </a:ln>
          <a:effectLst/>
        </p:spPr>
        <p:txBody>
          <a:bodyPr>
            <a:spAutoFit/>
          </a:bodyPr>
          <a:lstStyle/>
          <a:p>
            <a:pPr algn="ctr" eaLnBrk="0" hangingPunct="0">
              <a:spcBef>
                <a:spcPct val="50000"/>
              </a:spcBef>
              <a:defRPr/>
            </a:pPr>
            <a:r>
              <a:rPr lang="en-US" sz="2400" b="1" dirty="0">
                <a:solidFill>
                  <a:srgbClr val="FEFAC9">
                    <a:lumMod val="50000"/>
                  </a:srgbClr>
                </a:solidFill>
                <a:effectLst>
                  <a:outerShdw blurRad="38100" dist="38100" dir="2700000" algn="tl">
                    <a:srgbClr val="000000"/>
                  </a:outerShdw>
                </a:effectLst>
                <a:latin typeface="Constantia"/>
              </a:rPr>
              <a:t>Fundamental Tenet </a:t>
            </a:r>
          </a:p>
          <a:p>
            <a:pPr algn="ctr" eaLnBrk="0" hangingPunct="0">
              <a:spcBef>
                <a:spcPct val="50000"/>
              </a:spcBef>
              <a:defRPr/>
            </a:pPr>
            <a:r>
              <a:rPr lang="en-US" sz="2400" b="1" dirty="0">
                <a:solidFill>
                  <a:srgbClr val="FEFAC9">
                    <a:lumMod val="50000"/>
                  </a:srgbClr>
                </a:solidFill>
                <a:effectLst>
                  <a:outerShdw blurRad="38100" dist="38100" dir="2700000" algn="tl">
                    <a:srgbClr val="000000"/>
                  </a:outerShdw>
                </a:effectLst>
                <a:latin typeface="Constantia"/>
              </a:rPr>
              <a:t>of (Non-Euclidian = Riemannian) Geometry</a:t>
            </a:r>
            <a:r>
              <a:rPr lang="en-US" sz="2400" b="1" dirty="0">
                <a:solidFill>
                  <a:srgbClr val="FEFAC9">
                    <a:lumMod val="50000"/>
                  </a:srgbClr>
                </a:solidFill>
                <a:latin typeface="Constantia"/>
              </a:rPr>
              <a:t> </a:t>
            </a:r>
          </a:p>
          <a:p>
            <a:pPr algn="ctr" eaLnBrk="0" hangingPunct="0">
              <a:spcBef>
                <a:spcPct val="50000"/>
              </a:spcBef>
              <a:defRPr/>
            </a:pPr>
            <a:endParaRPr lang="en-US" sz="2000" b="1" dirty="0">
              <a:solidFill>
                <a:prstClr val="white"/>
              </a:solidFill>
              <a:latin typeface="Constantia"/>
            </a:endParaRPr>
          </a:p>
          <a:p>
            <a:pPr algn="ctr" eaLnBrk="0" hangingPunct="0">
              <a:spcBef>
                <a:spcPct val="50000"/>
              </a:spcBef>
              <a:defRPr/>
            </a:pPr>
            <a:endParaRPr lang="en-US" sz="2000" b="1" dirty="0">
              <a:solidFill>
                <a:prstClr val="white"/>
              </a:solidFill>
              <a:latin typeface="Constantia"/>
            </a:endParaRPr>
          </a:p>
          <a:p>
            <a:pPr eaLnBrk="0" hangingPunct="0">
              <a:spcBef>
                <a:spcPct val="50000"/>
              </a:spcBef>
              <a:defRPr/>
            </a:pPr>
            <a:r>
              <a:rPr lang="en-US" sz="2000" b="1" dirty="0">
                <a:solidFill>
                  <a:srgbClr val="FFFF00"/>
                </a:solidFill>
                <a:latin typeface="Papyrus" pitchFamily="66" charset="0"/>
              </a:rPr>
              <a:t>            </a:t>
            </a:r>
            <a:r>
              <a:rPr lang="en-US" sz="2400" b="1" dirty="0">
                <a:solidFill>
                  <a:srgbClr val="FEFAC9">
                    <a:lumMod val="50000"/>
                  </a:srgbClr>
                </a:solidFill>
                <a:latin typeface="Constantia"/>
              </a:rPr>
              <a:t>There exist no more than THREE uniform spaces: </a:t>
            </a:r>
          </a:p>
          <a:p>
            <a:pPr eaLnBrk="0" hangingPunct="0">
              <a:spcBef>
                <a:spcPct val="50000"/>
              </a:spcBef>
              <a:defRPr/>
            </a:pPr>
            <a:r>
              <a:rPr lang="en-US" sz="2000" dirty="0">
                <a:solidFill>
                  <a:prstClr val="white"/>
                </a:solidFill>
                <a:latin typeface="Constantia"/>
              </a:rPr>
              <a:t>          1)       Euclidian (flat) Geometry                 </a:t>
            </a:r>
            <a:r>
              <a:rPr lang="en-US" sz="2000" dirty="0" err="1">
                <a:solidFill>
                  <a:prstClr val="white"/>
                </a:solidFill>
                <a:latin typeface="Constantia"/>
              </a:rPr>
              <a:t>Euclides</a:t>
            </a:r>
            <a:endParaRPr lang="en-US" sz="2000" dirty="0">
              <a:solidFill>
                <a:prstClr val="white"/>
              </a:solidFill>
              <a:latin typeface="Constantia"/>
            </a:endParaRPr>
          </a:p>
          <a:p>
            <a:pPr eaLnBrk="0" hangingPunct="0">
              <a:spcBef>
                <a:spcPct val="50000"/>
              </a:spcBef>
              <a:defRPr/>
            </a:pPr>
            <a:r>
              <a:rPr lang="en-US" sz="2000" dirty="0">
                <a:solidFill>
                  <a:prstClr val="white"/>
                </a:solidFill>
                <a:latin typeface="Constantia"/>
              </a:rPr>
              <a:t>          2)       Hyperbolic Geometry                        </a:t>
            </a:r>
            <a:r>
              <a:rPr lang="en-US" sz="2000" dirty="0" err="1">
                <a:solidFill>
                  <a:prstClr val="white"/>
                </a:solidFill>
                <a:latin typeface="Constantia"/>
              </a:rPr>
              <a:t>Gauß</a:t>
            </a:r>
            <a:r>
              <a:rPr lang="en-US" sz="2000" dirty="0">
                <a:solidFill>
                  <a:prstClr val="white"/>
                </a:solidFill>
                <a:latin typeface="Constantia"/>
              </a:rPr>
              <a:t>, Lobachevski, </a:t>
            </a:r>
            <a:r>
              <a:rPr lang="en-US" sz="2000" dirty="0" err="1">
                <a:solidFill>
                  <a:prstClr val="white"/>
                </a:solidFill>
                <a:latin typeface="Constantia"/>
              </a:rPr>
              <a:t>Bolyai</a:t>
            </a:r>
            <a:endParaRPr lang="en-US" sz="2000" dirty="0">
              <a:solidFill>
                <a:prstClr val="white"/>
              </a:solidFill>
              <a:latin typeface="Constantia"/>
            </a:endParaRPr>
          </a:p>
          <a:p>
            <a:pPr eaLnBrk="0" hangingPunct="0">
              <a:spcBef>
                <a:spcPct val="50000"/>
              </a:spcBef>
              <a:defRPr/>
            </a:pPr>
            <a:r>
              <a:rPr lang="en-US" sz="2000" dirty="0">
                <a:solidFill>
                  <a:prstClr val="white"/>
                </a:solidFill>
                <a:latin typeface="Constantia"/>
              </a:rPr>
              <a:t>          3)       Spherical Geometry                           Riemann</a:t>
            </a:r>
          </a:p>
        </p:txBody>
      </p:sp>
    </p:spTree>
    <p:extLst>
      <p:ext uri="{BB962C8B-B14F-4D97-AF65-F5344CB8AC3E}">
        <p14:creationId xmlns:p14="http://schemas.microsoft.com/office/powerpoint/2010/main" val="1240071124"/>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1" y="116632"/>
            <a:ext cx="9083778" cy="6624736"/>
          </a:xfrm>
        </p:spPr>
      </p:pic>
    </p:spTree>
    <p:extLst>
      <p:ext uri="{BB962C8B-B14F-4D97-AF65-F5344CB8AC3E}">
        <p14:creationId xmlns:p14="http://schemas.microsoft.com/office/powerpoint/2010/main" val="4126493991"/>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4429125" y="4000500"/>
            <a:ext cx="4357688" cy="2714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3" name="Title 2"/>
          <p:cNvSpPr>
            <a:spLocks noGrp="1"/>
          </p:cNvSpPr>
          <p:nvPr>
            <p:ph type="title"/>
          </p:nvPr>
        </p:nvSpPr>
        <p:spPr>
          <a:xfrm>
            <a:off x="0" y="-285776"/>
            <a:ext cx="8829708" cy="1219200"/>
          </a:xfrm>
        </p:spPr>
        <p:txBody>
          <a:bodyPr/>
          <a:lstStyle/>
          <a:p>
            <a:pPr eaLnBrk="1" fontAlgn="auto" hangingPunct="1">
              <a:spcAft>
                <a:spcPts val="0"/>
              </a:spcAft>
              <a:defRPr/>
            </a:pPr>
            <a:r>
              <a:rPr smtClean="0"/>
              <a:t>     </a:t>
            </a:r>
            <a:r>
              <a:rPr sz="5200" b="1" smtClean="0">
                <a:solidFill>
                  <a:schemeClr val="tx1"/>
                </a:solidFill>
              </a:rPr>
              <a:t>Robertson-Walker  Metric</a:t>
            </a:r>
            <a:endParaRPr sz="5200" b="1">
              <a:solidFill>
                <a:schemeClr val="tx1"/>
              </a:solidFill>
            </a:endParaRPr>
          </a:p>
        </p:txBody>
      </p:sp>
      <p:sp>
        <p:nvSpPr>
          <p:cNvPr id="4" name="Rectangle 3"/>
          <p:cNvSpPr/>
          <p:nvPr/>
        </p:nvSpPr>
        <p:spPr>
          <a:xfrm>
            <a:off x="428625" y="928688"/>
            <a:ext cx="8358188" cy="1357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a:spLocks noChangeArrowheads="1"/>
          </p:cNvSpPr>
          <p:nvPr/>
        </p:nvSpPr>
        <p:spPr bwMode="auto">
          <a:xfrm>
            <a:off x="428625" y="2357438"/>
            <a:ext cx="8358188"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6146" name="Object 2"/>
          <p:cNvGraphicFramePr>
            <a:graphicFrameLocks noChangeAspect="1"/>
          </p:cNvGraphicFramePr>
          <p:nvPr/>
        </p:nvGraphicFramePr>
        <p:xfrm>
          <a:off x="500063" y="2571750"/>
          <a:ext cx="8272462" cy="1177925"/>
        </p:xfrm>
        <a:graphic>
          <a:graphicData uri="http://schemas.openxmlformats.org/presentationml/2006/ole">
            <mc:AlternateContent xmlns:mc="http://schemas.openxmlformats.org/markup-compatibility/2006">
              <mc:Choice xmlns:v="urn:schemas-microsoft-com:vml" Requires="v">
                <p:oleObj spid="_x0000_s147559" name="Equation" r:id="rId3" imgW="3568680" imgH="507960" progId="Equation.DSMT4">
                  <p:embed/>
                </p:oleObj>
              </mc:Choice>
              <mc:Fallback>
                <p:oleObj name="Equation" r:id="rId3" imgW="356868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571750"/>
                        <a:ext cx="8272462" cy="117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3"/>
          <p:cNvGraphicFramePr>
            <a:graphicFrameLocks noGrp="1" noChangeAspect="1"/>
          </p:cNvGraphicFramePr>
          <p:nvPr>
            <p:ph idx="1"/>
          </p:nvPr>
        </p:nvGraphicFramePr>
        <p:xfrm>
          <a:off x="4572000" y="4070350"/>
          <a:ext cx="4119563" cy="2625725"/>
        </p:xfrm>
        <a:graphic>
          <a:graphicData uri="http://schemas.openxmlformats.org/presentationml/2006/ole">
            <mc:AlternateContent xmlns:mc="http://schemas.openxmlformats.org/markup-compatibility/2006">
              <mc:Choice xmlns:v="urn:schemas-microsoft-com:vml" Requires="v">
                <p:oleObj spid="_x0000_s147560" name="Equation" r:id="rId5" imgW="2311200" imgH="1473120" progId="Equation.DSMT4">
                  <p:embed/>
                </p:oleObj>
              </mc:Choice>
              <mc:Fallback>
                <p:oleObj name="Equation" r:id="rId5" imgW="2311200" imgH="14731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070350"/>
                        <a:ext cx="4119563" cy="2625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500063" y="1143000"/>
            <a:ext cx="7858125" cy="923925"/>
          </a:xfrm>
          <a:prstGeom prst="rect">
            <a:avLst/>
          </a:prstGeom>
          <a:noFill/>
        </p:spPr>
        <p:txBody>
          <a:bodyPr>
            <a:spAutoFit/>
          </a:bodyPr>
          <a:lstStyle/>
          <a:p>
            <a:pPr>
              <a:defRPr/>
            </a:pPr>
            <a:r>
              <a:rPr lang="en-US" dirty="0">
                <a:solidFill>
                  <a:prstClr val="white"/>
                </a:solidFill>
                <a:latin typeface="Constantia"/>
              </a:rPr>
              <a:t>Distances in  a uniformly  curved  </a:t>
            </a:r>
            <a:r>
              <a:rPr lang="en-US" dirty="0" err="1">
                <a:solidFill>
                  <a:prstClr val="white"/>
                </a:solidFill>
                <a:latin typeface="Constantia"/>
              </a:rPr>
              <a:t>spacetime</a:t>
            </a:r>
            <a:r>
              <a:rPr lang="en-US" dirty="0">
                <a:solidFill>
                  <a:prstClr val="white"/>
                </a:solidFill>
                <a:latin typeface="Constantia"/>
              </a:rPr>
              <a:t>  is specified in terms of the </a:t>
            </a:r>
          </a:p>
          <a:p>
            <a:pPr>
              <a:defRPr/>
            </a:pPr>
            <a:r>
              <a:rPr lang="en-US" dirty="0">
                <a:solidFill>
                  <a:prstClr val="white"/>
                </a:solidFill>
                <a:latin typeface="Constantia"/>
              </a:rPr>
              <a:t>Robertson-Walker metric.  The </a:t>
            </a:r>
            <a:r>
              <a:rPr lang="en-US" dirty="0" err="1">
                <a:solidFill>
                  <a:prstClr val="white"/>
                </a:solidFill>
                <a:latin typeface="Constantia"/>
              </a:rPr>
              <a:t>spacetime</a:t>
            </a:r>
            <a:r>
              <a:rPr lang="en-US" dirty="0">
                <a:solidFill>
                  <a:prstClr val="white"/>
                </a:solidFill>
                <a:latin typeface="Constantia"/>
              </a:rPr>
              <a:t> distance of a point at coordinate </a:t>
            </a:r>
          </a:p>
          <a:p>
            <a:pPr>
              <a:defRPr/>
            </a:pPr>
            <a:r>
              <a:rPr lang="en-US" dirty="0">
                <a:solidFill>
                  <a:prstClr val="white"/>
                </a:solidFill>
                <a:latin typeface="Constantia"/>
              </a:rPr>
              <a:t>(r,</a:t>
            </a:r>
            <a:r>
              <a:rPr lang="en-US" dirty="0">
                <a:solidFill>
                  <a:prstClr val="white"/>
                </a:solidFill>
                <a:latin typeface="Constantia"/>
                <a:sym typeface="Mathematica1"/>
              </a:rPr>
              <a:t>,) is:</a:t>
            </a:r>
            <a:endParaRPr lang="en-US" dirty="0">
              <a:solidFill>
                <a:prstClr val="white"/>
              </a:solidFill>
              <a:latin typeface="Constantia"/>
            </a:endParaRPr>
          </a:p>
        </p:txBody>
      </p:sp>
      <p:sp>
        <p:nvSpPr>
          <p:cNvPr id="10" name="Left Brace 9"/>
          <p:cNvSpPr/>
          <p:nvPr/>
        </p:nvSpPr>
        <p:spPr>
          <a:xfrm>
            <a:off x="5857875" y="4286250"/>
            <a:ext cx="214313" cy="214312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sp>
        <p:nvSpPr>
          <p:cNvPr id="11" name="TextBox 10"/>
          <p:cNvSpPr txBox="1"/>
          <p:nvPr/>
        </p:nvSpPr>
        <p:spPr>
          <a:xfrm>
            <a:off x="714375" y="4643438"/>
            <a:ext cx="3500438" cy="1754187"/>
          </a:xfrm>
          <a:prstGeom prst="rect">
            <a:avLst/>
          </a:prstGeom>
          <a:noFill/>
        </p:spPr>
        <p:txBody>
          <a:bodyPr>
            <a:spAutoFit/>
          </a:bodyPr>
          <a:lstStyle/>
          <a:p>
            <a:pPr>
              <a:defRPr/>
            </a:pPr>
            <a:r>
              <a:rPr lang="en-US" dirty="0">
                <a:solidFill>
                  <a:prstClr val="white"/>
                </a:solidFill>
                <a:latin typeface="Constantia"/>
              </a:rPr>
              <a:t>where  the  function  S</a:t>
            </a:r>
            <a:r>
              <a:rPr lang="en-US" baseline="-25000" dirty="0">
                <a:solidFill>
                  <a:prstClr val="white"/>
                </a:solidFill>
                <a:latin typeface="Constantia"/>
              </a:rPr>
              <a:t>k</a:t>
            </a:r>
            <a:r>
              <a:rPr lang="en-US" dirty="0">
                <a:solidFill>
                  <a:prstClr val="white"/>
                </a:solidFill>
                <a:latin typeface="Constantia"/>
              </a:rPr>
              <a:t>(r/R</a:t>
            </a:r>
            <a:r>
              <a:rPr lang="en-US" baseline="-25000" dirty="0">
                <a:solidFill>
                  <a:prstClr val="white"/>
                </a:solidFill>
                <a:latin typeface="Constantia"/>
              </a:rPr>
              <a:t>c</a:t>
            </a:r>
            <a:r>
              <a:rPr lang="en-US" dirty="0">
                <a:solidFill>
                  <a:prstClr val="white"/>
                </a:solidFill>
                <a:latin typeface="Constantia"/>
              </a:rPr>
              <a:t>) </a:t>
            </a:r>
          </a:p>
          <a:p>
            <a:pPr>
              <a:defRPr/>
            </a:pPr>
            <a:r>
              <a:rPr lang="en-US" dirty="0">
                <a:solidFill>
                  <a:prstClr val="white"/>
                </a:solidFill>
                <a:latin typeface="Constantia"/>
              </a:rPr>
              <a:t>specifies the effect of curvature</a:t>
            </a:r>
          </a:p>
          <a:p>
            <a:pPr>
              <a:defRPr/>
            </a:pPr>
            <a:r>
              <a:rPr lang="en-US" dirty="0">
                <a:solidFill>
                  <a:prstClr val="white"/>
                </a:solidFill>
                <a:latin typeface="Constantia"/>
              </a:rPr>
              <a:t>on the distances between </a:t>
            </a:r>
          </a:p>
          <a:p>
            <a:pPr>
              <a:defRPr/>
            </a:pPr>
            <a:r>
              <a:rPr lang="en-US" dirty="0">
                <a:solidFill>
                  <a:prstClr val="white"/>
                </a:solidFill>
                <a:latin typeface="Constantia"/>
              </a:rPr>
              <a:t>points in </a:t>
            </a:r>
            <a:r>
              <a:rPr lang="en-US" dirty="0" err="1">
                <a:solidFill>
                  <a:prstClr val="white"/>
                </a:solidFill>
                <a:latin typeface="Constantia"/>
              </a:rPr>
              <a:t>spacetime</a:t>
            </a: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Tree>
    <p:extLst>
      <p:ext uri="{BB962C8B-B14F-4D97-AF65-F5344CB8AC3E}">
        <p14:creationId xmlns:p14="http://schemas.microsoft.com/office/powerpoint/2010/main" val="624182449"/>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9019997" cy="4680520"/>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714611123"/>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69268"/>
            <a:ext cx="8784976" cy="6588732"/>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3350944534"/>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52711" y="1340768"/>
            <a:ext cx="9720263" cy="449046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3500" b="1" dirty="0" smtClean="0">
                <a:solidFill>
                  <a:schemeClr val="bg1"/>
                </a:solidFill>
                <a:effectLst>
                  <a:outerShdw blurRad="38100" dist="38100" dir="2700000" algn="tl">
                    <a:srgbClr val="000000"/>
                  </a:outerShdw>
                </a:effectLst>
                <a:latin typeface="+mj-lt"/>
              </a:rPr>
              <a:t>Friedmann-Robertson-Walker-Lemaitre</a:t>
            </a:r>
          </a:p>
          <a:p>
            <a:pPr algn="ctr">
              <a:lnSpc>
                <a:spcPct val="50000"/>
              </a:lnSpc>
              <a:spcBef>
                <a:spcPct val="50000"/>
              </a:spcBef>
              <a:defRPr/>
            </a:pPr>
            <a:r>
              <a:rPr lang="en-US" sz="3500" b="1" dirty="0" smtClean="0">
                <a:solidFill>
                  <a:schemeClr val="bg1"/>
                </a:solidFill>
                <a:effectLst>
                  <a:outerShdw blurRad="38100" dist="38100" dir="2700000" algn="tl">
                    <a:srgbClr val="000000"/>
                  </a:outerShdw>
                </a:effectLst>
                <a:latin typeface="+mj-lt"/>
              </a:rPr>
              <a:t>(FRLW)</a:t>
            </a:r>
            <a:endParaRPr lang="en-US" sz="3500" b="1" dirty="0">
              <a:solidFill>
                <a:schemeClr val="bg1"/>
              </a:solidFill>
              <a:effectLst>
                <a:outerShdw blurRad="38100" dist="38100" dir="2700000" algn="tl">
                  <a:srgbClr val="000000"/>
                </a:outerShdw>
              </a:effectLst>
              <a:latin typeface="+mj-lt"/>
            </a:endParaRPr>
          </a:p>
          <a:p>
            <a:pPr algn="ctr">
              <a:lnSpc>
                <a:spcPct val="50000"/>
              </a:lnSpc>
              <a:spcBef>
                <a:spcPct val="50000"/>
              </a:spcBef>
              <a:defRPr/>
            </a:pPr>
            <a:endParaRPr lang="en-US" sz="3500" b="1" dirty="0" smtClean="0">
              <a:solidFill>
                <a:schemeClr val="bg1"/>
              </a:solidFill>
              <a:effectLst>
                <a:outerShdw blurRad="38100" dist="38100" dir="2700000" algn="tl">
                  <a:srgbClr val="000000"/>
                </a:outerShdw>
              </a:effectLst>
              <a:latin typeface="+mj-lt"/>
            </a:endParaRPr>
          </a:p>
          <a:p>
            <a:pPr algn="ctr">
              <a:lnSpc>
                <a:spcPct val="50000"/>
              </a:lnSpc>
              <a:spcBef>
                <a:spcPct val="50000"/>
              </a:spcBef>
              <a:defRPr/>
            </a:pPr>
            <a:endParaRPr lang="en-US" sz="3500" b="1" dirty="0">
              <a:solidFill>
                <a:schemeClr val="bg1"/>
              </a:solidFill>
              <a:effectLst>
                <a:outerShdw blurRad="38100" dist="38100" dir="2700000" algn="tl">
                  <a:srgbClr val="000000"/>
                </a:outerShdw>
              </a:effectLst>
              <a:latin typeface="+mj-lt"/>
            </a:endParaRPr>
          </a:p>
          <a:p>
            <a:pPr algn="ctr">
              <a:lnSpc>
                <a:spcPct val="50000"/>
              </a:lnSpc>
              <a:spcBef>
                <a:spcPct val="50000"/>
              </a:spcBef>
              <a:defRPr/>
            </a:pPr>
            <a:r>
              <a:rPr lang="en-US" sz="3500" b="1" dirty="0">
                <a:solidFill>
                  <a:schemeClr val="bg1"/>
                </a:solidFill>
                <a:effectLst>
                  <a:outerShdw blurRad="38100" dist="38100" dir="2700000" algn="tl">
                    <a:srgbClr val="000000"/>
                  </a:outerShdw>
                </a:effectLst>
                <a:latin typeface="+mj-lt"/>
              </a:rPr>
              <a:t> </a:t>
            </a:r>
            <a:r>
              <a:rPr lang="en-US" sz="3500" b="1" dirty="0" smtClean="0">
                <a:solidFill>
                  <a:schemeClr val="bg1"/>
                </a:solidFill>
                <a:effectLst>
                  <a:outerShdw blurRad="38100" dist="38100" dir="2700000" algn="tl">
                    <a:srgbClr val="000000"/>
                  </a:outerShdw>
                </a:effectLst>
                <a:latin typeface="+mj-lt"/>
              </a:rPr>
              <a:t>Universe</a:t>
            </a:r>
            <a:endParaRPr lang="en-US" sz="3500" b="1" dirty="0">
              <a:solidFill>
                <a:schemeClr val="bg1"/>
              </a:solidFill>
              <a:effectLst>
                <a:outerShdw blurRad="38100" dist="38100" dir="2700000" algn="tl">
                  <a:srgbClr val="000000"/>
                </a:outerShdw>
              </a:effectLst>
              <a:latin typeface="+mj-lt"/>
            </a:endParaRPr>
          </a:p>
          <a:p>
            <a:pPr algn="ctr">
              <a:lnSpc>
                <a:spcPct val="50000"/>
              </a:lnSpc>
              <a:spcBef>
                <a:spcPct val="50000"/>
              </a:spcBef>
              <a:defRPr/>
            </a:pPr>
            <a:endParaRPr lang="en-US" sz="4500" b="1" dirty="0">
              <a:solidFill>
                <a:schemeClr val="bg1"/>
              </a:solidFill>
              <a:effectLst>
                <a:outerShdw blurRad="38100" dist="38100" dir="2700000" algn="tl">
                  <a:srgbClr val="000000"/>
                </a:outerShdw>
              </a:effectLst>
              <a:latin typeface="+mj-lt"/>
            </a:endParaRP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1357313"/>
            <a:ext cx="8229600" cy="5286375"/>
          </a:xfrm>
        </p:spPr>
        <p:txBody>
          <a:bodyPr>
            <a:normAutofit fontScale="77500" lnSpcReduction="20000"/>
          </a:bodyPr>
          <a:lstStyle/>
          <a:p>
            <a:pPr marL="274320" indent="-274320" eaLnBrk="1" fontAlgn="auto" hangingPunct="1">
              <a:spcAft>
                <a:spcPts val="0"/>
              </a:spcAft>
              <a:buFont typeface="Wingdings 2"/>
              <a:buChar char=""/>
              <a:defRPr/>
            </a:pPr>
            <a:r>
              <a:rPr lang="en-US" sz="2800" b="1" dirty="0" smtClean="0"/>
              <a:t>Strong Nuclear Force</a:t>
            </a:r>
          </a:p>
          <a:p>
            <a:pPr marL="274320" indent="-274320" eaLnBrk="1" fontAlgn="auto" hangingPunct="1">
              <a:spcAft>
                <a:spcPts val="0"/>
              </a:spcAft>
              <a:buFont typeface="Wingdings 2"/>
              <a:buNone/>
              <a:defRPr/>
            </a:pPr>
            <a:r>
              <a:rPr lang="en-US" dirty="0" smtClean="0"/>
              <a:t>    </a:t>
            </a:r>
            <a:r>
              <a:rPr lang="en-US" sz="1600" dirty="0" smtClean="0"/>
              <a:t>      Responsible for holding particles together inside the nucleus. </a:t>
            </a:r>
          </a:p>
          <a:p>
            <a:pPr marL="274320" indent="-274320" eaLnBrk="1" fontAlgn="auto" hangingPunct="1">
              <a:spcAft>
                <a:spcPts val="0"/>
              </a:spcAft>
              <a:buFont typeface="Wingdings 2"/>
              <a:buNone/>
              <a:defRPr/>
            </a:pPr>
            <a:r>
              <a:rPr lang="en-US" sz="1600" dirty="0" smtClean="0"/>
              <a:t>             The nuclear strong force carrier particle is called the gluon. </a:t>
            </a:r>
          </a:p>
          <a:p>
            <a:pPr marL="274320" indent="-274320" eaLnBrk="1" fontAlgn="auto" hangingPunct="1">
              <a:spcAft>
                <a:spcPts val="0"/>
              </a:spcAft>
              <a:buFont typeface="Wingdings 2"/>
              <a:buNone/>
              <a:defRPr/>
            </a:pPr>
            <a:r>
              <a:rPr lang="en-US" sz="1600" dirty="0" smtClean="0"/>
              <a:t>             The nuclear strong interaction has a range of 10</a:t>
            </a:r>
            <a:r>
              <a:rPr lang="en-US" sz="1600" baseline="30000" dirty="0" smtClean="0"/>
              <a:t>-15</a:t>
            </a:r>
            <a:r>
              <a:rPr lang="en-US" sz="1600" dirty="0" smtClean="0"/>
              <a:t> m (diameter of a proton). </a:t>
            </a:r>
            <a:endParaRPr lang="en-US" dirty="0" smtClean="0"/>
          </a:p>
          <a:p>
            <a:pPr marL="274320" indent="-274320" eaLnBrk="1" fontAlgn="auto" hangingPunct="1">
              <a:spcAft>
                <a:spcPts val="0"/>
              </a:spcAft>
              <a:buFont typeface="Wingdings 2"/>
              <a:buChar char=""/>
              <a:defRPr/>
            </a:pPr>
            <a:r>
              <a:rPr lang="en-US" sz="2800" b="1" dirty="0" smtClean="0"/>
              <a:t>Electromagnetic Force</a:t>
            </a:r>
          </a:p>
          <a:p>
            <a:pPr marL="274320" indent="-274320" eaLnBrk="1" fontAlgn="auto" hangingPunct="1">
              <a:spcAft>
                <a:spcPts val="0"/>
              </a:spcAft>
              <a:buFont typeface="Wingdings 2"/>
              <a:buNone/>
              <a:defRPr/>
            </a:pPr>
            <a:r>
              <a:rPr lang="en-US" sz="1800" dirty="0" smtClean="0"/>
              <a:t>     </a:t>
            </a:r>
            <a:r>
              <a:rPr lang="en-US" sz="1600" dirty="0" smtClean="0"/>
              <a:t>      Responsible for electric and magnetic interactions, and determines structure of </a:t>
            </a:r>
          </a:p>
          <a:p>
            <a:pPr marL="274320" indent="-274320" eaLnBrk="1" fontAlgn="auto" hangingPunct="1">
              <a:spcAft>
                <a:spcPts val="0"/>
              </a:spcAft>
              <a:buFont typeface="Wingdings 2"/>
              <a:buNone/>
              <a:defRPr/>
            </a:pPr>
            <a:r>
              <a:rPr lang="en-US" sz="1600" dirty="0" smtClean="0"/>
              <a:t>            atoms and molecules. </a:t>
            </a:r>
          </a:p>
          <a:p>
            <a:pPr marL="274320" indent="-274320" eaLnBrk="1" fontAlgn="auto" hangingPunct="1">
              <a:spcAft>
                <a:spcPts val="0"/>
              </a:spcAft>
              <a:buFont typeface="Wingdings 2"/>
              <a:buNone/>
              <a:defRPr/>
            </a:pPr>
            <a:r>
              <a:rPr lang="en-US" sz="1600" dirty="0" smtClean="0"/>
              <a:t>            The electromagnetic force carrier particle is the photon  (quantum of light)</a:t>
            </a:r>
          </a:p>
          <a:p>
            <a:pPr marL="274320" indent="-274320" eaLnBrk="1" fontAlgn="auto" hangingPunct="1">
              <a:spcAft>
                <a:spcPts val="0"/>
              </a:spcAft>
              <a:buFont typeface="Wingdings 2"/>
              <a:buNone/>
              <a:defRPr/>
            </a:pPr>
            <a:r>
              <a:rPr lang="en-US" sz="1600" dirty="0" smtClean="0"/>
              <a:t>            The electromagnetic interaction range is infinite. </a:t>
            </a:r>
            <a:endParaRPr lang="en-US" dirty="0" smtClean="0"/>
          </a:p>
          <a:p>
            <a:pPr marL="274320" indent="-274320" eaLnBrk="1" fontAlgn="auto" hangingPunct="1">
              <a:spcAft>
                <a:spcPts val="0"/>
              </a:spcAft>
              <a:buFont typeface="Wingdings 2"/>
              <a:buChar char=""/>
              <a:defRPr/>
            </a:pPr>
            <a:r>
              <a:rPr lang="en-US" sz="2800" b="1" dirty="0" smtClean="0"/>
              <a:t>Weak Force</a:t>
            </a:r>
          </a:p>
          <a:p>
            <a:pPr marL="274320" indent="-274320" eaLnBrk="1" fontAlgn="auto" hangingPunct="1">
              <a:spcAft>
                <a:spcPts val="0"/>
              </a:spcAft>
              <a:buFont typeface="Wingdings 2"/>
              <a:buNone/>
              <a:defRPr/>
            </a:pPr>
            <a:r>
              <a:rPr lang="en-US" sz="1800" dirty="0" smtClean="0"/>
              <a:t>           Responsible for (beta) radioactivity. </a:t>
            </a:r>
          </a:p>
          <a:p>
            <a:pPr marL="274320" indent="-274320" eaLnBrk="1" fontAlgn="auto" hangingPunct="1">
              <a:spcAft>
                <a:spcPts val="0"/>
              </a:spcAft>
              <a:buFont typeface="Wingdings 2"/>
              <a:buNone/>
              <a:defRPr/>
            </a:pPr>
            <a:r>
              <a:rPr lang="en-US" sz="1800" dirty="0" smtClean="0"/>
              <a:t>           The weak force carrier particles are called weak gauge bosons (Z,W</a:t>
            </a:r>
            <a:r>
              <a:rPr lang="en-US" sz="1800" baseline="30000" dirty="0" smtClean="0"/>
              <a:t>+</a:t>
            </a:r>
            <a:r>
              <a:rPr lang="en-US" sz="1800" dirty="0" smtClean="0"/>
              <a:t>,W</a:t>
            </a:r>
            <a:r>
              <a:rPr lang="en-US" sz="1800" baseline="30000" dirty="0" smtClean="0"/>
              <a:t>-</a:t>
            </a:r>
            <a:r>
              <a:rPr lang="en-US" sz="1800" dirty="0" smtClean="0"/>
              <a:t>). </a:t>
            </a:r>
          </a:p>
          <a:p>
            <a:pPr marL="274320" indent="-274320" eaLnBrk="1" fontAlgn="auto" hangingPunct="1">
              <a:spcAft>
                <a:spcPts val="0"/>
              </a:spcAft>
              <a:buFont typeface="Wingdings 2"/>
              <a:buNone/>
              <a:defRPr/>
            </a:pPr>
            <a:r>
              <a:rPr lang="en-US" sz="1800" dirty="0" smtClean="0"/>
              <a:t>           The nuclear weak interaction has a range of 10</a:t>
            </a:r>
            <a:r>
              <a:rPr lang="en-US" sz="1800" baseline="30000" dirty="0" smtClean="0"/>
              <a:t>-17</a:t>
            </a:r>
            <a:r>
              <a:rPr lang="en-US" sz="1800" dirty="0" smtClean="0"/>
              <a:t> m (1% of proton diameter).</a:t>
            </a:r>
          </a:p>
          <a:p>
            <a:pPr marL="274320" indent="-274320" eaLnBrk="1" fontAlgn="auto" hangingPunct="1">
              <a:spcAft>
                <a:spcPts val="0"/>
              </a:spcAft>
              <a:buFont typeface="Wingdings 2"/>
              <a:buChar char=""/>
              <a:defRPr/>
            </a:pPr>
            <a:r>
              <a:rPr lang="en-US" sz="2800" b="1" dirty="0" smtClean="0"/>
              <a:t>Gravity</a:t>
            </a:r>
          </a:p>
          <a:p>
            <a:pPr marL="274320" indent="-274320" eaLnBrk="1" fontAlgn="auto" hangingPunct="1">
              <a:spcAft>
                <a:spcPts val="0"/>
              </a:spcAft>
              <a:buFont typeface="Wingdings 2"/>
              <a:buNone/>
              <a:defRPr/>
            </a:pPr>
            <a:r>
              <a:rPr lang="en-US" sz="2100" dirty="0" smtClean="0"/>
              <a:t>          </a:t>
            </a:r>
            <a:r>
              <a:rPr lang="en-US" sz="1900" dirty="0" smtClean="0"/>
              <a:t>Responsible for the attraction between masses. Although the gravitational force carrier      </a:t>
            </a:r>
          </a:p>
          <a:p>
            <a:pPr marL="274320" indent="-274320" eaLnBrk="1" fontAlgn="auto" hangingPunct="1">
              <a:spcAft>
                <a:spcPts val="0"/>
              </a:spcAft>
              <a:buFont typeface="Wingdings 2"/>
              <a:buNone/>
              <a:defRPr/>
            </a:pPr>
            <a:r>
              <a:rPr lang="en-US" sz="1900" dirty="0" smtClean="0"/>
              <a:t>          The hypothetical (carrier) particle is the graviton. </a:t>
            </a:r>
          </a:p>
          <a:p>
            <a:pPr marL="274320" indent="-274320" eaLnBrk="1" fontAlgn="auto" hangingPunct="1">
              <a:spcAft>
                <a:spcPts val="0"/>
              </a:spcAft>
              <a:buFont typeface="Wingdings 2"/>
              <a:buNone/>
              <a:defRPr/>
            </a:pPr>
            <a:r>
              <a:rPr lang="en-US" sz="1900" dirty="0" smtClean="0"/>
              <a:t>          The gravitational interaction range is infinite.</a:t>
            </a:r>
          </a:p>
          <a:p>
            <a:pPr marL="274320" indent="-274320" eaLnBrk="1" fontAlgn="auto" hangingPunct="1">
              <a:spcAft>
                <a:spcPts val="0"/>
              </a:spcAft>
              <a:buFont typeface="Wingdings 2"/>
              <a:buNone/>
              <a:defRPr/>
            </a:pPr>
            <a:r>
              <a:rPr lang="en-US" sz="1900" dirty="0" smtClean="0"/>
              <a:t>          By far the weakest force  of  nature.</a:t>
            </a:r>
          </a:p>
          <a:p>
            <a:pPr marL="274320" indent="-274320" eaLnBrk="1" fontAlgn="auto" hangingPunct="1">
              <a:spcAft>
                <a:spcPts val="0"/>
              </a:spcAft>
              <a:buFont typeface="Wingdings 2"/>
              <a:buNone/>
              <a:defRPr/>
            </a:pPr>
            <a:endParaRPr lang="en-US" sz="1900" dirty="0"/>
          </a:p>
        </p:txBody>
      </p:sp>
      <p:sp>
        <p:nvSpPr>
          <p:cNvPr id="3" name="Title 2"/>
          <p:cNvSpPr>
            <a:spLocks noGrp="1"/>
          </p:cNvSpPr>
          <p:nvPr>
            <p:ph type="title"/>
          </p:nvPr>
        </p:nvSpPr>
        <p:spPr>
          <a:xfrm>
            <a:off x="428596" y="-357214"/>
            <a:ext cx="8229600" cy="1219200"/>
          </a:xfrm>
        </p:spPr>
        <p:txBody>
          <a:bodyPr/>
          <a:lstStyle/>
          <a:p>
            <a:pPr eaLnBrk="1" fontAlgn="auto" hangingPunct="1">
              <a:spcAft>
                <a:spcPts val="0"/>
              </a:spcAft>
              <a:defRPr/>
            </a:pPr>
            <a:r>
              <a:rPr smtClean="0"/>
              <a:t>Four Fundamental Forces of Nature</a:t>
            </a:r>
            <a:endParaRPr/>
          </a:p>
        </p:txBody>
      </p:sp>
      <p:sp>
        <p:nvSpPr>
          <p:cNvPr id="4" name="Rectangle 3"/>
          <p:cNvSpPr/>
          <p:nvPr/>
        </p:nvSpPr>
        <p:spPr>
          <a:xfrm>
            <a:off x="500063" y="1143000"/>
            <a:ext cx="8286750" cy="5429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262908813"/>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684212" y="3064354"/>
            <a:ext cx="7775575" cy="3532997"/>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158417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4172505572"/>
              </p:ext>
            </p:extLst>
          </p:nvPr>
        </p:nvGraphicFramePr>
        <p:xfrm>
          <a:off x="2987824" y="1556792"/>
          <a:ext cx="2664295" cy="1006511"/>
        </p:xfrm>
        <a:graphic>
          <a:graphicData uri="http://schemas.openxmlformats.org/presentationml/2006/ole">
            <mc:AlternateContent xmlns:mc="http://schemas.openxmlformats.org/markup-compatibility/2006">
              <mc:Choice xmlns:v="urn:schemas-microsoft-com:vml" Requires="v">
                <p:oleObj spid="_x0000_s148641" name="Equation" r:id="rId3" imgW="1041120" imgH="393480" progId="Equation.DSMT4">
                  <p:embed/>
                </p:oleObj>
              </mc:Choice>
              <mc:Fallback>
                <p:oleObj name="Equation" r:id="rId3" imgW="1041120" imgH="393480" progId="Equation.DSMT4">
                  <p:embed/>
                  <p:pic>
                    <p:nvPicPr>
                      <p:cNvPr id="0" name=""/>
                      <p:cNvPicPr>
                        <a:picLocks noChangeAspect="1" noChangeArrowheads="1"/>
                      </p:cNvPicPr>
                      <p:nvPr/>
                    </p:nvPicPr>
                    <p:blipFill>
                      <a:blip r:embed="rId4"/>
                      <a:srcRect/>
                      <a:stretch>
                        <a:fillRect/>
                      </a:stretch>
                    </p:blipFill>
                    <p:spPr bwMode="auto">
                      <a:xfrm>
                        <a:off x="2987824" y="1556792"/>
                        <a:ext cx="2664295" cy="1006511"/>
                      </a:xfrm>
                      <a:prstGeom prst="rect">
                        <a:avLst/>
                      </a:prstGeom>
                      <a:noFill/>
                      <a:ln>
                        <a:noFill/>
                      </a:ln>
                      <a:effectLs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862365623"/>
              </p:ext>
            </p:extLst>
          </p:nvPr>
        </p:nvGraphicFramePr>
        <p:xfrm>
          <a:off x="1475656" y="4797152"/>
          <a:ext cx="3888432" cy="1621371"/>
        </p:xfrm>
        <a:graphic>
          <a:graphicData uri="http://schemas.openxmlformats.org/presentationml/2006/ole">
            <mc:AlternateContent xmlns:mc="http://schemas.openxmlformats.org/markup-compatibility/2006">
              <mc:Choice xmlns:v="urn:schemas-microsoft-com:vml" Requires="v">
                <p:oleObj spid="_x0000_s148642" name="Equation" r:id="rId5" imgW="1765080" imgH="736560" progId="Equation.DSMT4">
                  <p:embed/>
                </p:oleObj>
              </mc:Choice>
              <mc:Fallback>
                <p:oleObj name="Equation" r:id="rId5" imgW="1765080" imgH="736560" progId="Equation.DSMT4">
                  <p:embed/>
                  <p:pic>
                    <p:nvPicPr>
                      <p:cNvPr id="0" name=""/>
                      <p:cNvPicPr>
                        <a:picLocks noChangeAspect="1" noChangeArrowheads="1"/>
                      </p:cNvPicPr>
                      <p:nvPr/>
                    </p:nvPicPr>
                    <p:blipFill>
                      <a:blip r:embed="rId6"/>
                      <a:srcRect/>
                      <a:stretch>
                        <a:fillRect/>
                      </a:stretch>
                    </p:blipFill>
                    <p:spPr bwMode="auto">
                      <a:xfrm>
                        <a:off x="1475656" y="4797152"/>
                        <a:ext cx="3888432" cy="1621371"/>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48971440"/>
              </p:ext>
            </p:extLst>
          </p:nvPr>
        </p:nvGraphicFramePr>
        <p:xfrm>
          <a:off x="1475656" y="3284984"/>
          <a:ext cx="5424487" cy="649287"/>
        </p:xfrm>
        <a:graphic>
          <a:graphicData uri="http://schemas.openxmlformats.org/presentationml/2006/ole">
            <mc:AlternateContent xmlns:mc="http://schemas.openxmlformats.org/markup-compatibility/2006">
              <mc:Choice xmlns:v="urn:schemas-microsoft-com:vml" Requires="v">
                <p:oleObj spid="_x0000_s148643" name="Equation" r:id="rId7" imgW="2120760" imgH="253800" progId="Equation.DSMT4">
                  <p:embed/>
                </p:oleObj>
              </mc:Choice>
              <mc:Fallback>
                <p:oleObj name="Equation" r:id="rId7" imgW="2120760" imgH="253800" progId="Equation.DSMT4">
                  <p:embed/>
                  <p:pic>
                    <p:nvPicPr>
                      <p:cNvPr id="0" name="Object 2"/>
                      <p:cNvPicPr>
                        <a:picLocks noChangeAspect="1" noChangeArrowheads="1"/>
                      </p:cNvPicPr>
                      <p:nvPr/>
                    </p:nvPicPr>
                    <p:blipFill>
                      <a:blip r:embed="rId8"/>
                      <a:srcRect/>
                      <a:stretch>
                        <a:fillRect/>
                      </a:stretch>
                    </p:blipFill>
                    <p:spPr bwMode="auto">
                      <a:xfrm>
                        <a:off x="1475656" y="3284984"/>
                        <a:ext cx="54244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Straight Connector 8"/>
          <p:cNvCxnSpPr/>
          <p:nvPr/>
        </p:nvCxnSpPr>
        <p:spPr>
          <a:xfrm>
            <a:off x="684213" y="4365104"/>
            <a:ext cx="777557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043503"/>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684212" y="3064354"/>
            <a:ext cx="7775575" cy="3532997"/>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158417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2335305820"/>
              </p:ext>
            </p:extLst>
          </p:nvPr>
        </p:nvGraphicFramePr>
        <p:xfrm>
          <a:off x="2987824" y="1556792"/>
          <a:ext cx="2664295" cy="1006511"/>
        </p:xfrm>
        <a:graphic>
          <a:graphicData uri="http://schemas.openxmlformats.org/presentationml/2006/ole">
            <mc:AlternateContent xmlns:mc="http://schemas.openxmlformats.org/markup-compatibility/2006">
              <mc:Choice xmlns:v="urn:schemas-microsoft-com:vml" Requires="v">
                <p:oleObj spid="_x0000_s153705" name="Equation" r:id="rId3" imgW="1041120" imgH="393480" progId="Equation.DSMT4">
                  <p:embed/>
                </p:oleObj>
              </mc:Choice>
              <mc:Fallback>
                <p:oleObj name="Equation" r:id="rId3" imgW="1041120" imgH="393480" progId="Equation.DSMT4">
                  <p:embed/>
                  <p:pic>
                    <p:nvPicPr>
                      <p:cNvPr id="0" name=""/>
                      <p:cNvPicPr>
                        <a:picLocks noChangeAspect="1" noChangeArrowheads="1"/>
                      </p:cNvPicPr>
                      <p:nvPr/>
                    </p:nvPicPr>
                    <p:blipFill>
                      <a:blip r:embed="rId4"/>
                      <a:srcRect/>
                      <a:stretch>
                        <a:fillRect/>
                      </a:stretch>
                    </p:blipFill>
                    <p:spPr bwMode="auto">
                      <a:xfrm>
                        <a:off x="2987824" y="1556792"/>
                        <a:ext cx="2664295" cy="1006511"/>
                      </a:xfrm>
                      <a:prstGeom prst="rect">
                        <a:avLst/>
                      </a:prstGeom>
                      <a:noFill/>
                      <a:ln>
                        <a:noFill/>
                      </a:ln>
                      <a:effectLs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746377866"/>
              </p:ext>
            </p:extLst>
          </p:nvPr>
        </p:nvGraphicFramePr>
        <p:xfrm>
          <a:off x="846068" y="3642720"/>
          <a:ext cx="7451863" cy="2376264"/>
        </p:xfrm>
        <a:graphic>
          <a:graphicData uri="http://schemas.openxmlformats.org/presentationml/2006/ole">
            <mc:AlternateContent xmlns:mc="http://schemas.openxmlformats.org/markup-compatibility/2006">
              <mc:Choice xmlns:v="urn:schemas-microsoft-com:vml" Requires="v">
                <p:oleObj spid="_x0000_s153706" name="Equation" r:id="rId5" imgW="3263760" imgH="1041120" progId="Equation.DSMT4">
                  <p:embed/>
                </p:oleObj>
              </mc:Choice>
              <mc:Fallback>
                <p:oleObj name="Equation" r:id="rId5" imgW="3263760" imgH="1041120" progId="Equation.DSMT4">
                  <p:embed/>
                  <p:pic>
                    <p:nvPicPr>
                      <p:cNvPr id="0" name=""/>
                      <p:cNvPicPr>
                        <a:picLocks noChangeAspect="1" noChangeArrowheads="1"/>
                      </p:cNvPicPr>
                      <p:nvPr/>
                    </p:nvPicPr>
                    <p:blipFill>
                      <a:blip r:embed="rId6"/>
                      <a:srcRect/>
                      <a:stretch>
                        <a:fillRect/>
                      </a:stretch>
                    </p:blipFill>
                    <p:spPr bwMode="auto">
                      <a:xfrm>
                        <a:off x="846068" y="3642720"/>
                        <a:ext cx="7451863" cy="237626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77482249"/>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84213" y="1714500"/>
            <a:ext cx="7775575"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sz="3600" b="1" dirty="0" smtClean="0">
                <a:solidFill>
                  <a:schemeClr val="accent3"/>
                </a:solidFill>
              </a:rPr>
              <a:t>Friedmann-Robertson-Walker-Lemaitre</a:t>
            </a:r>
            <a:r>
              <a:rPr lang="en-US" sz="3600" b="1" dirty="0" smtClean="0">
                <a:solidFill>
                  <a:schemeClr val="accent3"/>
                </a:solidFill>
              </a:rPr>
              <a:t/>
            </a:r>
            <a:br>
              <a:rPr lang="en-US" sz="3600" b="1" dirty="0" smtClean="0">
                <a:solidFill>
                  <a:schemeClr val="accent3"/>
                </a:solidFill>
              </a:rPr>
            </a:br>
            <a:r>
              <a:rPr sz="3600" b="1" dirty="0" smtClean="0">
                <a:solidFill>
                  <a:schemeClr val="accent3"/>
                </a:solidFill>
              </a:rPr>
              <a:t>Universe</a:t>
            </a:r>
          </a:p>
        </p:txBody>
      </p:sp>
      <p:graphicFrame>
        <p:nvGraphicFramePr>
          <p:cNvPr id="19460" name="Object 2"/>
          <p:cNvGraphicFramePr>
            <a:graphicFrameLocks noChangeAspect="1"/>
          </p:cNvGraphicFramePr>
          <p:nvPr>
            <p:extLst>
              <p:ext uri="{D42A27DB-BD31-4B8C-83A1-F6EECF244321}">
                <p14:modId xmlns:p14="http://schemas.microsoft.com/office/powerpoint/2010/main" val="2235839993"/>
              </p:ext>
            </p:extLst>
          </p:nvPr>
        </p:nvGraphicFramePr>
        <p:xfrm>
          <a:off x="1398588" y="2071688"/>
          <a:ext cx="5895975" cy="1392237"/>
        </p:xfrm>
        <a:graphic>
          <a:graphicData uri="http://schemas.openxmlformats.org/presentationml/2006/ole">
            <mc:AlternateContent xmlns:mc="http://schemas.openxmlformats.org/markup-compatibility/2006">
              <mc:Choice xmlns:v="urn:schemas-microsoft-com:vml" Requires="v">
                <p:oleObj spid="_x0000_s149608" name="Equation" r:id="rId3" imgW="1828800" imgH="431640" progId="Equation.DSMT4">
                  <p:embed/>
                </p:oleObj>
              </mc:Choice>
              <mc:Fallback>
                <p:oleObj name="Equation" r:id="rId3" imgW="1828800" imgH="431640" progId="Equation.DSMT4">
                  <p:embed/>
                  <p:pic>
                    <p:nvPicPr>
                      <p:cNvPr id="0" name=""/>
                      <p:cNvPicPr>
                        <a:picLocks noChangeAspect="1" noChangeArrowheads="1"/>
                      </p:cNvPicPr>
                      <p:nvPr/>
                    </p:nvPicPr>
                    <p:blipFill>
                      <a:blip r:embed="rId4"/>
                      <a:srcRect/>
                      <a:stretch>
                        <a:fillRect/>
                      </a:stretch>
                    </p:blipFill>
                    <p:spPr bwMode="auto">
                      <a:xfrm>
                        <a:off x="1398588" y="2071688"/>
                        <a:ext cx="5895975"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1" name="Object 3"/>
          <p:cNvGraphicFramePr>
            <a:graphicFrameLocks noChangeAspect="1"/>
          </p:cNvGraphicFramePr>
          <p:nvPr>
            <p:extLst>
              <p:ext uri="{D42A27DB-BD31-4B8C-83A1-F6EECF244321}">
                <p14:modId xmlns:p14="http://schemas.microsoft.com/office/powerpoint/2010/main" val="1554547811"/>
              </p:ext>
            </p:extLst>
          </p:nvPr>
        </p:nvGraphicFramePr>
        <p:xfrm>
          <a:off x="1509713" y="4459288"/>
          <a:ext cx="5610225" cy="1270000"/>
        </p:xfrm>
        <a:graphic>
          <a:graphicData uri="http://schemas.openxmlformats.org/presentationml/2006/ole">
            <mc:AlternateContent xmlns:mc="http://schemas.openxmlformats.org/markup-compatibility/2006">
              <mc:Choice xmlns:v="urn:schemas-microsoft-com:vml" Requires="v">
                <p:oleObj spid="_x0000_s149609" name="Equation" r:id="rId5" imgW="1739880" imgH="393480" progId="Equation.DSMT4">
                  <p:embed/>
                </p:oleObj>
              </mc:Choice>
              <mc:Fallback>
                <p:oleObj name="Equation" r:id="rId5" imgW="1739880" imgH="393480" progId="Equation.DSMT4">
                  <p:embed/>
                  <p:pic>
                    <p:nvPicPr>
                      <p:cNvPr id="0" name=""/>
                      <p:cNvPicPr>
                        <a:picLocks noChangeAspect="1" noChangeArrowheads="1"/>
                      </p:cNvPicPr>
                      <p:nvPr/>
                    </p:nvPicPr>
                    <p:blipFill>
                      <a:blip r:embed="rId6"/>
                      <a:srcRect/>
                      <a:stretch>
                        <a:fillRect/>
                      </a:stretch>
                    </p:blipFill>
                    <p:spPr bwMode="auto">
                      <a:xfrm>
                        <a:off x="1509713" y="4459288"/>
                        <a:ext cx="5610225"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70663216"/>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355976" y="1124745"/>
            <a:ext cx="4071938" cy="5184575"/>
          </a:xfrm>
          <a:prstGeom prst="rect">
            <a:avLst/>
          </a:prstGeom>
          <a:solidFill>
            <a:schemeClr val="accent5"/>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4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2" y="2708920"/>
            <a:ext cx="356711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4"/>
          <p:cNvSpPr txBox="1">
            <a:spLocks noChangeArrowheads="1"/>
          </p:cNvSpPr>
          <p:nvPr/>
        </p:nvSpPr>
        <p:spPr bwMode="auto">
          <a:xfrm>
            <a:off x="699989" y="2996952"/>
            <a:ext cx="91440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273050" marR="0" lvl="0" indent="-273050" algn="l" defTabSz="914400" rtl="0" eaLnBrk="1" fontAlgn="base" latinLnBrk="0" hangingPunct="1">
              <a:lnSpc>
                <a:spcPct val="100000"/>
              </a:lnSpc>
              <a:spcBef>
                <a:spcPts val="600"/>
              </a:spcBef>
              <a:spcAft>
                <a:spcPct val="0"/>
              </a:spcAft>
              <a:buClr>
                <a:sysClr val="window" lastClr="FFFFFF"/>
              </a:buClr>
              <a:buSzPct val="85000"/>
              <a:buFont typeface="Mathematica1" pitchFamily="2" charset="2"/>
              <a:buChar char="·"/>
              <a:tabLst/>
              <a:defRPr/>
            </a:pP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Cosmic  Expansion  is  a  </a:t>
            </a:r>
          </a:p>
          <a:p>
            <a:pPr marL="0" marR="0" lvl="0" indent="0" algn="l" defTabSz="914400" rtl="0" eaLnBrk="1" fontAlgn="base" latinLnBrk="0" hangingPunct="1">
              <a:lnSpc>
                <a:spcPct val="100000"/>
              </a:lnSpc>
              <a:spcBef>
                <a:spcPts val="600"/>
              </a:spcBef>
              <a:spcAft>
                <a:spcPct val="0"/>
              </a:spcAft>
              <a:buClr>
                <a:sysClr val="window" lastClr="FFFFFF"/>
              </a:buClr>
              <a:buSzPct val="85000"/>
              <a:buNone/>
              <a:tabLst/>
              <a:defRPr/>
            </a:pPr>
            <a:r>
              <a:rPr lang="en-US" altLang="en-US" sz="2000" b="1" dirty="0">
                <a:solidFill>
                  <a:sysClr val="window" lastClr="FFFFFF"/>
                </a:solidFill>
                <a:latin typeface="Constantia"/>
                <a:sym typeface="Mathematica1" pitchFamily="2" charset="2"/>
              </a:rPr>
              <a:t> </a:t>
            </a:r>
            <a:r>
              <a:rPr lang="en-US" altLang="en-US" sz="2000" b="1" dirty="0" smtClean="0">
                <a:solidFill>
                  <a:sysClr val="window" lastClr="FFFFFF"/>
                </a:solidFill>
                <a:latin typeface="Constantia"/>
                <a:sym typeface="Mathematica1" pitchFamily="2" charset="2"/>
              </a:rPr>
              <a:t>    </a:t>
            </a: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uniform expansion of </a:t>
            </a:r>
          </a:p>
          <a:p>
            <a:pPr marL="0" marR="0" lvl="0" indent="0" algn="l" defTabSz="914400" rtl="0" eaLnBrk="1" fontAlgn="base" latinLnBrk="0" hangingPunct="1">
              <a:lnSpc>
                <a:spcPct val="100000"/>
              </a:lnSpc>
              <a:spcBef>
                <a:spcPts val="600"/>
              </a:spcBef>
              <a:spcAft>
                <a:spcPct val="0"/>
              </a:spcAft>
              <a:buClr>
                <a:sysClr val="window" lastClr="FFFFFF"/>
              </a:buClr>
              <a:buSzPct val="85000"/>
              <a:buNone/>
              <a:tabLst/>
              <a:defRPr/>
            </a:pPr>
            <a:r>
              <a:rPr lang="en-US" altLang="en-US" sz="2000" b="1" dirty="0">
                <a:solidFill>
                  <a:sysClr val="window" lastClr="FFFFFF"/>
                </a:solidFill>
                <a:latin typeface="Constantia"/>
                <a:sym typeface="Mathematica1" pitchFamily="2" charset="2"/>
              </a:rPr>
              <a:t> </a:t>
            </a:r>
            <a:r>
              <a:rPr lang="en-US" altLang="en-US" sz="2000" b="1" dirty="0" smtClean="0">
                <a:solidFill>
                  <a:sysClr val="window" lastClr="FFFFFF"/>
                </a:solidFill>
                <a:latin typeface="Constantia"/>
                <a:sym typeface="Mathematica1" pitchFamily="2" charset="2"/>
              </a:rPr>
              <a:t>    </a:t>
            </a: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space</a:t>
            </a:r>
          </a:p>
          <a:p>
            <a:pPr marL="273050" marR="0" lvl="0" indent="-273050" algn="l" defTabSz="914400" rtl="0" eaLnBrk="1" fontAlgn="base" latinLnBrk="0" hangingPunct="1">
              <a:lnSpc>
                <a:spcPct val="100000"/>
              </a:lnSpc>
              <a:spcBef>
                <a:spcPts val="600"/>
              </a:spcBef>
              <a:spcAft>
                <a:spcPct val="0"/>
              </a:spcAft>
              <a:buClr>
                <a:sysClr val="window" lastClr="FFFFFF"/>
              </a:buClr>
              <a:buSzPct val="85000"/>
              <a:buFont typeface="Wingdings 2" pitchFamily="18" charset="2"/>
              <a:buNone/>
              <a:tabLst/>
              <a:defRPr/>
            </a:pP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 </a:t>
            </a:r>
          </a:p>
          <a:p>
            <a:pPr marL="0" marR="0" lvl="0" indent="0" algn="l" defTabSz="914400" rtl="0" eaLnBrk="1" fontAlgn="base" latinLnBrk="0" hangingPunct="1">
              <a:lnSpc>
                <a:spcPct val="100000"/>
              </a:lnSpc>
              <a:spcBef>
                <a:spcPts val="600"/>
              </a:spcBef>
              <a:spcAft>
                <a:spcPct val="0"/>
              </a:spcAft>
              <a:buClr>
                <a:sysClr val="window" lastClr="FFFFFF"/>
              </a:buClr>
              <a:buSzPct val="85000"/>
              <a:buNone/>
              <a:tabLst/>
              <a:defRPr/>
            </a:pPr>
            <a:endPar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endParaRPr>
          </a:p>
          <a:p>
            <a:pPr marL="273050" marR="0" lvl="0" indent="-273050" algn="l" defTabSz="914400" rtl="0" eaLnBrk="1" fontAlgn="base" latinLnBrk="0" hangingPunct="1">
              <a:lnSpc>
                <a:spcPct val="100000"/>
              </a:lnSpc>
              <a:spcBef>
                <a:spcPts val="600"/>
              </a:spcBef>
              <a:spcAft>
                <a:spcPct val="0"/>
              </a:spcAft>
              <a:buClr>
                <a:sysClr val="window" lastClr="FFFFFF"/>
              </a:buClr>
              <a:buSzPct val="85000"/>
              <a:buFont typeface="Wingdings 2" pitchFamily="18" charset="2"/>
              <a:buNone/>
              <a:tabLst/>
              <a:defRPr/>
            </a:pP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 </a:t>
            </a:r>
            <a:endParaRPr kumimoji="0" lang="en-US" altLang="en-US" sz="2000" b="1" i="0" u="none" strike="noStrike" kern="1200" cap="none" spc="0" normalizeH="0" baseline="0" noProof="0" dirty="0" smtClean="0">
              <a:ln>
                <a:noFill/>
              </a:ln>
              <a:solidFill>
                <a:sysClr val="window" lastClr="FFFFFF"/>
              </a:solidFill>
              <a:effectLst/>
              <a:uLnTx/>
              <a:uFillTx/>
              <a:latin typeface="Constantia"/>
            </a:endParaRPr>
          </a:p>
        </p:txBody>
      </p:sp>
      <p:sp>
        <p:nvSpPr>
          <p:cNvPr id="86019" name="Rectangle 3"/>
          <p:cNvSpPr>
            <a:spLocks noChangeArrowheads="1"/>
          </p:cNvSpPr>
          <p:nvPr/>
        </p:nvSpPr>
        <p:spPr bwMode="auto">
          <a:xfrm>
            <a:off x="666453" y="1124745"/>
            <a:ext cx="3527747" cy="1440160"/>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lang="nl-NL" sz="3600" b="1" dirty="0" smtClean="0">
                <a:solidFill>
                  <a:schemeClr val="accent3"/>
                </a:solidFill>
              </a:rPr>
              <a:t>Cosmic Expansion Factor</a:t>
            </a:r>
            <a:endParaRPr sz="3600" b="1" dirty="0" smtClean="0">
              <a:solidFill>
                <a:schemeClr val="accent3"/>
              </a:solidFill>
            </a:endParaRPr>
          </a:p>
        </p:txBody>
      </p:sp>
      <p:graphicFrame>
        <p:nvGraphicFramePr>
          <p:cNvPr id="19461" name="Object 3"/>
          <p:cNvGraphicFramePr>
            <a:graphicFrameLocks noChangeAspect="1"/>
          </p:cNvGraphicFramePr>
          <p:nvPr>
            <p:extLst>
              <p:ext uri="{D42A27DB-BD31-4B8C-83A1-F6EECF244321}">
                <p14:modId xmlns:p14="http://schemas.microsoft.com/office/powerpoint/2010/main" val="3027585882"/>
              </p:ext>
            </p:extLst>
          </p:nvPr>
        </p:nvGraphicFramePr>
        <p:xfrm>
          <a:off x="1331640" y="1268760"/>
          <a:ext cx="1991866" cy="1187537"/>
        </p:xfrm>
        <a:graphic>
          <a:graphicData uri="http://schemas.openxmlformats.org/presentationml/2006/ole">
            <mc:AlternateContent xmlns:mc="http://schemas.openxmlformats.org/markup-compatibility/2006">
              <mc:Choice xmlns:v="urn:schemas-microsoft-com:vml" Requires="v">
                <p:oleObj spid="_x0000_s154680" name="Equation" r:id="rId4" imgW="723600" imgH="431640" progId="Equation.DSMT4">
                  <p:embed/>
                </p:oleObj>
              </mc:Choice>
              <mc:Fallback>
                <p:oleObj name="Equation" r:id="rId4" imgW="723600" imgH="431640" progId="Equation.DSMT4">
                  <p:embed/>
                  <p:pic>
                    <p:nvPicPr>
                      <p:cNvPr id="0" name=""/>
                      <p:cNvPicPr>
                        <a:picLocks noChangeAspect="1" noChangeArrowheads="1"/>
                      </p:cNvPicPr>
                      <p:nvPr/>
                    </p:nvPicPr>
                    <p:blipFill>
                      <a:blip r:embed="rId5"/>
                      <a:srcRect/>
                      <a:stretch>
                        <a:fillRect/>
                      </a:stretch>
                    </p:blipFill>
                    <p:spPr bwMode="auto">
                      <a:xfrm>
                        <a:off x="1331640" y="1268760"/>
                        <a:ext cx="1991866" cy="1187537"/>
                      </a:xfrm>
                      <a:prstGeom prst="rect">
                        <a:avLst/>
                      </a:prstGeom>
                      <a:noFill/>
                      <a:ln>
                        <a:noFill/>
                      </a:ln>
                      <a:effectLst/>
                      <a:extLst/>
                    </p:spPr>
                  </p:pic>
                </p:oleObj>
              </mc:Fallback>
            </mc:AlternateContent>
          </a:graphicData>
        </a:graphic>
      </p:graphicFrame>
      <p:pic>
        <p:nvPicPr>
          <p:cNvPr id="6" name="Picture 12" descr="Universe_expansio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772816"/>
            <a:ext cx="3927922" cy="392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6401" y="4653136"/>
            <a:ext cx="18478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470623"/>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fr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63" name="Text Box 3"/>
          <p:cNvSpPr txBox="1">
            <a:spLocks noChangeArrowheads="1"/>
          </p:cNvSpPr>
          <p:nvPr/>
        </p:nvSpPr>
        <p:spPr bwMode="auto">
          <a:xfrm>
            <a:off x="4929188" y="1428750"/>
            <a:ext cx="2665412" cy="366713"/>
          </a:xfrm>
          <a:prstGeom prst="rect">
            <a:avLst/>
          </a:prstGeom>
          <a:noFill/>
          <a:ln w="9525">
            <a:noFill/>
            <a:miter lim="800000"/>
            <a:headEnd/>
            <a:tailEnd/>
          </a:ln>
          <a:effectLst/>
        </p:spPr>
        <p:txBody>
          <a:bodyPr>
            <a:spAutoFit/>
          </a:bodyPr>
          <a:lstStyle/>
          <a:p>
            <a:pPr>
              <a:spcBef>
                <a:spcPct val="50000"/>
              </a:spcBef>
              <a:defRPr/>
            </a:pPr>
            <a:r>
              <a:rPr lang="en-US" b="1" dirty="0">
                <a:solidFill>
                  <a:srgbClr val="CC0000"/>
                </a:solidFill>
                <a:effectLst>
                  <a:outerShdw blurRad="38100" dist="38100" dir="2700000" algn="tl">
                    <a:srgbClr val="000000"/>
                  </a:outerShdw>
                </a:effectLst>
                <a:latin typeface="Constantia"/>
              </a:rPr>
              <a:t>Our Universe ?</a:t>
            </a:r>
          </a:p>
        </p:txBody>
      </p:sp>
      <p:sp>
        <p:nvSpPr>
          <p:cNvPr id="655364" name="Text Box 4"/>
          <p:cNvSpPr txBox="1">
            <a:spLocks noChangeArrowheads="1"/>
          </p:cNvSpPr>
          <p:nvPr/>
        </p:nvSpPr>
        <p:spPr bwMode="auto">
          <a:xfrm>
            <a:off x="6300788" y="2997200"/>
            <a:ext cx="2665412" cy="631825"/>
          </a:xfrm>
          <a:prstGeom prst="rect">
            <a:avLst/>
          </a:prstGeom>
          <a:noFill/>
          <a:ln w="9525">
            <a:noFill/>
            <a:miter lim="800000"/>
            <a:headEnd/>
            <a:tailEnd/>
          </a:ln>
          <a:effectLst/>
        </p:spPr>
        <p:txBody>
          <a:bodyPr>
            <a:spAutoFit/>
          </a:bodyPr>
          <a:lstStyle/>
          <a:p>
            <a:pPr>
              <a:lnSpc>
                <a:spcPct val="70000"/>
              </a:lnSpc>
              <a:spcBef>
                <a:spcPct val="50000"/>
              </a:spcBef>
              <a:defRPr/>
            </a:pPr>
            <a:r>
              <a:rPr lang="en-US" b="1" dirty="0">
                <a:solidFill>
                  <a:srgbClr val="008000"/>
                </a:solidFill>
                <a:effectLst>
                  <a:outerShdw blurRad="38100" dist="38100" dir="2700000" algn="tl">
                    <a:srgbClr val="000000"/>
                  </a:outerShdw>
                </a:effectLst>
                <a:latin typeface="Constantia"/>
              </a:rPr>
              <a:t>Einstein-de Sitter  </a:t>
            </a:r>
          </a:p>
          <a:p>
            <a:pPr>
              <a:lnSpc>
                <a:spcPct val="70000"/>
              </a:lnSpc>
              <a:spcBef>
                <a:spcPct val="50000"/>
              </a:spcBef>
              <a:defRPr/>
            </a:pPr>
            <a:r>
              <a:rPr lang="en-US" b="1" dirty="0">
                <a:solidFill>
                  <a:srgbClr val="008000"/>
                </a:solidFill>
                <a:effectLst>
                  <a:outerShdw blurRad="38100" dist="38100" dir="2700000" algn="tl">
                    <a:srgbClr val="000000"/>
                  </a:outerShdw>
                </a:effectLst>
                <a:latin typeface="Constantia"/>
              </a:rPr>
              <a:t>         Universe ?</a:t>
            </a:r>
          </a:p>
        </p:txBody>
      </p:sp>
      <p:sp>
        <p:nvSpPr>
          <p:cNvPr id="121861" name="AutoShape 5"/>
          <p:cNvSpPr>
            <a:spLocks noChangeArrowheads="1"/>
          </p:cNvSpPr>
          <p:nvPr/>
        </p:nvSpPr>
        <p:spPr bwMode="auto">
          <a:xfrm>
            <a:off x="4500563" y="1557338"/>
            <a:ext cx="431800" cy="142875"/>
          </a:xfrm>
          <a:prstGeom prst="rightArrow">
            <a:avLst>
              <a:gd name="adj1" fmla="val 50000"/>
              <a:gd name="adj2" fmla="val 75556"/>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2695630351"/>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1714500"/>
            <a:ext cx="7775575" cy="4378325"/>
          </a:xfrm>
          <a:prstGeom prst="rect">
            <a:avLst/>
          </a:prstGeom>
          <a:solidFill>
            <a:schemeClr val="tx1">
              <a:lumMod val="65000"/>
              <a:lumOff val="35000"/>
            </a:schemeClr>
          </a:solidFill>
          <a:ln w="38100">
            <a:solidFill>
              <a:schemeClr val="bg2">
                <a:lumMod val="60000"/>
                <a:lumOff val="40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323850" y="0"/>
            <a:ext cx="10117138" cy="1371600"/>
          </a:xfrm>
        </p:spPr>
        <p:txBody>
          <a:bodyPr/>
          <a:lstStyle/>
          <a:p>
            <a:pPr eaLnBrk="1" fontAlgn="auto" hangingPunct="1">
              <a:spcAft>
                <a:spcPts val="0"/>
              </a:spcAft>
              <a:defRPr/>
            </a:pPr>
            <a:r>
              <a:rPr sz="3600" b="1" dirty="0" smtClean="0">
                <a:solidFill>
                  <a:schemeClr val="accent3"/>
                </a:solidFill>
              </a:rPr>
              <a:t>Friedmann-Robertson-Walker-Lemaitre Universe</a:t>
            </a:r>
          </a:p>
        </p:txBody>
      </p:sp>
      <p:graphicFrame>
        <p:nvGraphicFramePr>
          <p:cNvPr id="20484" name="Object 2"/>
          <p:cNvGraphicFramePr>
            <a:graphicFrameLocks noChangeAspect="1"/>
          </p:cNvGraphicFramePr>
          <p:nvPr/>
        </p:nvGraphicFramePr>
        <p:xfrm>
          <a:off x="1500188" y="2071688"/>
          <a:ext cx="5691187" cy="1392237"/>
        </p:xfrm>
        <a:graphic>
          <a:graphicData uri="http://schemas.openxmlformats.org/presentationml/2006/ole">
            <mc:AlternateContent xmlns:mc="http://schemas.openxmlformats.org/markup-compatibility/2006">
              <mc:Choice xmlns:v="urn:schemas-microsoft-com:vml" Requires="v">
                <p:oleObj spid="_x0000_s20644" name="Equation" r:id="rId3" imgW="1765300" imgH="431800" progId="Equation.DSMT4">
                  <p:embed/>
                </p:oleObj>
              </mc:Choice>
              <mc:Fallback>
                <p:oleObj name="Equation" r:id="rId3" imgW="1765300" imgH="4318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2071688"/>
                        <a:ext cx="5691187"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3"/>
          <p:cNvGraphicFramePr>
            <a:graphicFrameLocks noChangeAspect="1"/>
          </p:cNvGraphicFramePr>
          <p:nvPr/>
        </p:nvGraphicFramePr>
        <p:xfrm>
          <a:off x="1571625" y="4357688"/>
          <a:ext cx="5486400" cy="1474787"/>
        </p:xfrm>
        <a:graphic>
          <a:graphicData uri="http://schemas.openxmlformats.org/presentationml/2006/ole">
            <mc:AlternateContent xmlns:mc="http://schemas.openxmlformats.org/markup-compatibility/2006">
              <mc:Choice xmlns:v="urn:schemas-microsoft-com:vml" Requires="v">
                <p:oleObj spid="_x0000_s20645" name="Equation" r:id="rId5" imgW="1701800" imgH="457200" progId="Equation.DSMT4">
                  <p:embed/>
                </p:oleObj>
              </mc:Choice>
              <mc:Fallback>
                <p:oleObj name="Equation" r:id="rId5" imgW="1701800" imgH="4572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4357688"/>
                        <a:ext cx="5486400" cy="147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3357563" y="3643313"/>
            <a:ext cx="1285875" cy="307975"/>
          </a:xfrm>
          <a:prstGeom prst="rect">
            <a:avLst/>
          </a:prstGeom>
          <a:noFill/>
        </p:spPr>
        <p:txBody>
          <a:bodyPr>
            <a:spAutoFit/>
          </a:bodyPr>
          <a:lstStyle/>
          <a:p>
            <a:pPr>
              <a:defRPr/>
            </a:pPr>
            <a:r>
              <a:rPr lang="en-US" sz="1400" b="1" dirty="0">
                <a:solidFill>
                  <a:schemeClr val="bg2">
                    <a:lumMod val="60000"/>
                    <a:lumOff val="40000"/>
                  </a:schemeClr>
                </a:solidFill>
                <a:latin typeface="+mn-lt"/>
              </a:rPr>
              <a:t>density</a:t>
            </a:r>
          </a:p>
        </p:txBody>
      </p:sp>
      <p:sp>
        <p:nvSpPr>
          <p:cNvPr id="7" name="TextBox 6"/>
          <p:cNvSpPr txBox="1"/>
          <p:nvPr/>
        </p:nvSpPr>
        <p:spPr>
          <a:xfrm>
            <a:off x="4572000" y="3500438"/>
            <a:ext cx="1285875" cy="307975"/>
          </a:xfrm>
          <a:prstGeom prst="rect">
            <a:avLst/>
          </a:prstGeom>
          <a:noFill/>
        </p:spPr>
        <p:txBody>
          <a:bodyPr>
            <a:spAutoFit/>
          </a:bodyPr>
          <a:lstStyle/>
          <a:p>
            <a:pPr>
              <a:defRPr/>
            </a:pPr>
            <a:r>
              <a:rPr lang="en-US" sz="1400" b="1" dirty="0">
                <a:solidFill>
                  <a:schemeClr val="bg2">
                    <a:lumMod val="60000"/>
                    <a:lumOff val="40000"/>
                  </a:schemeClr>
                </a:solidFill>
                <a:latin typeface="+mn-lt"/>
              </a:rPr>
              <a:t>pressure</a:t>
            </a:r>
          </a:p>
        </p:txBody>
      </p:sp>
      <p:sp>
        <p:nvSpPr>
          <p:cNvPr id="8" name="TextBox 7"/>
          <p:cNvSpPr txBox="1"/>
          <p:nvPr/>
        </p:nvSpPr>
        <p:spPr>
          <a:xfrm>
            <a:off x="6286500" y="3500438"/>
            <a:ext cx="1428750" cy="738187"/>
          </a:xfrm>
          <a:prstGeom prst="rect">
            <a:avLst/>
          </a:prstGeom>
          <a:noFill/>
        </p:spPr>
        <p:txBody>
          <a:bodyPr>
            <a:spAutoFit/>
          </a:bodyPr>
          <a:lstStyle/>
          <a:p>
            <a:pPr>
              <a:defRPr/>
            </a:pPr>
            <a:r>
              <a:rPr lang="en-US" sz="1400" b="1" dirty="0">
                <a:solidFill>
                  <a:schemeClr val="bg2">
                    <a:lumMod val="60000"/>
                    <a:lumOff val="40000"/>
                  </a:schemeClr>
                </a:solidFill>
                <a:latin typeface="+mn-lt"/>
              </a:rPr>
              <a:t>cosmological</a:t>
            </a:r>
          </a:p>
          <a:p>
            <a:pPr>
              <a:defRPr/>
            </a:pPr>
            <a:r>
              <a:rPr lang="en-US" sz="1400" b="1" dirty="0">
                <a:solidFill>
                  <a:schemeClr val="bg2">
                    <a:lumMod val="60000"/>
                    <a:lumOff val="40000"/>
                  </a:schemeClr>
                </a:solidFill>
                <a:latin typeface="+mn-lt"/>
              </a:rPr>
              <a:t>constant</a:t>
            </a:r>
          </a:p>
          <a:p>
            <a:pPr>
              <a:defRPr/>
            </a:pPr>
            <a:endParaRPr lang="en-US" sz="1400" b="1" dirty="0">
              <a:solidFill>
                <a:schemeClr val="bg1">
                  <a:lumMod val="85000"/>
                  <a:lumOff val="15000"/>
                </a:schemeClr>
              </a:solidFill>
              <a:latin typeface="+mn-lt"/>
            </a:endParaRPr>
          </a:p>
        </p:txBody>
      </p:sp>
      <p:sp>
        <p:nvSpPr>
          <p:cNvPr id="9" name="TextBox 8"/>
          <p:cNvSpPr txBox="1"/>
          <p:nvPr/>
        </p:nvSpPr>
        <p:spPr>
          <a:xfrm>
            <a:off x="4572000" y="4071938"/>
            <a:ext cx="1785938" cy="307975"/>
          </a:xfrm>
          <a:prstGeom prst="rect">
            <a:avLst/>
          </a:prstGeom>
          <a:noFill/>
        </p:spPr>
        <p:txBody>
          <a:bodyPr>
            <a:spAutoFit/>
          </a:bodyPr>
          <a:lstStyle/>
          <a:p>
            <a:pPr>
              <a:defRPr/>
            </a:pPr>
            <a:r>
              <a:rPr lang="en-US" sz="1400" b="1" dirty="0">
                <a:solidFill>
                  <a:schemeClr val="bg2">
                    <a:lumMod val="60000"/>
                    <a:lumOff val="40000"/>
                  </a:schemeClr>
                </a:solidFill>
                <a:latin typeface="+mn-lt"/>
              </a:rPr>
              <a:t>curvature  term   </a:t>
            </a:r>
          </a:p>
        </p:txBody>
      </p:sp>
      <p:sp>
        <p:nvSpPr>
          <p:cNvPr id="10" name="Rectangle 9"/>
          <p:cNvSpPr/>
          <p:nvPr/>
        </p:nvSpPr>
        <p:spPr>
          <a:xfrm>
            <a:off x="3357563" y="3571875"/>
            <a:ext cx="857250" cy="428625"/>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572000" y="3429000"/>
            <a:ext cx="928688" cy="428625"/>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4572000" y="4000500"/>
            <a:ext cx="1500188" cy="428625"/>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6286500" y="3500438"/>
            <a:ext cx="1285875" cy="571500"/>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143625" y="2000250"/>
            <a:ext cx="857250" cy="857250"/>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5786438" y="4357688"/>
            <a:ext cx="857250" cy="857250"/>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4857750" y="2000250"/>
            <a:ext cx="857250" cy="857250"/>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Arrow Connector 20"/>
          <p:cNvCxnSpPr/>
          <p:nvPr/>
        </p:nvCxnSpPr>
        <p:spPr>
          <a:xfrm rot="5400000" flipH="1" flipV="1">
            <a:off x="5001419" y="3142456"/>
            <a:ext cx="571500" cy="1588"/>
          </a:xfrm>
          <a:prstGeom prst="straightConnector1">
            <a:avLst/>
          </a:prstGeom>
          <a:ln w="254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0"/>
          </p:cNvCxnSpPr>
          <p:nvPr/>
        </p:nvCxnSpPr>
        <p:spPr>
          <a:xfrm rot="16200000" flipV="1">
            <a:off x="6465094" y="3036094"/>
            <a:ext cx="642938" cy="285750"/>
          </a:xfrm>
          <a:prstGeom prst="straightConnector1">
            <a:avLst/>
          </a:prstGeom>
          <a:ln w="254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8" idx="7"/>
          </p:cNvCxnSpPr>
          <p:nvPr/>
        </p:nvCxnSpPr>
        <p:spPr>
          <a:xfrm rot="5400000">
            <a:off x="6482557" y="4107656"/>
            <a:ext cx="411162" cy="339725"/>
          </a:xfrm>
          <a:prstGeom prst="straightConnector1">
            <a:avLst/>
          </a:prstGeom>
          <a:ln w="254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3714751" y="3214687"/>
            <a:ext cx="571500" cy="142875"/>
          </a:xfrm>
          <a:prstGeom prst="straightConnector1">
            <a:avLst/>
          </a:prstGeom>
          <a:ln w="254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3429794" y="4428331"/>
            <a:ext cx="857250" cy="1588"/>
          </a:xfrm>
          <a:prstGeom prst="straightConnector1">
            <a:avLst/>
          </a:prstGeom>
          <a:ln w="254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643438" y="4500563"/>
            <a:ext cx="928687" cy="1214437"/>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Arrow Connector 35"/>
          <p:cNvCxnSpPr/>
          <p:nvPr/>
        </p:nvCxnSpPr>
        <p:spPr>
          <a:xfrm rot="5400000">
            <a:off x="4358482" y="4715669"/>
            <a:ext cx="571500" cy="1587"/>
          </a:xfrm>
          <a:prstGeom prst="straightConnector1">
            <a:avLst/>
          </a:prstGeom>
          <a:ln w="254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1" name="Rectangle 3"/>
          <p:cNvSpPr>
            <a:spLocks noChangeArrowheads="1"/>
          </p:cNvSpPr>
          <p:nvPr/>
        </p:nvSpPr>
        <p:spPr bwMode="auto">
          <a:xfrm>
            <a:off x="642938" y="1357313"/>
            <a:ext cx="7775575" cy="3000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5781" name="Rectangle 5"/>
          <p:cNvSpPr>
            <a:spLocks noGrp="1" noChangeArrowheads="1"/>
          </p:cNvSpPr>
          <p:nvPr>
            <p:ph type="title" idx="4294967295"/>
          </p:nvPr>
        </p:nvSpPr>
        <p:spPr>
          <a:xfrm>
            <a:off x="142844" y="0"/>
            <a:ext cx="10117138" cy="1371600"/>
          </a:xfrm>
        </p:spPr>
        <p:txBody>
          <a:bodyPr/>
          <a:lstStyle/>
          <a:p>
            <a:pPr eaLnBrk="1" fontAlgn="auto" hangingPunct="1">
              <a:spcAft>
                <a:spcPts val="0"/>
              </a:spcAft>
              <a:defRPr/>
            </a:pPr>
            <a:r>
              <a:rPr sz="3600" b="1" smtClean="0">
                <a:solidFill>
                  <a:schemeClr val="tx1"/>
                </a:solidFill>
              </a:rPr>
              <a:t>Friedmann-Robertson-Walker-Lemaitre </a:t>
            </a:r>
            <a:br>
              <a:rPr sz="3600" b="1" smtClean="0">
                <a:solidFill>
                  <a:schemeClr val="tx1"/>
                </a:solidFill>
              </a:rPr>
            </a:br>
            <a:r>
              <a:rPr sz="3600" b="1" smtClean="0">
                <a:solidFill>
                  <a:schemeClr val="tx1"/>
                </a:solidFill>
              </a:rPr>
              <a:t>                                   Universe</a:t>
            </a:r>
          </a:p>
        </p:txBody>
      </p:sp>
      <p:sp>
        <p:nvSpPr>
          <p:cNvPr id="6" name="TextBox 5"/>
          <p:cNvSpPr txBox="1"/>
          <p:nvPr/>
        </p:nvSpPr>
        <p:spPr>
          <a:xfrm>
            <a:off x="857250" y="1428750"/>
            <a:ext cx="7572375" cy="2862263"/>
          </a:xfrm>
          <a:prstGeom prst="rect">
            <a:avLst/>
          </a:prstGeom>
          <a:noFill/>
        </p:spPr>
        <p:txBody>
          <a:bodyPr>
            <a:spAutoFit/>
          </a:bodyPr>
          <a:lstStyle/>
          <a:p>
            <a:pPr>
              <a:defRPr/>
            </a:pPr>
            <a:r>
              <a:rPr lang="en-US" dirty="0">
                <a:solidFill>
                  <a:prstClr val="white"/>
                </a:solidFill>
                <a:latin typeface="Constantia"/>
              </a:rPr>
              <a:t>Because of General Relativity,  the evolution of the Universe is </a:t>
            </a:r>
          </a:p>
          <a:p>
            <a:pPr>
              <a:defRPr/>
            </a:pPr>
            <a:r>
              <a:rPr lang="en-US" dirty="0">
                <a:solidFill>
                  <a:prstClr val="white"/>
                </a:solidFill>
                <a:latin typeface="Constantia"/>
              </a:rPr>
              <a:t>f</a:t>
            </a:r>
            <a:r>
              <a:rPr lang="en-US" dirty="0" smtClean="0">
                <a:solidFill>
                  <a:prstClr val="white"/>
                </a:solidFill>
                <a:latin typeface="Constantia"/>
              </a:rPr>
              <a:t>ully d</a:t>
            </a:r>
            <a:r>
              <a:rPr lang="en-US" dirty="0" smtClean="0">
                <a:solidFill>
                  <a:prstClr val="white"/>
                </a:solidFill>
                <a:latin typeface="Constantia"/>
              </a:rPr>
              <a:t>etermined </a:t>
            </a:r>
            <a:r>
              <a:rPr lang="en-US" dirty="0">
                <a:solidFill>
                  <a:prstClr val="white"/>
                </a:solidFill>
                <a:latin typeface="Constantia"/>
              </a:rPr>
              <a:t>by four factors:</a:t>
            </a:r>
          </a:p>
          <a:p>
            <a:pPr>
              <a:defRPr/>
            </a:pPr>
            <a:endParaRPr lang="en-US" dirty="0">
              <a:solidFill>
                <a:prstClr val="white"/>
              </a:solidFill>
            </a:endParaRPr>
          </a:p>
          <a:p>
            <a:pPr>
              <a:defRPr/>
            </a:pPr>
            <a:r>
              <a:rPr lang="en-US" dirty="0">
                <a:solidFill>
                  <a:prstClr val="white"/>
                </a:solidFill>
              </a:rPr>
              <a:t>          </a:t>
            </a:r>
            <a:r>
              <a:rPr lang="en-US" dirty="0">
                <a:solidFill>
                  <a:prstClr val="white"/>
                </a:solidFill>
                <a:sym typeface="Mathematica1"/>
              </a:rPr>
              <a:t>  </a:t>
            </a:r>
            <a:r>
              <a:rPr lang="en-US" dirty="0">
                <a:solidFill>
                  <a:prstClr val="white"/>
                </a:solidFill>
                <a:latin typeface="Constantia"/>
              </a:rPr>
              <a:t>density                                 </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  pressure</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  curvature </a:t>
            </a:r>
          </a:p>
          <a:p>
            <a:pPr>
              <a:defRPr/>
            </a:pPr>
            <a:r>
              <a:rPr lang="en-US" dirty="0">
                <a:solidFill>
                  <a:prstClr val="white"/>
                </a:solidFill>
                <a:latin typeface="Constantia"/>
                <a:sym typeface="Mathematica1"/>
              </a:rPr>
              <a:t>                                                                                      :  </a:t>
            </a:r>
            <a:r>
              <a:rPr lang="en-US" sz="1600" dirty="0">
                <a:solidFill>
                  <a:prstClr val="white"/>
                </a:solidFill>
                <a:latin typeface="Constantia"/>
                <a:sym typeface="Mathematica1"/>
              </a:rPr>
              <a:t>present curvature radius</a:t>
            </a:r>
          </a:p>
          <a:p>
            <a:pPr>
              <a:defRPr/>
            </a:pPr>
            <a:r>
              <a:rPr lang="en-US" dirty="0">
                <a:solidFill>
                  <a:prstClr val="white"/>
                </a:solidFill>
                <a:latin typeface="Constantia"/>
                <a:sym typeface="Mathematica1"/>
              </a:rPr>
              <a:t>             cosmological constant</a:t>
            </a:r>
            <a:r>
              <a:rPr lang="en-US" dirty="0">
                <a:solidFill>
                  <a:prstClr val="white"/>
                </a:solidFill>
                <a:latin typeface="Constantia"/>
              </a:rPr>
              <a:t> </a:t>
            </a:r>
          </a:p>
        </p:txBody>
      </p:sp>
      <p:graphicFrame>
        <p:nvGraphicFramePr>
          <p:cNvPr id="8194" name="Object 3"/>
          <p:cNvGraphicFramePr>
            <a:graphicFrameLocks noChangeAspect="1"/>
          </p:cNvGraphicFramePr>
          <p:nvPr/>
        </p:nvGraphicFramePr>
        <p:xfrm>
          <a:off x="4214813" y="2286000"/>
          <a:ext cx="527050" cy="350838"/>
        </p:xfrm>
        <a:graphic>
          <a:graphicData uri="http://schemas.openxmlformats.org/presentationml/2006/ole">
            <mc:AlternateContent xmlns:mc="http://schemas.openxmlformats.org/markup-compatibility/2006">
              <mc:Choice xmlns:v="urn:schemas-microsoft-com:vml" Requires="v">
                <p:oleObj spid="_x0000_s155950" name="Equation" r:id="rId3" imgW="304560" imgH="203040" progId="Equation.DSMT4">
                  <p:embed/>
                </p:oleObj>
              </mc:Choice>
              <mc:Fallback>
                <p:oleObj name="Equation" r:id="rId3" imgW="30456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286000"/>
                        <a:ext cx="527050"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214813" y="2786063"/>
          <a:ext cx="527050" cy="350837"/>
        </p:xfrm>
        <a:graphic>
          <a:graphicData uri="http://schemas.openxmlformats.org/presentationml/2006/ole">
            <mc:AlternateContent xmlns:mc="http://schemas.openxmlformats.org/markup-compatibility/2006">
              <mc:Choice xmlns:v="urn:schemas-microsoft-com:vml" Requires="v">
                <p:oleObj spid="_x0000_s155951" name="Equation" r:id="rId5" imgW="304560" imgH="203040" progId="Equation.DSMT4">
                  <p:embed/>
                </p:oleObj>
              </mc:Choice>
              <mc:Fallback>
                <p:oleObj name="Equation" r:id="rId5" imgW="30456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813" y="2786063"/>
                        <a:ext cx="527050"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6" name="Object 5"/>
          <p:cNvGraphicFramePr>
            <a:graphicFrameLocks noChangeAspect="1"/>
          </p:cNvGraphicFramePr>
          <p:nvPr/>
        </p:nvGraphicFramePr>
        <p:xfrm>
          <a:off x="4214813" y="3286125"/>
          <a:ext cx="944562" cy="417513"/>
        </p:xfrm>
        <a:graphic>
          <a:graphicData uri="http://schemas.openxmlformats.org/presentationml/2006/ole">
            <mc:AlternateContent xmlns:mc="http://schemas.openxmlformats.org/markup-compatibility/2006">
              <mc:Choice xmlns:v="urn:schemas-microsoft-com:vml" Requires="v">
                <p:oleObj spid="_x0000_s155952" name="Equation" r:id="rId7" imgW="545760" imgH="241200" progId="Equation.DSMT4">
                  <p:embed/>
                </p:oleObj>
              </mc:Choice>
              <mc:Fallback>
                <p:oleObj name="Equation" r:id="rId7" imgW="545760" imgH="241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3286125"/>
                        <a:ext cx="944562"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7" name="Object 6"/>
          <p:cNvGraphicFramePr>
            <a:graphicFrameLocks noChangeAspect="1"/>
          </p:cNvGraphicFramePr>
          <p:nvPr/>
        </p:nvGraphicFramePr>
        <p:xfrm>
          <a:off x="5572125" y="3286125"/>
          <a:ext cx="1319213" cy="350838"/>
        </p:xfrm>
        <a:graphic>
          <a:graphicData uri="http://schemas.openxmlformats.org/presentationml/2006/ole">
            <mc:AlternateContent xmlns:mc="http://schemas.openxmlformats.org/markup-compatibility/2006">
              <mc:Choice xmlns:v="urn:schemas-microsoft-com:vml" Requires="v">
                <p:oleObj spid="_x0000_s155953" name="Equation" r:id="rId9" imgW="761760" imgH="203040" progId="Equation.DSMT4">
                  <p:embed/>
                </p:oleObj>
              </mc:Choice>
              <mc:Fallback>
                <p:oleObj name="Equation" r:id="rId9" imgW="76176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2125" y="3286125"/>
                        <a:ext cx="1319213"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8" name="Object 7"/>
          <p:cNvGraphicFramePr>
            <a:graphicFrameLocks noChangeAspect="1"/>
          </p:cNvGraphicFramePr>
          <p:nvPr/>
        </p:nvGraphicFramePr>
        <p:xfrm>
          <a:off x="4214813" y="3929063"/>
          <a:ext cx="263525" cy="285750"/>
        </p:xfrm>
        <a:graphic>
          <a:graphicData uri="http://schemas.openxmlformats.org/presentationml/2006/ole">
            <mc:AlternateContent xmlns:mc="http://schemas.openxmlformats.org/markup-compatibility/2006">
              <mc:Choice xmlns:v="urn:schemas-microsoft-com:vml" Requires="v">
                <p:oleObj spid="_x0000_s155954" name="Equation" r:id="rId11" imgW="152280" imgH="164880" progId="Equation.DSMT4">
                  <p:embed/>
                </p:oleObj>
              </mc:Choice>
              <mc:Fallback>
                <p:oleObj name="Equation" r:id="rId11" imgW="15228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4813" y="3929063"/>
                        <a:ext cx="263525"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42938" y="4286250"/>
            <a:ext cx="7858125" cy="3200400"/>
          </a:xfrm>
          <a:prstGeom prst="rect">
            <a:avLst/>
          </a:prstGeom>
          <a:noFill/>
        </p:spPr>
        <p:txBody>
          <a:bodyPr>
            <a:spAutoFit/>
          </a:bodyPr>
          <a:lstStyle/>
          <a:p>
            <a:pPr>
              <a:defRPr/>
            </a:pPr>
            <a:endParaRPr lang="en-US" dirty="0">
              <a:solidFill>
                <a:prstClr val="white"/>
              </a:solidFill>
            </a:endParaRPr>
          </a:p>
          <a:p>
            <a:pPr>
              <a:defRPr/>
            </a:pPr>
            <a:r>
              <a:rPr lang="en-US" dirty="0">
                <a:solidFill>
                  <a:prstClr val="white"/>
                </a:solidFill>
                <a:sym typeface="Mathematica1"/>
              </a:rPr>
              <a:t> </a:t>
            </a:r>
            <a:r>
              <a:rPr lang="en-US" sz="1600" dirty="0">
                <a:solidFill>
                  <a:prstClr val="white"/>
                </a:solidFill>
                <a:latin typeface="Constantia"/>
              </a:rPr>
              <a:t>Density &amp; Pressure:             - in relativity, energy &amp; momentum need to be </a:t>
            </a:r>
          </a:p>
          <a:p>
            <a:pPr>
              <a:defRPr/>
            </a:pPr>
            <a:r>
              <a:rPr lang="en-US" sz="1600" dirty="0">
                <a:solidFill>
                  <a:prstClr val="white"/>
                </a:solidFill>
                <a:latin typeface="Constantia"/>
              </a:rPr>
              <a:t>                                                    seen as one physical quantity (four-vector)</a:t>
            </a:r>
          </a:p>
          <a:p>
            <a:pPr>
              <a:defRPr/>
            </a:pPr>
            <a:r>
              <a:rPr lang="en-US" sz="1600" dirty="0">
                <a:solidFill>
                  <a:prstClr val="white"/>
                </a:solidFill>
                <a:latin typeface="Constantia"/>
              </a:rPr>
              <a:t>                                                 - pressure = momentum flux</a:t>
            </a:r>
          </a:p>
          <a:p>
            <a:pPr>
              <a:defRPr/>
            </a:pPr>
            <a:r>
              <a:rPr lang="en-US" sz="1600" dirty="0">
                <a:solidFill>
                  <a:prstClr val="white"/>
                </a:solidFill>
                <a:latin typeface="Constantia"/>
                <a:sym typeface="Mathematica1"/>
              </a:rPr>
              <a:t> </a:t>
            </a:r>
            <a:r>
              <a:rPr lang="en-US" sz="1600" dirty="0">
                <a:solidFill>
                  <a:prstClr val="white"/>
                </a:solidFill>
                <a:latin typeface="Constantia"/>
              </a:rPr>
              <a:t>Curvature:                             - gravity is a manifestation of geometry </a:t>
            </a:r>
            <a:r>
              <a:rPr lang="en-US" sz="1600" dirty="0" err="1">
                <a:solidFill>
                  <a:prstClr val="white"/>
                </a:solidFill>
                <a:latin typeface="Constantia"/>
              </a:rPr>
              <a:t>spacetime</a:t>
            </a:r>
            <a:endParaRPr lang="en-US" sz="1600" dirty="0">
              <a:solidFill>
                <a:prstClr val="white"/>
              </a:solidFill>
              <a:latin typeface="Constantia"/>
            </a:endParaRPr>
          </a:p>
          <a:p>
            <a:pPr>
              <a:buFont typeface="Mathematica1" pitchFamily="2" charset="2"/>
              <a:buChar char="·"/>
              <a:defRPr/>
            </a:pPr>
            <a:r>
              <a:rPr lang="en-US" sz="1600" dirty="0">
                <a:solidFill>
                  <a:prstClr val="white"/>
                </a:solidFill>
                <a:latin typeface="Constantia"/>
              </a:rPr>
              <a:t> Cosmological Constant:      - free parameter in General Relativity</a:t>
            </a:r>
          </a:p>
          <a:p>
            <a:pPr>
              <a:defRPr/>
            </a:pPr>
            <a:r>
              <a:rPr lang="en-US" sz="1600" dirty="0">
                <a:solidFill>
                  <a:prstClr val="white"/>
                </a:solidFill>
                <a:latin typeface="Constantia"/>
              </a:rPr>
              <a:t>                                                 - Einstein’s “biggest blunder”</a:t>
            </a:r>
          </a:p>
          <a:p>
            <a:pPr>
              <a:defRPr/>
            </a:pPr>
            <a:r>
              <a:rPr lang="en-US" sz="1600" dirty="0">
                <a:solidFill>
                  <a:prstClr val="white"/>
                </a:solidFill>
                <a:latin typeface="Constantia"/>
              </a:rPr>
              <a:t>                                                 - mysteriously, since 1998 we know it dominates </a:t>
            </a:r>
          </a:p>
          <a:p>
            <a:pPr>
              <a:defRPr/>
            </a:pPr>
            <a:r>
              <a:rPr lang="en-US" sz="1600" dirty="0">
                <a:solidFill>
                  <a:prstClr val="white"/>
                </a:solidFill>
                <a:latin typeface="Constantia"/>
              </a:rPr>
              <a:t>                                                   the Universe</a:t>
            </a:r>
          </a:p>
          <a:p>
            <a:pPr>
              <a:defRPr/>
            </a:pPr>
            <a:r>
              <a:rPr lang="en-US" dirty="0">
                <a:solidFill>
                  <a:prstClr val="white"/>
                </a:solidFill>
              </a:rPr>
              <a:t> </a:t>
            </a:r>
          </a:p>
          <a:p>
            <a:pPr>
              <a:defRPr/>
            </a:pPr>
            <a:endParaRPr lang="en-US" dirty="0">
              <a:solidFill>
                <a:prstClr val="white"/>
              </a:solidFill>
            </a:endParaRPr>
          </a:p>
          <a:p>
            <a:pPr>
              <a:defRPr/>
            </a:pPr>
            <a:endParaRPr lang="en-US" dirty="0">
              <a:solidFill>
                <a:prstClr val="white"/>
              </a:solidFill>
            </a:endParaRPr>
          </a:p>
        </p:txBody>
      </p:sp>
      <p:sp>
        <p:nvSpPr>
          <p:cNvPr id="8205" name="Rectangle 3"/>
          <p:cNvSpPr>
            <a:spLocks noChangeArrowheads="1"/>
          </p:cNvSpPr>
          <p:nvPr/>
        </p:nvSpPr>
        <p:spPr bwMode="auto">
          <a:xfrm>
            <a:off x="642938" y="4429125"/>
            <a:ext cx="7775575" cy="2286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8199" name="Object 8"/>
          <p:cNvGraphicFramePr>
            <a:graphicFrameLocks noChangeAspect="1"/>
          </p:cNvGraphicFramePr>
          <p:nvPr/>
        </p:nvGraphicFramePr>
        <p:xfrm>
          <a:off x="5572125" y="3643313"/>
          <a:ext cx="328613" cy="395287"/>
        </p:xfrm>
        <a:graphic>
          <a:graphicData uri="http://schemas.openxmlformats.org/presentationml/2006/ole">
            <mc:AlternateContent xmlns:mc="http://schemas.openxmlformats.org/markup-compatibility/2006">
              <mc:Choice xmlns:v="urn:schemas-microsoft-com:vml" Requires="v">
                <p:oleObj spid="_x0000_s155955" name="Equation" r:id="rId13" imgW="190440" imgH="228600" progId="Equation.DSMT4">
                  <p:embed/>
                </p:oleObj>
              </mc:Choice>
              <mc:Fallback>
                <p:oleObj name="Equation" r:id="rId13" imgW="190440" imgH="2286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2125" y="3643313"/>
                        <a:ext cx="328613"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81506920"/>
      </p:ext>
    </p:extLst>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2071688"/>
            <a:ext cx="3744912" cy="24288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0"/>
            <a:ext cx="10117138" cy="1371600"/>
          </a:xfrm>
        </p:spPr>
        <p:txBody>
          <a:bodyPr/>
          <a:lstStyle/>
          <a:p>
            <a:pPr eaLnBrk="1" fontAlgn="auto" hangingPunct="1">
              <a:spcAft>
                <a:spcPts val="0"/>
              </a:spcAft>
              <a:defRPr/>
            </a:pPr>
            <a:r>
              <a:rPr sz="3600" b="1" smtClean="0">
                <a:solidFill>
                  <a:schemeClr val="tx1"/>
                </a:solidFill>
              </a:rPr>
              <a:t>Friedmann-Robertson-Walker-Lemaitre </a:t>
            </a:r>
            <a:br>
              <a:rPr sz="3600" b="1" smtClean="0">
                <a:solidFill>
                  <a:schemeClr val="tx1"/>
                </a:solidFill>
              </a:rPr>
            </a:br>
            <a:r>
              <a:rPr sz="3600" b="1" smtClean="0">
                <a:solidFill>
                  <a:schemeClr val="tx1"/>
                </a:solidFill>
              </a:rPr>
              <a:t>                                   Universe</a:t>
            </a:r>
          </a:p>
        </p:txBody>
      </p:sp>
      <p:graphicFrame>
        <p:nvGraphicFramePr>
          <p:cNvPr id="11266" name="Object 2"/>
          <p:cNvGraphicFramePr>
            <a:graphicFrameLocks noChangeAspect="1"/>
          </p:cNvGraphicFramePr>
          <p:nvPr/>
        </p:nvGraphicFramePr>
        <p:xfrm>
          <a:off x="785813" y="2286000"/>
          <a:ext cx="3286125" cy="803275"/>
        </p:xfrm>
        <a:graphic>
          <a:graphicData uri="http://schemas.openxmlformats.org/presentationml/2006/ole">
            <mc:AlternateContent xmlns:mc="http://schemas.openxmlformats.org/markup-compatibility/2006">
              <mc:Choice xmlns:v="urn:schemas-microsoft-com:vml" Requires="v">
                <p:oleObj spid="_x0000_s241682" name="Equation" r:id="rId3" imgW="1765080" imgH="431640" progId="Equation.DSMT4">
                  <p:embed/>
                </p:oleObj>
              </mc:Choice>
              <mc:Fallback>
                <p:oleObj name="Equation" r:id="rId3" imgW="176508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286000"/>
                        <a:ext cx="3286125"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785813" y="3500438"/>
          <a:ext cx="3214687" cy="863600"/>
        </p:xfrm>
        <a:graphic>
          <a:graphicData uri="http://schemas.openxmlformats.org/presentationml/2006/ole">
            <mc:AlternateContent xmlns:mc="http://schemas.openxmlformats.org/markup-compatibility/2006">
              <mc:Choice xmlns:v="urn:schemas-microsoft-com:vml" Requires="v">
                <p:oleObj spid="_x0000_s241683" name="Equation" r:id="rId5" imgW="1701720" imgH="457200" progId="Equation.DSMT4">
                  <p:embed/>
                </p:oleObj>
              </mc:Choice>
              <mc:Fallback>
                <p:oleObj name="Equation" r:id="rId5" imgW="170172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3500438"/>
                        <a:ext cx="3214687"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3"/>
          <p:cNvSpPr>
            <a:spLocks noChangeArrowheads="1"/>
          </p:cNvSpPr>
          <p:nvPr/>
        </p:nvSpPr>
        <p:spPr bwMode="auto">
          <a:xfrm>
            <a:off x="4572000" y="2071688"/>
            <a:ext cx="3857625" cy="24288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11268" name="Object 4"/>
          <p:cNvGraphicFramePr>
            <a:graphicFrameLocks noChangeAspect="1"/>
          </p:cNvGraphicFramePr>
          <p:nvPr/>
        </p:nvGraphicFramePr>
        <p:xfrm>
          <a:off x="6357938" y="2214563"/>
          <a:ext cx="1677987" cy="731837"/>
        </p:xfrm>
        <a:graphic>
          <a:graphicData uri="http://schemas.openxmlformats.org/presentationml/2006/ole">
            <mc:AlternateContent xmlns:mc="http://schemas.openxmlformats.org/markup-compatibility/2006">
              <mc:Choice xmlns:v="urn:schemas-microsoft-com:vml" Requires="v">
                <p:oleObj spid="_x0000_s241684" name="Equation" r:id="rId7" imgW="901440" imgH="393480" progId="Equation.DSMT4">
                  <p:embed/>
                </p:oleObj>
              </mc:Choice>
              <mc:Fallback>
                <p:oleObj name="Equation" r:id="rId7" imgW="90144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7938" y="2214563"/>
                        <a:ext cx="1677987" cy="731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9" name="Object 5"/>
          <p:cNvGraphicFramePr>
            <a:graphicFrameLocks noChangeAspect="1"/>
          </p:cNvGraphicFramePr>
          <p:nvPr/>
        </p:nvGraphicFramePr>
        <p:xfrm>
          <a:off x="5857875" y="3500438"/>
          <a:ext cx="2182813" cy="742950"/>
        </p:xfrm>
        <a:graphic>
          <a:graphicData uri="http://schemas.openxmlformats.org/presentationml/2006/ole">
            <mc:AlternateContent xmlns:mc="http://schemas.openxmlformats.org/markup-compatibility/2006">
              <mc:Choice xmlns:v="urn:schemas-microsoft-com:vml" Requires="v">
                <p:oleObj spid="_x0000_s241685" name="Equation" r:id="rId9" imgW="1155600" imgH="393480" progId="Equation.DSMT4">
                  <p:embed/>
                </p:oleObj>
              </mc:Choice>
              <mc:Fallback>
                <p:oleObj name="Equation" r:id="rId9" imgW="115560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7875" y="3500438"/>
                        <a:ext cx="2182813"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642938" y="1571625"/>
            <a:ext cx="3786187" cy="369888"/>
          </a:xfrm>
          <a:prstGeom prst="rect">
            <a:avLst/>
          </a:prstGeom>
          <a:noFill/>
        </p:spPr>
        <p:txBody>
          <a:bodyPr>
            <a:spAutoFit/>
          </a:bodyPr>
          <a:lstStyle/>
          <a:p>
            <a:pPr>
              <a:defRPr/>
            </a:pPr>
            <a:r>
              <a:rPr lang="en-US" dirty="0">
                <a:solidFill>
                  <a:prstClr val="white"/>
                </a:solidFill>
                <a:latin typeface="Constantia"/>
              </a:rPr>
              <a:t>Relativistic  Cosmology</a:t>
            </a:r>
          </a:p>
        </p:txBody>
      </p:sp>
      <p:sp>
        <p:nvSpPr>
          <p:cNvPr id="10" name="TextBox 9"/>
          <p:cNvSpPr txBox="1"/>
          <p:nvPr/>
        </p:nvSpPr>
        <p:spPr>
          <a:xfrm>
            <a:off x="4572000" y="1571625"/>
            <a:ext cx="3786188" cy="369888"/>
          </a:xfrm>
          <a:prstGeom prst="rect">
            <a:avLst/>
          </a:prstGeom>
          <a:noFill/>
        </p:spPr>
        <p:txBody>
          <a:bodyPr>
            <a:spAutoFit/>
          </a:bodyPr>
          <a:lstStyle/>
          <a:p>
            <a:pPr>
              <a:defRPr/>
            </a:pPr>
            <a:r>
              <a:rPr lang="en-US" dirty="0">
                <a:solidFill>
                  <a:prstClr val="white"/>
                </a:solidFill>
              </a:rPr>
              <a:t>                   </a:t>
            </a:r>
            <a:r>
              <a:rPr lang="en-US" dirty="0">
                <a:solidFill>
                  <a:prstClr val="white"/>
                </a:solidFill>
                <a:latin typeface="Constantia"/>
              </a:rPr>
              <a:t>Newtonian  Cosmology</a:t>
            </a:r>
          </a:p>
        </p:txBody>
      </p:sp>
      <p:graphicFrame>
        <p:nvGraphicFramePr>
          <p:cNvPr id="11270" name="Object 6"/>
          <p:cNvGraphicFramePr>
            <a:graphicFrameLocks noChangeAspect="1"/>
          </p:cNvGraphicFramePr>
          <p:nvPr/>
        </p:nvGraphicFramePr>
        <p:xfrm>
          <a:off x="1928813" y="6072188"/>
          <a:ext cx="447675" cy="482600"/>
        </p:xfrm>
        <a:graphic>
          <a:graphicData uri="http://schemas.openxmlformats.org/presentationml/2006/ole">
            <mc:AlternateContent xmlns:mc="http://schemas.openxmlformats.org/markup-compatibility/2006">
              <mc:Choice xmlns:v="urn:schemas-microsoft-com:vml" Requires="v">
                <p:oleObj spid="_x0000_s241686" name="Equation" r:id="rId11" imgW="152280" imgH="164880" progId="Equation.DSMT4">
                  <p:embed/>
                </p:oleObj>
              </mc:Choice>
              <mc:Fallback>
                <p:oleObj name="Equation" r:id="rId11" imgW="15228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8813" y="6072188"/>
                        <a:ext cx="447675"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71" name="Object 7"/>
          <p:cNvGraphicFramePr>
            <a:graphicFrameLocks noChangeAspect="1"/>
          </p:cNvGraphicFramePr>
          <p:nvPr/>
        </p:nvGraphicFramePr>
        <p:xfrm>
          <a:off x="1928813" y="5357813"/>
          <a:ext cx="447675" cy="482600"/>
        </p:xfrm>
        <a:graphic>
          <a:graphicData uri="http://schemas.openxmlformats.org/presentationml/2006/ole">
            <mc:AlternateContent xmlns:mc="http://schemas.openxmlformats.org/markup-compatibility/2006">
              <mc:Choice xmlns:v="urn:schemas-microsoft-com:vml" Requires="v">
                <p:oleObj spid="_x0000_s241687" name="Equation" r:id="rId13" imgW="152280" imgH="164880" progId="Equation.DSMT4">
                  <p:embed/>
                </p:oleObj>
              </mc:Choice>
              <mc:Fallback>
                <p:oleObj name="Equation" r:id="rId13" imgW="152280" imgH="1648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8813" y="5357813"/>
                        <a:ext cx="447675"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72" name="Object 8"/>
          <p:cNvGraphicFramePr>
            <a:graphicFrameLocks noChangeAspect="1"/>
          </p:cNvGraphicFramePr>
          <p:nvPr/>
        </p:nvGraphicFramePr>
        <p:xfrm>
          <a:off x="857250" y="4714875"/>
          <a:ext cx="1611313" cy="620713"/>
        </p:xfrm>
        <a:graphic>
          <a:graphicData uri="http://schemas.openxmlformats.org/presentationml/2006/ole">
            <mc:AlternateContent xmlns:mc="http://schemas.openxmlformats.org/markup-compatibility/2006">
              <mc:Choice xmlns:v="urn:schemas-microsoft-com:vml" Requires="v">
                <p:oleObj spid="_x0000_s241688" name="Equation" r:id="rId15" imgW="622080" imgH="241200" progId="Equation.DSMT4">
                  <p:embed/>
                </p:oleObj>
              </mc:Choice>
              <mc:Fallback>
                <p:oleObj name="Equation" r:id="rId15" imgW="622080" imgH="2412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4714875"/>
                        <a:ext cx="1611313"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73" name="Object 9"/>
          <p:cNvGraphicFramePr>
            <a:graphicFrameLocks noChangeAspect="1"/>
          </p:cNvGraphicFramePr>
          <p:nvPr/>
        </p:nvGraphicFramePr>
        <p:xfrm>
          <a:off x="5857875" y="4714875"/>
          <a:ext cx="447675" cy="482600"/>
        </p:xfrm>
        <a:graphic>
          <a:graphicData uri="http://schemas.openxmlformats.org/presentationml/2006/ole">
            <mc:AlternateContent xmlns:mc="http://schemas.openxmlformats.org/markup-compatibility/2006">
              <mc:Choice xmlns:v="urn:schemas-microsoft-com:vml" Requires="v">
                <p:oleObj spid="_x0000_s241689" name="Equation" r:id="rId17" imgW="152280" imgH="164880" progId="Equation.DSMT4">
                  <p:embed/>
                </p:oleObj>
              </mc:Choice>
              <mc:Fallback>
                <p:oleObj name="Equation" r:id="rId17" imgW="152280" imgH="1648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57875" y="4714875"/>
                        <a:ext cx="447675"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80" name="TextBox 15"/>
          <p:cNvSpPr txBox="1">
            <a:spLocks noChangeArrowheads="1"/>
          </p:cNvSpPr>
          <p:nvPr/>
        </p:nvSpPr>
        <p:spPr bwMode="auto">
          <a:xfrm>
            <a:off x="2786063" y="4857750"/>
            <a:ext cx="18573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prstClr val="white"/>
                </a:solidFill>
              </a:rPr>
              <a:t>Curvature</a:t>
            </a:r>
          </a:p>
          <a:p>
            <a:pPr eaLnBrk="1" hangingPunct="1"/>
            <a:endParaRPr lang="en-US" altLang="en-US" sz="1400">
              <a:solidFill>
                <a:prstClr val="white"/>
              </a:solidFill>
            </a:endParaRPr>
          </a:p>
          <a:p>
            <a:pPr eaLnBrk="1" hangingPunct="1"/>
            <a:r>
              <a:rPr lang="en-US" altLang="en-US" sz="1400">
                <a:solidFill>
                  <a:prstClr val="white"/>
                </a:solidFill>
              </a:rPr>
              <a:t>Cosmological Constant</a:t>
            </a:r>
          </a:p>
          <a:p>
            <a:pPr eaLnBrk="1" hangingPunct="1"/>
            <a:endParaRPr lang="en-US" altLang="en-US" sz="1400">
              <a:solidFill>
                <a:prstClr val="white"/>
              </a:solidFill>
            </a:endParaRPr>
          </a:p>
          <a:p>
            <a:pPr eaLnBrk="1" hangingPunct="1"/>
            <a:endParaRPr lang="en-US" altLang="en-US" sz="1400">
              <a:solidFill>
                <a:prstClr val="white"/>
              </a:solidFill>
            </a:endParaRPr>
          </a:p>
          <a:p>
            <a:pPr eaLnBrk="1" hangingPunct="1"/>
            <a:r>
              <a:rPr lang="en-US" altLang="en-US" sz="1400">
                <a:solidFill>
                  <a:prstClr val="white"/>
                </a:solidFill>
              </a:rPr>
              <a:t>Pressure </a:t>
            </a:r>
          </a:p>
        </p:txBody>
      </p:sp>
      <p:sp>
        <p:nvSpPr>
          <p:cNvPr id="11281" name="TextBox 16"/>
          <p:cNvSpPr txBox="1">
            <a:spLocks noChangeArrowheads="1"/>
          </p:cNvSpPr>
          <p:nvPr/>
        </p:nvSpPr>
        <p:spPr bwMode="auto">
          <a:xfrm>
            <a:off x="6786563" y="4786313"/>
            <a:ext cx="18573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solidFill>
                  <a:prstClr val="white"/>
                </a:solidFill>
              </a:rPr>
              <a:t>Energy</a:t>
            </a:r>
          </a:p>
          <a:p>
            <a:pPr eaLnBrk="1" hangingPunct="1"/>
            <a:endParaRPr lang="en-US" altLang="en-US" sz="1400">
              <a:solidFill>
                <a:prstClr val="white"/>
              </a:solidFill>
            </a:endParaRPr>
          </a:p>
          <a:p>
            <a:pPr eaLnBrk="1" hangingPunct="1"/>
            <a:endParaRPr lang="en-US" altLang="en-US" sz="1400">
              <a:solidFill>
                <a:prstClr val="white"/>
              </a:solidFill>
            </a:endParaRPr>
          </a:p>
          <a:p>
            <a:pPr eaLnBrk="1" hangingPunct="1"/>
            <a:endParaRPr lang="en-US" altLang="en-US" sz="1400">
              <a:solidFill>
                <a:prstClr val="white"/>
              </a:solidFill>
            </a:endParaRPr>
          </a:p>
          <a:p>
            <a:pPr eaLnBrk="1" hangingPunct="1"/>
            <a:endParaRPr lang="en-US" altLang="en-US" sz="1400">
              <a:solidFill>
                <a:prstClr val="white"/>
              </a:solidFill>
            </a:endParaRPr>
          </a:p>
          <a:p>
            <a:pPr eaLnBrk="1" hangingPunct="1"/>
            <a:endParaRPr lang="en-US" altLang="en-US" sz="1400">
              <a:solidFill>
                <a:prstClr val="white"/>
              </a:solidFill>
            </a:endParaRPr>
          </a:p>
          <a:p>
            <a:pPr eaLnBrk="1" hangingPunct="1"/>
            <a:r>
              <a:rPr lang="en-US" altLang="en-US" sz="1400">
                <a:solidFill>
                  <a:prstClr val="white"/>
                </a:solidFill>
              </a:rPr>
              <a:t> </a:t>
            </a:r>
          </a:p>
        </p:txBody>
      </p:sp>
      <p:cxnSp>
        <p:nvCxnSpPr>
          <p:cNvPr id="19" name="Straight Connector 18"/>
          <p:cNvCxnSpPr/>
          <p:nvPr/>
        </p:nvCxnSpPr>
        <p:spPr>
          <a:xfrm>
            <a:off x="6858000" y="6215063"/>
            <a:ext cx="1428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58000" y="5500688"/>
            <a:ext cx="1428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71750" y="4643438"/>
            <a:ext cx="1785938" cy="2071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p:cNvSpPr/>
          <p:nvPr/>
        </p:nvSpPr>
        <p:spPr>
          <a:xfrm>
            <a:off x="6572250" y="4643438"/>
            <a:ext cx="1857375" cy="20716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 name="Left-Right Arrow 22"/>
          <p:cNvSpPr/>
          <p:nvPr/>
        </p:nvSpPr>
        <p:spPr>
          <a:xfrm>
            <a:off x="4572000" y="5429250"/>
            <a:ext cx="1143000" cy="571500"/>
          </a:xfrm>
          <a:prstGeom prst="leftRigh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59048917"/>
      </p:ext>
    </p:extLst>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7" y="1640721"/>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Cosmological Constant</a:t>
            </a: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&amp;</a:t>
            </a: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FRW equations</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1542032002"/>
      </p:ext>
    </p:extLst>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1714500"/>
            <a:ext cx="7775575"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23850" y="0"/>
            <a:ext cx="10117138" cy="1371600"/>
          </a:xfrm>
        </p:spPr>
        <p:txBody>
          <a:bodyPr/>
          <a:lstStyle/>
          <a:p>
            <a:pPr eaLnBrk="1" fontAlgn="auto" hangingPunct="1">
              <a:spcAft>
                <a:spcPts val="0"/>
              </a:spcAft>
              <a:defRPr/>
            </a:pPr>
            <a:r>
              <a:rPr sz="3600" b="1" dirty="0" smtClean="0">
                <a:solidFill>
                  <a:schemeClr val="accent3"/>
                </a:solidFill>
              </a:rPr>
              <a:t>Friedmann-Robertson-Walker-Lemaitre Universe</a:t>
            </a:r>
          </a:p>
        </p:txBody>
      </p:sp>
      <p:graphicFrame>
        <p:nvGraphicFramePr>
          <p:cNvPr id="20484" name="Object 2"/>
          <p:cNvGraphicFramePr>
            <a:graphicFrameLocks noChangeAspect="1"/>
          </p:cNvGraphicFramePr>
          <p:nvPr/>
        </p:nvGraphicFramePr>
        <p:xfrm>
          <a:off x="1500188" y="2071688"/>
          <a:ext cx="5691187" cy="1392237"/>
        </p:xfrm>
        <a:graphic>
          <a:graphicData uri="http://schemas.openxmlformats.org/presentationml/2006/ole">
            <mc:AlternateContent xmlns:mc="http://schemas.openxmlformats.org/markup-compatibility/2006">
              <mc:Choice xmlns:v="urn:schemas-microsoft-com:vml" Requires="v">
                <p:oleObj spid="_x0000_s158822" name="Equation" r:id="rId3" imgW="1765300" imgH="431800" progId="Equation.DSMT4">
                  <p:embed/>
                </p:oleObj>
              </mc:Choice>
              <mc:Fallback>
                <p:oleObj name="Equation" r:id="rId3" imgW="1765300" imgH="431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2071688"/>
                        <a:ext cx="5691187"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3"/>
          <p:cNvGraphicFramePr>
            <a:graphicFrameLocks noChangeAspect="1"/>
          </p:cNvGraphicFramePr>
          <p:nvPr/>
        </p:nvGraphicFramePr>
        <p:xfrm>
          <a:off x="1571625" y="4357688"/>
          <a:ext cx="5486400" cy="1474787"/>
        </p:xfrm>
        <a:graphic>
          <a:graphicData uri="http://schemas.openxmlformats.org/presentationml/2006/ole">
            <mc:AlternateContent xmlns:mc="http://schemas.openxmlformats.org/markup-compatibility/2006">
              <mc:Choice xmlns:v="urn:schemas-microsoft-com:vml" Requires="v">
                <p:oleObj spid="_x0000_s158823" name="Equation" r:id="rId5" imgW="1701800" imgH="457200" progId="Equation.DSMT4">
                  <p:embed/>
                </p:oleObj>
              </mc:Choice>
              <mc:Fallback>
                <p:oleObj name="Equation" r:id="rId5" imgW="17018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4357688"/>
                        <a:ext cx="5486400" cy="147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26502325"/>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Content Placeholder 3" descr="fund.particles_00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214313"/>
            <a:ext cx="4500562" cy="1981200"/>
          </a:xfrm>
        </p:spPr>
      </p:pic>
      <p:pic>
        <p:nvPicPr>
          <p:cNvPr id="105475" name="Picture 5" descr="matter_and_force_particles_7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214563"/>
            <a:ext cx="69246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2"/>
          <p:cNvSpPr>
            <a:spLocks noGrp="1"/>
          </p:cNvSpPr>
          <p:nvPr>
            <p:ph type="title"/>
          </p:nvPr>
        </p:nvSpPr>
        <p:spPr>
          <a:xfrm>
            <a:off x="5214942" y="142852"/>
            <a:ext cx="8229600" cy="1219200"/>
          </a:xfrm>
        </p:spPr>
        <p:txBody>
          <a:bodyPr/>
          <a:lstStyle/>
          <a:p>
            <a:pPr eaLnBrk="1" fontAlgn="auto" hangingPunct="1">
              <a:spcAft>
                <a:spcPts val="0"/>
              </a:spcAft>
              <a:defRPr/>
            </a:pPr>
            <a:r>
              <a:rPr sz="3200" b="1" smtClean="0">
                <a:solidFill>
                  <a:schemeClr val="bg1">
                    <a:lumMod val="85000"/>
                    <a:lumOff val="15000"/>
                  </a:schemeClr>
                </a:solidFill>
              </a:rPr>
              <a:t>Four Fundamental </a:t>
            </a:r>
            <a:br>
              <a:rPr sz="3200" b="1" smtClean="0">
                <a:solidFill>
                  <a:schemeClr val="bg1">
                    <a:lumMod val="85000"/>
                    <a:lumOff val="15000"/>
                  </a:schemeClr>
                </a:solidFill>
              </a:rPr>
            </a:br>
            <a:r>
              <a:rPr sz="3200" b="1" smtClean="0">
                <a:solidFill>
                  <a:schemeClr val="bg1">
                    <a:lumMod val="85000"/>
                    <a:lumOff val="15000"/>
                  </a:schemeClr>
                </a:solidFill>
              </a:rPr>
              <a:t>Forces of Nature</a:t>
            </a:r>
            <a:endParaRPr sz="3200" b="1">
              <a:solidFill>
                <a:schemeClr val="bg1">
                  <a:lumMod val="85000"/>
                  <a:lumOff val="15000"/>
                </a:schemeClr>
              </a:solidFill>
            </a:endParaRPr>
          </a:p>
        </p:txBody>
      </p:sp>
    </p:spTree>
    <p:extLst>
      <p:ext uri="{BB962C8B-B14F-4D97-AF65-F5344CB8AC3E}">
        <p14:creationId xmlns:p14="http://schemas.microsoft.com/office/powerpoint/2010/main" val="2494069000"/>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1115616" y="1731962"/>
            <a:ext cx="3240360"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23850" y="0"/>
            <a:ext cx="10117138" cy="1371600"/>
          </a:xfrm>
        </p:spPr>
        <p:txBody>
          <a:bodyPr/>
          <a:lstStyle/>
          <a:p>
            <a:pPr eaLnBrk="1" fontAlgn="auto" hangingPunct="1">
              <a:spcAft>
                <a:spcPts val="0"/>
              </a:spcAft>
              <a:defRPr/>
            </a:pPr>
            <a:r>
              <a:rPr lang="nl-NL" sz="3600" b="1" dirty="0" smtClean="0">
                <a:solidFill>
                  <a:schemeClr val="accent3"/>
                </a:solidFill>
              </a:rPr>
              <a:t>Dark Energy &amp; Energy Density</a:t>
            </a:r>
            <a:endParaRPr sz="3600" b="1" dirty="0" smtClean="0">
              <a:solidFill>
                <a:schemeClr val="accent3"/>
              </a:solidFill>
            </a:endParaRPr>
          </a:p>
        </p:txBody>
      </p:sp>
      <p:graphicFrame>
        <p:nvGraphicFramePr>
          <p:cNvPr id="20484" name="Object 2"/>
          <p:cNvGraphicFramePr>
            <a:graphicFrameLocks noChangeAspect="1"/>
          </p:cNvGraphicFramePr>
          <p:nvPr>
            <p:extLst>
              <p:ext uri="{D42A27DB-BD31-4B8C-83A1-F6EECF244321}">
                <p14:modId xmlns:p14="http://schemas.microsoft.com/office/powerpoint/2010/main" val="3734705953"/>
              </p:ext>
            </p:extLst>
          </p:nvPr>
        </p:nvGraphicFramePr>
        <p:xfrm>
          <a:off x="1475656" y="2815430"/>
          <a:ext cx="2251075" cy="2211387"/>
        </p:xfrm>
        <a:graphic>
          <a:graphicData uri="http://schemas.openxmlformats.org/presentationml/2006/ole">
            <mc:AlternateContent xmlns:mc="http://schemas.openxmlformats.org/markup-compatibility/2006">
              <mc:Choice xmlns:v="urn:schemas-microsoft-com:vml" Requires="v">
                <p:oleObj spid="_x0000_s157802" name="Equation" r:id="rId3" imgW="698400" imgH="685800" progId="Equation.DSMT4">
                  <p:embed/>
                </p:oleObj>
              </mc:Choice>
              <mc:Fallback>
                <p:oleObj name="Equation" r:id="rId3" imgW="698400" imgH="685800" progId="Equation.DSMT4">
                  <p:embed/>
                  <p:pic>
                    <p:nvPicPr>
                      <p:cNvPr id="0" name=""/>
                      <p:cNvPicPr>
                        <a:picLocks noChangeAspect="1" noChangeArrowheads="1"/>
                      </p:cNvPicPr>
                      <p:nvPr/>
                    </p:nvPicPr>
                    <p:blipFill>
                      <a:blip r:embed="rId4"/>
                      <a:srcRect/>
                      <a:stretch>
                        <a:fillRect/>
                      </a:stretch>
                    </p:blipFill>
                    <p:spPr bwMode="auto">
                      <a:xfrm>
                        <a:off x="1475656" y="2815430"/>
                        <a:ext cx="2251075" cy="221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7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714500"/>
            <a:ext cx="3672408"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339116745"/>
              </p:ext>
            </p:extLst>
          </p:nvPr>
        </p:nvGraphicFramePr>
        <p:xfrm>
          <a:off x="5220072" y="2202656"/>
          <a:ext cx="2536825" cy="3402012"/>
        </p:xfrm>
        <a:graphic>
          <a:graphicData uri="http://schemas.openxmlformats.org/presentationml/2006/ole">
            <mc:AlternateContent xmlns:mc="http://schemas.openxmlformats.org/markup-compatibility/2006">
              <mc:Choice xmlns:v="urn:schemas-microsoft-com:vml" Requires="v">
                <p:oleObj spid="_x0000_s157803" name="Equation" r:id="rId6" imgW="787320" imgH="1054080" progId="Equation.DSMT4">
                  <p:embed/>
                </p:oleObj>
              </mc:Choice>
              <mc:Fallback>
                <p:oleObj name="Equation" r:id="rId6" imgW="787320" imgH="1054080" progId="Equation.DSMT4">
                  <p:embed/>
                  <p:pic>
                    <p:nvPicPr>
                      <p:cNvPr id="0" name="Object 2"/>
                      <p:cNvPicPr>
                        <a:picLocks noChangeAspect="1" noChangeArrowheads="1"/>
                      </p:cNvPicPr>
                      <p:nvPr/>
                    </p:nvPicPr>
                    <p:blipFill>
                      <a:blip r:embed="rId7"/>
                      <a:srcRect/>
                      <a:stretch>
                        <a:fillRect/>
                      </a:stretch>
                    </p:blipFill>
                    <p:spPr bwMode="auto">
                      <a:xfrm>
                        <a:off x="5220072" y="2202656"/>
                        <a:ext cx="2536825" cy="340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38386960"/>
      </p:ext>
    </p:extLst>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1714500"/>
            <a:ext cx="7775575"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23850" y="0"/>
            <a:ext cx="10117138" cy="1371600"/>
          </a:xfrm>
        </p:spPr>
        <p:txBody>
          <a:bodyPr/>
          <a:lstStyle/>
          <a:p>
            <a:pPr eaLnBrk="1" fontAlgn="auto" hangingPunct="1">
              <a:spcAft>
                <a:spcPts val="0"/>
              </a:spcAft>
              <a:defRPr/>
            </a:pPr>
            <a:r>
              <a:rPr sz="3600" b="1" dirty="0" smtClean="0">
                <a:solidFill>
                  <a:schemeClr val="accent3"/>
                </a:solidFill>
              </a:rPr>
              <a:t>Friedmann-Robertson-Walker-Lemaitre Universe</a:t>
            </a:r>
          </a:p>
        </p:txBody>
      </p:sp>
      <p:graphicFrame>
        <p:nvGraphicFramePr>
          <p:cNvPr id="20484" name="Object 2"/>
          <p:cNvGraphicFramePr>
            <a:graphicFrameLocks noChangeAspect="1"/>
          </p:cNvGraphicFramePr>
          <p:nvPr>
            <p:extLst>
              <p:ext uri="{D42A27DB-BD31-4B8C-83A1-F6EECF244321}">
                <p14:modId xmlns:p14="http://schemas.microsoft.com/office/powerpoint/2010/main" val="1383158855"/>
              </p:ext>
            </p:extLst>
          </p:nvPr>
        </p:nvGraphicFramePr>
        <p:xfrm>
          <a:off x="2093913" y="2071688"/>
          <a:ext cx="4503737" cy="1392237"/>
        </p:xfrm>
        <a:graphic>
          <a:graphicData uri="http://schemas.openxmlformats.org/presentationml/2006/ole">
            <mc:AlternateContent xmlns:mc="http://schemas.openxmlformats.org/markup-compatibility/2006">
              <mc:Choice xmlns:v="urn:schemas-microsoft-com:vml" Requires="v">
                <p:oleObj spid="_x0000_s159848" name="Equation" r:id="rId3" imgW="1396800" imgH="431640" progId="Equation.DSMT4">
                  <p:embed/>
                </p:oleObj>
              </mc:Choice>
              <mc:Fallback>
                <p:oleObj name="Equation" r:id="rId3" imgW="1396800" imgH="431640" progId="Equation.DSMT4">
                  <p:embed/>
                  <p:pic>
                    <p:nvPicPr>
                      <p:cNvPr id="0" name=""/>
                      <p:cNvPicPr>
                        <a:picLocks noChangeAspect="1" noChangeArrowheads="1"/>
                      </p:cNvPicPr>
                      <p:nvPr/>
                    </p:nvPicPr>
                    <p:blipFill>
                      <a:blip r:embed="rId4"/>
                      <a:srcRect/>
                      <a:stretch>
                        <a:fillRect/>
                      </a:stretch>
                    </p:blipFill>
                    <p:spPr bwMode="auto">
                      <a:xfrm>
                        <a:off x="2093913" y="2071688"/>
                        <a:ext cx="4503737"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3"/>
          <p:cNvGraphicFramePr>
            <a:graphicFrameLocks noChangeAspect="1"/>
          </p:cNvGraphicFramePr>
          <p:nvPr>
            <p:extLst>
              <p:ext uri="{D42A27DB-BD31-4B8C-83A1-F6EECF244321}">
                <p14:modId xmlns:p14="http://schemas.microsoft.com/office/powerpoint/2010/main" val="4084032721"/>
              </p:ext>
            </p:extLst>
          </p:nvPr>
        </p:nvGraphicFramePr>
        <p:xfrm>
          <a:off x="1817688" y="4210050"/>
          <a:ext cx="4708525" cy="1352550"/>
        </p:xfrm>
        <a:graphic>
          <a:graphicData uri="http://schemas.openxmlformats.org/presentationml/2006/ole">
            <mc:AlternateContent xmlns:mc="http://schemas.openxmlformats.org/markup-compatibility/2006">
              <mc:Choice xmlns:v="urn:schemas-microsoft-com:vml" Requires="v">
                <p:oleObj spid="_x0000_s159849" name="Equation" r:id="rId5" imgW="1460160" imgH="419040" progId="Equation.DSMT4">
                  <p:embed/>
                </p:oleObj>
              </mc:Choice>
              <mc:Fallback>
                <p:oleObj name="Equation" r:id="rId5" imgW="1460160" imgH="419040" progId="Equation.DSMT4">
                  <p:embed/>
                  <p:pic>
                    <p:nvPicPr>
                      <p:cNvPr id="0" name=""/>
                      <p:cNvPicPr>
                        <a:picLocks noChangeAspect="1" noChangeArrowheads="1"/>
                      </p:cNvPicPr>
                      <p:nvPr/>
                    </p:nvPicPr>
                    <p:blipFill>
                      <a:blip r:embed="rId6"/>
                      <a:srcRect/>
                      <a:stretch>
                        <a:fillRect/>
                      </a:stretch>
                    </p:blipFill>
                    <p:spPr bwMode="auto">
                      <a:xfrm>
                        <a:off x="1817688" y="4210050"/>
                        <a:ext cx="4708525" cy="135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75202764"/>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7" y="2204864"/>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Cosmic Constituents</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469864289"/>
      </p:ext>
    </p:extLst>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AutoShape 22"/>
          <p:cNvSpPr>
            <a:spLocks noChangeArrowheads="1"/>
          </p:cNvSpPr>
          <p:nvPr/>
        </p:nvSpPr>
        <p:spPr bwMode="auto">
          <a:xfrm>
            <a:off x="1643063" y="3357563"/>
            <a:ext cx="914400" cy="609600"/>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838659" name="Text Box 3"/>
          <p:cNvSpPr txBox="1">
            <a:spLocks noChangeArrowheads="1"/>
          </p:cNvSpPr>
          <p:nvPr/>
        </p:nvSpPr>
        <p:spPr bwMode="auto">
          <a:xfrm>
            <a:off x="0" y="5270500"/>
            <a:ext cx="9467850" cy="1428750"/>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prstClr val="white"/>
                </a:solidFill>
                <a:latin typeface="Constantia"/>
              </a:rPr>
              <a:t>In addition, contributions by           </a:t>
            </a:r>
            <a:r>
              <a:rPr lang="en-US" sz="2000" b="1" dirty="0">
                <a:solidFill>
                  <a:srgbClr val="FFFF00"/>
                </a:solidFill>
                <a:effectLst>
                  <a:outerShdw blurRad="38100" dist="38100" dir="2700000" algn="tl">
                    <a:srgbClr val="000000"/>
                  </a:outerShdw>
                </a:effectLst>
                <a:latin typeface="Constantia"/>
              </a:rPr>
              <a:t>- </a:t>
            </a:r>
            <a:r>
              <a:rPr lang="en-US" b="1" dirty="0">
                <a:solidFill>
                  <a:srgbClr val="FFFF00"/>
                </a:solidFill>
                <a:effectLst>
                  <a:outerShdw blurRad="38100" dist="38100" dir="2700000" algn="tl">
                    <a:srgbClr val="000000"/>
                  </a:outerShdw>
                </a:effectLst>
                <a:latin typeface="Constantia"/>
              </a:rPr>
              <a:t>gravitational waves </a:t>
            </a:r>
          </a:p>
          <a:p>
            <a:pPr>
              <a:lnSpc>
                <a:spcPct val="80000"/>
              </a:lnSpc>
              <a:spcBef>
                <a:spcPct val="50000"/>
              </a:spcBef>
              <a:defRPr/>
            </a:pPr>
            <a:r>
              <a:rPr lang="en-US" b="1" dirty="0">
                <a:solidFill>
                  <a:srgbClr val="FFFF00"/>
                </a:solidFill>
                <a:effectLst>
                  <a:outerShdw blurRad="38100" dist="38100" dir="2700000" algn="tl">
                    <a:srgbClr val="000000"/>
                  </a:outerShdw>
                </a:effectLst>
                <a:latin typeface="Constantia"/>
              </a:rPr>
              <a:t>                                                              - magnetic fields, </a:t>
            </a:r>
          </a:p>
          <a:p>
            <a:pPr>
              <a:lnSpc>
                <a:spcPct val="80000"/>
              </a:lnSpc>
              <a:spcBef>
                <a:spcPct val="50000"/>
              </a:spcBef>
              <a:defRPr/>
            </a:pPr>
            <a:r>
              <a:rPr lang="en-US" b="1" dirty="0">
                <a:solidFill>
                  <a:srgbClr val="FFFF00"/>
                </a:solidFill>
                <a:effectLst>
                  <a:outerShdw blurRad="38100" dist="38100" dir="2700000" algn="tl">
                    <a:srgbClr val="000000"/>
                  </a:outerShdw>
                </a:effectLst>
                <a:latin typeface="Constantia"/>
              </a:rPr>
              <a:t>                                                              - cosmic rays  … </a:t>
            </a:r>
          </a:p>
          <a:p>
            <a:pPr>
              <a:spcBef>
                <a:spcPct val="50000"/>
              </a:spcBef>
              <a:defRPr/>
            </a:pPr>
            <a:r>
              <a:rPr lang="en-US" sz="1600" b="1" dirty="0">
                <a:solidFill>
                  <a:prstClr val="white"/>
                </a:solidFill>
                <a:latin typeface="Constantia"/>
              </a:rPr>
              <a:t>Poor constraints on their contribution:  henceforth we will not take them into account !  </a:t>
            </a:r>
          </a:p>
        </p:txBody>
      </p:sp>
      <p:sp>
        <p:nvSpPr>
          <p:cNvPr id="23559" name="AutoShape 4"/>
          <p:cNvSpPr>
            <a:spLocks noChangeArrowheads="1"/>
          </p:cNvSpPr>
          <p:nvPr/>
        </p:nvSpPr>
        <p:spPr bwMode="auto">
          <a:xfrm>
            <a:off x="3348038" y="2205038"/>
            <a:ext cx="914400" cy="649287"/>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838661" name="Rectangle 5"/>
          <p:cNvSpPr>
            <a:spLocks noGrp="1" noChangeArrowheads="1"/>
          </p:cNvSpPr>
          <p:nvPr>
            <p:ph type="title" idx="4294967295"/>
          </p:nvPr>
        </p:nvSpPr>
        <p:spPr>
          <a:xfrm>
            <a:off x="-1260475" y="-171450"/>
            <a:ext cx="10404475" cy="1371600"/>
          </a:xfrm>
        </p:spPr>
        <p:txBody>
          <a:bodyPr/>
          <a:lstStyle/>
          <a:p>
            <a:pPr eaLnBrk="1" fontAlgn="auto" hangingPunct="1">
              <a:spcAft>
                <a:spcPts val="0"/>
              </a:spcAft>
              <a:defRPr/>
            </a:pPr>
            <a:r>
              <a:rPr b="1" smtClean="0">
                <a:solidFill>
                  <a:srgbClr val="FFFF00"/>
                </a:solidFill>
                <a:effectLst>
                  <a:outerShdw blurRad="38100" dist="38100" dir="2700000" algn="tl">
                    <a:srgbClr val="000000"/>
                  </a:outerShdw>
                </a:effectLst>
                <a:latin typeface="Papyrus" pitchFamily="66" charset="0"/>
              </a:rPr>
              <a:t>                   </a:t>
            </a:r>
            <a:r>
              <a:rPr sz="6200" b="1" smtClean="0">
                <a:solidFill>
                  <a:schemeClr val="tx1"/>
                </a:solidFill>
                <a:effectLst>
                  <a:outerShdw blurRad="38100" dist="38100" dir="2700000" algn="tl">
                    <a:srgbClr val="000000"/>
                  </a:outerShdw>
                </a:effectLst>
              </a:rPr>
              <a:t>Cosmic  Constituents</a:t>
            </a:r>
            <a:endParaRPr sz="6200" b="1" smtClean="0">
              <a:solidFill>
                <a:schemeClr val="tx1"/>
              </a:solidFill>
            </a:endParaRPr>
          </a:p>
        </p:txBody>
      </p:sp>
      <p:sp>
        <p:nvSpPr>
          <p:cNvPr id="6153" name="Text Box 6"/>
          <p:cNvSpPr txBox="1">
            <a:spLocks noChangeArrowheads="1"/>
          </p:cNvSpPr>
          <p:nvPr/>
        </p:nvSpPr>
        <p:spPr bwMode="auto">
          <a:xfrm>
            <a:off x="0" y="1268413"/>
            <a:ext cx="9144000" cy="338137"/>
          </a:xfrm>
          <a:prstGeom prst="rect">
            <a:avLst/>
          </a:prstGeom>
          <a:noFill/>
          <a:ln w="9525">
            <a:noFill/>
            <a:miter lim="800000"/>
            <a:headEnd/>
            <a:tailEnd/>
          </a:ln>
        </p:spPr>
        <p:txBody>
          <a:bodyPr>
            <a:spAutoFit/>
          </a:bodyPr>
          <a:lstStyle/>
          <a:p>
            <a:pPr>
              <a:spcBef>
                <a:spcPct val="50000"/>
              </a:spcBef>
              <a:defRPr/>
            </a:pPr>
            <a:r>
              <a:rPr lang="en-US" sz="1600" b="1" dirty="0">
                <a:solidFill>
                  <a:prstClr val="white"/>
                </a:solidFill>
                <a:latin typeface="Constantia"/>
              </a:rPr>
              <a:t>The total energy content of Universe made up by  various constituents, principal ones:</a:t>
            </a:r>
          </a:p>
        </p:txBody>
      </p:sp>
      <p:graphicFrame>
        <p:nvGraphicFramePr>
          <p:cNvPr id="23554"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6086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62" name="Rectangle 8"/>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3" name="Rectangle 9"/>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4" name="Rectangle 10"/>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5" name="Rectangle 11"/>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6" name="Rectangle 12"/>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7" name="Rectangle 13"/>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23555"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6086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68" name="Rectangle 15"/>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9" name="Rectangle 16"/>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0" name="Rectangle 17"/>
          <p:cNvSpPr>
            <a:spLocks noChangeArrowheads="1"/>
          </p:cNvSpPr>
          <p:nvPr/>
        </p:nvSpPr>
        <p:spPr bwMode="auto">
          <a:xfrm>
            <a:off x="1835150" y="3141663"/>
            <a:ext cx="51847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1" name="Rectangle 18"/>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2" name="AutoShape 19"/>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3" name="AutoShape 21"/>
          <p:cNvSpPr>
            <a:spLocks noChangeArrowheads="1"/>
          </p:cNvSpPr>
          <p:nvPr/>
        </p:nvSpPr>
        <p:spPr bwMode="auto">
          <a:xfrm>
            <a:off x="3348038" y="3284538"/>
            <a:ext cx="914400" cy="609600"/>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4" name="AutoShape 22"/>
          <p:cNvSpPr>
            <a:spLocks noChangeArrowheads="1"/>
          </p:cNvSpPr>
          <p:nvPr/>
        </p:nvSpPr>
        <p:spPr bwMode="auto">
          <a:xfrm>
            <a:off x="3348038" y="4437063"/>
            <a:ext cx="914400" cy="609600"/>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5" name="AutoShape 23"/>
          <p:cNvSpPr>
            <a:spLocks noChangeArrowheads="1"/>
          </p:cNvSpPr>
          <p:nvPr/>
        </p:nvSpPr>
        <p:spPr bwMode="auto">
          <a:xfrm>
            <a:off x="4859338" y="2565400"/>
            <a:ext cx="846137" cy="431800"/>
          </a:xfrm>
          <a:prstGeom prst="flowChartPreparation">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6" name="AutoShape 24"/>
          <p:cNvSpPr>
            <a:spLocks noChangeArrowheads="1"/>
          </p:cNvSpPr>
          <p:nvPr/>
        </p:nvSpPr>
        <p:spPr bwMode="auto">
          <a:xfrm>
            <a:off x="4859338" y="3716338"/>
            <a:ext cx="846137" cy="431800"/>
          </a:xfrm>
          <a:prstGeom prst="flowChartPreparation">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7" name="AutoShape 25"/>
          <p:cNvSpPr>
            <a:spLocks noChangeArrowheads="1"/>
          </p:cNvSpPr>
          <p:nvPr/>
        </p:nvSpPr>
        <p:spPr bwMode="auto">
          <a:xfrm>
            <a:off x="4859338" y="3068638"/>
            <a:ext cx="846137" cy="431800"/>
          </a:xfrm>
          <a:prstGeom prst="flowChartPreparation">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8" name="Line 26"/>
          <p:cNvSpPr>
            <a:spLocks noChangeShapeType="1"/>
          </p:cNvSpPr>
          <p:nvPr/>
        </p:nvSpPr>
        <p:spPr bwMode="auto">
          <a:xfrm flipV="1">
            <a:off x="2555875" y="2492375"/>
            <a:ext cx="792163"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79" name="Line 27"/>
          <p:cNvSpPr>
            <a:spLocks noChangeShapeType="1"/>
          </p:cNvSpPr>
          <p:nvPr/>
        </p:nvSpPr>
        <p:spPr bwMode="auto">
          <a:xfrm>
            <a:off x="2555875" y="3644900"/>
            <a:ext cx="7921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0" name="Line 28"/>
          <p:cNvSpPr>
            <a:spLocks noChangeShapeType="1"/>
          </p:cNvSpPr>
          <p:nvPr/>
        </p:nvSpPr>
        <p:spPr bwMode="auto">
          <a:xfrm>
            <a:off x="2555875" y="3644900"/>
            <a:ext cx="792163" cy="11509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1" name="Line 29"/>
          <p:cNvSpPr>
            <a:spLocks noChangeShapeType="1"/>
          </p:cNvSpPr>
          <p:nvPr/>
        </p:nvSpPr>
        <p:spPr bwMode="auto">
          <a:xfrm flipV="1">
            <a:off x="4284663" y="2133600"/>
            <a:ext cx="57467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2" name="Line 30"/>
          <p:cNvSpPr>
            <a:spLocks noChangeShapeType="1"/>
          </p:cNvSpPr>
          <p:nvPr/>
        </p:nvSpPr>
        <p:spPr bwMode="auto">
          <a:xfrm>
            <a:off x="4284663" y="2492375"/>
            <a:ext cx="574675"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3" name="Line 31"/>
          <p:cNvSpPr>
            <a:spLocks noChangeShapeType="1"/>
          </p:cNvSpPr>
          <p:nvPr/>
        </p:nvSpPr>
        <p:spPr bwMode="auto">
          <a:xfrm flipV="1">
            <a:off x="4284663" y="3284538"/>
            <a:ext cx="57467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4" name="Line 32"/>
          <p:cNvSpPr>
            <a:spLocks noChangeShapeType="1"/>
          </p:cNvSpPr>
          <p:nvPr/>
        </p:nvSpPr>
        <p:spPr bwMode="auto">
          <a:xfrm>
            <a:off x="4284663" y="3573463"/>
            <a:ext cx="574675"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5" name="Text Box 33"/>
          <p:cNvSpPr txBox="1">
            <a:spLocks noChangeArrowheads="1"/>
          </p:cNvSpPr>
          <p:nvPr/>
        </p:nvSpPr>
        <p:spPr bwMode="auto">
          <a:xfrm>
            <a:off x="3419475" y="3716338"/>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23586" name="Text Box 34"/>
          <p:cNvSpPr txBox="1">
            <a:spLocks noChangeArrowheads="1"/>
          </p:cNvSpPr>
          <p:nvPr/>
        </p:nvSpPr>
        <p:spPr bwMode="auto">
          <a:xfrm>
            <a:off x="3276600" y="2205038"/>
            <a:ext cx="936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000099"/>
                </a:solidFill>
                <a:sym typeface="Mathematica1" pitchFamily="2" charset="2"/>
              </a:rPr>
              <a:t> </a:t>
            </a:r>
            <a:r>
              <a:rPr lang="en-US" altLang="en-US" sz="3200" b="1" baseline="-25000" smtClean="0">
                <a:solidFill>
                  <a:srgbClr val="000099"/>
                </a:solidFill>
                <a:sym typeface="Mathematica1" pitchFamily="2" charset="2"/>
              </a:rPr>
              <a:t>m</a:t>
            </a:r>
            <a:endParaRPr lang="en-US" altLang="en-US" sz="3200" b="1" smtClean="0">
              <a:solidFill>
                <a:srgbClr val="000099"/>
              </a:solidFill>
              <a:sym typeface="Mathematica1" pitchFamily="2" charset="2"/>
            </a:endParaRPr>
          </a:p>
        </p:txBody>
      </p:sp>
      <p:sp>
        <p:nvSpPr>
          <p:cNvPr id="23587" name="Text Box 35"/>
          <p:cNvSpPr txBox="1">
            <a:spLocks noChangeArrowheads="1"/>
          </p:cNvSpPr>
          <p:nvPr/>
        </p:nvSpPr>
        <p:spPr bwMode="auto">
          <a:xfrm>
            <a:off x="3419475" y="3284538"/>
            <a:ext cx="936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000099"/>
                </a:solidFill>
                <a:sym typeface="Mathematica1" pitchFamily="2" charset="2"/>
              </a:rPr>
              <a:t></a:t>
            </a:r>
            <a:r>
              <a:rPr lang="en-US" altLang="en-US" sz="3200" b="1" baseline="-25000" smtClean="0">
                <a:solidFill>
                  <a:srgbClr val="000099"/>
                </a:solidFill>
                <a:sym typeface="Mathematica1" pitchFamily="2" charset="2"/>
              </a:rPr>
              <a:t>rad</a:t>
            </a:r>
            <a:endParaRPr lang="en-US" altLang="en-US" sz="3200" b="1" smtClean="0">
              <a:solidFill>
                <a:srgbClr val="000099"/>
              </a:solidFill>
              <a:sym typeface="Mathematica1" pitchFamily="2" charset="2"/>
            </a:endParaRPr>
          </a:p>
        </p:txBody>
      </p:sp>
      <p:sp>
        <p:nvSpPr>
          <p:cNvPr id="23588" name="Text Box 36"/>
          <p:cNvSpPr txBox="1">
            <a:spLocks noChangeArrowheads="1"/>
          </p:cNvSpPr>
          <p:nvPr/>
        </p:nvSpPr>
        <p:spPr bwMode="auto">
          <a:xfrm>
            <a:off x="3348038" y="4437063"/>
            <a:ext cx="936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000099"/>
                </a:solidFill>
                <a:sym typeface="Mathematica1" pitchFamily="2" charset="2"/>
              </a:rPr>
              <a:t> </a:t>
            </a:r>
            <a:r>
              <a:rPr lang="en-US" altLang="en-US" sz="3200" b="1" baseline="-25000" smtClean="0">
                <a:solidFill>
                  <a:srgbClr val="000099"/>
                </a:solidFill>
                <a:sym typeface="Mathematica1" pitchFamily="2" charset="2"/>
              </a:rPr>
              <a:t>v</a:t>
            </a:r>
            <a:endParaRPr lang="en-US" altLang="en-US" sz="3200" b="1" smtClean="0">
              <a:solidFill>
                <a:srgbClr val="000099"/>
              </a:solidFill>
              <a:sym typeface="Mathematica1" pitchFamily="2" charset="2"/>
            </a:endParaRPr>
          </a:p>
        </p:txBody>
      </p:sp>
      <p:sp>
        <p:nvSpPr>
          <p:cNvPr id="23589" name="Text Box 37"/>
          <p:cNvSpPr txBox="1">
            <a:spLocks noChangeArrowheads="1"/>
          </p:cNvSpPr>
          <p:nvPr/>
        </p:nvSpPr>
        <p:spPr bwMode="auto">
          <a:xfrm>
            <a:off x="1643063" y="3357563"/>
            <a:ext cx="936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000099"/>
                </a:solidFill>
                <a:sym typeface="Mathematica1" pitchFamily="2" charset="2"/>
              </a:rPr>
              <a:t></a:t>
            </a:r>
            <a:r>
              <a:rPr lang="en-US" altLang="en-US" sz="3200" b="1" baseline="-25000" smtClean="0">
                <a:solidFill>
                  <a:srgbClr val="000099"/>
                </a:solidFill>
                <a:sym typeface="Mathematica1" pitchFamily="2" charset="2"/>
              </a:rPr>
              <a:t>tot</a:t>
            </a:r>
            <a:endParaRPr lang="en-US" altLang="en-US" sz="3200" b="1" smtClean="0">
              <a:solidFill>
                <a:srgbClr val="000099"/>
              </a:solidFill>
              <a:sym typeface="Mathematica1" pitchFamily="2" charset="2"/>
            </a:endParaRPr>
          </a:p>
        </p:txBody>
      </p:sp>
      <p:sp>
        <p:nvSpPr>
          <p:cNvPr id="23590" name="Text Box 38"/>
          <p:cNvSpPr txBox="1">
            <a:spLocks noChangeArrowheads="1"/>
          </p:cNvSpPr>
          <p:nvPr/>
        </p:nvSpPr>
        <p:spPr bwMode="auto">
          <a:xfrm>
            <a:off x="4932363" y="2492375"/>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smtClean="0">
                <a:solidFill>
                  <a:srgbClr val="000099"/>
                </a:solidFill>
                <a:sym typeface="Mathematica1" pitchFamily="2" charset="2"/>
              </a:rPr>
              <a:t></a:t>
            </a:r>
            <a:r>
              <a:rPr lang="en-US" altLang="en-US" sz="2400" b="1" baseline="-25000" smtClean="0">
                <a:solidFill>
                  <a:srgbClr val="000099"/>
                </a:solidFill>
                <a:sym typeface="Mathematica1" pitchFamily="2" charset="2"/>
              </a:rPr>
              <a:t>DM</a:t>
            </a:r>
            <a:endParaRPr lang="en-US" altLang="en-US" sz="2400" b="1" smtClean="0">
              <a:solidFill>
                <a:srgbClr val="000099"/>
              </a:solidFill>
              <a:sym typeface="Mathematica1" pitchFamily="2" charset="2"/>
            </a:endParaRPr>
          </a:p>
        </p:txBody>
      </p:sp>
      <p:sp>
        <p:nvSpPr>
          <p:cNvPr id="23591" name="Text Box 39"/>
          <p:cNvSpPr txBox="1">
            <a:spLocks noChangeArrowheads="1"/>
          </p:cNvSpPr>
          <p:nvPr/>
        </p:nvSpPr>
        <p:spPr bwMode="auto">
          <a:xfrm>
            <a:off x="4932363" y="299720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smtClean="0">
                <a:solidFill>
                  <a:srgbClr val="000099"/>
                </a:solidFill>
                <a:sym typeface="Mathematica1" pitchFamily="2" charset="2"/>
              </a:rPr>
              <a:t> </a:t>
            </a:r>
            <a:r>
              <a:rPr lang="en-US" altLang="en-US" sz="2400" b="1" baseline="-25000" smtClean="0">
                <a:solidFill>
                  <a:srgbClr val="000099"/>
                </a:solidFill>
                <a:sym typeface="Mathematica1" pitchFamily="2" charset="2"/>
              </a:rPr>
              <a:t></a:t>
            </a:r>
            <a:endParaRPr lang="en-US" altLang="en-US" sz="2400" b="1" smtClean="0">
              <a:solidFill>
                <a:srgbClr val="000099"/>
              </a:solidFill>
              <a:sym typeface="Mathematica1" pitchFamily="2" charset="2"/>
            </a:endParaRPr>
          </a:p>
        </p:txBody>
      </p:sp>
      <p:sp>
        <p:nvSpPr>
          <p:cNvPr id="23592" name="Text Box 40"/>
          <p:cNvSpPr txBox="1">
            <a:spLocks noChangeArrowheads="1"/>
          </p:cNvSpPr>
          <p:nvPr/>
        </p:nvSpPr>
        <p:spPr bwMode="auto">
          <a:xfrm>
            <a:off x="4932363" y="364490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smtClean="0">
                <a:solidFill>
                  <a:srgbClr val="000099"/>
                </a:solidFill>
                <a:sym typeface="Mathematica1" pitchFamily="2" charset="2"/>
              </a:rPr>
              <a:t> </a:t>
            </a:r>
            <a:r>
              <a:rPr lang="en-US" altLang="en-US" sz="2400" b="1" baseline="-25000" smtClean="0">
                <a:solidFill>
                  <a:srgbClr val="000099"/>
                </a:solidFill>
                <a:sym typeface="Mathematica1" pitchFamily="2" charset="2"/>
              </a:rPr>
              <a:t></a:t>
            </a:r>
            <a:endParaRPr lang="en-US" altLang="en-US" sz="2400" b="1" smtClean="0">
              <a:solidFill>
                <a:srgbClr val="000099"/>
              </a:solidFill>
              <a:sym typeface="Mathematica1" pitchFamily="2" charset="2"/>
            </a:endParaRPr>
          </a:p>
        </p:txBody>
      </p:sp>
      <p:sp>
        <p:nvSpPr>
          <p:cNvPr id="23593" name="Text Box 41"/>
          <p:cNvSpPr txBox="1">
            <a:spLocks noChangeArrowheads="1"/>
          </p:cNvSpPr>
          <p:nvPr/>
        </p:nvSpPr>
        <p:spPr bwMode="auto">
          <a:xfrm>
            <a:off x="5867400" y="3429000"/>
            <a:ext cx="3059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23594" name="Text Box 42"/>
          <p:cNvSpPr txBox="1">
            <a:spLocks noChangeArrowheads="1"/>
          </p:cNvSpPr>
          <p:nvPr/>
        </p:nvSpPr>
        <p:spPr bwMode="auto">
          <a:xfrm>
            <a:off x="6011863" y="3429000"/>
            <a:ext cx="1944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838699" name="Text Box 43"/>
          <p:cNvSpPr txBox="1">
            <a:spLocks noChangeArrowheads="1"/>
          </p:cNvSpPr>
          <p:nvPr/>
        </p:nvSpPr>
        <p:spPr bwMode="auto">
          <a:xfrm>
            <a:off x="5724525" y="1989138"/>
            <a:ext cx="2016125" cy="369887"/>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outerShdw>
                </a:effectLst>
                <a:latin typeface="Constantia"/>
              </a:rPr>
              <a:t>baryonic matter</a:t>
            </a:r>
          </a:p>
        </p:txBody>
      </p:sp>
      <p:sp>
        <p:nvSpPr>
          <p:cNvPr id="838700" name="Text Box 44"/>
          <p:cNvSpPr txBox="1">
            <a:spLocks noChangeArrowheads="1"/>
          </p:cNvSpPr>
          <p:nvPr/>
        </p:nvSpPr>
        <p:spPr bwMode="auto">
          <a:xfrm>
            <a:off x="5724525" y="2565400"/>
            <a:ext cx="2016125" cy="369888"/>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outerShdw>
                </a:effectLst>
                <a:latin typeface="Constantia"/>
              </a:rPr>
              <a:t>dark matter</a:t>
            </a:r>
          </a:p>
        </p:txBody>
      </p:sp>
      <p:sp>
        <p:nvSpPr>
          <p:cNvPr id="838701" name="Text Box 45"/>
          <p:cNvSpPr txBox="1">
            <a:spLocks noChangeArrowheads="1"/>
          </p:cNvSpPr>
          <p:nvPr/>
        </p:nvSpPr>
        <p:spPr bwMode="auto">
          <a:xfrm>
            <a:off x="5724525" y="3068638"/>
            <a:ext cx="2016125" cy="369887"/>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outerShdw>
                </a:effectLst>
                <a:latin typeface="Constantia"/>
              </a:rPr>
              <a:t>photons</a:t>
            </a:r>
          </a:p>
        </p:txBody>
      </p:sp>
      <p:sp>
        <p:nvSpPr>
          <p:cNvPr id="838702" name="Text Box 46"/>
          <p:cNvSpPr txBox="1">
            <a:spLocks noChangeArrowheads="1"/>
          </p:cNvSpPr>
          <p:nvPr/>
        </p:nvSpPr>
        <p:spPr bwMode="auto">
          <a:xfrm>
            <a:off x="5724525" y="3716338"/>
            <a:ext cx="2016125" cy="369887"/>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outerShdw>
                </a:effectLst>
                <a:latin typeface="Constantia"/>
              </a:rPr>
              <a:t>neutrino’s</a:t>
            </a:r>
          </a:p>
        </p:txBody>
      </p:sp>
      <p:sp>
        <p:nvSpPr>
          <p:cNvPr id="838703" name="Text Box 47"/>
          <p:cNvSpPr txBox="1">
            <a:spLocks noChangeArrowheads="1"/>
          </p:cNvSpPr>
          <p:nvPr/>
        </p:nvSpPr>
        <p:spPr bwMode="auto">
          <a:xfrm>
            <a:off x="4356100" y="4508500"/>
            <a:ext cx="3095625" cy="482600"/>
          </a:xfrm>
          <a:prstGeom prst="rect">
            <a:avLst/>
          </a:prstGeom>
          <a:noFill/>
          <a:ln w="9525">
            <a:noFill/>
            <a:miter lim="800000"/>
            <a:headEnd/>
            <a:tailEnd/>
          </a:ln>
          <a:effectLst/>
        </p:spPr>
        <p:txBody>
          <a:bodyPr>
            <a:spAutoFit/>
          </a:bodyPr>
          <a:lstStyle/>
          <a:p>
            <a:pPr>
              <a:lnSpc>
                <a:spcPct val="60000"/>
              </a:lnSpc>
              <a:spcBef>
                <a:spcPct val="50000"/>
              </a:spcBef>
              <a:defRPr/>
            </a:pPr>
            <a:r>
              <a:rPr lang="en-US" sz="2000" b="1" dirty="0">
                <a:solidFill>
                  <a:prstClr val="white"/>
                </a:solidFill>
                <a:effectLst>
                  <a:outerShdw blurRad="38100" dist="38100" dir="2700000" algn="tl">
                    <a:srgbClr val="000000"/>
                  </a:outerShdw>
                </a:effectLst>
                <a:latin typeface="Constantia"/>
              </a:rPr>
              <a:t>dark/</a:t>
            </a:r>
            <a:br>
              <a:rPr lang="en-US" sz="2000" b="1" dirty="0">
                <a:solidFill>
                  <a:prstClr val="white"/>
                </a:solidFill>
                <a:effectLst>
                  <a:outerShdw blurRad="38100" dist="38100" dir="2700000" algn="tl">
                    <a:srgbClr val="000000"/>
                  </a:outerShdw>
                </a:effectLst>
                <a:latin typeface="Constantia"/>
              </a:rPr>
            </a:br>
            <a:r>
              <a:rPr lang="en-US" sz="2000" b="1" dirty="0">
                <a:solidFill>
                  <a:prstClr val="white"/>
                </a:solidFill>
                <a:effectLst>
                  <a:outerShdw blurRad="38100" dist="38100" dir="2700000" algn="tl">
                    <a:srgbClr val="000000"/>
                  </a:outerShdw>
                </a:effectLst>
                <a:latin typeface="Constantia"/>
              </a:rPr>
              <a:t>vacuum energy</a:t>
            </a:r>
          </a:p>
        </p:txBody>
      </p:sp>
      <p:sp>
        <p:nvSpPr>
          <p:cNvPr id="838704" name="Text Box 48"/>
          <p:cNvSpPr txBox="1">
            <a:spLocks noChangeArrowheads="1"/>
          </p:cNvSpPr>
          <p:nvPr/>
        </p:nvSpPr>
        <p:spPr bwMode="auto">
          <a:xfrm>
            <a:off x="3276600" y="1773238"/>
            <a:ext cx="1511300" cy="400050"/>
          </a:xfrm>
          <a:prstGeom prst="rect">
            <a:avLst/>
          </a:prstGeom>
          <a:noFill/>
          <a:ln w="9525">
            <a:noFill/>
            <a:miter lim="800000"/>
            <a:headEnd/>
            <a:tailEnd/>
          </a:ln>
          <a:effectLst/>
        </p:spPr>
        <p:txBody>
          <a:bodyPr>
            <a:spAutoFit/>
          </a:bodyPr>
          <a:lstStyle/>
          <a:p>
            <a:pPr>
              <a:spcBef>
                <a:spcPct val="50000"/>
              </a:spcBef>
              <a:defRPr/>
            </a:pPr>
            <a:r>
              <a:rPr lang="en-US" sz="2000" b="1" dirty="0">
                <a:solidFill>
                  <a:prstClr val="white"/>
                </a:solidFill>
                <a:effectLst>
                  <a:outerShdw blurRad="38100" dist="38100" dir="2700000" algn="tl">
                    <a:srgbClr val="000000"/>
                  </a:outerShdw>
                </a:effectLst>
                <a:latin typeface="Constantia"/>
              </a:rPr>
              <a:t>matter</a:t>
            </a:r>
          </a:p>
        </p:txBody>
      </p:sp>
      <p:sp>
        <p:nvSpPr>
          <p:cNvPr id="838705" name="Text Box 49"/>
          <p:cNvSpPr txBox="1">
            <a:spLocks noChangeArrowheads="1"/>
          </p:cNvSpPr>
          <p:nvPr/>
        </p:nvSpPr>
        <p:spPr bwMode="auto">
          <a:xfrm>
            <a:off x="3132138" y="2924175"/>
            <a:ext cx="1511300" cy="400050"/>
          </a:xfrm>
          <a:prstGeom prst="rect">
            <a:avLst/>
          </a:prstGeom>
          <a:noFill/>
          <a:ln w="9525">
            <a:noFill/>
            <a:miter lim="800000"/>
            <a:headEnd/>
            <a:tailEnd/>
          </a:ln>
          <a:effectLst/>
        </p:spPr>
        <p:txBody>
          <a:bodyPr>
            <a:spAutoFit/>
          </a:bodyPr>
          <a:lstStyle/>
          <a:p>
            <a:pPr>
              <a:spcBef>
                <a:spcPct val="50000"/>
              </a:spcBef>
              <a:defRPr/>
            </a:pPr>
            <a:r>
              <a:rPr lang="en-US" sz="2000" b="1" dirty="0">
                <a:solidFill>
                  <a:prstClr val="white"/>
                </a:solidFill>
                <a:effectLst>
                  <a:outerShdw blurRad="38100" dist="38100" dir="2700000" algn="tl">
                    <a:srgbClr val="000000"/>
                  </a:outerShdw>
                </a:effectLst>
                <a:latin typeface="Constantia"/>
              </a:rPr>
              <a:t>radiation</a:t>
            </a:r>
          </a:p>
        </p:txBody>
      </p:sp>
      <p:sp>
        <p:nvSpPr>
          <p:cNvPr id="23602" name="AutoShape 50"/>
          <p:cNvSpPr>
            <a:spLocks noChangeArrowheads="1"/>
          </p:cNvSpPr>
          <p:nvPr/>
        </p:nvSpPr>
        <p:spPr bwMode="auto">
          <a:xfrm>
            <a:off x="1331913" y="1700213"/>
            <a:ext cx="6481762" cy="3457575"/>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603" name="AutoShape 51"/>
          <p:cNvSpPr>
            <a:spLocks noChangeArrowheads="1"/>
          </p:cNvSpPr>
          <p:nvPr/>
        </p:nvSpPr>
        <p:spPr bwMode="auto">
          <a:xfrm>
            <a:off x="4859338" y="1916113"/>
            <a:ext cx="846137" cy="431800"/>
          </a:xfrm>
          <a:prstGeom prst="flowChartPreparation">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604" name="Text Box 52"/>
          <p:cNvSpPr txBox="1">
            <a:spLocks noChangeArrowheads="1"/>
          </p:cNvSpPr>
          <p:nvPr/>
        </p:nvSpPr>
        <p:spPr bwMode="auto">
          <a:xfrm>
            <a:off x="4932363" y="1916113"/>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smtClean="0">
                <a:solidFill>
                  <a:srgbClr val="000099"/>
                </a:solidFill>
                <a:sym typeface="Mathematica1" pitchFamily="2" charset="2"/>
              </a:rPr>
              <a:t> </a:t>
            </a:r>
            <a:r>
              <a:rPr lang="en-US" altLang="en-US" sz="2400" b="1" baseline="-25000" smtClean="0">
                <a:solidFill>
                  <a:srgbClr val="000099"/>
                </a:solidFill>
                <a:sym typeface="Mathematica1" pitchFamily="2" charset="2"/>
              </a:rPr>
              <a:t>b</a:t>
            </a:r>
            <a:endParaRPr lang="en-US" altLang="en-US" sz="2400" b="1" smtClean="0">
              <a:solidFill>
                <a:srgbClr val="000099"/>
              </a:solidFill>
              <a:sym typeface="Mathematica1" pitchFamily="2" charset="2"/>
            </a:endParaRPr>
          </a:p>
        </p:txBody>
      </p:sp>
    </p:spTree>
    <p:extLst>
      <p:ext uri="{BB962C8B-B14F-4D97-AF65-F5344CB8AC3E}">
        <p14:creationId xmlns:p14="http://schemas.microsoft.com/office/powerpoint/2010/main" val="3733462859"/>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2402" name="Title 1"/>
          <p:cNvSpPr>
            <a:spLocks noGrp="1"/>
          </p:cNvSpPr>
          <p:nvPr>
            <p:ph type="title"/>
          </p:nvPr>
        </p:nvSpPr>
        <p:spPr>
          <a:xfrm>
            <a:off x="468313" y="0"/>
            <a:ext cx="8229600" cy="1143000"/>
          </a:xfrm>
        </p:spPr>
        <p:txBody>
          <a:bodyPr/>
          <a:lstStyle/>
          <a:p>
            <a:r>
              <a:rPr lang="en-US" sz="5500" b="1" smtClean="0">
                <a:solidFill>
                  <a:schemeClr val="tx1"/>
                </a:solidFill>
              </a:rPr>
              <a:t>LCDM  Cosmology</a:t>
            </a:r>
          </a:p>
        </p:txBody>
      </p:sp>
      <p:sp>
        <p:nvSpPr>
          <p:cNvPr id="102403" name="Content Placeholder 2"/>
          <p:cNvSpPr>
            <a:spLocks noGrp="1"/>
          </p:cNvSpPr>
          <p:nvPr>
            <p:ph idx="1"/>
          </p:nvPr>
        </p:nvSpPr>
        <p:spPr>
          <a:xfrm>
            <a:off x="468313" y="1268413"/>
            <a:ext cx="8229600" cy="4525962"/>
          </a:xfrm>
        </p:spPr>
        <p:txBody>
          <a:bodyPr/>
          <a:lstStyle/>
          <a:p>
            <a:r>
              <a:rPr lang="en-US" smtClean="0"/>
              <a:t>Concordance cosmology</a:t>
            </a:r>
          </a:p>
          <a:p>
            <a:pPr>
              <a:buFontTx/>
              <a:buNone/>
            </a:pPr>
            <a:r>
              <a:rPr lang="en-US" smtClean="0"/>
              <a:t>   </a:t>
            </a:r>
            <a:r>
              <a:rPr lang="en-US" sz="2200" smtClean="0"/>
              <a:t>- model that fits the majority of cosmological observations</a:t>
            </a:r>
          </a:p>
          <a:p>
            <a:pPr>
              <a:buFontTx/>
              <a:buNone/>
            </a:pPr>
            <a:r>
              <a:rPr lang="en-US" sz="2200" smtClean="0"/>
              <a:t>    -  universe dominated by Dark Matter and Dark Energy</a:t>
            </a:r>
          </a:p>
          <a:p>
            <a:pPr>
              <a:buFontTx/>
              <a:buNone/>
            </a:pPr>
            <a:endParaRPr lang="en-US" sz="2200" smtClean="0"/>
          </a:p>
          <a:p>
            <a:pPr>
              <a:buFontTx/>
              <a:buNone/>
            </a:pPr>
            <a:r>
              <a:rPr lang="en-US" sz="2200" smtClean="0"/>
              <a:t>  </a:t>
            </a:r>
          </a:p>
        </p:txBody>
      </p:sp>
      <p:pic>
        <p:nvPicPr>
          <p:cNvPr id="102404" name="Picture 4" descr="Cosmological_Composition_-_Pie_Ch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2738"/>
            <a:ext cx="9144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Box 5"/>
          <p:cNvSpPr txBox="1">
            <a:spLocks noChangeArrowheads="1"/>
          </p:cNvSpPr>
          <p:nvPr/>
        </p:nvSpPr>
        <p:spPr bwMode="auto">
          <a:xfrm>
            <a:off x="4859338" y="6381750"/>
            <a:ext cx="410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LCDM composition today … </a:t>
            </a:r>
          </a:p>
        </p:txBody>
      </p:sp>
    </p:spTree>
    <p:extLst>
      <p:ext uri="{BB962C8B-B14F-4D97-AF65-F5344CB8AC3E}">
        <p14:creationId xmlns:p14="http://schemas.microsoft.com/office/powerpoint/2010/main" val="1908980282"/>
      </p:ext>
    </p:extLst>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500063" y="-142875"/>
            <a:ext cx="10404476" cy="1371600"/>
          </a:xfrm>
          <a:prstGeom prst="rect">
            <a:avLst/>
          </a:prstGeom>
          <a:noFill/>
          <a:ln w="9525">
            <a:noFill/>
            <a:miter lim="800000"/>
            <a:headEnd/>
            <a:tailEnd/>
          </a:ln>
        </p:spPr>
        <p:txBody>
          <a:bodyPr anchor="ctr"/>
          <a:lstStyle/>
          <a:p>
            <a:pPr algn="ctr">
              <a:defRPr/>
            </a:pPr>
            <a:r>
              <a:rPr lang="en-US" sz="5600" b="1" dirty="0">
                <a:solidFill>
                  <a:prstClr val="white"/>
                </a:solidFill>
                <a:latin typeface="Constantia"/>
              </a:rPr>
              <a:t>Cosmic Energy Inventory</a:t>
            </a:r>
          </a:p>
        </p:txBody>
      </p:sp>
      <p:pic>
        <p:nvPicPr>
          <p:cNvPr id="143363" name="Picture 4"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00063" y="1071563"/>
            <a:ext cx="8229600" cy="5348287"/>
          </a:xfrm>
          <a:noFill/>
        </p:spPr>
      </p:pic>
      <p:sp>
        <p:nvSpPr>
          <p:cNvPr id="93189" name="Text Box 5"/>
          <p:cNvSpPr txBox="1">
            <a:spLocks noChangeArrowheads="1"/>
          </p:cNvSpPr>
          <p:nvPr/>
        </p:nvSpPr>
        <p:spPr bwMode="auto">
          <a:xfrm>
            <a:off x="5795963" y="6491288"/>
            <a:ext cx="4032250" cy="366712"/>
          </a:xfrm>
          <a:prstGeom prst="rect">
            <a:avLst/>
          </a:prstGeom>
          <a:noFill/>
          <a:ln w="9525">
            <a:noFill/>
            <a:miter lim="800000"/>
            <a:headEnd/>
            <a:tailEnd/>
          </a:ln>
        </p:spPr>
        <p:txBody>
          <a:bodyPr>
            <a:spAutoFit/>
          </a:bodyPr>
          <a:lstStyle/>
          <a:p>
            <a:pPr>
              <a:spcBef>
                <a:spcPct val="50000"/>
              </a:spcBef>
              <a:defRPr/>
            </a:pPr>
            <a:r>
              <a:rPr lang="en-US" b="1" dirty="0">
                <a:solidFill>
                  <a:prstClr val="white"/>
                </a:solidFill>
                <a:latin typeface="Constantia"/>
              </a:rPr>
              <a:t>Fukugita &amp; Peebles 2004</a:t>
            </a:r>
          </a:p>
        </p:txBody>
      </p:sp>
      <p:sp>
        <p:nvSpPr>
          <p:cNvPr id="143365" name="Rectangle 6"/>
          <p:cNvSpPr>
            <a:spLocks noChangeArrowheads="1"/>
          </p:cNvSpPr>
          <p:nvPr/>
        </p:nvSpPr>
        <p:spPr bwMode="auto">
          <a:xfrm>
            <a:off x="500063" y="1071563"/>
            <a:ext cx="8215312" cy="5357812"/>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Tree>
    <p:extLst>
      <p:ext uri="{BB962C8B-B14F-4D97-AF65-F5344CB8AC3E}">
        <p14:creationId xmlns:p14="http://schemas.microsoft.com/office/powerpoint/2010/main" val="1030644281"/>
      </p:ext>
    </p:extLst>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252413" y="1640721"/>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Cosmic Constituents:</a:t>
            </a: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Evolving Energy Density </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1908171140"/>
      </p:ext>
    </p:extLst>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3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FRW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Energy Equation</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347333"/>
            <a:ext cx="8358187" cy="830997"/>
          </a:xfrm>
          <a:prstGeom prst="rect">
            <a:avLst/>
          </a:prstGeom>
          <a:noFill/>
        </p:spPr>
        <p:txBody>
          <a:bodyPr>
            <a:spAutoFit/>
          </a:bodyPr>
          <a:lstStyle/>
          <a:p>
            <a:pPr>
              <a:defRPr/>
            </a:pPr>
            <a:r>
              <a:rPr lang="en-US" sz="1600" b="1" dirty="0">
                <a:solidFill>
                  <a:prstClr val="white"/>
                </a:solidFill>
                <a:latin typeface="Constantia"/>
              </a:rPr>
              <a:t>To  infer  </a:t>
            </a:r>
            <a:r>
              <a:rPr lang="en-US" sz="1600" b="1" dirty="0" smtClean="0">
                <a:solidFill>
                  <a:prstClr val="white"/>
                </a:solidFill>
                <a:latin typeface="Constantia"/>
              </a:rPr>
              <a:t>the evolving energy density </a:t>
            </a:r>
            <a:r>
              <a:rPr lang="en-US" sz="1600" b="1" dirty="0" smtClean="0">
                <a:solidFill>
                  <a:prstClr val="white"/>
                </a:solidFill>
                <a:latin typeface="Constantia"/>
                <a:sym typeface="Mathematica1"/>
              </a:rPr>
              <a:t></a:t>
            </a:r>
            <a:r>
              <a:rPr lang="en-US" sz="1600" b="1" dirty="0">
                <a:solidFill>
                  <a:prstClr val="white"/>
                </a:solidFill>
                <a:latin typeface="Constantia"/>
                <a:sym typeface="Mathematica1"/>
              </a:rPr>
              <a:t>(t) </a:t>
            </a:r>
            <a:r>
              <a:rPr lang="en-US" sz="1600" b="1" dirty="0" smtClean="0">
                <a:solidFill>
                  <a:prstClr val="white"/>
                </a:solidFill>
                <a:latin typeface="Constantia"/>
                <a:sym typeface="Mathematica1"/>
              </a:rPr>
              <a:t>of each cosmic component, we refer to </a:t>
            </a:r>
          </a:p>
          <a:p>
            <a:pPr>
              <a:defRPr/>
            </a:pPr>
            <a:r>
              <a:rPr lang="en-US" sz="1600" b="1" dirty="0" smtClean="0">
                <a:solidFill>
                  <a:prstClr val="white"/>
                </a:solidFill>
                <a:latin typeface="Constantia"/>
                <a:sym typeface="Mathematica1"/>
              </a:rPr>
              <a:t>the cosmic energy equation. This equation can be directly inferred from the FRW equations</a:t>
            </a:r>
            <a:endParaRPr lang="en-US" sz="1600" b="1" dirty="0">
              <a:solidFill>
                <a:prstClr val="white"/>
              </a:solidFill>
              <a:latin typeface="Constantia"/>
            </a:endParaRPr>
          </a:p>
        </p:txBody>
      </p:sp>
      <p:sp>
        <p:nvSpPr>
          <p:cNvPr id="10" name="Rectangle 9"/>
          <p:cNvSpPr/>
          <p:nvPr/>
        </p:nvSpPr>
        <p:spPr>
          <a:xfrm>
            <a:off x="500062" y="1196752"/>
            <a:ext cx="8143875" cy="9921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5602" name="Object 4"/>
          <p:cNvGraphicFramePr>
            <a:graphicFrameLocks noChangeAspect="1"/>
          </p:cNvGraphicFramePr>
          <p:nvPr>
            <p:extLst>
              <p:ext uri="{D42A27DB-BD31-4B8C-83A1-F6EECF244321}">
                <p14:modId xmlns:p14="http://schemas.microsoft.com/office/powerpoint/2010/main" val="1893147823"/>
              </p:ext>
            </p:extLst>
          </p:nvPr>
        </p:nvGraphicFramePr>
        <p:xfrm>
          <a:off x="2464594" y="2348880"/>
          <a:ext cx="4214812" cy="1433512"/>
        </p:xfrm>
        <a:graphic>
          <a:graphicData uri="http://schemas.openxmlformats.org/presentationml/2006/ole">
            <mc:AlternateContent xmlns:mc="http://schemas.openxmlformats.org/markup-compatibility/2006">
              <mc:Choice xmlns:v="urn:schemas-microsoft-com:vml" Requires="v">
                <p:oleObj spid="_x0000_s196651" name="Equation" r:id="rId3" imgW="1269720" imgH="431640" progId="Equation.DSMT4">
                  <p:embed/>
                </p:oleObj>
              </mc:Choice>
              <mc:Fallback>
                <p:oleObj name="Equation" r:id="rId3" imgW="12697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594" y="2348880"/>
                        <a:ext cx="4214812"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629957" y="4149080"/>
            <a:ext cx="8681020" cy="1077218"/>
          </a:xfrm>
          <a:prstGeom prst="rect">
            <a:avLst/>
          </a:prstGeom>
          <a:noFill/>
        </p:spPr>
        <p:txBody>
          <a:bodyPr wrap="square">
            <a:spAutoFit/>
          </a:bodyPr>
          <a:lstStyle/>
          <a:p>
            <a:pPr>
              <a:defRPr/>
            </a:pPr>
            <a:r>
              <a:rPr lang="en-US" sz="1600" b="1" dirty="0" smtClean="0">
                <a:solidFill>
                  <a:prstClr val="white"/>
                </a:solidFill>
                <a:latin typeface="Constantia"/>
              </a:rPr>
              <a:t>The equation forms a direct expression of the adiabatic expansion of the Universe, </a:t>
            </a:r>
          </a:p>
          <a:p>
            <a:pPr>
              <a:defRPr/>
            </a:pPr>
            <a:r>
              <a:rPr lang="en-US" sz="1600" b="1" dirty="0">
                <a:solidFill>
                  <a:prstClr val="white"/>
                </a:solidFill>
                <a:latin typeface="Constantia"/>
                <a:sym typeface="Mathematica1"/>
              </a:rPr>
              <a:t> </a:t>
            </a:r>
            <a:r>
              <a:rPr lang="en-US" sz="1600" b="1" dirty="0" err="1" smtClean="0">
                <a:solidFill>
                  <a:prstClr val="white"/>
                </a:solidFill>
                <a:latin typeface="Constantia"/>
                <a:sym typeface="Mathematica1"/>
              </a:rPr>
              <a:t>ie</a:t>
            </a:r>
            <a:r>
              <a:rPr lang="en-US" sz="1600" b="1" dirty="0" smtClean="0">
                <a:solidFill>
                  <a:prstClr val="white"/>
                </a:solidFill>
                <a:latin typeface="Constantia"/>
                <a:sym typeface="Mathematica1"/>
              </a:rPr>
              <a:t>. </a:t>
            </a: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p:txBody>
      </p:sp>
      <p:graphicFrame>
        <p:nvGraphicFramePr>
          <p:cNvPr id="25603" name="Object 5"/>
          <p:cNvGraphicFramePr>
            <a:graphicFrameLocks noChangeAspect="1"/>
          </p:cNvGraphicFramePr>
          <p:nvPr>
            <p:extLst>
              <p:ext uri="{D42A27DB-BD31-4B8C-83A1-F6EECF244321}">
                <p14:modId xmlns:p14="http://schemas.microsoft.com/office/powerpoint/2010/main" val="3599705164"/>
              </p:ext>
            </p:extLst>
          </p:nvPr>
        </p:nvGraphicFramePr>
        <p:xfrm>
          <a:off x="5508104" y="5517232"/>
          <a:ext cx="2324993" cy="600318"/>
        </p:xfrm>
        <a:graphic>
          <a:graphicData uri="http://schemas.openxmlformats.org/presentationml/2006/ole">
            <mc:AlternateContent xmlns:mc="http://schemas.openxmlformats.org/markup-compatibility/2006">
              <mc:Choice xmlns:v="urn:schemas-microsoft-com:vml" Requires="v">
                <p:oleObj spid="_x0000_s196652" name="Equation" r:id="rId5" imgW="787320" imgH="203040" progId="Equation.DSMT4">
                  <p:embed/>
                </p:oleObj>
              </mc:Choice>
              <mc:Fallback>
                <p:oleObj name="Equation" r:id="rId5" imgW="787320" imgH="203040" progId="Equation.DSMT4">
                  <p:embed/>
                  <p:pic>
                    <p:nvPicPr>
                      <p:cNvPr id="0" name=""/>
                      <p:cNvPicPr>
                        <a:picLocks noChangeAspect="1" noChangeArrowheads="1"/>
                      </p:cNvPicPr>
                      <p:nvPr/>
                    </p:nvPicPr>
                    <p:blipFill>
                      <a:blip r:embed="rId6"/>
                      <a:srcRect/>
                      <a:stretch>
                        <a:fillRect/>
                      </a:stretch>
                    </p:blipFill>
                    <p:spPr bwMode="auto">
                      <a:xfrm>
                        <a:off x="5508104" y="5517232"/>
                        <a:ext cx="2324993" cy="600318"/>
                      </a:xfrm>
                      <a:prstGeom prst="rect">
                        <a:avLst/>
                      </a:prstGeom>
                      <a:noFill/>
                      <a:ln>
                        <a:noFill/>
                      </a:ln>
                      <a:effectLst/>
                      <a:extLst/>
                    </p:spPr>
                  </p:pic>
                </p:oleObj>
              </mc:Fallback>
            </mc:AlternateContent>
          </a:graphicData>
        </a:graphic>
      </p:graphicFrame>
      <p:sp>
        <p:nvSpPr>
          <p:cNvPr id="14" name="Rectangle 13"/>
          <p:cNvSpPr/>
          <p:nvPr/>
        </p:nvSpPr>
        <p:spPr>
          <a:xfrm>
            <a:off x="500063" y="4071937"/>
            <a:ext cx="8143875" cy="2597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28588641"/>
              </p:ext>
            </p:extLst>
          </p:nvPr>
        </p:nvGraphicFramePr>
        <p:xfrm>
          <a:off x="1043608" y="5226298"/>
          <a:ext cx="1800200" cy="1272372"/>
        </p:xfrm>
        <a:graphic>
          <a:graphicData uri="http://schemas.openxmlformats.org/presentationml/2006/ole">
            <mc:AlternateContent xmlns:mc="http://schemas.openxmlformats.org/markup-compatibility/2006">
              <mc:Choice xmlns:v="urn:schemas-microsoft-com:vml" Requires="v">
                <p:oleObj spid="_x0000_s196653" name="Equation" r:id="rId7" imgW="647640" imgH="457200" progId="Equation.DSMT4">
                  <p:embed/>
                </p:oleObj>
              </mc:Choice>
              <mc:Fallback>
                <p:oleObj name="Equation" r:id="rId7" imgW="647640" imgH="457200" progId="Equation.DSMT4">
                  <p:embed/>
                  <p:pic>
                    <p:nvPicPr>
                      <p:cNvPr id="0" name="Object 5"/>
                      <p:cNvPicPr>
                        <a:picLocks noChangeAspect="1" noChangeArrowheads="1"/>
                      </p:cNvPicPr>
                      <p:nvPr/>
                    </p:nvPicPr>
                    <p:blipFill>
                      <a:blip r:embed="rId8"/>
                      <a:srcRect/>
                      <a:stretch>
                        <a:fillRect/>
                      </a:stretch>
                    </p:blipFill>
                    <p:spPr bwMode="auto">
                      <a:xfrm>
                        <a:off x="1043608" y="5226298"/>
                        <a:ext cx="1800200" cy="1272372"/>
                      </a:xfrm>
                      <a:prstGeom prst="rect">
                        <a:avLst/>
                      </a:prstGeom>
                      <a:noFill/>
                      <a:ln>
                        <a:noFill/>
                      </a:ln>
                      <a:effectLst/>
                    </p:spPr>
                  </p:pic>
                </p:oleObj>
              </mc:Fallback>
            </mc:AlternateContent>
          </a:graphicData>
        </a:graphic>
      </p:graphicFrame>
      <p:sp>
        <p:nvSpPr>
          <p:cNvPr id="3" name="Right Brace 2"/>
          <p:cNvSpPr/>
          <p:nvPr/>
        </p:nvSpPr>
        <p:spPr>
          <a:xfrm>
            <a:off x="4904456" y="5373216"/>
            <a:ext cx="288032" cy="1008112"/>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p:cNvSpPr txBox="1"/>
          <p:nvPr/>
        </p:nvSpPr>
        <p:spPr>
          <a:xfrm>
            <a:off x="2843808" y="5367324"/>
            <a:ext cx="8681020" cy="1569660"/>
          </a:xfrm>
          <a:prstGeom prst="rect">
            <a:avLst/>
          </a:prstGeom>
          <a:noFill/>
        </p:spPr>
        <p:txBody>
          <a:bodyPr wrap="square">
            <a:spAutoFit/>
          </a:bodyPr>
          <a:lstStyle/>
          <a:p>
            <a:pPr>
              <a:defRPr/>
            </a:pPr>
            <a:r>
              <a:rPr lang="en-US" sz="1600" b="1" dirty="0" smtClean="0">
                <a:solidFill>
                  <a:prstClr val="white"/>
                </a:solidFill>
                <a:latin typeface="Constantia"/>
                <a:sym typeface="Mathematica1"/>
              </a:rPr>
              <a:t>Internal energy</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a:solidFill>
                  <a:prstClr val="white"/>
                </a:solidFill>
                <a:latin typeface="Constantia"/>
                <a:sym typeface="Mathematica1"/>
              </a:rPr>
              <a:t> </a:t>
            </a:r>
            <a:r>
              <a:rPr lang="en-US" sz="1600" b="1" dirty="0" smtClean="0">
                <a:solidFill>
                  <a:prstClr val="white"/>
                </a:solidFill>
                <a:latin typeface="Constantia"/>
                <a:sym typeface="Mathematica1"/>
              </a:rPr>
              <a:t>Expanding volume</a:t>
            </a: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p:txBody>
      </p:sp>
    </p:spTree>
    <p:extLst>
      <p:ext uri="{BB962C8B-B14F-4D97-AF65-F5344CB8AC3E}">
        <p14:creationId xmlns:p14="http://schemas.microsoft.com/office/powerpoint/2010/main" val="1149006191"/>
      </p:ext>
    </p:extLst>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FRW  Energy  Equation</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584200"/>
          </a:xfrm>
          <a:prstGeom prst="rect">
            <a:avLst/>
          </a:prstGeom>
          <a:noFill/>
        </p:spPr>
        <p:txBody>
          <a:bodyPr>
            <a:spAutoFit/>
          </a:bodyPr>
          <a:lstStyle/>
          <a:p>
            <a:pPr>
              <a:defRPr/>
            </a:pPr>
            <a:r>
              <a:rPr lang="en-US" sz="1600" b="1" dirty="0">
                <a:solidFill>
                  <a:prstClr val="white"/>
                </a:solidFill>
                <a:latin typeface="Constantia"/>
              </a:rPr>
              <a:t>To  infer  </a:t>
            </a:r>
            <a:r>
              <a:rPr lang="en-US" sz="1600" b="1" dirty="0">
                <a:solidFill>
                  <a:prstClr val="white"/>
                </a:solidFill>
                <a:latin typeface="Constantia"/>
                <a:sym typeface="Mathematica1"/>
              </a:rPr>
              <a:t>(t)  from the energy equation,  we need to know the pressure p(t) for </a:t>
            </a:r>
          </a:p>
          <a:p>
            <a:pPr>
              <a:defRPr/>
            </a:pPr>
            <a:r>
              <a:rPr lang="en-US" sz="1600" b="1" dirty="0">
                <a:solidFill>
                  <a:prstClr val="white"/>
                </a:solidFill>
                <a:latin typeface="Constantia"/>
                <a:sym typeface="Mathematica1"/>
              </a:rPr>
              <a:t>that particular medium/ingredient of the Universe. </a:t>
            </a:r>
            <a:endParaRPr lang="en-US" sz="1600" b="1" dirty="0">
              <a:solidFill>
                <a:prstClr val="white"/>
              </a:solidFill>
              <a:latin typeface="Constantia"/>
            </a:endParaRPr>
          </a:p>
        </p:txBody>
      </p:sp>
      <p:sp>
        <p:nvSpPr>
          <p:cNvPr id="10" name="Rectangle 9"/>
          <p:cNvSpPr/>
          <p:nvPr/>
        </p:nvSpPr>
        <p:spPr>
          <a:xfrm>
            <a:off x="500063" y="1428750"/>
            <a:ext cx="8143875"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5602" name="Object 4"/>
          <p:cNvGraphicFramePr>
            <a:graphicFrameLocks noChangeAspect="1"/>
          </p:cNvGraphicFramePr>
          <p:nvPr/>
        </p:nvGraphicFramePr>
        <p:xfrm>
          <a:off x="2500313" y="2500313"/>
          <a:ext cx="4214812" cy="1433512"/>
        </p:xfrm>
        <a:graphic>
          <a:graphicData uri="http://schemas.openxmlformats.org/presentationml/2006/ole">
            <mc:AlternateContent xmlns:mc="http://schemas.openxmlformats.org/markup-compatibility/2006">
              <mc:Choice xmlns:v="urn:schemas-microsoft-com:vml" Requires="v">
                <p:oleObj spid="_x0000_s161888" name="Equation" r:id="rId3" imgW="1269720" imgH="431640" progId="Equation.DSMT4">
                  <p:embed/>
                </p:oleObj>
              </mc:Choice>
              <mc:Fallback>
                <p:oleObj name="Equation" r:id="rId3" imgW="12697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2500313"/>
                        <a:ext cx="4214812"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571500" y="4429125"/>
            <a:ext cx="8358188" cy="1077913"/>
          </a:xfrm>
          <a:prstGeom prst="rect">
            <a:avLst/>
          </a:prstGeom>
          <a:noFill/>
        </p:spPr>
        <p:txBody>
          <a:bodyPr>
            <a:spAutoFit/>
          </a:bodyPr>
          <a:lstStyle/>
          <a:p>
            <a:pPr>
              <a:defRPr/>
            </a:pPr>
            <a:r>
              <a:rPr lang="en-US" sz="1600" b="1" dirty="0">
                <a:solidFill>
                  <a:prstClr val="white"/>
                </a:solidFill>
                <a:latin typeface="Constantia"/>
              </a:rPr>
              <a:t>To infer p(t), we need to know the nature of the medium, which provides </a:t>
            </a:r>
          </a:p>
          <a:p>
            <a:pPr>
              <a:defRPr/>
            </a:pPr>
            <a:r>
              <a:rPr lang="en-US" sz="1600" b="1" dirty="0">
                <a:solidFill>
                  <a:prstClr val="white"/>
                </a:solidFill>
                <a:latin typeface="Constantia"/>
                <a:sym typeface="Mathematica1"/>
              </a:rPr>
              <a:t>us with the equation of state,</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p:txBody>
      </p:sp>
      <p:graphicFrame>
        <p:nvGraphicFramePr>
          <p:cNvPr id="25603" name="Object 5"/>
          <p:cNvGraphicFramePr>
            <a:graphicFrameLocks noChangeAspect="1"/>
          </p:cNvGraphicFramePr>
          <p:nvPr/>
        </p:nvGraphicFramePr>
        <p:xfrm>
          <a:off x="3143250" y="5572125"/>
          <a:ext cx="2528888" cy="674688"/>
        </p:xfrm>
        <a:graphic>
          <a:graphicData uri="http://schemas.openxmlformats.org/presentationml/2006/ole">
            <mc:AlternateContent xmlns:mc="http://schemas.openxmlformats.org/markup-compatibility/2006">
              <mc:Choice xmlns:v="urn:schemas-microsoft-com:vml" Requires="v">
                <p:oleObj spid="_x0000_s161889" name="Equation" r:id="rId5" imgW="761760" imgH="203040" progId="Equation.DSMT4">
                  <p:embed/>
                </p:oleObj>
              </mc:Choice>
              <mc:Fallback>
                <p:oleObj name="Equation" r:id="rId5" imgW="76176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5572125"/>
                        <a:ext cx="2528888" cy="67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Rectangle 13"/>
          <p:cNvSpPr/>
          <p:nvPr/>
        </p:nvSpPr>
        <p:spPr>
          <a:xfrm>
            <a:off x="500063" y="4357688"/>
            <a:ext cx="8143875"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992400720"/>
      </p:ext>
    </p:extLst>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3"/>
          <p:cNvSpPr>
            <a:spLocks noChangeArrowheads="1"/>
          </p:cNvSpPr>
          <p:nvPr/>
        </p:nvSpPr>
        <p:spPr bwMode="auto">
          <a:xfrm>
            <a:off x="3000375" y="1785938"/>
            <a:ext cx="5929313" cy="485775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5" name="Rectangle 3"/>
          <p:cNvSpPr>
            <a:spLocks noChangeArrowheads="1"/>
          </p:cNvSpPr>
          <p:nvPr/>
        </p:nvSpPr>
        <p:spPr bwMode="auto">
          <a:xfrm>
            <a:off x="214313" y="1785938"/>
            <a:ext cx="2643187" cy="485775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26626"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97699"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4"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5"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6"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7"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8"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9"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26627"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97700"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40"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1"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2"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3" name="Rectangle 16"/>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4"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5" name="Text Box 18"/>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19476" name="Text Box 19"/>
          <p:cNvSpPr txBox="1">
            <a:spLocks noChangeArrowheads="1"/>
          </p:cNvSpPr>
          <p:nvPr/>
        </p:nvSpPr>
        <p:spPr bwMode="auto">
          <a:xfrm>
            <a:off x="214313" y="1643063"/>
            <a:ext cx="9144000" cy="5048250"/>
          </a:xfrm>
          <a:prstGeom prst="rect">
            <a:avLst/>
          </a:prstGeom>
          <a:noFill/>
          <a:ln w="9525">
            <a:noFill/>
            <a:miter lim="800000"/>
            <a:headEnd/>
            <a:tailEnd/>
          </a:ln>
        </p:spPr>
        <p:txBody>
          <a:bodyPr>
            <a:spAutoFit/>
          </a:bodyPr>
          <a:lstStyle/>
          <a:p>
            <a:pPr>
              <a:spcBef>
                <a:spcPct val="50000"/>
              </a:spcBef>
              <a:defRPr/>
            </a:pPr>
            <a:endParaRPr lang="en-US" sz="2800" b="1" dirty="0">
              <a:solidFill>
                <a:srgbClr val="CC0000"/>
              </a:solidFill>
              <a:latin typeface="Papyrus" pitchFamily="66" charset="0"/>
            </a:endParaRPr>
          </a:p>
          <a:p>
            <a:pPr>
              <a:spcBef>
                <a:spcPct val="50000"/>
              </a:spcBef>
              <a:buClr>
                <a:prstClr val="black">
                  <a:lumMod val="85000"/>
                  <a:lumOff val="15000"/>
                </a:prstClr>
              </a:buClr>
              <a:buFontTx/>
              <a:buChar char="•"/>
              <a:defRPr/>
            </a:pPr>
            <a:r>
              <a:rPr lang="en-US" sz="2800" b="1" dirty="0">
                <a:solidFill>
                  <a:srgbClr val="CC0000"/>
                </a:solidFill>
                <a:latin typeface="Papyrus" pitchFamily="66" charset="0"/>
              </a:rPr>
              <a:t> </a:t>
            </a:r>
            <a:r>
              <a:rPr lang="en-US" sz="2800" b="1" dirty="0">
                <a:solidFill>
                  <a:prstClr val="black">
                    <a:lumMod val="85000"/>
                    <a:lumOff val="15000"/>
                  </a:prstClr>
                </a:solidFill>
                <a:latin typeface="Constantia"/>
              </a:rPr>
              <a:t>Matter:</a:t>
            </a:r>
          </a:p>
          <a:p>
            <a:pPr>
              <a:spcBef>
                <a:spcPct val="50000"/>
              </a:spcBef>
              <a:buFontTx/>
              <a:buChar char="•"/>
              <a:defRPr/>
            </a:pPr>
            <a:endParaRPr lang="en-US" sz="2800" b="1" dirty="0">
              <a:solidFill>
                <a:prstClr val="black">
                  <a:lumMod val="85000"/>
                  <a:lumOff val="15000"/>
                </a:prstClr>
              </a:solidFill>
              <a:latin typeface="Constantia"/>
            </a:endParaRPr>
          </a:p>
          <a:p>
            <a:pPr>
              <a:spcBef>
                <a:spcPct val="50000"/>
              </a:spcBef>
              <a:defRPr/>
            </a:pPr>
            <a:r>
              <a:rPr lang="en-US" sz="2800" b="1" dirty="0">
                <a:solidFill>
                  <a:prstClr val="black">
                    <a:lumMod val="85000"/>
                    <a:lumOff val="15000"/>
                  </a:prstClr>
                </a:solidFill>
                <a:latin typeface="Constantia"/>
              </a:rPr>
              <a:t> </a:t>
            </a:r>
            <a:r>
              <a:rPr lang="en-US" sz="2800" b="1" dirty="0">
                <a:solidFill>
                  <a:prstClr val="black">
                    <a:lumMod val="85000"/>
                    <a:lumOff val="15000"/>
                  </a:prstClr>
                </a:solidFill>
                <a:latin typeface="Constantia"/>
                <a:sym typeface="Mathematica1"/>
              </a:rPr>
              <a:t> </a:t>
            </a:r>
            <a:r>
              <a:rPr lang="en-US" sz="2800" b="1" dirty="0">
                <a:solidFill>
                  <a:prstClr val="black">
                    <a:lumMod val="85000"/>
                    <a:lumOff val="15000"/>
                  </a:prstClr>
                </a:solidFill>
                <a:latin typeface="Constantia"/>
              </a:rPr>
              <a:t>Radiation:</a:t>
            </a:r>
          </a:p>
          <a:p>
            <a:pPr>
              <a:spcBef>
                <a:spcPct val="50000"/>
              </a:spcBef>
              <a:defRPr/>
            </a:pPr>
            <a:endParaRPr lang="en-US" sz="2800" b="1" dirty="0">
              <a:solidFill>
                <a:prstClr val="black">
                  <a:lumMod val="85000"/>
                  <a:lumOff val="15000"/>
                </a:prstClr>
              </a:solidFill>
              <a:latin typeface="Constantia"/>
            </a:endParaRPr>
          </a:p>
          <a:p>
            <a:pPr>
              <a:spcBef>
                <a:spcPct val="50000"/>
              </a:spcBef>
              <a:defRPr/>
            </a:pPr>
            <a:r>
              <a:rPr lang="en-US" sz="2800" b="1" dirty="0">
                <a:solidFill>
                  <a:prstClr val="black">
                    <a:lumMod val="85000"/>
                    <a:lumOff val="15000"/>
                  </a:prstClr>
                </a:solidFill>
                <a:latin typeface="Constantia"/>
              </a:rPr>
              <a:t> </a:t>
            </a:r>
            <a:r>
              <a:rPr lang="en-US" sz="2800" b="1" dirty="0">
                <a:solidFill>
                  <a:prstClr val="black">
                    <a:lumMod val="85000"/>
                    <a:lumOff val="15000"/>
                  </a:prstClr>
                </a:solidFill>
                <a:latin typeface="Constantia"/>
                <a:sym typeface="Mathematica1"/>
              </a:rPr>
              <a:t> </a:t>
            </a:r>
            <a:r>
              <a:rPr lang="en-US" sz="2800" b="1" dirty="0">
                <a:solidFill>
                  <a:prstClr val="black">
                    <a:lumMod val="85000"/>
                    <a:lumOff val="15000"/>
                  </a:prstClr>
                </a:solidFill>
                <a:latin typeface="Constantia"/>
              </a:rPr>
              <a:t>Dark Energy:</a:t>
            </a:r>
          </a:p>
          <a:p>
            <a:pPr>
              <a:spcBef>
                <a:spcPct val="50000"/>
              </a:spcBef>
              <a:defRPr/>
            </a:pPr>
            <a:endParaRPr lang="en-US" sz="2800" b="1" dirty="0">
              <a:solidFill>
                <a:srgbClr val="CC0000"/>
              </a:solidFill>
              <a:latin typeface="Papyrus" pitchFamily="66" charset="0"/>
            </a:endParaRPr>
          </a:p>
          <a:p>
            <a:pPr>
              <a:spcBef>
                <a:spcPct val="50000"/>
              </a:spcBef>
              <a:defRPr/>
            </a:pPr>
            <a:endParaRPr lang="en-US" sz="2800" b="1" dirty="0">
              <a:solidFill>
                <a:srgbClr val="CC0000"/>
              </a:solidFill>
              <a:latin typeface="Papyrus" pitchFamily="66" charset="0"/>
            </a:endParaRPr>
          </a:p>
        </p:txBody>
      </p:sp>
      <p:sp>
        <p:nvSpPr>
          <p:cNvPr id="23" name="Rectangle 4"/>
          <p:cNvSpPr txBox="1">
            <a:spLocks noChangeArrowheads="1"/>
          </p:cNvSpPr>
          <p:nvPr/>
        </p:nvSpPr>
        <p:spPr>
          <a:xfrm>
            <a:off x="0" y="214290"/>
            <a:ext cx="10404475" cy="1371600"/>
          </a:xfrm>
          <a:prstGeom prst="rect">
            <a:avLst/>
          </a:prstGeom>
          <a:ln w="6350" cap="rnd">
            <a:noFill/>
          </a:ln>
        </p:spPr>
        <p:txBody>
          <a:bodyPr anchor="b">
            <a:normAutofit fontScale="75000" lnSpcReduction="20000"/>
          </a:bodyPr>
          <a:lstStyle/>
          <a:p>
            <a:pPr fontAlgn="auto">
              <a:spcAft>
                <a:spcPts val="0"/>
              </a:spcAft>
              <a:defRPr/>
            </a:pPr>
            <a:r>
              <a:rPr lang="en-US" sz="6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Cosmic Constituents:</a:t>
            </a:r>
            <a:br>
              <a:rPr lang="en-US" sz="6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br>
            <a:r>
              <a:rPr lang="en-US" sz="6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Evolution of Energy Density</a:t>
            </a:r>
          </a:p>
        </p:txBody>
      </p:sp>
      <p:graphicFrame>
        <p:nvGraphicFramePr>
          <p:cNvPr id="26628" name="Object 23"/>
          <p:cNvGraphicFramePr>
            <a:graphicFrameLocks noChangeAspect="1"/>
          </p:cNvGraphicFramePr>
          <p:nvPr/>
        </p:nvGraphicFramePr>
        <p:xfrm>
          <a:off x="3143250" y="2143125"/>
          <a:ext cx="2354263" cy="649288"/>
        </p:xfrm>
        <a:graphic>
          <a:graphicData uri="http://schemas.openxmlformats.org/presentationml/2006/ole">
            <mc:AlternateContent xmlns:mc="http://schemas.openxmlformats.org/markup-compatibility/2006">
              <mc:Choice xmlns:v="urn:schemas-microsoft-com:vml" Requires="v">
                <p:oleObj spid="_x0000_s197701" name="Equation" r:id="rId6" imgW="876240" imgH="241200" progId="Equation.DSMT4">
                  <p:embed/>
                </p:oleObj>
              </mc:Choice>
              <mc:Fallback>
                <p:oleObj name="Equation" r:id="rId6" imgW="876240" imgH="241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0" y="2143125"/>
                        <a:ext cx="2354263"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29" name="Object 24"/>
          <p:cNvGraphicFramePr>
            <a:graphicFrameLocks noChangeAspect="1"/>
          </p:cNvGraphicFramePr>
          <p:nvPr/>
        </p:nvGraphicFramePr>
        <p:xfrm>
          <a:off x="3143250" y="3429000"/>
          <a:ext cx="2500313" cy="635000"/>
        </p:xfrm>
        <a:graphic>
          <a:graphicData uri="http://schemas.openxmlformats.org/presentationml/2006/ole">
            <mc:AlternateContent xmlns:mc="http://schemas.openxmlformats.org/markup-compatibility/2006">
              <mc:Choice xmlns:v="urn:schemas-microsoft-com:vml" Requires="v">
                <p:oleObj spid="_x0000_s197702" name="Equation" r:id="rId8" imgW="952200" imgH="241200" progId="Equation.DSMT4">
                  <p:embed/>
                </p:oleObj>
              </mc:Choice>
              <mc:Fallback>
                <p:oleObj name="Equation" r:id="rId8" imgW="952200" imgH="241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0" y="3429000"/>
                        <a:ext cx="2500313"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0" name="Object 25"/>
          <p:cNvGraphicFramePr>
            <a:graphicFrameLocks noChangeAspect="1"/>
          </p:cNvGraphicFramePr>
          <p:nvPr/>
        </p:nvGraphicFramePr>
        <p:xfrm>
          <a:off x="3143250" y="4857750"/>
          <a:ext cx="5670550" cy="1739900"/>
        </p:xfrm>
        <a:graphic>
          <a:graphicData uri="http://schemas.openxmlformats.org/presentationml/2006/ole">
            <mc:AlternateContent xmlns:mc="http://schemas.openxmlformats.org/markup-compatibility/2006">
              <mc:Choice xmlns:v="urn:schemas-microsoft-com:vml" Requires="v">
                <p:oleObj spid="_x0000_s197703" name="Equation" r:id="rId10" imgW="2361960" imgH="723600" progId="Equation.DSMT4">
                  <p:embed/>
                </p:oleObj>
              </mc:Choice>
              <mc:Fallback>
                <p:oleObj name="Equation" r:id="rId10" imgW="2361960" imgH="723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3250" y="4857750"/>
                        <a:ext cx="567055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34442182"/>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4" descr="inter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5"/>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1138694" name="Text Box 6"/>
          <p:cNvSpPr txBox="1">
            <a:spLocks noChangeArrowheads="1"/>
          </p:cNvSpPr>
          <p:nvPr/>
        </p:nvSpPr>
        <p:spPr bwMode="auto">
          <a:xfrm>
            <a:off x="395288" y="5084763"/>
            <a:ext cx="8497887" cy="862012"/>
          </a:xfrm>
          <a:prstGeom prst="rect">
            <a:avLst/>
          </a:prstGeom>
          <a:noFill/>
          <a:ln w="9525">
            <a:noFill/>
            <a:miter lim="800000"/>
            <a:headEnd/>
            <a:tailEnd/>
          </a:ln>
          <a:effectLst/>
        </p:spPr>
        <p:txBody>
          <a:bodyPr>
            <a:spAutoFit/>
          </a:bodyPr>
          <a:lstStyle/>
          <a:p>
            <a:pPr>
              <a:spcBef>
                <a:spcPct val="50000"/>
              </a:spcBef>
              <a:defRPr/>
            </a:pPr>
            <a:r>
              <a:rPr lang="en-US" sz="2000" b="1" dirty="0">
                <a:solidFill>
                  <a:prstClr val="black">
                    <a:lumMod val="85000"/>
                    <a:lumOff val="15000"/>
                  </a:prstClr>
                </a:solidFill>
                <a:effectLst>
                  <a:outerShdw blurRad="38100" dist="38100" dir="2700000" algn="tl">
                    <a:srgbClr val="C0C0C0"/>
                  </a:outerShdw>
                </a:effectLst>
                <a:latin typeface="Constantia"/>
              </a:rPr>
              <a:t>The weakest force, by far, rules the Universe …</a:t>
            </a:r>
          </a:p>
          <a:p>
            <a:pPr>
              <a:spcBef>
                <a:spcPct val="50000"/>
              </a:spcBef>
              <a:defRPr/>
            </a:pPr>
            <a:r>
              <a:rPr lang="en-US" sz="2000" b="1" dirty="0">
                <a:solidFill>
                  <a:prstClr val="black">
                    <a:lumMod val="85000"/>
                    <a:lumOff val="15000"/>
                  </a:prstClr>
                </a:solidFill>
                <a:effectLst>
                  <a:outerShdw blurRad="38100" dist="38100" dir="2700000" algn="tl">
                    <a:srgbClr val="C0C0C0"/>
                  </a:outerShdw>
                </a:effectLst>
                <a:latin typeface="Constantia"/>
              </a:rPr>
              <a:t>Gravity has dominated its evolution, and determines its fate … </a:t>
            </a:r>
          </a:p>
        </p:txBody>
      </p:sp>
      <p:sp>
        <p:nvSpPr>
          <p:cNvPr id="71685" name="Rectangle 7"/>
          <p:cNvSpPr>
            <a:spLocks noChangeArrowheads="1"/>
          </p:cNvSpPr>
          <p:nvPr/>
        </p:nvSpPr>
        <p:spPr bwMode="auto">
          <a:xfrm>
            <a:off x="323850" y="4868863"/>
            <a:ext cx="8424863" cy="1368425"/>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915234272"/>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6" y="692696"/>
            <a:ext cx="9720263" cy="3951851"/>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p>
          <a:p>
            <a:pPr algn="ctr">
              <a:lnSpc>
                <a:spcPct val="50000"/>
              </a:lnSpc>
              <a:spcBef>
                <a:spcPct val="50000"/>
              </a:spcBef>
              <a:defRPr/>
            </a:pPr>
            <a:r>
              <a:rPr lang="en-US" sz="5000" b="1" dirty="0" smtClean="0">
                <a:solidFill>
                  <a:schemeClr val="bg1"/>
                </a:solidFill>
                <a:effectLst>
                  <a:outerShdw blurRad="38100" dist="38100" dir="2700000" algn="tl">
                    <a:srgbClr val="000000"/>
                  </a:outerShdw>
                </a:effectLst>
                <a:latin typeface="+mj-lt"/>
              </a:rPr>
              <a:t>Dark</a:t>
            </a:r>
            <a:r>
              <a:rPr lang="en-US" sz="5000" b="1" dirty="0" smtClean="0">
                <a:solidFill>
                  <a:srgbClr val="FFFF00"/>
                </a:solidFill>
                <a:effectLst>
                  <a:outerShdw blurRad="38100" dist="38100" dir="2700000" algn="tl">
                    <a:srgbClr val="000000"/>
                  </a:outerShdw>
                </a:effectLst>
                <a:latin typeface="Papyrus" pitchFamily="66" charset="0"/>
              </a:rPr>
              <a:t> </a:t>
            </a:r>
            <a:r>
              <a:rPr lang="en-US" sz="5000" b="1" dirty="0" smtClean="0">
                <a:solidFill>
                  <a:schemeClr val="bg1"/>
                </a:solidFill>
                <a:effectLst>
                  <a:outerShdw blurRad="38100" dist="38100" dir="2700000" algn="tl">
                    <a:srgbClr val="000000"/>
                  </a:outerShdw>
                </a:effectLst>
                <a:latin typeface="+mj-lt"/>
              </a:rPr>
              <a:t>Energy</a:t>
            </a:r>
            <a:r>
              <a:rPr lang="en-US" sz="5000" b="1" dirty="0" smtClean="0">
                <a:solidFill>
                  <a:schemeClr val="bg1"/>
                </a:solidFill>
                <a:effectLst>
                  <a:outerShdw blurRad="38100" dist="38100" dir="2700000" algn="tl">
                    <a:srgbClr val="000000"/>
                  </a:outerShdw>
                </a:effectLst>
                <a:latin typeface="+mj-lt"/>
              </a:rPr>
              <a:t>:</a:t>
            </a:r>
          </a:p>
          <a:p>
            <a:pPr algn="ctr">
              <a:lnSpc>
                <a:spcPct val="50000"/>
              </a:lnSpc>
              <a:spcBef>
                <a:spcPct val="50000"/>
              </a:spcBef>
              <a:defRPr/>
            </a:pPr>
            <a:endParaRPr lang="en-US" sz="5000" b="1" dirty="0" smtClean="0">
              <a:solidFill>
                <a:schemeClr val="bg1"/>
              </a:solidFill>
              <a:effectLst>
                <a:outerShdw blurRad="38100" dist="38100" dir="2700000" algn="tl">
                  <a:srgbClr val="000000"/>
                </a:outerShdw>
              </a:effectLst>
              <a:latin typeface="+mj-lt"/>
            </a:endParaRPr>
          </a:p>
          <a:p>
            <a:pPr algn="ctr">
              <a:lnSpc>
                <a:spcPct val="50000"/>
              </a:lnSpc>
              <a:spcBef>
                <a:spcPct val="50000"/>
              </a:spcBef>
              <a:defRPr/>
            </a:pPr>
            <a:r>
              <a:rPr lang="en-US" sz="5000" b="1" dirty="0" smtClean="0">
                <a:solidFill>
                  <a:schemeClr val="bg1"/>
                </a:solidFill>
                <a:effectLst>
                  <a:outerShdw blurRad="38100" dist="38100" dir="2700000" algn="tl">
                    <a:srgbClr val="000000"/>
                  </a:outerShdw>
                </a:effectLst>
                <a:latin typeface="+mj-lt"/>
              </a:rPr>
              <a:t>Equation of State</a:t>
            </a:r>
            <a:endParaRPr lang="en-US" sz="5000" b="1" dirty="0">
              <a:solidFill>
                <a:schemeClr val="bg1"/>
              </a:solidFill>
              <a:effectLst>
                <a:outerShdw blurRad="38100" dist="38100" dir="2700000" algn="tl">
                  <a:srgbClr val="000000"/>
                </a:outerShdw>
              </a:effectLst>
              <a:latin typeface="+mj-lt"/>
            </a:endParaRPr>
          </a:p>
        </p:txBody>
      </p:sp>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84213" y="4005263"/>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p>
        </p:txBody>
      </p:sp>
      <p:sp>
        <p:nvSpPr>
          <p:cNvPr id="86019" name="Rectangle 3"/>
          <p:cNvSpPr>
            <a:spLocks noChangeArrowheads="1"/>
          </p:cNvSpPr>
          <p:nvPr/>
        </p:nvSpPr>
        <p:spPr bwMode="auto">
          <a:xfrm>
            <a:off x="684213" y="1714500"/>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468313" y="115888"/>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7413" name="Object 2"/>
          <p:cNvGraphicFramePr>
            <a:graphicFrameLocks noChangeAspect="1"/>
          </p:cNvGraphicFramePr>
          <p:nvPr/>
        </p:nvGraphicFramePr>
        <p:xfrm>
          <a:off x="1050925" y="2133600"/>
          <a:ext cx="6591300" cy="1268413"/>
        </p:xfrm>
        <a:graphic>
          <a:graphicData uri="http://schemas.openxmlformats.org/presentationml/2006/ole">
            <mc:AlternateContent xmlns:mc="http://schemas.openxmlformats.org/markup-compatibility/2006">
              <mc:Choice xmlns:v="urn:schemas-microsoft-com:vml" Requires="v">
                <p:oleObj spid="_x0000_s17563" name="Equation" r:id="rId3" imgW="2044700" imgH="393700" progId="Equation.DSMT4">
                  <p:embed/>
                </p:oleObj>
              </mc:Choice>
              <mc:Fallback>
                <p:oleObj name="Equation" r:id="rId3" imgW="2044700" imgH="3937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2133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4" name="Object 2"/>
          <p:cNvGraphicFramePr>
            <a:graphicFrameLocks noChangeAspect="1"/>
          </p:cNvGraphicFramePr>
          <p:nvPr/>
        </p:nvGraphicFramePr>
        <p:xfrm>
          <a:off x="1187450" y="4292600"/>
          <a:ext cx="6591300" cy="1268413"/>
        </p:xfrm>
        <a:graphic>
          <a:graphicData uri="http://schemas.openxmlformats.org/presentationml/2006/ole">
            <mc:AlternateContent xmlns:mc="http://schemas.openxmlformats.org/markup-compatibility/2006">
              <mc:Choice xmlns:v="urn:schemas-microsoft-com:vml" Requires="v">
                <p:oleObj spid="_x0000_s17564" name="Equation" r:id="rId5" imgW="2044700" imgH="393700" progId="Equation.DSMT4">
                  <p:embed/>
                </p:oleObj>
              </mc:Choice>
              <mc:Fallback>
                <p:oleObj name="Equation" r:id="rId5" imgW="2044700" imgH="3937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292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Oval 8"/>
          <p:cNvSpPr/>
          <p:nvPr/>
        </p:nvSpPr>
        <p:spPr>
          <a:xfrm>
            <a:off x="3995738" y="2276475"/>
            <a:ext cx="1152525" cy="1152525"/>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6659563" y="4365625"/>
            <a:ext cx="1152525" cy="1150938"/>
          </a:xfrm>
          <a:prstGeom prst="ellipse">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a:endCxn id="75781" idx="2"/>
          </p:cNvCxnSpPr>
          <p:nvPr/>
        </p:nvCxnSpPr>
        <p:spPr>
          <a:xfrm flipV="1">
            <a:off x="4572000" y="1487488"/>
            <a:ext cx="17463" cy="784225"/>
          </a:xfrm>
          <a:prstGeom prst="straightConnector1">
            <a:avLst/>
          </a:prstGeom>
          <a:ln w="254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235825" y="5508625"/>
            <a:ext cx="0" cy="800100"/>
          </a:xfrm>
          <a:prstGeom prst="straightConnector1">
            <a:avLst/>
          </a:prstGeom>
          <a:ln w="25400">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419" name="TextBox 15"/>
          <p:cNvSpPr txBox="1">
            <a:spLocks noChangeArrowheads="1"/>
          </p:cNvSpPr>
          <p:nvPr/>
        </p:nvSpPr>
        <p:spPr bwMode="auto">
          <a:xfrm>
            <a:off x="4643438" y="1268413"/>
            <a:ext cx="1800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a:solidFill>
                  <a:schemeClr val="accent1"/>
                </a:solidFill>
              </a:rPr>
              <a:t>curvature side</a:t>
            </a:r>
          </a:p>
        </p:txBody>
      </p:sp>
      <p:sp>
        <p:nvSpPr>
          <p:cNvPr id="17420" name="TextBox 16"/>
          <p:cNvSpPr txBox="1">
            <a:spLocks noChangeArrowheads="1"/>
          </p:cNvSpPr>
          <p:nvPr/>
        </p:nvSpPr>
        <p:spPr bwMode="auto">
          <a:xfrm>
            <a:off x="5435600" y="6092825"/>
            <a:ext cx="1800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a:solidFill>
                  <a:schemeClr val="accent1"/>
                </a:solidFill>
              </a:rPr>
              <a:t>energy-momentum side</a:t>
            </a:r>
          </a:p>
        </p:txBody>
      </p:sp>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684212" y="3717032"/>
            <a:ext cx="7775575" cy="2910068"/>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2232248"/>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Equation of State</a:t>
            </a:r>
            <a:endParaRPr sz="5000" b="1" dirty="0" smtClean="0">
              <a:solidFill>
                <a:schemeClr val="accent3"/>
              </a:solidFill>
            </a:endParaRPr>
          </a:p>
        </p:txBody>
      </p:sp>
      <p:sp>
        <p:nvSpPr>
          <p:cNvPr id="4" name="Down Arrow 3"/>
          <p:cNvSpPr/>
          <p:nvPr/>
        </p:nvSpPr>
        <p:spPr>
          <a:xfrm rot="16200000">
            <a:off x="4283968" y="1628800"/>
            <a:ext cx="360040"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86336817"/>
              </p:ext>
            </p:extLst>
          </p:nvPr>
        </p:nvGraphicFramePr>
        <p:xfrm>
          <a:off x="1174643" y="1700808"/>
          <a:ext cx="2341562" cy="896937"/>
        </p:xfrm>
        <a:graphic>
          <a:graphicData uri="http://schemas.openxmlformats.org/presentationml/2006/ole">
            <mc:AlternateContent xmlns:mc="http://schemas.openxmlformats.org/markup-compatibility/2006">
              <mc:Choice xmlns:v="urn:schemas-microsoft-com:vml" Requires="v">
                <p:oleObj spid="_x0000_s143719" name="Equation" r:id="rId3" imgW="1091880" imgH="419040" progId="Equation.DSMT4">
                  <p:embed/>
                </p:oleObj>
              </mc:Choice>
              <mc:Fallback>
                <p:oleObj name="Equation" r:id="rId3" imgW="1091880" imgH="419040" progId="Equation.DSMT4">
                  <p:embed/>
                  <p:pic>
                    <p:nvPicPr>
                      <p:cNvPr id="0" name=""/>
                      <p:cNvPicPr>
                        <a:picLocks noChangeAspect="1" noChangeArrowheads="1"/>
                      </p:cNvPicPr>
                      <p:nvPr/>
                    </p:nvPicPr>
                    <p:blipFill>
                      <a:blip r:embed="rId4"/>
                      <a:srcRect/>
                      <a:stretch>
                        <a:fillRect/>
                      </a:stretch>
                    </p:blipFill>
                    <p:spPr bwMode="auto">
                      <a:xfrm>
                        <a:off x="1174643" y="1700808"/>
                        <a:ext cx="2341562" cy="896937"/>
                      </a:xfrm>
                      <a:prstGeom prst="rect">
                        <a:avLst/>
                      </a:prstGeom>
                      <a:noFill/>
                      <a:ln>
                        <a:noFill/>
                      </a:ln>
                      <a:effectLst/>
                    </p:spPr>
                  </p:pic>
                </p:oleObj>
              </mc:Fallback>
            </mc:AlternateContent>
          </a:graphicData>
        </a:graphic>
      </p:graphicFrame>
      <p:sp>
        <p:nvSpPr>
          <p:cNvPr id="3" name="TextBox 2"/>
          <p:cNvSpPr txBox="1"/>
          <p:nvPr/>
        </p:nvSpPr>
        <p:spPr>
          <a:xfrm>
            <a:off x="3822411" y="1590949"/>
            <a:ext cx="2592288" cy="369332"/>
          </a:xfrm>
          <a:prstGeom prst="rect">
            <a:avLst/>
          </a:prstGeom>
          <a:noFill/>
        </p:spPr>
        <p:txBody>
          <a:bodyPr wrap="square" rtlCol="0">
            <a:spAutoFit/>
          </a:bodyPr>
          <a:lstStyle/>
          <a:p>
            <a:r>
              <a:rPr lang="nl-NL" b="1" dirty="0" smtClean="0">
                <a:solidFill>
                  <a:srgbClr val="FFFFFA"/>
                </a:solidFill>
              </a:rPr>
              <a:t>restframe</a:t>
            </a:r>
            <a:endParaRPr lang="en-GB" b="1" dirty="0">
              <a:solidFill>
                <a:srgbClr val="FFFFFA"/>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54260702"/>
              </p:ext>
            </p:extLst>
          </p:nvPr>
        </p:nvGraphicFramePr>
        <p:xfrm>
          <a:off x="5796136" y="1700808"/>
          <a:ext cx="2314575" cy="896938"/>
        </p:xfrm>
        <a:graphic>
          <a:graphicData uri="http://schemas.openxmlformats.org/presentationml/2006/ole">
            <mc:AlternateContent xmlns:mc="http://schemas.openxmlformats.org/markup-compatibility/2006">
              <mc:Choice xmlns:v="urn:schemas-microsoft-com:vml" Requires="v">
                <p:oleObj spid="_x0000_s143720" name="Equation" r:id="rId5" imgW="1079280" imgH="419040" progId="Equation.DSMT4">
                  <p:embed/>
                </p:oleObj>
              </mc:Choice>
              <mc:Fallback>
                <p:oleObj name="Equation" r:id="rId5" imgW="1079280" imgH="419040" progId="Equation.DSMT4">
                  <p:embed/>
                  <p:pic>
                    <p:nvPicPr>
                      <p:cNvPr id="0" name="Object 1"/>
                      <p:cNvPicPr>
                        <a:picLocks noChangeAspect="1" noChangeArrowheads="1"/>
                      </p:cNvPicPr>
                      <p:nvPr/>
                    </p:nvPicPr>
                    <p:blipFill>
                      <a:blip r:embed="rId6"/>
                      <a:srcRect/>
                      <a:stretch>
                        <a:fillRect/>
                      </a:stretch>
                    </p:blipFill>
                    <p:spPr bwMode="auto">
                      <a:xfrm>
                        <a:off x="5796136" y="1700808"/>
                        <a:ext cx="231457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86213326"/>
              </p:ext>
            </p:extLst>
          </p:nvPr>
        </p:nvGraphicFramePr>
        <p:xfrm>
          <a:off x="5796136" y="2780928"/>
          <a:ext cx="2341563" cy="488950"/>
        </p:xfrm>
        <a:graphic>
          <a:graphicData uri="http://schemas.openxmlformats.org/presentationml/2006/ole">
            <mc:AlternateContent xmlns:mc="http://schemas.openxmlformats.org/markup-compatibility/2006">
              <mc:Choice xmlns:v="urn:schemas-microsoft-com:vml" Requires="v">
                <p:oleObj spid="_x0000_s143721" name="Equation" r:id="rId7" imgW="1091880" imgH="228600" progId="Equation.DSMT4">
                  <p:embed/>
                </p:oleObj>
              </mc:Choice>
              <mc:Fallback>
                <p:oleObj name="Equation" r:id="rId7" imgW="1091880" imgH="228600" progId="Equation.DSMT4">
                  <p:embed/>
                  <p:pic>
                    <p:nvPicPr>
                      <p:cNvPr id="0" name="Object 4"/>
                      <p:cNvPicPr>
                        <a:picLocks noChangeAspect="1" noChangeArrowheads="1"/>
                      </p:cNvPicPr>
                      <p:nvPr/>
                    </p:nvPicPr>
                    <p:blipFill>
                      <a:blip r:embed="rId8"/>
                      <a:srcRect/>
                      <a:stretch>
                        <a:fillRect/>
                      </a:stretch>
                    </p:blipFill>
                    <p:spPr bwMode="auto">
                      <a:xfrm>
                        <a:off x="5796136" y="2780928"/>
                        <a:ext cx="23415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37039826"/>
              </p:ext>
            </p:extLst>
          </p:nvPr>
        </p:nvGraphicFramePr>
        <p:xfrm>
          <a:off x="2339752" y="3789040"/>
          <a:ext cx="3204355" cy="783883"/>
        </p:xfrm>
        <a:graphic>
          <a:graphicData uri="http://schemas.openxmlformats.org/presentationml/2006/ole">
            <mc:AlternateContent xmlns:mc="http://schemas.openxmlformats.org/markup-compatibility/2006">
              <mc:Choice xmlns:v="urn:schemas-microsoft-com:vml" Requires="v">
                <p:oleObj spid="_x0000_s143722" name="Equation" r:id="rId9" imgW="1765080" imgH="431640" progId="Equation.DSMT4">
                  <p:embed/>
                </p:oleObj>
              </mc:Choice>
              <mc:Fallback>
                <p:oleObj name="Equation" r:id="rId9" imgW="1765080" imgH="431640" progId="Equation.DSMT4">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752" y="3789040"/>
                        <a:ext cx="3204355" cy="783883"/>
                      </a:xfrm>
                      <a:prstGeom prst="rect">
                        <a:avLst/>
                      </a:prstGeom>
                      <a:noFill/>
                      <a:ln>
                        <a:noFill/>
                      </a:ln>
                      <a:effectLst/>
                    </p:spPr>
                  </p:pic>
                </p:oleObj>
              </mc:Fallback>
            </mc:AlternateContent>
          </a:graphicData>
        </a:graphic>
      </p:graphicFrame>
      <p:sp>
        <p:nvSpPr>
          <p:cNvPr id="14" name="TextBox 13"/>
          <p:cNvSpPr txBox="1"/>
          <p:nvPr/>
        </p:nvSpPr>
        <p:spPr>
          <a:xfrm>
            <a:off x="899592" y="5589240"/>
            <a:ext cx="2592288" cy="369332"/>
          </a:xfrm>
          <a:prstGeom prst="rect">
            <a:avLst/>
          </a:prstGeom>
          <a:noFill/>
        </p:spPr>
        <p:txBody>
          <a:bodyPr wrap="square" rtlCol="0">
            <a:spAutoFit/>
          </a:bodyPr>
          <a:lstStyle/>
          <a:p>
            <a:r>
              <a:rPr lang="nl-NL" b="1" dirty="0">
                <a:solidFill>
                  <a:srgbClr val="FFFFFA"/>
                </a:solidFill>
              </a:rPr>
              <a:t>r</a:t>
            </a:r>
            <a:r>
              <a:rPr lang="nl-NL" b="1" dirty="0" smtClean="0">
                <a:solidFill>
                  <a:srgbClr val="FFFFFA"/>
                </a:solidFill>
              </a:rPr>
              <a:t>estframe:</a:t>
            </a:r>
            <a:endParaRPr lang="en-GB" b="1" dirty="0">
              <a:solidFill>
                <a:srgbClr val="FFFFFA"/>
              </a:solidFill>
            </a:endParaRPr>
          </a:p>
        </p:txBody>
      </p:sp>
      <p:sp>
        <p:nvSpPr>
          <p:cNvPr id="10" name="Rectangle 9"/>
          <p:cNvSpPr/>
          <p:nvPr/>
        </p:nvSpPr>
        <p:spPr>
          <a:xfrm>
            <a:off x="5652120" y="1484785"/>
            <a:ext cx="2664296" cy="1944216"/>
          </a:xfrm>
          <a:prstGeom prst="rect">
            <a:avLst/>
          </a:prstGeom>
          <a:no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Object 10"/>
          <p:cNvGraphicFramePr>
            <a:graphicFrameLocks noChangeAspect="1"/>
          </p:cNvGraphicFramePr>
          <p:nvPr>
            <p:extLst>
              <p:ext uri="{D42A27DB-BD31-4B8C-83A1-F6EECF244321}">
                <p14:modId xmlns:p14="http://schemas.microsoft.com/office/powerpoint/2010/main" val="2433047125"/>
              </p:ext>
            </p:extLst>
          </p:nvPr>
        </p:nvGraphicFramePr>
        <p:xfrm>
          <a:off x="2555776" y="4931096"/>
          <a:ext cx="2700437" cy="1316287"/>
        </p:xfrm>
        <a:graphic>
          <a:graphicData uri="http://schemas.openxmlformats.org/presentationml/2006/ole">
            <mc:AlternateContent xmlns:mc="http://schemas.openxmlformats.org/markup-compatibility/2006">
              <mc:Choice xmlns:v="urn:schemas-microsoft-com:vml" Requires="v">
                <p:oleObj spid="_x0000_s143723" name="Equation" r:id="rId11" imgW="1562040" imgH="761760" progId="Equation.DSMT4">
                  <p:embed/>
                </p:oleObj>
              </mc:Choice>
              <mc:Fallback>
                <p:oleObj name="Equation" r:id="rId11" imgW="1562040" imgH="761760" progId="Equation.DSMT4">
                  <p:embed/>
                  <p:pic>
                    <p:nvPicPr>
                      <p:cNvPr id="0" name="Object 1"/>
                      <p:cNvPicPr>
                        <a:picLocks noChangeAspect="1" noChangeArrowheads="1"/>
                      </p:cNvPicPr>
                      <p:nvPr/>
                    </p:nvPicPr>
                    <p:blipFill>
                      <a:blip r:embed="rId12"/>
                      <a:srcRect/>
                      <a:stretch>
                        <a:fillRect/>
                      </a:stretch>
                    </p:blipFill>
                    <p:spPr bwMode="auto">
                      <a:xfrm>
                        <a:off x="2555776" y="4931096"/>
                        <a:ext cx="2700437" cy="1316287"/>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8211201"/>
              </p:ext>
            </p:extLst>
          </p:nvPr>
        </p:nvGraphicFramePr>
        <p:xfrm>
          <a:off x="5508104" y="4725144"/>
          <a:ext cx="1269770" cy="1584176"/>
        </p:xfrm>
        <a:graphic>
          <a:graphicData uri="http://schemas.openxmlformats.org/presentationml/2006/ole">
            <mc:AlternateContent xmlns:mc="http://schemas.openxmlformats.org/markup-compatibility/2006">
              <mc:Choice xmlns:v="urn:schemas-microsoft-com:vml" Requires="v">
                <p:oleObj spid="_x0000_s143724" name="Equation" r:id="rId13" imgW="863280" imgH="1079280" progId="Equation.DSMT4">
                  <p:embed/>
                </p:oleObj>
              </mc:Choice>
              <mc:Fallback>
                <p:oleObj name="Equation" r:id="rId13" imgW="863280" imgH="1079280" progId="Equation.DSMT4">
                  <p:embed/>
                  <p:pic>
                    <p:nvPicPr>
                      <p:cNvPr id="0" name="Object 10"/>
                      <p:cNvPicPr>
                        <a:picLocks noChangeAspect="1" noChangeArrowheads="1"/>
                      </p:cNvPicPr>
                      <p:nvPr/>
                    </p:nvPicPr>
                    <p:blipFill>
                      <a:blip r:embed="rId14"/>
                      <a:srcRect/>
                      <a:stretch>
                        <a:fillRect/>
                      </a:stretch>
                    </p:blipFill>
                    <p:spPr bwMode="auto">
                      <a:xfrm>
                        <a:off x="5508104" y="4725144"/>
                        <a:ext cx="1269770" cy="1584176"/>
                      </a:xfrm>
                      <a:prstGeom prst="rect">
                        <a:avLst/>
                      </a:prstGeom>
                      <a:noFill/>
                      <a:ln>
                        <a:noFill/>
                      </a:ln>
                    </p:spPr>
                  </p:pic>
                </p:oleObj>
              </mc:Fallback>
            </mc:AlternateContent>
          </a:graphicData>
        </a:graphic>
      </p:graphicFrame>
      <p:sp>
        <p:nvSpPr>
          <p:cNvPr id="18" name="Rectangle 17"/>
          <p:cNvSpPr/>
          <p:nvPr/>
        </p:nvSpPr>
        <p:spPr>
          <a:xfrm>
            <a:off x="2339752" y="4725144"/>
            <a:ext cx="4752528" cy="1728192"/>
          </a:xfrm>
          <a:prstGeom prst="rect">
            <a:avLst/>
          </a:prstGeom>
          <a:no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7097564"/>
      </p:ext>
    </p:extLst>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684212" y="1268760"/>
            <a:ext cx="7775575" cy="2910068"/>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Equation of State</a:t>
            </a:r>
            <a:endParaRPr sz="5000" b="1" dirty="0" smtClean="0">
              <a:solidFill>
                <a:schemeClr val="accent3"/>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46163613"/>
              </p:ext>
            </p:extLst>
          </p:nvPr>
        </p:nvGraphicFramePr>
        <p:xfrm>
          <a:off x="3707904" y="1555902"/>
          <a:ext cx="1872208" cy="2335783"/>
        </p:xfrm>
        <a:graphic>
          <a:graphicData uri="http://schemas.openxmlformats.org/presentationml/2006/ole">
            <mc:AlternateContent xmlns:mc="http://schemas.openxmlformats.org/markup-compatibility/2006">
              <mc:Choice xmlns:v="urn:schemas-microsoft-com:vml" Requires="v">
                <p:oleObj spid="_x0000_s144501" name="Equation" r:id="rId3" imgW="863280" imgH="1079280" progId="Equation.DSMT4">
                  <p:embed/>
                </p:oleObj>
              </mc:Choice>
              <mc:Fallback>
                <p:oleObj name="Equation" r:id="rId3" imgW="863280" imgH="1079280" progId="Equation.DSMT4">
                  <p:embed/>
                  <p:pic>
                    <p:nvPicPr>
                      <p:cNvPr id="0" name=""/>
                      <p:cNvPicPr>
                        <a:picLocks noChangeAspect="1" noChangeArrowheads="1"/>
                      </p:cNvPicPr>
                      <p:nvPr/>
                    </p:nvPicPr>
                    <p:blipFill>
                      <a:blip r:embed="rId4"/>
                      <a:srcRect/>
                      <a:stretch>
                        <a:fillRect/>
                      </a:stretch>
                    </p:blipFill>
                    <p:spPr bwMode="auto">
                      <a:xfrm>
                        <a:off x="3707904" y="1555902"/>
                        <a:ext cx="1872208" cy="2335783"/>
                      </a:xfrm>
                      <a:prstGeom prst="rect">
                        <a:avLst/>
                      </a:prstGeom>
                      <a:noFill/>
                      <a:ln>
                        <a:noFill/>
                      </a:ln>
                    </p:spPr>
                  </p:pic>
                </p:oleObj>
              </mc:Fallback>
            </mc:AlternateContent>
          </a:graphicData>
        </a:graphic>
      </p:graphicFrame>
      <p:sp>
        <p:nvSpPr>
          <p:cNvPr id="16" name="Rectangle 3"/>
          <p:cNvSpPr>
            <a:spLocks noChangeArrowheads="1"/>
          </p:cNvSpPr>
          <p:nvPr/>
        </p:nvSpPr>
        <p:spPr bwMode="auto">
          <a:xfrm>
            <a:off x="675911" y="4365104"/>
            <a:ext cx="7775575" cy="2189988"/>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442815648"/>
              </p:ext>
            </p:extLst>
          </p:nvPr>
        </p:nvGraphicFramePr>
        <p:xfrm>
          <a:off x="2734616" y="4797152"/>
          <a:ext cx="4128756" cy="1152128"/>
        </p:xfrm>
        <a:graphic>
          <a:graphicData uri="http://schemas.openxmlformats.org/presentationml/2006/ole">
            <mc:AlternateContent xmlns:mc="http://schemas.openxmlformats.org/markup-compatibility/2006">
              <mc:Choice xmlns:v="urn:schemas-microsoft-com:vml" Requires="v">
                <p:oleObj spid="_x0000_s144502" name="Equation" r:id="rId5" imgW="863280" imgH="241200" progId="Equation.DSMT4">
                  <p:embed/>
                </p:oleObj>
              </mc:Choice>
              <mc:Fallback>
                <p:oleObj name="Equation" r:id="rId5" imgW="863280" imgH="241200" progId="Equation.DSMT4">
                  <p:embed/>
                  <p:pic>
                    <p:nvPicPr>
                      <p:cNvPr id="0" name="Object 11"/>
                      <p:cNvPicPr>
                        <a:picLocks noChangeAspect="1" noChangeArrowheads="1"/>
                      </p:cNvPicPr>
                      <p:nvPr/>
                    </p:nvPicPr>
                    <p:blipFill>
                      <a:blip r:embed="rId6"/>
                      <a:srcRect/>
                      <a:stretch>
                        <a:fillRect/>
                      </a:stretch>
                    </p:blipFill>
                    <p:spPr bwMode="auto">
                      <a:xfrm>
                        <a:off x="2734616" y="4797152"/>
                        <a:ext cx="4128756" cy="115212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92244707"/>
      </p:ext>
    </p:extLst>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684212" y="1268760"/>
            <a:ext cx="7775575" cy="216024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Dynamics</a:t>
            </a:r>
            <a:endParaRPr sz="5000" b="1" dirty="0" smtClean="0">
              <a:solidFill>
                <a:schemeClr val="accent3"/>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883609027"/>
              </p:ext>
            </p:extLst>
          </p:nvPr>
        </p:nvGraphicFramePr>
        <p:xfrm>
          <a:off x="3131840" y="1988840"/>
          <a:ext cx="3410206" cy="1101154"/>
        </p:xfrm>
        <a:graphic>
          <a:graphicData uri="http://schemas.openxmlformats.org/presentationml/2006/ole">
            <mc:AlternateContent xmlns:mc="http://schemas.openxmlformats.org/markup-compatibility/2006">
              <mc:Choice xmlns:v="urn:schemas-microsoft-com:vml" Requires="v">
                <p:oleObj spid="_x0000_s145576" name="Equation" r:id="rId3" imgW="1333440" imgH="431640" progId="Equation.DSMT4">
                  <p:embed/>
                </p:oleObj>
              </mc:Choice>
              <mc:Fallback>
                <p:oleObj name="Equation" r:id="rId3" imgW="1333440" imgH="431640" progId="Equation.DSMT4">
                  <p:embed/>
                  <p:pic>
                    <p:nvPicPr>
                      <p:cNvPr id="0" name=""/>
                      <p:cNvPicPr>
                        <a:picLocks noChangeAspect="1" noChangeArrowheads="1"/>
                      </p:cNvPicPr>
                      <p:nvPr/>
                    </p:nvPicPr>
                    <p:blipFill>
                      <a:blip r:embed="rId4"/>
                      <a:srcRect/>
                      <a:stretch>
                        <a:fillRect/>
                      </a:stretch>
                    </p:blipFill>
                    <p:spPr bwMode="auto">
                      <a:xfrm>
                        <a:off x="3131840" y="1988840"/>
                        <a:ext cx="3410206" cy="1101154"/>
                      </a:xfrm>
                      <a:prstGeom prst="rect">
                        <a:avLst/>
                      </a:prstGeom>
                      <a:noFill/>
                      <a:ln>
                        <a:noFill/>
                      </a:ln>
                    </p:spPr>
                  </p:pic>
                </p:oleObj>
              </mc:Fallback>
            </mc:AlternateContent>
          </a:graphicData>
        </a:graphic>
      </p:graphicFrame>
      <p:sp>
        <p:nvSpPr>
          <p:cNvPr id="16" name="Rectangle 3"/>
          <p:cNvSpPr>
            <a:spLocks noChangeArrowheads="1"/>
          </p:cNvSpPr>
          <p:nvPr/>
        </p:nvSpPr>
        <p:spPr bwMode="auto">
          <a:xfrm>
            <a:off x="675910" y="3645024"/>
            <a:ext cx="7775575" cy="2736304"/>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 name="TextBox 6"/>
          <p:cNvSpPr txBox="1"/>
          <p:nvPr/>
        </p:nvSpPr>
        <p:spPr>
          <a:xfrm>
            <a:off x="3059832" y="1484784"/>
            <a:ext cx="3917941" cy="369332"/>
          </a:xfrm>
          <a:prstGeom prst="rect">
            <a:avLst/>
          </a:prstGeom>
          <a:noFill/>
        </p:spPr>
        <p:txBody>
          <a:bodyPr wrap="square" rtlCol="0">
            <a:spAutoFit/>
          </a:bodyPr>
          <a:lstStyle/>
          <a:p>
            <a:r>
              <a:rPr lang="nl-NL" b="1" dirty="0" smtClean="0">
                <a:solidFill>
                  <a:srgbClr val="FFFFFA"/>
                </a:solidFill>
              </a:rPr>
              <a:t>Relativistic Poisson Equation: </a:t>
            </a:r>
            <a:endParaRPr lang="en-GB" b="1" dirty="0">
              <a:solidFill>
                <a:srgbClr val="FFFFFA"/>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76048329"/>
              </p:ext>
            </p:extLst>
          </p:nvPr>
        </p:nvGraphicFramePr>
        <p:xfrm>
          <a:off x="1389061" y="3737710"/>
          <a:ext cx="6365876" cy="1003300"/>
        </p:xfrm>
        <a:graphic>
          <a:graphicData uri="http://schemas.openxmlformats.org/presentationml/2006/ole">
            <mc:AlternateContent xmlns:mc="http://schemas.openxmlformats.org/markup-compatibility/2006">
              <mc:Choice xmlns:v="urn:schemas-microsoft-com:vml" Requires="v">
                <p:oleObj spid="_x0000_s145577" name="Equation" r:id="rId5" imgW="2489040" imgH="393480" progId="Equation.DSMT4">
                  <p:embed/>
                </p:oleObj>
              </mc:Choice>
              <mc:Fallback>
                <p:oleObj name="Equation" r:id="rId5" imgW="2489040" imgH="393480" progId="Equation.DSMT4">
                  <p:embed/>
                  <p:pic>
                    <p:nvPicPr>
                      <p:cNvPr id="0" name="Object 11"/>
                      <p:cNvPicPr>
                        <a:picLocks noChangeAspect="1" noChangeArrowheads="1"/>
                      </p:cNvPicPr>
                      <p:nvPr/>
                    </p:nvPicPr>
                    <p:blipFill>
                      <a:blip r:embed="rId6"/>
                      <a:srcRect/>
                      <a:stretch>
                        <a:fillRect/>
                      </a:stretch>
                    </p:blipFill>
                    <p:spPr bwMode="auto">
                      <a:xfrm>
                        <a:off x="1389061" y="3737710"/>
                        <a:ext cx="6365876"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Down Arrow 2"/>
          <p:cNvSpPr/>
          <p:nvPr/>
        </p:nvSpPr>
        <p:spPr>
          <a:xfrm>
            <a:off x="4716016" y="4819269"/>
            <a:ext cx="37479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Object 3"/>
          <p:cNvGraphicFramePr>
            <a:graphicFrameLocks noChangeAspect="1"/>
          </p:cNvGraphicFramePr>
          <p:nvPr>
            <p:extLst>
              <p:ext uri="{D42A27DB-BD31-4B8C-83A1-F6EECF244321}">
                <p14:modId xmlns:p14="http://schemas.microsoft.com/office/powerpoint/2010/main" val="714170903"/>
              </p:ext>
            </p:extLst>
          </p:nvPr>
        </p:nvGraphicFramePr>
        <p:xfrm>
          <a:off x="4194076" y="5661248"/>
          <a:ext cx="1331912" cy="582613"/>
        </p:xfrm>
        <a:graphic>
          <a:graphicData uri="http://schemas.openxmlformats.org/presentationml/2006/ole">
            <mc:AlternateContent xmlns:mc="http://schemas.openxmlformats.org/markup-compatibility/2006">
              <mc:Choice xmlns:v="urn:schemas-microsoft-com:vml" Requires="v">
                <p:oleObj spid="_x0000_s145578" name="Equation" r:id="rId7" imgW="520560" imgH="228600" progId="Equation.DSMT4">
                  <p:embed/>
                </p:oleObj>
              </mc:Choice>
              <mc:Fallback>
                <p:oleObj name="Equation" r:id="rId7" imgW="520560" imgH="228600" progId="Equation.DSMT4">
                  <p:embed/>
                  <p:pic>
                    <p:nvPicPr>
                      <p:cNvPr id="0" name="Object 11"/>
                      <p:cNvPicPr>
                        <a:picLocks noChangeAspect="1" noChangeArrowheads="1"/>
                      </p:cNvPicPr>
                      <p:nvPr/>
                    </p:nvPicPr>
                    <p:blipFill>
                      <a:blip r:embed="rId8"/>
                      <a:srcRect/>
                      <a:stretch>
                        <a:fillRect/>
                      </a:stretch>
                    </p:blipFill>
                    <p:spPr bwMode="auto">
                      <a:xfrm>
                        <a:off x="4194076" y="5661248"/>
                        <a:ext cx="133191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5940151" y="5739844"/>
            <a:ext cx="3917941" cy="369332"/>
          </a:xfrm>
          <a:prstGeom prst="rect">
            <a:avLst/>
          </a:prstGeom>
          <a:noFill/>
        </p:spPr>
        <p:txBody>
          <a:bodyPr wrap="square" rtlCol="0">
            <a:spAutoFit/>
          </a:bodyPr>
          <a:lstStyle/>
          <a:p>
            <a:r>
              <a:rPr lang="nl-NL" b="1" dirty="0" smtClean="0">
                <a:solidFill>
                  <a:srgbClr val="FFFFFA"/>
                </a:solidFill>
              </a:rPr>
              <a:t>Repulsion !!! </a:t>
            </a:r>
            <a:endParaRPr lang="en-GB" b="1" dirty="0">
              <a:solidFill>
                <a:srgbClr val="FFFFFA"/>
              </a:solidFill>
            </a:endParaRPr>
          </a:p>
        </p:txBody>
      </p:sp>
    </p:spTree>
    <p:extLst>
      <p:ext uri="{BB962C8B-B14F-4D97-AF65-F5344CB8AC3E}">
        <p14:creationId xmlns:p14="http://schemas.microsoft.com/office/powerpoint/2010/main" val="983763952"/>
      </p:ext>
    </p:extLst>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lang="en-US" sz="4000" b="1" dirty="0" smtClean="0">
                <a:solidFill>
                  <a:schemeClr val="accent3"/>
                </a:solidFill>
              </a:rPr>
              <a:t>Dark Energy &amp; Cosmic Acceleration</a:t>
            </a:r>
            <a:endParaRPr sz="4000" b="1" dirty="0" smtClean="0">
              <a:solidFill>
                <a:schemeClr val="accent3"/>
              </a:solidFill>
            </a:endParaRPr>
          </a:p>
        </p:txBody>
      </p:sp>
      <p:graphicFrame>
        <p:nvGraphicFramePr>
          <p:cNvPr id="71683" name="Object 2"/>
          <p:cNvGraphicFramePr>
            <a:graphicFrameLocks noChangeAspect="1"/>
          </p:cNvGraphicFramePr>
          <p:nvPr/>
        </p:nvGraphicFramePr>
        <p:xfrm>
          <a:off x="3059113" y="3860800"/>
          <a:ext cx="2921000" cy="903288"/>
        </p:xfrm>
        <a:graphic>
          <a:graphicData uri="http://schemas.openxmlformats.org/presentationml/2006/ole">
            <mc:AlternateContent xmlns:mc="http://schemas.openxmlformats.org/markup-compatibility/2006">
              <mc:Choice xmlns:v="urn:schemas-microsoft-com:vml" Requires="v">
                <p:oleObj spid="_x0000_s71900" name="Equation" r:id="rId3" imgW="1397000" imgH="431800" progId="Equation.DSMT4">
                  <p:embed/>
                </p:oleObj>
              </mc:Choice>
              <mc:Fallback>
                <p:oleObj name="Equation" r:id="rId3" imgW="1397000" imgH="4318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860800"/>
                        <a:ext cx="2921000" cy="90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684" name="Object 2"/>
          <p:cNvGraphicFramePr>
            <a:graphicFrameLocks noChangeAspect="1"/>
          </p:cNvGraphicFramePr>
          <p:nvPr/>
        </p:nvGraphicFramePr>
        <p:xfrm>
          <a:off x="3348038" y="2349500"/>
          <a:ext cx="2155825" cy="596900"/>
        </p:xfrm>
        <a:graphic>
          <a:graphicData uri="http://schemas.openxmlformats.org/presentationml/2006/ole">
            <mc:AlternateContent xmlns:mc="http://schemas.openxmlformats.org/markup-compatibility/2006">
              <mc:Choice xmlns:v="urn:schemas-microsoft-com:vml" Requires="v">
                <p:oleObj spid="_x0000_s71901" name="Equation" r:id="rId5" imgW="825500" imgH="228600" progId="Equation.DSMT4">
                  <p:embed/>
                </p:oleObj>
              </mc:Choice>
              <mc:Fallback>
                <p:oleObj name="Equation" r:id="rId5" imgW="825500" imgH="2286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2349500"/>
                        <a:ext cx="215582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827088" y="1412875"/>
            <a:ext cx="5689600" cy="923925"/>
          </a:xfrm>
          <a:prstGeom prst="rect">
            <a:avLst/>
          </a:prstGeom>
          <a:noFill/>
        </p:spPr>
        <p:txBody>
          <a:bodyPr>
            <a:spAutoFit/>
          </a:bodyPr>
          <a:lstStyle/>
          <a:p>
            <a:pPr>
              <a:defRPr/>
            </a:pPr>
            <a:r>
              <a:rPr lang="en-US" b="1" dirty="0">
                <a:solidFill>
                  <a:schemeClr val="accent3"/>
                </a:solidFill>
              </a:rPr>
              <a:t>Nature Dark  Energy:                     </a:t>
            </a:r>
          </a:p>
          <a:p>
            <a:pPr>
              <a:defRPr/>
            </a:pPr>
            <a:endParaRPr lang="en-US" b="1" dirty="0">
              <a:solidFill>
                <a:schemeClr val="accent3"/>
              </a:solidFill>
            </a:endParaRPr>
          </a:p>
          <a:p>
            <a:pPr>
              <a:defRPr/>
            </a:pPr>
            <a:r>
              <a:rPr lang="en-US" b="1" dirty="0">
                <a:solidFill>
                  <a:schemeClr val="accent3"/>
                </a:solidFill>
              </a:rPr>
              <a:t>(Parameterized) Equation of State</a:t>
            </a:r>
          </a:p>
        </p:txBody>
      </p:sp>
      <p:sp>
        <p:nvSpPr>
          <p:cNvPr id="10" name="Rectangle 9"/>
          <p:cNvSpPr/>
          <p:nvPr/>
        </p:nvSpPr>
        <p:spPr>
          <a:xfrm>
            <a:off x="468313" y="1341438"/>
            <a:ext cx="8351837"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68313" y="3357563"/>
            <a:ext cx="8351837" cy="28082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p:nvPr/>
        </p:nvSpPr>
        <p:spPr>
          <a:xfrm>
            <a:off x="900113" y="3500438"/>
            <a:ext cx="5688012" cy="1754187"/>
          </a:xfrm>
          <a:prstGeom prst="rect">
            <a:avLst/>
          </a:prstGeom>
          <a:noFill/>
        </p:spPr>
        <p:txBody>
          <a:bodyPr>
            <a:spAutoFit/>
          </a:bodyPr>
          <a:lstStyle/>
          <a:p>
            <a:pPr>
              <a:defRPr/>
            </a:pPr>
            <a:r>
              <a:rPr lang="en-US" b="1" dirty="0">
                <a:solidFill>
                  <a:schemeClr val="accent3"/>
                </a:solidFill>
              </a:rPr>
              <a:t>Cosmic Acceleration:</a:t>
            </a:r>
          </a:p>
          <a:p>
            <a:pPr>
              <a:defRPr/>
            </a:pPr>
            <a:endParaRPr lang="en-US" b="1" dirty="0">
              <a:solidFill>
                <a:schemeClr val="accent3"/>
              </a:solidFill>
            </a:endParaRPr>
          </a:p>
          <a:p>
            <a:pPr>
              <a:defRPr/>
            </a:pPr>
            <a:endParaRPr lang="en-US" b="1" dirty="0">
              <a:solidFill>
                <a:schemeClr val="accent3"/>
              </a:solidFill>
            </a:endParaRPr>
          </a:p>
          <a:p>
            <a:pPr>
              <a:defRPr/>
            </a:pPr>
            <a:endParaRPr lang="en-US" b="1" dirty="0">
              <a:solidFill>
                <a:schemeClr val="accent3"/>
              </a:solidFill>
            </a:endParaRPr>
          </a:p>
          <a:p>
            <a:pPr>
              <a:defRPr/>
            </a:pPr>
            <a:endParaRPr lang="en-US" b="1" dirty="0">
              <a:solidFill>
                <a:schemeClr val="accent3"/>
              </a:solidFill>
            </a:endParaRPr>
          </a:p>
          <a:p>
            <a:pPr>
              <a:defRPr/>
            </a:pPr>
            <a:r>
              <a:rPr lang="en-US" b="1" dirty="0">
                <a:solidFill>
                  <a:schemeClr val="accent3"/>
                </a:solidFill>
              </a:rPr>
              <a:t>Gravitational  Repulsion:</a:t>
            </a:r>
          </a:p>
        </p:txBody>
      </p:sp>
      <p:graphicFrame>
        <p:nvGraphicFramePr>
          <p:cNvPr id="71689" name="Object 2"/>
          <p:cNvGraphicFramePr>
            <a:graphicFrameLocks noChangeAspect="1"/>
          </p:cNvGraphicFramePr>
          <p:nvPr/>
        </p:nvGraphicFramePr>
        <p:xfrm>
          <a:off x="1692275" y="5157788"/>
          <a:ext cx="5838825" cy="822325"/>
        </p:xfrm>
        <a:graphic>
          <a:graphicData uri="http://schemas.openxmlformats.org/presentationml/2006/ole">
            <mc:AlternateContent xmlns:mc="http://schemas.openxmlformats.org/markup-compatibility/2006">
              <mc:Choice xmlns:v="urn:schemas-microsoft-com:vml" Requires="v">
                <p:oleObj spid="_x0000_s71902" name="Equation" r:id="rId7" imgW="2794000" imgH="393700" progId="Equation.DSMT4">
                  <p:embed/>
                </p:oleObj>
              </mc:Choice>
              <mc:Fallback>
                <p:oleObj name="Equation" r:id="rId7" imgW="2794000" imgH="3937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275" y="5157788"/>
                        <a:ext cx="5838825"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lang="en-US" sz="4000" b="1" dirty="0" smtClean="0">
                <a:solidFill>
                  <a:schemeClr val="accent3"/>
                </a:solidFill>
              </a:rPr>
              <a:t>Dark Energy &amp; Cosmic Acceleration</a:t>
            </a:r>
            <a:endParaRPr sz="4000" b="1" dirty="0" smtClean="0">
              <a:solidFill>
                <a:schemeClr val="accent3"/>
              </a:solidFill>
            </a:endParaRPr>
          </a:p>
        </p:txBody>
      </p:sp>
      <p:graphicFrame>
        <p:nvGraphicFramePr>
          <p:cNvPr id="74755" name="Object 2"/>
          <p:cNvGraphicFramePr>
            <a:graphicFrameLocks noChangeAspect="1"/>
          </p:cNvGraphicFramePr>
          <p:nvPr/>
        </p:nvGraphicFramePr>
        <p:xfrm>
          <a:off x="827088" y="1916113"/>
          <a:ext cx="2155825" cy="596900"/>
        </p:xfrm>
        <a:graphic>
          <a:graphicData uri="http://schemas.openxmlformats.org/presentationml/2006/ole">
            <mc:AlternateContent xmlns:mc="http://schemas.openxmlformats.org/markup-compatibility/2006">
              <mc:Choice xmlns:v="urn:schemas-microsoft-com:vml" Requires="v">
                <p:oleObj spid="_x0000_s75115" name="Equation" r:id="rId3" imgW="825500" imgH="228600" progId="Equation.DSMT4">
                  <p:embed/>
                </p:oleObj>
              </mc:Choice>
              <mc:Fallback>
                <p:oleObj name="Equation" r:id="rId3" imgW="825500" imgH="2286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16113"/>
                        <a:ext cx="215582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539750" y="1412875"/>
            <a:ext cx="5689600" cy="369888"/>
          </a:xfrm>
          <a:prstGeom prst="rect">
            <a:avLst/>
          </a:prstGeom>
          <a:noFill/>
        </p:spPr>
        <p:txBody>
          <a:bodyPr>
            <a:spAutoFit/>
          </a:bodyPr>
          <a:lstStyle/>
          <a:p>
            <a:pPr>
              <a:defRPr/>
            </a:pPr>
            <a:r>
              <a:rPr lang="en-US" b="1" dirty="0">
                <a:solidFill>
                  <a:schemeClr val="accent3"/>
                </a:solidFill>
              </a:rPr>
              <a:t>DE equation of State</a:t>
            </a:r>
          </a:p>
        </p:txBody>
      </p:sp>
      <p:sp>
        <p:nvSpPr>
          <p:cNvPr id="10" name="Rectangle 9"/>
          <p:cNvSpPr/>
          <p:nvPr/>
        </p:nvSpPr>
        <p:spPr>
          <a:xfrm>
            <a:off x="468313" y="1341438"/>
            <a:ext cx="3024187"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68313" y="3357563"/>
            <a:ext cx="8351837" cy="30241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74759" name="Object 2"/>
          <p:cNvGraphicFramePr>
            <a:graphicFrameLocks noChangeAspect="1"/>
          </p:cNvGraphicFramePr>
          <p:nvPr/>
        </p:nvGraphicFramePr>
        <p:xfrm>
          <a:off x="1908175" y="3933825"/>
          <a:ext cx="5332413" cy="476250"/>
        </p:xfrm>
        <a:graphic>
          <a:graphicData uri="http://schemas.openxmlformats.org/presentationml/2006/ole">
            <mc:AlternateContent xmlns:mc="http://schemas.openxmlformats.org/markup-compatibility/2006">
              <mc:Choice xmlns:v="urn:schemas-microsoft-com:vml" Requires="v">
                <p:oleObj spid="_x0000_s75116" name="Equation" r:id="rId5" imgW="2552700" imgH="228600" progId="Equation.DSMT4">
                  <p:embed/>
                </p:oleObj>
              </mc:Choice>
              <mc:Fallback>
                <p:oleObj name="Equation" r:id="rId5" imgW="2552700" imgH="2286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3933825"/>
                        <a:ext cx="5332413"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611188" y="3500438"/>
            <a:ext cx="8856662" cy="2862262"/>
          </a:xfrm>
          <a:prstGeom prst="rect">
            <a:avLst/>
          </a:prstGeom>
          <a:noFill/>
        </p:spPr>
        <p:txBody>
          <a:bodyPr>
            <a:spAutoFit/>
          </a:bodyPr>
          <a:lstStyle/>
          <a:p>
            <a:pPr>
              <a:defRPr/>
            </a:pPr>
            <a:r>
              <a:rPr lang="en-US" b="1" dirty="0">
                <a:solidFill>
                  <a:schemeClr val="accent3"/>
                </a:solidFill>
              </a:rPr>
              <a:t>Cosmological  Constant:</a:t>
            </a:r>
          </a:p>
          <a:p>
            <a:pPr>
              <a:defRPr/>
            </a:pPr>
            <a:endParaRPr lang="en-US" b="1" dirty="0">
              <a:solidFill>
                <a:schemeClr val="accent3"/>
              </a:solidFill>
            </a:endParaRPr>
          </a:p>
          <a:p>
            <a:pPr>
              <a:defRPr/>
            </a:pPr>
            <a:endParaRPr lang="en-US" b="1" dirty="0">
              <a:solidFill>
                <a:schemeClr val="accent3"/>
              </a:solidFill>
            </a:endParaRPr>
          </a:p>
          <a:p>
            <a:pPr>
              <a:defRPr/>
            </a:pPr>
            <a:endParaRPr lang="en-US" b="1" dirty="0">
              <a:solidFill>
                <a:schemeClr val="accent3"/>
              </a:solidFill>
            </a:endParaRPr>
          </a:p>
          <a:p>
            <a:pPr>
              <a:defRPr/>
            </a:pPr>
            <a:r>
              <a:rPr lang="en-US" b="1" dirty="0">
                <a:solidFill>
                  <a:schemeClr val="accent3"/>
                </a:solidFill>
              </a:rPr>
              <a:t>-1/3 &gt; w &gt; -1:           </a:t>
            </a:r>
          </a:p>
          <a:p>
            <a:pPr>
              <a:defRPr/>
            </a:pPr>
            <a:r>
              <a:rPr lang="en-US" b="1" dirty="0">
                <a:solidFill>
                  <a:schemeClr val="accent3"/>
                </a:solidFill>
              </a:rPr>
              <a:t>                                                                                     decreases with time</a:t>
            </a:r>
          </a:p>
          <a:p>
            <a:pPr>
              <a:defRPr/>
            </a:pPr>
            <a:endParaRPr lang="en-US" b="1" dirty="0">
              <a:solidFill>
                <a:schemeClr val="accent3"/>
              </a:solidFill>
            </a:endParaRPr>
          </a:p>
          <a:p>
            <a:pPr>
              <a:defRPr/>
            </a:pPr>
            <a:r>
              <a:rPr lang="en-US" b="1" dirty="0">
                <a:solidFill>
                  <a:schemeClr val="accent3"/>
                </a:solidFill>
              </a:rPr>
              <a:t>Phantom Energy:</a:t>
            </a:r>
          </a:p>
          <a:p>
            <a:pPr>
              <a:defRPr/>
            </a:pPr>
            <a:endParaRPr lang="en-US" b="1" dirty="0">
              <a:solidFill>
                <a:schemeClr val="accent3"/>
              </a:solidFill>
            </a:endParaRPr>
          </a:p>
          <a:p>
            <a:pPr>
              <a:defRPr/>
            </a:pPr>
            <a:r>
              <a:rPr lang="en-US" b="1" dirty="0">
                <a:solidFill>
                  <a:schemeClr val="accent3"/>
                </a:solidFill>
              </a:rPr>
              <a:t>                                                                                      increases with time </a:t>
            </a:r>
          </a:p>
        </p:txBody>
      </p:sp>
      <p:graphicFrame>
        <p:nvGraphicFramePr>
          <p:cNvPr id="74761" name="Object 2"/>
          <p:cNvGraphicFramePr>
            <a:graphicFrameLocks noChangeAspect="1"/>
          </p:cNvGraphicFramePr>
          <p:nvPr/>
        </p:nvGraphicFramePr>
        <p:xfrm>
          <a:off x="4067175" y="1844675"/>
          <a:ext cx="4178300" cy="720725"/>
        </p:xfrm>
        <a:graphic>
          <a:graphicData uri="http://schemas.openxmlformats.org/presentationml/2006/ole">
            <mc:AlternateContent xmlns:mc="http://schemas.openxmlformats.org/markup-compatibility/2006">
              <mc:Choice xmlns:v="urn:schemas-microsoft-com:vml" Requires="v">
                <p:oleObj spid="_x0000_s75117" name="Equation" r:id="rId7" imgW="1397000" imgH="241300" progId="Equation.DSMT4">
                  <p:embed/>
                </p:oleObj>
              </mc:Choice>
              <mc:Fallback>
                <p:oleObj name="Equation" r:id="rId7" imgW="1397000" imgH="2413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1844675"/>
                        <a:ext cx="41783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3563938" y="1341438"/>
            <a:ext cx="5256212"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74763" name="Object 2"/>
          <p:cNvGraphicFramePr>
            <a:graphicFrameLocks noChangeAspect="1"/>
          </p:cNvGraphicFramePr>
          <p:nvPr/>
        </p:nvGraphicFramePr>
        <p:xfrm>
          <a:off x="1835150" y="4868863"/>
          <a:ext cx="3741738" cy="503237"/>
        </p:xfrm>
        <a:graphic>
          <a:graphicData uri="http://schemas.openxmlformats.org/presentationml/2006/ole">
            <mc:AlternateContent xmlns:mc="http://schemas.openxmlformats.org/markup-compatibility/2006">
              <mc:Choice xmlns:v="urn:schemas-microsoft-com:vml" Requires="v">
                <p:oleObj spid="_x0000_s75118" name="Equation" r:id="rId9" imgW="1790700" imgH="241300" progId="Equation.DSMT4">
                  <p:embed/>
                </p:oleObj>
              </mc:Choice>
              <mc:Fallback>
                <p:oleObj name="Equation" r:id="rId9" imgW="1790700" imgH="241300"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5150" y="4868863"/>
                        <a:ext cx="374173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764" name="Object 2"/>
          <p:cNvGraphicFramePr>
            <a:graphicFrameLocks noChangeAspect="1"/>
          </p:cNvGraphicFramePr>
          <p:nvPr/>
        </p:nvGraphicFramePr>
        <p:xfrm>
          <a:off x="1835150" y="5805488"/>
          <a:ext cx="3741738" cy="503237"/>
        </p:xfrm>
        <a:graphic>
          <a:graphicData uri="http://schemas.openxmlformats.org/presentationml/2006/ole">
            <mc:AlternateContent xmlns:mc="http://schemas.openxmlformats.org/markup-compatibility/2006">
              <mc:Choice xmlns:v="urn:schemas-microsoft-com:vml" Requires="v">
                <p:oleObj spid="_x0000_s75119" name="Equation" r:id="rId11" imgW="1790700" imgH="241300" progId="Equation.DSMT4">
                  <p:embed/>
                </p:oleObj>
              </mc:Choice>
              <mc:Fallback>
                <p:oleObj name="Equation" r:id="rId11" imgW="1790700" imgH="241300" progId="Equation.DSMT4">
                  <p:embed/>
                  <p:pic>
                    <p:nvPicPr>
                      <p:cNvPr id="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5150" y="5805488"/>
                        <a:ext cx="374173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lang="en-US" sz="4000" b="1" dirty="0" smtClean="0">
                <a:solidFill>
                  <a:schemeClr val="accent3"/>
                </a:solidFill>
              </a:rPr>
              <a:t>Dynamic  Dark  Energy</a:t>
            </a:r>
            <a:endParaRPr sz="4000" b="1" dirty="0" smtClean="0">
              <a:solidFill>
                <a:schemeClr val="accent3"/>
              </a:solidFill>
            </a:endParaRPr>
          </a:p>
        </p:txBody>
      </p:sp>
      <p:graphicFrame>
        <p:nvGraphicFramePr>
          <p:cNvPr id="76803" name="Object 2"/>
          <p:cNvGraphicFramePr>
            <a:graphicFrameLocks noChangeAspect="1"/>
          </p:cNvGraphicFramePr>
          <p:nvPr/>
        </p:nvGraphicFramePr>
        <p:xfrm>
          <a:off x="827088" y="2492375"/>
          <a:ext cx="2155825" cy="596900"/>
        </p:xfrm>
        <a:graphic>
          <a:graphicData uri="http://schemas.openxmlformats.org/presentationml/2006/ole">
            <mc:AlternateContent xmlns:mc="http://schemas.openxmlformats.org/markup-compatibility/2006">
              <mc:Choice xmlns:v="urn:schemas-microsoft-com:vml" Requires="v">
                <p:oleObj spid="_x0000_s77021" name="Equation" r:id="rId3" imgW="825500" imgH="228600" progId="Equation.DSMT4">
                  <p:embed/>
                </p:oleObj>
              </mc:Choice>
              <mc:Fallback>
                <p:oleObj name="Equation" r:id="rId3" imgW="825500" imgH="2286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492375"/>
                        <a:ext cx="215582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539750" y="1844675"/>
            <a:ext cx="5689600" cy="369888"/>
          </a:xfrm>
          <a:prstGeom prst="rect">
            <a:avLst/>
          </a:prstGeom>
          <a:noFill/>
        </p:spPr>
        <p:txBody>
          <a:bodyPr>
            <a:spAutoFit/>
          </a:bodyPr>
          <a:lstStyle/>
          <a:p>
            <a:pPr>
              <a:defRPr/>
            </a:pPr>
            <a:r>
              <a:rPr lang="en-US" b="1" dirty="0">
                <a:solidFill>
                  <a:schemeClr val="accent3"/>
                </a:solidFill>
              </a:rPr>
              <a:t>DE equation of State</a:t>
            </a:r>
          </a:p>
        </p:txBody>
      </p:sp>
      <p:sp>
        <p:nvSpPr>
          <p:cNvPr id="10" name="Rectangle 9"/>
          <p:cNvSpPr/>
          <p:nvPr/>
        </p:nvSpPr>
        <p:spPr>
          <a:xfrm>
            <a:off x="468313" y="1700213"/>
            <a:ext cx="3022600"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68313" y="3644900"/>
            <a:ext cx="8351837" cy="19431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p:nvPr/>
        </p:nvSpPr>
        <p:spPr>
          <a:xfrm>
            <a:off x="3635375" y="1773238"/>
            <a:ext cx="8858250" cy="1200150"/>
          </a:xfrm>
          <a:prstGeom prst="rect">
            <a:avLst/>
          </a:prstGeom>
          <a:noFill/>
        </p:spPr>
        <p:txBody>
          <a:bodyPr>
            <a:spAutoFit/>
          </a:bodyPr>
          <a:lstStyle/>
          <a:p>
            <a:pPr>
              <a:defRPr/>
            </a:pPr>
            <a:r>
              <a:rPr lang="en-US" b="1" dirty="0">
                <a:solidFill>
                  <a:schemeClr val="accent3"/>
                </a:solidFill>
              </a:rPr>
              <a:t>Dynamically evolving dark energy,</a:t>
            </a:r>
          </a:p>
          <a:p>
            <a:pPr>
              <a:defRPr/>
            </a:pPr>
            <a:r>
              <a:rPr lang="en-US" b="1" dirty="0">
                <a:solidFill>
                  <a:schemeClr val="accent3"/>
                </a:solidFill>
              </a:rPr>
              <a:t>parameterization:</a:t>
            </a:r>
          </a:p>
          <a:p>
            <a:pPr>
              <a:defRPr/>
            </a:pPr>
            <a:endParaRPr lang="en-US" b="1" dirty="0">
              <a:solidFill>
                <a:schemeClr val="accent3"/>
              </a:solidFill>
            </a:endParaRPr>
          </a:p>
          <a:p>
            <a:pPr>
              <a:defRPr/>
            </a:pPr>
            <a:r>
              <a:rPr lang="en-US" b="1" dirty="0">
                <a:solidFill>
                  <a:schemeClr val="accent3"/>
                </a:solidFill>
              </a:rPr>
              <a:t>                  </a:t>
            </a:r>
          </a:p>
        </p:txBody>
      </p:sp>
      <p:graphicFrame>
        <p:nvGraphicFramePr>
          <p:cNvPr id="76808" name="Object 2"/>
          <p:cNvGraphicFramePr>
            <a:graphicFrameLocks noChangeAspect="1"/>
          </p:cNvGraphicFramePr>
          <p:nvPr/>
        </p:nvGraphicFramePr>
        <p:xfrm>
          <a:off x="971550" y="3789363"/>
          <a:ext cx="7442200" cy="1512887"/>
        </p:xfrm>
        <a:graphic>
          <a:graphicData uri="http://schemas.openxmlformats.org/presentationml/2006/ole">
            <mc:AlternateContent xmlns:mc="http://schemas.openxmlformats.org/markup-compatibility/2006">
              <mc:Choice xmlns:v="urn:schemas-microsoft-com:vml" Requires="v">
                <p:oleObj spid="_x0000_s77022" name="Equation" r:id="rId5" imgW="2489200" imgH="508000" progId="Equation.DSMT4">
                  <p:embed/>
                </p:oleObj>
              </mc:Choice>
              <mc:Fallback>
                <p:oleObj name="Equation" r:id="rId5" imgW="2489200" imgH="5080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789363"/>
                        <a:ext cx="7442200" cy="151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3563938" y="1700213"/>
            <a:ext cx="5256212"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76810" name="Object 2"/>
          <p:cNvGraphicFramePr>
            <a:graphicFrameLocks noChangeAspect="1"/>
          </p:cNvGraphicFramePr>
          <p:nvPr/>
        </p:nvGraphicFramePr>
        <p:xfrm>
          <a:off x="3851275" y="2636838"/>
          <a:ext cx="4743450" cy="630237"/>
        </p:xfrm>
        <a:graphic>
          <a:graphicData uri="http://schemas.openxmlformats.org/presentationml/2006/ole">
            <mc:AlternateContent xmlns:mc="http://schemas.openxmlformats.org/markup-compatibility/2006">
              <mc:Choice xmlns:v="urn:schemas-microsoft-com:vml" Requires="v">
                <p:oleObj spid="_x0000_s77023" name="Equation" r:id="rId7" imgW="1816100" imgH="241300" progId="Equation.DSMT4">
                  <p:embed/>
                </p:oleObj>
              </mc:Choice>
              <mc:Fallback>
                <p:oleObj name="Equation" r:id="rId7" imgW="1816100" imgH="2413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2636838"/>
                        <a:ext cx="4743450" cy="630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468560" y="2333219"/>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000" b="1" dirty="0" smtClean="0">
                <a:solidFill>
                  <a:srgbClr val="FFFFD9"/>
                </a:solidFill>
                <a:effectLst>
                  <a:outerShdw blurRad="38100" dist="38100" dir="2700000" algn="tl">
                    <a:srgbClr val="000000"/>
                  </a:outerShdw>
                </a:effectLst>
                <a:latin typeface="Arial"/>
              </a:rPr>
              <a:t>Critical Density  &amp;   Omega</a:t>
            </a:r>
            <a:endParaRPr lang="en-US" sz="4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84775605"/>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14375" y="1357313"/>
            <a:ext cx="7775575" cy="1928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graphicFrame>
        <p:nvGraphicFramePr>
          <p:cNvPr id="17410" name="Object 3"/>
          <p:cNvGraphicFramePr>
            <a:graphicFrameLocks noChangeAspect="1"/>
          </p:cNvGraphicFramePr>
          <p:nvPr/>
        </p:nvGraphicFramePr>
        <p:xfrm>
          <a:off x="2409825" y="1571625"/>
          <a:ext cx="4094163" cy="1474788"/>
        </p:xfrm>
        <a:graphic>
          <a:graphicData uri="http://schemas.openxmlformats.org/presentationml/2006/ole">
            <mc:AlternateContent xmlns:mc="http://schemas.openxmlformats.org/markup-compatibility/2006">
              <mc:Choice xmlns:v="urn:schemas-microsoft-com:vml" Requires="v">
                <p:oleObj spid="_x0000_s150632" name="Equation" r:id="rId3" imgW="1269720" imgH="457200" progId="Equation.DSMT4">
                  <p:embed/>
                </p:oleObj>
              </mc:Choice>
              <mc:Fallback>
                <p:oleObj name="Equation" r:id="rId3" imgW="126972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1571625"/>
                        <a:ext cx="4094163" cy="1474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785813" y="3786188"/>
            <a:ext cx="5000625" cy="2370137"/>
          </a:xfrm>
          <a:prstGeom prst="rect">
            <a:avLst/>
          </a:prstGeom>
          <a:noFill/>
        </p:spPr>
        <p:txBody>
          <a:bodyPr>
            <a:spAutoFit/>
          </a:bodyPr>
          <a:lstStyle/>
          <a:p>
            <a:pPr>
              <a:defRPr/>
            </a:pPr>
            <a:r>
              <a:rPr lang="en-US" sz="2200" b="1" dirty="0">
                <a:solidFill>
                  <a:prstClr val="white"/>
                </a:solidFill>
                <a:latin typeface="Constantia"/>
              </a:rPr>
              <a:t>Critical Density:</a:t>
            </a:r>
          </a:p>
          <a:p>
            <a:pPr>
              <a:defRPr/>
            </a:pPr>
            <a:endParaRPr lang="en-US" b="1" dirty="0">
              <a:solidFill>
                <a:prstClr val="white"/>
              </a:solidFill>
              <a:latin typeface="Constantia"/>
            </a:endParaRPr>
          </a:p>
          <a:p>
            <a:pPr>
              <a:defRPr/>
            </a:pPr>
            <a:r>
              <a:rPr lang="en-US" b="1" dirty="0">
                <a:solidFill>
                  <a:prstClr val="white"/>
                </a:solidFill>
                <a:latin typeface="Constantia"/>
              </a:rPr>
              <a:t>-  For a Universe with  </a:t>
            </a:r>
            <a:r>
              <a:rPr lang="en-US" b="1" dirty="0">
                <a:solidFill>
                  <a:prstClr val="white"/>
                </a:solidFill>
                <a:latin typeface="Constantia"/>
                <a:sym typeface="Mathematica1"/>
              </a:rPr>
              <a:t>=0</a:t>
            </a:r>
            <a:endParaRPr lang="en-US" b="1" dirty="0">
              <a:solidFill>
                <a:prstClr val="white"/>
              </a:solidFill>
              <a:latin typeface="Constantia"/>
            </a:endParaRPr>
          </a:p>
          <a:p>
            <a:pPr>
              <a:defRPr/>
            </a:pPr>
            <a:endParaRPr lang="en-US" b="1" dirty="0">
              <a:solidFill>
                <a:prstClr val="white"/>
              </a:solidFill>
              <a:latin typeface="Constantia"/>
            </a:endParaRPr>
          </a:p>
          <a:p>
            <a:pPr>
              <a:defRPr/>
            </a:pPr>
            <a:r>
              <a:rPr lang="en-US" b="1" dirty="0">
                <a:solidFill>
                  <a:prstClr val="white"/>
                </a:solidFill>
                <a:latin typeface="Constantia"/>
              </a:rPr>
              <a:t>-  Given a particular expansion rate H(t)</a:t>
            </a:r>
          </a:p>
          <a:p>
            <a:pPr>
              <a:defRPr/>
            </a:pPr>
            <a:endParaRPr lang="en-US" b="1" dirty="0">
              <a:solidFill>
                <a:prstClr val="white"/>
              </a:solidFill>
              <a:latin typeface="Constantia"/>
            </a:endParaRPr>
          </a:p>
          <a:p>
            <a:pPr>
              <a:buFontTx/>
              <a:buChar char="-"/>
              <a:defRPr/>
            </a:pPr>
            <a:r>
              <a:rPr lang="en-US" b="1" dirty="0">
                <a:solidFill>
                  <a:prstClr val="white"/>
                </a:solidFill>
                <a:latin typeface="Constantia"/>
              </a:rPr>
              <a:t>  Density corresponding to a </a:t>
            </a:r>
          </a:p>
          <a:p>
            <a:pPr>
              <a:defRPr/>
            </a:pPr>
            <a:r>
              <a:rPr lang="en-US" b="1" dirty="0">
                <a:solidFill>
                  <a:prstClr val="white"/>
                </a:solidFill>
                <a:latin typeface="Constantia"/>
              </a:rPr>
              <a:t>    flat Universe (k=0)</a:t>
            </a:r>
          </a:p>
        </p:txBody>
      </p:sp>
      <p:sp>
        <p:nvSpPr>
          <p:cNvPr id="7" name="Rectangle 6"/>
          <p:cNvSpPr/>
          <p:nvPr/>
        </p:nvSpPr>
        <p:spPr>
          <a:xfrm>
            <a:off x="714375" y="3500438"/>
            <a:ext cx="4857750" cy="2928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7411" name="Object 4"/>
          <p:cNvGraphicFramePr>
            <a:graphicFrameLocks noChangeAspect="1"/>
          </p:cNvGraphicFramePr>
          <p:nvPr/>
        </p:nvGraphicFramePr>
        <p:xfrm>
          <a:off x="5929313" y="4143375"/>
          <a:ext cx="2374900" cy="1350963"/>
        </p:xfrm>
        <a:graphic>
          <a:graphicData uri="http://schemas.openxmlformats.org/presentationml/2006/ole">
            <mc:AlternateContent xmlns:mc="http://schemas.openxmlformats.org/markup-compatibility/2006">
              <mc:Choice xmlns:v="urn:schemas-microsoft-com:vml" Requires="v">
                <p:oleObj spid="_x0000_s150633" name="Equation" r:id="rId5" imgW="736560" imgH="419040" progId="Equation.DSMT4">
                  <p:embed/>
                </p:oleObj>
              </mc:Choice>
              <mc:Fallback>
                <p:oleObj name="Equation" r:id="rId5" imgW="736560" imgH="419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3" y="4143375"/>
                        <a:ext cx="2374900" cy="1350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8"/>
          <p:cNvSpPr/>
          <p:nvPr/>
        </p:nvSpPr>
        <p:spPr>
          <a:xfrm>
            <a:off x="5715000" y="3500438"/>
            <a:ext cx="2786063" cy="2928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18743772"/>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ext Box 3"/>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1149956" name="Text Box 4"/>
          <p:cNvSpPr txBox="1">
            <a:spLocks noChangeArrowheads="1"/>
          </p:cNvSpPr>
          <p:nvPr/>
        </p:nvSpPr>
        <p:spPr bwMode="auto">
          <a:xfrm>
            <a:off x="214313" y="428625"/>
            <a:ext cx="9972675" cy="784225"/>
          </a:xfrm>
          <a:prstGeom prst="rect">
            <a:avLst/>
          </a:prstGeom>
          <a:noFill/>
          <a:ln w="9525">
            <a:noFill/>
            <a:miter lim="800000"/>
            <a:headEnd/>
            <a:tailEnd/>
          </a:ln>
          <a:effectLst/>
        </p:spPr>
        <p:txBody>
          <a:bodyPr>
            <a:spAutoFit/>
          </a:bodyPr>
          <a:lstStyle/>
          <a:p>
            <a:pPr>
              <a:spcBef>
                <a:spcPct val="50000"/>
              </a:spcBef>
              <a:defRPr/>
            </a:pPr>
            <a:r>
              <a:rPr lang="en-US" sz="2400" b="1" dirty="0">
                <a:solidFill>
                  <a:srgbClr val="000099"/>
                </a:solidFill>
                <a:effectLst>
                  <a:outerShdw blurRad="38100" dist="38100" dir="2700000" algn="tl">
                    <a:srgbClr val="C0C0C0"/>
                  </a:outerShdw>
                </a:effectLst>
                <a:latin typeface="Papyrus" pitchFamily="66" charset="0"/>
              </a:rPr>
              <a:t>   </a:t>
            </a:r>
            <a:r>
              <a:rPr lang="en-US" sz="4500" b="1" dirty="0">
                <a:solidFill>
                  <a:srgbClr val="000099"/>
                </a:solidFill>
                <a:effectLst>
                  <a:outerShdw blurRad="38100" dist="38100" dir="2700000" algn="tl">
                    <a:srgbClr val="C0C0C0"/>
                  </a:outerShdw>
                </a:effectLst>
                <a:latin typeface="Constantia"/>
              </a:rPr>
              <a:t>Grand  Unified  Theories (GUT)</a:t>
            </a:r>
          </a:p>
        </p:txBody>
      </p:sp>
      <p:sp>
        <p:nvSpPr>
          <p:cNvPr id="107524" name="Rectangle 5"/>
          <p:cNvSpPr>
            <a:spLocks noChangeArrowheads="1"/>
          </p:cNvSpPr>
          <p:nvPr/>
        </p:nvSpPr>
        <p:spPr bwMode="auto">
          <a:xfrm>
            <a:off x="250825" y="188913"/>
            <a:ext cx="8712200" cy="1439862"/>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pic>
        <p:nvPicPr>
          <p:cNvPr id="107525" name="Picture 6" descr="I15-26-T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89138"/>
            <a:ext cx="47529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angle 7"/>
          <p:cNvSpPr>
            <a:spLocks noChangeArrowheads="1"/>
          </p:cNvSpPr>
          <p:nvPr/>
        </p:nvSpPr>
        <p:spPr bwMode="auto">
          <a:xfrm>
            <a:off x="250825" y="1700213"/>
            <a:ext cx="4319588" cy="4824412"/>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149960" name="Text Box 8"/>
          <p:cNvSpPr txBox="1">
            <a:spLocks noChangeArrowheads="1"/>
          </p:cNvSpPr>
          <p:nvPr/>
        </p:nvSpPr>
        <p:spPr bwMode="auto">
          <a:xfrm>
            <a:off x="4714875" y="1785938"/>
            <a:ext cx="4895850" cy="4629150"/>
          </a:xfrm>
          <a:prstGeom prst="rect">
            <a:avLst/>
          </a:prstGeom>
          <a:noFill/>
          <a:ln w="9525">
            <a:noFill/>
            <a:miter lim="800000"/>
            <a:headEnd/>
            <a:tailEnd/>
          </a:ln>
          <a:effectLst/>
        </p:spPr>
        <p:txBody>
          <a:bodyPr>
            <a:spAutoFit/>
          </a:bodyPr>
          <a:lstStyle/>
          <a:p>
            <a:pPr>
              <a:lnSpc>
                <a:spcPct val="80000"/>
              </a:lnSpc>
              <a:spcBef>
                <a:spcPct val="50000"/>
              </a:spcBef>
              <a:defRPr/>
            </a:pPr>
            <a:r>
              <a:rPr lang="en-US" sz="2400" b="1" dirty="0">
                <a:solidFill>
                  <a:srgbClr val="CC0000"/>
                </a:solidFill>
                <a:effectLst>
                  <a:outerShdw blurRad="38100" dist="38100" dir="2700000" algn="tl">
                    <a:srgbClr val="C0C0C0"/>
                  </a:outerShdw>
                </a:effectLst>
                <a:latin typeface="Constantia"/>
              </a:rPr>
              <a:t>     Grand Unified Theories </a:t>
            </a:r>
          </a:p>
          <a:p>
            <a:pPr>
              <a:lnSpc>
                <a:spcPct val="80000"/>
              </a:lnSpc>
              <a:spcBef>
                <a:spcPct val="50000"/>
              </a:spcBef>
              <a:defRPr/>
            </a:pPr>
            <a:endParaRPr lang="en-US" sz="1600" b="1" dirty="0">
              <a:solidFill>
                <a:srgbClr val="000099"/>
              </a:solidFill>
              <a:effectLst>
                <a:outerShdw blurRad="38100" dist="38100" dir="2700000" algn="tl">
                  <a:srgbClr val="C0C0C0"/>
                </a:outerShdw>
              </a:effectLst>
              <a:latin typeface="Constantia"/>
            </a:endParaRPr>
          </a:p>
          <a:p>
            <a:pPr>
              <a:lnSpc>
                <a:spcPct val="80000"/>
              </a:lnSpc>
              <a:spcBef>
                <a:spcPct val="50000"/>
              </a:spcBef>
              <a:defRPr/>
            </a:pPr>
            <a:r>
              <a:rPr lang="en-US" sz="1600" b="1" dirty="0">
                <a:solidFill>
                  <a:srgbClr val="000099"/>
                </a:solidFill>
                <a:effectLst>
                  <a:outerShdw blurRad="38100" dist="38100" dir="2700000" algn="tl">
                    <a:srgbClr val="C0C0C0"/>
                  </a:outerShdw>
                </a:effectLst>
                <a:latin typeface="Constantia"/>
              </a:rPr>
              <a:t>*  </a:t>
            </a:r>
            <a:r>
              <a:rPr lang="en-US" sz="1500" b="1" dirty="0">
                <a:solidFill>
                  <a:srgbClr val="000099"/>
                </a:solidFill>
                <a:effectLst>
                  <a:outerShdw blurRad="38100" dist="38100" dir="2700000" algn="tl">
                    <a:srgbClr val="C0C0C0"/>
                  </a:outerShdw>
                </a:effectLst>
                <a:latin typeface="Constantia"/>
              </a:rPr>
              <a:t>describe how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a:t>
            </a:r>
            <a:r>
              <a:rPr lang="en-US" sz="1500" b="1" dirty="0">
                <a:solidFill>
                  <a:srgbClr val="000099"/>
                </a:solidFill>
                <a:effectLst>
                  <a:outerShdw blurRad="38100" dist="38100" dir="2700000" algn="tl">
                    <a:srgbClr val="C0C0C0"/>
                  </a:outerShdw>
                </a:effectLst>
                <a:latin typeface="Constantia"/>
                <a:sym typeface="Mathematica1" pitchFamily="2" charset="2"/>
              </a:rPr>
              <a:t> </a:t>
            </a:r>
            <a:r>
              <a:rPr lang="en-US" sz="1500" b="1" dirty="0">
                <a:solidFill>
                  <a:srgbClr val="000099"/>
                </a:solidFill>
                <a:effectLst>
                  <a:outerShdw blurRad="38100" dist="38100" dir="2700000" algn="tl">
                    <a:srgbClr val="C0C0C0"/>
                  </a:outerShdw>
                </a:effectLst>
                <a:latin typeface="Constantia"/>
              </a:rPr>
              <a:t>Strong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a:t>
            </a:r>
            <a:r>
              <a:rPr lang="en-US" sz="1500" b="1" dirty="0">
                <a:solidFill>
                  <a:srgbClr val="000099"/>
                </a:solidFill>
                <a:effectLst>
                  <a:outerShdw blurRad="38100" dist="38100" dir="2700000" algn="tl">
                    <a:srgbClr val="C0C0C0"/>
                  </a:outerShdw>
                </a:effectLst>
                <a:latin typeface="Constantia"/>
                <a:sym typeface="Mathematica1" pitchFamily="2" charset="2"/>
              </a:rPr>
              <a:t> </a:t>
            </a:r>
            <a:r>
              <a:rPr lang="en-US" sz="1500" b="1" dirty="0">
                <a:solidFill>
                  <a:srgbClr val="000099"/>
                </a:solidFill>
                <a:effectLst>
                  <a:outerShdw blurRad="38100" dist="38100" dir="2700000" algn="tl">
                    <a:srgbClr val="C0C0C0"/>
                  </a:outerShdw>
                </a:effectLst>
                <a:latin typeface="Constantia"/>
              </a:rPr>
              <a:t>Weak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a:t>
            </a:r>
            <a:r>
              <a:rPr lang="en-US" sz="1500" b="1" dirty="0">
                <a:solidFill>
                  <a:srgbClr val="000099"/>
                </a:solidFill>
                <a:effectLst>
                  <a:outerShdw blurRad="38100" dist="38100" dir="2700000" algn="tl">
                    <a:srgbClr val="C0C0C0"/>
                  </a:outerShdw>
                </a:effectLst>
                <a:latin typeface="Constantia"/>
                <a:sym typeface="Mathematica1" pitchFamily="2" charset="2"/>
              </a:rPr>
              <a:t> </a:t>
            </a:r>
            <a:r>
              <a:rPr lang="en-US" sz="1500" b="1" dirty="0">
                <a:solidFill>
                  <a:srgbClr val="000099"/>
                </a:solidFill>
                <a:effectLst>
                  <a:outerShdw blurRad="38100" dist="38100" dir="2700000" algn="tl">
                    <a:srgbClr val="C0C0C0"/>
                  </a:outerShdw>
                </a:effectLst>
                <a:latin typeface="Constantia"/>
              </a:rPr>
              <a:t>Electromagnetic</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Forces are manifestations of the same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underlying GUT force … </a:t>
            </a:r>
          </a:p>
          <a:p>
            <a:pPr>
              <a:lnSpc>
                <a:spcPct val="80000"/>
              </a:lnSpc>
              <a:spcBef>
                <a:spcPct val="50000"/>
              </a:spcBef>
              <a:defRPr/>
            </a:pPr>
            <a:endParaRPr lang="en-US" sz="1500" b="1" dirty="0">
              <a:solidFill>
                <a:srgbClr val="000099"/>
              </a:solidFill>
              <a:effectLst>
                <a:outerShdw blurRad="38100" dist="38100" dir="2700000" algn="tl">
                  <a:srgbClr val="C0C0C0"/>
                </a:outerShdw>
              </a:effectLst>
              <a:latin typeface="Constantia"/>
            </a:endParaRP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This implies the strength of the forces to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diverge from their  uniform GUT strength</a:t>
            </a:r>
          </a:p>
          <a:p>
            <a:pPr>
              <a:lnSpc>
                <a:spcPct val="80000"/>
              </a:lnSpc>
              <a:spcBef>
                <a:spcPct val="50000"/>
              </a:spcBef>
              <a:defRPr/>
            </a:pPr>
            <a:endParaRPr lang="en-US" sz="1500" b="1" dirty="0">
              <a:solidFill>
                <a:srgbClr val="000099"/>
              </a:solidFill>
              <a:effectLst>
                <a:outerShdw blurRad="38100" dist="38100" dir="2700000" algn="tl">
                  <a:srgbClr val="C0C0C0"/>
                </a:outerShdw>
              </a:effectLst>
              <a:latin typeface="Constantia"/>
            </a:endParaRP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Interesting to see whether gravity at some</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very early instant unifies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with these forces ???</a:t>
            </a:r>
          </a:p>
        </p:txBody>
      </p:sp>
      <p:sp>
        <p:nvSpPr>
          <p:cNvPr id="107528" name="Rectangle 9"/>
          <p:cNvSpPr>
            <a:spLocks noChangeArrowheads="1"/>
          </p:cNvSpPr>
          <p:nvPr/>
        </p:nvSpPr>
        <p:spPr bwMode="auto">
          <a:xfrm>
            <a:off x="4643438" y="1700213"/>
            <a:ext cx="4319587" cy="4824412"/>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4159250806"/>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14375" y="2786063"/>
            <a:ext cx="7775575" cy="1928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sp>
        <p:nvSpPr>
          <p:cNvPr id="6" name="TextBox 5"/>
          <p:cNvSpPr txBox="1"/>
          <p:nvPr/>
        </p:nvSpPr>
        <p:spPr>
          <a:xfrm>
            <a:off x="785813" y="1785938"/>
            <a:ext cx="7786687" cy="769937"/>
          </a:xfrm>
          <a:prstGeom prst="rect">
            <a:avLst/>
          </a:prstGeom>
          <a:noFill/>
        </p:spPr>
        <p:txBody>
          <a:bodyPr>
            <a:spAutoFit/>
          </a:bodyPr>
          <a:lstStyle/>
          <a:p>
            <a:pPr>
              <a:defRPr/>
            </a:pPr>
            <a:r>
              <a:rPr lang="en-US" sz="2200" b="1" dirty="0">
                <a:solidFill>
                  <a:prstClr val="white"/>
                </a:solidFill>
                <a:latin typeface="Constantia"/>
              </a:rPr>
              <a:t>In  a   FRW  Universe,  </a:t>
            </a:r>
          </a:p>
          <a:p>
            <a:pPr>
              <a:defRPr/>
            </a:pPr>
            <a:r>
              <a:rPr lang="en-US" sz="2200" b="1" dirty="0">
                <a:solidFill>
                  <a:prstClr val="white"/>
                </a:solidFill>
                <a:latin typeface="Constantia"/>
              </a:rPr>
              <a:t>densities are in the order of the critical density,  </a:t>
            </a:r>
            <a:endParaRPr lang="en-US" b="1" dirty="0">
              <a:solidFill>
                <a:prstClr val="white"/>
              </a:solidFill>
              <a:latin typeface="Constantia"/>
            </a:endParaRPr>
          </a:p>
        </p:txBody>
      </p:sp>
      <p:graphicFrame>
        <p:nvGraphicFramePr>
          <p:cNvPr id="18434" name="Object 3"/>
          <p:cNvGraphicFramePr>
            <a:graphicFrameLocks noChangeAspect="1"/>
          </p:cNvGraphicFramePr>
          <p:nvPr/>
        </p:nvGraphicFramePr>
        <p:xfrm>
          <a:off x="1071563" y="3071813"/>
          <a:ext cx="7286625" cy="1350962"/>
        </p:xfrm>
        <a:graphic>
          <a:graphicData uri="http://schemas.openxmlformats.org/presentationml/2006/ole">
            <mc:AlternateContent xmlns:mc="http://schemas.openxmlformats.org/markup-compatibility/2006">
              <mc:Choice xmlns:v="urn:schemas-microsoft-com:vml" Requires="v">
                <p:oleObj spid="_x0000_s151654" name="Equation" r:id="rId3" imgW="2260440" imgH="419040" progId="Equation.DSMT4">
                  <p:embed/>
                </p:oleObj>
              </mc:Choice>
              <mc:Fallback>
                <p:oleObj name="Equation" r:id="rId3" imgW="2260440" imgH="419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071813"/>
                        <a:ext cx="7286625" cy="135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5" name="Object 7"/>
          <p:cNvGraphicFramePr>
            <a:graphicFrameLocks noChangeAspect="1"/>
          </p:cNvGraphicFramePr>
          <p:nvPr/>
        </p:nvGraphicFramePr>
        <p:xfrm>
          <a:off x="4357688" y="5000625"/>
          <a:ext cx="4130675" cy="1039813"/>
        </p:xfrm>
        <a:graphic>
          <a:graphicData uri="http://schemas.openxmlformats.org/presentationml/2006/ole">
            <mc:AlternateContent xmlns:mc="http://schemas.openxmlformats.org/markup-compatibility/2006">
              <mc:Choice xmlns:v="urn:schemas-microsoft-com:vml" Requires="v">
                <p:oleObj spid="_x0000_s151655" name="Equation" r:id="rId5" imgW="2019240" imgH="507960" progId="Equation.DSMT4">
                  <p:embed/>
                </p:oleObj>
              </mc:Choice>
              <mc:Fallback>
                <p:oleObj name="Equation" r:id="rId5" imgW="2019240" imgH="507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8" y="50006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68590051"/>
      </p:ext>
    </p:extLst>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3143250"/>
            <a:ext cx="7775575" cy="17145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sp>
        <p:nvSpPr>
          <p:cNvPr id="6" name="TextBox 5"/>
          <p:cNvSpPr txBox="1"/>
          <p:nvPr/>
        </p:nvSpPr>
        <p:spPr>
          <a:xfrm>
            <a:off x="785813" y="1928813"/>
            <a:ext cx="7929562" cy="1016000"/>
          </a:xfrm>
          <a:prstGeom prst="rect">
            <a:avLst/>
          </a:prstGeom>
          <a:noFill/>
        </p:spPr>
        <p:txBody>
          <a:bodyPr>
            <a:spAutoFit/>
          </a:bodyPr>
          <a:lstStyle/>
          <a:p>
            <a:pPr>
              <a:defRPr/>
            </a:pPr>
            <a:r>
              <a:rPr lang="en-US" sz="2000" b="1" dirty="0">
                <a:solidFill>
                  <a:prstClr val="white"/>
                </a:solidFill>
                <a:latin typeface="Constantia"/>
              </a:rPr>
              <a:t>In  a  matter-dominated Universe, </a:t>
            </a:r>
          </a:p>
          <a:p>
            <a:pPr>
              <a:defRPr/>
            </a:pPr>
            <a:r>
              <a:rPr lang="en-US" sz="2000" b="1" dirty="0">
                <a:solidFill>
                  <a:prstClr val="white"/>
                </a:solidFill>
                <a:latin typeface="Constantia"/>
              </a:rPr>
              <a:t>the evolution and fate of the Universe entirely determined</a:t>
            </a:r>
          </a:p>
          <a:p>
            <a:pPr>
              <a:defRPr/>
            </a:pPr>
            <a:r>
              <a:rPr lang="en-US" sz="2000" b="1" dirty="0">
                <a:solidFill>
                  <a:prstClr val="white"/>
                </a:solidFill>
                <a:latin typeface="Constantia"/>
              </a:rPr>
              <a:t>by the (energy) density in units of critical density:    </a:t>
            </a:r>
          </a:p>
        </p:txBody>
      </p:sp>
      <p:graphicFrame>
        <p:nvGraphicFramePr>
          <p:cNvPr id="19458" name="Object 2"/>
          <p:cNvGraphicFramePr>
            <a:graphicFrameLocks noChangeAspect="1"/>
          </p:cNvGraphicFramePr>
          <p:nvPr/>
        </p:nvGraphicFramePr>
        <p:xfrm>
          <a:off x="2500313" y="3214688"/>
          <a:ext cx="4117975" cy="1571625"/>
        </p:xfrm>
        <a:graphic>
          <a:graphicData uri="http://schemas.openxmlformats.org/presentationml/2006/ole">
            <mc:AlternateContent xmlns:mc="http://schemas.openxmlformats.org/markup-compatibility/2006">
              <mc:Choice xmlns:v="urn:schemas-microsoft-com:vml" Requires="v">
                <p:oleObj spid="_x0000_s152678" name="Equation" r:id="rId3" imgW="1130040" imgH="431640" progId="Equation.DSMT4">
                  <p:embed/>
                </p:oleObj>
              </mc:Choice>
              <mc:Fallback>
                <p:oleObj name="Equation" r:id="rId3" imgW="113004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214688"/>
                        <a:ext cx="4117975" cy="157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5072063"/>
            <a:ext cx="7929562" cy="1323975"/>
          </a:xfrm>
          <a:prstGeom prst="rect">
            <a:avLst/>
          </a:prstGeom>
          <a:noFill/>
        </p:spPr>
        <p:txBody>
          <a:bodyPr>
            <a:spAutoFit/>
          </a:bodyPr>
          <a:lstStyle/>
          <a:p>
            <a:pPr>
              <a:defRPr/>
            </a:pPr>
            <a:r>
              <a:rPr lang="en-US" sz="2000" b="1" dirty="0">
                <a:solidFill>
                  <a:prstClr val="white"/>
                </a:solidFill>
                <a:latin typeface="Constantia"/>
              </a:rPr>
              <a:t>Arguably,  </a:t>
            </a:r>
            <a:r>
              <a:rPr lang="en-US" sz="2000" b="1" dirty="0">
                <a:solidFill>
                  <a:prstClr val="white"/>
                </a:solidFill>
                <a:latin typeface="Constantia"/>
                <a:sym typeface="Mathematica1"/>
              </a:rPr>
              <a:t> is the most important parameter of cosmology !!!</a:t>
            </a:r>
          </a:p>
          <a:p>
            <a:pPr>
              <a:defRPr/>
            </a:pPr>
            <a:endParaRPr lang="en-US" sz="2000" b="1" dirty="0">
              <a:solidFill>
                <a:prstClr val="white"/>
              </a:solidFill>
              <a:latin typeface="Constantia"/>
              <a:sym typeface="Mathematica1"/>
            </a:endParaRPr>
          </a:p>
          <a:p>
            <a:pPr>
              <a:defRPr/>
            </a:pPr>
            <a:r>
              <a:rPr lang="en-US" sz="2000" b="1" dirty="0">
                <a:solidFill>
                  <a:prstClr val="white"/>
                </a:solidFill>
                <a:latin typeface="Constantia"/>
                <a:sym typeface="Mathematica1"/>
              </a:rPr>
              <a:t>Present-day </a:t>
            </a:r>
          </a:p>
          <a:p>
            <a:pPr>
              <a:defRPr/>
            </a:pPr>
            <a:r>
              <a:rPr lang="en-US" sz="2000" b="1" dirty="0">
                <a:solidFill>
                  <a:prstClr val="white"/>
                </a:solidFill>
                <a:latin typeface="Constantia"/>
                <a:sym typeface="Mathematica1"/>
              </a:rPr>
              <a:t>Cosmic Density:</a:t>
            </a:r>
          </a:p>
        </p:txBody>
      </p:sp>
      <p:graphicFrame>
        <p:nvGraphicFramePr>
          <p:cNvPr id="19459" name="Object 3"/>
          <p:cNvGraphicFramePr>
            <a:graphicFrameLocks noChangeAspect="1"/>
          </p:cNvGraphicFramePr>
          <p:nvPr/>
        </p:nvGraphicFramePr>
        <p:xfrm>
          <a:off x="4286250" y="5572125"/>
          <a:ext cx="4130675" cy="1039813"/>
        </p:xfrm>
        <a:graphic>
          <a:graphicData uri="http://schemas.openxmlformats.org/presentationml/2006/ole">
            <mc:AlternateContent xmlns:mc="http://schemas.openxmlformats.org/markup-compatibility/2006">
              <mc:Choice xmlns:v="urn:schemas-microsoft-com:vml" Requires="v">
                <p:oleObj spid="_x0000_s152679" name="Equation" r:id="rId5" imgW="2019240" imgH="507960" progId="Equation.DSMT4">
                  <p:embed/>
                </p:oleObj>
              </mc:Choice>
              <mc:Fallback>
                <p:oleObj name="Equation" r:id="rId5" imgW="2019240" imgH="507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55721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7"/>
          <p:cNvSpPr/>
          <p:nvPr/>
        </p:nvSpPr>
        <p:spPr>
          <a:xfrm>
            <a:off x="4143375" y="5572125"/>
            <a:ext cx="4357688"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47976890"/>
      </p:ext>
    </p:extLst>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5143500"/>
            <a:ext cx="7775575" cy="12858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214282" y="-500090"/>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graphicFrame>
        <p:nvGraphicFramePr>
          <p:cNvPr id="20482" name="Object 2"/>
          <p:cNvGraphicFramePr>
            <a:graphicFrameLocks noChangeAspect="1"/>
          </p:cNvGraphicFramePr>
          <p:nvPr/>
        </p:nvGraphicFramePr>
        <p:xfrm>
          <a:off x="1285875" y="5143500"/>
          <a:ext cx="6619875" cy="1214438"/>
        </p:xfrm>
        <a:graphic>
          <a:graphicData uri="http://schemas.openxmlformats.org/presentationml/2006/ole">
            <mc:AlternateContent xmlns:mc="http://schemas.openxmlformats.org/markup-compatibility/2006">
              <mc:Choice xmlns:v="urn:schemas-microsoft-com:vml" Requires="v">
                <p:oleObj spid="_x0000_s156874" name="Equation" r:id="rId3" imgW="1244520" imgH="228600" progId="Equation.DSMT4">
                  <p:embed/>
                </p:oleObj>
              </mc:Choice>
              <mc:Fallback>
                <p:oleObj name="Equation" r:id="rId3" imgW="124452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5143500"/>
                        <a:ext cx="6619875" cy="121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714375"/>
            <a:ext cx="7929562" cy="4154488"/>
          </a:xfrm>
          <a:prstGeom prst="rect">
            <a:avLst/>
          </a:prstGeom>
          <a:noFill/>
        </p:spPr>
        <p:txBody>
          <a:bodyPr>
            <a:spAutoFit/>
          </a:bodyPr>
          <a:lstStyle/>
          <a:p>
            <a:pPr>
              <a:defRPr/>
            </a:pPr>
            <a:endParaRPr lang="en-US" sz="2200" b="1" dirty="0">
              <a:solidFill>
                <a:prstClr val="white"/>
              </a:solidFill>
              <a:latin typeface="Constantia"/>
              <a:sym typeface="Mathematica1"/>
            </a:endParaRPr>
          </a:p>
          <a:p>
            <a:pPr>
              <a:buFont typeface="Mathematica1" pitchFamily="2" charset="2"/>
              <a:buChar char="·"/>
              <a:defRPr/>
            </a:pPr>
            <a:r>
              <a:rPr lang="en-US" sz="2200" b="1" dirty="0">
                <a:solidFill>
                  <a:prstClr val="white"/>
                </a:solidFill>
                <a:latin typeface="Constantia"/>
                <a:sym typeface="Mathematica1"/>
              </a:rPr>
              <a:t>  The individual contributions to the energy density of </a:t>
            </a:r>
          </a:p>
          <a:p>
            <a:pPr>
              <a:defRPr/>
            </a:pPr>
            <a:r>
              <a:rPr lang="en-US" sz="2200" b="1" dirty="0">
                <a:solidFill>
                  <a:prstClr val="white"/>
                </a:solidFill>
                <a:latin typeface="Constantia"/>
                <a:sym typeface="Mathematica1"/>
              </a:rPr>
              <a:t>   the Universe can be figured into the  parameter:</a:t>
            </a:r>
          </a:p>
          <a:p>
            <a:pPr>
              <a:defRPr/>
            </a:pPr>
            <a:endParaRPr lang="en-US" sz="2200" b="1" dirty="0">
              <a:solidFill>
                <a:prstClr val="white"/>
              </a:solidFill>
              <a:latin typeface="Constantia"/>
              <a:sym typeface="Mathematica1"/>
            </a:endParaRPr>
          </a:p>
          <a:p>
            <a:pPr>
              <a:defRPr/>
            </a:pPr>
            <a:r>
              <a:rPr lang="en-US" sz="2200" b="1" dirty="0">
                <a:solidFill>
                  <a:prstClr val="white"/>
                </a:solidFill>
                <a:latin typeface="Constantia"/>
                <a:sym typeface="Mathematica1"/>
              </a:rPr>
              <a:t>    - radiation          </a:t>
            </a:r>
          </a:p>
          <a:p>
            <a:pPr>
              <a:defRPr/>
            </a:pPr>
            <a:r>
              <a:rPr lang="en-US" sz="2200" b="1" dirty="0">
                <a:solidFill>
                  <a:prstClr val="white"/>
                </a:solidFill>
                <a:latin typeface="Constantia"/>
                <a:sym typeface="Mathematica1"/>
              </a:rPr>
              <a:t>             </a:t>
            </a:r>
          </a:p>
          <a:p>
            <a:pPr>
              <a:defRPr/>
            </a:pPr>
            <a:r>
              <a:rPr lang="en-US" sz="2200" b="1" dirty="0">
                <a:solidFill>
                  <a:prstClr val="white"/>
                </a:solidFill>
                <a:latin typeface="Constantia"/>
                <a:sym typeface="Mathematica1"/>
              </a:rPr>
              <a:t>                  </a:t>
            </a:r>
            <a:endParaRPr lang="en-US" sz="2200" b="1" baseline="-25000" dirty="0">
              <a:solidFill>
                <a:prstClr val="white"/>
              </a:solidFill>
              <a:latin typeface="Constantia"/>
              <a:sym typeface="Mathematica1"/>
            </a:endParaRPr>
          </a:p>
          <a:p>
            <a:pPr>
              <a:defRPr/>
            </a:pPr>
            <a:r>
              <a:rPr lang="en-US" sz="2200" b="1" dirty="0">
                <a:solidFill>
                  <a:prstClr val="white"/>
                </a:solidFill>
                <a:latin typeface="Constantia"/>
                <a:sym typeface="Mathematica1"/>
              </a:rPr>
              <a:t>    - matter </a:t>
            </a:r>
          </a:p>
          <a:p>
            <a:pPr>
              <a:defRPr/>
            </a:pPr>
            <a:endParaRPr lang="en-US" sz="2200" b="1" dirty="0">
              <a:solidFill>
                <a:prstClr val="white"/>
              </a:solidFill>
              <a:latin typeface="Constantia"/>
              <a:sym typeface="Mathematica1"/>
            </a:endParaRPr>
          </a:p>
          <a:p>
            <a:pPr>
              <a:defRPr/>
            </a:pPr>
            <a:r>
              <a:rPr lang="en-US" sz="2200" b="1" dirty="0">
                <a:solidFill>
                  <a:prstClr val="white"/>
                </a:solidFill>
                <a:latin typeface="Constantia"/>
                <a:sym typeface="Mathematica1"/>
              </a:rPr>
              <a:t>                                             </a:t>
            </a:r>
            <a:endParaRPr lang="en-US" sz="2200" b="1" baseline="-25000" dirty="0">
              <a:solidFill>
                <a:prstClr val="white"/>
              </a:solidFill>
              <a:latin typeface="Constantia"/>
              <a:sym typeface="Mathematica1"/>
            </a:endParaRPr>
          </a:p>
          <a:p>
            <a:pPr>
              <a:defRPr/>
            </a:pPr>
            <a:r>
              <a:rPr lang="en-US" sz="2200" b="1" dirty="0">
                <a:solidFill>
                  <a:prstClr val="white"/>
                </a:solidFill>
                <a:latin typeface="Constantia"/>
                <a:sym typeface="Mathematica1"/>
              </a:rPr>
              <a:t>    - dark energy/ </a:t>
            </a:r>
            <a:r>
              <a:rPr lang="en-US" sz="2200" b="1" dirty="0">
                <a:solidFill>
                  <a:prstClr val="white"/>
                </a:solidFill>
                <a:latin typeface="Constantia"/>
              </a:rPr>
              <a:t>                                  </a:t>
            </a:r>
            <a:endParaRPr lang="en-US" sz="2200" b="1" dirty="0">
              <a:solidFill>
                <a:prstClr val="white"/>
              </a:solidFill>
              <a:latin typeface="Constantia"/>
              <a:sym typeface="Mathematica1"/>
            </a:endParaRPr>
          </a:p>
          <a:p>
            <a:pPr>
              <a:defRPr/>
            </a:pPr>
            <a:r>
              <a:rPr lang="en-US" sz="2200" b="1" baseline="-25000" dirty="0">
                <a:solidFill>
                  <a:prstClr val="white"/>
                </a:solidFill>
                <a:latin typeface="Constantia"/>
                <a:sym typeface="Mathematica1"/>
              </a:rPr>
              <a:t>          </a:t>
            </a:r>
            <a:r>
              <a:rPr lang="en-US" sz="2200" b="1" dirty="0">
                <a:solidFill>
                  <a:prstClr val="white"/>
                </a:solidFill>
                <a:latin typeface="Constantia"/>
                <a:sym typeface="Mathematica1"/>
              </a:rPr>
              <a:t>cosmological constant</a:t>
            </a:r>
          </a:p>
        </p:txBody>
      </p:sp>
      <p:sp>
        <p:nvSpPr>
          <p:cNvPr id="8" name="Rectangle 7"/>
          <p:cNvSpPr/>
          <p:nvPr/>
        </p:nvSpPr>
        <p:spPr>
          <a:xfrm>
            <a:off x="785813" y="1000125"/>
            <a:ext cx="7786687" cy="857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0483" name="Object 8"/>
          <p:cNvGraphicFramePr>
            <a:graphicFrameLocks noChangeAspect="1"/>
          </p:cNvGraphicFramePr>
          <p:nvPr/>
        </p:nvGraphicFramePr>
        <p:xfrm>
          <a:off x="4643438" y="2071688"/>
          <a:ext cx="3883025" cy="831850"/>
        </p:xfrm>
        <a:graphic>
          <a:graphicData uri="http://schemas.openxmlformats.org/presentationml/2006/ole">
            <mc:AlternateContent xmlns:mc="http://schemas.openxmlformats.org/markup-compatibility/2006">
              <mc:Choice xmlns:v="urn:schemas-microsoft-com:vml" Requires="v">
                <p:oleObj spid="_x0000_s156875" name="Equation" r:id="rId5" imgW="2133360" imgH="457200" progId="Equation.DSMT4">
                  <p:embed/>
                </p:oleObj>
              </mc:Choice>
              <mc:Fallback>
                <p:oleObj name="Equation" r:id="rId5" imgW="213336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071688"/>
                        <a:ext cx="3883025"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4" name="Object 9"/>
          <p:cNvGraphicFramePr>
            <a:graphicFrameLocks noChangeAspect="1"/>
          </p:cNvGraphicFramePr>
          <p:nvPr/>
        </p:nvGraphicFramePr>
        <p:xfrm>
          <a:off x="4643438" y="3214688"/>
          <a:ext cx="1733550" cy="415925"/>
        </p:xfrm>
        <a:graphic>
          <a:graphicData uri="http://schemas.openxmlformats.org/presentationml/2006/ole">
            <mc:AlternateContent xmlns:mc="http://schemas.openxmlformats.org/markup-compatibility/2006">
              <mc:Choice xmlns:v="urn:schemas-microsoft-com:vml" Requires="v">
                <p:oleObj spid="_x0000_s156876" name="Equation" r:id="rId7" imgW="952200" imgH="228600" progId="Equation.DSMT4">
                  <p:embed/>
                </p:oleObj>
              </mc:Choice>
              <mc:Fallback>
                <p:oleObj name="Equation" r:id="rId7" imgW="9522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3214688"/>
                        <a:ext cx="1733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10"/>
          <p:cNvGraphicFramePr>
            <a:graphicFrameLocks noChangeAspect="1"/>
          </p:cNvGraphicFramePr>
          <p:nvPr/>
        </p:nvGraphicFramePr>
        <p:xfrm>
          <a:off x="4714875" y="4071938"/>
          <a:ext cx="1271588" cy="715962"/>
        </p:xfrm>
        <a:graphic>
          <a:graphicData uri="http://schemas.openxmlformats.org/presentationml/2006/ole">
            <mc:AlternateContent xmlns:mc="http://schemas.openxmlformats.org/markup-compatibility/2006">
              <mc:Choice xmlns:v="urn:schemas-microsoft-com:vml" Requires="v">
                <p:oleObj spid="_x0000_s156877" name="Equation" r:id="rId9" imgW="698400" imgH="393480" progId="Equation.DSMT4">
                  <p:embed/>
                </p:oleObj>
              </mc:Choice>
              <mc:Fallback>
                <p:oleObj name="Equation" r:id="rId9" imgW="69840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4875" y="4071938"/>
                        <a:ext cx="1271588"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785813" y="1928813"/>
            <a:ext cx="7786687" cy="3143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86461256"/>
      </p:ext>
    </p:extLst>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714375" y="3643313"/>
            <a:ext cx="7715250" cy="3071812"/>
          </a:xfrm>
          <a:prstGeom prst="rect">
            <a:avLst/>
          </a:prstGeom>
          <a:solidFill>
            <a:schemeClr val="tx1">
              <a:lumMod val="65000"/>
              <a:lumOff val="35000"/>
            </a:schemeClr>
          </a:solid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sp>
        <p:nvSpPr>
          <p:cNvPr id="7" name="Rectangle 3"/>
          <p:cNvSpPr>
            <a:spLocks noChangeArrowheads="1"/>
          </p:cNvSpPr>
          <p:nvPr/>
        </p:nvSpPr>
        <p:spPr bwMode="auto">
          <a:xfrm>
            <a:off x="4786313" y="2071688"/>
            <a:ext cx="3643312"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714375" y="2071688"/>
            <a:ext cx="4000500"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96875" y="-315913"/>
            <a:ext cx="10117138" cy="1371601"/>
          </a:xfrm>
        </p:spPr>
        <p:txBody>
          <a:bodyPr/>
          <a:lstStyle/>
          <a:p>
            <a:pPr eaLnBrk="1" fontAlgn="auto" hangingPunct="1">
              <a:spcAft>
                <a:spcPts val="0"/>
              </a:spcAft>
              <a:defRPr/>
            </a:pPr>
            <a:r>
              <a:rPr sz="3600" b="1" dirty="0" smtClean="0">
                <a:solidFill>
                  <a:schemeClr val="tx1"/>
                </a:solidFill>
              </a:rPr>
              <a:t> </a:t>
            </a:r>
            <a:r>
              <a:rPr lang="nl-NL" sz="5000" b="1" dirty="0" smtClean="0">
                <a:solidFill>
                  <a:schemeClr val="accent3"/>
                </a:solidFill>
              </a:rPr>
              <a:t>Critical Density</a:t>
            </a:r>
            <a:endParaRPr sz="5000" b="1" dirty="0" smtClean="0">
              <a:solidFill>
                <a:schemeClr val="accent3"/>
              </a:solidFill>
            </a:endParaRPr>
          </a:p>
        </p:txBody>
      </p:sp>
      <p:sp>
        <p:nvSpPr>
          <p:cNvPr id="6" name="TextBox 5"/>
          <p:cNvSpPr txBox="1"/>
          <p:nvPr/>
        </p:nvSpPr>
        <p:spPr>
          <a:xfrm>
            <a:off x="714375" y="1285875"/>
            <a:ext cx="7929563" cy="769938"/>
          </a:xfrm>
          <a:prstGeom prst="rect">
            <a:avLst/>
          </a:prstGeom>
          <a:noFill/>
        </p:spPr>
        <p:txBody>
          <a:bodyPr>
            <a:spAutoFit/>
          </a:bodyPr>
          <a:lstStyle/>
          <a:p>
            <a:pPr>
              <a:defRPr/>
            </a:pPr>
            <a:r>
              <a:rPr lang="en-US" sz="2200" b="1" dirty="0">
                <a:solidFill>
                  <a:srgbClr val="FFFFE9"/>
                </a:solidFill>
                <a:latin typeface="Arial"/>
              </a:rPr>
              <a:t>There is a 1-1 relation between the total energy content </a:t>
            </a:r>
          </a:p>
          <a:p>
            <a:pPr>
              <a:defRPr/>
            </a:pPr>
            <a:r>
              <a:rPr lang="en-US" sz="2200" b="1" dirty="0">
                <a:solidFill>
                  <a:srgbClr val="FFFFE9"/>
                </a:solidFill>
                <a:latin typeface="Arial"/>
              </a:rPr>
              <a:t>of the Universe  and its curvature. From FRW equations: </a:t>
            </a:r>
          </a:p>
        </p:txBody>
      </p:sp>
      <p:graphicFrame>
        <p:nvGraphicFramePr>
          <p:cNvPr id="27655" name="Object 3"/>
          <p:cNvGraphicFramePr>
            <a:graphicFrameLocks noChangeAspect="1"/>
          </p:cNvGraphicFramePr>
          <p:nvPr/>
        </p:nvGraphicFramePr>
        <p:xfrm>
          <a:off x="1143000" y="2214563"/>
          <a:ext cx="3143250" cy="1204912"/>
        </p:xfrm>
        <a:graphic>
          <a:graphicData uri="http://schemas.openxmlformats.org/presentationml/2006/ole">
            <mc:AlternateContent xmlns:mc="http://schemas.openxmlformats.org/markup-compatibility/2006">
              <mc:Choice xmlns:v="urn:schemas-microsoft-com:vml" Requires="v">
                <p:oleObj spid="_x0000_s146584" name="Equation" r:id="rId3" imgW="1091726" imgH="418918" progId="Equation.DSMT4">
                  <p:embed/>
                </p:oleObj>
              </mc:Choice>
              <mc:Fallback>
                <p:oleObj name="Equation" r:id="rId3" imgW="1091726" imgH="41891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14563"/>
                        <a:ext cx="3143250" cy="120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6" name="Object 2"/>
          <p:cNvGraphicFramePr>
            <a:graphicFrameLocks noChangeAspect="1"/>
          </p:cNvGraphicFramePr>
          <p:nvPr/>
        </p:nvGraphicFramePr>
        <p:xfrm>
          <a:off x="4857750" y="2500313"/>
          <a:ext cx="3500438" cy="642937"/>
        </p:xfrm>
        <a:graphic>
          <a:graphicData uri="http://schemas.openxmlformats.org/presentationml/2006/ole">
            <mc:AlternateContent xmlns:mc="http://schemas.openxmlformats.org/markup-compatibility/2006">
              <mc:Choice xmlns:v="urn:schemas-microsoft-com:vml" Requires="v">
                <p:oleObj spid="_x0000_s146585" name="Equation" r:id="rId5" imgW="1244600" imgH="228600" progId="Equation.DSMT4">
                  <p:embed/>
                </p:oleObj>
              </mc:Choice>
              <mc:Fallback>
                <p:oleObj name="Equation" r:id="rId5" imgW="12446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2500313"/>
                        <a:ext cx="350043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7" name="Object 8"/>
          <p:cNvGraphicFramePr>
            <a:graphicFrameLocks noChangeAspect="1"/>
          </p:cNvGraphicFramePr>
          <p:nvPr/>
        </p:nvGraphicFramePr>
        <p:xfrm>
          <a:off x="785813" y="3929063"/>
          <a:ext cx="7500937" cy="2389187"/>
        </p:xfrm>
        <a:graphic>
          <a:graphicData uri="http://schemas.openxmlformats.org/presentationml/2006/ole">
            <mc:AlternateContent xmlns:mc="http://schemas.openxmlformats.org/markup-compatibility/2006">
              <mc:Choice xmlns:v="urn:schemas-microsoft-com:vml" Requires="v">
                <p:oleObj spid="_x0000_s146586" name="Equation" r:id="rId7" imgW="3505200" imgH="1117600" progId="Equation.DSMT4">
                  <p:embed/>
                </p:oleObj>
              </mc:Choice>
              <mc:Fallback>
                <p:oleObj name="Equation" r:id="rId7" imgW="3505200" imgH="1117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3" y="3929063"/>
                        <a:ext cx="7500937" cy="238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26740184"/>
      </p:ext>
    </p:extLst>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714375" y="3643313"/>
            <a:ext cx="7715250" cy="3071812"/>
          </a:xfrm>
          <a:prstGeom prst="rect">
            <a:avLst/>
          </a:prstGeom>
          <a:solidFill>
            <a:schemeClr val="tx1">
              <a:lumMod val="65000"/>
              <a:lumOff val="35000"/>
            </a:schemeClr>
          </a:solidFill>
          <a:ln w="38100">
            <a:solidFill>
              <a:schemeClr val="tx1">
                <a:lumMod val="75000"/>
                <a:lumOff val="25000"/>
              </a:schemeClr>
            </a:solidFill>
            <a:miter lim="800000"/>
            <a:headEnd/>
            <a:tailEnd/>
          </a:ln>
        </p:spPr>
        <p:txBody>
          <a:bodyPr wrap="none" anchor="ctr"/>
          <a:lstStyle/>
          <a:p>
            <a:pPr>
              <a:defRPr/>
            </a:pPr>
            <a:endParaRPr lang="en-US"/>
          </a:p>
        </p:txBody>
      </p:sp>
      <p:sp>
        <p:nvSpPr>
          <p:cNvPr id="7" name="Rectangle 3"/>
          <p:cNvSpPr>
            <a:spLocks noChangeArrowheads="1"/>
          </p:cNvSpPr>
          <p:nvPr/>
        </p:nvSpPr>
        <p:spPr bwMode="auto">
          <a:xfrm>
            <a:off x="4786313" y="2071688"/>
            <a:ext cx="3643312"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p>
        </p:txBody>
      </p:sp>
      <p:sp>
        <p:nvSpPr>
          <p:cNvPr id="86019" name="Rectangle 3"/>
          <p:cNvSpPr>
            <a:spLocks noChangeArrowheads="1"/>
          </p:cNvSpPr>
          <p:nvPr/>
        </p:nvSpPr>
        <p:spPr bwMode="auto">
          <a:xfrm>
            <a:off x="714375" y="2071688"/>
            <a:ext cx="4000500"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396875" y="-315913"/>
            <a:ext cx="10117138" cy="1371601"/>
          </a:xfrm>
        </p:spPr>
        <p:txBody>
          <a:bodyPr/>
          <a:lstStyle/>
          <a:p>
            <a:pPr eaLnBrk="1" fontAlgn="auto" hangingPunct="1">
              <a:spcAft>
                <a:spcPts val="0"/>
              </a:spcAft>
              <a:defRPr/>
            </a:pPr>
            <a:r>
              <a:rPr sz="3600" b="1" dirty="0" smtClean="0">
                <a:solidFill>
                  <a:schemeClr val="tx1"/>
                </a:solidFill>
              </a:rPr>
              <a:t> </a:t>
            </a:r>
            <a:r>
              <a:rPr sz="5000" b="1" dirty="0" smtClean="0">
                <a:solidFill>
                  <a:schemeClr val="accent3"/>
                </a:solidFill>
              </a:rPr>
              <a:t>FRW Universe:  Curvature</a:t>
            </a:r>
          </a:p>
        </p:txBody>
      </p:sp>
      <p:sp>
        <p:nvSpPr>
          <p:cNvPr id="6" name="TextBox 5"/>
          <p:cNvSpPr txBox="1"/>
          <p:nvPr/>
        </p:nvSpPr>
        <p:spPr>
          <a:xfrm>
            <a:off x="714375" y="1285875"/>
            <a:ext cx="7929563" cy="769938"/>
          </a:xfrm>
          <a:prstGeom prst="rect">
            <a:avLst/>
          </a:prstGeom>
          <a:noFill/>
        </p:spPr>
        <p:txBody>
          <a:bodyPr>
            <a:spAutoFit/>
          </a:bodyPr>
          <a:lstStyle/>
          <a:p>
            <a:pPr>
              <a:defRPr/>
            </a:pPr>
            <a:r>
              <a:rPr lang="en-US" sz="2200" b="1" dirty="0">
                <a:solidFill>
                  <a:schemeClr val="accent3"/>
                </a:solidFill>
                <a:latin typeface="+mn-lt"/>
              </a:rPr>
              <a:t>There is a 1-1 relation between the total energy content </a:t>
            </a:r>
          </a:p>
          <a:p>
            <a:pPr>
              <a:defRPr/>
            </a:pPr>
            <a:r>
              <a:rPr lang="en-US" sz="2200" b="1" dirty="0">
                <a:solidFill>
                  <a:schemeClr val="accent3"/>
                </a:solidFill>
                <a:latin typeface="+mn-lt"/>
              </a:rPr>
              <a:t>of the Universe  and its curvature. From FRW equations: </a:t>
            </a:r>
          </a:p>
        </p:txBody>
      </p:sp>
      <p:graphicFrame>
        <p:nvGraphicFramePr>
          <p:cNvPr id="27655" name="Object 3"/>
          <p:cNvGraphicFramePr>
            <a:graphicFrameLocks noChangeAspect="1"/>
          </p:cNvGraphicFramePr>
          <p:nvPr/>
        </p:nvGraphicFramePr>
        <p:xfrm>
          <a:off x="1143000" y="2214563"/>
          <a:ext cx="3143250" cy="1204912"/>
        </p:xfrm>
        <a:graphic>
          <a:graphicData uri="http://schemas.openxmlformats.org/presentationml/2006/ole">
            <mc:AlternateContent xmlns:mc="http://schemas.openxmlformats.org/markup-compatibility/2006">
              <mc:Choice xmlns:v="urn:schemas-microsoft-com:vml" Requires="v">
                <p:oleObj spid="_x0000_s27868" name="Equation" r:id="rId3" imgW="1091726" imgH="418918" progId="Equation.DSMT4">
                  <p:embed/>
                </p:oleObj>
              </mc:Choice>
              <mc:Fallback>
                <p:oleObj name="Equation" r:id="rId3" imgW="1091726" imgH="418918"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14563"/>
                        <a:ext cx="3143250" cy="120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6" name="Object 2"/>
          <p:cNvGraphicFramePr>
            <a:graphicFrameLocks noChangeAspect="1"/>
          </p:cNvGraphicFramePr>
          <p:nvPr/>
        </p:nvGraphicFramePr>
        <p:xfrm>
          <a:off x="4857750" y="2500313"/>
          <a:ext cx="3500438" cy="642937"/>
        </p:xfrm>
        <a:graphic>
          <a:graphicData uri="http://schemas.openxmlformats.org/presentationml/2006/ole">
            <mc:AlternateContent xmlns:mc="http://schemas.openxmlformats.org/markup-compatibility/2006">
              <mc:Choice xmlns:v="urn:schemas-microsoft-com:vml" Requires="v">
                <p:oleObj spid="_x0000_s27869" name="Equation" r:id="rId5" imgW="1244600" imgH="228600" progId="Equation.DSMT4">
                  <p:embed/>
                </p:oleObj>
              </mc:Choice>
              <mc:Fallback>
                <p:oleObj name="Equation" r:id="rId5" imgW="1244600" imgH="2286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2500313"/>
                        <a:ext cx="350043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7" name="Object 8"/>
          <p:cNvGraphicFramePr>
            <a:graphicFrameLocks noChangeAspect="1"/>
          </p:cNvGraphicFramePr>
          <p:nvPr/>
        </p:nvGraphicFramePr>
        <p:xfrm>
          <a:off x="785813" y="3929063"/>
          <a:ext cx="7500937" cy="2389187"/>
        </p:xfrm>
        <a:graphic>
          <a:graphicData uri="http://schemas.openxmlformats.org/presentationml/2006/ole">
            <mc:AlternateContent xmlns:mc="http://schemas.openxmlformats.org/markup-compatibility/2006">
              <mc:Choice xmlns:v="urn:schemas-microsoft-com:vml" Requires="v">
                <p:oleObj spid="_x0000_s27870" name="Equation" r:id="rId7" imgW="3505200" imgH="1117600" progId="Equation.DSMT4">
                  <p:embed/>
                </p:oleObj>
              </mc:Choice>
              <mc:Fallback>
                <p:oleObj name="Equation" r:id="rId7" imgW="3505200" imgH="11176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3" y="3929063"/>
                        <a:ext cx="7500937" cy="238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5143500"/>
            <a:ext cx="7775575" cy="128587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1401763" y="-243408"/>
            <a:ext cx="10117138" cy="1371601"/>
          </a:xfrm>
        </p:spPr>
        <p:txBody>
          <a:bodyPr/>
          <a:lstStyle/>
          <a:p>
            <a:pPr eaLnBrk="1" fontAlgn="auto" hangingPunct="1">
              <a:spcAft>
                <a:spcPts val="0"/>
              </a:spcAft>
              <a:defRPr/>
            </a:pPr>
            <a:r>
              <a:rPr sz="3600" b="1" dirty="0" smtClean="0">
                <a:solidFill>
                  <a:schemeClr val="accent5"/>
                </a:solidFill>
              </a:rPr>
              <a:t>                </a:t>
            </a:r>
            <a:r>
              <a:rPr lang="nl-NL" sz="3600" b="1" dirty="0" smtClean="0">
                <a:solidFill>
                  <a:schemeClr val="accent5"/>
                </a:solidFill>
              </a:rPr>
              <a:t>Radiation, Matter &amp; Dark Energy</a:t>
            </a:r>
            <a:endParaRPr sz="5600" b="1" dirty="0" smtClean="0">
              <a:solidFill>
                <a:schemeClr val="accent5"/>
              </a:solidFill>
            </a:endParaRPr>
          </a:p>
        </p:txBody>
      </p:sp>
      <p:graphicFrame>
        <p:nvGraphicFramePr>
          <p:cNvPr id="26628" name="Object 2"/>
          <p:cNvGraphicFramePr>
            <a:graphicFrameLocks noChangeAspect="1"/>
          </p:cNvGraphicFramePr>
          <p:nvPr/>
        </p:nvGraphicFramePr>
        <p:xfrm>
          <a:off x="1285875" y="5143500"/>
          <a:ext cx="6619875" cy="1214438"/>
        </p:xfrm>
        <a:graphic>
          <a:graphicData uri="http://schemas.openxmlformats.org/presentationml/2006/ole">
            <mc:AlternateContent xmlns:mc="http://schemas.openxmlformats.org/markup-compatibility/2006">
              <mc:Choice xmlns:v="urn:schemas-microsoft-com:vml" Requires="v">
                <p:oleObj spid="_x0000_s26919" name="Equation" r:id="rId3" imgW="1244600" imgH="228600" progId="Equation.DSMT4">
                  <p:embed/>
                </p:oleObj>
              </mc:Choice>
              <mc:Fallback>
                <p:oleObj name="Equation" r:id="rId3" imgW="1244600" imgH="2286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5143500"/>
                        <a:ext cx="6619875" cy="121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714375"/>
            <a:ext cx="7929562" cy="4154488"/>
          </a:xfrm>
          <a:prstGeom prst="rect">
            <a:avLst/>
          </a:prstGeom>
          <a:noFill/>
        </p:spPr>
        <p:txBody>
          <a:bodyPr>
            <a:spAutoFit/>
          </a:bodyPr>
          <a:lstStyle/>
          <a:p>
            <a:pPr>
              <a:defRPr/>
            </a:pPr>
            <a:endParaRPr lang="en-US" sz="2200" b="1" dirty="0">
              <a:latin typeface="+mn-lt"/>
              <a:sym typeface="Mathematica1"/>
            </a:endParaRPr>
          </a:p>
          <a:p>
            <a:pPr>
              <a:buFont typeface="Mathematica1" pitchFamily="2" charset="2"/>
              <a:buChar char="·"/>
              <a:defRPr/>
            </a:pPr>
            <a:r>
              <a:rPr lang="en-US" sz="2200" b="1" dirty="0">
                <a:latin typeface="+mn-lt"/>
                <a:sym typeface="Mathematica1"/>
              </a:rPr>
              <a:t>  </a:t>
            </a:r>
            <a:r>
              <a:rPr lang="en-US" sz="2200" b="1" dirty="0">
                <a:solidFill>
                  <a:schemeClr val="accent3"/>
                </a:solidFill>
                <a:latin typeface="+mn-lt"/>
                <a:sym typeface="Mathematica1"/>
              </a:rPr>
              <a:t>The individual contributions to the energy density of </a:t>
            </a:r>
          </a:p>
          <a:p>
            <a:pPr>
              <a:defRPr/>
            </a:pPr>
            <a:r>
              <a:rPr lang="en-US" sz="2200" b="1" dirty="0">
                <a:solidFill>
                  <a:schemeClr val="accent3"/>
                </a:solidFill>
                <a:latin typeface="+mn-lt"/>
                <a:sym typeface="Mathematica1"/>
              </a:rPr>
              <a:t>   the Universe can be figured into the  parameter:</a:t>
            </a:r>
          </a:p>
          <a:p>
            <a:pPr>
              <a:defRPr/>
            </a:pPr>
            <a:endParaRPr lang="en-US" sz="2200" b="1" dirty="0">
              <a:latin typeface="+mn-lt"/>
              <a:sym typeface="Mathematica1"/>
            </a:endParaRPr>
          </a:p>
          <a:p>
            <a:pPr>
              <a:defRPr/>
            </a:pPr>
            <a:r>
              <a:rPr lang="en-US" sz="2200" b="1" dirty="0">
                <a:latin typeface="+mn-lt"/>
                <a:sym typeface="Mathematica1"/>
              </a:rPr>
              <a:t>    </a:t>
            </a:r>
            <a:r>
              <a:rPr lang="en-US" sz="2200" b="1" dirty="0">
                <a:solidFill>
                  <a:schemeClr val="accent3"/>
                </a:solidFill>
                <a:latin typeface="+mn-lt"/>
                <a:sym typeface="Mathematica1"/>
              </a:rPr>
              <a:t>- radiation          </a:t>
            </a:r>
          </a:p>
          <a:p>
            <a:pPr>
              <a:defRPr/>
            </a:pPr>
            <a:r>
              <a:rPr lang="en-US" sz="2200" b="1" dirty="0">
                <a:solidFill>
                  <a:schemeClr val="accent3"/>
                </a:solidFill>
                <a:latin typeface="+mn-lt"/>
                <a:sym typeface="Mathematica1"/>
              </a:rPr>
              <a:t>             </a:t>
            </a:r>
          </a:p>
          <a:p>
            <a:pPr>
              <a:defRPr/>
            </a:pPr>
            <a:r>
              <a:rPr lang="en-US" sz="2200" b="1" dirty="0">
                <a:solidFill>
                  <a:schemeClr val="accent3"/>
                </a:solidFill>
                <a:latin typeface="+mn-lt"/>
                <a:sym typeface="Mathematica1"/>
              </a:rPr>
              <a:t>                  </a:t>
            </a:r>
            <a:endParaRPr lang="en-US" sz="2200" b="1" baseline="-25000" dirty="0">
              <a:solidFill>
                <a:schemeClr val="accent3"/>
              </a:solidFill>
              <a:latin typeface="+mn-lt"/>
              <a:sym typeface="Mathematica1"/>
            </a:endParaRPr>
          </a:p>
          <a:p>
            <a:pPr>
              <a:defRPr/>
            </a:pPr>
            <a:r>
              <a:rPr lang="en-US" sz="2200" b="1" dirty="0">
                <a:solidFill>
                  <a:schemeClr val="accent3"/>
                </a:solidFill>
                <a:latin typeface="+mn-lt"/>
                <a:sym typeface="Mathematica1"/>
              </a:rPr>
              <a:t>    - matter </a:t>
            </a:r>
          </a:p>
          <a:p>
            <a:pPr>
              <a:defRPr/>
            </a:pPr>
            <a:endParaRPr lang="en-US" sz="2200" b="1" dirty="0">
              <a:solidFill>
                <a:schemeClr val="accent3"/>
              </a:solidFill>
              <a:latin typeface="+mn-lt"/>
              <a:sym typeface="Mathematica1"/>
            </a:endParaRPr>
          </a:p>
          <a:p>
            <a:pPr>
              <a:defRPr/>
            </a:pPr>
            <a:r>
              <a:rPr lang="en-US" sz="2200" b="1" dirty="0">
                <a:solidFill>
                  <a:schemeClr val="accent3"/>
                </a:solidFill>
                <a:latin typeface="+mn-lt"/>
                <a:sym typeface="Mathematica1"/>
              </a:rPr>
              <a:t>                                             </a:t>
            </a:r>
            <a:endParaRPr lang="en-US" sz="2200" b="1" baseline="-25000" dirty="0">
              <a:solidFill>
                <a:schemeClr val="accent3"/>
              </a:solidFill>
              <a:latin typeface="+mn-lt"/>
              <a:sym typeface="Mathematica1"/>
            </a:endParaRPr>
          </a:p>
          <a:p>
            <a:pPr>
              <a:defRPr/>
            </a:pPr>
            <a:r>
              <a:rPr lang="en-US" sz="2200" b="1" dirty="0">
                <a:solidFill>
                  <a:schemeClr val="accent3"/>
                </a:solidFill>
                <a:latin typeface="+mn-lt"/>
                <a:sym typeface="Mathematica1"/>
              </a:rPr>
              <a:t>    - dark energy/ </a:t>
            </a:r>
            <a:r>
              <a:rPr lang="en-US" sz="2200" b="1" dirty="0">
                <a:solidFill>
                  <a:schemeClr val="accent3"/>
                </a:solidFill>
                <a:latin typeface="+mn-lt"/>
              </a:rPr>
              <a:t>                                  </a:t>
            </a:r>
            <a:endParaRPr lang="en-US" sz="2200" b="1" dirty="0">
              <a:solidFill>
                <a:schemeClr val="accent3"/>
              </a:solidFill>
              <a:latin typeface="+mn-lt"/>
              <a:sym typeface="Mathematica1"/>
            </a:endParaRPr>
          </a:p>
          <a:p>
            <a:pPr>
              <a:defRPr/>
            </a:pPr>
            <a:r>
              <a:rPr lang="en-US" sz="2200" b="1" baseline="-25000" dirty="0">
                <a:solidFill>
                  <a:schemeClr val="accent3"/>
                </a:solidFill>
                <a:latin typeface="+mn-lt"/>
                <a:sym typeface="Mathematica1"/>
              </a:rPr>
              <a:t>          </a:t>
            </a:r>
            <a:r>
              <a:rPr lang="en-US" sz="2200" b="1" dirty="0">
                <a:solidFill>
                  <a:schemeClr val="accent3"/>
                </a:solidFill>
                <a:latin typeface="+mn-lt"/>
                <a:sym typeface="Mathematica1"/>
              </a:rPr>
              <a:t>cosmological constant</a:t>
            </a:r>
          </a:p>
        </p:txBody>
      </p:sp>
      <p:sp>
        <p:nvSpPr>
          <p:cNvPr id="8" name="Rectangle 7"/>
          <p:cNvSpPr/>
          <p:nvPr/>
        </p:nvSpPr>
        <p:spPr>
          <a:xfrm>
            <a:off x="785813" y="1000125"/>
            <a:ext cx="7786687" cy="85725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6631" name="Object 8"/>
          <p:cNvGraphicFramePr>
            <a:graphicFrameLocks noChangeAspect="1"/>
          </p:cNvGraphicFramePr>
          <p:nvPr/>
        </p:nvGraphicFramePr>
        <p:xfrm>
          <a:off x="4643438" y="2071688"/>
          <a:ext cx="3883025" cy="831850"/>
        </p:xfrm>
        <a:graphic>
          <a:graphicData uri="http://schemas.openxmlformats.org/presentationml/2006/ole">
            <mc:AlternateContent xmlns:mc="http://schemas.openxmlformats.org/markup-compatibility/2006">
              <mc:Choice xmlns:v="urn:schemas-microsoft-com:vml" Requires="v">
                <p:oleObj spid="_x0000_s26920" name="Equation" r:id="rId5" imgW="2133600" imgH="457200" progId="Equation.DSMT4">
                  <p:embed/>
                </p:oleObj>
              </mc:Choice>
              <mc:Fallback>
                <p:oleObj name="Equation" r:id="rId5" imgW="2133600" imgH="4572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071688"/>
                        <a:ext cx="3883025"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2" name="Object 9"/>
          <p:cNvGraphicFramePr>
            <a:graphicFrameLocks noChangeAspect="1"/>
          </p:cNvGraphicFramePr>
          <p:nvPr/>
        </p:nvGraphicFramePr>
        <p:xfrm>
          <a:off x="4643438" y="3214688"/>
          <a:ext cx="1733550" cy="415925"/>
        </p:xfrm>
        <a:graphic>
          <a:graphicData uri="http://schemas.openxmlformats.org/presentationml/2006/ole">
            <mc:AlternateContent xmlns:mc="http://schemas.openxmlformats.org/markup-compatibility/2006">
              <mc:Choice xmlns:v="urn:schemas-microsoft-com:vml" Requires="v">
                <p:oleObj spid="_x0000_s26921" name="Equation" r:id="rId7" imgW="952087" imgH="228501" progId="Equation.DSMT4">
                  <p:embed/>
                </p:oleObj>
              </mc:Choice>
              <mc:Fallback>
                <p:oleObj name="Equation" r:id="rId7" imgW="952087" imgH="228501"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3214688"/>
                        <a:ext cx="1733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3" name="Object 10"/>
          <p:cNvGraphicFramePr>
            <a:graphicFrameLocks noChangeAspect="1"/>
          </p:cNvGraphicFramePr>
          <p:nvPr/>
        </p:nvGraphicFramePr>
        <p:xfrm>
          <a:off x="4714875" y="4071938"/>
          <a:ext cx="1271588" cy="715962"/>
        </p:xfrm>
        <a:graphic>
          <a:graphicData uri="http://schemas.openxmlformats.org/presentationml/2006/ole">
            <mc:AlternateContent xmlns:mc="http://schemas.openxmlformats.org/markup-compatibility/2006">
              <mc:Choice xmlns:v="urn:schemas-microsoft-com:vml" Requires="v">
                <p:oleObj spid="_x0000_s26922" name="Equation" r:id="rId9" imgW="698197" imgH="393529" progId="Equation.DSMT4">
                  <p:embed/>
                </p:oleObj>
              </mc:Choice>
              <mc:Fallback>
                <p:oleObj name="Equation" r:id="rId9" imgW="698197" imgH="393529" progId="Equation.DSMT4">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4875" y="4071938"/>
                        <a:ext cx="1271588"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785813" y="1928813"/>
            <a:ext cx="7786687" cy="314325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468560" y="2333219"/>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000" b="1" dirty="0" smtClean="0">
                <a:solidFill>
                  <a:srgbClr val="FFFFD9"/>
                </a:solidFill>
                <a:effectLst>
                  <a:outerShdw blurRad="38100" dist="38100" dir="2700000" algn="tl">
                    <a:srgbClr val="000000"/>
                  </a:outerShdw>
                </a:effectLst>
                <a:latin typeface="Arial"/>
              </a:rPr>
              <a:t>Hubble Expansion</a:t>
            </a:r>
            <a:endParaRPr lang="en-US" sz="4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4078571436"/>
      </p:ext>
    </p:extLst>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11560" y="260648"/>
            <a:ext cx="8229600" cy="1143000"/>
          </a:xfrm>
        </p:spPr>
        <p:txBody>
          <a:bodyPr>
            <a:normAutofit/>
          </a:bodyPr>
          <a:lstStyle/>
          <a:p>
            <a:pPr eaLnBrk="1" fontAlgn="auto" hangingPunct="1">
              <a:spcAft>
                <a:spcPts val="0"/>
              </a:spcAft>
              <a:defRPr/>
            </a:pPr>
            <a:r>
              <a:rPr sz="6000" b="1" dirty="0" smtClean="0">
                <a:solidFill>
                  <a:schemeClr val="tx1"/>
                </a:solidFill>
              </a:rPr>
              <a:t>   Hubble  Expansion </a:t>
            </a:r>
          </a:p>
        </p:txBody>
      </p:sp>
      <p:sp>
        <p:nvSpPr>
          <p:cNvPr id="12295" name="Rectangle 4"/>
          <p:cNvSpPr>
            <a:spLocks noGrp="1" noChangeArrowheads="1"/>
          </p:cNvSpPr>
          <p:nvPr>
            <p:ph type="body" idx="4294967295"/>
          </p:nvPr>
        </p:nvSpPr>
        <p:spPr>
          <a:xfrm>
            <a:off x="500063" y="2286000"/>
            <a:ext cx="9144000" cy="5084763"/>
          </a:xfrm>
        </p:spPr>
        <p:txBody>
          <a:bodyPr/>
          <a:lstStyle/>
          <a:p>
            <a:pPr eaLnBrk="1" hangingPunct="1">
              <a:buClr>
                <a:schemeClr val="tx1"/>
              </a:buClr>
              <a:buFont typeface="Mathematica1" pitchFamily="2" charset="2"/>
              <a:buChar char="·"/>
            </a:pPr>
            <a:r>
              <a:rPr lang="en-US" altLang="en-US" sz="2000" b="1" dirty="0" smtClean="0">
                <a:sym typeface="Mathematica1" pitchFamily="2" charset="2"/>
              </a:rPr>
              <a:t>Cosmic  Expansion  is  a  uniform expansion of space</a:t>
            </a:r>
          </a:p>
          <a:p>
            <a:pPr eaLnBrk="1" hangingPunct="1">
              <a:buClr>
                <a:schemeClr val="tx1"/>
              </a:buClr>
              <a:buFont typeface="Wingdings 2" pitchFamily="18" charset="2"/>
              <a:buNone/>
            </a:pPr>
            <a:r>
              <a:rPr lang="en-US" altLang="en-US" sz="2000" b="1" dirty="0" smtClean="0">
                <a:sym typeface="Mathematica1" pitchFamily="2" charset="2"/>
              </a:rPr>
              <a:t> </a:t>
            </a:r>
          </a:p>
          <a:p>
            <a:pPr eaLnBrk="1" hangingPunct="1">
              <a:buClr>
                <a:schemeClr val="tx1"/>
              </a:buClr>
              <a:buFont typeface="Mathematica1" pitchFamily="2" charset="2"/>
              <a:buChar char="·"/>
            </a:pPr>
            <a:r>
              <a:rPr lang="en-US" altLang="en-US" sz="2000" b="1" dirty="0" smtClean="0">
                <a:sym typeface="Mathematica1" pitchFamily="2" charset="2"/>
              </a:rPr>
              <a:t>Objects do not move themselves:</a:t>
            </a:r>
          </a:p>
          <a:p>
            <a:pPr eaLnBrk="1" hangingPunct="1">
              <a:buClr>
                <a:schemeClr val="tx1"/>
              </a:buClr>
              <a:buFont typeface="Wingdings 2" pitchFamily="18" charset="2"/>
              <a:buNone/>
            </a:pPr>
            <a:r>
              <a:rPr lang="en-US" altLang="en-US" sz="2000" b="1" dirty="0" smtClean="0">
                <a:sym typeface="Mathematica1" pitchFamily="2" charset="2"/>
              </a:rPr>
              <a:t>     they  are  like beacons tied to a uniformly expanding sheet:</a:t>
            </a:r>
          </a:p>
          <a:p>
            <a:pPr eaLnBrk="1" hangingPunct="1">
              <a:buClr>
                <a:schemeClr val="tx1"/>
              </a:buClr>
              <a:buFont typeface="Wingdings 2" pitchFamily="18" charset="2"/>
              <a:buNone/>
            </a:pPr>
            <a:r>
              <a:rPr lang="en-US" altLang="en-US" sz="2000" b="1" dirty="0" smtClean="0">
                <a:sym typeface="Mathematica1" pitchFamily="2" charset="2"/>
              </a:rPr>
              <a:t> </a:t>
            </a:r>
            <a:endParaRPr lang="en-US" altLang="en-US" sz="2000" b="1" dirty="0" smtClean="0"/>
          </a:p>
        </p:txBody>
      </p:sp>
      <p:sp>
        <p:nvSpPr>
          <p:cNvPr id="5" name="Rectangle 4"/>
          <p:cNvSpPr/>
          <p:nvPr/>
        </p:nvSpPr>
        <p:spPr>
          <a:xfrm>
            <a:off x="428625" y="1928813"/>
            <a:ext cx="8358188"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2290" name="Object 2"/>
          <p:cNvGraphicFramePr>
            <a:graphicFrameLocks noChangeAspect="1"/>
          </p:cNvGraphicFramePr>
          <p:nvPr/>
        </p:nvGraphicFramePr>
        <p:xfrm>
          <a:off x="714375" y="4643438"/>
          <a:ext cx="1847850" cy="501650"/>
        </p:xfrm>
        <a:graphic>
          <a:graphicData uri="http://schemas.openxmlformats.org/presentationml/2006/ole">
            <mc:AlternateContent xmlns:mc="http://schemas.openxmlformats.org/markup-compatibility/2006">
              <mc:Choice xmlns:v="urn:schemas-microsoft-com:vml" Requires="v">
                <p:oleObj spid="_x0000_s171151" name="Equation" r:id="rId3" imgW="749160" imgH="203040" progId="Equation.DSMT4">
                  <p:embed/>
                </p:oleObj>
              </mc:Choice>
              <mc:Fallback>
                <p:oleObj name="Equation" r:id="rId3" imgW="74916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643438"/>
                        <a:ext cx="1847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1" name="Object 3"/>
          <p:cNvGraphicFramePr>
            <a:graphicFrameLocks noChangeAspect="1"/>
          </p:cNvGraphicFramePr>
          <p:nvPr/>
        </p:nvGraphicFramePr>
        <p:xfrm>
          <a:off x="714375" y="5472113"/>
          <a:ext cx="4286250" cy="984250"/>
        </p:xfrm>
        <a:graphic>
          <a:graphicData uri="http://schemas.openxmlformats.org/presentationml/2006/ole">
            <mc:AlternateContent xmlns:mc="http://schemas.openxmlformats.org/markup-compatibility/2006">
              <mc:Choice xmlns:v="urn:schemas-microsoft-com:vml" Requires="v">
                <p:oleObj spid="_x0000_s171152" name="Equation" r:id="rId5" imgW="1714320" imgH="393480" progId="Equation.DSMT4">
                  <p:embed/>
                </p:oleObj>
              </mc:Choice>
              <mc:Fallback>
                <p:oleObj name="Equation" r:id="rId5" imgW="171432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5472113"/>
                        <a:ext cx="428625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2" name="Object 4"/>
          <p:cNvGraphicFramePr>
            <a:graphicFrameLocks noChangeAspect="1"/>
          </p:cNvGraphicFramePr>
          <p:nvPr/>
        </p:nvGraphicFramePr>
        <p:xfrm>
          <a:off x="5643563" y="4786313"/>
          <a:ext cx="1947862" cy="1285875"/>
        </p:xfrm>
        <a:graphic>
          <a:graphicData uri="http://schemas.openxmlformats.org/presentationml/2006/ole">
            <mc:AlternateContent xmlns:mc="http://schemas.openxmlformats.org/markup-compatibility/2006">
              <mc:Choice xmlns:v="urn:schemas-microsoft-com:vml" Requires="v">
                <p:oleObj spid="_x0000_s171153" name="Equation" r:id="rId7" imgW="596880" imgH="393480" progId="Equation.DSMT4">
                  <p:embed/>
                </p:oleObj>
              </mc:Choice>
              <mc:Fallback>
                <p:oleObj name="Equation" r:id="rId7" imgW="59688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563" y="4786313"/>
                        <a:ext cx="1947862"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ight Brace 7"/>
          <p:cNvSpPr/>
          <p:nvPr/>
        </p:nvSpPr>
        <p:spPr>
          <a:xfrm>
            <a:off x="5143500" y="4572000"/>
            <a:ext cx="285750" cy="1785938"/>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sp>
        <p:nvSpPr>
          <p:cNvPr id="9" name="Rectangle 8"/>
          <p:cNvSpPr/>
          <p:nvPr/>
        </p:nvSpPr>
        <p:spPr>
          <a:xfrm>
            <a:off x="428625" y="4286250"/>
            <a:ext cx="835818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83020879"/>
      </p:ext>
    </p:extLst>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11560" y="260648"/>
            <a:ext cx="8229600" cy="1143000"/>
          </a:xfrm>
        </p:spPr>
        <p:txBody>
          <a:bodyPr>
            <a:normAutofit/>
          </a:bodyPr>
          <a:lstStyle/>
          <a:p>
            <a:pPr eaLnBrk="1" fontAlgn="auto" hangingPunct="1">
              <a:spcAft>
                <a:spcPts val="0"/>
              </a:spcAft>
              <a:defRPr/>
            </a:pPr>
            <a:r>
              <a:rPr sz="6000" b="1" dirty="0" smtClean="0">
                <a:solidFill>
                  <a:schemeClr val="tx1"/>
                </a:solidFill>
              </a:rPr>
              <a:t>    Hubble  Expansion </a:t>
            </a:r>
          </a:p>
        </p:txBody>
      </p:sp>
      <p:sp>
        <p:nvSpPr>
          <p:cNvPr id="13319" name="Rectangle 4"/>
          <p:cNvSpPr>
            <a:spLocks noGrp="1" noChangeArrowheads="1"/>
          </p:cNvSpPr>
          <p:nvPr>
            <p:ph type="body" idx="4294967295"/>
          </p:nvPr>
        </p:nvSpPr>
        <p:spPr>
          <a:xfrm>
            <a:off x="500063" y="2286000"/>
            <a:ext cx="9144000" cy="5084763"/>
          </a:xfrm>
        </p:spPr>
        <p:txBody>
          <a:bodyPr/>
          <a:lstStyle/>
          <a:p>
            <a:pPr eaLnBrk="1" hangingPunct="1">
              <a:buClr>
                <a:schemeClr val="tx1"/>
              </a:buClr>
              <a:buFont typeface="Mathematica1" pitchFamily="2" charset="2"/>
              <a:buChar char="·"/>
            </a:pPr>
            <a:r>
              <a:rPr lang="en-US" altLang="en-US" sz="2000" b="1" dirty="0" smtClean="0">
                <a:sym typeface="Mathematica1" pitchFamily="2" charset="2"/>
              </a:rPr>
              <a:t>Cosmic  Expansion  is  a  uniform expansion of space</a:t>
            </a:r>
          </a:p>
          <a:p>
            <a:pPr eaLnBrk="1" hangingPunct="1">
              <a:buClr>
                <a:schemeClr val="tx1"/>
              </a:buClr>
              <a:buFont typeface="Mathematica1" pitchFamily="2" charset="2"/>
              <a:buChar char="·"/>
            </a:pPr>
            <a:endParaRPr lang="en-US" altLang="en-US" sz="2000" b="1" dirty="0" smtClean="0">
              <a:sym typeface="Mathematica1" pitchFamily="2" charset="2"/>
            </a:endParaRPr>
          </a:p>
          <a:p>
            <a:pPr eaLnBrk="1" hangingPunct="1">
              <a:buClr>
                <a:schemeClr val="tx1"/>
              </a:buClr>
              <a:buFont typeface="Mathematica1" pitchFamily="2" charset="2"/>
              <a:buChar char="·"/>
            </a:pPr>
            <a:r>
              <a:rPr lang="en-US" altLang="en-US" sz="2000" b="1" dirty="0" smtClean="0">
                <a:sym typeface="Mathematica1" pitchFamily="2" charset="2"/>
              </a:rPr>
              <a:t>Objects do not move themselves:</a:t>
            </a:r>
          </a:p>
          <a:p>
            <a:pPr eaLnBrk="1" hangingPunct="1">
              <a:buClr>
                <a:schemeClr val="tx1"/>
              </a:buClr>
              <a:buFont typeface="Wingdings 2" pitchFamily="18" charset="2"/>
              <a:buNone/>
            </a:pPr>
            <a:r>
              <a:rPr lang="en-US" altLang="en-US" sz="2000" b="1" dirty="0" smtClean="0">
                <a:sym typeface="Mathematica1" pitchFamily="2" charset="2"/>
              </a:rPr>
              <a:t>     they  are  like beacons tied to a uniformly expanding sheet:</a:t>
            </a:r>
          </a:p>
          <a:p>
            <a:pPr eaLnBrk="1" hangingPunct="1">
              <a:buClr>
                <a:schemeClr val="tx1"/>
              </a:buClr>
              <a:buFont typeface="Wingdings 2" pitchFamily="18" charset="2"/>
              <a:buNone/>
            </a:pPr>
            <a:r>
              <a:rPr lang="en-US" altLang="en-US" sz="2000" b="1" dirty="0" smtClean="0">
                <a:sym typeface="Mathematica1" pitchFamily="2" charset="2"/>
              </a:rPr>
              <a:t> </a:t>
            </a:r>
            <a:endParaRPr lang="en-US" altLang="en-US" sz="2000" b="1" dirty="0" smtClean="0"/>
          </a:p>
        </p:txBody>
      </p:sp>
      <p:sp>
        <p:nvSpPr>
          <p:cNvPr id="5" name="Rectangle 4"/>
          <p:cNvSpPr/>
          <p:nvPr/>
        </p:nvSpPr>
        <p:spPr>
          <a:xfrm>
            <a:off x="428625" y="1928813"/>
            <a:ext cx="8358188"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3314" name="Object 2"/>
          <p:cNvGraphicFramePr>
            <a:graphicFrameLocks noChangeAspect="1"/>
          </p:cNvGraphicFramePr>
          <p:nvPr/>
        </p:nvGraphicFramePr>
        <p:xfrm>
          <a:off x="714375" y="4643438"/>
          <a:ext cx="1847850" cy="501650"/>
        </p:xfrm>
        <a:graphic>
          <a:graphicData uri="http://schemas.openxmlformats.org/presentationml/2006/ole">
            <mc:AlternateContent xmlns:mc="http://schemas.openxmlformats.org/markup-compatibility/2006">
              <mc:Choice xmlns:v="urn:schemas-microsoft-com:vml" Requires="v">
                <p:oleObj spid="_x0000_s172175" name="Equation" r:id="rId3" imgW="749160" imgH="203040" progId="Equation.DSMT4">
                  <p:embed/>
                </p:oleObj>
              </mc:Choice>
              <mc:Fallback>
                <p:oleObj name="Equation" r:id="rId3" imgW="74916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643438"/>
                        <a:ext cx="1847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5" name="Object 3"/>
          <p:cNvGraphicFramePr>
            <a:graphicFrameLocks noChangeAspect="1"/>
          </p:cNvGraphicFramePr>
          <p:nvPr/>
        </p:nvGraphicFramePr>
        <p:xfrm>
          <a:off x="714375" y="5472113"/>
          <a:ext cx="4286250" cy="984250"/>
        </p:xfrm>
        <a:graphic>
          <a:graphicData uri="http://schemas.openxmlformats.org/presentationml/2006/ole">
            <mc:AlternateContent xmlns:mc="http://schemas.openxmlformats.org/markup-compatibility/2006">
              <mc:Choice xmlns:v="urn:schemas-microsoft-com:vml" Requires="v">
                <p:oleObj spid="_x0000_s172176" name="Equation" r:id="rId5" imgW="1714320" imgH="393480" progId="Equation.DSMT4">
                  <p:embed/>
                </p:oleObj>
              </mc:Choice>
              <mc:Fallback>
                <p:oleObj name="Equation" r:id="rId5" imgW="171432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5472113"/>
                        <a:ext cx="428625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6" name="Object 4"/>
          <p:cNvGraphicFramePr>
            <a:graphicFrameLocks noChangeAspect="1"/>
          </p:cNvGraphicFramePr>
          <p:nvPr/>
        </p:nvGraphicFramePr>
        <p:xfrm>
          <a:off x="5643563" y="4786313"/>
          <a:ext cx="1947862" cy="1285875"/>
        </p:xfrm>
        <a:graphic>
          <a:graphicData uri="http://schemas.openxmlformats.org/presentationml/2006/ole">
            <mc:AlternateContent xmlns:mc="http://schemas.openxmlformats.org/markup-compatibility/2006">
              <mc:Choice xmlns:v="urn:schemas-microsoft-com:vml" Requires="v">
                <p:oleObj spid="_x0000_s172177" name="Equation" r:id="rId7" imgW="596880" imgH="393480" progId="Equation.DSMT4">
                  <p:embed/>
                </p:oleObj>
              </mc:Choice>
              <mc:Fallback>
                <p:oleObj name="Equation" r:id="rId7" imgW="59688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563" y="4786313"/>
                        <a:ext cx="1947862"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ight Brace 7"/>
          <p:cNvSpPr/>
          <p:nvPr/>
        </p:nvSpPr>
        <p:spPr>
          <a:xfrm>
            <a:off x="5143500" y="4572000"/>
            <a:ext cx="285750" cy="1785938"/>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sp>
        <p:nvSpPr>
          <p:cNvPr id="9" name="Rectangle 8"/>
          <p:cNvSpPr/>
          <p:nvPr/>
        </p:nvSpPr>
        <p:spPr>
          <a:xfrm>
            <a:off x="428625" y="4286250"/>
            <a:ext cx="835818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2000250" y="4429125"/>
            <a:ext cx="928688" cy="928688"/>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3214688" y="3929063"/>
            <a:ext cx="2428875" cy="4286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3286125" y="3929063"/>
            <a:ext cx="2428875" cy="646112"/>
          </a:xfrm>
          <a:prstGeom prst="rect">
            <a:avLst/>
          </a:prstGeom>
          <a:noFill/>
          <a:ln>
            <a:noFill/>
          </a:ln>
        </p:spPr>
        <p:txBody>
          <a:bodyPr>
            <a:spAutoFit/>
          </a:bodyPr>
          <a:lstStyle/>
          <a:p>
            <a:pPr>
              <a:defRPr/>
            </a:pPr>
            <a:r>
              <a:rPr lang="en-US" b="1" dirty="0">
                <a:solidFill>
                  <a:prstClr val="black">
                    <a:lumMod val="85000"/>
                    <a:lumOff val="15000"/>
                  </a:prstClr>
                </a:solidFill>
                <a:latin typeface="Constantia"/>
              </a:rPr>
              <a:t>Comoving  Position</a:t>
            </a:r>
          </a:p>
          <a:p>
            <a:pPr>
              <a:defRPr/>
            </a:pPr>
            <a:endParaRPr lang="en-US" dirty="0">
              <a:solidFill>
                <a:prstClr val="white"/>
              </a:solidFill>
            </a:endParaRPr>
          </a:p>
        </p:txBody>
      </p:sp>
      <p:cxnSp>
        <p:nvCxnSpPr>
          <p:cNvPr id="16" name="Straight Arrow Connector 15"/>
          <p:cNvCxnSpPr/>
          <p:nvPr/>
        </p:nvCxnSpPr>
        <p:spPr>
          <a:xfrm rot="10800000" flipV="1">
            <a:off x="2857500" y="4357688"/>
            <a:ext cx="714375" cy="357187"/>
          </a:xfrm>
          <a:prstGeom prst="straightConnector1">
            <a:avLst/>
          </a:prstGeom>
          <a:ln w="381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43625" y="3429000"/>
            <a:ext cx="2428875" cy="646113"/>
          </a:xfrm>
          <a:prstGeom prst="rect">
            <a:avLst/>
          </a:prstGeom>
          <a:noFill/>
          <a:ln>
            <a:noFill/>
          </a:ln>
        </p:spPr>
        <p:txBody>
          <a:bodyPr>
            <a:spAutoFit/>
          </a:bodyPr>
          <a:lstStyle/>
          <a:p>
            <a:pPr>
              <a:defRPr/>
            </a:pPr>
            <a:r>
              <a:rPr lang="en-US" b="1" dirty="0">
                <a:solidFill>
                  <a:prstClr val="black">
                    <a:lumMod val="85000"/>
                    <a:lumOff val="15000"/>
                  </a:prstClr>
                </a:solidFill>
                <a:latin typeface="Constantia"/>
              </a:rPr>
              <a:t>Comoving  Position</a:t>
            </a:r>
          </a:p>
          <a:p>
            <a:pPr>
              <a:defRPr/>
            </a:pPr>
            <a:endParaRPr lang="en-US" dirty="0">
              <a:solidFill>
                <a:prstClr val="white"/>
              </a:solidFill>
            </a:endParaRPr>
          </a:p>
        </p:txBody>
      </p:sp>
      <p:sp>
        <p:nvSpPr>
          <p:cNvPr id="20" name="Rectangle 19"/>
          <p:cNvSpPr/>
          <p:nvPr/>
        </p:nvSpPr>
        <p:spPr>
          <a:xfrm>
            <a:off x="6143625" y="3429000"/>
            <a:ext cx="2428875" cy="128587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6143625" y="3500438"/>
            <a:ext cx="2428875" cy="1477962"/>
          </a:xfrm>
          <a:prstGeom prst="rect">
            <a:avLst/>
          </a:prstGeom>
          <a:noFill/>
          <a:ln>
            <a:noFill/>
          </a:ln>
        </p:spPr>
        <p:txBody>
          <a:bodyPr>
            <a:spAutoFit/>
          </a:bodyPr>
          <a:lstStyle/>
          <a:p>
            <a:pPr>
              <a:defRPr/>
            </a:pPr>
            <a:r>
              <a:rPr lang="en-US" b="1" dirty="0">
                <a:solidFill>
                  <a:prstClr val="black">
                    <a:lumMod val="85000"/>
                    <a:lumOff val="15000"/>
                  </a:prstClr>
                </a:solidFill>
                <a:latin typeface="Constantia"/>
              </a:rPr>
              <a:t>Hubble  Parameter:</a:t>
            </a:r>
          </a:p>
          <a:p>
            <a:pPr>
              <a:defRPr/>
            </a:pPr>
            <a:endParaRPr lang="en-US" b="1" dirty="0">
              <a:solidFill>
                <a:prstClr val="black">
                  <a:lumMod val="85000"/>
                  <a:lumOff val="15000"/>
                </a:prstClr>
              </a:solidFill>
              <a:latin typeface="Constantia"/>
            </a:endParaRPr>
          </a:p>
          <a:p>
            <a:pPr>
              <a:defRPr/>
            </a:pPr>
            <a:r>
              <a:rPr lang="en-US" b="1" dirty="0">
                <a:solidFill>
                  <a:prstClr val="black">
                    <a:lumMod val="85000"/>
                    <a:lumOff val="15000"/>
                  </a:prstClr>
                </a:solidFill>
                <a:latin typeface="Constantia"/>
              </a:rPr>
              <a:t>Hubble  “constant”:</a:t>
            </a:r>
          </a:p>
          <a:p>
            <a:pPr>
              <a:defRPr/>
            </a:pPr>
            <a:r>
              <a:rPr lang="en-US" b="1" dirty="0">
                <a:solidFill>
                  <a:prstClr val="black">
                    <a:lumMod val="85000"/>
                    <a:lumOff val="15000"/>
                  </a:prstClr>
                </a:solidFill>
                <a:latin typeface="Constantia"/>
              </a:rPr>
              <a:t>             H</a:t>
            </a:r>
            <a:r>
              <a:rPr lang="en-US" b="1" baseline="-25000" dirty="0">
                <a:solidFill>
                  <a:prstClr val="black">
                    <a:lumMod val="85000"/>
                    <a:lumOff val="15000"/>
                  </a:prstClr>
                </a:solidFill>
                <a:latin typeface="Constantia"/>
              </a:rPr>
              <a:t>0</a:t>
            </a:r>
            <a:r>
              <a:rPr lang="en-US" b="1" dirty="0">
                <a:solidFill>
                  <a:prstClr val="black">
                    <a:lumMod val="85000"/>
                    <a:lumOff val="15000"/>
                  </a:prstClr>
                </a:solidFill>
                <a:latin typeface="Constantia"/>
                <a:sym typeface="Mathematica1"/>
              </a:rPr>
              <a:t>H(t=t</a:t>
            </a:r>
            <a:r>
              <a:rPr lang="en-US" b="1" baseline="-25000" dirty="0">
                <a:solidFill>
                  <a:prstClr val="black">
                    <a:lumMod val="85000"/>
                    <a:lumOff val="15000"/>
                  </a:prstClr>
                </a:solidFill>
                <a:latin typeface="Constantia"/>
                <a:sym typeface="Mathematica1"/>
              </a:rPr>
              <a:t>0</a:t>
            </a:r>
            <a:r>
              <a:rPr lang="en-US" b="1" dirty="0">
                <a:solidFill>
                  <a:prstClr val="black">
                    <a:lumMod val="85000"/>
                    <a:lumOff val="15000"/>
                  </a:prstClr>
                </a:solidFill>
                <a:latin typeface="Constantia"/>
                <a:sym typeface="Mathematica1"/>
              </a:rPr>
              <a:t>)</a:t>
            </a:r>
            <a:endParaRPr lang="en-US" b="1" dirty="0">
              <a:solidFill>
                <a:prstClr val="black">
                  <a:lumMod val="85000"/>
                  <a:lumOff val="15000"/>
                </a:prstClr>
              </a:solidFill>
              <a:latin typeface="Constantia"/>
            </a:endParaRPr>
          </a:p>
          <a:p>
            <a:pPr>
              <a:defRPr/>
            </a:pPr>
            <a:endParaRPr lang="en-US" dirty="0">
              <a:solidFill>
                <a:prstClr val="white"/>
              </a:solidFill>
            </a:endParaRPr>
          </a:p>
        </p:txBody>
      </p:sp>
      <p:sp>
        <p:nvSpPr>
          <p:cNvPr id="22" name="Oval 21"/>
          <p:cNvSpPr/>
          <p:nvPr/>
        </p:nvSpPr>
        <p:spPr>
          <a:xfrm>
            <a:off x="5572125" y="4857750"/>
            <a:ext cx="1143000" cy="1143000"/>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endCxn id="22" idx="7"/>
          </p:cNvCxnSpPr>
          <p:nvPr/>
        </p:nvCxnSpPr>
        <p:spPr>
          <a:xfrm rot="10800000" flipV="1">
            <a:off x="6548438" y="4714875"/>
            <a:ext cx="381000" cy="309563"/>
          </a:xfrm>
          <a:prstGeom prst="straightConnector1">
            <a:avLst/>
          </a:prstGeom>
          <a:ln w="381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907846"/>
      </p:ext>
    </p:extLst>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0"/>
            <a:ext cx="8229600" cy="1143000"/>
          </a:xfrm>
        </p:spPr>
        <p:txBody>
          <a:bodyPr/>
          <a:lstStyle/>
          <a:p>
            <a:pPr eaLnBrk="1" fontAlgn="auto" hangingPunct="1">
              <a:spcAft>
                <a:spcPts val="0"/>
              </a:spcAft>
              <a:defRPr/>
            </a:pPr>
            <a:r>
              <a:rPr sz="6000" b="1" smtClean="0">
                <a:solidFill>
                  <a:schemeClr val="tx1"/>
                </a:solidFill>
              </a:rPr>
              <a:t>   Hubble  Parameter </a:t>
            </a:r>
          </a:p>
        </p:txBody>
      </p:sp>
      <p:sp>
        <p:nvSpPr>
          <p:cNvPr id="74756" name="Rectangle 4"/>
          <p:cNvSpPr>
            <a:spLocks noGrp="1" noChangeArrowheads="1"/>
          </p:cNvSpPr>
          <p:nvPr>
            <p:ph type="body" idx="4294967295"/>
          </p:nvPr>
        </p:nvSpPr>
        <p:spPr>
          <a:xfrm>
            <a:off x="500063" y="1500188"/>
            <a:ext cx="9144000" cy="5084762"/>
          </a:xfrm>
        </p:spPr>
        <p:txBody>
          <a:bodyPr>
            <a:normAutofit lnSpcReduction="10000"/>
          </a:bodyPr>
          <a:lstStyle/>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For a long time, the correct value of the Hubble constant H</a:t>
            </a:r>
            <a:r>
              <a:rPr lang="en-US" sz="2000" b="1" baseline="-25000" dirty="0" smtClean="0">
                <a:sym typeface="Mathematica1" pitchFamily="2" charset="2"/>
              </a:rPr>
              <a:t>0</a:t>
            </a: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was a major unsettled issue:</a:t>
            </a:r>
          </a:p>
          <a:p>
            <a:pPr marL="274320" indent="-274320" eaLnBrk="1" fontAlgn="auto" hangingPunct="1">
              <a:spcAft>
                <a:spcPts val="0"/>
              </a:spcAft>
              <a:buClr>
                <a:schemeClr val="tx1"/>
              </a:buClr>
              <a:buFont typeface="Wingdings 2"/>
              <a:buNone/>
              <a:defRPr/>
            </a:pPr>
            <a:endParaRPr lang="en-US" sz="2000" b="1" baseline="-25000"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baseline="-25000" dirty="0" smtClean="0">
                <a:sym typeface="Mathematica1" pitchFamily="2" charset="2"/>
              </a:rPr>
              <a:t> </a:t>
            </a:r>
            <a:r>
              <a:rPr lang="en-US" sz="2000" b="1" dirty="0" smtClean="0">
                <a:sym typeface="Mathematica1" pitchFamily="2" charset="2"/>
              </a:rPr>
              <a:t>              H</a:t>
            </a:r>
            <a:r>
              <a:rPr lang="en-US" sz="2000" b="1" baseline="-25000" dirty="0" smtClean="0">
                <a:sym typeface="Mathematica1" pitchFamily="2" charset="2"/>
              </a:rPr>
              <a:t>0</a:t>
            </a:r>
            <a:r>
              <a:rPr lang="en-US" sz="2000" b="1" dirty="0" smtClean="0">
                <a:sym typeface="Mathematica1" pitchFamily="2" charset="2"/>
              </a:rPr>
              <a:t> = 50  km s</a:t>
            </a:r>
            <a:r>
              <a:rPr lang="en-US" sz="2000" b="1" baseline="30000" dirty="0" smtClean="0">
                <a:sym typeface="Mathematica1" pitchFamily="2" charset="2"/>
              </a:rPr>
              <a:t>-1</a:t>
            </a:r>
            <a:r>
              <a:rPr lang="en-US" sz="2000" b="1" dirty="0" smtClean="0">
                <a:sym typeface="Mathematica1" pitchFamily="2" charset="2"/>
              </a:rPr>
              <a:t> Mpc</a:t>
            </a:r>
            <a:r>
              <a:rPr lang="en-US" sz="2000" b="1" baseline="30000" dirty="0" smtClean="0">
                <a:sym typeface="Mathematica1" pitchFamily="2" charset="2"/>
              </a:rPr>
              <a:t>-1</a:t>
            </a:r>
            <a:r>
              <a:rPr lang="en-US" sz="2000" b="1" dirty="0" smtClean="0">
                <a:sym typeface="Mathematica1" pitchFamily="2" charset="2"/>
              </a:rPr>
              <a:t>                      H</a:t>
            </a:r>
            <a:r>
              <a:rPr lang="en-US" sz="2000" b="1" baseline="-25000" dirty="0" smtClean="0">
                <a:sym typeface="Mathematica1" pitchFamily="2" charset="2"/>
              </a:rPr>
              <a:t>0</a:t>
            </a:r>
            <a:r>
              <a:rPr lang="en-US" sz="2000" b="1" dirty="0" smtClean="0">
                <a:sym typeface="Mathematica1" pitchFamily="2" charset="2"/>
              </a:rPr>
              <a:t> = 100  km s</a:t>
            </a:r>
            <a:r>
              <a:rPr lang="en-US" sz="2000" b="1" baseline="30000" dirty="0" smtClean="0">
                <a:sym typeface="Mathematica1" pitchFamily="2" charset="2"/>
              </a:rPr>
              <a:t>-1</a:t>
            </a:r>
            <a:r>
              <a:rPr lang="en-US" sz="2000" b="1" dirty="0" smtClean="0">
                <a:sym typeface="Mathematica1" pitchFamily="2" charset="2"/>
              </a:rPr>
              <a:t> Mpc</a:t>
            </a:r>
            <a:r>
              <a:rPr lang="en-US" sz="2000" b="1" baseline="30000" dirty="0" smtClean="0">
                <a:sym typeface="Mathematica1" pitchFamily="2" charset="2"/>
              </a:rPr>
              <a:t>-1</a:t>
            </a:r>
            <a:r>
              <a:rPr lang="en-US" sz="2000" b="1" dirty="0" smtClean="0">
                <a:sym typeface="Mathematica1" pitchFamily="2" charset="2"/>
              </a:rPr>
              <a:t> </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This meant distances and timescales in the Universe had to </a:t>
            </a: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deal with uncertainties of a factor 2 !!!</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Following major programs,  such as Hubble Key Project,  the </a:t>
            </a: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Supernova key projects  and  the WMAP  CMB  measurements,</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a:t>
            </a:r>
            <a:endParaRPr lang="en-US" sz="2000" b="1" baseline="-25000" dirty="0" smtClean="0">
              <a:sym typeface="Mathematica1" pitchFamily="2" charset="2"/>
            </a:endParaRP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a:t>
            </a:r>
            <a:endParaRPr lang="en-US" sz="2000" b="1" dirty="0" smtClean="0"/>
          </a:p>
        </p:txBody>
      </p:sp>
      <p:sp>
        <p:nvSpPr>
          <p:cNvPr id="5" name="Rectangle 4"/>
          <p:cNvSpPr/>
          <p:nvPr/>
        </p:nvSpPr>
        <p:spPr>
          <a:xfrm>
            <a:off x="428625" y="1357313"/>
            <a:ext cx="8358188"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Left-Right Arrow 5"/>
          <p:cNvSpPr/>
          <p:nvPr/>
        </p:nvSpPr>
        <p:spPr>
          <a:xfrm>
            <a:off x="4143375" y="2643188"/>
            <a:ext cx="714375" cy="71437"/>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286375"/>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4338" name="Object 2"/>
          <p:cNvGraphicFramePr>
            <a:graphicFrameLocks noChangeAspect="1"/>
          </p:cNvGraphicFramePr>
          <p:nvPr/>
        </p:nvGraphicFramePr>
        <p:xfrm>
          <a:off x="1500188" y="5500688"/>
          <a:ext cx="5624512" cy="862012"/>
        </p:xfrm>
        <a:graphic>
          <a:graphicData uri="http://schemas.openxmlformats.org/presentationml/2006/ole">
            <mc:AlternateContent xmlns:mc="http://schemas.openxmlformats.org/markup-compatibility/2006">
              <mc:Choice xmlns:v="urn:schemas-microsoft-com:vml" Requires="v">
                <p:oleObj spid="_x0000_s173104" name="Equation" r:id="rId3" imgW="1574640" imgH="241200" progId="Equation.DSMT4">
                  <p:embed/>
                </p:oleObj>
              </mc:Choice>
              <mc:Fallback>
                <p:oleObj name="Equation" r:id="rId3" imgW="1574640" imgH="241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5500688"/>
                        <a:ext cx="5624512"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38796621"/>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252413" y="2276872"/>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Newton’s Static Universe</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14435141"/>
      </p:ext>
    </p:extLst>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4786311" y="3178365"/>
            <a:ext cx="4071937"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293" name="Rectangle 4"/>
          <p:cNvSpPr>
            <a:spLocks noChangeArrowheads="1"/>
          </p:cNvSpPr>
          <p:nvPr/>
        </p:nvSpPr>
        <p:spPr bwMode="auto">
          <a:xfrm>
            <a:off x="285089" y="3212976"/>
            <a:ext cx="3600450"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8853" name="Rectangle 5"/>
          <p:cNvSpPr>
            <a:spLocks noGrp="1" noChangeArrowheads="1"/>
          </p:cNvSpPr>
          <p:nvPr>
            <p:ph type="title"/>
          </p:nvPr>
        </p:nvSpPr>
        <p:spPr>
          <a:xfrm>
            <a:off x="0" y="332656"/>
            <a:ext cx="8229600" cy="1143000"/>
          </a:xfrm>
        </p:spPr>
        <p:txBody>
          <a:bodyPr/>
          <a:lstStyle/>
          <a:p>
            <a:pPr eaLnBrk="1" fontAlgn="auto" hangingPunct="1">
              <a:spcAft>
                <a:spcPts val="0"/>
              </a:spcAft>
              <a:defRPr/>
            </a:pPr>
            <a:r>
              <a:rPr sz="6000" b="1" i="1" dirty="0" smtClean="0">
                <a:solidFill>
                  <a:srgbClr val="CC0000"/>
                </a:solidFill>
                <a:latin typeface="Batang" pitchFamily="18" charset="-127"/>
              </a:rPr>
              <a:t>        </a:t>
            </a:r>
            <a:r>
              <a:rPr sz="6600" b="1" dirty="0" smtClean="0">
                <a:solidFill>
                  <a:schemeClr val="tx1"/>
                </a:solidFill>
              </a:rPr>
              <a:t>Hubble Time</a:t>
            </a:r>
          </a:p>
        </p:txBody>
      </p:sp>
      <p:sp>
        <p:nvSpPr>
          <p:cNvPr id="15368"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endParaRPr lang="en-US" altLang="en-US" sz="2800" smtClean="0">
              <a:solidFill>
                <a:prstClr val="white"/>
              </a:solidFill>
            </a:endParaRPr>
          </a:p>
        </p:txBody>
      </p:sp>
      <p:sp>
        <p:nvSpPr>
          <p:cNvPr id="15371" name="AutoShape 11"/>
          <p:cNvSpPr>
            <a:spLocks noChangeArrowheads="1"/>
          </p:cNvSpPr>
          <p:nvPr/>
        </p:nvSpPr>
        <p:spPr bwMode="auto">
          <a:xfrm>
            <a:off x="4029439" y="3674938"/>
            <a:ext cx="647700" cy="647700"/>
          </a:xfrm>
          <a:prstGeom prst="rightArrow">
            <a:avLst>
              <a:gd name="adj1" fmla="val 50000"/>
              <a:gd name="adj2" fmla="val 25000"/>
            </a:avLst>
          </a:prstGeom>
          <a:solidFill>
            <a:srgbClr val="0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15362" name="Object 4"/>
          <p:cNvGraphicFramePr>
            <a:graphicFrameLocks noChangeAspect="1"/>
          </p:cNvGraphicFramePr>
          <p:nvPr>
            <p:extLst>
              <p:ext uri="{D42A27DB-BD31-4B8C-83A1-F6EECF244321}">
                <p14:modId xmlns:p14="http://schemas.microsoft.com/office/powerpoint/2010/main" val="2941930708"/>
              </p:ext>
            </p:extLst>
          </p:nvPr>
        </p:nvGraphicFramePr>
        <p:xfrm>
          <a:off x="1403648" y="3518569"/>
          <a:ext cx="1176338" cy="960438"/>
        </p:xfrm>
        <a:graphic>
          <a:graphicData uri="http://schemas.openxmlformats.org/presentationml/2006/ole">
            <mc:AlternateContent xmlns:mc="http://schemas.openxmlformats.org/markup-compatibility/2006">
              <mc:Choice xmlns:v="urn:schemas-microsoft-com:vml" Requires="v">
                <p:oleObj spid="_x0000_s174174" name="Equation" r:id="rId3" imgW="495000" imgH="393480" progId="Equation.DSMT4">
                  <p:embed/>
                </p:oleObj>
              </mc:Choice>
              <mc:Fallback>
                <p:oleObj name="Equation" r:id="rId3" imgW="49500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518569"/>
                        <a:ext cx="1176338"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15"/>
          <p:cNvGraphicFramePr>
            <a:graphicFrameLocks noChangeAspect="1"/>
          </p:cNvGraphicFramePr>
          <p:nvPr>
            <p:extLst>
              <p:ext uri="{D42A27DB-BD31-4B8C-83A1-F6EECF244321}">
                <p14:modId xmlns:p14="http://schemas.microsoft.com/office/powerpoint/2010/main" val="1561651635"/>
              </p:ext>
            </p:extLst>
          </p:nvPr>
        </p:nvGraphicFramePr>
        <p:xfrm>
          <a:off x="5508104" y="3208213"/>
          <a:ext cx="2809875" cy="1581150"/>
        </p:xfrm>
        <a:graphic>
          <a:graphicData uri="http://schemas.openxmlformats.org/presentationml/2006/ole">
            <mc:AlternateContent xmlns:mc="http://schemas.openxmlformats.org/markup-compatibility/2006">
              <mc:Choice xmlns:v="urn:schemas-microsoft-com:vml" Requires="v">
                <p:oleObj spid="_x0000_s174175" name="Equation" r:id="rId5" imgW="1473120" imgH="736560" progId="Equation.DSMT4">
                  <p:embed/>
                </p:oleObj>
              </mc:Choice>
              <mc:Fallback>
                <p:oleObj name="Equation" r:id="rId5" imgW="1473120" imgH="7365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208213"/>
                        <a:ext cx="2809875" cy="15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87834184"/>
      </p:ext>
    </p:extLst>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395536" y="3933056"/>
            <a:ext cx="8358188" cy="22860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9876" name="Rectangle 4"/>
          <p:cNvSpPr>
            <a:spLocks noGrp="1" noChangeArrowheads="1"/>
          </p:cNvSpPr>
          <p:nvPr>
            <p:ph type="title"/>
          </p:nvPr>
        </p:nvSpPr>
        <p:spPr>
          <a:xfrm>
            <a:off x="914400" y="0"/>
            <a:ext cx="8229600" cy="1143000"/>
          </a:xfrm>
        </p:spPr>
        <p:txBody>
          <a:bodyPr/>
          <a:lstStyle/>
          <a:p>
            <a:pPr eaLnBrk="1" fontAlgn="auto" hangingPunct="1">
              <a:spcAft>
                <a:spcPts val="0"/>
              </a:spcAft>
              <a:defRPr/>
            </a:pPr>
            <a:r>
              <a:rPr sz="6000" b="1" i="1" smtClean="0">
                <a:solidFill>
                  <a:srgbClr val="CC0000"/>
                </a:solidFill>
                <a:latin typeface="Batang" pitchFamily="18" charset="-127"/>
              </a:rPr>
              <a:t> </a:t>
            </a:r>
            <a:r>
              <a:rPr sz="6600" b="1" smtClean="0">
                <a:solidFill>
                  <a:schemeClr val="tx1"/>
                </a:solidFill>
              </a:rPr>
              <a:t>Hubble Distance</a:t>
            </a:r>
          </a:p>
        </p:txBody>
      </p:sp>
      <p:sp>
        <p:nvSpPr>
          <p:cNvPr id="16390" name="Rectangle 5"/>
          <p:cNvSpPr>
            <a:spLocks noChangeArrowheads="1"/>
          </p:cNvSpPr>
          <p:nvPr/>
        </p:nvSpPr>
        <p:spPr bwMode="auto">
          <a:xfrm>
            <a:off x="642938" y="1500188"/>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endParaRPr lang="en-US" altLang="en-US" sz="2800" smtClean="0">
              <a:solidFill>
                <a:prstClr val="white"/>
              </a:solidFill>
            </a:endParaRPr>
          </a:p>
        </p:txBody>
      </p:sp>
      <p:sp>
        <p:nvSpPr>
          <p:cNvPr id="90119" name="Text Box 7"/>
          <p:cNvSpPr txBox="1">
            <a:spLocks noChangeArrowheads="1"/>
          </p:cNvSpPr>
          <p:nvPr/>
        </p:nvSpPr>
        <p:spPr bwMode="auto">
          <a:xfrm>
            <a:off x="395536" y="2204864"/>
            <a:ext cx="9144000" cy="2619179"/>
          </a:xfrm>
          <a:prstGeom prst="rect">
            <a:avLst/>
          </a:prstGeom>
          <a:noFill/>
          <a:ln w="9525">
            <a:noFill/>
            <a:miter lim="800000"/>
            <a:headEnd/>
            <a:tailEnd/>
          </a:ln>
        </p:spPr>
        <p:txBody>
          <a:bodyPr>
            <a:spAutoFit/>
          </a:bodyPr>
          <a:lstStyle/>
          <a:p>
            <a:pPr>
              <a:lnSpc>
                <a:spcPct val="80000"/>
              </a:lnSpc>
              <a:spcBef>
                <a:spcPct val="50000"/>
              </a:spcBef>
              <a:defRPr/>
            </a:pPr>
            <a:r>
              <a:rPr lang="en-US" sz="2400" b="1" dirty="0">
                <a:solidFill>
                  <a:srgbClr val="000099"/>
                </a:solidFill>
                <a:latin typeface="Papyrus" pitchFamily="66" charset="0"/>
              </a:rPr>
              <a:t> </a:t>
            </a:r>
            <a:r>
              <a:rPr lang="en-US" sz="1400" b="1" dirty="0">
                <a:solidFill>
                  <a:prstClr val="white"/>
                </a:solidFill>
                <a:latin typeface="Constantia"/>
              </a:rPr>
              <a:t>Just as the Hubble time sets a natural time scale for the universe, </a:t>
            </a:r>
          </a:p>
          <a:p>
            <a:pPr>
              <a:lnSpc>
                <a:spcPct val="80000"/>
              </a:lnSpc>
              <a:spcBef>
                <a:spcPct val="50000"/>
              </a:spcBef>
              <a:defRPr/>
            </a:pPr>
            <a:r>
              <a:rPr lang="en-US" sz="1400" b="1" dirty="0">
                <a:solidFill>
                  <a:prstClr val="white"/>
                </a:solidFill>
                <a:latin typeface="Constantia"/>
              </a:rPr>
              <a:t> one may also infer a natural distance scale of the universe, the  </a:t>
            </a:r>
            <a:endParaRPr lang="en-US" sz="1400" b="1" dirty="0" smtClean="0">
              <a:solidFill>
                <a:prstClr val="white"/>
              </a:solidFill>
              <a:latin typeface="Constantia"/>
            </a:endParaRPr>
          </a:p>
          <a:p>
            <a:pPr>
              <a:lnSpc>
                <a:spcPct val="80000"/>
              </a:lnSpc>
              <a:spcBef>
                <a:spcPct val="50000"/>
              </a:spcBef>
              <a:defRPr/>
            </a:pPr>
            <a:endParaRPr lang="en-US" sz="1400" b="1" dirty="0">
              <a:solidFill>
                <a:prstClr val="white"/>
              </a:solidFill>
              <a:latin typeface="Constantia"/>
            </a:endParaRPr>
          </a:p>
          <a:p>
            <a:pPr>
              <a:lnSpc>
                <a:spcPct val="80000"/>
              </a:lnSpc>
              <a:spcBef>
                <a:spcPct val="50000"/>
              </a:spcBef>
              <a:defRPr/>
            </a:pPr>
            <a:endParaRPr lang="en-US" sz="1400" b="1" dirty="0" smtClean="0">
              <a:solidFill>
                <a:prstClr val="white"/>
              </a:solidFill>
              <a:latin typeface="Constantia"/>
            </a:endParaRPr>
          </a:p>
          <a:p>
            <a:pPr>
              <a:lnSpc>
                <a:spcPct val="80000"/>
              </a:lnSpc>
              <a:spcBef>
                <a:spcPct val="50000"/>
              </a:spcBef>
              <a:defRPr/>
            </a:pPr>
            <a:endParaRPr lang="en-US" sz="1400" b="1" dirty="0">
              <a:solidFill>
                <a:prstClr val="white"/>
              </a:solidFill>
              <a:latin typeface="Constantia"/>
            </a:endParaRPr>
          </a:p>
          <a:p>
            <a:pPr>
              <a:lnSpc>
                <a:spcPct val="80000"/>
              </a:lnSpc>
              <a:spcBef>
                <a:spcPct val="50000"/>
              </a:spcBef>
              <a:defRPr/>
            </a:pPr>
            <a:endParaRPr lang="en-US" sz="1400" b="1" dirty="0">
              <a:solidFill>
                <a:prstClr val="white"/>
              </a:solidFill>
              <a:latin typeface="Constantia"/>
            </a:endParaRPr>
          </a:p>
          <a:p>
            <a:pPr>
              <a:spcBef>
                <a:spcPct val="50000"/>
              </a:spcBef>
              <a:defRPr/>
            </a:pPr>
            <a:r>
              <a:rPr lang="en-US" sz="3600" b="1" dirty="0">
                <a:solidFill>
                  <a:srgbClr val="CC0000"/>
                </a:solidFill>
                <a:latin typeface="Papyrus" pitchFamily="66" charset="0"/>
              </a:rPr>
              <a:t>                       </a:t>
            </a:r>
            <a:r>
              <a:rPr lang="en-US" sz="3600" b="1" dirty="0">
                <a:solidFill>
                  <a:prstClr val="black">
                    <a:lumMod val="85000"/>
                    <a:lumOff val="15000"/>
                  </a:prstClr>
                </a:solidFill>
                <a:latin typeface="Constantia"/>
              </a:rPr>
              <a:t>Hubble Distance</a:t>
            </a:r>
          </a:p>
        </p:txBody>
      </p:sp>
      <p:sp>
        <p:nvSpPr>
          <p:cNvPr id="10" name="Rectangle 9"/>
          <p:cNvSpPr/>
          <p:nvPr/>
        </p:nvSpPr>
        <p:spPr>
          <a:xfrm>
            <a:off x="428625" y="2203277"/>
            <a:ext cx="8358188" cy="785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6386" name="Object 4"/>
          <p:cNvGraphicFramePr>
            <a:graphicFrameLocks noChangeAspect="1"/>
          </p:cNvGraphicFramePr>
          <p:nvPr>
            <p:extLst>
              <p:ext uri="{D42A27DB-BD31-4B8C-83A1-F6EECF244321}">
                <p14:modId xmlns:p14="http://schemas.microsoft.com/office/powerpoint/2010/main" val="1753473609"/>
              </p:ext>
            </p:extLst>
          </p:nvPr>
        </p:nvGraphicFramePr>
        <p:xfrm>
          <a:off x="1918494" y="4709343"/>
          <a:ext cx="5526088" cy="1509713"/>
        </p:xfrm>
        <a:graphic>
          <a:graphicData uri="http://schemas.openxmlformats.org/presentationml/2006/ole">
            <mc:AlternateContent xmlns:mc="http://schemas.openxmlformats.org/markup-compatibility/2006">
              <mc:Choice xmlns:v="urn:schemas-microsoft-com:vml" Requires="v">
                <p:oleObj spid="_x0000_s175152" name="Equation" r:id="rId3" imgW="1625400" imgH="431640" progId="Equation.DSMT4">
                  <p:embed/>
                </p:oleObj>
              </mc:Choice>
              <mc:Fallback>
                <p:oleObj name="Equation" r:id="rId3" imgW="162540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494" y="4709343"/>
                        <a:ext cx="5526088" cy="1509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50810432"/>
      </p:ext>
    </p:extLst>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468560" y="2333219"/>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000" b="1" dirty="0" smtClean="0">
                <a:solidFill>
                  <a:srgbClr val="FFFFD9"/>
                </a:solidFill>
                <a:effectLst>
                  <a:outerShdw blurRad="38100" dist="38100" dir="2700000" algn="tl">
                    <a:srgbClr val="000000"/>
                  </a:outerShdw>
                </a:effectLst>
                <a:latin typeface="Arial"/>
              </a:rPr>
              <a:t>Acceleration Parameter</a:t>
            </a:r>
            <a:endParaRPr lang="en-US" sz="4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847260299"/>
      </p:ext>
    </p:extLst>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214313" y="3929063"/>
            <a:ext cx="2428875" cy="1714500"/>
          </a:xfrm>
          <a:prstGeom prst="rect">
            <a:avLst/>
          </a:prstGeom>
          <a:solidFill>
            <a:schemeClr val="tx1">
              <a:lumMod val="65000"/>
              <a:lumOff val="35000"/>
            </a:schemeClr>
          </a:solidFill>
          <a:ln w="38100">
            <a:solidFill>
              <a:schemeClr val="bg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1189038" y="188913"/>
            <a:ext cx="10117138" cy="1371600"/>
          </a:xfrm>
        </p:spPr>
        <p:txBody>
          <a:bodyPr>
            <a:normAutofit fontScale="90000"/>
          </a:bodyPr>
          <a:lstStyle/>
          <a:p>
            <a:pPr eaLnBrk="1" fontAlgn="auto" hangingPunct="1">
              <a:spcAft>
                <a:spcPts val="0"/>
              </a:spcAft>
              <a:defRPr/>
            </a:pPr>
            <a:r>
              <a:rPr sz="3600" b="1" dirty="0" smtClean="0">
                <a:solidFill>
                  <a:schemeClr val="tx1"/>
                </a:solidFill>
              </a:rPr>
              <a:t>               </a:t>
            </a:r>
            <a:r>
              <a:rPr sz="5600" b="1" dirty="0" smtClean="0">
                <a:solidFill>
                  <a:schemeClr val="accent3"/>
                </a:solidFill>
              </a:rPr>
              <a:t>FRW Dynamics:</a:t>
            </a:r>
            <a:br>
              <a:rPr sz="5600" b="1" dirty="0" smtClean="0">
                <a:solidFill>
                  <a:schemeClr val="accent3"/>
                </a:solidFill>
              </a:rPr>
            </a:br>
            <a:r>
              <a:rPr sz="5600" b="1" dirty="0" smtClean="0">
                <a:solidFill>
                  <a:schemeClr val="accent3"/>
                </a:solidFill>
              </a:rPr>
              <a:t>        Cosmic  Acceleration</a:t>
            </a:r>
          </a:p>
        </p:txBody>
      </p:sp>
      <p:sp>
        <p:nvSpPr>
          <p:cNvPr id="6" name="TextBox 5"/>
          <p:cNvSpPr txBox="1"/>
          <p:nvPr/>
        </p:nvSpPr>
        <p:spPr>
          <a:xfrm>
            <a:off x="785813" y="1785938"/>
            <a:ext cx="7929562" cy="769937"/>
          </a:xfrm>
          <a:prstGeom prst="rect">
            <a:avLst/>
          </a:prstGeom>
          <a:noFill/>
        </p:spPr>
        <p:txBody>
          <a:bodyPr>
            <a:spAutoFit/>
          </a:bodyPr>
          <a:lstStyle/>
          <a:p>
            <a:pPr>
              <a:defRPr/>
            </a:pPr>
            <a:r>
              <a:rPr lang="en-US" sz="2200" b="1" dirty="0">
                <a:solidFill>
                  <a:schemeClr val="accent3"/>
                </a:solidFill>
                <a:latin typeface="+mn-lt"/>
              </a:rPr>
              <a:t>Cosmic  acceleration quantified</a:t>
            </a:r>
          </a:p>
          <a:p>
            <a:pPr>
              <a:defRPr/>
            </a:pPr>
            <a:r>
              <a:rPr lang="en-US" sz="2200" b="1" dirty="0">
                <a:solidFill>
                  <a:schemeClr val="accent3"/>
                </a:solidFill>
                <a:latin typeface="+mn-lt"/>
              </a:rPr>
              <a:t>by means of dimensionless deceleration parameter q(t):</a:t>
            </a:r>
          </a:p>
        </p:txBody>
      </p:sp>
      <p:graphicFrame>
        <p:nvGraphicFramePr>
          <p:cNvPr id="28677" name="Object 3"/>
          <p:cNvGraphicFramePr>
            <a:graphicFrameLocks noChangeAspect="1"/>
          </p:cNvGraphicFramePr>
          <p:nvPr/>
        </p:nvGraphicFramePr>
        <p:xfrm>
          <a:off x="357188" y="4071938"/>
          <a:ext cx="2081212" cy="1433512"/>
        </p:xfrm>
        <a:graphic>
          <a:graphicData uri="http://schemas.openxmlformats.org/presentationml/2006/ole">
            <mc:AlternateContent xmlns:mc="http://schemas.openxmlformats.org/markup-compatibility/2006">
              <mc:Choice xmlns:v="urn:schemas-microsoft-com:vml" Requires="v">
                <p:oleObj spid="_x0000_s29036" name="Equation" r:id="rId3" imgW="571252" imgH="393529" progId="Equation.DSMT4">
                  <p:embed/>
                </p:oleObj>
              </mc:Choice>
              <mc:Fallback>
                <p:oleObj name="Equation" r:id="rId3" imgW="571252" imgH="393529"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4071938"/>
                        <a:ext cx="2081212"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8" name="Object 3"/>
          <p:cNvGraphicFramePr>
            <a:graphicFrameLocks noChangeAspect="1"/>
          </p:cNvGraphicFramePr>
          <p:nvPr/>
        </p:nvGraphicFramePr>
        <p:xfrm>
          <a:off x="3071813" y="3214688"/>
          <a:ext cx="4071937" cy="1301750"/>
        </p:xfrm>
        <a:graphic>
          <a:graphicData uri="http://schemas.openxmlformats.org/presentationml/2006/ole">
            <mc:AlternateContent xmlns:mc="http://schemas.openxmlformats.org/markup-compatibility/2006">
              <mc:Choice xmlns:v="urn:schemas-microsoft-com:vml" Requires="v">
                <p:oleObj spid="_x0000_s29037" name="Equation" r:id="rId5" imgW="1231366" imgH="393529" progId="Equation.DSMT4">
                  <p:embed/>
                </p:oleObj>
              </mc:Choice>
              <mc:Fallback>
                <p:oleObj name="Equation" r:id="rId5" imgW="1231366"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3214688"/>
                        <a:ext cx="4071937" cy="130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9" name="Object 4"/>
          <p:cNvGraphicFramePr>
            <a:graphicFrameLocks noChangeAspect="1"/>
          </p:cNvGraphicFramePr>
          <p:nvPr/>
        </p:nvGraphicFramePr>
        <p:xfrm>
          <a:off x="3143250" y="5072063"/>
          <a:ext cx="2786063" cy="1328737"/>
        </p:xfrm>
        <a:graphic>
          <a:graphicData uri="http://schemas.openxmlformats.org/presentationml/2006/ole">
            <mc:AlternateContent xmlns:mc="http://schemas.openxmlformats.org/markup-compatibility/2006">
              <mc:Choice xmlns:v="urn:schemas-microsoft-com:vml" Requires="v">
                <p:oleObj spid="_x0000_s29038" name="Equation" r:id="rId7" imgW="825500" imgH="393700" progId="Equation.DSMT4">
                  <p:embed/>
                </p:oleObj>
              </mc:Choice>
              <mc:Fallback>
                <p:oleObj name="Equation" r:id="rId7" imgW="825500" imgH="3937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0" y="5072063"/>
                        <a:ext cx="2786063" cy="132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9" name="Rectangle 3"/>
          <p:cNvSpPr>
            <a:spLocks noChangeArrowheads="1"/>
          </p:cNvSpPr>
          <p:nvPr/>
        </p:nvSpPr>
        <p:spPr bwMode="auto">
          <a:xfrm>
            <a:off x="2857500" y="3000375"/>
            <a:ext cx="4429125" cy="1714500"/>
          </a:xfrm>
          <a:prstGeom prst="rect">
            <a:avLst/>
          </a:prstGeom>
          <a:noFill/>
          <a:ln w="38100">
            <a:solidFill>
              <a:schemeClr val="accent3"/>
            </a:solidFill>
            <a:miter lim="800000"/>
            <a:headEnd/>
            <a:tailEnd/>
          </a:ln>
        </p:spPr>
        <p:txBody>
          <a:bodyPr wrap="none" anchor="ctr"/>
          <a:lstStyle/>
          <a:p>
            <a:pPr>
              <a:defRPr/>
            </a:pPr>
            <a:endParaRPr lang="en-US"/>
          </a:p>
        </p:txBody>
      </p:sp>
      <p:sp>
        <p:nvSpPr>
          <p:cNvPr id="28681" name="Rectangle 3"/>
          <p:cNvSpPr>
            <a:spLocks noChangeArrowheads="1"/>
          </p:cNvSpPr>
          <p:nvPr/>
        </p:nvSpPr>
        <p:spPr bwMode="auto">
          <a:xfrm>
            <a:off x="2857500" y="4857750"/>
            <a:ext cx="4429125" cy="17145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8682" name="Object 5"/>
          <p:cNvGraphicFramePr>
            <a:graphicFrameLocks noChangeAspect="1"/>
          </p:cNvGraphicFramePr>
          <p:nvPr/>
        </p:nvGraphicFramePr>
        <p:xfrm>
          <a:off x="7429500" y="3857625"/>
          <a:ext cx="1465263" cy="538163"/>
        </p:xfrm>
        <a:graphic>
          <a:graphicData uri="http://schemas.openxmlformats.org/presentationml/2006/ole">
            <mc:AlternateContent xmlns:mc="http://schemas.openxmlformats.org/markup-compatibility/2006">
              <mc:Choice xmlns:v="urn:schemas-microsoft-com:vml" Requires="v">
                <p:oleObj spid="_x0000_s29039" name="Equation" r:id="rId9" imgW="1320800" imgH="457200" progId="Equation.DSMT4">
                  <p:embed/>
                </p:oleObj>
              </mc:Choice>
              <mc:Fallback>
                <p:oleObj name="Equation" r:id="rId9" imgW="1320800" imgH="4572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9500" y="3857625"/>
                        <a:ext cx="1465263"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83" name="Object 6"/>
          <p:cNvGraphicFramePr>
            <a:graphicFrameLocks noChangeAspect="1"/>
          </p:cNvGraphicFramePr>
          <p:nvPr/>
        </p:nvGraphicFramePr>
        <p:xfrm>
          <a:off x="7429500" y="5072063"/>
          <a:ext cx="1785938" cy="569912"/>
        </p:xfrm>
        <a:graphic>
          <a:graphicData uri="http://schemas.openxmlformats.org/presentationml/2006/ole">
            <mc:AlternateContent xmlns:mc="http://schemas.openxmlformats.org/markup-compatibility/2006">
              <mc:Choice xmlns:v="urn:schemas-microsoft-com:vml" Requires="v">
                <p:oleObj spid="_x0000_s29040" name="Equation" r:id="rId11" imgW="1524000" imgH="457200" progId="Equation.DSMT4">
                  <p:embed/>
                </p:oleObj>
              </mc:Choice>
              <mc:Fallback>
                <p:oleObj name="Equation" r:id="rId11" imgW="1524000" imgH="457200" progId="Equation.DSMT4">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9500" y="5072063"/>
                        <a:ext cx="178593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1" name="Rectangle 3"/>
          <p:cNvSpPr>
            <a:spLocks noChangeArrowheads="1"/>
          </p:cNvSpPr>
          <p:nvPr/>
        </p:nvSpPr>
        <p:spPr bwMode="auto">
          <a:xfrm>
            <a:off x="7358063" y="3000375"/>
            <a:ext cx="1643062" cy="3571875"/>
          </a:xfrm>
          <a:prstGeom prst="rect">
            <a:avLst/>
          </a:prstGeom>
          <a:noFill/>
          <a:ln w="38100">
            <a:solidFill>
              <a:schemeClr val="accent3"/>
            </a:solidFill>
            <a:miter lim="800000"/>
            <a:headEnd/>
            <a:tailEnd/>
          </a:ln>
        </p:spPr>
        <p:txBody>
          <a:bodyPr wrap="none" anchor="ctr"/>
          <a:lstStyle/>
          <a:p>
            <a:pPr>
              <a:defRPr/>
            </a:pPr>
            <a:endParaRPr lang="en-US"/>
          </a:p>
        </p:txBody>
      </p:sp>
      <p:sp>
        <p:nvSpPr>
          <p:cNvPr id="13" name="TextBox 12"/>
          <p:cNvSpPr txBox="1"/>
          <p:nvPr/>
        </p:nvSpPr>
        <p:spPr>
          <a:xfrm>
            <a:off x="7358063" y="3214688"/>
            <a:ext cx="1285875" cy="369887"/>
          </a:xfrm>
          <a:prstGeom prst="rect">
            <a:avLst/>
          </a:prstGeom>
          <a:noFill/>
        </p:spPr>
        <p:txBody>
          <a:bodyPr>
            <a:spAutoFit/>
          </a:bodyPr>
          <a:lstStyle/>
          <a:p>
            <a:pPr>
              <a:defRPr/>
            </a:pPr>
            <a:r>
              <a:rPr lang="en-US" dirty="0">
                <a:solidFill>
                  <a:schemeClr val="accent3"/>
                </a:solidFill>
                <a:latin typeface="+mn-lt"/>
              </a:rPr>
              <a:t>Examples:</a:t>
            </a:r>
          </a:p>
        </p:txBody>
      </p:sp>
    </p:spTree>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77545" y="1640721"/>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Dynamics</a:t>
            </a: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FRW  Universe</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459212179"/>
      </p:ext>
    </p:extLst>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428625" y="4214813"/>
            <a:ext cx="8286750" cy="24288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86019" name="Rectangle 3"/>
          <p:cNvSpPr>
            <a:spLocks noChangeArrowheads="1"/>
          </p:cNvSpPr>
          <p:nvPr/>
        </p:nvSpPr>
        <p:spPr bwMode="auto">
          <a:xfrm>
            <a:off x="428625" y="1857375"/>
            <a:ext cx="8286750"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0" y="-142900"/>
            <a:ext cx="10117138" cy="1371600"/>
          </a:xfrm>
        </p:spPr>
        <p:txBody>
          <a:bodyPr/>
          <a:lstStyle/>
          <a:p>
            <a:pPr eaLnBrk="1" fontAlgn="auto" hangingPunct="1">
              <a:spcAft>
                <a:spcPts val="0"/>
              </a:spcAft>
              <a:defRPr/>
            </a:pPr>
            <a:r>
              <a:rPr sz="3600" b="1" smtClean="0">
                <a:solidFill>
                  <a:schemeClr val="tx1"/>
                </a:solidFill>
              </a:rPr>
              <a:t>                         </a:t>
            </a:r>
            <a:r>
              <a:rPr sz="3700" b="1" smtClean="0">
                <a:solidFill>
                  <a:schemeClr val="tx1"/>
                </a:solidFill>
              </a:rPr>
              <a:t>General Solution </a:t>
            </a:r>
            <a:br>
              <a:rPr sz="3700" b="1" smtClean="0">
                <a:solidFill>
                  <a:schemeClr val="tx1"/>
                </a:solidFill>
              </a:rPr>
            </a:br>
            <a:r>
              <a:rPr sz="3700" b="1" smtClean="0">
                <a:solidFill>
                  <a:schemeClr val="tx1"/>
                </a:solidFill>
              </a:rPr>
              <a:t>                 Expanding FRW Universe</a:t>
            </a:r>
          </a:p>
        </p:txBody>
      </p:sp>
      <p:sp>
        <p:nvSpPr>
          <p:cNvPr id="6" name="TextBox 5"/>
          <p:cNvSpPr txBox="1"/>
          <p:nvPr/>
        </p:nvSpPr>
        <p:spPr>
          <a:xfrm>
            <a:off x="428625" y="1357313"/>
            <a:ext cx="7786688" cy="430212"/>
          </a:xfrm>
          <a:prstGeom prst="rect">
            <a:avLst/>
          </a:prstGeom>
          <a:noFill/>
        </p:spPr>
        <p:txBody>
          <a:bodyPr>
            <a:spAutoFit/>
          </a:bodyPr>
          <a:lstStyle/>
          <a:p>
            <a:pPr>
              <a:defRPr/>
            </a:pPr>
            <a:r>
              <a:rPr lang="en-US" sz="2200" b="1" dirty="0">
                <a:solidFill>
                  <a:prstClr val="white"/>
                </a:solidFill>
                <a:latin typeface="Constantia"/>
              </a:rPr>
              <a:t>From the FRW equations:  </a:t>
            </a:r>
            <a:endParaRPr lang="en-US" b="1" dirty="0">
              <a:solidFill>
                <a:prstClr val="white"/>
              </a:solidFill>
              <a:latin typeface="Constantia"/>
            </a:endParaRPr>
          </a:p>
        </p:txBody>
      </p:sp>
      <p:graphicFrame>
        <p:nvGraphicFramePr>
          <p:cNvPr id="27650" name="Object 3"/>
          <p:cNvGraphicFramePr>
            <a:graphicFrameLocks noChangeAspect="1"/>
          </p:cNvGraphicFramePr>
          <p:nvPr/>
        </p:nvGraphicFramePr>
        <p:xfrm>
          <a:off x="857250" y="1928813"/>
          <a:ext cx="7181850" cy="1412875"/>
        </p:xfrm>
        <a:graphic>
          <a:graphicData uri="http://schemas.openxmlformats.org/presentationml/2006/ole">
            <mc:AlternateContent xmlns:mc="http://schemas.openxmlformats.org/markup-compatibility/2006">
              <mc:Choice xmlns:v="urn:schemas-microsoft-com:vml" Requires="v">
                <p:oleObj spid="_x0000_s163983" name="Equation" r:id="rId3" imgW="2323800" imgH="457200" progId="Equation.DSMT4">
                  <p:embed/>
                </p:oleObj>
              </mc:Choice>
              <mc:Fallback>
                <p:oleObj name="Equation" r:id="rId3" imgW="23238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928813"/>
                        <a:ext cx="7181850" cy="141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1" name="Object 4"/>
          <p:cNvGraphicFramePr>
            <a:graphicFrameLocks noChangeAspect="1"/>
          </p:cNvGraphicFramePr>
          <p:nvPr/>
        </p:nvGraphicFramePr>
        <p:xfrm>
          <a:off x="714375" y="4429125"/>
          <a:ext cx="7805738" cy="2047875"/>
        </p:xfrm>
        <a:graphic>
          <a:graphicData uri="http://schemas.openxmlformats.org/presentationml/2006/ole">
            <mc:AlternateContent xmlns:mc="http://schemas.openxmlformats.org/markup-compatibility/2006">
              <mc:Choice xmlns:v="urn:schemas-microsoft-com:vml" Requires="v">
                <p:oleObj spid="_x0000_s163984" name="Equation" r:id="rId5" imgW="2616120" imgH="685800" progId="Equation.DSMT4">
                  <p:embed/>
                </p:oleObj>
              </mc:Choice>
              <mc:Fallback>
                <p:oleObj name="Equation" r:id="rId5" imgW="2616120" imgH="685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4429125"/>
                        <a:ext cx="7805738" cy="204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Down Arrow 8"/>
          <p:cNvSpPr/>
          <p:nvPr/>
        </p:nvSpPr>
        <p:spPr>
          <a:xfrm>
            <a:off x="4000500" y="3500438"/>
            <a:ext cx="857250" cy="642937"/>
          </a:xfrm>
          <a:prstGeom prst="downArrow">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7652" name="Object 5"/>
          <p:cNvGraphicFramePr>
            <a:graphicFrameLocks noChangeAspect="1"/>
          </p:cNvGraphicFramePr>
          <p:nvPr/>
        </p:nvGraphicFramePr>
        <p:xfrm>
          <a:off x="5072063" y="3500438"/>
          <a:ext cx="792162" cy="577850"/>
        </p:xfrm>
        <a:graphic>
          <a:graphicData uri="http://schemas.openxmlformats.org/presentationml/2006/ole">
            <mc:AlternateContent xmlns:mc="http://schemas.openxmlformats.org/markup-compatibility/2006">
              <mc:Choice xmlns:v="urn:schemas-microsoft-com:vml" Requires="v">
                <p:oleObj spid="_x0000_s163985" name="Equation" r:id="rId7" imgW="279360" imgH="203040" progId="Equation.DSMT4">
                  <p:embed/>
                </p:oleObj>
              </mc:Choice>
              <mc:Fallback>
                <p:oleObj name="Equation" r:id="rId7" imgW="27936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2063" y="3500438"/>
                        <a:ext cx="792162"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6000750" y="3500438"/>
            <a:ext cx="2643188" cy="646112"/>
          </a:xfrm>
          <a:prstGeom prst="rect">
            <a:avLst/>
          </a:prstGeom>
          <a:noFill/>
        </p:spPr>
        <p:txBody>
          <a:bodyPr>
            <a:spAutoFit/>
          </a:bodyPr>
          <a:lstStyle/>
          <a:p>
            <a:pPr>
              <a:defRPr/>
            </a:pPr>
            <a:r>
              <a:rPr lang="en-US" dirty="0">
                <a:solidFill>
                  <a:prstClr val="white"/>
                </a:solidFill>
                <a:latin typeface="Constantia"/>
              </a:rPr>
              <a:t>Expansion history Universe</a:t>
            </a:r>
          </a:p>
        </p:txBody>
      </p:sp>
    </p:spTree>
    <p:extLst>
      <p:ext uri="{BB962C8B-B14F-4D97-AF65-F5344CB8AC3E}">
        <p14:creationId xmlns:p14="http://schemas.microsoft.com/office/powerpoint/2010/main" val="3425604577"/>
      </p:ext>
    </p:extLst>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1142976" y="-357214"/>
            <a:ext cx="8902692" cy="1371600"/>
          </a:xfrm>
        </p:spPr>
        <p:txBody>
          <a:bodyPr/>
          <a:lstStyle/>
          <a:p>
            <a:pPr eaLnBrk="1" fontAlgn="auto" hangingPunct="1">
              <a:spcAft>
                <a:spcPts val="0"/>
              </a:spcAft>
              <a:defRPr/>
            </a:pPr>
            <a:r>
              <a:rPr sz="6000" b="1" smtClean="0">
                <a:solidFill>
                  <a:schemeClr val="bg1">
                    <a:lumMod val="85000"/>
                    <a:lumOff val="15000"/>
                  </a:schemeClr>
                </a:solidFill>
              </a:rPr>
              <a:t>Age of the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pic>
        <p:nvPicPr>
          <p:cNvPr id="28683" name="Picture 4" descr="frw.thaexp.5.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473710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74" name="Object 5"/>
          <p:cNvGraphicFramePr>
            <a:graphicFrameLocks noChangeAspect="1"/>
          </p:cNvGraphicFramePr>
          <p:nvPr/>
        </p:nvGraphicFramePr>
        <p:xfrm>
          <a:off x="1071563" y="1357313"/>
          <a:ext cx="714375" cy="331787"/>
        </p:xfrm>
        <a:graphic>
          <a:graphicData uri="http://schemas.openxmlformats.org/presentationml/2006/ole">
            <mc:AlternateContent xmlns:mc="http://schemas.openxmlformats.org/markup-compatibility/2006">
              <mc:Choice xmlns:v="urn:schemas-microsoft-com:vml" Requires="v">
                <p:oleObj spid="_x0000_s165148" name="Equation" r:id="rId4" imgW="355320" imgH="164880" progId="Equation.DSMT4">
                  <p:embed/>
                </p:oleObj>
              </mc:Choice>
              <mc:Fallback>
                <p:oleObj name="Equation" r:id="rId4" imgW="355320" imgH="1648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1357313"/>
                        <a:ext cx="714375" cy="33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5" name="Object 4"/>
          <p:cNvGraphicFramePr>
            <a:graphicFrameLocks noChangeAspect="1"/>
          </p:cNvGraphicFramePr>
          <p:nvPr/>
        </p:nvGraphicFramePr>
        <p:xfrm>
          <a:off x="1130300" y="4000500"/>
          <a:ext cx="739775" cy="331788"/>
        </p:xfrm>
        <a:graphic>
          <a:graphicData uri="http://schemas.openxmlformats.org/presentationml/2006/ole">
            <mc:AlternateContent xmlns:mc="http://schemas.openxmlformats.org/markup-compatibility/2006">
              <mc:Choice xmlns:v="urn:schemas-microsoft-com:vml" Requires="v">
                <p:oleObj spid="_x0000_s165149" name="Equation" r:id="rId6" imgW="368280" imgH="164880" progId="Equation.DSMT4">
                  <p:embed/>
                </p:oleObj>
              </mc:Choice>
              <mc:Fallback>
                <p:oleObj name="Equation" r:id="rId6" imgW="368280" imgH="164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300" y="4000500"/>
                        <a:ext cx="739775" cy="33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6" name="Object 4"/>
          <p:cNvGraphicFramePr>
            <a:graphicFrameLocks noChangeAspect="1"/>
          </p:cNvGraphicFramePr>
          <p:nvPr/>
        </p:nvGraphicFramePr>
        <p:xfrm>
          <a:off x="3429000" y="2928938"/>
          <a:ext cx="722313" cy="596900"/>
        </p:xfrm>
        <a:graphic>
          <a:graphicData uri="http://schemas.openxmlformats.org/presentationml/2006/ole">
            <mc:AlternateContent xmlns:mc="http://schemas.openxmlformats.org/markup-compatibility/2006">
              <mc:Choice xmlns:v="urn:schemas-microsoft-com:vml" Requires="v">
                <p:oleObj spid="_x0000_s165150" name="Equation" r:id="rId8" imgW="571320" imgH="431640" progId="Equation.DSMT4">
                  <p:embed/>
                </p:oleObj>
              </mc:Choice>
              <mc:Fallback>
                <p:oleObj name="Equation" r:id="rId8" imgW="57132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2928938"/>
                        <a:ext cx="7223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7" name="Object 8"/>
          <p:cNvGraphicFramePr>
            <a:graphicFrameLocks noChangeAspect="1"/>
          </p:cNvGraphicFramePr>
          <p:nvPr/>
        </p:nvGraphicFramePr>
        <p:xfrm>
          <a:off x="3857625" y="5429250"/>
          <a:ext cx="722313" cy="596900"/>
        </p:xfrm>
        <a:graphic>
          <a:graphicData uri="http://schemas.openxmlformats.org/presentationml/2006/ole">
            <mc:AlternateContent xmlns:mc="http://schemas.openxmlformats.org/markup-compatibility/2006">
              <mc:Choice xmlns:v="urn:schemas-microsoft-com:vml" Requires="v">
                <p:oleObj spid="_x0000_s165151" name="Equation" r:id="rId10" imgW="571320" imgH="431640" progId="Equation.DSMT4">
                  <p:embed/>
                </p:oleObj>
              </mc:Choice>
              <mc:Fallback>
                <p:oleObj name="Equation" r:id="rId10" imgW="571320" imgH="4316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625" y="5429250"/>
                        <a:ext cx="7223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5" name="Straight Arrow Connector 14"/>
          <p:cNvCxnSpPr/>
          <p:nvPr/>
        </p:nvCxnSpPr>
        <p:spPr>
          <a:xfrm rot="5400000">
            <a:off x="3071813" y="3286125"/>
            <a:ext cx="285750" cy="285750"/>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3571875" y="5786438"/>
            <a:ext cx="285750" cy="285750"/>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678" name="Object 9"/>
          <p:cNvGraphicFramePr>
            <a:graphicFrameLocks noChangeAspect="1"/>
          </p:cNvGraphicFramePr>
          <p:nvPr/>
        </p:nvGraphicFramePr>
        <p:xfrm>
          <a:off x="1071563" y="2643188"/>
          <a:ext cx="609600" cy="596900"/>
        </p:xfrm>
        <a:graphic>
          <a:graphicData uri="http://schemas.openxmlformats.org/presentationml/2006/ole">
            <mc:AlternateContent xmlns:mc="http://schemas.openxmlformats.org/markup-compatibility/2006">
              <mc:Choice xmlns:v="urn:schemas-microsoft-com:vml" Requires="v">
                <p:oleObj spid="_x0000_s165152" name="Equation" r:id="rId12" imgW="482400" imgH="431640" progId="Equation.DSMT4">
                  <p:embed/>
                </p:oleObj>
              </mc:Choice>
              <mc:Fallback>
                <p:oleObj name="Equation" r:id="rId12" imgW="482400" imgH="4316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1563" y="2643188"/>
                        <a:ext cx="6096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9" name="Straight Arrow Connector 18"/>
          <p:cNvCxnSpPr/>
          <p:nvPr/>
        </p:nvCxnSpPr>
        <p:spPr>
          <a:xfrm rot="5400000">
            <a:off x="1105694" y="3393282"/>
            <a:ext cx="358775" cy="1587"/>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679" name="Object 10"/>
          <p:cNvGraphicFramePr>
            <a:graphicFrameLocks noChangeAspect="1"/>
          </p:cNvGraphicFramePr>
          <p:nvPr/>
        </p:nvGraphicFramePr>
        <p:xfrm>
          <a:off x="5143500" y="2214563"/>
          <a:ext cx="3798888" cy="1071562"/>
        </p:xfrm>
        <a:graphic>
          <a:graphicData uri="http://schemas.openxmlformats.org/presentationml/2006/ole">
            <mc:AlternateContent xmlns:mc="http://schemas.openxmlformats.org/markup-compatibility/2006">
              <mc:Choice xmlns:v="urn:schemas-microsoft-com:vml" Requires="v">
                <p:oleObj spid="_x0000_s165153" name="Equation" r:id="rId14" imgW="2387520" imgH="672840" progId="Equation.DSMT4">
                  <p:embed/>
                </p:oleObj>
              </mc:Choice>
              <mc:Fallback>
                <p:oleObj name="Equation" r:id="rId14" imgW="2387520" imgH="6728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43500" y="2214563"/>
                        <a:ext cx="3798888" cy="1071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857375" y="1428750"/>
            <a:ext cx="2071688" cy="276225"/>
          </a:xfrm>
          <a:prstGeom prst="rect">
            <a:avLst/>
          </a:prstGeom>
          <a:noFill/>
        </p:spPr>
        <p:txBody>
          <a:bodyPr>
            <a:spAutoFit/>
          </a:bodyPr>
          <a:lstStyle/>
          <a:p>
            <a:pPr>
              <a:defRPr/>
            </a:pPr>
            <a:r>
              <a:rPr lang="en-US" sz="1200" dirty="0">
                <a:solidFill>
                  <a:prstClr val="black">
                    <a:lumMod val="85000"/>
                    <a:lumOff val="15000"/>
                  </a:prstClr>
                </a:solidFill>
                <a:latin typeface="Constantia"/>
              </a:rPr>
              <a:t>Matter-dominated</a:t>
            </a:r>
          </a:p>
        </p:txBody>
      </p:sp>
      <p:sp>
        <p:nvSpPr>
          <p:cNvPr id="23" name="TextBox 22"/>
          <p:cNvSpPr txBox="1"/>
          <p:nvPr/>
        </p:nvSpPr>
        <p:spPr>
          <a:xfrm>
            <a:off x="1928813" y="4071938"/>
            <a:ext cx="2071687" cy="276225"/>
          </a:xfrm>
          <a:prstGeom prst="rect">
            <a:avLst/>
          </a:prstGeom>
          <a:noFill/>
        </p:spPr>
        <p:txBody>
          <a:bodyPr>
            <a:spAutoFit/>
          </a:bodyPr>
          <a:lstStyle/>
          <a:p>
            <a:pPr>
              <a:defRPr/>
            </a:pPr>
            <a:r>
              <a:rPr lang="en-US" sz="1200" dirty="0">
                <a:solidFill>
                  <a:prstClr val="black">
                    <a:lumMod val="85000"/>
                    <a:lumOff val="15000"/>
                  </a:prstClr>
                </a:solidFill>
                <a:latin typeface="Constantia"/>
              </a:rPr>
              <a:t>Matter-dominated</a:t>
            </a:r>
          </a:p>
        </p:txBody>
      </p:sp>
      <p:sp>
        <p:nvSpPr>
          <p:cNvPr id="24" name="TextBox 23"/>
          <p:cNvSpPr txBox="1"/>
          <p:nvPr/>
        </p:nvSpPr>
        <p:spPr>
          <a:xfrm>
            <a:off x="928688" y="2428875"/>
            <a:ext cx="1428750" cy="276225"/>
          </a:xfrm>
          <a:prstGeom prst="rect">
            <a:avLst/>
          </a:prstGeom>
          <a:noFill/>
        </p:spPr>
        <p:txBody>
          <a:bodyPr>
            <a:spAutoFit/>
          </a:bodyPr>
          <a:lstStyle/>
          <a:p>
            <a:pPr>
              <a:defRPr/>
            </a:pPr>
            <a:r>
              <a:rPr lang="en-US" sz="1200" dirty="0">
                <a:solidFill>
                  <a:prstClr val="black">
                    <a:lumMod val="85000"/>
                    <a:lumOff val="15000"/>
                  </a:prstClr>
                </a:solidFill>
                <a:latin typeface="Constantia"/>
              </a:rPr>
              <a:t>Hubble time</a:t>
            </a:r>
          </a:p>
        </p:txBody>
      </p:sp>
      <p:sp>
        <p:nvSpPr>
          <p:cNvPr id="25" name="TextBox 24"/>
          <p:cNvSpPr txBox="1"/>
          <p:nvPr/>
        </p:nvSpPr>
        <p:spPr>
          <a:xfrm>
            <a:off x="4857750" y="1285875"/>
            <a:ext cx="3571875" cy="646113"/>
          </a:xfrm>
          <a:prstGeom prst="rect">
            <a:avLst/>
          </a:prstGeom>
          <a:noFill/>
        </p:spPr>
        <p:txBody>
          <a:bodyPr>
            <a:spAutoFit/>
          </a:bodyPr>
          <a:lstStyle/>
          <a:p>
            <a:pPr>
              <a:defRPr/>
            </a:pPr>
            <a:r>
              <a:rPr lang="en-US" dirty="0">
                <a:solidFill>
                  <a:prstClr val="black">
                    <a:lumMod val="85000"/>
                    <a:lumOff val="15000"/>
                  </a:prstClr>
                </a:solidFill>
                <a:latin typeface="Constantia"/>
              </a:rPr>
              <a:t>Age of a FRW universe at </a:t>
            </a:r>
          </a:p>
          <a:p>
            <a:pPr>
              <a:defRPr/>
            </a:pPr>
            <a:r>
              <a:rPr lang="en-US" dirty="0">
                <a:solidFill>
                  <a:prstClr val="black">
                    <a:lumMod val="85000"/>
                    <a:lumOff val="15000"/>
                  </a:prstClr>
                </a:solidFill>
                <a:latin typeface="Constantia"/>
              </a:rPr>
              <a:t>Expansion factor a(t)</a:t>
            </a:r>
          </a:p>
        </p:txBody>
      </p:sp>
      <p:sp>
        <p:nvSpPr>
          <p:cNvPr id="26" name="Rectangle 25"/>
          <p:cNvSpPr/>
          <p:nvPr/>
        </p:nvSpPr>
        <p:spPr>
          <a:xfrm>
            <a:off x="4929188" y="2000250"/>
            <a:ext cx="4071937" cy="15716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07970086"/>
      </p:ext>
    </p:extLst>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3"/>
          <p:cNvSpPr>
            <a:spLocks noChangeArrowheads="1"/>
          </p:cNvSpPr>
          <p:nvPr/>
        </p:nvSpPr>
        <p:spPr bwMode="auto">
          <a:xfrm>
            <a:off x="285750" y="2928938"/>
            <a:ext cx="8572500" cy="371475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0" y="-142900"/>
            <a:ext cx="10117138" cy="1371600"/>
          </a:xfrm>
        </p:spPr>
        <p:txBody>
          <a:bodyPr/>
          <a:lstStyle/>
          <a:p>
            <a:pPr eaLnBrk="1" fontAlgn="auto" hangingPunct="1">
              <a:spcAft>
                <a:spcPts val="0"/>
              </a:spcAft>
              <a:defRPr/>
            </a:pPr>
            <a:r>
              <a:rPr sz="3600" b="1" smtClean="0">
                <a:solidFill>
                  <a:schemeClr val="tx1"/>
                </a:solidFill>
              </a:rPr>
              <a:t>                         </a:t>
            </a:r>
            <a:r>
              <a:rPr sz="3700" b="1" smtClean="0">
                <a:solidFill>
                  <a:schemeClr val="tx1"/>
                </a:solidFill>
              </a:rPr>
              <a:t>Specific Solutions </a:t>
            </a:r>
            <a:br>
              <a:rPr sz="3700" b="1" smtClean="0">
                <a:solidFill>
                  <a:schemeClr val="tx1"/>
                </a:solidFill>
              </a:rPr>
            </a:br>
            <a:r>
              <a:rPr sz="3700" b="1" smtClean="0">
                <a:solidFill>
                  <a:schemeClr val="tx1"/>
                </a:solidFill>
              </a:rPr>
              <a:t>                            FRW Universe</a:t>
            </a:r>
          </a:p>
        </p:txBody>
      </p:sp>
      <p:sp>
        <p:nvSpPr>
          <p:cNvPr id="6" name="TextBox 5"/>
          <p:cNvSpPr txBox="1"/>
          <p:nvPr/>
        </p:nvSpPr>
        <p:spPr>
          <a:xfrm>
            <a:off x="428625" y="1500188"/>
            <a:ext cx="8429625" cy="5632450"/>
          </a:xfrm>
          <a:prstGeom prst="rect">
            <a:avLst/>
          </a:prstGeom>
          <a:noFill/>
        </p:spPr>
        <p:txBody>
          <a:bodyPr>
            <a:spAutoFit/>
          </a:bodyPr>
          <a:lstStyle/>
          <a:p>
            <a:pPr>
              <a:defRPr/>
            </a:pPr>
            <a:r>
              <a:rPr lang="en-US" sz="2200" b="1" dirty="0">
                <a:solidFill>
                  <a:prstClr val="white"/>
                </a:solidFill>
                <a:latin typeface="Constantia"/>
              </a:rPr>
              <a:t>While general solutions to the FRW equations is only possible </a:t>
            </a:r>
          </a:p>
          <a:p>
            <a:pPr>
              <a:defRPr/>
            </a:pPr>
            <a:r>
              <a:rPr lang="en-US" sz="2200" b="1" dirty="0">
                <a:solidFill>
                  <a:prstClr val="white"/>
                </a:solidFill>
                <a:latin typeface="Constantia"/>
              </a:rPr>
              <a:t>by numerical integration, analytical solutions may be found for particular classes of cosmologies:</a:t>
            </a: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buFont typeface="Mathematica1" pitchFamily="2" charset="2"/>
              <a:buChar char="·"/>
              <a:defRPr/>
            </a:pPr>
            <a:r>
              <a:rPr lang="en-US" sz="2200" b="1" dirty="0">
                <a:solidFill>
                  <a:prstClr val="white"/>
                </a:solidFill>
                <a:latin typeface="Constantia"/>
                <a:sym typeface="Mathematica1"/>
              </a:rPr>
              <a:t>  </a:t>
            </a:r>
            <a:r>
              <a:rPr lang="en-US" sz="3200" b="1" dirty="0">
                <a:solidFill>
                  <a:prstClr val="black">
                    <a:lumMod val="85000"/>
                    <a:lumOff val="15000"/>
                  </a:prstClr>
                </a:solidFill>
                <a:latin typeface="Constantia"/>
                <a:sym typeface="Mathematica1"/>
              </a:rPr>
              <a:t>Single-component Universes:</a:t>
            </a:r>
          </a:p>
          <a:p>
            <a:pPr>
              <a:defRPr/>
            </a:pPr>
            <a:r>
              <a:rPr lang="en-US" sz="2200" b="1" dirty="0">
                <a:solidFill>
                  <a:prstClr val="white"/>
                </a:solidFill>
                <a:latin typeface="Constantia"/>
                <a:sym typeface="Mathematica1"/>
              </a:rPr>
              <a:t>                  </a:t>
            </a:r>
            <a:r>
              <a:rPr lang="en-US" sz="2200" b="1" dirty="0">
                <a:solidFill>
                  <a:prstClr val="black">
                    <a:lumMod val="85000"/>
                    <a:lumOff val="15000"/>
                  </a:prstClr>
                </a:solidFill>
                <a:latin typeface="Constantia"/>
                <a:sym typeface="Mathematica1"/>
              </a:rPr>
              <a:t>-  empty Universe</a:t>
            </a:r>
          </a:p>
          <a:p>
            <a:pPr>
              <a:defRPr/>
            </a:pPr>
            <a:r>
              <a:rPr lang="en-US" sz="2200" b="1" dirty="0">
                <a:solidFill>
                  <a:prstClr val="black">
                    <a:lumMod val="85000"/>
                    <a:lumOff val="15000"/>
                  </a:prstClr>
                </a:solidFill>
                <a:latin typeface="Constantia"/>
                <a:sym typeface="Mathematica1"/>
              </a:rPr>
              <a:t>                  -  flat Universes,         with only radiation, matter or </a:t>
            </a:r>
          </a:p>
          <a:p>
            <a:pPr>
              <a:defRPr/>
            </a:pPr>
            <a:r>
              <a:rPr lang="en-US" sz="2200" b="1" dirty="0">
                <a:solidFill>
                  <a:prstClr val="black">
                    <a:lumMod val="85000"/>
                    <a:lumOff val="15000"/>
                  </a:prstClr>
                </a:solidFill>
                <a:latin typeface="Constantia"/>
                <a:sym typeface="Mathematica1"/>
              </a:rPr>
              <a:t>                                                           dark energy</a:t>
            </a:r>
          </a:p>
          <a:p>
            <a:pPr>
              <a:defRPr/>
            </a:pPr>
            <a:endParaRPr lang="en-US" sz="2200" b="1" dirty="0">
              <a:solidFill>
                <a:prstClr val="white"/>
              </a:solidFill>
              <a:latin typeface="Constantia"/>
              <a:sym typeface="Mathematica1"/>
            </a:endParaRPr>
          </a:p>
          <a:p>
            <a:pPr>
              <a:buFont typeface="Mathematica1" pitchFamily="2" charset="2"/>
              <a:buChar char="·"/>
              <a:defRPr/>
            </a:pPr>
            <a:r>
              <a:rPr lang="en-US" sz="2200" b="1" dirty="0">
                <a:solidFill>
                  <a:prstClr val="white"/>
                </a:solidFill>
                <a:latin typeface="Constantia"/>
                <a:sym typeface="Mathematica1"/>
              </a:rPr>
              <a:t> </a:t>
            </a:r>
            <a:r>
              <a:rPr lang="en-US" sz="3200" b="1" dirty="0">
                <a:solidFill>
                  <a:prstClr val="black">
                    <a:lumMod val="85000"/>
                    <a:lumOff val="15000"/>
                  </a:prstClr>
                </a:solidFill>
                <a:latin typeface="Constantia"/>
                <a:sym typeface="Mathematica1"/>
              </a:rPr>
              <a:t>Matter-dominated Universes</a:t>
            </a:r>
          </a:p>
          <a:p>
            <a:pPr>
              <a:buFont typeface="Mathematica1" pitchFamily="2" charset="2"/>
              <a:buChar char="·"/>
              <a:defRPr/>
            </a:pPr>
            <a:endParaRPr lang="en-US" sz="2200" b="1" dirty="0">
              <a:solidFill>
                <a:prstClr val="white"/>
              </a:solidFill>
              <a:latin typeface="Constantia"/>
              <a:sym typeface="Mathematica1"/>
            </a:endParaRPr>
          </a:p>
          <a:p>
            <a:pPr>
              <a:buFont typeface="Mathematica1" pitchFamily="2" charset="2"/>
              <a:buChar char="·"/>
              <a:defRPr/>
            </a:pPr>
            <a:r>
              <a:rPr lang="en-US" sz="2200" b="1" dirty="0">
                <a:solidFill>
                  <a:prstClr val="white"/>
                </a:solidFill>
                <a:latin typeface="Constantia"/>
                <a:sym typeface="Mathematica1"/>
              </a:rPr>
              <a:t> </a:t>
            </a:r>
            <a:r>
              <a:rPr lang="en-US" sz="3200" b="1" dirty="0">
                <a:solidFill>
                  <a:prstClr val="black">
                    <a:lumMod val="85000"/>
                    <a:lumOff val="15000"/>
                  </a:prstClr>
                </a:solidFill>
                <a:latin typeface="Constantia"/>
                <a:sym typeface="Mathematica1"/>
              </a:rPr>
              <a:t>Matter+Dark Energy  flat  Universe  </a:t>
            </a:r>
            <a:endParaRPr lang="en-US" sz="3200" b="1" dirty="0">
              <a:solidFill>
                <a:prstClr val="black">
                  <a:lumMod val="85000"/>
                  <a:lumOff val="15000"/>
                </a:prstClr>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spTree>
    <p:extLst>
      <p:ext uri="{BB962C8B-B14F-4D97-AF65-F5344CB8AC3E}">
        <p14:creationId xmlns:p14="http://schemas.microsoft.com/office/powerpoint/2010/main" val="1319804932"/>
      </p:ext>
    </p:extLst>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714412" y="-571528"/>
            <a:ext cx="10117138" cy="1371600"/>
          </a:xfrm>
        </p:spPr>
        <p:txBody>
          <a:bodyPr/>
          <a:lstStyle/>
          <a:p>
            <a:pPr eaLnBrk="1" fontAlgn="auto" hangingPunct="1">
              <a:spcAft>
                <a:spcPts val="0"/>
              </a:spcAft>
              <a:defRPr/>
            </a:pPr>
            <a:r>
              <a:rPr sz="3600" b="1" smtClean="0">
                <a:solidFill>
                  <a:schemeClr val="tx1"/>
                </a:solidFill>
              </a:rPr>
              <a:t>               </a:t>
            </a:r>
            <a:r>
              <a:rPr sz="4600" b="1" smtClean="0">
                <a:solidFill>
                  <a:schemeClr val="bg1">
                    <a:lumMod val="85000"/>
                    <a:lumOff val="15000"/>
                  </a:schemeClr>
                </a:solidFill>
              </a:rPr>
              <a:t>Matter-Dominated  Universes</a:t>
            </a:r>
          </a:p>
        </p:txBody>
      </p:sp>
      <p:sp>
        <p:nvSpPr>
          <p:cNvPr id="6" name="TextBox 5"/>
          <p:cNvSpPr txBox="1"/>
          <p:nvPr/>
        </p:nvSpPr>
        <p:spPr>
          <a:xfrm>
            <a:off x="428625" y="1071563"/>
            <a:ext cx="8429625" cy="3478212"/>
          </a:xfrm>
          <a:prstGeom prst="rect">
            <a:avLst/>
          </a:prstGeom>
          <a:noFill/>
        </p:spPr>
        <p:txBody>
          <a:bodyPr>
            <a:spAutoFit/>
          </a:bodyPr>
          <a:lstStyle/>
          <a:p>
            <a:pPr>
              <a:lnSpc>
                <a:spcPct val="80000"/>
              </a:lnSpc>
              <a:buFont typeface="Mathematica1" pitchFamily="2" charset="2"/>
              <a:buChar char="·"/>
              <a:defRPr/>
            </a:pPr>
            <a:r>
              <a:rPr lang="en-US" sz="2200" b="1" dirty="0">
                <a:solidFill>
                  <a:prstClr val="black">
                    <a:lumMod val="85000"/>
                    <a:lumOff val="15000"/>
                  </a:prstClr>
                </a:solidFill>
                <a:latin typeface="Constantia"/>
              </a:rPr>
              <a:t>  Assume  radiation contribution is negligible:</a:t>
            </a:r>
          </a:p>
          <a:p>
            <a:pPr>
              <a:lnSpc>
                <a:spcPct val="80000"/>
              </a:lnSpc>
              <a:defRPr/>
            </a:pPr>
            <a:r>
              <a:rPr lang="en-US" sz="2200" b="1" dirty="0">
                <a:solidFill>
                  <a:prstClr val="black">
                    <a:lumMod val="85000"/>
                    <a:lumOff val="15000"/>
                  </a:prstClr>
                </a:solidFill>
                <a:latin typeface="Constantia"/>
              </a:rPr>
              <a:t>            </a:t>
            </a:r>
            <a:endParaRPr lang="en-US" sz="2200" b="1" dirty="0">
              <a:solidFill>
                <a:prstClr val="black">
                  <a:lumMod val="85000"/>
                  <a:lumOff val="15000"/>
                </a:prstClr>
              </a:solidFill>
              <a:latin typeface="Constantia"/>
              <a:sym typeface="Mathematica1"/>
            </a:endParaRPr>
          </a:p>
          <a:p>
            <a:pPr>
              <a:lnSpc>
                <a:spcPct val="80000"/>
              </a:lnSpc>
              <a:buFont typeface="Mathematica1" pitchFamily="2" charset="2"/>
              <a:buChar char="·"/>
              <a:defRPr/>
            </a:pPr>
            <a:r>
              <a:rPr lang="en-US" sz="2200" b="1" dirty="0">
                <a:solidFill>
                  <a:prstClr val="black">
                    <a:lumMod val="85000"/>
                    <a:lumOff val="15000"/>
                  </a:prstClr>
                </a:solidFill>
                <a:latin typeface="Constantia"/>
              </a:rPr>
              <a:t>  Zero cosmological constant:</a:t>
            </a:r>
          </a:p>
          <a:p>
            <a:pPr>
              <a:lnSpc>
                <a:spcPct val="80000"/>
              </a:lnSpc>
              <a:buFont typeface="Mathematica1" pitchFamily="2" charset="2"/>
              <a:buChar char="·"/>
              <a:defRPr/>
            </a:pPr>
            <a:endParaRPr lang="en-US" sz="2200" b="1" dirty="0">
              <a:solidFill>
                <a:prstClr val="black">
                  <a:lumMod val="85000"/>
                  <a:lumOff val="15000"/>
                </a:prstClr>
              </a:solidFill>
              <a:latin typeface="Constantia"/>
            </a:endParaRPr>
          </a:p>
          <a:p>
            <a:pPr>
              <a:lnSpc>
                <a:spcPct val="80000"/>
              </a:lnSpc>
              <a:buFont typeface="Mathematica1" pitchFamily="2" charset="2"/>
              <a:buChar char="·"/>
              <a:defRPr/>
            </a:pPr>
            <a:r>
              <a:rPr lang="en-US" sz="2200" b="1" dirty="0">
                <a:solidFill>
                  <a:prstClr val="black">
                    <a:lumMod val="85000"/>
                    <a:lumOff val="15000"/>
                  </a:prstClr>
                </a:solidFill>
                <a:latin typeface="Constantia"/>
              </a:rPr>
              <a:t>  Matter-dominated, including curvature</a:t>
            </a: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29698" name="Object 5"/>
          <p:cNvGraphicFramePr>
            <a:graphicFrameLocks noChangeAspect="1"/>
          </p:cNvGraphicFramePr>
          <p:nvPr/>
        </p:nvGraphicFramePr>
        <p:xfrm>
          <a:off x="6786563" y="1214438"/>
          <a:ext cx="2185987" cy="576262"/>
        </p:xfrm>
        <a:graphic>
          <a:graphicData uri="http://schemas.openxmlformats.org/presentationml/2006/ole">
            <mc:AlternateContent xmlns:mc="http://schemas.openxmlformats.org/markup-compatibility/2006">
              <mc:Choice xmlns:v="urn:schemas-microsoft-com:vml" Requires="v">
                <p:oleObj spid="_x0000_s166125" name="Equation" r:id="rId3" imgW="965160" imgH="253800" progId="Equation.DSMT4">
                  <p:embed/>
                </p:oleObj>
              </mc:Choice>
              <mc:Fallback>
                <p:oleObj name="Equation" r:id="rId3" imgW="965160" imgH="253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1214438"/>
                        <a:ext cx="218598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699" name="Object 6"/>
          <p:cNvGraphicFramePr>
            <a:graphicFrameLocks noChangeAspect="1"/>
          </p:cNvGraphicFramePr>
          <p:nvPr/>
        </p:nvGraphicFramePr>
        <p:xfrm>
          <a:off x="7143750" y="1714500"/>
          <a:ext cx="1063625" cy="517525"/>
        </p:xfrm>
        <a:graphic>
          <a:graphicData uri="http://schemas.openxmlformats.org/presentationml/2006/ole">
            <mc:AlternateContent xmlns:mc="http://schemas.openxmlformats.org/markup-compatibility/2006">
              <mc:Choice xmlns:v="urn:schemas-microsoft-com:vml" Requires="v">
                <p:oleObj spid="_x0000_s166126" name="Equation" r:id="rId5" imgW="469800" imgH="228600" progId="Equation.DSMT4">
                  <p:embed/>
                </p:oleObj>
              </mc:Choice>
              <mc:Fallback>
                <p:oleObj name="Equation" r:id="rId5" imgW="4698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0" y="1714500"/>
                        <a:ext cx="106362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9706" name="Picture 9" descr="frwaexp.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43063" y="2500313"/>
            <a:ext cx="5043487"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0" name="Object 7"/>
          <p:cNvGraphicFramePr>
            <a:graphicFrameLocks noChangeAspect="1"/>
          </p:cNvGraphicFramePr>
          <p:nvPr/>
        </p:nvGraphicFramePr>
        <p:xfrm>
          <a:off x="6929438" y="4357688"/>
          <a:ext cx="1006475" cy="517525"/>
        </p:xfrm>
        <a:graphic>
          <a:graphicData uri="http://schemas.openxmlformats.org/presentationml/2006/ole">
            <mc:AlternateContent xmlns:mc="http://schemas.openxmlformats.org/markup-compatibility/2006">
              <mc:Choice xmlns:v="urn:schemas-microsoft-com:vml" Requires="v">
                <p:oleObj spid="_x0000_s166127" name="Equation" r:id="rId8" imgW="444240" imgH="228600" progId="Equation.DSMT4">
                  <p:embed/>
                </p:oleObj>
              </mc:Choice>
              <mc:Fallback>
                <p:oleObj name="Equation" r:id="rId8" imgW="44424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9438" y="4357688"/>
                        <a:ext cx="10064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1" name="Object 8"/>
          <p:cNvGraphicFramePr>
            <a:graphicFrameLocks noChangeAspect="1"/>
          </p:cNvGraphicFramePr>
          <p:nvPr/>
        </p:nvGraphicFramePr>
        <p:xfrm>
          <a:off x="3286125" y="3071813"/>
          <a:ext cx="1006475" cy="517525"/>
        </p:xfrm>
        <a:graphic>
          <a:graphicData uri="http://schemas.openxmlformats.org/presentationml/2006/ole">
            <mc:AlternateContent xmlns:mc="http://schemas.openxmlformats.org/markup-compatibility/2006">
              <mc:Choice xmlns:v="urn:schemas-microsoft-com:vml" Requires="v">
                <p:oleObj spid="_x0000_s166128" name="Equation" r:id="rId10" imgW="444240" imgH="228600" progId="Equation.DSMT4">
                  <p:embed/>
                </p:oleObj>
              </mc:Choice>
              <mc:Fallback>
                <p:oleObj name="Equation" r:id="rId10" imgW="44424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6125" y="3071813"/>
                        <a:ext cx="10064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3143250" y="3000375"/>
            <a:ext cx="1285875" cy="642938"/>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6786563" y="4286250"/>
            <a:ext cx="1285875" cy="642938"/>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6786563" y="2714625"/>
            <a:ext cx="1285875" cy="642938"/>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9702" name="Object 9"/>
          <p:cNvGraphicFramePr>
            <a:graphicFrameLocks noChangeAspect="1"/>
          </p:cNvGraphicFramePr>
          <p:nvPr/>
        </p:nvGraphicFramePr>
        <p:xfrm>
          <a:off x="6929438" y="2786063"/>
          <a:ext cx="1006475" cy="517525"/>
        </p:xfrm>
        <a:graphic>
          <a:graphicData uri="http://schemas.openxmlformats.org/presentationml/2006/ole">
            <mc:AlternateContent xmlns:mc="http://schemas.openxmlformats.org/markup-compatibility/2006">
              <mc:Choice xmlns:v="urn:schemas-microsoft-com:vml" Requires="v">
                <p:oleObj spid="_x0000_s166129" name="Equation" r:id="rId12" imgW="444240" imgH="228600" progId="Equation.DSMT4">
                  <p:embed/>
                </p:oleObj>
              </mc:Choice>
              <mc:Fallback>
                <p:oleObj name="Equation" r:id="rId12" imgW="44424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29438" y="2786063"/>
                        <a:ext cx="10064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Rectangle 17"/>
          <p:cNvSpPr/>
          <p:nvPr/>
        </p:nvSpPr>
        <p:spPr>
          <a:xfrm>
            <a:off x="6715125" y="1000125"/>
            <a:ext cx="2286000" cy="1428750"/>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0" name="Straight Arrow Connector 19"/>
          <p:cNvCxnSpPr>
            <a:stCxn id="13" idx="3"/>
          </p:cNvCxnSpPr>
          <p:nvPr/>
        </p:nvCxnSpPr>
        <p:spPr>
          <a:xfrm>
            <a:off x="4429125" y="3321050"/>
            <a:ext cx="642938" cy="365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5643563" y="4572000"/>
            <a:ext cx="1143000" cy="285750"/>
          </a:xfrm>
          <a:prstGeom prst="straightConnector1">
            <a:avLst/>
          </a:prstGeom>
          <a:ln w="38100">
            <a:solidFill>
              <a:srgbClr val="AF116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6143625" y="3071813"/>
            <a:ext cx="642938" cy="357187"/>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82184"/>
      </p:ext>
    </p:extLst>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3500438"/>
            <a:ext cx="3571875" cy="3214687"/>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571500" y="1143000"/>
            <a:ext cx="3571875" cy="1357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857288" y="-500090"/>
            <a:ext cx="10117138" cy="1371600"/>
          </a:xfrm>
        </p:spPr>
        <p:txBody>
          <a:bodyPr/>
          <a:lstStyle/>
          <a:p>
            <a:pPr eaLnBrk="1" fontAlgn="auto" hangingPunct="1">
              <a:spcAft>
                <a:spcPts val="0"/>
              </a:spcAft>
              <a:defRPr/>
            </a:pPr>
            <a:r>
              <a:rPr sz="3600" b="1" smtClean="0">
                <a:solidFill>
                  <a:schemeClr val="tx1"/>
                </a:solidFill>
              </a:rPr>
              <a:t>               </a:t>
            </a:r>
            <a:r>
              <a:rPr sz="4600" b="1" smtClean="0">
                <a:solidFill>
                  <a:schemeClr val="tx1"/>
                </a:solidFill>
              </a:rPr>
              <a:t>  Einstein-de Sitter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0722" name="Object 5"/>
          <p:cNvGraphicFramePr>
            <a:graphicFrameLocks noChangeAspect="1"/>
          </p:cNvGraphicFramePr>
          <p:nvPr/>
        </p:nvGraphicFramePr>
        <p:xfrm>
          <a:off x="1071563" y="3786188"/>
          <a:ext cx="2540000" cy="1544637"/>
        </p:xfrm>
        <a:graphic>
          <a:graphicData uri="http://schemas.openxmlformats.org/presentationml/2006/ole">
            <mc:AlternateContent xmlns:mc="http://schemas.openxmlformats.org/markup-compatibility/2006">
              <mc:Choice xmlns:v="urn:schemas-microsoft-com:vml" Requires="v">
                <p:oleObj spid="_x0000_s167149" name="Equation" r:id="rId3" imgW="838080" imgH="507960" progId="Equation.DSMT4">
                  <p:embed/>
                </p:oleObj>
              </mc:Choice>
              <mc:Fallback>
                <p:oleObj name="Equation" r:id="rId3" imgW="83808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786188"/>
                        <a:ext cx="2540000"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785813" y="1285875"/>
          <a:ext cx="1193800" cy="1025525"/>
        </p:xfrm>
        <a:graphic>
          <a:graphicData uri="http://schemas.openxmlformats.org/presentationml/2006/ole">
            <mc:AlternateContent xmlns:mc="http://schemas.openxmlformats.org/markup-compatibility/2006">
              <mc:Choice xmlns:v="urn:schemas-microsoft-com:vml" Requires="v">
                <p:oleObj spid="_x0000_s167150" name="Equation" r:id="rId5" imgW="533160" imgH="457200" progId="Equation.DSMT4">
                  <p:embed/>
                </p:oleObj>
              </mc:Choice>
              <mc:Fallback>
                <p:oleObj name="Equation" r:id="rId5" imgW="53316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1285875"/>
                        <a:ext cx="1193800"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4" name="Object 4"/>
          <p:cNvGraphicFramePr>
            <a:graphicFrameLocks noChangeAspect="1"/>
          </p:cNvGraphicFramePr>
          <p:nvPr/>
        </p:nvGraphicFramePr>
        <p:xfrm>
          <a:off x="2428875" y="5572125"/>
          <a:ext cx="1358900" cy="928688"/>
        </p:xfrm>
        <a:graphic>
          <a:graphicData uri="http://schemas.openxmlformats.org/presentationml/2006/ole">
            <mc:AlternateContent xmlns:mc="http://schemas.openxmlformats.org/markup-compatibility/2006">
              <mc:Choice xmlns:v="urn:schemas-microsoft-com:vml" Requires="v">
                <p:oleObj spid="_x0000_s167151" name="Equation" r:id="rId7" imgW="634680" imgH="431640" progId="Equation.DSMT4">
                  <p:embed/>
                </p:oleObj>
              </mc:Choice>
              <mc:Fallback>
                <p:oleObj name="Equation" r:id="rId7" imgW="63468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75" y="5572125"/>
                        <a:ext cx="13589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3"/>
          <p:cNvSpPr>
            <a:spLocks noChangeArrowheads="1"/>
          </p:cNvSpPr>
          <p:nvPr/>
        </p:nvSpPr>
        <p:spPr bwMode="auto">
          <a:xfrm>
            <a:off x="785813" y="3714750"/>
            <a:ext cx="3101975" cy="1714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pic>
        <p:nvPicPr>
          <p:cNvPr id="30733" name="Picture 10" descr="Einstein_and_deSitte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57688" y="1143000"/>
            <a:ext cx="4500562"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429125" y="5072063"/>
            <a:ext cx="4572000" cy="1231900"/>
          </a:xfrm>
          <a:prstGeom prst="rect">
            <a:avLst/>
          </a:prstGeom>
        </p:spPr>
        <p:txBody>
          <a:bodyPr>
            <a:spAutoFit/>
          </a:bodyPr>
          <a:lstStyle/>
          <a:p>
            <a:pPr>
              <a:defRPr/>
            </a:pPr>
            <a:r>
              <a:rPr lang="en-US" sz="1400" dirty="0">
                <a:solidFill>
                  <a:prstClr val="white"/>
                </a:solidFill>
                <a:latin typeface="Constantia"/>
              </a:rPr>
              <a:t>Albert Einstein and Willem de Sitter discussing the Universe. In 1932 they published a paper together on the Einstein-de Sitter universe, which is a model with flat geometry containing matter as the only significant substance</a:t>
            </a:r>
            <a:r>
              <a:rPr lang="en-US" dirty="0">
                <a:solidFill>
                  <a:prstClr val="white"/>
                </a:solidFill>
              </a:rPr>
              <a:t>.</a:t>
            </a:r>
          </a:p>
        </p:txBody>
      </p:sp>
      <p:graphicFrame>
        <p:nvGraphicFramePr>
          <p:cNvPr id="30725" name="Object 12"/>
          <p:cNvGraphicFramePr>
            <a:graphicFrameLocks noChangeAspect="1"/>
          </p:cNvGraphicFramePr>
          <p:nvPr/>
        </p:nvGraphicFramePr>
        <p:xfrm>
          <a:off x="2428875" y="1571625"/>
          <a:ext cx="804863" cy="403225"/>
        </p:xfrm>
        <a:graphic>
          <a:graphicData uri="http://schemas.openxmlformats.org/presentationml/2006/ole">
            <mc:AlternateContent xmlns:mc="http://schemas.openxmlformats.org/markup-compatibility/2006">
              <mc:Choice xmlns:v="urn:schemas-microsoft-com:vml" Requires="v">
                <p:oleObj spid="_x0000_s167152" name="Equation" r:id="rId10" imgW="355320" imgH="177480" progId="Equation.DSMT4">
                  <p:embed/>
                </p:oleObj>
              </mc:Choice>
              <mc:Fallback>
                <p:oleObj name="Equation" r:id="rId10" imgW="355320" imgH="177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8875" y="1571625"/>
                        <a:ext cx="8048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ight Brace 12"/>
          <p:cNvSpPr/>
          <p:nvPr/>
        </p:nvSpPr>
        <p:spPr>
          <a:xfrm>
            <a:off x="2000250" y="1357313"/>
            <a:ext cx="214313" cy="85725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graphicFrame>
        <p:nvGraphicFramePr>
          <p:cNvPr id="30726" name="Object 13"/>
          <p:cNvGraphicFramePr>
            <a:graphicFrameLocks noChangeAspect="1"/>
          </p:cNvGraphicFramePr>
          <p:nvPr/>
        </p:nvGraphicFramePr>
        <p:xfrm>
          <a:off x="1571625" y="2786063"/>
          <a:ext cx="2451100" cy="590550"/>
        </p:xfrm>
        <a:graphic>
          <a:graphicData uri="http://schemas.openxmlformats.org/presentationml/2006/ole">
            <mc:AlternateContent xmlns:mc="http://schemas.openxmlformats.org/markup-compatibility/2006">
              <mc:Choice xmlns:v="urn:schemas-microsoft-com:vml" Requires="v">
                <p:oleObj spid="_x0000_s167153" name="Equation" r:id="rId12" imgW="1638000" imgH="393480" progId="Equation.DSMT4">
                  <p:embed/>
                </p:oleObj>
              </mc:Choice>
              <mc:Fallback>
                <p:oleObj name="Equation" r:id="rId12" imgW="1638000" imgH="3934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71625" y="2786063"/>
                        <a:ext cx="2451100"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642938" y="2928938"/>
            <a:ext cx="1071562" cy="369887"/>
          </a:xfrm>
          <a:prstGeom prst="rect">
            <a:avLst/>
          </a:prstGeom>
          <a:noFill/>
        </p:spPr>
        <p:txBody>
          <a:bodyPr>
            <a:spAutoFit/>
          </a:bodyPr>
          <a:lstStyle/>
          <a:p>
            <a:pPr>
              <a:defRPr/>
            </a:pPr>
            <a:r>
              <a:rPr lang="en-US" dirty="0">
                <a:solidFill>
                  <a:prstClr val="white"/>
                </a:solidFill>
                <a:latin typeface="Constantia"/>
              </a:rPr>
              <a:t>FRW:</a:t>
            </a:r>
          </a:p>
        </p:txBody>
      </p:sp>
      <p:sp>
        <p:nvSpPr>
          <p:cNvPr id="15" name="TextBox 14"/>
          <p:cNvSpPr txBox="1"/>
          <p:nvPr/>
        </p:nvSpPr>
        <p:spPr>
          <a:xfrm>
            <a:off x="785813" y="5929313"/>
            <a:ext cx="1643062" cy="584200"/>
          </a:xfrm>
          <a:prstGeom prst="rect">
            <a:avLst/>
          </a:prstGeom>
          <a:noFill/>
        </p:spPr>
        <p:txBody>
          <a:bodyPr>
            <a:spAutoFit/>
          </a:bodyPr>
          <a:lstStyle/>
          <a:p>
            <a:pPr>
              <a:defRPr/>
            </a:pPr>
            <a:r>
              <a:rPr lang="en-US" sz="1600" dirty="0">
                <a:solidFill>
                  <a:prstClr val="white"/>
                </a:solidFill>
                <a:latin typeface="Constantia"/>
              </a:rPr>
              <a:t>Age </a:t>
            </a:r>
          </a:p>
          <a:p>
            <a:pPr>
              <a:defRPr/>
            </a:pPr>
            <a:r>
              <a:rPr lang="en-US" sz="1600" dirty="0" err="1">
                <a:solidFill>
                  <a:prstClr val="white"/>
                </a:solidFill>
                <a:latin typeface="Constantia"/>
              </a:rPr>
              <a:t>EdS</a:t>
            </a:r>
            <a:r>
              <a:rPr lang="en-US" sz="1600" dirty="0">
                <a:solidFill>
                  <a:prstClr val="white"/>
                </a:solidFill>
                <a:latin typeface="Constantia"/>
              </a:rPr>
              <a:t> Universe:</a:t>
            </a:r>
          </a:p>
        </p:txBody>
      </p:sp>
      <p:sp>
        <p:nvSpPr>
          <p:cNvPr id="17" name="Rectangle 3"/>
          <p:cNvSpPr>
            <a:spLocks noChangeArrowheads="1"/>
          </p:cNvSpPr>
          <p:nvPr/>
        </p:nvSpPr>
        <p:spPr bwMode="auto">
          <a:xfrm>
            <a:off x="2357438" y="5500688"/>
            <a:ext cx="1530350" cy="10810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780589278"/>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normAutofit fontScale="90000"/>
          </a:bodyPr>
          <a:lstStyle/>
          <a:p>
            <a:pPr eaLnBrk="1" fontAlgn="auto" hangingPunct="1">
              <a:spcAft>
                <a:spcPts val="0"/>
              </a:spcAft>
              <a:defRPr/>
            </a:pPr>
            <a:r>
              <a:rPr sz="6000" b="1" smtClean="0">
                <a:solidFill>
                  <a:schemeClr val="tx1"/>
                </a:solidFill>
              </a:rPr>
              <a:t>The Unchanging Universe</a:t>
            </a:r>
          </a:p>
        </p:txBody>
      </p:sp>
      <p:sp>
        <p:nvSpPr>
          <p:cNvPr id="109571" name="Rectangle 4"/>
          <p:cNvSpPr>
            <a:spLocks noGrp="1" noChangeArrowheads="1"/>
          </p:cNvSpPr>
          <p:nvPr>
            <p:ph type="body" idx="4294967295"/>
          </p:nvPr>
        </p:nvSpPr>
        <p:spPr>
          <a:xfrm>
            <a:off x="500063" y="1643063"/>
            <a:ext cx="9144000" cy="5084762"/>
          </a:xfrm>
        </p:spPr>
        <p:txBody>
          <a:bodyPr/>
          <a:lstStyle/>
          <a:p>
            <a:pPr eaLnBrk="1" hangingPunct="1">
              <a:buClr>
                <a:schemeClr val="tx1"/>
              </a:buClr>
              <a:buFont typeface="Wingdings 2" pitchFamily="18" charset="2"/>
              <a:buNone/>
            </a:pPr>
            <a:r>
              <a:rPr lang="en-US" altLang="en-US" sz="2000" b="1" smtClean="0">
                <a:sym typeface="Mathematica1" pitchFamily="2" charset="2"/>
              </a:rPr>
              <a:t>  I</a:t>
            </a:r>
            <a:r>
              <a:rPr lang="en-US" altLang="en-US" sz="2000" b="1" smtClean="0"/>
              <a:t>n two thousand years of astronomy, </a:t>
            </a:r>
          </a:p>
          <a:p>
            <a:pPr eaLnBrk="1" hangingPunct="1">
              <a:buFontTx/>
              <a:buNone/>
            </a:pPr>
            <a:r>
              <a:rPr lang="en-US" altLang="en-US" sz="2000" b="1" smtClean="0"/>
              <a:t>    no one ever guessed that the universe might be expanding.</a:t>
            </a:r>
          </a:p>
          <a:p>
            <a:pPr eaLnBrk="1" hangingPunct="1">
              <a:buFontTx/>
              <a:buNone/>
            </a:pPr>
            <a:endParaRPr lang="en-US" altLang="en-US" sz="2000" b="1" smtClean="0"/>
          </a:p>
          <a:p>
            <a:pPr eaLnBrk="1" hangingPunct="1">
              <a:buFontTx/>
              <a:buNone/>
            </a:pPr>
            <a:r>
              <a:rPr lang="en-US" altLang="en-US" sz="2000" b="1" smtClean="0"/>
              <a:t> </a:t>
            </a:r>
            <a:r>
              <a:rPr lang="en-US" altLang="en-US" sz="2000" b="1" smtClean="0">
                <a:sym typeface="Mathematica1" pitchFamily="2" charset="2"/>
              </a:rPr>
              <a:t> T</a:t>
            </a:r>
            <a:r>
              <a:rPr lang="en-US" altLang="en-US" sz="2000" b="1" smtClean="0"/>
              <a:t>o ancient Greek astronomers and philosophers, </a:t>
            </a:r>
          </a:p>
          <a:p>
            <a:pPr eaLnBrk="1" hangingPunct="1">
              <a:buFontTx/>
              <a:buNone/>
            </a:pPr>
            <a:r>
              <a:rPr lang="en-US" altLang="en-US" sz="2000" b="1" smtClean="0"/>
              <a:t>    the universe was seen as the embodiment of perfection, </a:t>
            </a:r>
          </a:p>
          <a:p>
            <a:pPr eaLnBrk="1" hangingPunct="1">
              <a:buFontTx/>
              <a:buNone/>
            </a:pPr>
            <a:r>
              <a:rPr lang="en-US" altLang="en-US" sz="2000" b="1" smtClean="0"/>
              <a:t>    the heavens were truly heavenly: </a:t>
            </a:r>
          </a:p>
          <a:p>
            <a:pPr eaLnBrk="1" hangingPunct="1">
              <a:buFontTx/>
              <a:buNone/>
            </a:pPr>
            <a:r>
              <a:rPr lang="en-US" altLang="en-US" sz="2000" b="1" smtClean="0"/>
              <a:t>    – unchanging, permanent, and geometrically perfect.</a:t>
            </a:r>
          </a:p>
          <a:p>
            <a:pPr eaLnBrk="1" hangingPunct="1">
              <a:buFontTx/>
              <a:buNone/>
            </a:pPr>
            <a:r>
              <a:rPr lang="en-US" altLang="en-US" sz="2000" b="1" smtClean="0"/>
              <a:t> </a:t>
            </a:r>
          </a:p>
          <a:p>
            <a:pPr eaLnBrk="1" hangingPunct="1">
              <a:buFontTx/>
              <a:buNone/>
            </a:pPr>
            <a:r>
              <a:rPr lang="en-US" altLang="en-US" sz="2000" b="1" smtClean="0"/>
              <a:t>  </a:t>
            </a:r>
            <a:r>
              <a:rPr lang="en-US" altLang="en-US" sz="2000" b="1" smtClean="0">
                <a:sym typeface="Mathematica1" pitchFamily="2" charset="2"/>
              </a:rPr>
              <a:t> I</a:t>
            </a:r>
            <a:r>
              <a:rPr lang="en-US" altLang="en-US" sz="2000" b="1" smtClean="0"/>
              <a:t>n the early 1600s, Isaac Newton developed his law of gravity, </a:t>
            </a:r>
          </a:p>
          <a:p>
            <a:pPr eaLnBrk="1" hangingPunct="1">
              <a:buFontTx/>
              <a:buNone/>
            </a:pPr>
            <a:r>
              <a:rPr lang="en-US" altLang="en-US" sz="2000" b="1" smtClean="0"/>
              <a:t>     showing that motion in the heavens obeyed the same laws </a:t>
            </a:r>
          </a:p>
          <a:p>
            <a:pPr eaLnBrk="1" hangingPunct="1">
              <a:buFontTx/>
              <a:buNone/>
            </a:pPr>
            <a:r>
              <a:rPr lang="en-US" altLang="en-US" sz="2000" b="1" smtClean="0"/>
              <a:t>     as motion on Earth. </a:t>
            </a:r>
          </a:p>
        </p:txBody>
      </p:sp>
      <p:sp>
        <p:nvSpPr>
          <p:cNvPr id="5" name="Rectangle 4"/>
          <p:cNvSpPr/>
          <p:nvPr/>
        </p:nvSpPr>
        <p:spPr>
          <a:xfrm>
            <a:off x="428625" y="1428750"/>
            <a:ext cx="8358188" cy="514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031435136"/>
      </p:ext>
    </p:extLst>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4214813" y="1143000"/>
            <a:ext cx="4214812" cy="5572125"/>
          </a:xfrm>
          <a:prstGeom prst="rect">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3"/>
          <p:cNvSpPr>
            <a:spLocks noChangeArrowheads="1"/>
          </p:cNvSpPr>
          <p:nvPr/>
        </p:nvSpPr>
        <p:spPr bwMode="auto">
          <a:xfrm>
            <a:off x="571500" y="3500438"/>
            <a:ext cx="3571875" cy="3214687"/>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571500" y="1143000"/>
            <a:ext cx="3571875" cy="1357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214478" y="-500090"/>
            <a:ext cx="10117138" cy="1371600"/>
          </a:xfrm>
        </p:spPr>
        <p:txBody>
          <a:bodyPr>
            <a:normAutofit fontScale="90000"/>
          </a:bodyPr>
          <a:lstStyle/>
          <a:p>
            <a:pPr eaLnBrk="1" fontAlgn="auto" hangingPunct="1">
              <a:spcAft>
                <a:spcPts val="0"/>
              </a:spcAft>
              <a:defRPr/>
            </a:pPr>
            <a:r>
              <a:rPr sz="3600" b="1" smtClean="0">
                <a:solidFill>
                  <a:schemeClr val="tx1"/>
                </a:solidFill>
              </a:rPr>
              <a:t>               </a:t>
            </a:r>
            <a:r>
              <a:rPr sz="4600" b="1" smtClean="0">
                <a:solidFill>
                  <a:schemeClr val="tx1"/>
                </a:solidFill>
              </a:rPr>
              <a:t>     Free Expanding "Milne"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1746" name="Object 5"/>
          <p:cNvGraphicFramePr>
            <a:graphicFrameLocks noChangeAspect="1"/>
          </p:cNvGraphicFramePr>
          <p:nvPr/>
        </p:nvGraphicFramePr>
        <p:xfrm>
          <a:off x="1214438" y="3786188"/>
          <a:ext cx="2308225" cy="1544637"/>
        </p:xfrm>
        <a:graphic>
          <a:graphicData uri="http://schemas.openxmlformats.org/presentationml/2006/ole">
            <mc:AlternateContent xmlns:mc="http://schemas.openxmlformats.org/markup-compatibility/2006">
              <mc:Choice xmlns:v="urn:schemas-microsoft-com:vml" Requires="v">
                <p:oleObj spid="_x0000_s168173" name="Equation" r:id="rId3" imgW="761760" imgH="507960" progId="Equation.DSMT4">
                  <p:embed/>
                </p:oleObj>
              </mc:Choice>
              <mc:Fallback>
                <p:oleObj name="Equation" r:id="rId3" imgW="76176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3786188"/>
                        <a:ext cx="2308225"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7" name="Object 3"/>
          <p:cNvGraphicFramePr>
            <a:graphicFrameLocks noChangeAspect="1"/>
          </p:cNvGraphicFramePr>
          <p:nvPr/>
        </p:nvGraphicFramePr>
        <p:xfrm>
          <a:off x="742950" y="1285875"/>
          <a:ext cx="1279525" cy="1025525"/>
        </p:xfrm>
        <a:graphic>
          <a:graphicData uri="http://schemas.openxmlformats.org/presentationml/2006/ole">
            <mc:AlternateContent xmlns:mc="http://schemas.openxmlformats.org/markup-compatibility/2006">
              <mc:Choice xmlns:v="urn:schemas-microsoft-com:vml" Requires="v">
                <p:oleObj spid="_x0000_s168174" name="Equation" r:id="rId5" imgW="571320" imgH="457200" progId="Equation.DSMT4">
                  <p:embed/>
                </p:oleObj>
              </mc:Choice>
              <mc:Fallback>
                <p:oleObj name="Equation" r:id="rId5" imgW="57132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 y="1285875"/>
                        <a:ext cx="1279525"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8" name="Object 4"/>
          <p:cNvGraphicFramePr>
            <a:graphicFrameLocks noChangeAspect="1"/>
          </p:cNvGraphicFramePr>
          <p:nvPr/>
        </p:nvGraphicFramePr>
        <p:xfrm>
          <a:off x="2643188" y="5572125"/>
          <a:ext cx="1087437" cy="928688"/>
        </p:xfrm>
        <a:graphic>
          <a:graphicData uri="http://schemas.openxmlformats.org/presentationml/2006/ole">
            <mc:AlternateContent xmlns:mc="http://schemas.openxmlformats.org/markup-compatibility/2006">
              <mc:Choice xmlns:v="urn:schemas-microsoft-com:vml" Requires="v">
                <p:oleObj spid="_x0000_s168175" name="Equation" r:id="rId7" imgW="507960" imgH="431640" progId="Equation.DSMT4">
                  <p:embed/>
                </p:oleObj>
              </mc:Choice>
              <mc:Fallback>
                <p:oleObj name="Equation" r:id="rId7" imgW="50796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188" y="5572125"/>
                        <a:ext cx="1087437"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9" name="Object 5"/>
          <p:cNvGraphicFramePr>
            <a:graphicFrameLocks noChangeAspect="1"/>
          </p:cNvGraphicFramePr>
          <p:nvPr/>
        </p:nvGraphicFramePr>
        <p:xfrm>
          <a:off x="2343150" y="1571625"/>
          <a:ext cx="977900" cy="403225"/>
        </p:xfrm>
        <a:graphic>
          <a:graphicData uri="http://schemas.openxmlformats.org/presentationml/2006/ole">
            <mc:AlternateContent xmlns:mc="http://schemas.openxmlformats.org/markup-compatibility/2006">
              <mc:Choice xmlns:v="urn:schemas-microsoft-com:vml" Requires="v">
                <p:oleObj spid="_x0000_s168176" name="Equation" r:id="rId9" imgW="431640" imgH="177480" progId="Equation.DSMT4">
                  <p:embed/>
                </p:oleObj>
              </mc:Choice>
              <mc:Fallback>
                <p:oleObj name="Equation" r:id="rId9" imgW="43164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3150" y="1571625"/>
                        <a:ext cx="977900"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ight Brace 12"/>
          <p:cNvSpPr/>
          <p:nvPr/>
        </p:nvSpPr>
        <p:spPr>
          <a:xfrm>
            <a:off x="2000250" y="1357313"/>
            <a:ext cx="214313" cy="85725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graphicFrame>
        <p:nvGraphicFramePr>
          <p:cNvPr id="31750" name="Object 6"/>
          <p:cNvGraphicFramePr>
            <a:graphicFrameLocks noChangeAspect="1"/>
          </p:cNvGraphicFramePr>
          <p:nvPr/>
        </p:nvGraphicFramePr>
        <p:xfrm>
          <a:off x="1643063" y="2714625"/>
          <a:ext cx="1541462" cy="685800"/>
        </p:xfrm>
        <a:graphic>
          <a:graphicData uri="http://schemas.openxmlformats.org/presentationml/2006/ole">
            <mc:AlternateContent xmlns:mc="http://schemas.openxmlformats.org/markup-compatibility/2006">
              <mc:Choice xmlns:v="urn:schemas-microsoft-com:vml" Requires="v">
                <p:oleObj spid="_x0000_s168177" name="Equation" r:id="rId11" imgW="1028520" imgH="457200" progId="Equation.DSMT4">
                  <p:embed/>
                </p:oleObj>
              </mc:Choice>
              <mc:Fallback>
                <p:oleObj name="Equation" r:id="rId11" imgW="1028520" imgH="457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3063" y="2714625"/>
                        <a:ext cx="1541462"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642938" y="2928938"/>
            <a:ext cx="1071562" cy="369887"/>
          </a:xfrm>
          <a:prstGeom prst="rect">
            <a:avLst/>
          </a:prstGeom>
          <a:noFill/>
        </p:spPr>
        <p:txBody>
          <a:bodyPr>
            <a:spAutoFit/>
          </a:bodyPr>
          <a:lstStyle/>
          <a:p>
            <a:pPr>
              <a:defRPr/>
            </a:pPr>
            <a:r>
              <a:rPr lang="en-US" dirty="0">
                <a:solidFill>
                  <a:prstClr val="white"/>
                </a:solidFill>
                <a:latin typeface="Constantia"/>
              </a:rPr>
              <a:t>FRW:</a:t>
            </a:r>
          </a:p>
        </p:txBody>
      </p:sp>
      <p:sp>
        <p:nvSpPr>
          <p:cNvPr id="15" name="TextBox 14"/>
          <p:cNvSpPr txBox="1"/>
          <p:nvPr/>
        </p:nvSpPr>
        <p:spPr>
          <a:xfrm>
            <a:off x="785813" y="5929313"/>
            <a:ext cx="2071687" cy="584200"/>
          </a:xfrm>
          <a:prstGeom prst="rect">
            <a:avLst/>
          </a:prstGeom>
          <a:noFill/>
        </p:spPr>
        <p:txBody>
          <a:bodyPr>
            <a:spAutoFit/>
          </a:bodyPr>
          <a:lstStyle/>
          <a:p>
            <a:pPr>
              <a:defRPr/>
            </a:pPr>
            <a:r>
              <a:rPr lang="en-US" sz="1600" dirty="0">
                <a:solidFill>
                  <a:prstClr val="white"/>
                </a:solidFill>
                <a:latin typeface="Constantia"/>
              </a:rPr>
              <a:t>Age </a:t>
            </a:r>
          </a:p>
          <a:p>
            <a:pPr>
              <a:defRPr/>
            </a:pPr>
            <a:r>
              <a:rPr lang="en-US" sz="1600" dirty="0">
                <a:solidFill>
                  <a:prstClr val="white"/>
                </a:solidFill>
                <a:latin typeface="Constantia"/>
              </a:rPr>
              <a:t>Empty Universe:</a:t>
            </a:r>
          </a:p>
        </p:txBody>
      </p:sp>
      <p:pic>
        <p:nvPicPr>
          <p:cNvPr id="31760" name="Picture 12" descr="Universe_expansi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86250" y="1643063"/>
            <a:ext cx="4071938"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286000" y="2143125"/>
            <a:ext cx="2214563" cy="307975"/>
          </a:xfrm>
          <a:prstGeom prst="rect">
            <a:avLst/>
          </a:prstGeom>
          <a:noFill/>
        </p:spPr>
        <p:txBody>
          <a:bodyPr>
            <a:spAutoFit/>
          </a:bodyPr>
          <a:lstStyle/>
          <a:p>
            <a:pPr>
              <a:defRPr/>
            </a:pPr>
            <a:r>
              <a:rPr lang="en-US" sz="1400" dirty="0">
                <a:solidFill>
                  <a:prstClr val="white"/>
                </a:solidFill>
                <a:latin typeface="Constantia"/>
              </a:rPr>
              <a:t>Empty space is curved</a:t>
            </a:r>
          </a:p>
        </p:txBody>
      </p:sp>
      <p:sp>
        <p:nvSpPr>
          <p:cNvPr id="20" name="Rectangle 3"/>
          <p:cNvSpPr>
            <a:spLocks noChangeArrowheads="1"/>
          </p:cNvSpPr>
          <p:nvPr/>
        </p:nvSpPr>
        <p:spPr bwMode="auto">
          <a:xfrm>
            <a:off x="2357438" y="5500688"/>
            <a:ext cx="1530350" cy="10810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1" name="Rectangle 3"/>
          <p:cNvSpPr>
            <a:spLocks noChangeArrowheads="1"/>
          </p:cNvSpPr>
          <p:nvPr/>
        </p:nvSpPr>
        <p:spPr bwMode="auto">
          <a:xfrm>
            <a:off x="785813" y="3714750"/>
            <a:ext cx="3101975" cy="1714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775379899"/>
      </p:ext>
    </p:extLst>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642938" y="3929063"/>
            <a:ext cx="3571875" cy="2643187"/>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571500" y="1143000"/>
            <a:ext cx="3571875" cy="1357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857288" y="-500090"/>
            <a:ext cx="10117138" cy="1371600"/>
          </a:xfrm>
        </p:spPr>
        <p:txBody>
          <a:bodyPr/>
          <a:lstStyle/>
          <a:p>
            <a:pPr eaLnBrk="1" fontAlgn="auto" hangingPunct="1">
              <a:spcAft>
                <a:spcPts val="0"/>
              </a:spcAft>
              <a:defRPr/>
            </a:pPr>
            <a:r>
              <a:rPr sz="3600" b="1" smtClean="0">
                <a:solidFill>
                  <a:schemeClr val="tx1"/>
                </a:solidFill>
              </a:rPr>
              <a:t>               </a:t>
            </a:r>
            <a:r>
              <a:rPr sz="4600" b="1" smtClean="0">
                <a:solidFill>
                  <a:schemeClr val="tx1"/>
                </a:solidFill>
              </a:rPr>
              <a:t>         De Sitter Expansion</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2770" name="Object 5"/>
          <p:cNvGraphicFramePr>
            <a:graphicFrameLocks noChangeAspect="1"/>
          </p:cNvGraphicFramePr>
          <p:nvPr/>
        </p:nvGraphicFramePr>
        <p:xfrm>
          <a:off x="928688" y="4429125"/>
          <a:ext cx="2921000" cy="785813"/>
        </p:xfrm>
        <a:graphic>
          <a:graphicData uri="http://schemas.openxmlformats.org/presentationml/2006/ole">
            <mc:AlternateContent xmlns:mc="http://schemas.openxmlformats.org/markup-compatibility/2006">
              <mc:Choice xmlns:v="urn:schemas-microsoft-com:vml" Requires="v">
                <p:oleObj spid="_x0000_s169150" name="Equation" r:id="rId3" imgW="850680" imgH="228600" progId="Equation.DSMT4">
                  <p:embed/>
                </p:oleObj>
              </mc:Choice>
              <mc:Fallback>
                <p:oleObj name="Equation" r:id="rId3" imgW="85068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429125"/>
                        <a:ext cx="2921000"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1" name="Object 3"/>
          <p:cNvGraphicFramePr>
            <a:graphicFrameLocks noChangeAspect="1"/>
          </p:cNvGraphicFramePr>
          <p:nvPr/>
        </p:nvGraphicFramePr>
        <p:xfrm>
          <a:off x="842963" y="1285875"/>
          <a:ext cx="1079500" cy="1025525"/>
        </p:xfrm>
        <a:graphic>
          <a:graphicData uri="http://schemas.openxmlformats.org/presentationml/2006/ole">
            <mc:AlternateContent xmlns:mc="http://schemas.openxmlformats.org/markup-compatibility/2006">
              <mc:Choice xmlns:v="urn:schemas-microsoft-com:vml" Requires="v">
                <p:oleObj spid="_x0000_s169151" name="Equation" r:id="rId5" imgW="482400" imgH="457200" progId="Equation.DSMT4">
                  <p:embed/>
                </p:oleObj>
              </mc:Choice>
              <mc:Fallback>
                <p:oleObj name="Equation" r:id="rId5" imgW="4824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963" y="1285875"/>
                        <a:ext cx="1079500"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3"/>
          <p:cNvSpPr>
            <a:spLocks noChangeArrowheads="1"/>
          </p:cNvSpPr>
          <p:nvPr/>
        </p:nvSpPr>
        <p:spPr bwMode="auto">
          <a:xfrm>
            <a:off x="857250" y="4143375"/>
            <a:ext cx="3101975" cy="1357313"/>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32772" name="Object 6"/>
          <p:cNvGraphicFramePr>
            <a:graphicFrameLocks noChangeAspect="1"/>
          </p:cNvGraphicFramePr>
          <p:nvPr/>
        </p:nvGraphicFramePr>
        <p:xfrm>
          <a:off x="1428750" y="2571750"/>
          <a:ext cx="2622550" cy="1333500"/>
        </p:xfrm>
        <a:graphic>
          <a:graphicData uri="http://schemas.openxmlformats.org/presentationml/2006/ole">
            <mc:AlternateContent xmlns:mc="http://schemas.openxmlformats.org/markup-compatibility/2006">
              <mc:Choice xmlns:v="urn:schemas-microsoft-com:vml" Requires="v">
                <p:oleObj spid="_x0000_s169152" name="Equation" r:id="rId7" imgW="1752480" imgH="888840" progId="Equation.DSMT4">
                  <p:embed/>
                </p:oleObj>
              </mc:Choice>
              <mc:Fallback>
                <p:oleObj name="Equation" r:id="rId7" imgW="1752480" imgH="8888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0" y="2571750"/>
                        <a:ext cx="262255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642938" y="3429000"/>
            <a:ext cx="1071562" cy="369888"/>
          </a:xfrm>
          <a:prstGeom prst="rect">
            <a:avLst/>
          </a:prstGeom>
          <a:noFill/>
        </p:spPr>
        <p:txBody>
          <a:bodyPr>
            <a:spAutoFit/>
          </a:bodyPr>
          <a:lstStyle/>
          <a:p>
            <a:pPr>
              <a:defRPr/>
            </a:pPr>
            <a:r>
              <a:rPr lang="en-US" dirty="0">
                <a:solidFill>
                  <a:prstClr val="white"/>
                </a:solidFill>
                <a:latin typeface="Constantia"/>
              </a:rPr>
              <a:t>FRW:</a:t>
            </a:r>
          </a:p>
        </p:txBody>
      </p:sp>
      <p:sp>
        <p:nvSpPr>
          <p:cNvPr id="15" name="TextBox 14"/>
          <p:cNvSpPr txBox="1"/>
          <p:nvPr/>
        </p:nvSpPr>
        <p:spPr>
          <a:xfrm>
            <a:off x="857250" y="5857875"/>
            <a:ext cx="3357563" cy="584200"/>
          </a:xfrm>
          <a:prstGeom prst="rect">
            <a:avLst/>
          </a:prstGeom>
          <a:noFill/>
        </p:spPr>
        <p:txBody>
          <a:bodyPr>
            <a:spAutoFit/>
          </a:bodyPr>
          <a:lstStyle/>
          <a:p>
            <a:pPr>
              <a:defRPr/>
            </a:pPr>
            <a:r>
              <a:rPr lang="en-US" sz="1600" dirty="0">
                <a:solidFill>
                  <a:prstClr val="white"/>
                </a:solidFill>
                <a:latin typeface="Constantia"/>
              </a:rPr>
              <a:t>Age </a:t>
            </a:r>
          </a:p>
          <a:p>
            <a:pPr>
              <a:defRPr/>
            </a:pPr>
            <a:r>
              <a:rPr lang="en-US" sz="1600" dirty="0">
                <a:solidFill>
                  <a:prstClr val="white"/>
                </a:solidFill>
                <a:latin typeface="Constantia"/>
              </a:rPr>
              <a:t>De Sitter Universe:   infinitely old</a:t>
            </a:r>
          </a:p>
        </p:txBody>
      </p:sp>
      <p:graphicFrame>
        <p:nvGraphicFramePr>
          <p:cNvPr id="32773" name="Object 7"/>
          <p:cNvGraphicFramePr>
            <a:graphicFrameLocks noChangeAspect="1"/>
          </p:cNvGraphicFramePr>
          <p:nvPr/>
        </p:nvGraphicFramePr>
        <p:xfrm>
          <a:off x="2428875" y="1571625"/>
          <a:ext cx="804863" cy="403225"/>
        </p:xfrm>
        <a:graphic>
          <a:graphicData uri="http://schemas.openxmlformats.org/presentationml/2006/ole">
            <mc:AlternateContent xmlns:mc="http://schemas.openxmlformats.org/markup-compatibility/2006">
              <mc:Choice xmlns:v="urn:schemas-microsoft-com:vml" Requires="v">
                <p:oleObj spid="_x0000_s169153" name="Equation" r:id="rId9" imgW="355320" imgH="177480" progId="Equation.DSMT4">
                  <p:embed/>
                </p:oleObj>
              </mc:Choice>
              <mc:Fallback>
                <p:oleObj name="Equation" r:id="rId9" imgW="35532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8875" y="1571625"/>
                        <a:ext cx="8048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ight Brace 21"/>
          <p:cNvSpPr/>
          <p:nvPr/>
        </p:nvSpPr>
        <p:spPr>
          <a:xfrm>
            <a:off x="2000250" y="1357313"/>
            <a:ext cx="214313" cy="85725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pic>
        <p:nvPicPr>
          <p:cNvPr id="32783" name="Picture 22" descr="ImageDisplay.php.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29125" y="1143000"/>
            <a:ext cx="364331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4429125" y="5715000"/>
            <a:ext cx="4572000" cy="738188"/>
          </a:xfrm>
          <a:prstGeom prst="rect">
            <a:avLst/>
          </a:prstGeom>
        </p:spPr>
        <p:txBody>
          <a:bodyPr>
            <a:spAutoFit/>
          </a:bodyPr>
          <a:lstStyle/>
          <a:p>
            <a:pPr>
              <a:defRPr/>
            </a:pPr>
            <a:r>
              <a:rPr lang="en-US" sz="1400" dirty="0">
                <a:solidFill>
                  <a:prstClr val="white"/>
                </a:solidFill>
                <a:latin typeface="Constantia"/>
              </a:rPr>
              <a:t>Willem de Sitter   (1872-1934; </a:t>
            </a:r>
            <a:r>
              <a:rPr lang="en-US" sz="1400" dirty="0" err="1">
                <a:solidFill>
                  <a:prstClr val="white"/>
                </a:solidFill>
                <a:latin typeface="Constantia"/>
              </a:rPr>
              <a:t>Sneek</a:t>
            </a:r>
            <a:r>
              <a:rPr lang="en-US" sz="1400" dirty="0">
                <a:solidFill>
                  <a:prstClr val="white"/>
                </a:solidFill>
                <a:latin typeface="Constantia"/>
              </a:rPr>
              <a:t>-Leiden)</a:t>
            </a:r>
          </a:p>
          <a:p>
            <a:pPr>
              <a:defRPr/>
            </a:pPr>
            <a:r>
              <a:rPr lang="en-US" sz="1400" dirty="0">
                <a:solidFill>
                  <a:prstClr val="white"/>
                </a:solidFill>
                <a:latin typeface="Constantia"/>
              </a:rPr>
              <a:t>director  Leiden Observatory</a:t>
            </a:r>
          </a:p>
          <a:p>
            <a:pPr>
              <a:defRPr/>
            </a:pPr>
            <a:r>
              <a:rPr lang="en-US" sz="1400" dirty="0">
                <a:solidFill>
                  <a:prstClr val="white"/>
                </a:solidFill>
                <a:latin typeface="Constantia"/>
              </a:rPr>
              <a:t>alma mater:  Groningen University  </a:t>
            </a:r>
          </a:p>
        </p:txBody>
      </p:sp>
    </p:spTree>
    <p:extLst>
      <p:ext uri="{BB962C8B-B14F-4D97-AF65-F5344CB8AC3E}">
        <p14:creationId xmlns:p14="http://schemas.microsoft.com/office/powerpoint/2010/main" val="3612097647"/>
      </p:ext>
    </p:extLst>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3643313"/>
            <a:ext cx="3571875" cy="30003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571500" y="1285875"/>
            <a:ext cx="3571875" cy="164306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642910" y="-71462"/>
            <a:ext cx="10117138" cy="1371600"/>
          </a:xfrm>
        </p:spPr>
        <p:txBody>
          <a:bodyPr>
            <a:normAutofit fontScale="90000"/>
          </a:bodyPr>
          <a:lstStyle/>
          <a:p>
            <a:pPr eaLnBrk="1" fontAlgn="auto" hangingPunct="1">
              <a:spcAft>
                <a:spcPts val="0"/>
              </a:spcAft>
              <a:defRPr/>
            </a:pPr>
            <a:r>
              <a:rPr sz="3600" b="1" smtClean="0">
                <a:solidFill>
                  <a:schemeClr val="tx1"/>
                </a:solidFill>
              </a:rPr>
              <a:t>               </a:t>
            </a:r>
            <a:r>
              <a:rPr sz="4600" b="1" smtClean="0">
                <a:solidFill>
                  <a:schemeClr val="tx1"/>
                </a:solidFill>
              </a:rPr>
              <a:t>           Expansion </a:t>
            </a:r>
            <a:br>
              <a:rPr sz="4600" b="1" smtClean="0">
                <a:solidFill>
                  <a:schemeClr val="tx1"/>
                </a:solidFill>
              </a:rPr>
            </a:br>
            <a:r>
              <a:rPr sz="4600" b="1" smtClean="0">
                <a:solidFill>
                  <a:schemeClr val="tx1"/>
                </a:solidFill>
              </a:rPr>
              <a:t>Radiation-dominated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3794" name="Object 5"/>
          <p:cNvGraphicFramePr>
            <a:graphicFrameLocks noChangeAspect="1"/>
          </p:cNvGraphicFramePr>
          <p:nvPr/>
        </p:nvGraphicFramePr>
        <p:xfrm>
          <a:off x="1090613" y="3786188"/>
          <a:ext cx="2501900" cy="1544637"/>
        </p:xfrm>
        <a:graphic>
          <a:graphicData uri="http://schemas.openxmlformats.org/presentationml/2006/ole">
            <mc:AlternateContent xmlns:mc="http://schemas.openxmlformats.org/markup-compatibility/2006">
              <mc:Choice xmlns:v="urn:schemas-microsoft-com:vml" Requires="v">
                <p:oleObj spid="_x0000_s170268" name="Equation" r:id="rId3" imgW="825480" imgH="507960" progId="Equation.DSMT4">
                  <p:embed/>
                </p:oleObj>
              </mc:Choice>
              <mc:Fallback>
                <p:oleObj name="Equation" r:id="rId3" imgW="82548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613" y="3786188"/>
                        <a:ext cx="2501900"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5" name="Object 3"/>
          <p:cNvGraphicFramePr>
            <a:graphicFrameLocks noChangeAspect="1"/>
          </p:cNvGraphicFramePr>
          <p:nvPr/>
        </p:nvGraphicFramePr>
        <p:xfrm>
          <a:off x="714375" y="1357313"/>
          <a:ext cx="1392238" cy="1538287"/>
        </p:xfrm>
        <a:graphic>
          <a:graphicData uri="http://schemas.openxmlformats.org/presentationml/2006/ole">
            <mc:AlternateContent xmlns:mc="http://schemas.openxmlformats.org/markup-compatibility/2006">
              <mc:Choice xmlns:v="urn:schemas-microsoft-com:vml" Requires="v">
                <p:oleObj spid="_x0000_s170269" name="Equation" r:id="rId5" imgW="622080" imgH="685800" progId="Equation.DSMT4">
                  <p:embed/>
                </p:oleObj>
              </mc:Choice>
              <mc:Fallback>
                <p:oleObj name="Equation" r:id="rId5" imgW="622080" imgH="685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1357313"/>
                        <a:ext cx="1392238" cy="153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6" name="Object 4"/>
          <p:cNvGraphicFramePr>
            <a:graphicFrameLocks noChangeAspect="1"/>
          </p:cNvGraphicFramePr>
          <p:nvPr/>
        </p:nvGraphicFramePr>
        <p:xfrm>
          <a:off x="2428875" y="5572125"/>
          <a:ext cx="1358900" cy="928688"/>
        </p:xfrm>
        <a:graphic>
          <a:graphicData uri="http://schemas.openxmlformats.org/presentationml/2006/ole">
            <mc:AlternateContent xmlns:mc="http://schemas.openxmlformats.org/markup-compatibility/2006">
              <mc:Choice xmlns:v="urn:schemas-microsoft-com:vml" Requires="v">
                <p:oleObj spid="_x0000_s170270" name="Equation" r:id="rId7" imgW="634680" imgH="431640" progId="Equation.DSMT4">
                  <p:embed/>
                </p:oleObj>
              </mc:Choice>
              <mc:Fallback>
                <p:oleObj name="Equation" r:id="rId7" imgW="63468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75" y="5572125"/>
                        <a:ext cx="13589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3"/>
          <p:cNvSpPr>
            <a:spLocks noChangeArrowheads="1"/>
          </p:cNvSpPr>
          <p:nvPr/>
        </p:nvSpPr>
        <p:spPr bwMode="auto">
          <a:xfrm>
            <a:off x="785813" y="3714750"/>
            <a:ext cx="3101975" cy="1714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 name="Rectangle 11"/>
          <p:cNvSpPr/>
          <p:nvPr/>
        </p:nvSpPr>
        <p:spPr>
          <a:xfrm>
            <a:off x="4357688" y="1928813"/>
            <a:ext cx="4572000" cy="1230312"/>
          </a:xfrm>
          <a:prstGeom prst="rect">
            <a:avLst/>
          </a:prstGeom>
        </p:spPr>
        <p:txBody>
          <a:bodyPr>
            <a:spAutoFit/>
          </a:bodyPr>
          <a:lstStyle/>
          <a:p>
            <a:pPr>
              <a:defRPr/>
            </a:pPr>
            <a:r>
              <a:rPr lang="en-US" sz="1400" dirty="0">
                <a:solidFill>
                  <a:prstClr val="white"/>
                </a:solidFill>
                <a:latin typeface="Constantia"/>
              </a:rPr>
              <a:t>In the very early Universe, the energy density is completely dominated by radiation. The dynamics of the very early Universe is therefore fully determined by the evolution of the radiation energy density:</a:t>
            </a:r>
          </a:p>
          <a:p>
            <a:pPr>
              <a:defRPr/>
            </a:pPr>
            <a:endParaRPr lang="en-US" dirty="0">
              <a:solidFill>
                <a:prstClr val="white"/>
              </a:solidFill>
            </a:endParaRPr>
          </a:p>
        </p:txBody>
      </p:sp>
      <p:graphicFrame>
        <p:nvGraphicFramePr>
          <p:cNvPr id="33797" name="Object 12"/>
          <p:cNvGraphicFramePr>
            <a:graphicFrameLocks noChangeAspect="1"/>
          </p:cNvGraphicFramePr>
          <p:nvPr/>
        </p:nvGraphicFramePr>
        <p:xfrm>
          <a:off x="2428875" y="1857375"/>
          <a:ext cx="804863" cy="403225"/>
        </p:xfrm>
        <a:graphic>
          <a:graphicData uri="http://schemas.openxmlformats.org/presentationml/2006/ole">
            <mc:AlternateContent xmlns:mc="http://schemas.openxmlformats.org/markup-compatibility/2006">
              <mc:Choice xmlns:v="urn:schemas-microsoft-com:vml" Requires="v">
                <p:oleObj spid="_x0000_s170271" name="Equation" r:id="rId9" imgW="355320" imgH="177480" progId="Equation.DSMT4">
                  <p:embed/>
                </p:oleObj>
              </mc:Choice>
              <mc:Fallback>
                <p:oleObj name="Equation" r:id="rId9" imgW="35532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8875" y="1857375"/>
                        <a:ext cx="8048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ight Brace 12"/>
          <p:cNvSpPr/>
          <p:nvPr/>
        </p:nvSpPr>
        <p:spPr>
          <a:xfrm>
            <a:off x="2000250" y="1428750"/>
            <a:ext cx="214313" cy="128587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graphicFrame>
        <p:nvGraphicFramePr>
          <p:cNvPr id="33798" name="Object 13"/>
          <p:cNvGraphicFramePr>
            <a:graphicFrameLocks noChangeAspect="1"/>
          </p:cNvGraphicFramePr>
          <p:nvPr/>
        </p:nvGraphicFramePr>
        <p:xfrm>
          <a:off x="1500188" y="3000375"/>
          <a:ext cx="2565400" cy="590550"/>
        </p:xfrm>
        <a:graphic>
          <a:graphicData uri="http://schemas.openxmlformats.org/presentationml/2006/ole">
            <mc:AlternateContent xmlns:mc="http://schemas.openxmlformats.org/markup-compatibility/2006">
              <mc:Choice xmlns:v="urn:schemas-microsoft-com:vml" Requires="v">
                <p:oleObj spid="_x0000_s170272" name="Equation" r:id="rId11" imgW="1714320" imgH="393480" progId="Equation.DSMT4">
                  <p:embed/>
                </p:oleObj>
              </mc:Choice>
              <mc:Fallback>
                <p:oleObj name="Equation" r:id="rId11" imgW="171432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0188" y="3000375"/>
                        <a:ext cx="2565400"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642938" y="3071813"/>
            <a:ext cx="1071562" cy="369887"/>
          </a:xfrm>
          <a:prstGeom prst="rect">
            <a:avLst/>
          </a:prstGeom>
          <a:noFill/>
        </p:spPr>
        <p:txBody>
          <a:bodyPr>
            <a:spAutoFit/>
          </a:bodyPr>
          <a:lstStyle/>
          <a:p>
            <a:pPr>
              <a:defRPr/>
            </a:pPr>
            <a:r>
              <a:rPr lang="en-US" dirty="0">
                <a:solidFill>
                  <a:prstClr val="white"/>
                </a:solidFill>
                <a:latin typeface="Constantia"/>
              </a:rPr>
              <a:t>FRW:</a:t>
            </a:r>
          </a:p>
        </p:txBody>
      </p:sp>
      <p:sp>
        <p:nvSpPr>
          <p:cNvPr id="15" name="TextBox 14"/>
          <p:cNvSpPr txBox="1"/>
          <p:nvPr/>
        </p:nvSpPr>
        <p:spPr>
          <a:xfrm>
            <a:off x="785813" y="5715000"/>
            <a:ext cx="1643062" cy="830263"/>
          </a:xfrm>
          <a:prstGeom prst="rect">
            <a:avLst/>
          </a:prstGeom>
          <a:noFill/>
        </p:spPr>
        <p:txBody>
          <a:bodyPr>
            <a:spAutoFit/>
          </a:bodyPr>
          <a:lstStyle/>
          <a:p>
            <a:pPr>
              <a:defRPr/>
            </a:pPr>
            <a:r>
              <a:rPr lang="en-US" sz="1600" dirty="0">
                <a:solidFill>
                  <a:prstClr val="white"/>
                </a:solidFill>
                <a:latin typeface="Constantia"/>
              </a:rPr>
              <a:t>Age </a:t>
            </a:r>
          </a:p>
          <a:p>
            <a:pPr>
              <a:defRPr/>
            </a:pPr>
            <a:r>
              <a:rPr lang="en-US" sz="1600" dirty="0">
                <a:solidFill>
                  <a:prstClr val="white"/>
                </a:solidFill>
                <a:latin typeface="Constantia"/>
              </a:rPr>
              <a:t>Radiation</a:t>
            </a:r>
          </a:p>
          <a:p>
            <a:pPr>
              <a:defRPr/>
            </a:pPr>
            <a:r>
              <a:rPr lang="en-US" sz="1600" dirty="0">
                <a:solidFill>
                  <a:prstClr val="white"/>
                </a:solidFill>
                <a:latin typeface="Constantia"/>
              </a:rPr>
              <a:t>Universe:</a:t>
            </a:r>
          </a:p>
        </p:txBody>
      </p:sp>
      <p:sp>
        <p:nvSpPr>
          <p:cNvPr id="17" name="Rectangle 3"/>
          <p:cNvSpPr>
            <a:spLocks noChangeArrowheads="1"/>
          </p:cNvSpPr>
          <p:nvPr/>
        </p:nvSpPr>
        <p:spPr bwMode="auto">
          <a:xfrm>
            <a:off x="2357438" y="5500688"/>
            <a:ext cx="1530350" cy="10810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33799" name="Object 7"/>
          <p:cNvGraphicFramePr>
            <a:graphicFrameLocks noChangeAspect="1"/>
          </p:cNvGraphicFramePr>
          <p:nvPr/>
        </p:nvGraphicFramePr>
        <p:xfrm>
          <a:off x="5857875" y="2928938"/>
          <a:ext cx="1235075" cy="590550"/>
        </p:xfrm>
        <a:graphic>
          <a:graphicData uri="http://schemas.openxmlformats.org/presentationml/2006/ole">
            <mc:AlternateContent xmlns:mc="http://schemas.openxmlformats.org/markup-compatibility/2006">
              <mc:Choice xmlns:v="urn:schemas-microsoft-com:vml" Requires="v">
                <p:oleObj spid="_x0000_s170273" name="Equation" r:id="rId13" imgW="825480" imgH="393480" progId="Equation.DSMT4">
                  <p:embed/>
                </p:oleObj>
              </mc:Choice>
              <mc:Fallback>
                <p:oleObj name="Equation" r:id="rId13" imgW="825480" imgH="393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7875" y="2928938"/>
                        <a:ext cx="1235075"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3811" name="Picture 18" descr="big-bang.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57688" y="3643313"/>
            <a:ext cx="440531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4357688" y="3643313"/>
            <a:ext cx="4429125" cy="2643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ight Arrow 20"/>
          <p:cNvSpPr/>
          <p:nvPr/>
        </p:nvSpPr>
        <p:spPr>
          <a:xfrm rot="10800000">
            <a:off x="4572000" y="3143250"/>
            <a:ext cx="977900" cy="19843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760871906"/>
      </p:ext>
    </p:extLst>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68000"/>
                    </a14:imgEffect>
                  </a14:imgLayer>
                </a14:imgProps>
              </a:ext>
              <a:ext uri="{28A0092B-C50C-407E-A947-70E740481C1C}">
                <a14:useLocalDpi xmlns:a14="http://schemas.microsoft.com/office/drawing/2010/main" val="0"/>
              </a:ext>
            </a:extLst>
          </a:blip>
          <a:stretch>
            <a:fillRect/>
          </a:stretch>
        </p:blipFill>
        <p:spPr>
          <a:xfrm>
            <a:off x="0" y="32543"/>
            <a:ext cx="9468544" cy="7120345"/>
          </a:xfrm>
          <a:prstGeom prst="rect">
            <a:avLst/>
          </a:prstGeom>
        </p:spPr>
      </p:pic>
      <p:sp>
        <p:nvSpPr>
          <p:cNvPr id="16" name="Rectangle 3"/>
          <p:cNvSpPr>
            <a:spLocks noChangeArrowheads="1"/>
          </p:cNvSpPr>
          <p:nvPr/>
        </p:nvSpPr>
        <p:spPr bwMode="auto">
          <a:xfrm>
            <a:off x="736306" y="3929063"/>
            <a:ext cx="7529462" cy="2236241"/>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755576" y="1052736"/>
            <a:ext cx="7529462" cy="1357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857288" y="-500090"/>
            <a:ext cx="10117138" cy="1371600"/>
          </a:xfrm>
        </p:spPr>
        <p:txBody>
          <a:bodyPr/>
          <a:lstStyle/>
          <a:p>
            <a:pPr eaLnBrk="1" fontAlgn="auto" hangingPunct="1">
              <a:spcAft>
                <a:spcPts val="0"/>
              </a:spcAft>
              <a:defRPr/>
            </a:pPr>
            <a:r>
              <a:rPr sz="3600" b="1" dirty="0" smtClean="0">
                <a:solidFill>
                  <a:schemeClr val="tx1"/>
                </a:solidFill>
              </a:rPr>
              <a:t>               </a:t>
            </a:r>
            <a:r>
              <a:rPr sz="4600" b="1" dirty="0" smtClean="0">
                <a:solidFill>
                  <a:schemeClr val="tx1"/>
                </a:solidFill>
              </a:rPr>
              <a:t> General Flat FRW Universe</a:t>
            </a:r>
          </a:p>
        </p:txBody>
      </p:sp>
      <p:graphicFrame>
        <p:nvGraphicFramePr>
          <p:cNvPr id="32770" name="Object 5"/>
          <p:cNvGraphicFramePr>
            <a:graphicFrameLocks noChangeAspect="1"/>
          </p:cNvGraphicFramePr>
          <p:nvPr>
            <p:extLst>
              <p:ext uri="{D42A27DB-BD31-4B8C-83A1-F6EECF244321}">
                <p14:modId xmlns:p14="http://schemas.microsoft.com/office/powerpoint/2010/main" val="3268665606"/>
              </p:ext>
            </p:extLst>
          </p:nvPr>
        </p:nvGraphicFramePr>
        <p:xfrm>
          <a:off x="3008560" y="4409203"/>
          <a:ext cx="2484438" cy="1135063"/>
        </p:xfrm>
        <a:graphic>
          <a:graphicData uri="http://schemas.openxmlformats.org/presentationml/2006/ole">
            <mc:AlternateContent xmlns:mc="http://schemas.openxmlformats.org/markup-compatibility/2006">
              <mc:Choice xmlns:v="urn:schemas-microsoft-com:vml" Requires="v">
                <p:oleObj spid="_x0000_s191557" name="Equation" r:id="rId5" imgW="723600" imgH="330120" progId="Equation.DSMT4">
                  <p:embed/>
                </p:oleObj>
              </mc:Choice>
              <mc:Fallback>
                <p:oleObj name="Equation" r:id="rId5" imgW="723600" imgH="330120" progId="Equation.DSMT4">
                  <p:embed/>
                  <p:pic>
                    <p:nvPicPr>
                      <p:cNvPr id="0" name=""/>
                      <p:cNvPicPr>
                        <a:picLocks noChangeAspect="1" noChangeArrowheads="1"/>
                      </p:cNvPicPr>
                      <p:nvPr/>
                    </p:nvPicPr>
                    <p:blipFill>
                      <a:blip r:embed="rId6"/>
                      <a:srcRect/>
                      <a:stretch>
                        <a:fillRect/>
                      </a:stretch>
                    </p:blipFill>
                    <p:spPr bwMode="auto">
                      <a:xfrm>
                        <a:off x="3008560" y="4409203"/>
                        <a:ext cx="2484438" cy="113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3"/>
          <p:cNvSpPr>
            <a:spLocks noChangeArrowheads="1"/>
          </p:cNvSpPr>
          <p:nvPr/>
        </p:nvSpPr>
        <p:spPr bwMode="auto">
          <a:xfrm>
            <a:off x="2699792" y="4298079"/>
            <a:ext cx="3101975" cy="1357313"/>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4" name="TextBox 13"/>
          <p:cNvSpPr txBox="1"/>
          <p:nvPr/>
        </p:nvSpPr>
        <p:spPr>
          <a:xfrm>
            <a:off x="3952680" y="3429000"/>
            <a:ext cx="1071562" cy="369888"/>
          </a:xfrm>
          <a:prstGeom prst="rect">
            <a:avLst/>
          </a:prstGeom>
          <a:noFill/>
        </p:spPr>
        <p:txBody>
          <a:bodyPr>
            <a:spAutoFit/>
          </a:bodyPr>
          <a:lstStyle/>
          <a:p>
            <a:pPr>
              <a:defRPr/>
            </a:pPr>
            <a:r>
              <a:rPr lang="en-US" dirty="0">
                <a:solidFill>
                  <a:prstClr val="white"/>
                </a:solidFill>
                <a:latin typeface="Constantia"/>
              </a:rPr>
              <a:t>FRW:</a:t>
            </a:r>
          </a:p>
        </p:txBody>
      </p:sp>
      <p:graphicFrame>
        <p:nvGraphicFramePr>
          <p:cNvPr id="32773" name="Object 7"/>
          <p:cNvGraphicFramePr>
            <a:graphicFrameLocks noChangeAspect="1"/>
          </p:cNvGraphicFramePr>
          <p:nvPr>
            <p:extLst>
              <p:ext uri="{D42A27DB-BD31-4B8C-83A1-F6EECF244321}">
                <p14:modId xmlns:p14="http://schemas.microsoft.com/office/powerpoint/2010/main" val="3957658802"/>
              </p:ext>
            </p:extLst>
          </p:nvPr>
        </p:nvGraphicFramePr>
        <p:xfrm>
          <a:off x="3978900" y="1196752"/>
          <a:ext cx="804863" cy="403225"/>
        </p:xfrm>
        <a:graphic>
          <a:graphicData uri="http://schemas.openxmlformats.org/presentationml/2006/ole">
            <mc:AlternateContent xmlns:mc="http://schemas.openxmlformats.org/markup-compatibility/2006">
              <mc:Choice xmlns:v="urn:schemas-microsoft-com:vml" Requires="v">
                <p:oleObj spid="_x0000_s191558" name="Equation" r:id="rId7" imgW="355320" imgH="177480" progId="Equation.DSMT4">
                  <p:embed/>
                </p:oleObj>
              </mc:Choice>
              <mc:Fallback>
                <p:oleObj name="Equation" r:id="rId7" imgW="355320" imgH="177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8900" y="1196752"/>
                        <a:ext cx="8048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26980251"/>
              </p:ext>
            </p:extLst>
          </p:nvPr>
        </p:nvGraphicFramePr>
        <p:xfrm>
          <a:off x="1714500" y="1731392"/>
          <a:ext cx="5670550" cy="579437"/>
        </p:xfrm>
        <a:graphic>
          <a:graphicData uri="http://schemas.openxmlformats.org/presentationml/2006/ole">
            <mc:AlternateContent xmlns:mc="http://schemas.openxmlformats.org/markup-compatibility/2006">
              <mc:Choice xmlns:v="urn:schemas-microsoft-com:vml" Requires="v">
                <p:oleObj spid="_x0000_s191559" name="Equation" r:id="rId9" imgW="2361960" imgH="241200" progId="Equation.DSMT4">
                  <p:embed/>
                </p:oleObj>
              </mc:Choice>
              <mc:Fallback>
                <p:oleObj name="Equation" r:id="rId9" imgW="2361960" imgH="241200" progId="Equation.DSMT4">
                  <p:embed/>
                  <p:pic>
                    <p:nvPicPr>
                      <p:cNvPr id="0" name="Object 25"/>
                      <p:cNvPicPr>
                        <a:picLocks noChangeAspect="1" noChangeArrowheads="1"/>
                      </p:cNvPicPr>
                      <p:nvPr/>
                    </p:nvPicPr>
                    <p:blipFill>
                      <a:blip r:embed="rId10"/>
                      <a:srcRect/>
                      <a:stretch>
                        <a:fillRect/>
                      </a:stretch>
                    </p:blipFill>
                    <p:spPr bwMode="auto">
                      <a:xfrm>
                        <a:off x="1714500" y="1731392"/>
                        <a:ext cx="56705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26064633"/>
      </p:ext>
    </p:extLst>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AutoShape 2"/>
          <p:cNvSpPr>
            <a:spLocks noChangeArrowheads="1"/>
          </p:cNvSpPr>
          <p:nvPr/>
        </p:nvSpPr>
        <p:spPr bwMode="auto">
          <a:xfrm>
            <a:off x="267008"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5" y="2060575"/>
            <a:ext cx="9720263" cy="1770485"/>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5000" b="1" dirty="0" smtClean="0">
                <a:solidFill>
                  <a:srgbClr val="FFFFD9"/>
                </a:solidFill>
                <a:effectLst>
                  <a:outerShdw blurRad="38100" dist="38100" dir="2700000" algn="tl">
                    <a:srgbClr val="000000"/>
                  </a:outerShdw>
                </a:effectLst>
                <a:latin typeface="Arial"/>
              </a:rPr>
              <a:t>Cosmological Transitions</a:t>
            </a:r>
            <a:endParaRPr lang="en-US" sz="5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769658392"/>
      </p:ext>
    </p:extLst>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Dynamical Transitions</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285750" y="1714500"/>
            <a:ext cx="8286750" cy="4246563"/>
          </a:xfrm>
          <a:prstGeom prst="rect">
            <a:avLst/>
          </a:prstGeom>
          <a:noFill/>
        </p:spPr>
        <p:txBody>
          <a:bodyPr>
            <a:spAutoFit/>
          </a:bodyPr>
          <a:lstStyle/>
          <a:p>
            <a:pPr>
              <a:defRPr/>
            </a:pPr>
            <a:r>
              <a:rPr lang="en-US" dirty="0">
                <a:solidFill>
                  <a:prstClr val="white"/>
                </a:solidFill>
                <a:latin typeface="Constantia"/>
              </a:rPr>
              <a:t>Because radiation, matter, dark energy (and curvature) of the Universe evolve  differently as the Universe expands, at different epochs the energy density of the Universe is alternately dominated by these different ingredients.</a:t>
            </a:r>
          </a:p>
          <a:p>
            <a:pPr>
              <a:defRPr/>
            </a:pPr>
            <a:endParaRPr lang="en-US" dirty="0">
              <a:solidFill>
                <a:prstClr val="white"/>
              </a:solidFill>
              <a:latin typeface="Constantia"/>
            </a:endParaRPr>
          </a:p>
          <a:p>
            <a:pPr>
              <a:defRPr/>
            </a:pPr>
            <a:r>
              <a:rPr lang="en-US" dirty="0">
                <a:solidFill>
                  <a:prstClr val="white"/>
                </a:solidFill>
                <a:latin typeface="Constantia"/>
              </a:rPr>
              <a:t>As the Universe is dominated by either radiation, matter, curvature or </a:t>
            </a:r>
          </a:p>
          <a:p>
            <a:pPr>
              <a:defRPr/>
            </a:pPr>
            <a:r>
              <a:rPr lang="en-US" dirty="0">
                <a:solidFill>
                  <a:prstClr val="white"/>
                </a:solidFill>
                <a:latin typeface="Constantia"/>
              </a:rPr>
              <a:t>dark energy, the cosmic expansion a(t) proceeds differently. </a:t>
            </a:r>
          </a:p>
          <a:p>
            <a:pPr>
              <a:defRPr/>
            </a:pPr>
            <a:endParaRPr lang="en-US" dirty="0">
              <a:solidFill>
                <a:prstClr val="white"/>
              </a:solidFill>
              <a:latin typeface="Constantia"/>
            </a:endParaRPr>
          </a:p>
          <a:p>
            <a:pPr>
              <a:defRPr/>
            </a:pPr>
            <a:r>
              <a:rPr lang="en-US" dirty="0">
                <a:solidFill>
                  <a:prstClr val="white"/>
                </a:solidFill>
                <a:latin typeface="Constantia"/>
              </a:rPr>
              <a:t>We therefore recognize the following epochs:</a:t>
            </a: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a:solidFill>
                  <a:prstClr val="white"/>
                </a:solidFill>
                <a:latin typeface="Constantia"/>
              </a:rPr>
              <a:t>radiation-dominated era</a:t>
            </a: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a:solidFill>
                  <a:prstClr val="white"/>
                </a:solidFill>
                <a:latin typeface="Constantia"/>
              </a:rPr>
              <a:t> matter-dominated era</a:t>
            </a: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a:solidFill>
                  <a:prstClr val="white"/>
                </a:solidFill>
                <a:latin typeface="Constantia"/>
              </a:rPr>
              <a:t>curvature-dominated expansion</a:t>
            </a:r>
          </a:p>
          <a:p>
            <a:pPr>
              <a:defRPr/>
            </a:pPr>
            <a:r>
              <a:rPr lang="en-US" dirty="0">
                <a:solidFill>
                  <a:prstClr val="white"/>
                </a:solidFill>
                <a:latin typeface="Constantia"/>
              </a:rPr>
              <a:t>                   </a:t>
            </a:r>
            <a:r>
              <a:rPr lang="en-US" dirty="0">
                <a:solidFill>
                  <a:prstClr val="white"/>
                </a:solidFill>
                <a:latin typeface="Constantia"/>
                <a:sym typeface="Mathematica1"/>
              </a:rPr>
              <a:t> </a:t>
            </a:r>
            <a:r>
              <a:rPr lang="en-US" dirty="0">
                <a:solidFill>
                  <a:prstClr val="white"/>
                </a:solidFill>
                <a:latin typeface="Constantia"/>
              </a:rPr>
              <a:t> dark energy dominated epoch</a:t>
            </a:r>
          </a:p>
          <a:p>
            <a:pPr>
              <a:defRPr/>
            </a:pPr>
            <a:endParaRPr lang="en-US" dirty="0">
              <a:solidFill>
                <a:prstClr val="white"/>
              </a:solidFill>
              <a:latin typeface="Constantia"/>
            </a:endParaRPr>
          </a:p>
          <a:p>
            <a:pPr>
              <a:defRPr/>
            </a:pPr>
            <a:r>
              <a:rPr lang="en-US" dirty="0">
                <a:solidFill>
                  <a:prstClr val="white"/>
                </a:solidFill>
                <a:latin typeface="Constantia"/>
              </a:rPr>
              <a:t>The different cosmic expansions at these eras have a huge effect on relevant physical processes</a:t>
            </a:r>
          </a:p>
        </p:txBody>
      </p:sp>
      <p:sp>
        <p:nvSpPr>
          <p:cNvPr id="4" name="Rectangle 3"/>
          <p:cNvSpPr/>
          <p:nvPr/>
        </p:nvSpPr>
        <p:spPr>
          <a:xfrm>
            <a:off x="214313" y="1500188"/>
            <a:ext cx="8715375" cy="4857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973464643"/>
      </p:ext>
    </p:extLst>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Dynamical Transitions</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714375" y="1357313"/>
            <a:ext cx="8286750" cy="5354637"/>
          </a:xfrm>
          <a:prstGeom prst="rect">
            <a:avLst/>
          </a:prstGeom>
          <a:noFill/>
        </p:spPr>
        <p:txBody>
          <a:bodyPr>
            <a:spAutoFit/>
          </a:bodyPr>
          <a:lstStyle/>
          <a:p>
            <a:pPr>
              <a:defRPr/>
            </a:pPr>
            <a:r>
              <a:rPr lang="en-US" dirty="0">
                <a:solidFill>
                  <a:prstClr val="white"/>
                </a:solidFill>
                <a:latin typeface="Constantia"/>
                <a:sym typeface="Mathematica1"/>
              </a:rPr>
              <a:t>   </a:t>
            </a:r>
            <a:r>
              <a:rPr lang="en-US" dirty="0">
                <a:solidFill>
                  <a:prstClr val="white"/>
                </a:solidFill>
                <a:latin typeface="Constantia"/>
              </a:rPr>
              <a:t>Radiation Density Evolution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r>
              <a:rPr lang="en-US" dirty="0">
                <a:solidFill>
                  <a:prstClr val="white"/>
                </a:solidFill>
                <a:latin typeface="Constantia"/>
                <a:sym typeface="Mathematica1"/>
              </a:rPr>
              <a:t>   </a:t>
            </a:r>
            <a:r>
              <a:rPr lang="en-US" dirty="0">
                <a:solidFill>
                  <a:prstClr val="white"/>
                </a:solidFill>
                <a:latin typeface="Constantia"/>
              </a:rPr>
              <a:t>Matter Density Evolution</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r>
              <a:rPr lang="en-US" dirty="0">
                <a:solidFill>
                  <a:prstClr val="white"/>
                </a:solidFill>
                <a:latin typeface="Constantia"/>
                <a:sym typeface="Mathematica1"/>
              </a:rPr>
              <a:t>   </a:t>
            </a:r>
            <a:r>
              <a:rPr lang="en-US" dirty="0">
                <a:solidFill>
                  <a:prstClr val="white"/>
                </a:solidFill>
                <a:latin typeface="Constantia"/>
              </a:rPr>
              <a:t>Curvature Evolution</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buFont typeface="Mathematica1" pitchFamily="2" charset="2"/>
              <a:buChar char="·"/>
              <a:defRPr/>
            </a:pPr>
            <a:r>
              <a:rPr lang="en-US" dirty="0">
                <a:solidFill>
                  <a:prstClr val="white"/>
                </a:solidFill>
                <a:latin typeface="Constantia"/>
              </a:rPr>
              <a:t>    Dark Energy </a:t>
            </a:r>
          </a:p>
          <a:p>
            <a:pPr>
              <a:defRPr/>
            </a:pPr>
            <a:r>
              <a:rPr lang="en-US" dirty="0">
                <a:solidFill>
                  <a:prstClr val="white"/>
                </a:solidFill>
                <a:latin typeface="Constantia"/>
              </a:rPr>
              <a:t>     (Cosmological Constant) </a:t>
            </a:r>
          </a:p>
          <a:p>
            <a:pPr>
              <a:defRPr/>
            </a:pPr>
            <a:r>
              <a:rPr lang="en-US" dirty="0">
                <a:solidFill>
                  <a:prstClr val="white"/>
                </a:solidFill>
                <a:latin typeface="Constantia"/>
              </a:rPr>
              <a:t>     Evolution </a:t>
            </a:r>
          </a:p>
          <a:p>
            <a:pPr>
              <a:defRPr/>
            </a:pPr>
            <a:endParaRPr lang="en-US" dirty="0">
              <a:solidFill>
                <a:prstClr val="white"/>
              </a:solidFill>
              <a:latin typeface="Constantia"/>
            </a:endParaRPr>
          </a:p>
        </p:txBody>
      </p:sp>
      <p:sp>
        <p:nvSpPr>
          <p:cNvPr id="4" name="Rectangle 3"/>
          <p:cNvSpPr/>
          <p:nvPr/>
        </p:nvSpPr>
        <p:spPr>
          <a:xfrm>
            <a:off x="571500" y="1214438"/>
            <a:ext cx="3786188" cy="5357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0962" name="Object 5"/>
          <p:cNvGraphicFramePr>
            <a:graphicFrameLocks noChangeAspect="1"/>
          </p:cNvGraphicFramePr>
          <p:nvPr/>
        </p:nvGraphicFramePr>
        <p:xfrm>
          <a:off x="4572000" y="1357313"/>
          <a:ext cx="2241550" cy="846137"/>
        </p:xfrm>
        <a:graphic>
          <a:graphicData uri="http://schemas.openxmlformats.org/presentationml/2006/ole">
            <mc:AlternateContent xmlns:mc="http://schemas.openxmlformats.org/markup-compatibility/2006">
              <mc:Choice xmlns:v="urn:schemas-microsoft-com:vml" Requires="v">
                <p:oleObj spid="_x0000_s218134" name="Equation" r:id="rId3" imgW="1091880" imgH="393480" progId="Equation.DSMT4">
                  <p:embed/>
                </p:oleObj>
              </mc:Choice>
              <mc:Fallback>
                <p:oleObj name="Equation" r:id="rId3" imgW="109188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57313"/>
                        <a:ext cx="2241550" cy="84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63" name="Object 6"/>
          <p:cNvGraphicFramePr>
            <a:graphicFrameLocks noChangeAspect="1"/>
          </p:cNvGraphicFramePr>
          <p:nvPr/>
        </p:nvGraphicFramePr>
        <p:xfrm>
          <a:off x="4643438" y="2714625"/>
          <a:ext cx="2041525" cy="884238"/>
        </p:xfrm>
        <a:graphic>
          <a:graphicData uri="http://schemas.openxmlformats.org/presentationml/2006/ole">
            <mc:AlternateContent xmlns:mc="http://schemas.openxmlformats.org/markup-compatibility/2006">
              <mc:Choice xmlns:v="urn:schemas-microsoft-com:vml" Requires="v">
                <p:oleObj spid="_x0000_s218135" name="Equation" r:id="rId5" imgW="952200" imgH="393480" progId="Equation.DSMT4">
                  <p:embed/>
                </p:oleObj>
              </mc:Choice>
              <mc:Fallback>
                <p:oleObj name="Equation" r:id="rId5" imgW="95220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714625"/>
                        <a:ext cx="2041525" cy="88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64" name="Object 7"/>
          <p:cNvGraphicFramePr>
            <a:graphicFrameLocks noChangeAspect="1"/>
          </p:cNvGraphicFramePr>
          <p:nvPr/>
        </p:nvGraphicFramePr>
        <p:xfrm>
          <a:off x="4572000" y="4000500"/>
          <a:ext cx="3911600" cy="1047750"/>
        </p:xfrm>
        <a:graphic>
          <a:graphicData uri="http://schemas.openxmlformats.org/presentationml/2006/ole">
            <mc:AlternateContent xmlns:mc="http://schemas.openxmlformats.org/markup-compatibility/2006">
              <mc:Choice xmlns:v="urn:schemas-microsoft-com:vml" Requires="v">
                <p:oleObj spid="_x0000_s218136" name="Equation" r:id="rId7" imgW="1790640" imgH="457200" progId="Equation.DSMT4">
                  <p:embed/>
                </p:oleObj>
              </mc:Choice>
              <mc:Fallback>
                <p:oleObj name="Equation" r:id="rId7" imgW="1790640" imgH="457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000500"/>
                        <a:ext cx="3911600" cy="104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965" name="Object 8"/>
          <p:cNvGraphicFramePr>
            <a:graphicFrameLocks noChangeAspect="1"/>
          </p:cNvGraphicFramePr>
          <p:nvPr/>
        </p:nvGraphicFramePr>
        <p:xfrm>
          <a:off x="4572000" y="5643563"/>
          <a:ext cx="2339975" cy="514350"/>
        </p:xfrm>
        <a:graphic>
          <a:graphicData uri="http://schemas.openxmlformats.org/presentationml/2006/ole">
            <mc:AlternateContent xmlns:mc="http://schemas.openxmlformats.org/markup-compatibility/2006">
              <mc:Choice xmlns:v="urn:schemas-microsoft-com:vml" Requires="v">
                <p:oleObj spid="_x0000_s218137" name="Equation" r:id="rId9" imgW="1091880" imgH="228600" progId="Equation.DSMT4">
                  <p:embed/>
                </p:oleObj>
              </mc:Choice>
              <mc:Fallback>
                <p:oleObj name="Equation" r:id="rId9" imgW="109188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5643563"/>
                        <a:ext cx="2339975"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8"/>
          <p:cNvSpPr/>
          <p:nvPr/>
        </p:nvSpPr>
        <p:spPr>
          <a:xfrm>
            <a:off x="4500563" y="1214438"/>
            <a:ext cx="4143375" cy="5357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146364637"/>
      </p:ext>
    </p:extLst>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8" name="Content Placeholder 3" descr="frw.aexp.rh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34425" cy="6858000"/>
          </a:xfrm>
        </p:spPr>
      </p:pic>
      <p:sp>
        <p:nvSpPr>
          <p:cNvPr id="3" name="TextBox 2"/>
          <p:cNvSpPr txBox="1"/>
          <p:nvPr/>
        </p:nvSpPr>
        <p:spPr>
          <a:xfrm>
            <a:off x="5572125" y="2786063"/>
            <a:ext cx="2000250" cy="307975"/>
          </a:xfrm>
          <a:prstGeom prst="rect">
            <a:avLst/>
          </a:prstGeom>
          <a:noFill/>
        </p:spPr>
        <p:txBody>
          <a:bodyPr>
            <a:spAutoFit/>
          </a:bodyPr>
          <a:lstStyle/>
          <a:p>
            <a:pPr>
              <a:defRPr/>
            </a:pPr>
            <a:r>
              <a:rPr lang="en-US" sz="1400" b="1" dirty="0">
                <a:solidFill>
                  <a:srgbClr val="FF0000"/>
                </a:solidFill>
                <a:latin typeface="Constantia"/>
              </a:rPr>
              <a:t>matter</a:t>
            </a:r>
          </a:p>
        </p:txBody>
      </p:sp>
      <p:sp>
        <p:nvSpPr>
          <p:cNvPr id="4" name="TextBox 3"/>
          <p:cNvSpPr txBox="1"/>
          <p:nvPr/>
        </p:nvSpPr>
        <p:spPr>
          <a:xfrm>
            <a:off x="4643438" y="3500438"/>
            <a:ext cx="2000250" cy="307975"/>
          </a:xfrm>
          <a:prstGeom prst="rect">
            <a:avLst/>
          </a:prstGeom>
          <a:noFill/>
        </p:spPr>
        <p:txBody>
          <a:bodyPr>
            <a:spAutoFit/>
          </a:bodyPr>
          <a:lstStyle/>
          <a:p>
            <a:pPr>
              <a:defRPr/>
            </a:pPr>
            <a:r>
              <a:rPr lang="en-US" sz="1400" b="1" dirty="0">
                <a:solidFill>
                  <a:srgbClr val="0070C0"/>
                </a:solidFill>
                <a:latin typeface="Constantia"/>
              </a:rPr>
              <a:t>radiation</a:t>
            </a:r>
          </a:p>
        </p:txBody>
      </p:sp>
      <p:sp>
        <p:nvSpPr>
          <p:cNvPr id="5" name="TextBox 4"/>
          <p:cNvSpPr txBox="1"/>
          <p:nvPr/>
        </p:nvSpPr>
        <p:spPr>
          <a:xfrm>
            <a:off x="1714500" y="4572000"/>
            <a:ext cx="2000250" cy="307975"/>
          </a:xfrm>
          <a:prstGeom prst="rect">
            <a:avLst/>
          </a:prstGeom>
          <a:noFill/>
        </p:spPr>
        <p:txBody>
          <a:bodyPr>
            <a:spAutoFit/>
          </a:bodyPr>
          <a:lstStyle/>
          <a:p>
            <a:pPr>
              <a:defRPr/>
            </a:pPr>
            <a:r>
              <a:rPr lang="en-US" sz="1400" b="1" dirty="0">
                <a:solidFill>
                  <a:srgbClr val="000099"/>
                </a:solidFill>
                <a:latin typeface="Constantia"/>
              </a:rPr>
              <a:t>dark energy</a:t>
            </a:r>
          </a:p>
        </p:txBody>
      </p:sp>
      <p:sp>
        <p:nvSpPr>
          <p:cNvPr id="6" name="Rectangle 5"/>
          <p:cNvSpPr/>
          <p:nvPr/>
        </p:nvSpPr>
        <p:spPr>
          <a:xfrm>
            <a:off x="142875" y="2786063"/>
            <a:ext cx="642938" cy="1000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1986" name="Object 5"/>
          <p:cNvGraphicFramePr>
            <a:graphicFrameLocks noChangeAspect="1"/>
          </p:cNvGraphicFramePr>
          <p:nvPr/>
        </p:nvGraphicFramePr>
        <p:xfrm>
          <a:off x="142875" y="928688"/>
          <a:ext cx="642938" cy="749300"/>
        </p:xfrm>
        <a:graphic>
          <a:graphicData uri="http://schemas.openxmlformats.org/presentationml/2006/ole">
            <mc:AlternateContent xmlns:mc="http://schemas.openxmlformats.org/markup-compatibility/2006">
              <mc:Choice xmlns:v="urn:schemas-microsoft-com:vml" Requires="v">
                <p:oleObj spid="_x0000_s219143" name="Equation" r:id="rId4" imgW="380880" imgH="444240" progId="Equation.DSMT4">
                  <p:embed/>
                </p:oleObj>
              </mc:Choice>
              <mc:Fallback>
                <p:oleObj name="Equation" r:id="rId4" imgW="380880" imgH="4442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928688"/>
                        <a:ext cx="642938"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Rectangle 15"/>
          <p:cNvSpPr/>
          <p:nvPr/>
        </p:nvSpPr>
        <p:spPr>
          <a:xfrm>
            <a:off x="0" y="2643188"/>
            <a:ext cx="9144000" cy="157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TextBox 17"/>
          <p:cNvSpPr txBox="1"/>
          <p:nvPr/>
        </p:nvSpPr>
        <p:spPr>
          <a:xfrm>
            <a:off x="285750" y="3000375"/>
            <a:ext cx="9715500" cy="630238"/>
          </a:xfrm>
          <a:prstGeom prst="rect">
            <a:avLst/>
          </a:prstGeom>
          <a:noFill/>
        </p:spPr>
        <p:txBody>
          <a:bodyPr>
            <a:spAutoFit/>
          </a:bodyPr>
          <a:lstStyle/>
          <a:p>
            <a:pPr>
              <a:defRPr/>
            </a:pPr>
            <a:r>
              <a:rPr lang="en-US" sz="3500" b="1" dirty="0">
                <a:solidFill>
                  <a:prstClr val="white"/>
                </a:solidFill>
                <a:latin typeface="Constantia"/>
              </a:rPr>
              <a:t>Density  Evolution Cosmic Components</a:t>
            </a:r>
          </a:p>
        </p:txBody>
      </p:sp>
    </p:spTree>
    <p:extLst>
      <p:ext uri="{BB962C8B-B14F-4D97-AF65-F5344CB8AC3E}">
        <p14:creationId xmlns:p14="http://schemas.microsoft.com/office/powerpoint/2010/main" val="2561486700"/>
      </p:ext>
    </p:extLst>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2" name="Content Placeholder 3" descr="frw.aexp.rh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34425" cy="6858000"/>
          </a:xfrm>
        </p:spPr>
      </p:pic>
      <p:sp>
        <p:nvSpPr>
          <p:cNvPr id="3" name="TextBox 2"/>
          <p:cNvSpPr txBox="1"/>
          <p:nvPr/>
        </p:nvSpPr>
        <p:spPr>
          <a:xfrm>
            <a:off x="5572125" y="2786063"/>
            <a:ext cx="2000250" cy="307975"/>
          </a:xfrm>
          <a:prstGeom prst="rect">
            <a:avLst/>
          </a:prstGeom>
          <a:noFill/>
        </p:spPr>
        <p:txBody>
          <a:bodyPr>
            <a:spAutoFit/>
          </a:bodyPr>
          <a:lstStyle/>
          <a:p>
            <a:pPr>
              <a:defRPr/>
            </a:pPr>
            <a:r>
              <a:rPr lang="en-US" sz="1400" b="1" dirty="0">
                <a:solidFill>
                  <a:srgbClr val="FF0000"/>
                </a:solidFill>
                <a:latin typeface="Constantia"/>
              </a:rPr>
              <a:t>matter</a:t>
            </a:r>
          </a:p>
        </p:txBody>
      </p:sp>
      <p:sp>
        <p:nvSpPr>
          <p:cNvPr id="4" name="TextBox 3"/>
          <p:cNvSpPr txBox="1"/>
          <p:nvPr/>
        </p:nvSpPr>
        <p:spPr>
          <a:xfrm>
            <a:off x="4643438" y="3500438"/>
            <a:ext cx="2000250" cy="307975"/>
          </a:xfrm>
          <a:prstGeom prst="rect">
            <a:avLst/>
          </a:prstGeom>
          <a:noFill/>
        </p:spPr>
        <p:txBody>
          <a:bodyPr>
            <a:spAutoFit/>
          </a:bodyPr>
          <a:lstStyle/>
          <a:p>
            <a:pPr>
              <a:defRPr/>
            </a:pPr>
            <a:r>
              <a:rPr lang="en-US" sz="1400" b="1" dirty="0">
                <a:solidFill>
                  <a:srgbClr val="0070C0"/>
                </a:solidFill>
                <a:latin typeface="Constantia"/>
              </a:rPr>
              <a:t>radiation</a:t>
            </a:r>
          </a:p>
        </p:txBody>
      </p:sp>
      <p:sp>
        <p:nvSpPr>
          <p:cNvPr id="5" name="TextBox 4"/>
          <p:cNvSpPr txBox="1"/>
          <p:nvPr/>
        </p:nvSpPr>
        <p:spPr>
          <a:xfrm>
            <a:off x="1714500" y="4572000"/>
            <a:ext cx="2000250" cy="307975"/>
          </a:xfrm>
          <a:prstGeom prst="rect">
            <a:avLst/>
          </a:prstGeom>
          <a:noFill/>
        </p:spPr>
        <p:txBody>
          <a:bodyPr>
            <a:spAutoFit/>
          </a:bodyPr>
          <a:lstStyle/>
          <a:p>
            <a:pPr>
              <a:defRPr/>
            </a:pPr>
            <a:r>
              <a:rPr lang="en-US" sz="1400" b="1" dirty="0">
                <a:solidFill>
                  <a:srgbClr val="000099"/>
                </a:solidFill>
                <a:latin typeface="Constantia"/>
              </a:rPr>
              <a:t>dark energy</a:t>
            </a:r>
          </a:p>
        </p:txBody>
      </p:sp>
      <p:sp>
        <p:nvSpPr>
          <p:cNvPr id="6" name="Rectangle 5"/>
          <p:cNvSpPr/>
          <p:nvPr/>
        </p:nvSpPr>
        <p:spPr>
          <a:xfrm>
            <a:off x="142875" y="2786063"/>
            <a:ext cx="642938" cy="1000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3010" name="Object 5"/>
          <p:cNvGraphicFramePr>
            <a:graphicFrameLocks noChangeAspect="1"/>
          </p:cNvGraphicFramePr>
          <p:nvPr/>
        </p:nvGraphicFramePr>
        <p:xfrm>
          <a:off x="142875" y="928688"/>
          <a:ext cx="642938" cy="749300"/>
        </p:xfrm>
        <a:graphic>
          <a:graphicData uri="http://schemas.openxmlformats.org/presentationml/2006/ole">
            <mc:AlternateContent xmlns:mc="http://schemas.openxmlformats.org/markup-compatibility/2006">
              <mc:Choice xmlns:v="urn:schemas-microsoft-com:vml" Requires="v">
                <p:oleObj spid="_x0000_s220167" name="Equation" r:id="rId4" imgW="380880" imgH="444240" progId="Equation.DSMT4">
                  <p:embed/>
                </p:oleObj>
              </mc:Choice>
              <mc:Fallback>
                <p:oleObj name="Equation" r:id="rId4" imgW="380880" imgH="4442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928688"/>
                        <a:ext cx="642938"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2286000" y="3000375"/>
            <a:ext cx="2071688" cy="584200"/>
          </a:xfrm>
          <a:prstGeom prst="rect">
            <a:avLst/>
          </a:prstGeom>
          <a:noFill/>
        </p:spPr>
        <p:txBody>
          <a:bodyPr>
            <a:spAutoFit/>
          </a:bodyPr>
          <a:lstStyle/>
          <a:p>
            <a:pPr>
              <a:defRPr/>
            </a:pPr>
            <a:r>
              <a:rPr lang="en-US" sz="1600" b="1" dirty="0">
                <a:solidFill>
                  <a:prstClr val="black">
                    <a:lumMod val="85000"/>
                    <a:lumOff val="15000"/>
                  </a:prstClr>
                </a:solidFill>
                <a:latin typeface="Constantia"/>
              </a:rPr>
              <a:t>Radiation-Matter transition</a:t>
            </a:r>
          </a:p>
        </p:txBody>
      </p:sp>
      <p:cxnSp>
        <p:nvCxnSpPr>
          <p:cNvPr id="11" name="Straight Arrow Connector 10"/>
          <p:cNvCxnSpPr/>
          <p:nvPr/>
        </p:nvCxnSpPr>
        <p:spPr>
          <a:xfrm rot="5400000">
            <a:off x="2358216" y="2142322"/>
            <a:ext cx="1285884" cy="1588"/>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893869" y="4678371"/>
            <a:ext cx="2214578"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0" y="3000375"/>
            <a:ext cx="2071688" cy="571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p:nvPr/>
        </p:nvSpPr>
        <p:spPr>
          <a:xfrm>
            <a:off x="6357938" y="2143125"/>
            <a:ext cx="2357437" cy="584200"/>
          </a:xfrm>
          <a:prstGeom prst="rect">
            <a:avLst/>
          </a:prstGeom>
          <a:noFill/>
        </p:spPr>
        <p:txBody>
          <a:bodyPr>
            <a:spAutoFit/>
          </a:bodyPr>
          <a:lstStyle/>
          <a:p>
            <a:pPr>
              <a:defRPr/>
            </a:pPr>
            <a:r>
              <a:rPr lang="en-US" sz="1600" b="1" dirty="0">
                <a:solidFill>
                  <a:prstClr val="black">
                    <a:lumMod val="85000"/>
                    <a:lumOff val="15000"/>
                  </a:prstClr>
                </a:solidFill>
                <a:latin typeface="Constantia"/>
              </a:rPr>
              <a:t>Matter-Dark Energy</a:t>
            </a:r>
          </a:p>
          <a:p>
            <a:pPr>
              <a:defRPr/>
            </a:pPr>
            <a:r>
              <a:rPr lang="en-US" sz="1600" b="1" dirty="0">
                <a:solidFill>
                  <a:prstClr val="black">
                    <a:lumMod val="85000"/>
                    <a:lumOff val="15000"/>
                  </a:prstClr>
                </a:solidFill>
                <a:latin typeface="Constantia"/>
              </a:rPr>
              <a:t>Transition</a:t>
            </a:r>
          </a:p>
        </p:txBody>
      </p:sp>
      <p:sp>
        <p:nvSpPr>
          <p:cNvPr id="17" name="Rectangle 16"/>
          <p:cNvSpPr/>
          <p:nvPr/>
        </p:nvSpPr>
        <p:spPr>
          <a:xfrm>
            <a:off x="6286500" y="2143125"/>
            <a:ext cx="2143125" cy="571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9" name="Straight Arrow Connector 18"/>
          <p:cNvCxnSpPr/>
          <p:nvPr/>
        </p:nvCxnSpPr>
        <p:spPr>
          <a:xfrm rot="5400000">
            <a:off x="7287438" y="3571082"/>
            <a:ext cx="1714512"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698958"/>
      </p:ext>
    </p:extLst>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3370263"/>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Radiation-Matter</a:t>
            </a: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Transition</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714375" y="2428875"/>
            <a:ext cx="4286250" cy="1477963"/>
          </a:xfrm>
          <a:prstGeom prst="rect">
            <a:avLst/>
          </a:prstGeom>
          <a:noFill/>
        </p:spPr>
        <p:txBody>
          <a:bodyPr>
            <a:spAutoFit/>
          </a:bodyPr>
          <a:lstStyle/>
          <a:p>
            <a:pPr>
              <a:defRPr/>
            </a:pPr>
            <a:r>
              <a:rPr lang="en-US" dirty="0">
                <a:solidFill>
                  <a:prstClr val="white"/>
                </a:solidFill>
                <a:latin typeface="Constantia"/>
                <a:sym typeface="Mathematica1"/>
              </a:rPr>
              <a:t>   </a:t>
            </a:r>
            <a:r>
              <a:rPr lang="en-US" dirty="0">
                <a:solidFill>
                  <a:prstClr val="white"/>
                </a:solidFill>
                <a:latin typeface="Constantia"/>
              </a:rPr>
              <a:t>Radiation Density Evolution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
        <p:nvSpPr>
          <p:cNvPr id="4" name="Rectangle 3"/>
          <p:cNvSpPr/>
          <p:nvPr/>
        </p:nvSpPr>
        <p:spPr>
          <a:xfrm>
            <a:off x="571500" y="2214563"/>
            <a:ext cx="3929063"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4034" name="Object 5"/>
          <p:cNvGraphicFramePr>
            <a:graphicFrameLocks noChangeAspect="1"/>
          </p:cNvGraphicFramePr>
          <p:nvPr/>
        </p:nvGraphicFramePr>
        <p:xfrm>
          <a:off x="1357313" y="3000375"/>
          <a:ext cx="2241550" cy="846138"/>
        </p:xfrm>
        <a:graphic>
          <a:graphicData uri="http://schemas.openxmlformats.org/presentationml/2006/ole">
            <mc:AlternateContent xmlns:mc="http://schemas.openxmlformats.org/markup-compatibility/2006">
              <mc:Choice xmlns:v="urn:schemas-microsoft-com:vml" Requires="v">
                <p:oleObj spid="_x0000_s221211" name="Equation" r:id="rId3" imgW="1091880" imgH="393480" progId="Equation.DSMT4">
                  <p:embed/>
                </p:oleObj>
              </mc:Choice>
              <mc:Fallback>
                <p:oleObj name="Equation" r:id="rId3" imgW="109188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3000375"/>
                        <a:ext cx="2241550" cy="84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035" name="Object 3"/>
          <p:cNvGraphicFramePr>
            <a:graphicFrameLocks noChangeAspect="1"/>
          </p:cNvGraphicFramePr>
          <p:nvPr/>
        </p:nvGraphicFramePr>
        <p:xfrm>
          <a:off x="5572125" y="3000375"/>
          <a:ext cx="2041525" cy="884238"/>
        </p:xfrm>
        <a:graphic>
          <a:graphicData uri="http://schemas.openxmlformats.org/presentationml/2006/ole">
            <mc:AlternateContent xmlns:mc="http://schemas.openxmlformats.org/markup-compatibility/2006">
              <mc:Choice xmlns:v="urn:schemas-microsoft-com:vml" Requires="v">
                <p:oleObj spid="_x0000_s221212" name="Equation" r:id="rId5" imgW="952200" imgH="393480" progId="Equation.DSMT4">
                  <p:embed/>
                </p:oleObj>
              </mc:Choice>
              <mc:Fallback>
                <p:oleObj name="Equation" r:id="rId5" imgW="95220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3000375"/>
                        <a:ext cx="2041525" cy="88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4643438" y="2214563"/>
            <a:ext cx="3929062"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4857750" y="2357438"/>
            <a:ext cx="4286250" cy="1477962"/>
          </a:xfrm>
          <a:prstGeom prst="rect">
            <a:avLst/>
          </a:prstGeom>
          <a:noFill/>
        </p:spPr>
        <p:txBody>
          <a:bodyPr>
            <a:spAutoFit/>
          </a:bodyPr>
          <a:lstStyle/>
          <a:p>
            <a:pPr>
              <a:defRPr/>
            </a:pPr>
            <a:r>
              <a:rPr lang="en-US" dirty="0">
                <a:solidFill>
                  <a:prstClr val="white"/>
                </a:solidFill>
                <a:latin typeface="Constantia"/>
                <a:sym typeface="Mathematica1"/>
              </a:rPr>
              <a:t>   Matter</a:t>
            </a:r>
            <a:r>
              <a:rPr lang="en-US" dirty="0">
                <a:solidFill>
                  <a:prstClr val="white"/>
                </a:solidFill>
                <a:latin typeface="Constantia"/>
              </a:rPr>
              <a:t> Density Evolution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
        <p:nvSpPr>
          <p:cNvPr id="12" name="TextBox 11"/>
          <p:cNvSpPr txBox="1"/>
          <p:nvPr/>
        </p:nvSpPr>
        <p:spPr>
          <a:xfrm>
            <a:off x="642938" y="4214813"/>
            <a:ext cx="8001000" cy="2586037"/>
          </a:xfrm>
          <a:prstGeom prst="rect">
            <a:avLst/>
          </a:prstGeom>
          <a:noFill/>
        </p:spPr>
        <p:txBody>
          <a:bodyPr>
            <a:spAutoFit/>
          </a:bodyPr>
          <a:lstStyle/>
          <a:p>
            <a:pPr>
              <a:buFont typeface="Mathematica1" pitchFamily="2" charset="2"/>
              <a:buChar char="·"/>
              <a:defRPr/>
            </a:pPr>
            <a:r>
              <a:rPr lang="en-US" dirty="0">
                <a:solidFill>
                  <a:prstClr val="white"/>
                </a:solidFill>
                <a:latin typeface="Constantia"/>
              </a:rPr>
              <a:t> Radiation energy density decreases more rapidly than matter density:</a:t>
            </a:r>
          </a:p>
          <a:p>
            <a:pPr>
              <a:defRPr/>
            </a:pPr>
            <a:r>
              <a:rPr lang="en-US" dirty="0">
                <a:solidFill>
                  <a:prstClr val="white"/>
                </a:solidFill>
                <a:latin typeface="Constantia"/>
              </a:rPr>
              <a:t>  this implies radiation to have had a higher energy density before a </a:t>
            </a:r>
          </a:p>
          <a:p>
            <a:pPr>
              <a:defRPr/>
            </a:pPr>
            <a:r>
              <a:rPr lang="en-US" dirty="0">
                <a:solidFill>
                  <a:prstClr val="white"/>
                </a:solidFill>
                <a:latin typeface="Constantia"/>
              </a:rPr>
              <a:t>  particular cosmic time:</a:t>
            </a:r>
          </a:p>
          <a:p>
            <a:pPr>
              <a:defRPr/>
            </a:pPr>
            <a:endParaRPr lang="en-US" dirty="0">
              <a:solidFill>
                <a:prstClr val="white"/>
              </a:solidFill>
              <a:latin typeface="Constantia"/>
            </a:endParaRPr>
          </a:p>
          <a:p>
            <a:pPr>
              <a:defRPr/>
            </a:pPr>
            <a:r>
              <a:rPr lang="en-US"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graphicFrame>
        <p:nvGraphicFramePr>
          <p:cNvPr id="44036" name="Object 6"/>
          <p:cNvGraphicFramePr>
            <a:graphicFrameLocks noChangeAspect="1"/>
          </p:cNvGraphicFramePr>
          <p:nvPr/>
        </p:nvGraphicFramePr>
        <p:xfrm>
          <a:off x="4572000" y="5429250"/>
          <a:ext cx="1500188" cy="785813"/>
        </p:xfrm>
        <a:graphic>
          <a:graphicData uri="http://schemas.openxmlformats.org/presentationml/2006/ole">
            <mc:AlternateContent xmlns:mc="http://schemas.openxmlformats.org/markup-compatibility/2006">
              <mc:Choice xmlns:v="urn:schemas-microsoft-com:vml" Requires="v">
                <p:oleObj spid="_x0000_s221213" name="Equation" r:id="rId7" imgW="812520" imgH="406080" progId="Equation.DSMT4">
                  <p:embed/>
                </p:oleObj>
              </mc:Choice>
              <mc:Fallback>
                <p:oleObj name="Equation" r:id="rId7" imgW="812520" imgH="4060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29250"/>
                        <a:ext cx="1500188"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4037" name="Object 7"/>
          <p:cNvGraphicFramePr>
            <a:graphicFrameLocks noChangeAspect="1"/>
          </p:cNvGraphicFramePr>
          <p:nvPr/>
        </p:nvGraphicFramePr>
        <p:xfrm>
          <a:off x="1311275" y="5357813"/>
          <a:ext cx="1563688" cy="982662"/>
        </p:xfrm>
        <a:graphic>
          <a:graphicData uri="http://schemas.openxmlformats.org/presentationml/2006/ole">
            <mc:AlternateContent xmlns:mc="http://schemas.openxmlformats.org/markup-compatibility/2006">
              <mc:Choice xmlns:v="urn:schemas-microsoft-com:vml" Requires="v">
                <p:oleObj spid="_x0000_s221214" name="Equation" r:id="rId9" imgW="761760" imgH="457200" progId="Equation.DSMT4">
                  <p:embed/>
                </p:oleObj>
              </mc:Choice>
              <mc:Fallback>
                <p:oleObj name="Equation" r:id="rId9" imgW="76176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1275" y="5357813"/>
                        <a:ext cx="1563688" cy="98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Left Arrow 14"/>
          <p:cNvSpPr/>
          <p:nvPr/>
        </p:nvSpPr>
        <p:spPr>
          <a:xfrm>
            <a:off x="3786188" y="5643563"/>
            <a:ext cx="714375" cy="357187"/>
          </a:xfrm>
          <a:prstGeom prst="lef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0" y="5214938"/>
            <a:ext cx="3071813"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4038" name="Object 8"/>
          <p:cNvGraphicFramePr>
            <a:graphicFrameLocks noChangeAspect="1"/>
          </p:cNvGraphicFramePr>
          <p:nvPr/>
        </p:nvGraphicFramePr>
        <p:xfrm>
          <a:off x="6643688" y="5000625"/>
          <a:ext cx="938212" cy="1474788"/>
        </p:xfrm>
        <a:graphic>
          <a:graphicData uri="http://schemas.openxmlformats.org/presentationml/2006/ole">
            <mc:AlternateContent xmlns:mc="http://schemas.openxmlformats.org/markup-compatibility/2006">
              <mc:Choice xmlns:v="urn:schemas-microsoft-com:vml" Requires="v">
                <p:oleObj spid="_x0000_s221215" name="Equation" r:id="rId11" imgW="457200" imgH="685800" progId="Equation.DSMT4">
                  <p:embed/>
                </p:oleObj>
              </mc:Choice>
              <mc:Fallback>
                <p:oleObj name="Equation" r:id="rId11" imgW="457200" imgH="685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43688" y="5000625"/>
                        <a:ext cx="938212" cy="1474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7715250" y="5000625"/>
            <a:ext cx="3143250" cy="2708275"/>
          </a:xfrm>
          <a:prstGeom prst="rect">
            <a:avLst/>
          </a:prstGeom>
          <a:noFill/>
        </p:spPr>
        <p:txBody>
          <a:bodyPr>
            <a:spAutoFit/>
          </a:bodyPr>
          <a:lstStyle/>
          <a:p>
            <a:pPr>
              <a:defRPr/>
            </a:pPr>
            <a:r>
              <a:rPr lang="en-US" sz="1400" dirty="0">
                <a:solidFill>
                  <a:prstClr val="white"/>
                </a:solidFill>
                <a:latin typeface="Constantia"/>
                <a:sym typeface="Mathematica1"/>
              </a:rPr>
              <a:t>Radiation </a:t>
            </a:r>
          </a:p>
          <a:p>
            <a:pPr>
              <a:defRPr/>
            </a:pPr>
            <a:r>
              <a:rPr lang="en-US" sz="1400" dirty="0">
                <a:solidFill>
                  <a:prstClr val="white"/>
                </a:solidFill>
                <a:latin typeface="Constantia"/>
                <a:sym typeface="Mathematica1"/>
              </a:rPr>
              <a:t> dominance</a:t>
            </a:r>
          </a:p>
          <a:p>
            <a:pPr>
              <a:buFont typeface="Mathematica1" pitchFamily="2" charset="2"/>
              <a:buChar char="·"/>
              <a:defRPr/>
            </a:pPr>
            <a:endParaRPr lang="en-US" sz="1400" dirty="0">
              <a:solidFill>
                <a:prstClr val="white"/>
              </a:solidFill>
              <a:latin typeface="Constantia"/>
              <a:sym typeface="Mathematica1"/>
            </a:endParaRPr>
          </a:p>
          <a:p>
            <a:pPr>
              <a:buFont typeface="Mathematica1" pitchFamily="2" charset="2"/>
              <a:buChar char="·"/>
              <a:defRPr/>
            </a:pPr>
            <a:endParaRPr lang="en-US" sz="1400" dirty="0">
              <a:solidFill>
                <a:prstClr val="white"/>
              </a:solidFill>
              <a:latin typeface="Constantia"/>
              <a:sym typeface="Mathematica1"/>
            </a:endParaRPr>
          </a:p>
          <a:p>
            <a:pPr>
              <a:defRPr/>
            </a:pPr>
            <a:endParaRPr lang="en-US" sz="1400" dirty="0">
              <a:solidFill>
                <a:prstClr val="white"/>
              </a:solidFill>
              <a:latin typeface="Constantia"/>
              <a:sym typeface="Mathematica1"/>
            </a:endParaRPr>
          </a:p>
          <a:p>
            <a:pPr>
              <a:defRPr/>
            </a:pPr>
            <a:r>
              <a:rPr lang="en-US" sz="1400" dirty="0">
                <a:solidFill>
                  <a:prstClr val="white"/>
                </a:solidFill>
                <a:latin typeface="Constantia"/>
                <a:sym typeface="Mathematica1"/>
              </a:rPr>
              <a:t> Matter </a:t>
            </a:r>
          </a:p>
          <a:p>
            <a:pPr>
              <a:defRPr/>
            </a:pPr>
            <a:r>
              <a:rPr lang="en-US" sz="1400" dirty="0">
                <a:solidFill>
                  <a:prstClr val="white"/>
                </a:solidFill>
                <a:latin typeface="Constantia"/>
                <a:sym typeface="Mathematica1"/>
              </a:rPr>
              <a:t> dominance</a:t>
            </a:r>
            <a:r>
              <a:rPr lang="en-US" sz="1400"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
        <p:nvSpPr>
          <p:cNvPr id="19" name="Rectangle 18"/>
          <p:cNvSpPr/>
          <p:nvPr/>
        </p:nvSpPr>
        <p:spPr>
          <a:xfrm>
            <a:off x="6357938" y="4929188"/>
            <a:ext cx="2500312" cy="1714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79938062"/>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lstStyle/>
          <a:p>
            <a:pPr eaLnBrk="1" fontAlgn="auto" hangingPunct="1">
              <a:spcAft>
                <a:spcPts val="0"/>
              </a:spcAft>
              <a:defRPr/>
            </a:pPr>
            <a:r>
              <a:rPr sz="6000" b="1" smtClean="0">
                <a:solidFill>
                  <a:schemeClr val="tx1"/>
                </a:solidFill>
              </a:rPr>
              <a:t>     Newton's  Universe</a:t>
            </a:r>
          </a:p>
        </p:txBody>
      </p:sp>
      <p:sp>
        <p:nvSpPr>
          <p:cNvPr id="74756" name="Rectangle 4"/>
          <p:cNvSpPr>
            <a:spLocks noGrp="1" noChangeArrowheads="1"/>
          </p:cNvSpPr>
          <p:nvPr>
            <p:ph type="body" idx="4294967295"/>
          </p:nvPr>
        </p:nvSpPr>
        <p:spPr>
          <a:xfrm>
            <a:off x="500063" y="1285875"/>
            <a:ext cx="9144000" cy="5084763"/>
          </a:xfrm>
        </p:spPr>
        <p:txBody>
          <a:bodyPr>
            <a:normAutofit fontScale="92500" lnSpcReduction="10000"/>
          </a:bodyPr>
          <a:lstStyle/>
          <a:p>
            <a:pPr marL="274320" indent="-274320" eaLnBrk="1" fontAlgn="auto" hangingPunct="1">
              <a:spcAft>
                <a:spcPts val="0"/>
              </a:spcAft>
              <a:buFont typeface="Wingdings 2"/>
              <a:buNone/>
              <a:defRPr/>
            </a:pPr>
            <a:r>
              <a:rPr lang="en-US" sz="2000" b="1" dirty="0" smtClean="0">
                <a:sym typeface="Mathematica1"/>
              </a:rPr>
              <a:t>   </a:t>
            </a:r>
            <a:r>
              <a:rPr lang="en-US" sz="2000" b="1" dirty="0" smtClean="0"/>
              <a:t>However, Newton ran into trouble when he tried to apply </a:t>
            </a:r>
          </a:p>
          <a:p>
            <a:pPr marL="274320" indent="-274320" eaLnBrk="1" fontAlgn="auto" hangingPunct="1">
              <a:spcAft>
                <a:spcPts val="0"/>
              </a:spcAft>
              <a:buFont typeface="Wingdings 2"/>
              <a:buNone/>
              <a:defRPr/>
            </a:pPr>
            <a:r>
              <a:rPr lang="en-US" sz="2000" b="1" dirty="0" smtClean="0"/>
              <a:t>     his theory of gravity to the entire universe. </a:t>
            </a:r>
          </a:p>
          <a:p>
            <a:pPr marL="274320" indent="-274320" eaLnBrk="1" fontAlgn="auto" hangingPunct="1">
              <a:spcAft>
                <a:spcPts val="0"/>
              </a:spcAft>
              <a:buFont typeface="Wingdings 2"/>
              <a:buNone/>
              <a:defRPr/>
            </a:pPr>
            <a:endParaRPr lang="en-US" sz="2000" b="1" dirty="0" smtClean="0"/>
          </a:p>
          <a:p>
            <a:pPr marL="274320" indent="-274320" eaLnBrk="1" fontAlgn="auto" hangingPunct="1">
              <a:spcAft>
                <a:spcPts val="0"/>
              </a:spcAft>
              <a:buFont typeface="Wingdings 2"/>
              <a:buNone/>
              <a:defRPr/>
            </a:pPr>
            <a:r>
              <a:rPr lang="en-US" sz="2000" b="1" dirty="0" smtClean="0">
                <a:sym typeface="Mathematica1"/>
              </a:rPr>
              <a:t>  </a:t>
            </a:r>
            <a:r>
              <a:rPr lang="en-US" sz="2000" b="1" dirty="0" smtClean="0"/>
              <a:t>Since gravity is always attractive, </a:t>
            </a:r>
          </a:p>
          <a:p>
            <a:pPr marL="274320" indent="-274320" eaLnBrk="1" fontAlgn="auto" hangingPunct="1">
              <a:spcAft>
                <a:spcPts val="0"/>
              </a:spcAft>
              <a:buFont typeface="Wingdings 2"/>
              <a:buNone/>
              <a:defRPr/>
            </a:pPr>
            <a:r>
              <a:rPr lang="en-US" sz="2000" b="1" dirty="0" smtClean="0"/>
              <a:t>    his law predicted that all the matter in the universe should </a:t>
            </a:r>
          </a:p>
          <a:p>
            <a:pPr marL="274320" indent="-274320" eaLnBrk="1" fontAlgn="auto" hangingPunct="1">
              <a:spcAft>
                <a:spcPts val="0"/>
              </a:spcAft>
              <a:buFont typeface="Wingdings 2"/>
              <a:buNone/>
              <a:defRPr/>
            </a:pPr>
            <a:r>
              <a:rPr lang="en-US" sz="2000" b="1" dirty="0" smtClean="0"/>
              <a:t>    eventually clump into one big ball. </a:t>
            </a:r>
          </a:p>
          <a:p>
            <a:pPr marL="274320" indent="-274320" eaLnBrk="1" fontAlgn="auto" hangingPunct="1">
              <a:spcAft>
                <a:spcPts val="0"/>
              </a:spcAft>
              <a:buFont typeface="Wingdings 2"/>
              <a:buNone/>
              <a:defRPr/>
            </a:pPr>
            <a:endParaRPr lang="en-US" sz="2000" b="1" dirty="0" smtClean="0"/>
          </a:p>
          <a:p>
            <a:pPr marL="274320" indent="-274320" eaLnBrk="1" fontAlgn="auto" hangingPunct="1">
              <a:spcAft>
                <a:spcPts val="0"/>
              </a:spcAft>
              <a:buFont typeface="Wingdings 2"/>
              <a:buNone/>
              <a:defRPr/>
            </a:pPr>
            <a:r>
              <a:rPr lang="en-US" sz="2000" b="1" dirty="0" smtClean="0">
                <a:sym typeface="Mathematica1"/>
              </a:rPr>
              <a:t>  </a:t>
            </a:r>
            <a:r>
              <a:rPr lang="en-US" sz="2000" b="1" dirty="0" smtClean="0"/>
              <a:t>Newton knew this was not the case, and assumed that </a:t>
            </a:r>
          </a:p>
          <a:p>
            <a:pPr marL="274320" indent="-274320" eaLnBrk="1" fontAlgn="auto" hangingPunct="1">
              <a:spcAft>
                <a:spcPts val="0"/>
              </a:spcAft>
              <a:buFont typeface="Wingdings 2"/>
              <a:buNone/>
              <a:defRPr/>
            </a:pPr>
            <a:r>
              <a:rPr lang="en-US" sz="2000" b="1" dirty="0" smtClean="0"/>
              <a:t>    the universe had to be static  </a:t>
            </a:r>
          </a:p>
          <a:p>
            <a:pPr marL="274320" indent="-274320" eaLnBrk="1" fontAlgn="auto" hangingPunct="1">
              <a:spcAft>
                <a:spcPts val="0"/>
              </a:spcAft>
              <a:buFont typeface="Wingdings 2"/>
              <a:buNone/>
              <a:defRPr/>
            </a:pPr>
            <a:endParaRPr lang="en-US" sz="2000" b="1" dirty="0" smtClean="0"/>
          </a:p>
          <a:p>
            <a:pPr marL="274320" indent="-274320" eaLnBrk="1" fontAlgn="auto" hangingPunct="1">
              <a:spcAft>
                <a:spcPts val="0"/>
              </a:spcAft>
              <a:buFont typeface="Wingdings 2"/>
              <a:buNone/>
              <a:defRPr/>
            </a:pPr>
            <a:r>
              <a:rPr lang="en-US" sz="2000" b="1" dirty="0" smtClean="0">
                <a:sym typeface="Mathematica1"/>
              </a:rPr>
              <a:t>  </a:t>
            </a:r>
            <a:r>
              <a:rPr lang="en-US" sz="2000" b="1" dirty="0" smtClean="0"/>
              <a:t>So he conjectured that: </a:t>
            </a:r>
          </a:p>
          <a:p>
            <a:pPr marL="274320" indent="-274320" eaLnBrk="1" fontAlgn="auto" hangingPunct="1">
              <a:spcAft>
                <a:spcPts val="0"/>
              </a:spcAft>
              <a:buFont typeface="Wingdings 2"/>
              <a:buNone/>
              <a:defRPr/>
            </a:pPr>
            <a:endParaRPr lang="en-US" sz="2000" b="1" dirty="0" smtClean="0"/>
          </a:p>
          <a:p>
            <a:pPr marL="274320" indent="-274320" eaLnBrk="1" fontAlgn="auto" hangingPunct="1">
              <a:spcAft>
                <a:spcPts val="0"/>
              </a:spcAft>
              <a:buFont typeface="Wingdings 2"/>
              <a:buNone/>
              <a:defRPr/>
            </a:pPr>
            <a:r>
              <a:rPr lang="en-US" sz="2000" b="1" dirty="0" smtClean="0"/>
              <a:t>           </a:t>
            </a:r>
          </a:p>
          <a:p>
            <a:pPr marL="274320" indent="-274320" eaLnBrk="1" fontAlgn="auto" hangingPunct="1">
              <a:spcAft>
                <a:spcPts val="0"/>
              </a:spcAft>
              <a:buClr>
                <a:schemeClr val="tx1"/>
              </a:buClr>
              <a:buFont typeface="Wingdings 2"/>
              <a:buNone/>
              <a:defRPr/>
            </a:pPr>
            <a:r>
              <a:rPr lang="en-US" sz="2000" b="1" dirty="0" smtClean="0"/>
              <a:t> </a:t>
            </a:r>
          </a:p>
          <a:p>
            <a:pPr marL="274320" indent="-274320" eaLnBrk="1" fontAlgn="auto" hangingPunct="1">
              <a:spcAft>
                <a:spcPts val="0"/>
              </a:spcAft>
              <a:buFontTx/>
              <a:buNone/>
              <a:defRPr/>
            </a:pPr>
            <a:r>
              <a:rPr lang="en-US" sz="2000" b="1" dirty="0" smtClean="0"/>
              <a:t>    </a:t>
            </a:r>
          </a:p>
        </p:txBody>
      </p:sp>
      <p:sp>
        <p:nvSpPr>
          <p:cNvPr id="5" name="Rectangle 4"/>
          <p:cNvSpPr/>
          <p:nvPr/>
        </p:nvSpPr>
        <p:spPr>
          <a:xfrm>
            <a:off x="428625" y="1143000"/>
            <a:ext cx="8358188"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500188" y="5572125"/>
            <a:ext cx="7000875" cy="923925"/>
          </a:xfrm>
          <a:prstGeom prst="rect">
            <a:avLst/>
          </a:prstGeom>
        </p:spPr>
        <p:txBody>
          <a:bodyPr>
            <a:spAutoFit/>
          </a:bodyPr>
          <a:lstStyle/>
          <a:p>
            <a:pPr marL="274320" indent="-274320" fontAlgn="auto">
              <a:spcAft>
                <a:spcPts val="0"/>
              </a:spcAft>
              <a:defRPr/>
            </a:pPr>
            <a:r>
              <a:rPr lang="en-US" b="1" dirty="0">
                <a:solidFill>
                  <a:prstClr val="white"/>
                </a:solidFill>
                <a:latin typeface="Constantia"/>
              </a:rPr>
              <a:t>       the Creator placed the stars such that they were </a:t>
            </a:r>
          </a:p>
          <a:p>
            <a:pPr marL="274320" indent="-274320" fontAlgn="auto">
              <a:spcAft>
                <a:spcPts val="0"/>
              </a:spcAft>
              <a:defRPr/>
            </a:pPr>
            <a:r>
              <a:rPr lang="en-US" b="1" dirty="0">
                <a:solidFill>
                  <a:prstClr val="white"/>
                </a:solidFill>
                <a:latin typeface="Constantia"/>
              </a:rPr>
              <a:t>           </a:t>
            </a:r>
          </a:p>
          <a:p>
            <a:pPr marL="274320" indent="-274320" fontAlgn="auto">
              <a:spcAft>
                <a:spcPts val="0"/>
              </a:spcAft>
              <a:defRPr/>
            </a:pPr>
            <a:r>
              <a:rPr lang="en-US" b="1" dirty="0">
                <a:solidFill>
                  <a:prstClr val="white"/>
                </a:solidFill>
                <a:latin typeface="Constantia"/>
              </a:rPr>
              <a:t>              ``at immense distances from one another.’’  </a:t>
            </a:r>
          </a:p>
        </p:txBody>
      </p:sp>
      <p:sp>
        <p:nvSpPr>
          <p:cNvPr id="8" name="Rectangle 7"/>
          <p:cNvSpPr/>
          <p:nvPr/>
        </p:nvSpPr>
        <p:spPr>
          <a:xfrm>
            <a:off x="428625" y="5429250"/>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480564855"/>
      </p:ext>
    </p:extLst>
  </p:cSld>
  <p:clrMapOvr>
    <a:masterClrMapping/>
  </p:clrMapOvr>
  <p:transition>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3370263"/>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Matter-Dark Energy</a:t>
            </a: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Transition</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714375" y="2428875"/>
            <a:ext cx="4286250" cy="1477963"/>
          </a:xfrm>
          <a:prstGeom prst="rect">
            <a:avLst/>
          </a:prstGeom>
          <a:noFill/>
        </p:spPr>
        <p:txBody>
          <a:bodyPr>
            <a:spAutoFit/>
          </a:bodyPr>
          <a:lstStyle/>
          <a:p>
            <a:pPr>
              <a:defRPr/>
            </a:pPr>
            <a:r>
              <a:rPr lang="en-US" dirty="0">
                <a:solidFill>
                  <a:prstClr val="white"/>
                </a:solidFill>
                <a:latin typeface="Constantia"/>
                <a:sym typeface="Mathematica1"/>
              </a:rPr>
              <a:t>   Matter</a:t>
            </a:r>
            <a:r>
              <a:rPr lang="en-US" dirty="0">
                <a:solidFill>
                  <a:prstClr val="white"/>
                </a:solidFill>
                <a:latin typeface="Constantia"/>
              </a:rPr>
              <a:t> Density Evolution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
        <p:nvSpPr>
          <p:cNvPr id="4" name="Rectangle 3"/>
          <p:cNvSpPr/>
          <p:nvPr/>
        </p:nvSpPr>
        <p:spPr>
          <a:xfrm>
            <a:off x="571500" y="2214563"/>
            <a:ext cx="3929063"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5058" name="Object 5"/>
          <p:cNvGraphicFramePr>
            <a:graphicFrameLocks noChangeAspect="1"/>
          </p:cNvGraphicFramePr>
          <p:nvPr/>
        </p:nvGraphicFramePr>
        <p:xfrm>
          <a:off x="5500688" y="3176588"/>
          <a:ext cx="2241550" cy="492125"/>
        </p:xfrm>
        <a:graphic>
          <a:graphicData uri="http://schemas.openxmlformats.org/presentationml/2006/ole">
            <mc:AlternateContent xmlns:mc="http://schemas.openxmlformats.org/markup-compatibility/2006">
              <mc:Choice xmlns:v="urn:schemas-microsoft-com:vml" Requires="v">
                <p:oleObj spid="_x0000_s222235" name="Equation" r:id="rId3" imgW="1091880" imgH="228600" progId="Equation.DSMT4">
                  <p:embed/>
                </p:oleObj>
              </mc:Choice>
              <mc:Fallback>
                <p:oleObj name="Equation" r:id="rId3" imgW="109188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3176588"/>
                        <a:ext cx="22415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59" name="Object 3"/>
          <p:cNvGraphicFramePr>
            <a:graphicFrameLocks noChangeAspect="1"/>
          </p:cNvGraphicFramePr>
          <p:nvPr/>
        </p:nvGraphicFramePr>
        <p:xfrm>
          <a:off x="1357313" y="2928938"/>
          <a:ext cx="2041525" cy="884237"/>
        </p:xfrm>
        <a:graphic>
          <a:graphicData uri="http://schemas.openxmlformats.org/presentationml/2006/ole">
            <mc:AlternateContent xmlns:mc="http://schemas.openxmlformats.org/markup-compatibility/2006">
              <mc:Choice xmlns:v="urn:schemas-microsoft-com:vml" Requires="v">
                <p:oleObj spid="_x0000_s222236" name="Equation" r:id="rId5" imgW="952200" imgH="393480" progId="Equation.DSMT4">
                  <p:embed/>
                </p:oleObj>
              </mc:Choice>
              <mc:Fallback>
                <p:oleObj name="Equation" r:id="rId5" imgW="95220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7313" y="2928938"/>
                        <a:ext cx="2041525" cy="884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4643438" y="2214563"/>
            <a:ext cx="3929062"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4857750" y="2357438"/>
            <a:ext cx="4286250" cy="1477962"/>
          </a:xfrm>
          <a:prstGeom prst="rect">
            <a:avLst/>
          </a:prstGeom>
          <a:noFill/>
        </p:spPr>
        <p:txBody>
          <a:bodyPr>
            <a:spAutoFit/>
          </a:bodyPr>
          <a:lstStyle/>
          <a:p>
            <a:pPr>
              <a:defRPr/>
            </a:pPr>
            <a:r>
              <a:rPr lang="en-US" dirty="0">
                <a:solidFill>
                  <a:prstClr val="white"/>
                </a:solidFill>
                <a:latin typeface="Constantia"/>
                <a:sym typeface="Mathematica1"/>
              </a:rPr>
              <a:t>   Dark Energy </a:t>
            </a:r>
            <a:r>
              <a:rPr lang="en-US" dirty="0">
                <a:solidFill>
                  <a:prstClr val="white"/>
                </a:solidFill>
                <a:latin typeface="Constantia"/>
              </a:rPr>
              <a:t>Density Evolution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
        <p:nvSpPr>
          <p:cNvPr id="12" name="TextBox 11"/>
          <p:cNvSpPr txBox="1"/>
          <p:nvPr/>
        </p:nvSpPr>
        <p:spPr>
          <a:xfrm>
            <a:off x="642938" y="4214813"/>
            <a:ext cx="8001000" cy="2586037"/>
          </a:xfrm>
          <a:prstGeom prst="rect">
            <a:avLst/>
          </a:prstGeom>
          <a:noFill/>
        </p:spPr>
        <p:txBody>
          <a:bodyPr>
            <a:spAutoFit/>
          </a:bodyPr>
          <a:lstStyle/>
          <a:p>
            <a:pPr>
              <a:buFont typeface="Mathematica1" pitchFamily="2" charset="2"/>
              <a:buChar char="·"/>
              <a:defRPr/>
            </a:pPr>
            <a:r>
              <a:rPr lang="en-US" dirty="0">
                <a:solidFill>
                  <a:prstClr val="white"/>
                </a:solidFill>
                <a:latin typeface="Constantia"/>
              </a:rPr>
              <a:t> While matter density decreases due to the expansion of the Universe, </a:t>
            </a:r>
          </a:p>
          <a:p>
            <a:pPr>
              <a:defRPr/>
            </a:pPr>
            <a:r>
              <a:rPr lang="en-US" dirty="0">
                <a:solidFill>
                  <a:prstClr val="white"/>
                </a:solidFill>
                <a:latin typeface="Constantia"/>
              </a:rPr>
              <a:t>  the cosmological constant represents a small, yet constant, energy density. </a:t>
            </a:r>
          </a:p>
          <a:p>
            <a:pPr>
              <a:defRPr/>
            </a:pPr>
            <a:r>
              <a:rPr lang="en-US" dirty="0">
                <a:solidFill>
                  <a:prstClr val="white"/>
                </a:solidFill>
                <a:latin typeface="Constantia"/>
              </a:rPr>
              <a:t>  As a result, it will represent a higher density after</a:t>
            </a:r>
          </a:p>
          <a:p>
            <a:pPr>
              <a:defRPr/>
            </a:pPr>
            <a:endParaRPr lang="en-US" dirty="0">
              <a:solidFill>
                <a:prstClr val="white"/>
              </a:solidFill>
              <a:latin typeface="Constantia"/>
            </a:endParaRPr>
          </a:p>
          <a:p>
            <a:pPr>
              <a:defRPr/>
            </a:pPr>
            <a:r>
              <a:rPr lang="en-US"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graphicFrame>
        <p:nvGraphicFramePr>
          <p:cNvPr id="45060" name="Object 4"/>
          <p:cNvGraphicFramePr>
            <a:graphicFrameLocks noChangeAspect="1"/>
          </p:cNvGraphicFramePr>
          <p:nvPr/>
        </p:nvGraphicFramePr>
        <p:xfrm>
          <a:off x="4665663" y="5429250"/>
          <a:ext cx="1312862" cy="785813"/>
        </p:xfrm>
        <a:graphic>
          <a:graphicData uri="http://schemas.openxmlformats.org/presentationml/2006/ole">
            <mc:AlternateContent xmlns:mc="http://schemas.openxmlformats.org/markup-compatibility/2006">
              <mc:Choice xmlns:v="urn:schemas-microsoft-com:vml" Requires="v">
                <p:oleObj spid="_x0000_s222237" name="Equation" r:id="rId7" imgW="711000" imgH="406080" progId="Equation.DSMT4">
                  <p:embed/>
                </p:oleObj>
              </mc:Choice>
              <mc:Fallback>
                <p:oleObj name="Equation" r:id="rId7" imgW="711000" imgH="4060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5429250"/>
                        <a:ext cx="1312862"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61" name="Object 5"/>
          <p:cNvGraphicFramePr>
            <a:graphicFrameLocks noChangeAspect="1"/>
          </p:cNvGraphicFramePr>
          <p:nvPr/>
        </p:nvGraphicFramePr>
        <p:xfrm>
          <a:off x="1233488" y="5303838"/>
          <a:ext cx="1720850" cy="1092200"/>
        </p:xfrm>
        <a:graphic>
          <a:graphicData uri="http://schemas.openxmlformats.org/presentationml/2006/ole">
            <mc:AlternateContent xmlns:mc="http://schemas.openxmlformats.org/markup-compatibility/2006">
              <mc:Choice xmlns:v="urn:schemas-microsoft-com:vml" Requires="v">
                <p:oleObj spid="_x0000_s222238" name="Equation" r:id="rId9" imgW="838080" imgH="507960" progId="Equation.DSMT4">
                  <p:embed/>
                </p:oleObj>
              </mc:Choice>
              <mc:Fallback>
                <p:oleObj name="Equation" r:id="rId9" imgW="838080" imgH="50796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3488" y="5303838"/>
                        <a:ext cx="172085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Left Arrow 14"/>
          <p:cNvSpPr/>
          <p:nvPr/>
        </p:nvSpPr>
        <p:spPr>
          <a:xfrm>
            <a:off x="3786188" y="5643563"/>
            <a:ext cx="714375" cy="357187"/>
          </a:xfrm>
          <a:prstGeom prst="lef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571500" y="5214938"/>
            <a:ext cx="3071813"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5062" name="Object 6"/>
          <p:cNvGraphicFramePr>
            <a:graphicFrameLocks noChangeAspect="1"/>
          </p:cNvGraphicFramePr>
          <p:nvPr/>
        </p:nvGraphicFramePr>
        <p:xfrm>
          <a:off x="6618288" y="5000625"/>
          <a:ext cx="989012" cy="1474788"/>
        </p:xfrm>
        <a:graphic>
          <a:graphicData uri="http://schemas.openxmlformats.org/presentationml/2006/ole">
            <mc:AlternateContent xmlns:mc="http://schemas.openxmlformats.org/markup-compatibility/2006">
              <mc:Choice xmlns:v="urn:schemas-microsoft-com:vml" Requires="v">
                <p:oleObj spid="_x0000_s222239" name="Equation" r:id="rId11" imgW="482400" imgH="685800" progId="Equation.DSMT4">
                  <p:embed/>
                </p:oleObj>
              </mc:Choice>
              <mc:Fallback>
                <p:oleObj name="Equation" r:id="rId11" imgW="482400" imgH="685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5000625"/>
                        <a:ext cx="989012" cy="1474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7715250" y="5000625"/>
            <a:ext cx="3143250" cy="2708275"/>
          </a:xfrm>
          <a:prstGeom prst="rect">
            <a:avLst/>
          </a:prstGeom>
          <a:noFill/>
        </p:spPr>
        <p:txBody>
          <a:bodyPr>
            <a:spAutoFit/>
          </a:bodyPr>
          <a:lstStyle/>
          <a:p>
            <a:pPr>
              <a:defRPr/>
            </a:pPr>
            <a:r>
              <a:rPr lang="en-US" sz="1400" dirty="0">
                <a:solidFill>
                  <a:prstClr val="white"/>
                </a:solidFill>
                <a:latin typeface="Constantia"/>
                <a:sym typeface="Mathematica1"/>
              </a:rPr>
              <a:t>Matter </a:t>
            </a:r>
          </a:p>
          <a:p>
            <a:pPr>
              <a:defRPr/>
            </a:pPr>
            <a:r>
              <a:rPr lang="en-US" sz="1400" dirty="0">
                <a:solidFill>
                  <a:prstClr val="white"/>
                </a:solidFill>
                <a:latin typeface="Constantia"/>
                <a:sym typeface="Mathematica1"/>
              </a:rPr>
              <a:t> dominance</a:t>
            </a:r>
          </a:p>
          <a:p>
            <a:pPr>
              <a:buFont typeface="Mathematica1" pitchFamily="2" charset="2"/>
              <a:buChar char="·"/>
              <a:defRPr/>
            </a:pPr>
            <a:endParaRPr lang="en-US" sz="1400" dirty="0">
              <a:solidFill>
                <a:prstClr val="white"/>
              </a:solidFill>
              <a:latin typeface="Constantia"/>
              <a:sym typeface="Mathematica1"/>
            </a:endParaRPr>
          </a:p>
          <a:p>
            <a:pPr>
              <a:buFont typeface="Mathematica1" pitchFamily="2" charset="2"/>
              <a:buChar char="·"/>
              <a:defRPr/>
            </a:pPr>
            <a:endParaRPr lang="en-US" sz="1400" dirty="0">
              <a:solidFill>
                <a:prstClr val="white"/>
              </a:solidFill>
              <a:latin typeface="Constantia"/>
              <a:sym typeface="Mathematica1"/>
            </a:endParaRPr>
          </a:p>
          <a:p>
            <a:pPr>
              <a:defRPr/>
            </a:pPr>
            <a:endParaRPr lang="en-US" sz="1400" dirty="0">
              <a:solidFill>
                <a:prstClr val="white"/>
              </a:solidFill>
              <a:latin typeface="Constantia"/>
              <a:sym typeface="Mathematica1"/>
            </a:endParaRPr>
          </a:p>
          <a:p>
            <a:pPr>
              <a:defRPr/>
            </a:pPr>
            <a:r>
              <a:rPr lang="en-US" sz="1400" dirty="0">
                <a:solidFill>
                  <a:prstClr val="white"/>
                </a:solidFill>
                <a:latin typeface="Constantia"/>
                <a:sym typeface="Mathematica1"/>
              </a:rPr>
              <a:t> Dark energy</a:t>
            </a:r>
          </a:p>
          <a:p>
            <a:pPr>
              <a:defRPr/>
            </a:pPr>
            <a:r>
              <a:rPr lang="en-US" sz="1400" dirty="0">
                <a:solidFill>
                  <a:prstClr val="white"/>
                </a:solidFill>
                <a:latin typeface="Constantia"/>
                <a:sym typeface="Mathematica1"/>
              </a:rPr>
              <a:t> dominance</a:t>
            </a:r>
            <a:r>
              <a:rPr lang="en-US" sz="1400"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
        <p:nvSpPr>
          <p:cNvPr id="19" name="Rectangle 18"/>
          <p:cNvSpPr/>
          <p:nvPr/>
        </p:nvSpPr>
        <p:spPr>
          <a:xfrm>
            <a:off x="6357938" y="4929188"/>
            <a:ext cx="2500312" cy="1714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849761689"/>
      </p:ext>
    </p:extLst>
  </p:cSld>
  <p:clrMapOvr>
    <a:masterClrMapping/>
  </p:clrMapOvr>
  <p:transition>
    <p:zo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3370263"/>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Matter-Dark Energy</a:t>
            </a: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Transition</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4" name="Rectangle 3"/>
          <p:cNvSpPr/>
          <p:nvPr/>
        </p:nvSpPr>
        <p:spPr>
          <a:xfrm>
            <a:off x="1000125" y="1928813"/>
            <a:ext cx="2214563" cy="1714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Box 11"/>
          <p:cNvSpPr txBox="1"/>
          <p:nvPr/>
        </p:nvSpPr>
        <p:spPr>
          <a:xfrm>
            <a:off x="642938" y="4214813"/>
            <a:ext cx="8001000" cy="2032000"/>
          </a:xfrm>
          <a:prstGeom prst="rect">
            <a:avLst/>
          </a:prstGeom>
          <a:noFill/>
        </p:spPr>
        <p:txBody>
          <a:bodyPr>
            <a:spAutoFit/>
          </a:bodyPr>
          <a:lstStyle/>
          <a:p>
            <a:pPr>
              <a:defRPr/>
            </a:pPr>
            <a:r>
              <a:rPr lang="en-US" dirty="0">
                <a:solidFill>
                  <a:prstClr val="white"/>
                </a:solidFill>
                <a:latin typeface="Constantia"/>
              </a:rPr>
              <a:t> </a:t>
            </a:r>
          </a:p>
          <a:p>
            <a:pPr>
              <a:defRPr/>
            </a:pPr>
            <a:endParaRPr lang="en-US" dirty="0">
              <a:solidFill>
                <a:prstClr val="white"/>
              </a:solidFill>
              <a:latin typeface="Constantia"/>
            </a:endParaRPr>
          </a:p>
          <a:p>
            <a:pPr>
              <a:defRPr/>
            </a:pPr>
            <a:r>
              <a:rPr lang="en-US"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graphicFrame>
        <p:nvGraphicFramePr>
          <p:cNvPr id="46082" name="Object 5"/>
          <p:cNvGraphicFramePr>
            <a:graphicFrameLocks noChangeAspect="1"/>
          </p:cNvGraphicFramePr>
          <p:nvPr/>
        </p:nvGraphicFramePr>
        <p:xfrm>
          <a:off x="1214438" y="2214563"/>
          <a:ext cx="1720850" cy="1092200"/>
        </p:xfrm>
        <a:graphic>
          <a:graphicData uri="http://schemas.openxmlformats.org/presentationml/2006/ole">
            <mc:AlternateContent xmlns:mc="http://schemas.openxmlformats.org/markup-compatibility/2006">
              <mc:Choice xmlns:v="urn:schemas-microsoft-com:vml" Requires="v">
                <p:oleObj spid="_x0000_s223254" name="Equation" r:id="rId3" imgW="838080" imgH="507960" progId="Equation.DSMT4">
                  <p:embed/>
                </p:oleObj>
              </mc:Choice>
              <mc:Fallback>
                <p:oleObj name="Equation" r:id="rId3" imgW="83808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2214563"/>
                        <a:ext cx="172085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Left Arrow 14"/>
          <p:cNvSpPr/>
          <p:nvPr/>
        </p:nvSpPr>
        <p:spPr>
          <a:xfrm rot="10800000">
            <a:off x="3429000" y="2571750"/>
            <a:ext cx="714375" cy="357188"/>
          </a:xfrm>
          <a:prstGeom prst="lef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1071563" y="4786313"/>
            <a:ext cx="2143125" cy="1643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6083" name="Object 7"/>
          <p:cNvGraphicFramePr>
            <a:graphicFrameLocks noChangeAspect="1"/>
          </p:cNvGraphicFramePr>
          <p:nvPr/>
        </p:nvGraphicFramePr>
        <p:xfrm>
          <a:off x="4656138" y="2057400"/>
          <a:ext cx="3600450" cy="1557338"/>
        </p:xfrm>
        <a:graphic>
          <a:graphicData uri="http://schemas.openxmlformats.org/presentationml/2006/ole">
            <mc:AlternateContent xmlns:mc="http://schemas.openxmlformats.org/markup-compatibility/2006">
              <mc:Choice xmlns:v="urn:schemas-microsoft-com:vml" Requires="v">
                <p:oleObj spid="_x0000_s223255" name="Equation" r:id="rId5" imgW="1752480" imgH="723600" progId="Equation.DSMT4">
                  <p:embed/>
                </p:oleObj>
              </mc:Choice>
              <mc:Fallback>
                <p:oleObj name="Equation" r:id="rId5" imgW="1752480" imgH="723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138" y="2057400"/>
                        <a:ext cx="360045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4357688" y="1928813"/>
            <a:ext cx="4429125" cy="1714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ight Brace 20"/>
          <p:cNvSpPr/>
          <p:nvPr/>
        </p:nvSpPr>
        <p:spPr>
          <a:xfrm>
            <a:off x="6286500" y="2071688"/>
            <a:ext cx="285750" cy="142875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sp>
        <p:nvSpPr>
          <p:cNvPr id="22" name="Left Arrow 21"/>
          <p:cNvSpPr/>
          <p:nvPr/>
        </p:nvSpPr>
        <p:spPr>
          <a:xfrm rot="16200000">
            <a:off x="1750219" y="4036219"/>
            <a:ext cx="714375" cy="357187"/>
          </a:xfrm>
          <a:prstGeom prst="leftArrow">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6084" name="Object 8"/>
          <p:cNvGraphicFramePr>
            <a:graphicFrameLocks noChangeAspect="1"/>
          </p:cNvGraphicFramePr>
          <p:nvPr/>
        </p:nvGraphicFramePr>
        <p:xfrm>
          <a:off x="1103313" y="5072063"/>
          <a:ext cx="2085975" cy="1092200"/>
        </p:xfrm>
        <a:graphic>
          <a:graphicData uri="http://schemas.openxmlformats.org/presentationml/2006/ole">
            <mc:AlternateContent xmlns:mc="http://schemas.openxmlformats.org/markup-compatibility/2006">
              <mc:Choice xmlns:v="urn:schemas-microsoft-com:vml" Requires="v">
                <p:oleObj spid="_x0000_s223256" name="Equation" r:id="rId7" imgW="1015920" imgH="507960" progId="Equation.DSMT4">
                  <p:embed/>
                </p:oleObj>
              </mc:Choice>
              <mc:Fallback>
                <p:oleObj name="Equation" r:id="rId7" imgW="1015920" imgH="5079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13" y="5072063"/>
                        <a:ext cx="2085975"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22"/>
          <p:cNvSpPr txBox="1"/>
          <p:nvPr/>
        </p:nvSpPr>
        <p:spPr>
          <a:xfrm>
            <a:off x="2286000" y="4071938"/>
            <a:ext cx="4286250" cy="1754187"/>
          </a:xfrm>
          <a:prstGeom prst="rect">
            <a:avLst/>
          </a:prstGeom>
          <a:noFill/>
        </p:spPr>
        <p:txBody>
          <a:bodyPr>
            <a:spAutoFit/>
          </a:bodyPr>
          <a:lstStyle/>
          <a:p>
            <a:pPr>
              <a:defRPr/>
            </a:pPr>
            <a:r>
              <a:rPr lang="en-US" dirty="0">
                <a:solidFill>
                  <a:prstClr val="white"/>
                </a:solidFill>
                <a:latin typeface="Constantia"/>
                <a:sym typeface="Mathematica1"/>
              </a:rPr>
              <a:t>Flat</a:t>
            </a:r>
          </a:p>
          <a:p>
            <a:pPr>
              <a:defRPr/>
            </a:pPr>
            <a:r>
              <a:rPr lang="en-US" dirty="0">
                <a:solidFill>
                  <a:prstClr val="white"/>
                </a:solidFill>
                <a:latin typeface="Constantia"/>
                <a:sym typeface="Mathematica1"/>
              </a:rPr>
              <a:t>Universe</a:t>
            </a:r>
            <a:r>
              <a:rPr lang="en-US"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
        <p:nvSpPr>
          <p:cNvPr id="24" name="TextBox 23"/>
          <p:cNvSpPr txBox="1"/>
          <p:nvPr/>
        </p:nvSpPr>
        <p:spPr>
          <a:xfrm>
            <a:off x="3571875" y="3786188"/>
            <a:ext cx="5715000" cy="2586037"/>
          </a:xfrm>
          <a:prstGeom prst="rect">
            <a:avLst/>
          </a:prstGeom>
          <a:noFill/>
        </p:spPr>
        <p:txBody>
          <a:bodyPr>
            <a:spAutoFit/>
          </a:bodyPr>
          <a:lstStyle/>
          <a:p>
            <a:pPr>
              <a:defRPr/>
            </a:pPr>
            <a:r>
              <a:rPr lang="en-US" dirty="0">
                <a:solidFill>
                  <a:prstClr val="white"/>
                </a:solidFill>
                <a:latin typeface="Constantia"/>
                <a:sym typeface="Mathematica1"/>
              </a:rPr>
              <a:t>Note:    a more appropriate characteristic transition</a:t>
            </a:r>
          </a:p>
          <a:p>
            <a:pPr>
              <a:defRPr/>
            </a:pPr>
            <a:r>
              <a:rPr lang="en-US" dirty="0">
                <a:solidFill>
                  <a:prstClr val="white"/>
                </a:solidFill>
                <a:latin typeface="Constantia"/>
                <a:sym typeface="Mathematica1"/>
              </a:rPr>
              <a:t>             is that at which the deceleration turns into </a:t>
            </a:r>
          </a:p>
          <a:p>
            <a:pPr>
              <a:defRPr/>
            </a:pPr>
            <a:r>
              <a:rPr lang="en-US" dirty="0">
                <a:solidFill>
                  <a:prstClr val="white"/>
                </a:solidFill>
                <a:latin typeface="Constantia"/>
                <a:sym typeface="Mathematica1"/>
              </a:rPr>
              <a:t>             acceleration:</a:t>
            </a:r>
          </a:p>
          <a:p>
            <a:pPr>
              <a:defRPr/>
            </a:pPr>
            <a:endParaRPr lang="en-US" dirty="0">
              <a:solidFill>
                <a:prstClr val="white"/>
              </a:solidFill>
              <a:latin typeface="Constantia"/>
              <a:sym typeface="Mathematica1"/>
            </a:endParaRPr>
          </a:p>
          <a:p>
            <a:pPr>
              <a:defRPr/>
            </a:pPr>
            <a:r>
              <a:rPr lang="en-US" dirty="0">
                <a:solidFill>
                  <a:prstClr val="white"/>
                </a:solidFill>
                <a:latin typeface="Constantia"/>
              </a:rPr>
              <a:t> </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graphicFrame>
        <p:nvGraphicFramePr>
          <p:cNvPr id="46085" name="Object 9"/>
          <p:cNvGraphicFramePr>
            <a:graphicFrameLocks noChangeAspect="1"/>
          </p:cNvGraphicFramePr>
          <p:nvPr/>
        </p:nvGraphicFramePr>
        <p:xfrm>
          <a:off x="4676775" y="5000625"/>
          <a:ext cx="3884613" cy="1092200"/>
        </p:xfrm>
        <a:graphic>
          <a:graphicData uri="http://schemas.openxmlformats.org/presentationml/2006/ole">
            <mc:AlternateContent xmlns:mc="http://schemas.openxmlformats.org/markup-compatibility/2006">
              <mc:Choice xmlns:v="urn:schemas-microsoft-com:vml" Requires="v">
                <p:oleObj spid="_x0000_s223257" name="Equation" r:id="rId9" imgW="1892160" imgH="507960" progId="Equation.DSMT4">
                  <p:embed/>
                </p:oleObj>
              </mc:Choice>
              <mc:Fallback>
                <p:oleObj name="Equation" r:id="rId9" imgW="1892160" imgH="50796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6775" y="5000625"/>
                        <a:ext cx="3884613"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 name="Rectangle 24"/>
          <p:cNvSpPr/>
          <p:nvPr/>
        </p:nvSpPr>
        <p:spPr>
          <a:xfrm>
            <a:off x="4429125" y="4786313"/>
            <a:ext cx="4357688" cy="16430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052077513"/>
      </p:ext>
    </p:extLst>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3092451"/>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prstClr val="white"/>
                </a:solidFill>
                <a:effectLst>
                  <a:outerShdw blurRad="38100" dist="38100" dir="2700000" algn="tl">
                    <a:srgbClr val="000000"/>
                  </a:outerShdw>
                </a:effectLst>
                <a:latin typeface="Constantia"/>
              </a:rPr>
              <a:t>Evolution</a:t>
            </a:r>
          </a:p>
          <a:p>
            <a:pPr algn="ctr">
              <a:lnSpc>
                <a:spcPct val="50000"/>
              </a:lnSpc>
              <a:spcBef>
                <a:spcPct val="50000"/>
              </a:spcBef>
              <a:defRPr/>
            </a:pPr>
            <a:r>
              <a:rPr lang="en-US" sz="4200" b="1" dirty="0">
                <a:solidFill>
                  <a:prstClr val="white"/>
                </a:solidFill>
                <a:effectLst>
                  <a:outerShdw blurRad="38100" dist="38100" dir="2700000" algn="tl">
                    <a:srgbClr val="000000"/>
                  </a:outerShdw>
                </a:effectLst>
                <a:latin typeface="Constantia"/>
              </a:rPr>
              <a:t>Cosmological Density Parameter</a:t>
            </a:r>
          </a:p>
          <a:p>
            <a:pPr algn="ctr">
              <a:lnSpc>
                <a:spcPct val="50000"/>
              </a:lnSpc>
              <a:spcBef>
                <a:spcPct val="50000"/>
              </a:spcBef>
              <a:defRPr/>
            </a:pPr>
            <a:endParaRPr lang="en-US" sz="6000" b="1" dirty="0">
              <a:solidFill>
                <a:srgbClr val="FFFF00"/>
              </a:solidFill>
              <a:effectLst>
                <a:outerShdw blurRad="38100" dist="38100" dir="2700000" algn="tl">
                  <a:srgbClr val="000000"/>
                </a:outerShdw>
              </a:effectLst>
              <a:latin typeface="Papyrus" pitchFamily="66" charset="0"/>
            </a:endParaRPr>
          </a:p>
        </p:txBody>
      </p:sp>
      <p:sp>
        <p:nvSpPr>
          <p:cNvPr id="3" name="TextBox 2"/>
          <p:cNvSpPr txBox="1"/>
          <p:nvPr/>
        </p:nvSpPr>
        <p:spPr>
          <a:xfrm>
            <a:off x="357188" y="1500188"/>
            <a:ext cx="8286750" cy="2862262"/>
          </a:xfrm>
          <a:prstGeom prst="rect">
            <a:avLst/>
          </a:prstGeom>
          <a:noFill/>
        </p:spPr>
        <p:txBody>
          <a:bodyPr>
            <a:spAutoFit/>
          </a:bodyPr>
          <a:lstStyle/>
          <a:p>
            <a:pPr>
              <a:defRPr/>
            </a:pPr>
            <a:endParaRPr lang="en-US" dirty="0">
              <a:solidFill>
                <a:prstClr val="white"/>
              </a:solidFill>
              <a:latin typeface="Constantia"/>
            </a:endParaRPr>
          </a:p>
          <a:p>
            <a:pPr>
              <a:defRPr/>
            </a:pPr>
            <a:r>
              <a:rPr lang="en-US" dirty="0">
                <a:solidFill>
                  <a:prstClr val="white"/>
                </a:solidFill>
                <a:latin typeface="Constantia"/>
              </a:rPr>
              <a:t>Limiting ourselves to a flat Universe </a:t>
            </a:r>
          </a:p>
          <a:p>
            <a:pPr>
              <a:defRPr/>
            </a:pPr>
            <a:r>
              <a:rPr lang="en-US" dirty="0">
                <a:solidFill>
                  <a:prstClr val="white"/>
                </a:solidFill>
                <a:latin typeface="Constantia"/>
              </a:rPr>
              <a:t>(and discarding the contribution by and evolution of curvature):</a:t>
            </a:r>
          </a:p>
          <a:p>
            <a:pPr>
              <a:defRPr/>
            </a:pPr>
            <a:endParaRPr lang="en-US" dirty="0">
              <a:solidFill>
                <a:prstClr val="white"/>
              </a:solidFill>
              <a:latin typeface="Constantia"/>
            </a:endParaRPr>
          </a:p>
          <a:p>
            <a:pPr>
              <a:defRPr/>
            </a:pPr>
            <a:r>
              <a:rPr lang="en-US" dirty="0">
                <a:solidFill>
                  <a:prstClr val="white"/>
                </a:solidFill>
                <a:latin typeface="Constantia"/>
              </a:rPr>
              <a:t>to appreciate the dominance of radiation, matter and dark energy in the subsequent cosmological eras, it is most illuminating to look at the evolution</a:t>
            </a:r>
          </a:p>
          <a:p>
            <a:pPr>
              <a:defRPr/>
            </a:pPr>
            <a:r>
              <a:rPr lang="en-US" dirty="0">
                <a:solidFill>
                  <a:prstClr val="white"/>
                </a:solidFill>
                <a:latin typeface="Constantia"/>
              </a:rPr>
              <a:t>of the cosmological density parameter of these cosmological components:</a:t>
            </a:r>
          </a:p>
          <a:p>
            <a:pPr>
              <a:defRPr/>
            </a:pPr>
            <a:endParaRPr lang="en-US" dirty="0">
              <a:solidFill>
                <a:prstClr val="white"/>
              </a:solidFill>
              <a:latin typeface="Constantia"/>
            </a:endParaRPr>
          </a:p>
          <a:p>
            <a:pPr>
              <a:defRPr/>
            </a:pPr>
            <a:endParaRPr lang="en-US" dirty="0">
              <a:solidFill>
                <a:prstClr val="white"/>
              </a:solidFill>
              <a:latin typeface="Constantia"/>
            </a:endParaRPr>
          </a:p>
          <a:p>
            <a:pPr>
              <a:defRPr/>
            </a:pPr>
            <a:r>
              <a:rPr lang="en-US" dirty="0">
                <a:solidFill>
                  <a:prstClr val="white"/>
                </a:solidFill>
                <a:latin typeface="Constantia"/>
              </a:rPr>
              <a:t>        </a:t>
            </a:r>
          </a:p>
        </p:txBody>
      </p:sp>
      <p:sp>
        <p:nvSpPr>
          <p:cNvPr id="4" name="Rectangle 3"/>
          <p:cNvSpPr/>
          <p:nvPr/>
        </p:nvSpPr>
        <p:spPr>
          <a:xfrm>
            <a:off x="214313" y="1785938"/>
            <a:ext cx="8715375" cy="1857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7106" name="Object 5"/>
          <p:cNvGraphicFramePr>
            <a:graphicFrameLocks noChangeAspect="1"/>
          </p:cNvGraphicFramePr>
          <p:nvPr/>
        </p:nvGraphicFramePr>
        <p:xfrm>
          <a:off x="571500" y="3929063"/>
          <a:ext cx="1646238" cy="839787"/>
        </p:xfrm>
        <a:graphic>
          <a:graphicData uri="http://schemas.openxmlformats.org/presentationml/2006/ole">
            <mc:AlternateContent xmlns:mc="http://schemas.openxmlformats.org/markup-compatibility/2006">
              <mc:Choice xmlns:v="urn:schemas-microsoft-com:vml" Requires="v">
                <p:oleObj spid="_x0000_s224278" name="Equation" r:id="rId3" imgW="469800" imgH="228600" progId="Equation.DSMT4">
                  <p:embed/>
                </p:oleObj>
              </mc:Choice>
              <mc:Fallback>
                <p:oleObj name="Equation" r:id="rId3" imgW="4698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3929063"/>
                        <a:ext cx="1646238"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07" name="Object 3"/>
          <p:cNvGraphicFramePr>
            <a:graphicFrameLocks noChangeAspect="1"/>
          </p:cNvGraphicFramePr>
          <p:nvPr/>
        </p:nvGraphicFramePr>
        <p:xfrm>
          <a:off x="3929063" y="3929063"/>
          <a:ext cx="1423987" cy="839787"/>
        </p:xfrm>
        <a:graphic>
          <a:graphicData uri="http://schemas.openxmlformats.org/presentationml/2006/ole">
            <mc:AlternateContent xmlns:mc="http://schemas.openxmlformats.org/markup-compatibility/2006">
              <mc:Choice xmlns:v="urn:schemas-microsoft-com:vml" Requires="v">
                <p:oleObj spid="_x0000_s224279" name="Equation" r:id="rId5" imgW="406080" imgH="228600" progId="Equation.DSMT4">
                  <p:embed/>
                </p:oleObj>
              </mc:Choice>
              <mc:Fallback>
                <p:oleObj name="Equation" r:id="rId5" imgW="40608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9063" y="3929063"/>
                        <a:ext cx="1423987"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08" name="Object 4"/>
          <p:cNvGraphicFramePr>
            <a:graphicFrameLocks noChangeAspect="1"/>
          </p:cNvGraphicFramePr>
          <p:nvPr/>
        </p:nvGraphicFramePr>
        <p:xfrm>
          <a:off x="7072313" y="3929063"/>
          <a:ext cx="1423987" cy="839787"/>
        </p:xfrm>
        <a:graphic>
          <a:graphicData uri="http://schemas.openxmlformats.org/presentationml/2006/ole">
            <mc:AlternateContent xmlns:mc="http://schemas.openxmlformats.org/markup-compatibility/2006">
              <mc:Choice xmlns:v="urn:schemas-microsoft-com:vml" Requires="v">
                <p:oleObj spid="_x0000_s224280" name="Equation" r:id="rId7" imgW="406080" imgH="228600" progId="Equation.DSMT4">
                  <p:embed/>
                </p:oleObj>
              </mc:Choice>
              <mc:Fallback>
                <p:oleObj name="Equation" r:id="rId7" imgW="40608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2313" y="3929063"/>
                        <a:ext cx="1423987" cy="83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7109" name="Object 5"/>
          <p:cNvGraphicFramePr>
            <a:graphicFrameLocks noChangeAspect="1"/>
          </p:cNvGraphicFramePr>
          <p:nvPr/>
        </p:nvGraphicFramePr>
        <p:xfrm>
          <a:off x="1285875" y="5072063"/>
          <a:ext cx="6043613" cy="1490662"/>
        </p:xfrm>
        <a:graphic>
          <a:graphicData uri="http://schemas.openxmlformats.org/presentationml/2006/ole">
            <mc:AlternateContent xmlns:mc="http://schemas.openxmlformats.org/markup-compatibility/2006">
              <mc:Choice xmlns:v="urn:schemas-microsoft-com:vml" Requires="v">
                <p:oleObj spid="_x0000_s224281" name="Equation" r:id="rId9" imgW="1955520" imgH="482400" progId="Equation.DSMT4">
                  <p:embed/>
                </p:oleObj>
              </mc:Choice>
              <mc:Fallback>
                <p:oleObj name="Equation" r:id="rId9" imgW="1955520" imgH="482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5875" y="5072063"/>
                        <a:ext cx="6043613" cy="149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8"/>
          <p:cNvSpPr/>
          <p:nvPr/>
        </p:nvSpPr>
        <p:spPr>
          <a:xfrm>
            <a:off x="1071563" y="5000625"/>
            <a:ext cx="7858125" cy="16430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Left-Right Arrow 9"/>
          <p:cNvSpPr/>
          <p:nvPr/>
        </p:nvSpPr>
        <p:spPr>
          <a:xfrm>
            <a:off x="2571750" y="4214813"/>
            <a:ext cx="1071563" cy="2857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Left-Right Arrow 10"/>
          <p:cNvSpPr/>
          <p:nvPr/>
        </p:nvSpPr>
        <p:spPr>
          <a:xfrm>
            <a:off x="5643563" y="4214813"/>
            <a:ext cx="1071562" cy="2857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Box 11"/>
          <p:cNvSpPr txBox="1"/>
          <p:nvPr/>
        </p:nvSpPr>
        <p:spPr>
          <a:xfrm>
            <a:off x="285750" y="5357813"/>
            <a:ext cx="8286750" cy="646112"/>
          </a:xfrm>
          <a:prstGeom prst="rect">
            <a:avLst/>
          </a:prstGeom>
          <a:noFill/>
        </p:spPr>
        <p:txBody>
          <a:bodyPr>
            <a:spAutoFit/>
          </a:bodyPr>
          <a:lstStyle/>
          <a:p>
            <a:pPr>
              <a:defRPr/>
            </a:pPr>
            <a:endParaRPr lang="en-US" dirty="0">
              <a:solidFill>
                <a:prstClr val="white"/>
              </a:solidFill>
              <a:latin typeface="Constantia"/>
            </a:endParaRPr>
          </a:p>
          <a:p>
            <a:pPr>
              <a:defRPr/>
            </a:pPr>
            <a:r>
              <a:rPr lang="en-US" dirty="0">
                <a:solidFill>
                  <a:prstClr val="white"/>
                </a:solidFill>
                <a:latin typeface="Constantia"/>
              </a:rPr>
              <a:t>e.g.  </a:t>
            </a:r>
          </a:p>
        </p:txBody>
      </p:sp>
    </p:spTree>
    <p:extLst>
      <p:ext uri="{BB962C8B-B14F-4D97-AF65-F5344CB8AC3E}">
        <p14:creationId xmlns:p14="http://schemas.microsoft.com/office/powerpoint/2010/main" val="401235593"/>
      </p:ext>
    </p:extLst>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4" name="Content Placeholder 3" descr="frw.aexp.omega.l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78875" cy="6858000"/>
          </a:xfrm>
        </p:spPr>
      </p:pic>
      <p:sp>
        <p:nvSpPr>
          <p:cNvPr id="3" name="TextBox 2"/>
          <p:cNvSpPr txBox="1"/>
          <p:nvPr/>
        </p:nvSpPr>
        <p:spPr>
          <a:xfrm>
            <a:off x="6286500" y="5143500"/>
            <a:ext cx="2000250" cy="307975"/>
          </a:xfrm>
          <a:prstGeom prst="rect">
            <a:avLst/>
          </a:prstGeom>
          <a:noFill/>
        </p:spPr>
        <p:txBody>
          <a:bodyPr>
            <a:spAutoFit/>
          </a:bodyPr>
          <a:lstStyle/>
          <a:p>
            <a:pPr>
              <a:defRPr/>
            </a:pPr>
            <a:r>
              <a:rPr lang="en-US" sz="1400" b="1" dirty="0">
                <a:solidFill>
                  <a:srgbClr val="000099"/>
                </a:solidFill>
                <a:latin typeface="Constantia"/>
              </a:rPr>
              <a:t>dark energy</a:t>
            </a:r>
          </a:p>
        </p:txBody>
      </p:sp>
      <p:sp>
        <p:nvSpPr>
          <p:cNvPr id="4" name="TextBox 3"/>
          <p:cNvSpPr txBox="1"/>
          <p:nvPr/>
        </p:nvSpPr>
        <p:spPr>
          <a:xfrm>
            <a:off x="2071688" y="1643063"/>
            <a:ext cx="2000250" cy="307975"/>
          </a:xfrm>
          <a:prstGeom prst="rect">
            <a:avLst/>
          </a:prstGeom>
          <a:noFill/>
        </p:spPr>
        <p:txBody>
          <a:bodyPr>
            <a:spAutoFit/>
          </a:bodyPr>
          <a:lstStyle/>
          <a:p>
            <a:pPr>
              <a:defRPr/>
            </a:pPr>
            <a:r>
              <a:rPr lang="en-US" sz="1400" b="1" dirty="0">
                <a:solidFill>
                  <a:srgbClr val="FF0000"/>
                </a:solidFill>
                <a:latin typeface="Constantia"/>
              </a:rPr>
              <a:t>matter</a:t>
            </a:r>
          </a:p>
        </p:txBody>
      </p:sp>
      <p:sp>
        <p:nvSpPr>
          <p:cNvPr id="5" name="TextBox 4"/>
          <p:cNvSpPr txBox="1"/>
          <p:nvPr/>
        </p:nvSpPr>
        <p:spPr>
          <a:xfrm>
            <a:off x="4786313" y="2000250"/>
            <a:ext cx="2000250" cy="307975"/>
          </a:xfrm>
          <a:prstGeom prst="rect">
            <a:avLst/>
          </a:prstGeom>
          <a:noFill/>
        </p:spPr>
        <p:txBody>
          <a:bodyPr>
            <a:spAutoFit/>
          </a:bodyPr>
          <a:lstStyle/>
          <a:p>
            <a:pPr>
              <a:defRPr/>
            </a:pPr>
            <a:r>
              <a:rPr lang="en-US" sz="1400" b="1" dirty="0">
                <a:solidFill>
                  <a:srgbClr val="0070C0"/>
                </a:solidFill>
                <a:latin typeface="Constantia"/>
              </a:rPr>
              <a:t>radiation</a:t>
            </a:r>
          </a:p>
        </p:txBody>
      </p:sp>
      <p:sp>
        <p:nvSpPr>
          <p:cNvPr id="25" name="Rectangle 24"/>
          <p:cNvSpPr/>
          <p:nvPr/>
        </p:nvSpPr>
        <p:spPr>
          <a:xfrm>
            <a:off x="214313" y="2786063"/>
            <a:ext cx="714375" cy="785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8130" name="Object 5"/>
          <p:cNvGraphicFramePr>
            <a:graphicFrameLocks noChangeAspect="1"/>
          </p:cNvGraphicFramePr>
          <p:nvPr/>
        </p:nvGraphicFramePr>
        <p:xfrm>
          <a:off x="214313" y="428625"/>
          <a:ext cx="727075" cy="428625"/>
        </p:xfrm>
        <a:graphic>
          <a:graphicData uri="http://schemas.openxmlformats.org/presentationml/2006/ole">
            <mc:AlternateContent xmlns:mc="http://schemas.openxmlformats.org/markup-compatibility/2006">
              <mc:Choice xmlns:v="urn:schemas-microsoft-com:vml" Requires="v">
                <p:oleObj spid="_x0000_s225297" name="Equation" r:id="rId4" imgW="406080" imgH="228600" progId="Equation.DSMT4">
                  <p:embed/>
                </p:oleObj>
              </mc:Choice>
              <mc:Fallback>
                <p:oleObj name="Equation" r:id="rId4" imgW="40608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428625"/>
                        <a:ext cx="7270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31" name="Object 3"/>
          <p:cNvGraphicFramePr>
            <a:graphicFrameLocks noChangeAspect="1"/>
          </p:cNvGraphicFramePr>
          <p:nvPr/>
        </p:nvGraphicFramePr>
        <p:xfrm>
          <a:off x="214313" y="1000125"/>
          <a:ext cx="838200" cy="428625"/>
        </p:xfrm>
        <a:graphic>
          <a:graphicData uri="http://schemas.openxmlformats.org/presentationml/2006/ole">
            <mc:AlternateContent xmlns:mc="http://schemas.openxmlformats.org/markup-compatibility/2006">
              <mc:Choice xmlns:v="urn:schemas-microsoft-com:vml" Requires="v">
                <p:oleObj spid="_x0000_s225298" name="Equation" r:id="rId6" imgW="469800" imgH="228600" progId="Equation.DSMT4">
                  <p:embed/>
                </p:oleObj>
              </mc:Choice>
              <mc:Fallback>
                <p:oleObj name="Equation" r:id="rId6" imgW="4698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1000125"/>
                        <a:ext cx="8382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32" name="Object 4"/>
          <p:cNvGraphicFramePr>
            <a:graphicFrameLocks noChangeAspect="1"/>
          </p:cNvGraphicFramePr>
          <p:nvPr/>
        </p:nvGraphicFramePr>
        <p:xfrm>
          <a:off x="214313" y="1571625"/>
          <a:ext cx="725487" cy="428625"/>
        </p:xfrm>
        <a:graphic>
          <a:graphicData uri="http://schemas.openxmlformats.org/presentationml/2006/ole">
            <mc:AlternateContent xmlns:mc="http://schemas.openxmlformats.org/markup-compatibility/2006">
              <mc:Choice xmlns:v="urn:schemas-microsoft-com:vml" Requires="v">
                <p:oleObj spid="_x0000_s225299" name="Equation" r:id="rId8" imgW="406080" imgH="228600" progId="Equation.DSMT4">
                  <p:embed/>
                </p:oleObj>
              </mc:Choice>
              <mc:Fallback>
                <p:oleObj name="Equation" r:id="rId8" imgW="40608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1571625"/>
                        <a:ext cx="72548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Up Arrow 30"/>
          <p:cNvSpPr/>
          <p:nvPr/>
        </p:nvSpPr>
        <p:spPr>
          <a:xfrm>
            <a:off x="428625" y="2214563"/>
            <a:ext cx="142875" cy="28575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0" y="2143125"/>
            <a:ext cx="9144000" cy="2071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TextBox 11"/>
          <p:cNvSpPr txBox="1"/>
          <p:nvPr/>
        </p:nvSpPr>
        <p:spPr>
          <a:xfrm>
            <a:off x="285750" y="2357438"/>
            <a:ext cx="9715500" cy="1554162"/>
          </a:xfrm>
          <a:prstGeom prst="rect">
            <a:avLst/>
          </a:prstGeom>
          <a:noFill/>
        </p:spPr>
        <p:txBody>
          <a:bodyPr>
            <a:spAutoFit/>
          </a:bodyPr>
          <a:lstStyle/>
          <a:p>
            <a:pPr>
              <a:defRPr/>
            </a:pPr>
            <a:r>
              <a:rPr lang="en-US" sz="3500" b="1" dirty="0">
                <a:solidFill>
                  <a:prstClr val="white"/>
                </a:solidFill>
                <a:latin typeface="Constantia"/>
              </a:rPr>
              <a:t>Evolution Cosmic Density Parameter </a:t>
            </a:r>
            <a:r>
              <a:rPr lang="en-US" sz="3500" b="1" dirty="0">
                <a:solidFill>
                  <a:prstClr val="white"/>
                </a:solidFill>
                <a:latin typeface="Constantia"/>
                <a:sym typeface="Mathematica1"/>
              </a:rPr>
              <a:t></a:t>
            </a:r>
          </a:p>
          <a:p>
            <a:pPr>
              <a:defRPr/>
            </a:pPr>
            <a:r>
              <a:rPr lang="en-US" sz="3500" b="1" dirty="0">
                <a:solidFill>
                  <a:prstClr val="white"/>
                </a:solidFill>
                <a:latin typeface="Constantia"/>
                <a:sym typeface="Mathematica1"/>
              </a:rPr>
              <a:t>                    </a:t>
            </a:r>
            <a:r>
              <a:rPr lang="en-US" sz="2500" b="1" dirty="0">
                <a:solidFill>
                  <a:prstClr val="white"/>
                </a:solidFill>
                <a:latin typeface="Constantia"/>
                <a:sym typeface="Mathematica1"/>
              </a:rPr>
              <a:t>radiation, matter, dark energy</a:t>
            </a:r>
          </a:p>
          <a:p>
            <a:pPr>
              <a:defRPr/>
            </a:pPr>
            <a:r>
              <a:rPr lang="en-US" sz="2500" b="1" dirty="0">
                <a:solidFill>
                  <a:prstClr val="white"/>
                </a:solidFill>
                <a:latin typeface="Constantia"/>
                <a:sym typeface="Mathematica1"/>
              </a:rPr>
              <a:t>                               (in concordance Universe)</a:t>
            </a:r>
            <a:endParaRPr lang="en-US" sz="2500" b="1" dirty="0">
              <a:solidFill>
                <a:prstClr val="white"/>
              </a:solidFill>
              <a:latin typeface="Constantia"/>
            </a:endParaRPr>
          </a:p>
        </p:txBody>
      </p:sp>
    </p:spTree>
    <p:extLst>
      <p:ext uri="{BB962C8B-B14F-4D97-AF65-F5344CB8AC3E}">
        <p14:creationId xmlns:p14="http://schemas.microsoft.com/office/powerpoint/2010/main" val="347472062"/>
      </p:ext>
    </p:extLst>
  </p:cSld>
  <p:clrMapOvr>
    <a:masterClrMapping/>
  </p:clrMapOvr>
  <p:transition>
    <p:zo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8" name="Content Placeholder 3" descr="frw.aexp.omega.l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78875" cy="6858000"/>
          </a:xfrm>
        </p:spPr>
      </p:pic>
      <p:sp>
        <p:nvSpPr>
          <p:cNvPr id="3" name="TextBox 2"/>
          <p:cNvSpPr txBox="1"/>
          <p:nvPr/>
        </p:nvSpPr>
        <p:spPr>
          <a:xfrm>
            <a:off x="6286500" y="5143500"/>
            <a:ext cx="2000250" cy="307975"/>
          </a:xfrm>
          <a:prstGeom prst="rect">
            <a:avLst/>
          </a:prstGeom>
          <a:noFill/>
        </p:spPr>
        <p:txBody>
          <a:bodyPr>
            <a:spAutoFit/>
          </a:bodyPr>
          <a:lstStyle/>
          <a:p>
            <a:pPr>
              <a:defRPr/>
            </a:pPr>
            <a:r>
              <a:rPr lang="en-US" sz="1400" b="1" dirty="0">
                <a:solidFill>
                  <a:srgbClr val="000099"/>
                </a:solidFill>
                <a:latin typeface="Constantia"/>
              </a:rPr>
              <a:t>dark energy</a:t>
            </a:r>
          </a:p>
        </p:txBody>
      </p:sp>
      <p:sp>
        <p:nvSpPr>
          <p:cNvPr id="4" name="TextBox 3"/>
          <p:cNvSpPr txBox="1"/>
          <p:nvPr/>
        </p:nvSpPr>
        <p:spPr>
          <a:xfrm>
            <a:off x="2071688" y="1643063"/>
            <a:ext cx="2000250" cy="307975"/>
          </a:xfrm>
          <a:prstGeom prst="rect">
            <a:avLst/>
          </a:prstGeom>
          <a:noFill/>
        </p:spPr>
        <p:txBody>
          <a:bodyPr>
            <a:spAutoFit/>
          </a:bodyPr>
          <a:lstStyle/>
          <a:p>
            <a:pPr>
              <a:defRPr/>
            </a:pPr>
            <a:r>
              <a:rPr lang="en-US" sz="1400" b="1" dirty="0">
                <a:solidFill>
                  <a:srgbClr val="FF0000"/>
                </a:solidFill>
                <a:latin typeface="Constantia"/>
              </a:rPr>
              <a:t>matter</a:t>
            </a:r>
          </a:p>
        </p:txBody>
      </p:sp>
      <p:sp>
        <p:nvSpPr>
          <p:cNvPr id="5" name="TextBox 4"/>
          <p:cNvSpPr txBox="1"/>
          <p:nvPr/>
        </p:nvSpPr>
        <p:spPr>
          <a:xfrm>
            <a:off x="4786313" y="2000250"/>
            <a:ext cx="2000250" cy="307975"/>
          </a:xfrm>
          <a:prstGeom prst="rect">
            <a:avLst/>
          </a:prstGeom>
          <a:noFill/>
        </p:spPr>
        <p:txBody>
          <a:bodyPr>
            <a:spAutoFit/>
          </a:bodyPr>
          <a:lstStyle/>
          <a:p>
            <a:pPr>
              <a:defRPr/>
            </a:pPr>
            <a:r>
              <a:rPr lang="en-US" sz="1400" b="1" dirty="0">
                <a:solidFill>
                  <a:srgbClr val="0070C0"/>
                </a:solidFill>
                <a:latin typeface="Constantia"/>
              </a:rPr>
              <a:t>radiation</a:t>
            </a:r>
          </a:p>
        </p:txBody>
      </p:sp>
      <p:sp>
        <p:nvSpPr>
          <p:cNvPr id="25" name="Rectangle 24"/>
          <p:cNvSpPr/>
          <p:nvPr/>
        </p:nvSpPr>
        <p:spPr>
          <a:xfrm>
            <a:off x="214313" y="2786063"/>
            <a:ext cx="714375" cy="785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49154" name="Object 5"/>
          <p:cNvGraphicFramePr>
            <a:graphicFrameLocks noChangeAspect="1"/>
          </p:cNvGraphicFramePr>
          <p:nvPr/>
        </p:nvGraphicFramePr>
        <p:xfrm>
          <a:off x="214313" y="428625"/>
          <a:ext cx="727075" cy="428625"/>
        </p:xfrm>
        <a:graphic>
          <a:graphicData uri="http://schemas.openxmlformats.org/presentationml/2006/ole">
            <mc:AlternateContent xmlns:mc="http://schemas.openxmlformats.org/markup-compatibility/2006">
              <mc:Choice xmlns:v="urn:schemas-microsoft-com:vml" Requires="v">
                <p:oleObj spid="_x0000_s226321" name="Equation" r:id="rId4" imgW="406080" imgH="228600" progId="Equation.DSMT4">
                  <p:embed/>
                </p:oleObj>
              </mc:Choice>
              <mc:Fallback>
                <p:oleObj name="Equation" r:id="rId4" imgW="40608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428625"/>
                        <a:ext cx="7270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5" name="Object 3"/>
          <p:cNvGraphicFramePr>
            <a:graphicFrameLocks noChangeAspect="1"/>
          </p:cNvGraphicFramePr>
          <p:nvPr/>
        </p:nvGraphicFramePr>
        <p:xfrm>
          <a:off x="214313" y="1000125"/>
          <a:ext cx="838200" cy="428625"/>
        </p:xfrm>
        <a:graphic>
          <a:graphicData uri="http://schemas.openxmlformats.org/presentationml/2006/ole">
            <mc:AlternateContent xmlns:mc="http://schemas.openxmlformats.org/markup-compatibility/2006">
              <mc:Choice xmlns:v="urn:schemas-microsoft-com:vml" Requires="v">
                <p:oleObj spid="_x0000_s226322" name="Equation" r:id="rId6" imgW="469800" imgH="228600" progId="Equation.DSMT4">
                  <p:embed/>
                </p:oleObj>
              </mc:Choice>
              <mc:Fallback>
                <p:oleObj name="Equation" r:id="rId6" imgW="4698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1000125"/>
                        <a:ext cx="8382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6" name="Object 4"/>
          <p:cNvGraphicFramePr>
            <a:graphicFrameLocks noChangeAspect="1"/>
          </p:cNvGraphicFramePr>
          <p:nvPr/>
        </p:nvGraphicFramePr>
        <p:xfrm>
          <a:off x="214313" y="1571625"/>
          <a:ext cx="725487" cy="428625"/>
        </p:xfrm>
        <a:graphic>
          <a:graphicData uri="http://schemas.openxmlformats.org/presentationml/2006/ole">
            <mc:AlternateContent xmlns:mc="http://schemas.openxmlformats.org/markup-compatibility/2006">
              <mc:Choice xmlns:v="urn:schemas-microsoft-com:vml" Requires="v">
                <p:oleObj spid="_x0000_s226323" name="Equation" r:id="rId8" imgW="406080" imgH="228600" progId="Equation.DSMT4">
                  <p:embed/>
                </p:oleObj>
              </mc:Choice>
              <mc:Fallback>
                <p:oleObj name="Equation" r:id="rId8" imgW="40608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1571625"/>
                        <a:ext cx="72548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Up Arrow 30"/>
          <p:cNvSpPr/>
          <p:nvPr/>
        </p:nvSpPr>
        <p:spPr>
          <a:xfrm>
            <a:off x="428625" y="2214563"/>
            <a:ext cx="142875" cy="28575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994597280"/>
      </p:ext>
    </p:extLst>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82" name="Content Placeholder 3" descr="frw.aexp.omega.lo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0"/>
            <a:ext cx="8778875" cy="6858000"/>
          </a:xfrm>
        </p:spPr>
      </p:pic>
      <p:sp>
        <p:nvSpPr>
          <p:cNvPr id="3" name="TextBox 2"/>
          <p:cNvSpPr txBox="1"/>
          <p:nvPr/>
        </p:nvSpPr>
        <p:spPr>
          <a:xfrm>
            <a:off x="6286500" y="5143500"/>
            <a:ext cx="2000250" cy="307975"/>
          </a:xfrm>
          <a:prstGeom prst="rect">
            <a:avLst/>
          </a:prstGeom>
          <a:noFill/>
        </p:spPr>
        <p:txBody>
          <a:bodyPr>
            <a:spAutoFit/>
          </a:bodyPr>
          <a:lstStyle/>
          <a:p>
            <a:pPr>
              <a:defRPr/>
            </a:pPr>
            <a:r>
              <a:rPr lang="en-US" sz="1400" b="1" dirty="0">
                <a:solidFill>
                  <a:srgbClr val="000099"/>
                </a:solidFill>
                <a:latin typeface="Constantia"/>
              </a:rPr>
              <a:t>dark energy</a:t>
            </a:r>
          </a:p>
        </p:txBody>
      </p:sp>
      <p:sp>
        <p:nvSpPr>
          <p:cNvPr id="4" name="TextBox 3"/>
          <p:cNvSpPr txBox="1"/>
          <p:nvPr/>
        </p:nvSpPr>
        <p:spPr>
          <a:xfrm>
            <a:off x="2071688" y="1643063"/>
            <a:ext cx="2000250" cy="307975"/>
          </a:xfrm>
          <a:prstGeom prst="rect">
            <a:avLst/>
          </a:prstGeom>
          <a:noFill/>
        </p:spPr>
        <p:txBody>
          <a:bodyPr>
            <a:spAutoFit/>
          </a:bodyPr>
          <a:lstStyle/>
          <a:p>
            <a:pPr>
              <a:defRPr/>
            </a:pPr>
            <a:r>
              <a:rPr lang="en-US" sz="1400" b="1" dirty="0">
                <a:solidFill>
                  <a:srgbClr val="FF0000"/>
                </a:solidFill>
                <a:latin typeface="Constantia"/>
              </a:rPr>
              <a:t>matter</a:t>
            </a:r>
          </a:p>
        </p:txBody>
      </p:sp>
      <p:sp>
        <p:nvSpPr>
          <p:cNvPr id="5" name="TextBox 4"/>
          <p:cNvSpPr txBox="1"/>
          <p:nvPr/>
        </p:nvSpPr>
        <p:spPr>
          <a:xfrm>
            <a:off x="4786313" y="2000250"/>
            <a:ext cx="2000250" cy="307975"/>
          </a:xfrm>
          <a:prstGeom prst="rect">
            <a:avLst/>
          </a:prstGeom>
          <a:noFill/>
        </p:spPr>
        <p:txBody>
          <a:bodyPr>
            <a:spAutoFit/>
          </a:bodyPr>
          <a:lstStyle/>
          <a:p>
            <a:pPr>
              <a:defRPr/>
            </a:pPr>
            <a:r>
              <a:rPr lang="en-US" sz="1400" b="1" dirty="0">
                <a:solidFill>
                  <a:srgbClr val="0070C0"/>
                </a:solidFill>
                <a:latin typeface="Constantia"/>
              </a:rPr>
              <a:t>radiation</a:t>
            </a:r>
          </a:p>
        </p:txBody>
      </p:sp>
      <p:sp>
        <p:nvSpPr>
          <p:cNvPr id="6" name="TextBox 5"/>
          <p:cNvSpPr txBox="1"/>
          <p:nvPr/>
        </p:nvSpPr>
        <p:spPr>
          <a:xfrm>
            <a:off x="2928938" y="3000375"/>
            <a:ext cx="2071687" cy="523875"/>
          </a:xfrm>
          <a:prstGeom prst="rect">
            <a:avLst/>
          </a:prstGeom>
          <a:noFill/>
        </p:spPr>
        <p:txBody>
          <a:bodyPr>
            <a:spAutoFit/>
          </a:bodyPr>
          <a:lstStyle/>
          <a:p>
            <a:pPr>
              <a:defRPr/>
            </a:pPr>
            <a:r>
              <a:rPr lang="en-US" sz="1400" b="1" dirty="0">
                <a:solidFill>
                  <a:prstClr val="black">
                    <a:lumMod val="85000"/>
                    <a:lumOff val="15000"/>
                  </a:prstClr>
                </a:solidFill>
                <a:latin typeface="Constantia"/>
              </a:rPr>
              <a:t>Radiation-Matter transition</a:t>
            </a:r>
          </a:p>
        </p:txBody>
      </p:sp>
      <p:sp>
        <p:nvSpPr>
          <p:cNvPr id="7" name="TextBox 6"/>
          <p:cNvSpPr txBox="1"/>
          <p:nvPr/>
        </p:nvSpPr>
        <p:spPr>
          <a:xfrm>
            <a:off x="7358063" y="2500313"/>
            <a:ext cx="2357437" cy="738187"/>
          </a:xfrm>
          <a:prstGeom prst="rect">
            <a:avLst/>
          </a:prstGeom>
          <a:noFill/>
        </p:spPr>
        <p:txBody>
          <a:bodyPr>
            <a:spAutoFit/>
          </a:bodyPr>
          <a:lstStyle/>
          <a:p>
            <a:pPr>
              <a:defRPr/>
            </a:pPr>
            <a:r>
              <a:rPr lang="en-US" sz="1400" b="1" dirty="0">
                <a:solidFill>
                  <a:prstClr val="black">
                    <a:lumMod val="85000"/>
                    <a:lumOff val="15000"/>
                  </a:prstClr>
                </a:solidFill>
                <a:latin typeface="Constantia"/>
              </a:rPr>
              <a:t>Matter-</a:t>
            </a:r>
          </a:p>
          <a:p>
            <a:pPr>
              <a:defRPr/>
            </a:pPr>
            <a:r>
              <a:rPr lang="en-US" sz="1400" b="1" dirty="0">
                <a:solidFill>
                  <a:prstClr val="black">
                    <a:lumMod val="85000"/>
                    <a:lumOff val="15000"/>
                  </a:prstClr>
                </a:solidFill>
                <a:latin typeface="Constantia"/>
              </a:rPr>
              <a:t>Dark Energy</a:t>
            </a:r>
          </a:p>
          <a:p>
            <a:pPr>
              <a:defRPr/>
            </a:pPr>
            <a:r>
              <a:rPr lang="en-US" sz="1400" b="1" dirty="0">
                <a:solidFill>
                  <a:prstClr val="black">
                    <a:lumMod val="85000"/>
                    <a:lumOff val="15000"/>
                  </a:prstClr>
                </a:solidFill>
                <a:latin typeface="Constantia"/>
              </a:rPr>
              <a:t>Transition</a:t>
            </a:r>
          </a:p>
        </p:txBody>
      </p:sp>
      <p:sp>
        <p:nvSpPr>
          <p:cNvPr id="8" name="Rectangle 7"/>
          <p:cNvSpPr/>
          <p:nvPr/>
        </p:nvSpPr>
        <p:spPr>
          <a:xfrm>
            <a:off x="2928938" y="3000375"/>
            <a:ext cx="1643062" cy="500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9" name="Straight Arrow Connector 8"/>
          <p:cNvCxnSpPr/>
          <p:nvPr/>
        </p:nvCxnSpPr>
        <p:spPr>
          <a:xfrm rot="5400000">
            <a:off x="2428066" y="1643050"/>
            <a:ext cx="2286810" cy="794"/>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428860" y="4643446"/>
            <a:ext cx="2286016"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58063" y="2500313"/>
            <a:ext cx="1214437" cy="7858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rot="5400000">
            <a:off x="7465239" y="1535893"/>
            <a:ext cx="1500198" cy="1588"/>
          </a:xfrm>
          <a:prstGeom prst="straightConnector1">
            <a:avLst/>
          </a:prstGeom>
          <a:ln w="50800" cmpd="dbl">
            <a:solidFill>
              <a:srgbClr val="C00000"/>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7787504" y="3713958"/>
            <a:ext cx="857256" cy="1588"/>
          </a:xfrm>
          <a:prstGeom prst="straightConnector1">
            <a:avLst/>
          </a:prstGeom>
          <a:ln w="50800" cmpd="dbl">
            <a:solidFill>
              <a:srgbClr val="C00000"/>
            </a:solidFill>
            <a:tailEnd type="arrow"/>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14313" y="2786063"/>
            <a:ext cx="714375" cy="785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50178" name="Object 5"/>
          <p:cNvGraphicFramePr>
            <a:graphicFrameLocks noChangeAspect="1"/>
          </p:cNvGraphicFramePr>
          <p:nvPr/>
        </p:nvGraphicFramePr>
        <p:xfrm>
          <a:off x="214313" y="428625"/>
          <a:ext cx="727075" cy="428625"/>
        </p:xfrm>
        <a:graphic>
          <a:graphicData uri="http://schemas.openxmlformats.org/presentationml/2006/ole">
            <mc:AlternateContent xmlns:mc="http://schemas.openxmlformats.org/markup-compatibility/2006">
              <mc:Choice xmlns:v="urn:schemas-microsoft-com:vml" Requires="v">
                <p:oleObj spid="_x0000_s227345" name="Equation" r:id="rId4" imgW="406080" imgH="228600" progId="Equation.DSMT4">
                  <p:embed/>
                </p:oleObj>
              </mc:Choice>
              <mc:Fallback>
                <p:oleObj name="Equation" r:id="rId4" imgW="40608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428625"/>
                        <a:ext cx="7270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79" name="Object 3"/>
          <p:cNvGraphicFramePr>
            <a:graphicFrameLocks noChangeAspect="1"/>
          </p:cNvGraphicFramePr>
          <p:nvPr/>
        </p:nvGraphicFramePr>
        <p:xfrm>
          <a:off x="214313" y="1000125"/>
          <a:ext cx="838200" cy="428625"/>
        </p:xfrm>
        <a:graphic>
          <a:graphicData uri="http://schemas.openxmlformats.org/presentationml/2006/ole">
            <mc:AlternateContent xmlns:mc="http://schemas.openxmlformats.org/markup-compatibility/2006">
              <mc:Choice xmlns:v="urn:schemas-microsoft-com:vml" Requires="v">
                <p:oleObj spid="_x0000_s227346" name="Equation" r:id="rId6" imgW="469800" imgH="228600" progId="Equation.DSMT4">
                  <p:embed/>
                </p:oleObj>
              </mc:Choice>
              <mc:Fallback>
                <p:oleObj name="Equation" r:id="rId6" imgW="4698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1000125"/>
                        <a:ext cx="838200"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0180" name="Object 4"/>
          <p:cNvGraphicFramePr>
            <a:graphicFrameLocks noChangeAspect="1"/>
          </p:cNvGraphicFramePr>
          <p:nvPr/>
        </p:nvGraphicFramePr>
        <p:xfrm>
          <a:off x="214313" y="1571625"/>
          <a:ext cx="725487" cy="428625"/>
        </p:xfrm>
        <a:graphic>
          <a:graphicData uri="http://schemas.openxmlformats.org/presentationml/2006/ole">
            <mc:AlternateContent xmlns:mc="http://schemas.openxmlformats.org/markup-compatibility/2006">
              <mc:Choice xmlns:v="urn:schemas-microsoft-com:vml" Requires="v">
                <p:oleObj spid="_x0000_s227347" name="Equation" r:id="rId8" imgW="406080" imgH="228600" progId="Equation.DSMT4">
                  <p:embed/>
                </p:oleObj>
              </mc:Choice>
              <mc:Fallback>
                <p:oleObj name="Equation" r:id="rId8" imgW="40608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1571625"/>
                        <a:ext cx="725487"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 name="Up Arrow 30"/>
          <p:cNvSpPr/>
          <p:nvPr/>
        </p:nvSpPr>
        <p:spPr>
          <a:xfrm>
            <a:off x="428625" y="2214563"/>
            <a:ext cx="142875" cy="28575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347363811"/>
      </p:ext>
    </p:extLst>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5" y="2060575"/>
            <a:ext cx="9720263" cy="182880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chemeClr val="bg1"/>
                </a:solidFill>
                <a:effectLst>
                  <a:outerShdw blurRad="38100" dist="38100" dir="2700000" algn="tl">
                    <a:srgbClr val="000000"/>
                  </a:outerShdw>
                </a:effectLst>
                <a:latin typeface="+mj-lt"/>
              </a:rPr>
              <a:t>Concordance Universe</a:t>
            </a:r>
          </a:p>
        </p:txBody>
      </p:sp>
    </p:spTree>
  </p:cSld>
  <p:clrMapOvr>
    <a:masterClrMapping/>
  </p:clrMapOvr>
  <p:transition>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285750"/>
          <a:ext cx="8358187" cy="6099174"/>
        </p:xfrm>
        <a:graphic>
          <a:graphicData uri="http://schemas.openxmlformats.org/drawingml/2006/table">
            <a:tbl>
              <a:tblPr/>
              <a:tblGrid>
                <a:gridCol w="1856553"/>
                <a:gridCol w="2450364"/>
                <a:gridCol w="2113354"/>
                <a:gridCol w="1937916"/>
              </a:tblGrid>
              <a:tr h="785859">
                <a:tc gridSpan="4">
                  <a:txBody>
                    <a:bodyPr/>
                    <a:lstStyle/>
                    <a:p>
                      <a:r>
                        <a:rPr lang="en-US" sz="3000" b="1" i="0" dirty="0" smtClean="0">
                          <a:solidFill>
                            <a:schemeClr val="bg1">
                              <a:lumMod val="85000"/>
                              <a:lumOff val="15000"/>
                            </a:schemeClr>
                          </a:solidFill>
                        </a:rPr>
                        <a:t>         Concordance</a:t>
                      </a:r>
                      <a:r>
                        <a:rPr lang="en-US" sz="3000" b="1" i="0" baseline="0" dirty="0" smtClean="0">
                          <a:solidFill>
                            <a:schemeClr val="bg1">
                              <a:lumMod val="85000"/>
                              <a:lumOff val="15000"/>
                            </a:schemeClr>
                          </a:solidFill>
                        </a:rPr>
                        <a:t> Universe Parameters</a:t>
                      </a:r>
                      <a:endParaRPr lang="en-US" sz="3000" b="1" i="0" dirty="0">
                        <a:solidFill>
                          <a:schemeClr val="bg1">
                            <a:lumMod val="85000"/>
                            <a:lumOff val="15000"/>
                          </a:schemeClr>
                        </a:solidFill>
                      </a:endParaRPr>
                    </a:p>
                  </a:txBody>
                  <a:tcPr marL="91439" marR="91439" marT="45722" marB="45722">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hMerge="1">
                  <a:txBody>
                    <a:bodyPr/>
                    <a:lstStyle/>
                    <a:p>
                      <a:endParaRPr lang="en-US" dirty="0"/>
                    </a:p>
                  </a:txBody>
                  <a:tcPr/>
                </a:tc>
                <a:tc hMerge="1">
                  <a:txBody>
                    <a:bodyPr/>
                    <a:lstStyle/>
                    <a:p>
                      <a:endParaRPr lang="en-US"/>
                    </a:p>
                  </a:txBody>
                  <a:tcPr/>
                </a:tc>
                <a:tc hMerge="1">
                  <a:txBody>
                    <a:bodyPr/>
                    <a:lstStyle/>
                    <a:p>
                      <a:endParaRPr lang="en-US"/>
                    </a:p>
                  </a:txBody>
                  <a:tcPr/>
                </a:tc>
              </a:tr>
              <a:tr h="500093">
                <a:tc gridSpan="2">
                  <a:txBody>
                    <a:bodyPr/>
                    <a:lstStyle/>
                    <a:p>
                      <a:r>
                        <a:rPr lang="en-US" sz="1800" b="1" i="0" baseline="0" dirty="0" smtClean="0">
                          <a:solidFill>
                            <a:schemeClr val="bg1">
                              <a:lumMod val="85000"/>
                              <a:lumOff val="15000"/>
                            </a:schemeClr>
                          </a:solidFill>
                        </a:rPr>
                        <a:t>Hubble  Parameter</a:t>
                      </a:r>
                      <a:endParaRPr lang="en-US" sz="1800" b="1" i="0" baseline="0" dirty="0">
                        <a:solidFill>
                          <a:schemeClr val="bg1">
                            <a:lumMod val="85000"/>
                            <a:lumOff val="15000"/>
                          </a:schemeClr>
                        </a:solidFill>
                      </a:endParaRPr>
                    </a:p>
                  </a:txBody>
                  <a:tcPr marL="91439" marR="91439" marT="45722" marB="45722">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127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hMerge="1">
                  <a:txBody>
                    <a:bodyPr/>
                    <a:lstStyle/>
                    <a:p>
                      <a:endParaRPr lang="en-US"/>
                    </a:p>
                  </a:txBody>
                  <a:tcPr/>
                </a:tc>
                <a:tc gridSpan="2">
                  <a:txBody>
                    <a:bodyPr/>
                    <a:lstStyle/>
                    <a:p>
                      <a:endParaRPr lang="en-US" sz="1800" dirty="0"/>
                    </a:p>
                  </a:txBody>
                  <a:tcPr marL="91439" marR="91439" marT="45722" marB="45722">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127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8100000" scaled="1"/>
                      <a:tileRect/>
                    </a:gradFill>
                  </a:tcPr>
                </a:tc>
                <a:tc hMerge="1">
                  <a:txBody>
                    <a:bodyPr/>
                    <a:lstStyle/>
                    <a:p>
                      <a:endParaRPr lang="en-US"/>
                    </a:p>
                  </a:txBody>
                  <a:tcPr/>
                </a:tc>
              </a:tr>
              <a:tr h="500093">
                <a:tc gridSpan="2">
                  <a:txBody>
                    <a:bodyPr/>
                    <a:lstStyle/>
                    <a:p>
                      <a:r>
                        <a:rPr lang="en-US" sz="1800" b="1" i="0" dirty="0" smtClean="0">
                          <a:solidFill>
                            <a:schemeClr val="bg1">
                              <a:lumMod val="85000"/>
                              <a:lumOff val="15000"/>
                            </a:schemeClr>
                          </a:solidFill>
                        </a:rPr>
                        <a:t>Ag</a:t>
                      </a:r>
                      <a:r>
                        <a:rPr lang="en-US" sz="1800" b="1" i="0" baseline="0" dirty="0" smtClean="0">
                          <a:solidFill>
                            <a:schemeClr val="bg1">
                              <a:lumMod val="85000"/>
                              <a:lumOff val="15000"/>
                            </a:schemeClr>
                          </a:solidFill>
                        </a:rPr>
                        <a:t>e of the Universe</a:t>
                      </a:r>
                      <a:endParaRPr lang="en-US" sz="1800" b="1" i="0" dirty="0">
                        <a:solidFill>
                          <a:schemeClr val="bg1">
                            <a:lumMod val="85000"/>
                            <a:lumOff val="15000"/>
                          </a:schemeClr>
                        </a:solidFill>
                      </a:endParaRPr>
                    </a:p>
                  </a:txBody>
                  <a:tcPr marL="91439" marR="91439" marT="45722" marB="45722">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127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hMerge="1">
                  <a:txBody>
                    <a:bodyPr/>
                    <a:lstStyle/>
                    <a:p>
                      <a:endParaRPr lang="en-US"/>
                    </a:p>
                  </a:txBody>
                  <a:tcPr/>
                </a:tc>
                <a:tc gridSpan="2">
                  <a:txBody>
                    <a:bodyPr/>
                    <a:lstStyle/>
                    <a:p>
                      <a:endParaRPr lang="en-US" sz="1800" dirty="0"/>
                    </a:p>
                  </a:txBody>
                  <a:tcPr marL="91439" marR="91439" marT="45722" marB="45722">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127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c hMerge="1">
                  <a:txBody>
                    <a:bodyPr/>
                    <a:lstStyle/>
                    <a:p>
                      <a:endParaRPr lang="en-US"/>
                    </a:p>
                  </a:txBody>
                  <a:tcPr/>
                </a:tc>
              </a:tr>
              <a:tr h="500093">
                <a:tc gridSpan="2">
                  <a:txBody>
                    <a:bodyPr/>
                    <a:lstStyle/>
                    <a:p>
                      <a:r>
                        <a:rPr lang="en-US" sz="1800" b="1" i="0" dirty="0" smtClean="0">
                          <a:solidFill>
                            <a:schemeClr val="bg1">
                              <a:lumMod val="85000"/>
                              <a:lumOff val="15000"/>
                            </a:schemeClr>
                          </a:solidFill>
                        </a:rPr>
                        <a:t>Temperature</a:t>
                      </a:r>
                      <a:r>
                        <a:rPr lang="en-US" sz="1800" b="1" i="0" baseline="0" dirty="0" smtClean="0">
                          <a:solidFill>
                            <a:schemeClr val="bg1">
                              <a:lumMod val="85000"/>
                              <a:lumOff val="15000"/>
                            </a:schemeClr>
                          </a:solidFill>
                        </a:rPr>
                        <a:t>  CMB</a:t>
                      </a:r>
                    </a:p>
                  </a:txBody>
                  <a:tcPr marL="91439" marR="91439" marT="45722" marB="45722">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hMerge="1">
                  <a:txBody>
                    <a:bodyPr/>
                    <a:lstStyle/>
                    <a:p>
                      <a:endParaRPr lang="en-US"/>
                    </a:p>
                  </a:txBody>
                  <a:tcPr/>
                </a:tc>
                <a:tc gridSpan="2">
                  <a:txBody>
                    <a:bodyPr/>
                    <a:lstStyle/>
                    <a:p>
                      <a:endParaRPr lang="en-US" sz="1800" dirty="0"/>
                    </a:p>
                  </a:txBody>
                  <a:tcPr marL="91439" marR="91439" marT="45722" marB="45722">
                    <a:lnL w="762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c hMerge="1">
                  <a:txBody>
                    <a:bodyPr/>
                    <a:lstStyle/>
                    <a:p>
                      <a:endParaRPr lang="en-US"/>
                    </a:p>
                  </a:txBody>
                  <a:tcPr/>
                </a:tc>
              </a:tr>
              <a:tr h="1009017">
                <a:tc>
                  <a:txBody>
                    <a:bodyPr/>
                    <a:lstStyle/>
                    <a:p>
                      <a:r>
                        <a:rPr lang="en-US" sz="1800" b="1" i="0" baseline="0" dirty="0" smtClean="0">
                          <a:solidFill>
                            <a:schemeClr val="bg1">
                              <a:lumMod val="85000"/>
                              <a:lumOff val="15000"/>
                            </a:schemeClr>
                          </a:solidFill>
                        </a:rPr>
                        <a:t>Matter</a:t>
                      </a:r>
                      <a:endParaRPr lang="en-US" sz="1800" b="1" i="0" baseline="0" dirty="0">
                        <a:solidFill>
                          <a:schemeClr val="bg1">
                            <a:lumMod val="85000"/>
                            <a:lumOff val="15000"/>
                          </a:schemeClr>
                        </a:solidFill>
                      </a:endParaRPr>
                    </a:p>
                  </a:txBody>
                  <a:tcPr marL="91439" marR="91439" marT="45722" marB="45722">
                    <a:lnL w="76200" cap="flat" cmpd="sng" algn="ctr">
                      <a:solidFill>
                        <a:schemeClr val="bg1">
                          <a:lumMod val="85000"/>
                          <a:lumOff val="15000"/>
                        </a:schemeClr>
                      </a:solidFill>
                      <a:prstDash val="solid"/>
                      <a:round/>
                      <a:headEnd type="none" w="med" len="med"/>
                      <a:tailEnd type="none" w="med" len="med"/>
                    </a:lnL>
                    <a:lnR w="127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12700" cap="flat" cmpd="sng" algn="ctr">
                      <a:solidFill>
                        <a:schemeClr val="bg1">
                          <a:lumMod val="85000"/>
                          <a:lumOff val="15000"/>
                        </a:schemeClr>
                      </a:solidFill>
                      <a:prstDash val="solid"/>
                      <a:round/>
                      <a:headEnd type="none" w="med" len="med"/>
                      <a:tailEnd type="none" w="med" len="med"/>
                    </a:lnB>
                    <a:solidFill>
                      <a:schemeClr val="tx1">
                        <a:lumMod val="85000"/>
                        <a:shade val="30000"/>
                        <a:satMod val="115000"/>
                      </a:schemeClr>
                    </a:solidFill>
                  </a:tcPr>
                </a:tc>
                <a:tc>
                  <a:txBody>
                    <a:bodyPr/>
                    <a:lstStyle/>
                    <a:p>
                      <a:endParaRPr lang="en-US" sz="1800" b="0" i="0" baseline="0" dirty="0" smtClean="0">
                        <a:solidFill>
                          <a:schemeClr val="tx1"/>
                        </a:solidFill>
                      </a:endParaRPr>
                    </a:p>
                    <a:p>
                      <a:r>
                        <a:rPr lang="en-US" sz="1800" b="1" i="0" baseline="0" dirty="0" smtClean="0">
                          <a:solidFill>
                            <a:schemeClr val="bg1">
                              <a:lumMod val="85000"/>
                              <a:lumOff val="15000"/>
                            </a:schemeClr>
                          </a:solidFill>
                        </a:rPr>
                        <a:t>Baryonic Matter</a:t>
                      </a:r>
                    </a:p>
                    <a:p>
                      <a:r>
                        <a:rPr lang="en-US" sz="1800" b="1" i="0" baseline="0" dirty="0" smtClean="0">
                          <a:solidFill>
                            <a:schemeClr val="bg1">
                              <a:lumMod val="85000"/>
                              <a:lumOff val="15000"/>
                            </a:schemeClr>
                          </a:solidFill>
                        </a:rPr>
                        <a:t>Dark Matter</a:t>
                      </a:r>
                    </a:p>
                  </a:txBody>
                  <a:tcPr marL="91439" marR="91439" marT="45722" marB="45722">
                    <a:lnL w="127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127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smtClean="0"/>
                    </a:p>
                    <a:p>
                      <a:endParaRPr lang="en-US" sz="1800" dirty="0" smtClean="0"/>
                    </a:p>
                    <a:p>
                      <a:endParaRPr lang="en-US" sz="1800" dirty="0"/>
                    </a:p>
                  </a:txBody>
                  <a:tcPr marL="91439" marR="91439" marT="45722" marB="45722">
                    <a:lnL w="76200" cap="flat" cmpd="sng" algn="ctr">
                      <a:solidFill>
                        <a:schemeClr val="bg1">
                          <a:lumMod val="85000"/>
                          <a:lumOff val="15000"/>
                        </a:schemeClr>
                      </a:solidFill>
                      <a:prstDash val="solid"/>
                      <a:round/>
                      <a:headEnd type="none" w="med" len="med"/>
                      <a:tailEnd type="none" w="med" len="med"/>
                    </a:lnL>
                    <a:lnR w="127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c>
                  <a:txBody>
                    <a:bodyPr/>
                    <a:lstStyle/>
                    <a:p>
                      <a:endParaRPr lang="en-US" sz="1800" dirty="0"/>
                    </a:p>
                  </a:txBody>
                  <a:tcPr marL="91439" marR="91439" marT="45722" marB="45722">
                    <a:lnL w="127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762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r>
              <a:tr h="1071628">
                <a:tc>
                  <a:txBody>
                    <a:bodyPr/>
                    <a:lstStyle/>
                    <a:p>
                      <a:r>
                        <a:rPr lang="en-US" sz="1800" b="1" i="0" baseline="0" dirty="0" smtClean="0">
                          <a:solidFill>
                            <a:schemeClr val="bg1">
                              <a:lumMod val="85000"/>
                              <a:lumOff val="15000"/>
                            </a:schemeClr>
                          </a:solidFill>
                        </a:rPr>
                        <a:t>Radiation</a:t>
                      </a:r>
                      <a:endParaRPr lang="en-US" sz="1800" b="1" i="0" baseline="0" dirty="0">
                        <a:solidFill>
                          <a:schemeClr val="bg1">
                            <a:lumMod val="85000"/>
                            <a:lumOff val="15000"/>
                          </a:schemeClr>
                        </a:solidFill>
                      </a:endParaRPr>
                    </a:p>
                  </a:txBody>
                  <a:tcPr marL="91439" marR="91439" marT="45722" marB="45722">
                    <a:lnL w="38100" cap="flat" cmpd="sng" algn="ctr">
                      <a:solidFill>
                        <a:schemeClr val="bg1">
                          <a:lumMod val="85000"/>
                          <a:lumOff val="15000"/>
                        </a:schemeClr>
                      </a:solidFill>
                      <a:prstDash val="solid"/>
                      <a:round/>
                      <a:headEnd type="none" w="med" len="med"/>
                      <a:tailEnd type="none" w="med" len="med"/>
                    </a:lnL>
                    <a:lnR w="12700" cap="flat" cmpd="sng" algn="ctr">
                      <a:solidFill>
                        <a:schemeClr val="bg1">
                          <a:lumMod val="85000"/>
                          <a:lumOff val="15000"/>
                        </a:schemeClr>
                      </a:solidFill>
                      <a:prstDash val="solid"/>
                      <a:round/>
                      <a:headEnd type="none" w="med" len="med"/>
                      <a:tailEnd type="none" w="med" len="med"/>
                    </a:lnR>
                    <a:lnT w="12700" cap="flat" cmpd="sng" algn="ctr">
                      <a:solidFill>
                        <a:schemeClr val="bg1">
                          <a:lumMod val="85000"/>
                          <a:lumOff val="15000"/>
                        </a:schemeClr>
                      </a:solidFill>
                      <a:prstDash val="solid"/>
                      <a:round/>
                      <a:headEnd type="none" w="med" len="med"/>
                      <a:tailEnd type="none" w="med" len="med"/>
                    </a:lnT>
                    <a:lnB w="127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smtClean="0"/>
                    </a:p>
                    <a:p>
                      <a:r>
                        <a:rPr lang="en-US" sz="1800" b="1" i="0" dirty="0" smtClean="0">
                          <a:solidFill>
                            <a:schemeClr val="bg1">
                              <a:lumMod val="85000"/>
                              <a:lumOff val="15000"/>
                            </a:schemeClr>
                          </a:solidFill>
                        </a:rPr>
                        <a:t>Photons</a:t>
                      </a:r>
                      <a:r>
                        <a:rPr lang="en-US" sz="1800" b="1" i="0" baseline="0" dirty="0" smtClean="0">
                          <a:solidFill>
                            <a:schemeClr val="bg1">
                              <a:lumMod val="85000"/>
                              <a:lumOff val="15000"/>
                            </a:schemeClr>
                          </a:solidFill>
                        </a:rPr>
                        <a:t>      (CMB)</a:t>
                      </a:r>
                    </a:p>
                    <a:p>
                      <a:r>
                        <a:rPr lang="en-US" sz="1800" b="1" i="0" baseline="0" dirty="0" smtClean="0">
                          <a:solidFill>
                            <a:schemeClr val="bg1">
                              <a:lumMod val="85000"/>
                              <a:lumOff val="15000"/>
                            </a:schemeClr>
                          </a:solidFill>
                        </a:rPr>
                        <a:t>Neutrinos   (Cosmic)</a:t>
                      </a:r>
                    </a:p>
                  </a:txBody>
                  <a:tcPr marL="91439" marR="91439" marT="45722" marB="45722">
                    <a:lnL w="127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12700" cap="flat" cmpd="sng" algn="ctr">
                      <a:solidFill>
                        <a:schemeClr val="bg1">
                          <a:lumMod val="85000"/>
                          <a:lumOff val="15000"/>
                        </a:schemeClr>
                      </a:solidFill>
                      <a:prstDash val="solid"/>
                      <a:round/>
                      <a:headEnd type="none" w="med" len="med"/>
                      <a:tailEnd type="none" w="med" len="med"/>
                    </a:lnT>
                    <a:lnB w="127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smtClean="0"/>
                    </a:p>
                    <a:p>
                      <a:endParaRPr lang="en-US" sz="1800" dirty="0" smtClean="0"/>
                    </a:p>
                    <a:p>
                      <a:endParaRPr lang="en-US" sz="1800" dirty="0"/>
                    </a:p>
                  </a:txBody>
                  <a:tcPr marL="91439" marR="91439" marT="45722" marB="45722">
                    <a:lnL w="76200" cap="flat" cmpd="sng" algn="ctr">
                      <a:solidFill>
                        <a:schemeClr val="bg1">
                          <a:lumMod val="85000"/>
                          <a:lumOff val="15000"/>
                        </a:schemeClr>
                      </a:solidFill>
                      <a:prstDash val="solid"/>
                      <a:round/>
                      <a:headEnd type="none" w="med" len="med"/>
                      <a:tailEnd type="none" w="med" len="med"/>
                    </a:lnL>
                    <a:lnR w="127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c>
                  <a:txBody>
                    <a:bodyPr/>
                    <a:lstStyle/>
                    <a:p>
                      <a:endParaRPr lang="en-US" sz="1800" dirty="0"/>
                    </a:p>
                  </a:txBody>
                  <a:tcPr marL="91439" marR="91439" marT="45722" marB="45722">
                    <a:lnL w="12700" cap="flat" cmpd="sng" algn="ctr">
                      <a:solidFill>
                        <a:schemeClr val="bg1">
                          <a:lumMod val="85000"/>
                          <a:lumOff val="15000"/>
                        </a:schemeClr>
                      </a:solid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r>
              <a:tr h="857302">
                <a:tc>
                  <a:txBody>
                    <a:bodyPr/>
                    <a:lstStyle/>
                    <a:p>
                      <a:r>
                        <a:rPr lang="en-US" sz="1800" b="1" i="0" baseline="0" dirty="0" smtClean="0">
                          <a:solidFill>
                            <a:schemeClr val="bg1">
                              <a:lumMod val="85000"/>
                              <a:lumOff val="15000"/>
                            </a:schemeClr>
                          </a:solidFill>
                        </a:rPr>
                        <a:t> </a:t>
                      </a:r>
                    </a:p>
                    <a:p>
                      <a:r>
                        <a:rPr lang="en-US" sz="1800" b="1" i="0" baseline="0" dirty="0" smtClean="0">
                          <a:solidFill>
                            <a:schemeClr val="bg1">
                              <a:lumMod val="85000"/>
                              <a:lumOff val="15000"/>
                            </a:schemeClr>
                          </a:solidFill>
                        </a:rPr>
                        <a:t>Dark Energy</a:t>
                      </a:r>
                    </a:p>
                  </a:txBody>
                  <a:tcPr marL="91439" marR="91439" marT="45722" marB="45722">
                    <a:lnL w="38100" cap="flat" cmpd="sng" algn="ctr">
                      <a:solidFill>
                        <a:schemeClr val="bg1">
                          <a:lumMod val="85000"/>
                          <a:lumOff val="1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lumOff val="15000"/>
                        </a:schemeClr>
                      </a:solidFill>
                      <a:prstDash val="solid"/>
                      <a:round/>
                      <a:headEnd type="none" w="med" len="med"/>
                      <a:tailEnd type="none" w="med" len="med"/>
                    </a:lnT>
                    <a:lnB w="127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39" marR="91439" marT="45722" marB="45722">
                    <a:lnL w="12700" cap="flat" cmpd="sng" algn="ctr">
                      <a:no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12700" cap="flat" cmpd="sng" algn="ctr">
                      <a:solidFill>
                        <a:schemeClr val="bg1">
                          <a:lumMod val="85000"/>
                          <a:lumOff val="15000"/>
                        </a:schemeClr>
                      </a:solidFill>
                      <a:prstDash val="solid"/>
                      <a:round/>
                      <a:headEnd type="none" w="med" len="med"/>
                      <a:tailEnd type="none" w="med" len="med"/>
                    </a:lnT>
                    <a:lnB w="127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39" marR="91439" marT="45722" marB="45722">
                    <a:lnL w="76200" cap="flat" cmpd="sng" algn="ctr">
                      <a:solidFill>
                        <a:schemeClr val="bg1">
                          <a:lumMod val="85000"/>
                          <a:lumOff val="15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c>
                  <a:txBody>
                    <a:bodyPr/>
                    <a:lstStyle/>
                    <a:p>
                      <a:endParaRPr lang="en-US" sz="1800" dirty="0"/>
                    </a:p>
                  </a:txBody>
                  <a:tcPr marL="91439" marR="91439" marT="45722" marB="45722">
                    <a:lnL w="12700" cap="flat" cmpd="sng" algn="ctr">
                      <a:no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381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r>
              <a:tr h="875089">
                <a:tc>
                  <a:txBody>
                    <a:bodyPr/>
                    <a:lstStyle/>
                    <a:p>
                      <a:endParaRPr lang="en-US" sz="1800" b="1" i="0" baseline="0" dirty="0" smtClean="0">
                        <a:solidFill>
                          <a:schemeClr val="bg1">
                            <a:lumMod val="85000"/>
                            <a:lumOff val="15000"/>
                          </a:schemeClr>
                        </a:solidFill>
                      </a:endParaRPr>
                    </a:p>
                    <a:p>
                      <a:r>
                        <a:rPr lang="en-US" sz="1800" b="1" i="0" baseline="0" dirty="0" smtClean="0">
                          <a:solidFill>
                            <a:schemeClr val="bg1">
                              <a:lumMod val="85000"/>
                              <a:lumOff val="15000"/>
                            </a:schemeClr>
                          </a:solidFill>
                        </a:rPr>
                        <a:t>Total </a:t>
                      </a:r>
                      <a:endParaRPr lang="en-US" sz="1800" b="1" i="0" baseline="0" dirty="0">
                        <a:solidFill>
                          <a:schemeClr val="bg1">
                            <a:lumMod val="85000"/>
                            <a:lumOff val="15000"/>
                          </a:schemeClr>
                        </a:solidFill>
                      </a:endParaRPr>
                    </a:p>
                  </a:txBody>
                  <a:tcPr marL="91439" marR="91439" marT="45722" marB="45722">
                    <a:lnL w="38100" cap="flat" cmpd="sng" algn="ctr">
                      <a:solidFill>
                        <a:schemeClr val="bg1">
                          <a:lumMod val="85000"/>
                          <a:lumOff val="1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39" marR="91439" marT="45722" marB="45722">
                    <a:lnL w="12700" cap="flat" cmpd="sng" algn="ctr">
                      <a:no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127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solidFill>
                      <a:schemeClr val="bg1">
                        <a:lumMod val="50000"/>
                        <a:lumOff val="50000"/>
                      </a:schemeClr>
                    </a:solidFill>
                  </a:tcPr>
                </a:tc>
                <a:tc>
                  <a:txBody>
                    <a:bodyPr/>
                    <a:lstStyle/>
                    <a:p>
                      <a:endParaRPr lang="en-US" sz="1800" dirty="0"/>
                    </a:p>
                  </a:txBody>
                  <a:tcPr marL="91439" marR="91439" marT="45722" marB="45722">
                    <a:lnL w="76200" cap="flat" cmpd="sng" algn="ctr">
                      <a:solidFill>
                        <a:schemeClr val="bg1">
                          <a:lumMod val="85000"/>
                          <a:lumOff val="15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c>
                  <a:txBody>
                    <a:bodyPr/>
                    <a:lstStyle/>
                    <a:p>
                      <a:endParaRPr lang="en-US" sz="1800" dirty="0"/>
                    </a:p>
                  </a:txBody>
                  <a:tcPr marL="91439" marR="91439" marT="45722" marB="45722">
                    <a:lnL w="12700" cap="flat" cmpd="sng" algn="ctr">
                      <a:noFill/>
                      <a:prstDash val="solid"/>
                      <a:round/>
                      <a:headEnd type="none" w="med" len="med"/>
                      <a:tailEnd type="none" w="med" len="med"/>
                    </a:lnL>
                    <a:lnR w="76200" cap="flat" cmpd="sng" algn="ctr">
                      <a:solidFill>
                        <a:schemeClr val="bg1">
                          <a:lumMod val="85000"/>
                          <a:lumOff val="15000"/>
                        </a:schemeClr>
                      </a:solidFill>
                      <a:prstDash val="solid"/>
                      <a:round/>
                      <a:headEnd type="none" w="med" len="med"/>
                      <a:tailEnd type="none" w="med" len="med"/>
                    </a:lnR>
                    <a:lnT w="38100" cap="flat" cmpd="sng" algn="ctr">
                      <a:solidFill>
                        <a:schemeClr val="bg1">
                          <a:lumMod val="85000"/>
                          <a:lumOff val="15000"/>
                        </a:schemeClr>
                      </a:solidFill>
                      <a:prstDash val="solid"/>
                      <a:round/>
                      <a:headEnd type="none" w="med" len="med"/>
                      <a:tailEnd type="none" w="med" len="med"/>
                    </a:lnT>
                    <a:lnB w="76200" cap="flat" cmpd="sng" algn="ctr">
                      <a:solidFill>
                        <a:schemeClr val="bg1">
                          <a:lumMod val="85000"/>
                          <a:lumOff val="15000"/>
                        </a:schemeClr>
                      </a:solidFill>
                      <a:prstDash val="solid"/>
                      <a:round/>
                      <a:headEnd type="none" w="med" len="med"/>
                      <a:tailEnd type="none" w="med" len="med"/>
                    </a:lnB>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schemeClr>
                        </a:gs>
                      </a:gsLst>
                      <a:lin ang="16200000" scaled="1"/>
                      <a:tileRect/>
                    </a:gradFill>
                  </a:tcPr>
                </a:tc>
              </a:tr>
            </a:tbl>
          </a:graphicData>
        </a:graphic>
      </p:graphicFrame>
      <p:graphicFrame>
        <p:nvGraphicFramePr>
          <p:cNvPr id="34818" name="Object 2"/>
          <p:cNvGraphicFramePr>
            <a:graphicFrameLocks noChangeAspect="1"/>
          </p:cNvGraphicFramePr>
          <p:nvPr/>
        </p:nvGraphicFramePr>
        <p:xfrm>
          <a:off x="5000625" y="2714625"/>
          <a:ext cx="857250" cy="290513"/>
        </p:xfrm>
        <a:graphic>
          <a:graphicData uri="http://schemas.openxmlformats.org/presentationml/2006/ole">
            <mc:AlternateContent xmlns:mc="http://schemas.openxmlformats.org/markup-compatibility/2006">
              <mc:Choice xmlns:v="urn:schemas-microsoft-com:vml" Requires="v">
                <p:oleObj spid="_x0000_s202820" name="Equation" r:id="rId3" imgW="672840" imgH="228600" progId="Equation.DSMT4">
                  <p:embed/>
                </p:oleObj>
              </mc:Choice>
              <mc:Fallback>
                <p:oleObj name="Equation" r:id="rId3" imgW="67284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2714625"/>
                        <a:ext cx="857250"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19" name="Object 3"/>
          <p:cNvGraphicFramePr>
            <a:graphicFrameLocks noChangeAspect="1"/>
          </p:cNvGraphicFramePr>
          <p:nvPr/>
        </p:nvGraphicFramePr>
        <p:xfrm>
          <a:off x="7000875" y="2857500"/>
          <a:ext cx="1793875" cy="285750"/>
        </p:xfrm>
        <a:graphic>
          <a:graphicData uri="http://schemas.openxmlformats.org/presentationml/2006/ole">
            <mc:AlternateContent xmlns:mc="http://schemas.openxmlformats.org/markup-compatibility/2006">
              <mc:Choice xmlns:v="urn:schemas-microsoft-com:vml" Requires="v">
                <p:oleObj spid="_x0000_s202821" name="Equation" r:id="rId5" imgW="1434960" imgH="228600" progId="Equation.DSMT4">
                  <p:embed/>
                </p:oleObj>
              </mc:Choice>
              <mc:Fallback>
                <p:oleObj name="Equation" r:id="rId5" imgW="143496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2857500"/>
                        <a:ext cx="1793875"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0" name="Object 4"/>
          <p:cNvGraphicFramePr>
            <a:graphicFrameLocks noChangeAspect="1"/>
          </p:cNvGraphicFramePr>
          <p:nvPr/>
        </p:nvGraphicFramePr>
        <p:xfrm>
          <a:off x="7000875" y="3143250"/>
          <a:ext cx="1587500" cy="285750"/>
        </p:xfrm>
        <a:graphic>
          <a:graphicData uri="http://schemas.openxmlformats.org/presentationml/2006/ole">
            <mc:AlternateContent xmlns:mc="http://schemas.openxmlformats.org/markup-compatibility/2006">
              <mc:Choice xmlns:v="urn:schemas-microsoft-com:vml" Requires="v">
                <p:oleObj spid="_x0000_s202822" name="Equation" r:id="rId7" imgW="1269720" imgH="228600" progId="Equation.DSMT4">
                  <p:embed/>
                </p:oleObj>
              </mc:Choice>
              <mc:Fallback>
                <p:oleObj name="Equation" r:id="rId7" imgW="126972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0875" y="3143250"/>
                        <a:ext cx="15875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1" name="Object 5"/>
          <p:cNvGraphicFramePr>
            <a:graphicFrameLocks noChangeAspect="1"/>
          </p:cNvGraphicFramePr>
          <p:nvPr/>
        </p:nvGraphicFramePr>
        <p:xfrm>
          <a:off x="5000625" y="3643313"/>
          <a:ext cx="1254125" cy="301625"/>
        </p:xfrm>
        <a:graphic>
          <a:graphicData uri="http://schemas.openxmlformats.org/presentationml/2006/ole">
            <mc:AlternateContent xmlns:mc="http://schemas.openxmlformats.org/markup-compatibility/2006">
              <mc:Choice xmlns:v="urn:schemas-microsoft-com:vml" Requires="v">
                <p:oleObj spid="_x0000_s202823" name="Equation" r:id="rId9" imgW="1002960" imgH="241200" progId="Equation.DSMT4">
                  <p:embed/>
                </p:oleObj>
              </mc:Choice>
              <mc:Fallback>
                <p:oleObj name="Equation" r:id="rId9" imgW="1002960" imgH="241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0625" y="3643313"/>
                        <a:ext cx="1254125"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2" name="Object 6"/>
          <p:cNvGraphicFramePr>
            <a:graphicFrameLocks noChangeAspect="1"/>
          </p:cNvGraphicFramePr>
          <p:nvPr/>
        </p:nvGraphicFramePr>
        <p:xfrm>
          <a:off x="7072313" y="3857625"/>
          <a:ext cx="1016000" cy="317500"/>
        </p:xfrm>
        <a:graphic>
          <a:graphicData uri="http://schemas.openxmlformats.org/presentationml/2006/ole">
            <mc:AlternateContent xmlns:mc="http://schemas.openxmlformats.org/markup-compatibility/2006">
              <mc:Choice xmlns:v="urn:schemas-microsoft-com:vml" Requires="v">
                <p:oleObj spid="_x0000_s202824" name="Equation" r:id="rId11" imgW="812520" imgH="253800" progId="Equation.DSMT4">
                  <p:embed/>
                </p:oleObj>
              </mc:Choice>
              <mc:Fallback>
                <p:oleObj name="Equation" r:id="rId11" imgW="812520" imgH="2538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2313" y="3857625"/>
                        <a:ext cx="10160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3" name="Object 7"/>
          <p:cNvGraphicFramePr>
            <a:graphicFrameLocks noChangeAspect="1"/>
          </p:cNvGraphicFramePr>
          <p:nvPr/>
        </p:nvGraphicFramePr>
        <p:xfrm>
          <a:off x="7072313" y="4143375"/>
          <a:ext cx="1158875" cy="301625"/>
        </p:xfrm>
        <a:graphic>
          <a:graphicData uri="http://schemas.openxmlformats.org/presentationml/2006/ole">
            <mc:AlternateContent xmlns:mc="http://schemas.openxmlformats.org/markup-compatibility/2006">
              <mc:Choice xmlns:v="urn:schemas-microsoft-com:vml" Requires="v">
                <p:oleObj spid="_x0000_s202825" name="Equation" r:id="rId13" imgW="927000" imgH="241200" progId="Equation.DSMT4">
                  <p:embed/>
                </p:oleObj>
              </mc:Choice>
              <mc:Fallback>
                <p:oleObj name="Equation" r:id="rId13" imgW="927000" imgH="2412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2313" y="4143375"/>
                        <a:ext cx="1158875"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4" name="Object 8"/>
          <p:cNvGraphicFramePr>
            <a:graphicFrameLocks noChangeAspect="1"/>
          </p:cNvGraphicFramePr>
          <p:nvPr/>
        </p:nvGraphicFramePr>
        <p:xfrm>
          <a:off x="5072063" y="4929188"/>
          <a:ext cx="1524000" cy="285750"/>
        </p:xfrm>
        <a:graphic>
          <a:graphicData uri="http://schemas.openxmlformats.org/presentationml/2006/ole">
            <mc:AlternateContent xmlns:mc="http://schemas.openxmlformats.org/markup-compatibility/2006">
              <mc:Choice xmlns:v="urn:schemas-microsoft-com:vml" Requires="v">
                <p:oleObj spid="_x0000_s202826" name="Equation" r:id="rId15" imgW="1218960" imgH="228600" progId="Equation.DSMT4">
                  <p:embed/>
                </p:oleObj>
              </mc:Choice>
              <mc:Fallback>
                <p:oleObj name="Equation" r:id="rId15" imgW="1218960" imgH="2286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2063" y="4929188"/>
                        <a:ext cx="1524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5" name="Object 9"/>
          <p:cNvGraphicFramePr>
            <a:graphicFrameLocks noChangeAspect="1"/>
          </p:cNvGraphicFramePr>
          <p:nvPr/>
        </p:nvGraphicFramePr>
        <p:xfrm>
          <a:off x="5072063" y="5857875"/>
          <a:ext cx="1714500" cy="285750"/>
        </p:xfrm>
        <a:graphic>
          <a:graphicData uri="http://schemas.openxmlformats.org/presentationml/2006/ole">
            <mc:AlternateContent xmlns:mc="http://schemas.openxmlformats.org/markup-compatibility/2006">
              <mc:Choice xmlns:v="urn:schemas-microsoft-com:vml" Requires="v">
                <p:oleObj spid="_x0000_s202827" name="Equation" r:id="rId17" imgW="1371600" imgH="228600" progId="Equation.DSMT4">
                  <p:embed/>
                </p:oleObj>
              </mc:Choice>
              <mc:Fallback>
                <p:oleObj name="Equation" r:id="rId17" imgW="13716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72063" y="5857875"/>
                        <a:ext cx="17145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6" name="Object 10"/>
          <p:cNvGraphicFramePr>
            <a:graphicFrameLocks noChangeAspect="1"/>
          </p:cNvGraphicFramePr>
          <p:nvPr/>
        </p:nvGraphicFramePr>
        <p:xfrm>
          <a:off x="4929188" y="1214438"/>
          <a:ext cx="2266950" cy="306387"/>
        </p:xfrm>
        <a:graphic>
          <a:graphicData uri="http://schemas.openxmlformats.org/presentationml/2006/ole">
            <mc:AlternateContent xmlns:mc="http://schemas.openxmlformats.org/markup-compatibility/2006">
              <mc:Choice xmlns:v="urn:schemas-microsoft-com:vml" Requires="v">
                <p:oleObj spid="_x0000_s202828" name="Equation" r:id="rId19" imgW="1777680" imgH="241200" progId="Equation.DSMT4">
                  <p:embed/>
                </p:oleObj>
              </mc:Choice>
              <mc:Fallback>
                <p:oleObj name="Equation" r:id="rId19" imgW="1777680" imgH="2412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29188" y="1214438"/>
                        <a:ext cx="22669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7" name="Object 11"/>
          <p:cNvGraphicFramePr>
            <a:graphicFrameLocks noChangeAspect="1"/>
          </p:cNvGraphicFramePr>
          <p:nvPr/>
        </p:nvGraphicFramePr>
        <p:xfrm>
          <a:off x="5000625" y="1643063"/>
          <a:ext cx="1554163" cy="290512"/>
        </p:xfrm>
        <a:graphic>
          <a:graphicData uri="http://schemas.openxmlformats.org/presentationml/2006/ole">
            <mc:AlternateContent xmlns:mc="http://schemas.openxmlformats.org/markup-compatibility/2006">
              <mc:Choice xmlns:v="urn:schemas-microsoft-com:vml" Requires="v">
                <p:oleObj spid="_x0000_s202829" name="Equation" r:id="rId21" imgW="1218960" imgH="228600" progId="Equation.DSMT4">
                  <p:embed/>
                </p:oleObj>
              </mc:Choice>
              <mc:Fallback>
                <p:oleObj name="Equation" r:id="rId21" imgW="1218960" imgH="2286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00625" y="1643063"/>
                        <a:ext cx="1554163"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8" name="Object 12"/>
          <p:cNvGraphicFramePr>
            <a:graphicFrameLocks noChangeAspect="1"/>
          </p:cNvGraphicFramePr>
          <p:nvPr/>
        </p:nvGraphicFramePr>
        <p:xfrm>
          <a:off x="5000625" y="2214563"/>
          <a:ext cx="1636713" cy="292100"/>
        </p:xfrm>
        <a:graphic>
          <a:graphicData uri="http://schemas.openxmlformats.org/presentationml/2006/ole">
            <mc:AlternateContent xmlns:mc="http://schemas.openxmlformats.org/markup-compatibility/2006">
              <mc:Choice xmlns:v="urn:schemas-microsoft-com:vml" Requires="v">
                <p:oleObj spid="_x0000_s202830" name="Equation" r:id="rId23" imgW="1282680" imgH="228600" progId="Equation.DSMT4">
                  <p:embed/>
                </p:oleObj>
              </mc:Choice>
              <mc:Fallback>
                <p:oleObj name="Equation" r:id="rId23" imgW="1282680" imgH="2286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00625" y="2214563"/>
                        <a:ext cx="1636713"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9528740"/>
      </p:ext>
    </p:extLst>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2402" name="Title 1"/>
          <p:cNvSpPr>
            <a:spLocks noGrp="1"/>
          </p:cNvSpPr>
          <p:nvPr>
            <p:ph type="title"/>
          </p:nvPr>
        </p:nvSpPr>
        <p:spPr>
          <a:xfrm>
            <a:off x="468313" y="0"/>
            <a:ext cx="8229600" cy="1143000"/>
          </a:xfrm>
        </p:spPr>
        <p:txBody>
          <a:bodyPr/>
          <a:lstStyle/>
          <a:p>
            <a:r>
              <a:rPr lang="en-US" sz="5500" b="1" smtClean="0">
                <a:solidFill>
                  <a:schemeClr val="tx1"/>
                </a:solidFill>
              </a:rPr>
              <a:t>LCDM  Cosmology</a:t>
            </a:r>
          </a:p>
        </p:txBody>
      </p:sp>
      <p:sp>
        <p:nvSpPr>
          <p:cNvPr id="102403" name="Content Placeholder 2"/>
          <p:cNvSpPr>
            <a:spLocks noGrp="1"/>
          </p:cNvSpPr>
          <p:nvPr>
            <p:ph idx="1"/>
          </p:nvPr>
        </p:nvSpPr>
        <p:spPr>
          <a:xfrm>
            <a:off x="468313" y="1268413"/>
            <a:ext cx="8229600" cy="4525962"/>
          </a:xfrm>
        </p:spPr>
        <p:txBody>
          <a:bodyPr/>
          <a:lstStyle/>
          <a:p>
            <a:r>
              <a:rPr lang="en-US" smtClean="0"/>
              <a:t>Concordance cosmology</a:t>
            </a:r>
          </a:p>
          <a:p>
            <a:pPr>
              <a:buFontTx/>
              <a:buNone/>
            </a:pPr>
            <a:r>
              <a:rPr lang="en-US" smtClean="0"/>
              <a:t>   </a:t>
            </a:r>
            <a:r>
              <a:rPr lang="en-US" sz="2200" smtClean="0"/>
              <a:t>- model that fits the majority of cosmological observations</a:t>
            </a:r>
          </a:p>
          <a:p>
            <a:pPr>
              <a:buFontTx/>
              <a:buNone/>
            </a:pPr>
            <a:r>
              <a:rPr lang="en-US" sz="2200" smtClean="0"/>
              <a:t>    -  universe dominated by Dark Matter and Dark Energy</a:t>
            </a:r>
          </a:p>
          <a:p>
            <a:pPr>
              <a:buFontTx/>
              <a:buNone/>
            </a:pPr>
            <a:endParaRPr lang="en-US" sz="2200" smtClean="0"/>
          </a:p>
          <a:p>
            <a:pPr>
              <a:buFontTx/>
              <a:buNone/>
            </a:pPr>
            <a:r>
              <a:rPr lang="en-US" sz="2200" smtClean="0"/>
              <a:t>  </a:t>
            </a:r>
          </a:p>
        </p:txBody>
      </p:sp>
      <p:pic>
        <p:nvPicPr>
          <p:cNvPr id="102404" name="Picture 4" descr="Cosmological_Composition_-_Pie_Ch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2738"/>
            <a:ext cx="9144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Box 5"/>
          <p:cNvSpPr txBox="1">
            <a:spLocks noChangeArrowheads="1"/>
          </p:cNvSpPr>
          <p:nvPr/>
        </p:nvSpPr>
        <p:spPr bwMode="auto">
          <a:xfrm>
            <a:off x="4859338" y="6381750"/>
            <a:ext cx="410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LCDM composition today … </a:t>
            </a:r>
          </a:p>
        </p:txBody>
      </p:sp>
    </p:spTree>
  </p:cSld>
  <p:clrMapOvr>
    <a:masterClrMapping/>
  </p:clrMapOvr>
  <p:transition>
    <p:zo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142875" y="1428750"/>
            <a:ext cx="8883650" cy="2500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143040" y="-428652"/>
            <a:ext cx="10117138" cy="1371600"/>
          </a:xfrm>
        </p:spPr>
        <p:txBody>
          <a:bodyPr>
            <a:normAutofit fontScale="90000"/>
          </a:bodyPr>
          <a:lstStyle/>
          <a:p>
            <a:pPr eaLnBrk="1" fontAlgn="auto" hangingPunct="1">
              <a:spcAft>
                <a:spcPts val="0"/>
              </a:spcAft>
              <a:defRPr/>
            </a:pPr>
            <a:r>
              <a:rPr sz="3600" b="1" smtClean="0">
                <a:solidFill>
                  <a:schemeClr val="tx1"/>
                </a:solidFill>
              </a:rPr>
              <a:t>               </a:t>
            </a:r>
            <a:r>
              <a:rPr sz="4600" b="1" smtClean="0">
                <a:solidFill>
                  <a:schemeClr val="tx1"/>
                </a:solidFill>
              </a:rPr>
              <a:t>  </a:t>
            </a:r>
            <a:r>
              <a:rPr sz="6400" b="1" smtClean="0">
                <a:solidFill>
                  <a:schemeClr val="tx1"/>
                </a:solidFill>
              </a:rPr>
              <a:t>Concordance Expansion</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5842" name="Object 4"/>
          <p:cNvGraphicFramePr>
            <a:graphicFrameLocks noChangeAspect="1"/>
          </p:cNvGraphicFramePr>
          <p:nvPr/>
        </p:nvGraphicFramePr>
        <p:xfrm>
          <a:off x="285750" y="1714500"/>
          <a:ext cx="8521700" cy="1911350"/>
        </p:xfrm>
        <a:graphic>
          <a:graphicData uri="http://schemas.openxmlformats.org/presentationml/2006/ole">
            <mc:AlternateContent xmlns:mc="http://schemas.openxmlformats.org/markup-compatibility/2006">
              <mc:Choice xmlns:v="urn:schemas-microsoft-com:vml" Requires="v">
                <p:oleObj spid="_x0000_s203790" name="Equation" r:id="rId3" imgW="2831760" imgH="634680" progId="Equation.DSMT4">
                  <p:embed/>
                </p:oleObj>
              </mc:Choice>
              <mc:Fallback>
                <p:oleObj name="Equation" r:id="rId3" imgW="2831760" imgH="6346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714500"/>
                        <a:ext cx="8521700" cy="191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843" name="Object 3"/>
          <p:cNvGraphicFramePr>
            <a:graphicFrameLocks noChangeAspect="1"/>
          </p:cNvGraphicFramePr>
          <p:nvPr/>
        </p:nvGraphicFramePr>
        <p:xfrm>
          <a:off x="5715000" y="4714875"/>
          <a:ext cx="2808288" cy="1373188"/>
        </p:xfrm>
        <a:graphic>
          <a:graphicData uri="http://schemas.openxmlformats.org/presentationml/2006/ole">
            <mc:AlternateContent xmlns:mc="http://schemas.openxmlformats.org/markup-compatibility/2006">
              <mc:Choice xmlns:v="urn:schemas-microsoft-com:vml" Requires="v">
                <p:oleObj spid="_x0000_s203791" name="Equation" r:id="rId5" imgW="990360" imgH="482400" progId="Equation.DSMT4">
                  <p:embed/>
                </p:oleObj>
              </mc:Choice>
              <mc:Fallback>
                <p:oleObj name="Equation" r:id="rId5" imgW="990360" imgH="482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714875"/>
                        <a:ext cx="2808288"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2214563" y="4643438"/>
            <a:ext cx="4000500" cy="1754187"/>
          </a:xfrm>
          <a:prstGeom prst="rect">
            <a:avLst/>
          </a:prstGeom>
          <a:noFill/>
        </p:spPr>
        <p:txBody>
          <a:bodyPr>
            <a:spAutoFit/>
          </a:bodyPr>
          <a:lstStyle/>
          <a:p>
            <a:pPr>
              <a:defRPr/>
            </a:pPr>
            <a:r>
              <a:rPr lang="en-US" dirty="0">
                <a:solidFill>
                  <a:prstClr val="white"/>
                </a:solidFill>
                <a:latin typeface="Constantia"/>
              </a:rPr>
              <a:t>transition epoch:</a:t>
            </a:r>
          </a:p>
          <a:p>
            <a:pPr>
              <a:defRPr/>
            </a:pPr>
            <a:r>
              <a:rPr lang="en-US" dirty="0">
                <a:solidFill>
                  <a:prstClr val="white"/>
                </a:solidFill>
                <a:latin typeface="Constantia"/>
              </a:rPr>
              <a:t> </a:t>
            </a:r>
          </a:p>
          <a:p>
            <a:pPr>
              <a:defRPr/>
            </a:pPr>
            <a:r>
              <a:rPr lang="en-US" dirty="0">
                <a:solidFill>
                  <a:prstClr val="white"/>
                </a:solidFill>
                <a:latin typeface="Constantia"/>
              </a:rPr>
              <a:t>matter-dominate to </a:t>
            </a:r>
          </a:p>
          <a:p>
            <a:pPr>
              <a:defRPr/>
            </a:pPr>
            <a:r>
              <a:rPr lang="en-US" dirty="0">
                <a:solidFill>
                  <a:prstClr val="white"/>
                </a:solidFill>
                <a:latin typeface="Constantia"/>
                <a:sym typeface="Mathematica1"/>
              </a:rPr>
              <a:t> dominated</a:t>
            </a:r>
          </a:p>
          <a:p>
            <a:pPr>
              <a:defRPr/>
            </a:pPr>
            <a:endParaRPr lang="en-US" dirty="0">
              <a:solidFill>
                <a:prstClr val="white"/>
              </a:solidFill>
              <a:sym typeface="Mathematica1"/>
            </a:endParaRPr>
          </a:p>
          <a:p>
            <a:pPr>
              <a:defRPr/>
            </a:pPr>
            <a:r>
              <a:rPr lang="en-US" dirty="0">
                <a:solidFill>
                  <a:prstClr val="white"/>
                </a:solidFill>
                <a:sym typeface="Mathematica1"/>
              </a:rPr>
              <a:t>a</a:t>
            </a:r>
            <a:r>
              <a:rPr lang="en-US" baseline="-25000" dirty="0">
                <a:solidFill>
                  <a:prstClr val="white"/>
                </a:solidFill>
                <a:sym typeface="Mathematica1"/>
              </a:rPr>
              <a:t>m</a:t>
            </a:r>
            <a:r>
              <a:rPr lang="en-US" dirty="0">
                <a:solidFill>
                  <a:prstClr val="white"/>
                </a:solidFill>
                <a:sym typeface="Mathematica1"/>
              </a:rPr>
              <a:t>0.75</a:t>
            </a:r>
            <a:endParaRPr lang="en-US" dirty="0">
              <a:solidFill>
                <a:prstClr val="white"/>
              </a:solidFill>
            </a:endParaRPr>
          </a:p>
        </p:txBody>
      </p:sp>
      <p:sp>
        <p:nvSpPr>
          <p:cNvPr id="10" name="Rectangle 9"/>
          <p:cNvSpPr/>
          <p:nvPr/>
        </p:nvSpPr>
        <p:spPr>
          <a:xfrm>
            <a:off x="2071688" y="4500563"/>
            <a:ext cx="6929437" cy="2000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116298967"/>
      </p:ext>
    </p:extLst>
  </p:cSld>
  <p:clrMapOvr>
    <a:masterClrMapping/>
  </p:clrMapOvr>
  <p:transition>
    <p:zoom/>
  </p:transition>
  <p:timing>
    <p:tnLst>
      <p:par>
        <p:cTn id="1" dur="indefinite" restart="never" nodeType="tmRoot"/>
      </p:par>
    </p:tnLst>
  </p:timing>
</p:sld>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8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1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3.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4.xml><?xml version="1.0" encoding="utf-8"?>
<a:theme xmlns:a="http://schemas.openxmlformats.org/drawingml/2006/main" name="1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1.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2.xml><?xml version="1.0" encoding="utf-8"?>
<a:theme xmlns:a="http://schemas.openxmlformats.org/drawingml/2006/main" name="20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4.xml><?xml version="1.0" encoding="utf-8"?>
<a:theme xmlns:a="http://schemas.openxmlformats.org/drawingml/2006/main" name="2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6.xml><?xml version="1.0" encoding="utf-8"?>
<a:theme xmlns:a="http://schemas.openxmlformats.org/drawingml/2006/main" name="1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7.xml><?xml version="1.0" encoding="utf-8"?>
<a:theme xmlns:a="http://schemas.openxmlformats.org/drawingml/2006/main" name="1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8.xml><?xml version="1.0" encoding="utf-8"?>
<a:theme xmlns:a="http://schemas.openxmlformats.org/drawingml/2006/main" name="1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9.xml><?xml version="1.0" encoding="utf-8"?>
<a:theme xmlns:a="http://schemas.openxmlformats.org/drawingml/2006/main" name="1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1.xml><?xml version="1.0" encoding="utf-8"?>
<a:theme xmlns:a="http://schemas.openxmlformats.org/drawingml/2006/main" name="2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9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4.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0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7.xml><?xml version="1.0" encoding="utf-8"?>
<a:theme xmlns:a="http://schemas.openxmlformats.org/drawingml/2006/main" name="2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32107</TotalTime>
  <Words>6568</Words>
  <Application>Microsoft Office PowerPoint</Application>
  <PresentationFormat>On-screen Show (4:3)</PresentationFormat>
  <Paragraphs>1834</Paragraphs>
  <Slides>198</Slides>
  <Notes>1</Notes>
  <HiddenSlides>0</HiddenSlides>
  <MMClips>0</MMClips>
  <ScaleCrop>false</ScaleCrop>
  <HeadingPairs>
    <vt:vector size="6" baseType="variant">
      <vt:variant>
        <vt:lpstr>Theme</vt:lpstr>
      </vt:variant>
      <vt:variant>
        <vt:i4>47</vt:i4>
      </vt:variant>
      <vt:variant>
        <vt:lpstr>Embedded OLE Servers</vt:lpstr>
      </vt:variant>
      <vt:variant>
        <vt:i4>1</vt:i4>
      </vt:variant>
      <vt:variant>
        <vt:lpstr>Slide Titles</vt:lpstr>
      </vt:variant>
      <vt:variant>
        <vt:i4>198</vt:i4>
      </vt:variant>
    </vt:vector>
  </HeadingPairs>
  <TitlesOfParts>
    <vt:vector size="246" baseType="lpstr">
      <vt:lpstr>Default Design</vt:lpstr>
      <vt:lpstr>1_Default Design</vt:lpstr>
      <vt:lpstr>2_Default Design</vt:lpstr>
      <vt:lpstr>4_Default Design</vt:lpstr>
      <vt:lpstr>5_Default Design</vt:lpstr>
      <vt:lpstr>6_Default Design</vt:lpstr>
      <vt:lpstr>7_Default Design</vt:lpstr>
      <vt:lpstr>Paper</vt:lpstr>
      <vt:lpstr>1_Paper</vt:lpstr>
      <vt:lpstr>2_Paper</vt:lpstr>
      <vt:lpstr>8_Default Design</vt:lpstr>
      <vt:lpstr>9_Default Design</vt:lpstr>
      <vt:lpstr>10_Default Design</vt:lpstr>
      <vt:lpstr>3_Paper</vt:lpstr>
      <vt:lpstr>4_Paper</vt:lpstr>
      <vt:lpstr>11_Default Design</vt:lpstr>
      <vt:lpstr>12_Default Design</vt:lpstr>
      <vt:lpstr>5_Paper</vt:lpstr>
      <vt:lpstr>6_Paper</vt:lpstr>
      <vt:lpstr>13_Default Design</vt:lpstr>
      <vt:lpstr>14_Default Design</vt:lpstr>
      <vt:lpstr>7_Paper</vt:lpstr>
      <vt:lpstr>8_Paper</vt:lpstr>
      <vt:lpstr>15_Default Design</vt:lpstr>
      <vt:lpstr>16_Default Design</vt:lpstr>
      <vt:lpstr>17_Default Design</vt:lpstr>
      <vt:lpstr>18_Default Design</vt:lpstr>
      <vt:lpstr>19_Default Design</vt:lpstr>
      <vt:lpstr>9_Paper</vt:lpstr>
      <vt:lpstr>10_Paper</vt:lpstr>
      <vt:lpstr>11_Paper</vt:lpstr>
      <vt:lpstr>20_Default Design</vt:lpstr>
      <vt:lpstr>12_Paper</vt:lpstr>
      <vt:lpstr>21_Default Design</vt:lpstr>
      <vt:lpstr>13_Paper</vt:lpstr>
      <vt:lpstr>14_Paper</vt:lpstr>
      <vt:lpstr>15_Paper</vt:lpstr>
      <vt:lpstr>16_Paper</vt:lpstr>
      <vt:lpstr>17_Paper</vt:lpstr>
      <vt:lpstr>18_Paper</vt:lpstr>
      <vt:lpstr>22_Default Design</vt:lpstr>
      <vt:lpstr>23_Default Design</vt:lpstr>
      <vt:lpstr>19_Paper</vt:lpstr>
      <vt:lpstr>3_Default Design</vt:lpstr>
      <vt:lpstr>24_Default Design</vt:lpstr>
      <vt:lpstr>20_Paper</vt:lpstr>
      <vt:lpstr>21_Paper</vt:lpstr>
      <vt:lpstr>Equation</vt:lpstr>
      <vt:lpstr>PowerPoint Presentation</vt:lpstr>
      <vt:lpstr>PowerPoint Presentation</vt:lpstr>
      <vt:lpstr>Four Fundamental Forces of Nature</vt:lpstr>
      <vt:lpstr>Four Fundamental  Forces of Nature</vt:lpstr>
      <vt:lpstr>PowerPoint Presentation</vt:lpstr>
      <vt:lpstr>PowerPoint Presentation</vt:lpstr>
      <vt:lpstr>PowerPoint Presentation</vt:lpstr>
      <vt:lpstr>The Unchanging Universe</vt:lpstr>
      <vt:lpstr>     Newton's  Universe</vt:lpstr>
      <vt:lpstr>Renaissance  of Western Science</vt:lpstr>
      <vt:lpstr>PowerPoint Presentation</vt:lpstr>
      <vt:lpstr>Einstein’s  Universe</vt:lpstr>
      <vt:lpstr>PowerPoint Presentation</vt:lpstr>
      <vt:lpstr>      Albert Einstein</vt:lpstr>
      <vt:lpstr>PowerPoint Presentation</vt:lpstr>
      <vt:lpstr>Einstein Field Equation</vt:lpstr>
      <vt:lpstr>Einstein Field Equation</vt:lpstr>
      <vt:lpstr>Einstein Field Equation</vt:lpstr>
      <vt:lpstr>Einstein Field Equation</vt:lpstr>
      <vt:lpstr>Einstein Field Equation</vt:lpstr>
      <vt:lpstr>PowerPoint Presentation</vt:lpstr>
      <vt:lpstr>General  Relativity</vt:lpstr>
      <vt:lpstr>                   Cosmological Principle:          the Universe Simple  &amp;  Smooth </vt:lpstr>
      <vt:lpstr> Geometry of the Universe</vt:lpstr>
      <vt:lpstr>PowerPoint Presentation</vt:lpstr>
      <vt:lpstr>     Robertson-Walker  Metric</vt:lpstr>
      <vt:lpstr>PowerPoint Presentation</vt:lpstr>
      <vt:lpstr>PowerPoint Presentation</vt:lpstr>
      <vt:lpstr>PowerPoint Presentation</vt:lpstr>
      <vt:lpstr>Einstein Field Equation</vt:lpstr>
      <vt:lpstr>Einstein Field Equation</vt:lpstr>
      <vt:lpstr>Friedmann-Robertson-Walker-Lemaitre Universe</vt:lpstr>
      <vt:lpstr>Cosmic Expansion Factor</vt:lpstr>
      <vt:lpstr>PowerPoint Presentation</vt:lpstr>
      <vt:lpstr>Friedmann-Robertson-Walker-Lemaitre Universe</vt:lpstr>
      <vt:lpstr>Friedmann-Robertson-Walker-Lemaitre                                     Universe</vt:lpstr>
      <vt:lpstr>Friedmann-Robertson-Walker-Lemaitre                                     Universe</vt:lpstr>
      <vt:lpstr>PowerPoint Presentation</vt:lpstr>
      <vt:lpstr>Friedmann-Robertson-Walker-Lemaitre Universe</vt:lpstr>
      <vt:lpstr>Dark Energy &amp; Energy Density</vt:lpstr>
      <vt:lpstr>Friedmann-Robertson-Walker-Lemaitre Universe</vt:lpstr>
      <vt:lpstr>PowerPoint Presentation</vt:lpstr>
      <vt:lpstr>                   Cosmic  Constituents</vt:lpstr>
      <vt:lpstr>LCDM  Cosmology</vt:lpstr>
      <vt:lpstr>PowerPoint Presentation</vt:lpstr>
      <vt:lpstr>PowerPoint Presentation</vt:lpstr>
      <vt:lpstr>PowerPoint Presentation</vt:lpstr>
      <vt:lpstr>PowerPoint Presentation</vt:lpstr>
      <vt:lpstr>PowerPoint Presentation</vt:lpstr>
      <vt:lpstr>PowerPoint Presentation</vt:lpstr>
      <vt:lpstr>Einstein Field Equation</vt:lpstr>
      <vt:lpstr>Equation of State</vt:lpstr>
      <vt:lpstr>Equation of State</vt:lpstr>
      <vt:lpstr>Dynamics</vt:lpstr>
      <vt:lpstr>Dark Energy &amp; Cosmic Acceleration</vt:lpstr>
      <vt:lpstr>Dark Energy &amp; Cosmic Acceleration</vt:lpstr>
      <vt:lpstr>Dynamic  Dark  Energy</vt:lpstr>
      <vt:lpstr>PowerPoint Presentation</vt:lpstr>
      <vt:lpstr>                 FRW    Dynamics</vt:lpstr>
      <vt:lpstr>                 FRW    Dynamics</vt:lpstr>
      <vt:lpstr>                 FRW    Dynamics</vt:lpstr>
      <vt:lpstr>                 FRW    Dynamics</vt:lpstr>
      <vt:lpstr> Critical Density</vt:lpstr>
      <vt:lpstr> FRW Universe:  Curvature</vt:lpstr>
      <vt:lpstr>                Radiation, Matter &amp; Dark Energy</vt:lpstr>
      <vt:lpstr>PowerPoint Presentation</vt:lpstr>
      <vt:lpstr>   Hubble  Expansion </vt:lpstr>
      <vt:lpstr>    Hubble  Expansion </vt:lpstr>
      <vt:lpstr>   Hubble  Parameter </vt:lpstr>
      <vt:lpstr>        Hubble Time</vt:lpstr>
      <vt:lpstr> Hubble Distance</vt:lpstr>
      <vt:lpstr>PowerPoint Presentation</vt:lpstr>
      <vt:lpstr>               FRW Dynamics:         Cosmic  Acceleration</vt:lpstr>
      <vt:lpstr>PowerPoint Presentation</vt:lpstr>
      <vt:lpstr>                         General Solution                   Expanding FRW Universe</vt:lpstr>
      <vt:lpstr>Age of the Universe</vt:lpstr>
      <vt:lpstr>                         Specific Solutions                              FRW Universe</vt:lpstr>
      <vt:lpstr>               Matter-Dominated  Universes</vt:lpstr>
      <vt:lpstr>                 Einstein-de Sitter Universe</vt:lpstr>
      <vt:lpstr>                    Free Expanding "Milne" Universe</vt:lpstr>
      <vt:lpstr>                        De Sitter Expansion</vt:lpstr>
      <vt:lpstr>                          Expansion  Radiation-dominated  Universe</vt:lpstr>
      <vt:lpstr>                General Flat FRW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LCDM  Cosmology</vt:lpstr>
      <vt:lpstr>                 Concordance Expansion</vt:lpstr>
      <vt:lpstr>                 Concordance Expansion</vt:lpstr>
      <vt:lpstr>                 Concordance Expansion</vt:lpstr>
      <vt:lpstr>                 Concordance Expansion</vt:lpstr>
      <vt:lpstr>PowerPoint Presentation</vt:lpstr>
      <vt:lpstr>PowerPoint Presentation</vt:lpstr>
      <vt:lpstr>PowerPoint Presentation</vt:lpstr>
      <vt:lpstr>     Cosmic Redshift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Big Bang Evidence</vt:lpstr>
      <vt:lpstr>1.  Olber’s Paradox</vt:lpstr>
      <vt:lpstr>1.  Paradox van Olbers</vt:lpstr>
      <vt:lpstr> 2.  Hubble Expansion</vt:lpstr>
      <vt:lpstr>3.  Light Element Abundance</vt:lpstr>
      <vt:lpstr>PowerPoint Presentation</vt:lpstr>
      <vt:lpstr>PowerPoint Presentation</vt:lpstr>
      <vt:lpstr>PowerPoint Presentation</vt:lpstr>
      <vt:lpstr>PowerPoint Presentation</vt:lpstr>
      <vt:lpstr>Cosmic Light  (CMB): the facts</vt:lpstr>
      <vt:lpstr>PowerPoint Presentation</vt:lpstr>
      <vt:lpstr>                 CMB   Photons</vt:lpstr>
      <vt:lpstr>Cosmic Light  (CMB): most abundant species</vt:lpstr>
      <vt:lpstr>5. Changing Universe</vt:lpstr>
      <vt:lpstr>5. Changing Universe</vt:lpstr>
      <vt:lpstr>PowerPoint Presentation</vt:lpstr>
      <vt:lpstr> FRW Universe:  Curvature</vt:lpstr>
      <vt:lpstr>Cosmic Microwave Background</vt:lpstr>
      <vt:lpstr>Measuring  Curvature</vt:lpstr>
      <vt:lpstr>Measuring  Curvature</vt:lpstr>
      <vt:lpstr>Music of the Spheres</vt:lpstr>
      <vt:lpstr>PowerPoint Presentation</vt:lpstr>
      <vt:lpstr>PowerPoint Presentation</vt:lpstr>
      <vt:lpstr>Angular  CMB  temperature fluctuations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Cosmic Microwave Background</vt:lpstr>
      <vt:lpstr>Cosmic Microwave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10-36 sec  after  Big  Bang:   Inflation of the Universe </vt:lpstr>
      <vt:lpstr>             FRW  Big Bang extended:                 Inflationary Universe</vt:lpstr>
      <vt:lpstr>Cosmic Inflation</vt:lpstr>
      <vt:lpstr>             FRW  Big Bang extended:                 Inflationary Universe</vt:lpstr>
      <vt:lpstr>             FRW  Big Bang extended:                 Inflationary Universe</vt:lpstr>
      <vt:lpstr>Propelling Inflation:  Inflaton</vt:lpstr>
      <vt:lpstr>Inflatie &amp; Multiverse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659</cp:revision>
  <cp:lastPrinted>2016-11-17T17:32:49Z</cp:lastPrinted>
  <dcterms:created xsi:type="dcterms:W3CDTF">2003-04-08T08:38:37Z</dcterms:created>
  <dcterms:modified xsi:type="dcterms:W3CDTF">2016-11-17T17:35:56Z</dcterms:modified>
</cp:coreProperties>
</file>