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79" r:id="rId2"/>
  </p:sldMasterIdLst>
  <p:notesMasterIdLst>
    <p:notesMasterId r:id="rId118"/>
  </p:notesMasterIdLst>
  <p:handoutMasterIdLst>
    <p:handoutMasterId r:id="rId119"/>
  </p:handoutMasterIdLst>
  <p:sldIdLst>
    <p:sldId id="2027" r:id="rId3"/>
    <p:sldId id="447" r:id="rId4"/>
    <p:sldId id="451" r:id="rId5"/>
    <p:sldId id="452" r:id="rId6"/>
    <p:sldId id="453" r:id="rId7"/>
    <p:sldId id="454" r:id="rId8"/>
    <p:sldId id="455" r:id="rId9"/>
    <p:sldId id="456" r:id="rId10"/>
    <p:sldId id="457" r:id="rId11"/>
    <p:sldId id="442" r:id="rId12"/>
    <p:sldId id="428" r:id="rId13"/>
    <p:sldId id="478" r:id="rId14"/>
    <p:sldId id="458" r:id="rId15"/>
    <p:sldId id="430" r:id="rId16"/>
    <p:sldId id="476" r:id="rId17"/>
    <p:sldId id="479" r:id="rId18"/>
    <p:sldId id="420" r:id="rId19"/>
    <p:sldId id="431" r:id="rId20"/>
    <p:sldId id="480" r:id="rId21"/>
    <p:sldId id="482" r:id="rId22"/>
    <p:sldId id="483" r:id="rId23"/>
    <p:sldId id="484" r:id="rId24"/>
    <p:sldId id="485" r:id="rId25"/>
    <p:sldId id="466" r:id="rId26"/>
    <p:sldId id="460" r:id="rId27"/>
    <p:sldId id="486" r:id="rId28"/>
    <p:sldId id="489" r:id="rId29"/>
    <p:sldId id="488" r:id="rId30"/>
    <p:sldId id="461" r:id="rId31"/>
    <p:sldId id="462" r:id="rId32"/>
    <p:sldId id="463" r:id="rId33"/>
    <p:sldId id="464" r:id="rId34"/>
    <p:sldId id="465" r:id="rId35"/>
    <p:sldId id="443" r:id="rId36"/>
    <p:sldId id="487" r:id="rId37"/>
    <p:sldId id="419" r:id="rId38"/>
    <p:sldId id="467" r:id="rId39"/>
    <p:sldId id="475" r:id="rId40"/>
    <p:sldId id="544" r:id="rId41"/>
    <p:sldId id="499" r:id="rId42"/>
    <p:sldId id="493" r:id="rId43"/>
    <p:sldId id="494" r:id="rId44"/>
    <p:sldId id="469" r:id="rId45"/>
    <p:sldId id="441" r:id="rId46"/>
    <p:sldId id="497" r:id="rId47"/>
    <p:sldId id="498" r:id="rId48"/>
    <p:sldId id="500" r:id="rId49"/>
    <p:sldId id="470" r:id="rId50"/>
    <p:sldId id="471" r:id="rId51"/>
    <p:sldId id="472" r:id="rId52"/>
    <p:sldId id="426" r:id="rId53"/>
    <p:sldId id="473" r:id="rId54"/>
    <p:sldId id="474" r:id="rId55"/>
    <p:sldId id="444" r:id="rId56"/>
    <p:sldId id="490" r:id="rId57"/>
    <p:sldId id="424" r:id="rId58"/>
    <p:sldId id="491" r:id="rId59"/>
    <p:sldId id="492" r:id="rId60"/>
    <p:sldId id="468" r:id="rId61"/>
    <p:sldId id="505" r:id="rId62"/>
    <p:sldId id="410" r:id="rId63"/>
    <p:sldId id="429" r:id="rId64"/>
    <p:sldId id="413" r:id="rId65"/>
    <p:sldId id="511" r:id="rId66"/>
    <p:sldId id="503" r:id="rId67"/>
    <p:sldId id="504" r:id="rId68"/>
    <p:sldId id="512" r:id="rId69"/>
    <p:sldId id="414" r:id="rId70"/>
    <p:sldId id="418" r:id="rId71"/>
    <p:sldId id="427" r:id="rId72"/>
    <p:sldId id="525" r:id="rId73"/>
    <p:sldId id="553" r:id="rId74"/>
    <p:sldId id="514" r:id="rId75"/>
    <p:sldId id="554" r:id="rId76"/>
    <p:sldId id="555" r:id="rId77"/>
    <p:sldId id="588" r:id="rId78"/>
    <p:sldId id="591" r:id="rId79"/>
    <p:sldId id="573" r:id="rId80"/>
    <p:sldId id="519" r:id="rId81"/>
    <p:sldId id="563" r:id="rId82"/>
    <p:sldId id="564" r:id="rId83"/>
    <p:sldId id="566" r:id="rId84"/>
    <p:sldId id="529" r:id="rId85"/>
    <p:sldId id="567" r:id="rId86"/>
    <p:sldId id="574" r:id="rId87"/>
    <p:sldId id="586" r:id="rId88"/>
    <p:sldId id="592" r:id="rId89"/>
    <p:sldId id="587" r:id="rId90"/>
    <p:sldId id="593" r:id="rId91"/>
    <p:sldId id="562" r:id="rId92"/>
    <p:sldId id="575" r:id="rId93"/>
    <p:sldId id="594" r:id="rId94"/>
    <p:sldId id="569" r:id="rId95"/>
    <p:sldId id="531" r:id="rId96"/>
    <p:sldId id="556" r:id="rId97"/>
    <p:sldId id="557" r:id="rId98"/>
    <p:sldId id="558" r:id="rId99"/>
    <p:sldId id="559" r:id="rId100"/>
    <p:sldId id="560" r:id="rId101"/>
    <p:sldId id="561" r:id="rId102"/>
    <p:sldId id="568" r:id="rId103"/>
    <p:sldId id="570" r:id="rId104"/>
    <p:sldId id="571" r:id="rId105"/>
    <p:sldId id="572" r:id="rId106"/>
    <p:sldId id="577" r:id="rId107"/>
    <p:sldId id="576" r:id="rId108"/>
    <p:sldId id="578" r:id="rId109"/>
    <p:sldId id="580" r:id="rId110"/>
    <p:sldId id="581" r:id="rId111"/>
    <p:sldId id="582" r:id="rId112"/>
    <p:sldId id="583" r:id="rId113"/>
    <p:sldId id="584" r:id="rId114"/>
    <p:sldId id="585" r:id="rId115"/>
    <p:sldId id="527" r:id="rId116"/>
    <p:sldId id="528" r:id="rId117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FF"/>
    <a:srgbClr val="0066FF"/>
    <a:srgbClr val="6666FF"/>
    <a:srgbClr val="3366FF"/>
    <a:srgbClr val="3333CC"/>
    <a:srgbClr val="000066"/>
    <a:srgbClr val="CC6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34" autoAdjust="0"/>
    <p:restoredTop sz="94622" autoAdjust="0"/>
  </p:normalViewPr>
  <p:slideViewPr>
    <p:cSldViewPr>
      <p:cViewPr varScale="1">
        <p:scale>
          <a:sx n="115" d="100"/>
          <a:sy n="115" d="100"/>
        </p:scale>
        <p:origin x="75" y="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4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20.wmf"/><Relationship Id="rId1" Type="http://schemas.openxmlformats.org/officeDocument/2006/relationships/image" Target="../media/image41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Relationship Id="rId4" Type="http://schemas.openxmlformats.org/officeDocument/2006/relationships/image" Target="../media/image94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image" Target="../media/image115.wmf"/><Relationship Id="rId1" Type="http://schemas.openxmlformats.org/officeDocument/2006/relationships/image" Target="../media/image100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image" Target="../media/image120.wmf"/><Relationship Id="rId1" Type="http://schemas.openxmlformats.org/officeDocument/2006/relationships/image" Target="../media/image119.wmf"/><Relationship Id="rId4" Type="http://schemas.openxmlformats.org/officeDocument/2006/relationships/image" Target="../media/image122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2" Type="http://schemas.openxmlformats.org/officeDocument/2006/relationships/image" Target="../media/image126.wmf"/><Relationship Id="rId1" Type="http://schemas.openxmlformats.org/officeDocument/2006/relationships/image" Target="../media/image125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wmf"/><Relationship Id="rId2" Type="http://schemas.openxmlformats.org/officeDocument/2006/relationships/image" Target="../media/image138.wmf"/><Relationship Id="rId1" Type="http://schemas.openxmlformats.org/officeDocument/2006/relationships/image" Target="../media/image100.wmf"/><Relationship Id="rId5" Type="http://schemas.openxmlformats.org/officeDocument/2006/relationships/image" Target="../media/image141.wmf"/><Relationship Id="rId4" Type="http://schemas.openxmlformats.org/officeDocument/2006/relationships/image" Target="../media/image14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4" Type="http://schemas.openxmlformats.org/officeDocument/2006/relationships/image" Target="../media/image11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wmf"/><Relationship Id="rId1" Type="http://schemas.openxmlformats.org/officeDocument/2006/relationships/image" Target="../media/image100.w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wmf"/><Relationship Id="rId2" Type="http://schemas.openxmlformats.org/officeDocument/2006/relationships/image" Target="../media/image147.wmf"/><Relationship Id="rId1" Type="http://schemas.openxmlformats.org/officeDocument/2006/relationships/image" Target="../media/image100.w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image" Target="../media/image115.wmf"/><Relationship Id="rId1" Type="http://schemas.openxmlformats.org/officeDocument/2006/relationships/image" Target="../media/image100.wmf"/><Relationship Id="rId5" Type="http://schemas.openxmlformats.org/officeDocument/2006/relationships/image" Target="../media/image150.wmf"/><Relationship Id="rId4" Type="http://schemas.openxmlformats.org/officeDocument/2006/relationships/image" Target="../media/image149.wmf"/></Relationships>
</file>

<file path=ppt/drawings/_rels/vmlDrawing3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wmf"/><Relationship Id="rId1" Type="http://schemas.openxmlformats.org/officeDocument/2006/relationships/image" Target="../media/image151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4" Type="http://schemas.openxmlformats.org/officeDocument/2006/relationships/image" Target="../media/image2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984" y="1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r">
              <a:defRPr sz="1200"/>
            </a:lvl1pPr>
          </a:lstStyle>
          <a:p>
            <a:fld id="{E45B022B-991D-46D7-952A-B5C42AC84821}" type="datetimeFigureOut">
              <a:rPr lang="en-GB" smtClean="0"/>
              <a:t>19/10/2018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213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984" y="9721213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r">
              <a:defRPr sz="1200"/>
            </a:lvl1pPr>
          </a:lstStyle>
          <a:p>
            <a:fld id="{F6E08EE2-86F3-4865-9181-606F267ABF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858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984" y="1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5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17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294" y="4862197"/>
            <a:ext cx="5680712" cy="460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17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213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17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984" y="9721213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F10E602-3F9C-47D4-BA5C-034D49AF6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512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01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1441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0438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67205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1922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1408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2121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4873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5888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5195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8185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75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01668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9851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59903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01972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00470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92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36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11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242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6468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678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858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7932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69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7023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836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79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447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559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691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027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685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407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740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57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6138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244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322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065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610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1740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1466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0244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520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4251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622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140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933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2144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8810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98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1269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7453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404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142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34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7191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97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355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41565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4267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3121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6580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5182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6439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19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9300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7417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7641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7547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0144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84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2149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5162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79724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6446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7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5000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7236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8269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9264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7190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82852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5567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90050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6270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9702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99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9897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39645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82566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6185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7114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07999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9533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2791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01832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74408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097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5998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8891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4214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1465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3662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3020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5857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4898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56163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3207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050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12528-FB8C-4273-AD31-28A5A4E5F2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77302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4BCB6-1F48-4F75-98D9-891C37767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10546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1B9C-EB22-41DC-9979-C575A097F8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43556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FFDCE-310E-47C6-9EE8-03D3C6D045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60125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F7CA9-5788-47CB-B679-9E12A604E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18508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96AE4-C522-4BE3-AF25-1022274AFC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13422"/>
      </p:ext>
    </p:extLst>
  </p:cSld>
  <p:clrMapOvr>
    <a:masterClrMapping/>
  </p:clrMapOvr>
  <p:transition spd="slow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27D63-EDDF-4922-967E-0E8E41ED4E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50325"/>
      </p:ext>
    </p:extLst>
  </p:cSld>
  <p:clrMapOvr>
    <a:masterClrMapping/>
  </p:clrMapOvr>
  <p:transition spd="slow"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AAA20-7D79-4A75-B0BF-1CFD48C15C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772846"/>
      </p:ext>
    </p:extLst>
  </p:cSld>
  <p:clrMapOvr>
    <a:masterClrMapping/>
  </p:clrMapOvr>
  <p:transition spd="slow"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7CD6F-3161-4BEB-B1A0-1AF6E72E9B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785284"/>
      </p:ext>
    </p:extLst>
  </p:cSld>
  <p:clrMapOvr>
    <a:masterClrMapping/>
  </p:clrMapOvr>
  <p:transition spd="slow"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5497D-ABCE-494D-AE46-0370F8DB66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657411"/>
      </p:ext>
    </p:extLst>
  </p:cSld>
  <p:clrMapOvr>
    <a:masterClrMapping/>
  </p:clrMapOvr>
  <p:transition spd="slow"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F3F93-71EB-491B-9887-5F91537896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430527"/>
      </p:ext>
    </p:extLst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9CB12-F46E-4AC8-A2EA-BD1839A881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11454"/>
      </p:ext>
    </p:extLst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ADD62-6FC3-4844-9844-F1AFD3ABEC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337520"/>
      </p:ext>
    </p:extLst>
  </p:cSld>
  <p:clrMapOvr>
    <a:masterClrMapping/>
  </p:clrMapOvr>
  <p:transition spd="slow"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1B2C6-BEBB-4C2D-B1A7-443793D728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432180"/>
      </p:ext>
    </p:extLst>
  </p:cSld>
  <p:clrMapOvr>
    <a:masterClrMapping/>
  </p:clrMapOvr>
  <p:transition spd="slow"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B37A8-9DAB-4419-B80F-EB4E373AED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527746"/>
      </p:ext>
    </p:extLst>
  </p:cSld>
  <p:clrMapOvr>
    <a:masterClrMapping/>
  </p:clrMapOvr>
  <p:transition spd="slow"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E8A46-D557-41A5-94BD-B8DC75E285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330384"/>
      </p:ext>
    </p:extLst>
  </p:cSld>
  <p:clrMapOvr>
    <a:masterClrMapping/>
  </p:clrMapOvr>
  <p:transition spd="slow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4E302-D080-46B6-9ABE-AF098BD876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033682"/>
      </p:ext>
    </p:extLst>
  </p:cSld>
  <p:clrMapOvr>
    <a:masterClrMapping/>
  </p:clrMapOvr>
  <p:transition spd="slow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A2ACB-0A60-4091-B738-7486C49EA5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169181"/>
      </p:ext>
    </p:extLst>
  </p:cSld>
  <p:clrMapOvr>
    <a:masterClrMapping/>
  </p:clrMapOvr>
  <p:transition spd="slow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38B0B-81FF-4586-A8E1-69745D6AEA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494888"/>
      </p:ext>
    </p:extLst>
  </p:cSld>
  <p:clrMapOvr>
    <a:masterClrMapping/>
  </p:clrMapOvr>
  <p:transition spd="slow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B3160-DF56-401C-B5EF-F1B044DEAC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237025"/>
      </p:ext>
    </p:extLst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FFCD6-DA1F-4124-8CAD-F734AD9494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0643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F5E2F-A8A6-47CF-BDA7-54821766F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3614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8B019-20D9-45C1-B754-21213EC7F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74487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7999E-B709-4BEE-8FB6-FDEC25D4E5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26583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DFBE1-4DD4-4161-8107-D4DE95328E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76717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AA9AE-308E-4097-89FF-1329C6867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075057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0B56C-47BD-489B-9E1E-D75A7F5287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63445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DA203BC-2806-44CB-ACFD-73D82DE13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0066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9BA1C99B-81AA-41E9-BE6F-D71DBA3A19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73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6.bin"/><Relationship Id="rId13" Type="http://schemas.openxmlformats.org/officeDocument/2006/relationships/image" Target="../media/image150.wmf"/><Relationship Id="rId3" Type="http://schemas.openxmlformats.org/officeDocument/2006/relationships/notesSlide" Target="../notesSlides/notesSlide99.xml"/><Relationship Id="rId7" Type="http://schemas.openxmlformats.org/officeDocument/2006/relationships/image" Target="../media/image115.wmf"/><Relationship Id="rId12" Type="http://schemas.openxmlformats.org/officeDocument/2006/relationships/oleObject" Target="../embeddings/oleObject88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4.vml"/><Relationship Id="rId6" Type="http://schemas.openxmlformats.org/officeDocument/2006/relationships/oleObject" Target="../embeddings/oleObject85.bin"/><Relationship Id="rId11" Type="http://schemas.openxmlformats.org/officeDocument/2006/relationships/image" Target="../media/image149.wmf"/><Relationship Id="rId5" Type="http://schemas.openxmlformats.org/officeDocument/2006/relationships/image" Target="../media/image100.wmf"/><Relationship Id="rId10" Type="http://schemas.openxmlformats.org/officeDocument/2006/relationships/oleObject" Target="../embeddings/oleObject87.bin"/><Relationship Id="rId4" Type="http://schemas.openxmlformats.org/officeDocument/2006/relationships/oleObject" Target="../embeddings/oleObject84.bin"/><Relationship Id="rId9" Type="http://schemas.openxmlformats.org/officeDocument/2006/relationships/image" Target="../media/image116.wmf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wmf"/><Relationship Id="rId3" Type="http://schemas.openxmlformats.org/officeDocument/2006/relationships/notesSlide" Target="../notesSlides/notesSlide100.xml"/><Relationship Id="rId7" Type="http://schemas.openxmlformats.org/officeDocument/2006/relationships/oleObject" Target="../embeddings/oleObject9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51.wmf"/><Relationship Id="rId5" Type="http://schemas.openxmlformats.org/officeDocument/2006/relationships/oleObject" Target="../embeddings/oleObject89.bin"/><Relationship Id="rId4" Type="http://schemas.openxmlformats.org/officeDocument/2006/relationships/image" Target="../media/image15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7" Type="http://schemas.openxmlformats.org/officeDocument/2006/relationships/image" Target="../media/image15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6" Type="http://schemas.openxmlformats.org/officeDocument/2006/relationships/oleObject" Target="../embeddings/oleObject91.bin"/><Relationship Id="rId5" Type="http://schemas.openxmlformats.org/officeDocument/2006/relationships/image" Target="../media/image157.png"/><Relationship Id="rId4" Type="http://schemas.openxmlformats.org/officeDocument/2006/relationships/image" Target="../media/image15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5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18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23.wmf"/><Relationship Id="rId5" Type="http://schemas.openxmlformats.org/officeDocument/2006/relationships/image" Target="../media/image20.w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22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24.w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26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38.wmf"/><Relationship Id="rId4" Type="http://schemas.openxmlformats.org/officeDocument/2006/relationships/oleObject" Target="../embeddings/oleObject29.bin"/><Relationship Id="rId9" Type="http://schemas.openxmlformats.org/officeDocument/2006/relationships/image" Target="../media/image40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33.bin"/><Relationship Id="rId10" Type="http://schemas.openxmlformats.org/officeDocument/2006/relationships/image" Target="../media/image43.wmf"/><Relationship Id="rId4" Type="http://schemas.openxmlformats.org/officeDocument/2006/relationships/image" Target="../media/image42.jpeg"/><Relationship Id="rId9" Type="http://schemas.openxmlformats.org/officeDocument/2006/relationships/oleObject" Target="../embeddings/oleObject35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4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43.wmf"/><Relationship Id="rId4" Type="http://schemas.openxmlformats.org/officeDocument/2006/relationships/oleObject" Target="../embeddings/oleObject36.bin"/><Relationship Id="rId9" Type="http://schemas.openxmlformats.org/officeDocument/2006/relationships/image" Target="../media/image45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42.bin"/><Relationship Id="rId10" Type="http://schemas.openxmlformats.org/officeDocument/2006/relationships/image" Target="../media/image57.wmf"/><Relationship Id="rId4" Type="http://schemas.openxmlformats.org/officeDocument/2006/relationships/image" Target="../media/image58.png"/><Relationship Id="rId9" Type="http://schemas.openxmlformats.org/officeDocument/2006/relationships/oleObject" Target="../embeddings/oleObject44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notesSlide" Target="../notesSlides/notesSlide37.xml"/><Relationship Id="rId7" Type="http://schemas.openxmlformats.org/officeDocument/2006/relationships/oleObject" Target="../embeddings/oleObject4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45.bin"/><Relationship Id="rId10" Type="http://schemas.openxmlformats.org/officeDocument/2006/relationships/image" Target="../media/image61.wmf"/><Relationship Id="rId4" Type="http://schemas.openxmlformats.org/officeDocument/2006/relationships/image" Target="../media/image58.png"/><Relationship Id="rId9" Type="http://schemas.openxmlformats.org/officeDocument/2006/relationships/oleObject" Target="../embeddings/oleObject47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6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48.bin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7.w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w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4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7" Type="http://schemas.openxmlformats.org/officeDocument/2006/relationships/image" Target="../media/image7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50.bin"/><Relationship Id="rId5" Type="http://schemas.openxmlformats.org/officeDocument/2006/relationships/image" Target="../media/image78.wmf"/><Relationship Id="rId4" Type="http://schemas.openxmlformats.org/officeDocument/2006/relationships/oleObject" Target="../embeddings/oleObject49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3.bin"/><Relationship Id="rId3" Type="http://schemas.openxmlformats.org/officeDocument/2006/relationships/notesSlide" Target="../notesSlides/notesSlide56.xml"/><Relationship Id="rId7" Type="http://schemas.openxmlformats.org/officeDocument/2006/relationships/image" Target="../media/image8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52.bin"/><Relationship Id="rId5" Type="http://schemas.openxmlformats.org/officeDocument/2006/relationships/image" Target="../media/image81.wmf"/><Relationship Id="rId4" Type="http://schemas.openxmlformats.org/officeDocument/2006/relationships/oleObject" Target="../embeddings/oleObject51.bin"/><Relationship Id="rId9" Type="http://schemas.openxmlformats.org/officeDocument/2006/relationships/image" Target="../media/image83.w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3" Type="http://schemas.openxmlformats.org/officeDocument/2006/relationships/notesSlide" Target="../notesSlides/notesSlide57.xml"/><Relationship Id="rId7" Type="http://schemas.openxmlformats.org/officeDocument/2006/relationships/image" Target="../media/image8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55.bin"/><Relationship Id="rId5" Type="http://schemas.openxmlformats.org/officeDocument/2006/relationships/image" Target="../media/image83.wmf"/><Relationship Id="rId4" Type="http://schemas.openxmlformats.org/officeDocument/2006/relationships/oleObject" Target="../embeddings/oleObject54.bin"/><Relationship Id="rId9" Type="http://schemas.openxmlformats.org/officeDocument/2006/relationships/image" Target="../media/image85.w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7.bin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9.bin"/><Relationship Id="rId3" Type="http://schemas.openxmlformats.org/officeDocument/2006/relationships/notesSlide" Target="../notesSlides/notesSlide63.xml"/><Relationship Id="rId7" Type="http://schemas.openxmlformats.org/officeDocument/2006/relationships/image" Target="../media/image9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58.bin"/><Relationship Id="rId11" Type="http://schemas.openxmlformats.org/officeDocument/2006/relationships/image" Target="../media/image94.wmf"/><Relationship Id="rId5" Type="http://schemas.openxmlformats.org/officeDocument/2006/relationships/image" Target="../media/image91.wmf"/><Relationship Id="rId10" Type="http://schemas.openxmlformats.org/officeDocument/2006/relationships/oleObject" Target="../embeddings/oleObject60.bin"/><Relationship Id="rId4" Type="http://schemas.openxmlformats.org/officeDocument/2006/relationships/oleObject" Target="../embeddings/oleObject57.bin"/><Relationship Id="rId9" Type="http://schemas.openxmlformats.org/officeDocument/2006/relationships/image" Target="../media/image93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61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14.wmf"/><Relationship Id="rId4" Type="http://schemas.openxmlformats.org/officeDocument/2006/relationships/image" Target="../media/image113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4.bin"/><Relationship Id="rId3" Type="http://schemas.openxmlformats.org/officeDocument/2006/relationships/notesSlide" Target="../notesSlides/notesSlide77.xml"/><Relationship Id="rId7" Type="http://schemas.openxmlformats.org/officeDocument/2006/relationships/image" Target="../media/image115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63.bin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62.bin"/><Relationship Id="rId9" Type="http://schemas.openxmlformats.org/officeDocument/2006/relationships/image" Target="../media/image116.w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7.bin"/><Relationship Id="rId3" Type="http://schemas.openxmlformats.org/officeDocument/2006/relationships/notesSlide" Target="../notesSlides/notesSlide81.xml"/><Relationship Id="rId7" Type="http://schemas.openxmlformats.org/officeDocument/2006/relationships/image" Target="../media/image120.wmf"/><Relationship Id="rId12" Type="http://schemas.openxmlformats.org/officeDocument/2006/relationships/image" Target="../media/image12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66.bin"/><Relationship Id="rId11" Type="http://schemas.openxmlformats.org/officeDocument/2006/relationships/oleObject" Target="../embeddings/oleObject68.bin"/><Relationship Id="rId5" Type="http://schemas.openxmlformats.org/officeDocument/2006/relationships/image" Target="../media/image119.wmf"/><Relationship Id="rId10" Type="http://schemas.openxmlformats.org/officeDocument/2006/relationships/image" Target="../media/image123.png"/><Relationship Id="rId4" Type="http://schemas.openxmlformats.org/officeDocument/2006/relationships/oleObject" Target="../embeddings/oleObject65.bin"/><Relationship Id="rId9" Type="http://schemas.openxmlformats.org/officeDocument/2006/relationships/image" Target="../media/image121.w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wmf"/><Relationship Id="rId3" Type="http://schemas.openxmlformats.org/officeDocument/2006/relationships/notesSlide" Target="../notesSlides/notesSlide83.xml"/><Relationship Id="rId7" Type="http://schemas.openxmlformats.org/officeDocument/2006/relationships/oleObject" Target="../embeddings/oleObject7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25.wmf"/><Relationship Id="rId5" Type="http://schemas.openxmlformats.org/officeDocument/2006/relationships/oleObject" Target="../embeddings/oleObject69.bin"/><Relationship Id="rId10" Type="http://schemas.openxmlformats.org/officeDocument/2006/relationships/image" Target="../media/image127.wmf"/><Relationship Id="rId4" Type="http://schemas.openxmlformats.org/officeDocument/2006/relationships/image" Target="../media/image128.jpeg"/><Relationship Id="rId9" Type="http://schemas.openxmlformats.org/officeDocument/2006/relationships/oleObject" Target="../embeddings/oleObject71.bin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11.wmf"/><Relationship Id="rId5" Type="http://schemas.openxmlformats.org/officeDocument/2006/relationships/image" Target="../media/image8.w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10.w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4.bin"/><Relationship Id="rId13" Type="http://schemas.openxmlformats.org/officeDocument/2006/relationships/image" Target="../media/image141.wmf"/><Relationship Id="rId3" Type="http://schemas.openxmlformats.org/officeDocument/2006/relationships/notesSlide" Target="../notesSlides/notesSlide91.xml"/><Relationship Id="rId7" Type="http://schemas.openxmlformats.org/officeDocument/2006/relationships/image" Target="../media/image138.wmf"/><Relationship Id="rId12" Type="http://schemas.openxmlformats.org/officeDocument/2006/relationships/oleObject" Target="../embeddings/oleObject76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73.bin"/><Relationship Id="rId11" Type="http://schemas.openxmlformats.org/officeDocument/2006/relationships/image" Target="../media/image140.wmf"/><Relationship Id="rId5" Type="http://schemas.openxmlformats.org/officeDocument/2006/relationships/image" Target="../media/image100.wmf"/><Relationship Id="rId10" Type="http://schemas.openxmlformats.org/officeDocument/2006/relationships/oleObject" Target="../embeddings/oleObject75.bin"/><Relationship Id="rId4" Type="http://schemas.openxmlformats.org/officeDocument/2006/relationships/oleObject" Target="../embeddings/oleObject72.bin"/><Relationship Id="rId9" Type="http://schemas.openxmlformats.org/officeDocument/2006/relationships/image" Target="../media/image139.w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77.bin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78.bin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7" Type="http://schemas.openxmlformats.org/officeDocument/2006/relationships/image" Target="../media/image146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80.bin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79.bin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3.bin"/><Relationship Id="rId3" Type="http://schemas.openxmlformats.org/officeDocument/2006/relationships/notesSlide" Target="../notesSlides/notesSlide98.xml"/><Relationship Id="rId7" Type="http://schemas.openxmlformats.org/officeDocument/2006/relationships/image" Target="../media/image147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82.bin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81.bin"/><Relationship Id="rId9" Type="http://schemas.openxmlformats.org/officeDocument/2006/relationships/image" Target="../media/image14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689" y="-1980657"/>
            <a:ext cx="7344817" cy="10387267"/>
          </a:xfrm>
          <a:prstGeom prst="rect">
            <a:avLst/>
          </a:prstGeom>
        </p:spPr>
      </p:pic>
      <p:sp>
        <p:nvSpPr>
          <p:cNvPr id="9220" name="AutoShape 3"/>
          <p:cNvSpPr>
            <a:spLocks noChangeArrowheads="1"/>
          </p:cNvSpPr>
          <p:nvPr/>
        </p:nvSpPr>
        <p:spPr bwMode="auto">
          <a:xfrm>
            <a:off x="285750" y="836712"/>
            <a:ext cx="8572500" cy="4896544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26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429000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5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Cosmic Structure:</a:t>
            </a:r>
            <a:br>
              <a:rPr lang="en-US" sz="5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en-US" sz="5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Lecture 10</a:t>
            </a:r>
            <a:br>
              <a:rPr 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Measures of Cosmic Structure </a:t>
            </a:r>
            <a:br>
              <a:rPr lang="en-US" sz="5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en-US" sz="5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n-US" sz="5500" b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75856" y="5956684"/>
            <a:ext cx="5582394" cy="504056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F10DD3-BD05-44B5-BF17-7713D2CBEA46}"/>
              </a:ext>
            </a:extLst>
          </p:cNvPr>
          <p:cNvSpPr txBox="1"/>
          <p:nvPr/>
        </p:nvSpPr>
        <p:spPr>
          <a:xfrm>
            <a:off x="3275856" y="5931713"/>
            <a:ext cx="5976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                                                   Rien van de Weijgaert,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                      Cosmic </a:t>
            </a:r>
            <a:r>
              <a:rPr kumimoji="0" lang="nl-NL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Structure</a:t>
            </a:r>
            <a: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Formation</a:t>
            </a:r>
            <a: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nl-NL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Oct</a:t>
            </a:r>
            <a: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2018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95323"/>
      </p:ext>
    </p:extLst>
  </p:cSld>
  <p:clrMapOvr>
    <a:masterClrMapping/>
  </p:clrMapOvr>
  <p:transition spd="slow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8606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Correlation  Functions  </a:t>
            </a:r>
          </a:p>
        </p:txBody>
      </p:sp>
      <p:sp>
        <p:nvSpPr>
          <p:cNvPr id="12291" name="AutoShape 4"/>
          <p:cNvSpPr>
            <a:spLocks noChangeArrowheads="1"/>
          </p:cNvSpPr>
          <p:nvPr/>
        </p:nvSpPr>
        <p:spPr bwMode="auto">
          <a:xfrm>
            <a:off x="500063" y="278606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F7F7F"/>
            </a:gs>
            <a:gs pos="25000">
              <a:srgbClr val="7F7F7F"/>
            </a:gs>
            <a:gs pos="100000">
              <a:srgbClr val="26262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250825" y="4221163"/>
            <a:ext cx="8642350" cy="2376487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8787" name="Rectangle 2"/>
          <p:cNvSpPr>
            <a:spLocks noChangeArrowheads="1"/>
          </p:cNvSpPr>
          <p:nvPr/>
        </p:nvSpPr>
        <p:spPr bwMode="auto">
          <a:xfrm>
            <a:off x="250825" y="836613"/>
            <a:ext cx="8642350" cy="3313112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" name="TextBox 14"/>
          <p:cNvSpPr txBox="1"/>
          <p:nvPr/>
        </p:nvSpPr>
        <p:spPr>
          <a:xfrm>
            <a:off x="611188" y="981075"/>
            <a:ext cx="8208962" cy="5354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Mathematica3"/>
              <a:buChar char="æ"/>
              <a:defRPr/>
            </a:pPr>
            <a:r>
              <a:rPr lang="en-US" dirty="0">
                <a:sym typeface="Mathematica3"/>
              </a:rPr>
              <a:t>  For a surface with c components, the genus G specifies </a:t>
            </a:r>
            <a:r>
              <a:rPr lang="en-US" dirty="0">
                <a:sym typeface="Mathematica1"/>
              </a:rPr>
              <a:t> handles on </a:t>
            </a:r>
          </a:p>
          <a:p>
            <a:pPr>
              <a:defRPr/>
            </a:pPr>
            <a:r>
              <a:rPr lang="en-US" dirty="0">
                <a:sym typeface="Mathematica1"/>
              </a:rPr>
              <a:t>    surface,  and is related to the Euler characteristic (</a:t>
            </a:r>
            <a:r>
              <a:rPr lang="en-US" dirty="0">
                <a:sym typeface="Mathematica5"/>
              </a:rPr>
              <a:t></a:t>
            </a:r>
            <a:r>
              <a:rPr lang="en-US" dirty="0">
                <a:sym typeface="Mathematica1"/>
              </a:rPr>
              <a:t>) via:</a:t>
            </a: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     where, according to the Gauss-Bonnet theorem 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>
              <a:buFont typeface="Mathematica1" pitchFamily="2" charset="2"/>
              <a:buChar char="·"/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</a:t>
            </a:r>
          </a:p>
          <a:p>
            <a:pPr>
              <a:defRPr/>
            </a:pP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</a:t>
            </a:r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0" y="1268413"/>
            <a:ext cx="9828213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     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</a:t>
            </a:r>
            <a:endParaRPr lang="en-US" sz="20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graphicFrame>
        <p:nvGraphicFramePr>
          <p:cNvPr id="118790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2419350" y="375443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78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5443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0326" name="Text Box 6"/>
          <p:cNvSpPr txBox="1">
            <a:spLocks noChangeArrowheads="1"/>
          </p:cNvSpPr>
          <p:nvPr/>
        </p:nvSpPr>
        <p:spPr bwMode="auto">
          <a:xfrm>
            <a:off x="755650" y="115888"/>
            <a:ext cx="98647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71475" indent="-371475">
              <a:lnSpc>
                <a:spcPct val="85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000099"/>
                </a:solidFill>
                <a:latin typeface="Papyrus" pitchFamily="66" charset="0"/>
              </a:rPr>
              <a:t>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    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Genus, Euler &amp; </a:t>
            </a:r>
            <a:r>
              <a:rPr lang="en-US" sz="4800" b="1" dirty="0" err="1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Betti</a:t>
            </a: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</a:t>
            </a:r>
            <a:r>
              <a:rPr lang="en-US" sz="2000" b="1" dirty="0">
                <a:solidFill>
                  <a:srgbClr val="000099"/>
                </a:solidFill>
                <a:latin typeface="+mj-lt"/>
              </a:rPr>
              <a:t>  </a:t>
            </a:r>
            <a:endParaRPr lang="en-US" b="1" dirty="0">
              <a:solidFill>
                <a:srgbClr val="CC0099"/>
              </a:solidFill>
              <a:latin typeface="+mj-lt"/>
            </a:endParaRPr>
          </a:p>
        </p:txBody>
      </p:sp>
      <p:graphicFrame>
        <p:nvGraphicFramePr>
          <p:cNvPr id="118792" name="Object 3"/>
          <p:cNvGraphicFramePr>
            <a:graphicFrameLocks noChangeAspect="1"/>
          </p:cNvGraphicFramePr>
          <p:nvPr/>
        </p:nvGraphicFramePr>
        <p:xfrm>
          <a:off x="3708400" y="1484313"/>
          <a:ext cx="3252788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79" name="Equation" r:id="rId6" imgW="1066337" imgH="393529" progId="Equation.DSMT4">
                  <p:embed/>
                </p:oleObj>
              </mc:Choice>
              <mc:Fallback>
                <p:oleObj name="Equation" r:id="rId6" imgW="1066337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400" y="1484313"/>
                        <a:ext cx="3252788" cy="1198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793" name="Object 4"/>
          <p:cNvGraphicFramePr>
            <a:graphicFrameLocks noChangeAspect="1"/>
          </p:cNvGraphicFramePr>
          <p:nvPr/>
        </p:nvGraphicFramePr>
        <p:xfrm>
          <a:off x="3203575" y="2852738"/>
          <a:ext cx="3943350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80" name="Equation" r:id="rId8" imgW="1651000" imgH="482600" progId="Equation.DSMT4">
                  <p:embed/>
                </p:oleObj>
              </mc:Choice>
              <mc:Fallback>
                <p:oleObj name="Equation" r:id="rId8" imgW="1651000" imgH="482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2852738"/>
                        <a:ext cx="3943350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794" name="Object 5"/>
          <p:cNvGraphicFramePr>
            <a:graphicFrameLocks noChangeAspect="1"/>
          </p:cNvGraphicFramePr>
          <p:nvPr/>
        </p:nvGraphicFramePr>
        <p:xfrm>
          <a:off x="2916238" y="5876925"/>
          <a:ext cx="375602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81" name="Equation" r:id="rId10" imgW="1562100" imgH="254000" progId="Equation.DSMT4">
                  <p:embed/>
                </p:oleObj>
              </mc:Choice>
              <mc:Fallback>
                <p:oleObj name="Equation" r:id="rId10" imgW="1562100" imgH="2540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5876925"/>
                        <a:ext cx="3756025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795" name="Object 5"/>
          <p:cNvGraphicFramePr>
            <a:graphicFrameLocks noChangeAspect="1"/>
          </p:cNvGraphicFramePr>
          <p:nvPr/>
        </p:nvGraphicFramePr>
        <p:xfrm>
          <a:off x="3348038" y="4508500"/>
          <a:ext cx="2781300" cy="94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82" name="Equation" r:id="rId12" imgW="1205977" imgH="393529" progId="Equation.DSMT4">
                  <p:embed/>
                </p:oleObj>
              </mc:Choice>
              <mc:Fallback>
                <p:oleObj name="Equation" r:id="rId12" imgW="1205977" imgH="393529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4508500"/>
                        <a:ext cx="2781300" cy="944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11188" y="4292600"/>
            <a:ext cx="8208962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ym typeface="Mathematica3"/>
              </a:rPr>
              <a:t>  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Euler characteristic 3-D  manifold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5"/>
              </a:rPr>
              <a:t> &amp; 2-D boundary manifold 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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5"/>
              </a:rPr>
              <a:t>: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 typeface="Mathematica1" pitchFamily="2" charset="2"/>
              <a:buChar char="·"/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</a:t>
            </a:r>
          </a:p>
        </p:txBody>
      </p:sp>
      <p:sp>
        <p:nvSpPr>
          <p:cNvPr id="17" name="Down Arrow 16"/>
          <p:cNvSpPr/>
          <p:nvPr/>
        </p:nvSpPr>
        <p:spPr>
          <a:xfrm>
            <a:off x="4572000" y="5445125"/>
            <a:ext cx="504825" cy="431800"/>
          </a:xfrm>
          <a:prstGeom prst="downArrow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zoom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500" b="1"/>
              <a:t>Gaussian  Random  Fields:</a:t>
            </a:r>
            <a:br>
              <a:rPr lang="en-US" altLang="en-US" sz="4500" b="1"/>
            </a:br>
            <a:r>
              <a:rPr lang="en-US" altLang="en-US" sz="4500" b="1"/>
              <a:t>Betti Numbers</a:t>
            </a:r>
          </a:p>
        </p:txBody>
      </p:sp>
      <p:sp>
        <p:nvSpPr>
          <p:cNvPr id="119811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9812" name="Content Placeholder 3" descr="weyalphabetti_fig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557338"/>
            <a:ext cx="8783638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3" name="TextBox 4"/>
          <p:cNvSpPr txBox="1">
            <a:spLocks noChangeArrowheads="1"/>
          </p:cNvSpPr>
          <p:nvPr/>
        </p:nvSpPr>
        <p:spPr bwMode="auto">
          <a:xfrm>
            <a:off x="107950" y="5503863"/>
            <a:ext cx="8785225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In a Gaussian field: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/>
              <a:t>  # tunnels dominant at intermediate density levels, when superlevel domain spongelike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/>
              <a:t>  overlap between </a:t>
            </a:r>
            <a:r>
              <a:rPr lang="en-US" altLang="en-US" sz="1600">
                <a:sym typeface="Mathematica1" pitchFamily="2" charset="2"/>
              </a:rPr>
              <a:t></a:t>
            </a:r>
            <a:r>
              <a:rPr lang="en-US" altLang="en-US" sz="1600" baseline="-25000">
                <a:sym typeface="Mathematica1" pitchFamily="2" charset="2"/>
              </a:rPr>
              <a:t>0</a:t>
            </a:r>
            <a:r>
              <a:rPr lang="en-US" altLang="en-US" sz="1600">
                <a:sym typeface="Mathematica1" pitchFamily="2" charset="2"/>
              </a:rPr>
              <a:t>  and  </a:t>
            </a:r>
            <a:r>
              <a:rPr lang="en-US" altLang="en-US" sz="1600" baseline="-25000">
                <a:sym typeface="Mathematica1" pitchFamily="2" charset="2"/>
              </a:rPr>
              <a:t>2</a:t>
            </a:r>
            <a:r>
              <a:rPr lang="en-US" altLang="en-US" sz="1600"/>
              <a:t> at </a:t>
            </a:r>
            <a:r>
              <a:rPr lang="en-US" altLang="en-US" sz="1600">
                <a:sym typeface="Mathematica1" pitchFamily="2" charset="2"/>
              </a:rPr>
              <a:t>=0, domain punctured by clumps with cavities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>
                <a:sym typeface="Mathematica1" pitchFamily="2" charset="2"/>
              </a:rPr>
              <a:t>  # clumps/islands reaches maximum at             ,  # cavities/voids at  </a:t>
            </a:r>
            <a:endParaRPr lang="en-US" altLang="en-US" sz="16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19814" name="Object 26"/>
          <p:cNvGraphicFramePr>
            <a:graphicFrameLocks noChangeAspect="1"/>
          </p:cNvGraphicFramePr>
          <p:nvPr/>
        </p:nvGraphicFramePr>
        <p:xfrm>
          <a:off x="3924300" y="6237288"/>
          <a:ext cx="654050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48" name="Equation" r:id="rId5" imgW="457200" imgH="228600" progId="Equation.DSMT4">
                  <p:embed/>
                </p:oleObj>
              </mc:Choice>
              <mc:Fallback>
                <p:oleObj name="Equation" r:id="rId5" imgW="457200" imgH="22860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6237288"/>
                        <a:ext cx="654050" cy="32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15" name="Object 26"/>
          <p:cNvGraphicFramePr>
            <a:graphicFrameLocks noChangeAspect="1"/>
          </p:cNvGraphicFramePr>
          <p:nvPr/>
        </p:nvGraphicFramePr>
        <p:xfrm>
          <a:off x="6372225" y="6237288"/>
          <a:ext cx="784225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49" name="Equation" r:id="rId7" imgW="545863" imgH="228501" progId="Equation.DSMT4">
                  <p:embed/>
                </p:oleObj>
              </mc:Choice>
              <mc:Fallback>
                <p:oleObj name="Equation" r:id="rId7" imgW="545863" imgH="228501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6237288"/>
                        <a:ext cx="784225" cy="32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500" b="1"/>
              <a:t>Gaussian  Random  Fields:</a:t>
            </a:r>
            <a:br>
              <a:rPr lang="en-US" altLang="en-US" sz="4500" b="1"/>
            </a:br>
            <a:r>
              <a:rPr lang="en-US" altLang="en-US" sz="4500" b="1"/>
              <a:t>Betti Numbers</a:t>
            </a:r>
          </a:p>
        </p:txBody>
      </p:sp>
      <p:pic>
        <p:nvPicPr>
          <p:cNvPr id="120835" name="Content Placeholder 5" descr="betti3d_n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2847975"/>
            <a:ext cx="3867150" cy="3740150"/>
          </a:xfrm>
        </p:spPr>
      </p:pic>
      <p:pic>
        <p:nvPicPr>
          <p:cNvPr id="120836" name="Content Placeholder 4" descr="f1.changbo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8775"/>
            <a:ext cx="3744912" cy="500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7" name="TextBox 4"/>
          <p:cNvSpPr txBox="1">
            <a:spLocks noChangeArrowheads="1"/>
          </p:cNvSpPr>
          <p:nvPr/>
        </p:nvSpPr>
        <p:spPr bwMode="auto">
          <a:xfrm>
            <a:off x="4067175" y="1700213"/>
            <a:ext cx="46085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Distinct sensitivity of Betti curves 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power spectrum P(k):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unlike genus (only amplitude P(k) sensitive) </a:t>
            </a:r>
          </a:p>
        </p:txBody>
      </p:sp>
      <p:sp>
        <p:nvSpPr>
          <p:cNvPr id="6" name="Rectangle 5"/>
          <p:cNvSpPr/>
          <p:nvPr/>
        </p:nvSpPr>
        <p:spPr>
          <a:xfrm>
            <a:off x="4067175" y="1700213"/>
            <a:ext cx="4608513" cy="122396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500" b="1"/>
              <a:t>Gaussian  Random  Fields:</a:t>
            </a:r>
            <a:br>
              <a:rPr lang="en-US" altLang="en-US" sz="4500" b="1"/>
            </a:br>
            <a:r>
              <a:rPr lang="en-US" altLang="en-US" sz="4500" b="1"/>
              <a:t>Correlation Betti Numbers</a:t>
            </a:r>
          </a:p>
        </p:txBody>
      </p:sp>
      <p:pic>
        <p:nvPicPr>
          <p:cNvPr id="121859" name="Content Placeholder 4" descr="f1.changbom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628775"/>
            <a:ext cx="3744912" cy="5002213"/>
          </a:xfrm>
        </p:spPr>
      </p:pic>
      <p:pic>
        <p:nvPicPr>
          <p:cNvPr id="121860" name="Picture 5" descr="f3.changbo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628775"/>
            <a:ext cx="4259263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80063" y="3644900"/>
            <a:ext cx="1871662" cy="43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21862" name="Object 26"/>
          <p:cNvGraphicFramePr>
            <a:graphicFrameLocks noChangeAspect="1"/>
          </p:cNvGraphicFramePr>
          <p:nvPr/>
        </p:nvGraphicFramePr>
        <p:xfrm>
          <a:off x="5580063" y="3644900"/>
          <a:ext cx="183832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79" name="Equation" r:id="rId6" imgW="1282700" imgH="279400" progId="Equation.DSMT4">
                  <p:embed/>
                </p:oleObj>
              </mc:Choice>
              <mc:Fallback>
                <p:oleObj name="Equation" r:id="rId6" imgW="1282700" imgH="27940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3644900"/>
                        <a:ext cx="1838325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500" b="1"/>
              <a:t>Gaussian  Random  Fields:</a:t>
            </a:r>
            <a:br>
              <a:rPr lang="en-US" altLang="en-US" sz="4500" b="1"/>
            </a:br>
            <a:r>
              <a:rPr lang="en-US" altLang="en-US" sz="4500" b="1"/>
              <a:t>Betti Numbers</a:t>
            </a:r>
          </a:p>
        </p:txBody>
      </p:sp>
      <p:pic>
        <p:nvPicPr>
          <p:cNvPr id="122883" name="Content Placeholder 4" descr="f4.changbo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701800"/>
            <a:ext cx="3816350" cy="5156200"/>
          </a:xfrm>
        </p:spPr>
      </p:pic>
      <p:pic>
        <p:nvPicPr>
          <p:cNvPr id="122884" name="Picture 6" descr="skyglobe.wmap.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773238"/>
            <a:ext cx="460851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89138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b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5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Homology</a:t>
            </a:r>
            <a:br>
              <a:rPr lang="en-US" sz="5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en-US" sz="5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of the Cosmic Web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850" y="1341438"/>
            <a:ext cx="8496300" cy="403225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8" descr="weyalphabetti_fig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773238"/>
            <a:ext cx="6765925" cy="493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500" b="1"/>
              <a:t>Homology of evolving LCDM cosmology</a:t>
            </a:r>
            <a:endParaRPr lang="en-US" altLang="en-US" sz="3500" b="1"/>
          </a:p>
        </p:txBody>
      </p:sp>
      <p:sp>
        <p:nvSpPr>
          <p:cNvPr id="124932" name="TextBox 9"/>
          <p:cNvSpPr txBox="1">
            <a:spLocks noChangeArrowheads="1"/>
          </p:cNvSpPr>
          <p:nvPr/>
        </p:nvSpPr>
        <p:spPr bwMode="auto">
          <a:xfrm>
            <a:off x="7235825" y="4292600"/>
            <a:ext cx="1441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</a:t>
            </a:r>
            <a:r>
              <a:rPr lang="en-US" altLang="en-US" sz="1800" baseline="-25000">
                <a:sym typeface="Mathematica1" pitchFamily="2" charset="2"/>
              </a:rPr>
              <a:t>2</a:t>
            </a:r>
            <a:endParaRPr lang="en-US" altLang="en-US" sz="1800"/>
          </a:p>
        </p:txBody>
      </p:sp>
      <p:sp>
        <p:nvSpPr>
          <p:cNvPr id="124933" name="TextBox 10"/>
          <p:cNvSpPr txBox="1">
            <a:spLocks noChangeArrowheads="1"/>
          </p:cNvSpPr>
          <p:nvPr/>
        </p:nvSpPr>
        <p:spPr bwMode="auto">
          <a:xfrm>
            <a:off x="7308850" y="1773238"/>
            <a:ext cx="14398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</a:t>
            </a:r>
            <a:r>
              <a:rPr lang="en-US" altLang="en-US" sz="1800" baseline="-25000">
                <a:sym typeface="Mathematica1" pitchFamily="2" charset="2"/>
              </a:rPr>
              <a:t>1</a:t>
            </a:r>
            <a:endParaRPr lang="en-US" altLang="en-US" sz="1800"/>
          </a:p>
        </p:txBody>
      </p:sp>
      <p:sp>
        <p:nvSpPr>
          <p:cNvPr id="124934" name="TextBox 10"/>
          <p:cNvSpPr txBox="1">
            <a:spLocks noChangeArrowheads="1"/>
          </p:cNvSpPr>
          <p:nvPr/>
        </p:nvSpPr>
        <p:spPr bwMode="auto">
          <a:xfrm>
            <a:off x="3132138" y="1844675"/>
            <a:ext cx="14398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</a:t>
            </a:r>
            <a:r>
              <a:rPr lang="en-US" altLang="en-US" sz="1800" baseline="-25000">
                <a:sym typeface="Mathematica1" pitchFamily="2" charset="2"/>
              </a:rPr>
              <a:t>0</a:t>
            </a:r>
            <a:endParaRPr lang="en-US" altLang="en-US" sz="1800"/>
          </a:p>
        </p:txBody>
      </p:sp>
    </p:spTree>
  </p:cSld>
  <p:clrMapOvr>
    <a:masterClrMapping/>
  </p:clrMapOvr>
  <p:transition>
    <p:zoom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500" b="1"/>
              <a:t>Betti</a:t>
            </a:r>
            <a:r>
              <a:rPr lang="en-US" altLang="en-US" sz="5500" b="1" baseline="-25000"/>
              <a:t>2</a:t>
            </a:r>
            <a:r>
              <a:rPr lang="en-US" altLang="en-US" sz="5500" b="1"/>
              <a:t>:</a:t>
            </a:r>
            <a:br>
              <a:rPr lang="en-US" altLang="en-US" sz="5500" b="1" baseline="-25000"/>
            </a:br>
            <a:r>
              <a:rPr lang="en-US" altLang="en-US" sz="3500" b="1"/>
              <a:t>evolving void populations</a:t>
            </a:r>
          </a:p>
        </p:txBody>
      </p:sp>
      <p:pic>
        <p:nvPicPr>
          <p:cNvPr id="125955" name="Picture 6" descr="betti1.evolution.lcd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33525"/>
            <a:ext cx="8532813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500" b="1">
                <a:solidFill>
                  <a:schemeClr val="tx1"/>
                </a:solidFill>
              </a:rPr>
              <a:t>LCDM  vs. SUGRA</a:t>
            </a:r>
          </a:p>
        </p:txBody>
      </p:sp>
      <p:pic>
        <p:nvPicPr>
          <p:cNvPr id="126979" name="Content Placeholder 5" descr="lcdm.sugra.zoomin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1484313"/>
            <a:ext cx="5040313" cy="5043487"/>
          </a:xfrm>
        </p:spPr>
      </p:pic>
    </p:spTree>
  </p:cSld>
  <p:clrMapOvr>
    <a:masterClrMapping/>
  </p:clrMapOvr>
  <p:transition>
    <p:zoom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6" descr="weyalphabetti_fig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557338"/>
            <a:ext cx="5545137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Title 1"/>
          <p:cNvSpPr>
            <a:spLocks noGrp="1"/>
          </p:cNvSpPr>
          <p:nvPr>
            <p:ph type="title"/>
          </p:nvPr>
        </p:nvSpPr>
        <p:spPr>
          <a:xfrm>
            <a:off x="-396875" y="260350"/>
            <a:ext cx="9947275" cy="1143000"/>
          </a:xfrm>
        </p:spPr>
        <p:txBody>
          <a:bodyPr/>
          <a:lstStyle/>
          <a:p>
            <a:r>
              <a:rPr lang="en-US" altLang="en-US" sz="5500" b="1"/>
              <a:t>Homology</a:t>
            </a:r>
            <a:br>
              <a:rPr lang="en-US" altLang="en-US" sz="5500" b="1"/>
            </a:br>
            <a:r>
              <a:rPr lang="en-US" altLang="en-US" sz="4000" b="1"/>
              <a:t>sensitivity LCDM vs. Quintessence</a:t>
            </a:r>
          </a:p>
        </p:txBody>
      </p:sp>
      <p:sp>
        <p:nvSpPr>
          <p:cNvPr id="128004" name="TextBox 9"/>
          <p:cNvSpPr txBox="1">
            <a:spLocks noChangeArrowheads="1"/>
          </p:cNvSpPr>
          <p:nvPr/>
        </p:nvSpPr>
        <p:spPr bwMode="auto">
          <a:xfrm>
            <a:off x="7235825" y="4292600"/>
            <a:ext cx="1441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</a:t>
            </a:r>
            <a:r>
              <a:rPr lang="en-US" altLang="en-US" sz="1800" baseline="-25000">
                <a:sym typeface="Mathematica1" pitchFamily="2" charset="2"/>
              </a:rPr>
              <a:t>2</a:t>
            </a:r>
            <a:endParaRPr lang="en-US" altLang="en-US" sz="1800"/>
          </a:p>
        </p:txBody>
      </p:sp>
      <p:sp>
        <p:nvSpPr>
          <p:cNvPr id="128005" name="TextBox 10"/>
          <p:cNvSpPr txBox="1">
            <a:spLocks noChangeArrowheads="1"/>
          </p:cNvSpPr>
          <p:nvPr/>
        </p:nvSpPr>
        <p:spPr bwMode="auto">
          <a:xfrm>
            <a:off x="7235825" y="1700213"/>
            <a:ext cx="14398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</a:t>
            </a:r>
            <a:r>
              <a:rPr lang="en-US" altLang="en-US" sz="1800" baseline="-25000">
                <a:sym typeface="Mathematica1" pitchFamily="2" charset="2"/>
              </a:rPr>
              <a:t>1</a:t>
            </a:r>
            <a:endParaRPr lang="en-US" altLang="en-US" sz="1800"/>
          </a:p>
        </p:txBody>
      </p:sp>
      <p:sp>
        <p:nvSpPr>
          <p:cNvPr id="128006" name="TextBox 10"/>
          <p:cNvSpPr txBox="1">
            <a:spLocks noChangeArrowheads="1"/>
          </p:cNvSpPr>
          <p:nvPr/>
        </p:nvSpPr>
        <p:spPr bwMode="auto">
          <a:xfrm>
            <a:off x="1547813" y="1700213"/>
            <a:ext cx="14398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</a:t>
            </a:r>
            <a:r>
              <a:rPr lang="en-US" altLang="en-US" sz="1800" baseline="-25000">
                <a:sym typeface="Mathematica1" pitchFamily="2" charset="2"/>
              </a:rPr>
              <a:t>0</a:t>
            </a:r>
            <a:endParaRPr lang="en-US" altLang="en-US" sz="1800"/>
          </a:p>
        </p:txBody>
      </p:sp>
    </p:spTree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xirde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5072063"/>
            <a:ext cx="6688137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8"/>
          <p:cNvSpPr txBox="1">
            <a:spLocks noChangeArrowheads="1"/>
          </p:cNvSpPr>
          <p:nvPr/>
        </p:nvSpPr>
        <p:spPr bwMode="auto">
          <a:xfrm>
            <a:off x="714375" y="4929188"/>
            <a:ext cx="79295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/>
              <a:t>Infinitesimal Definition Two-Point Correlation Function: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</a:t>
            </a:r>
          </a:p>
        </p:txBody>
      </p:sp>
      <p:pic>
        <p:nvPicPr>
          <p:cNvPr id="13316" name="Picture 9" descr="clustscaling.slc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14375"/>
            <a:ext cx="5545137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itle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r>
              <a:rPr lang="en-US" altLang="en-US"/>
              <a:t>Correlation Functions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1500" y="4857750"/>
            <a:ext cx="8358188" cy="17859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9" name="TextBox 11"/>
          <p:cNvSpPr txBox="1">
            <a:spLocks noChangeArrowheads="1"/>
          </p:cNvSpPr>
          <p:nvPr/>
        </p:nvSpPr>
        <p:spPr bwMode="auto">
          <a:xfrm>
            <a:off x="5357813" y="1500188"/>
            <a:ext cx="4286250" cy="487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/>
              <a:t>Joint probability that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/>
              <a:t>in each one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1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/>
              <a:t>the two infinitesimal volumes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/>
              <a:t>dV</a:t>
            </a:r>
            <a:r>
              <a:rPr lang="en-US" altLang="en-US" sz="2100" baseline="-25000"/>
              <a:t>1 </a:t>
            </a:r>
            <a:r>
              <a:rPr lang="en-US" altLang="en-US" sz="2100"/>
              <a:t>&amp; dV</a:t>
            </a:r>
            <a:r>
              <a:rPr lang="en-US" altLang="en-US" sz="2100" baseline="-25000"/>
              <a:t>2</a:t>
            </a:r>
            <a:r>
              <a:rPr lang="en-US" altLang="en-US" sz="2100"/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1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/>
              <a:t>at distance r,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1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/>
              <a:t>lies a  galaxy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5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5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14938" y="1357313"/>
            <a:ext cx="3714750" cy="33575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000375" y="5643563"/>
            <a:ext cx="571500" cy="571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rot="16200000" flipH="1">
            <a:off x="3821907" y="5750719"/>
            <a:ext cx="298450" cy="9413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3" name="TextBox 16"/>
          <p:cNvSpPr txBox="1">
            <a:spLocks noChangeArrowheads="1"/>
          </p:cNvSpPr>
          <p:nvPr/>
        </p:nvSpPr>
        <p:spPr bwMode="auto">
          <a:xfrm>
            <a:off x="4429125" y="6215063"/>
            <a:ext cx="1928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mean density </a:t>
            </a:r>
          </a:p>
        </p:txBody>
      </p:sp>
    </p:spTree>
  </p:cSld>
  <p:clrMapOvr>
    <a:masterClrMapping/>
  </p:clrMapOvr>
  <p:transition>
    <p:zoom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89138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b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5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Persistence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850" y="1341438"/>
            <a:ext cx="8496300" cy="403225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r>
              <a:rPr lang="en-US" altLang="en-US" b="1"/>
              <a:t>Persistence:</a:t>
            </a:r>
            <a:br>
              <a:rPr lang="en-US" altLang="en-US" b="1"/>
            </a:br>
            <a:r>
              <a:rPr lang="en-US" altLang="en-US" b="1"/>
              <a:t>search for topological reality</a:t>
            </a:r>
          </a:p>
        </p:txBody>
      </p:sp>
      <p:pic>
        <p:nvPicPr>
          <p:cNvPr id="130051" name="Content Placeholder 5" descr="persistence.cartoon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484313"/>
            <a:ext cx="8229600" cy="4137025"/>
          </a:xfrm>
        </p:spPr>
      </p:pic>
      <p:sp>
        <p:nvSpPr>
          <p:cNvPr id="130052" name="TextBox 6"/>
          <p:cNvSpPr txBox="1">
            <a:spLocks noChangeArrowheads="1"/>
          </p:cNvSpPr>
          <p:nvPr/>
        </p:nvSpPr>
        <p:spPr bwMode="auto">
          <a:xfrm>
            <a:off x="539750" y="5589588"/>
            <a:ext cx="8280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Concept introduced by Edelsbrunner: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Reality of features (eg. voids) determined on the basis of </a:t>
            </a:r>
            <a:r>
              <a:rPr lang="en-US" altLang="en-US" sz="1800">
                <a:sym typeface="Mathematica1" pitchFamily="2" charset="2"/>
              </a:rPr>
              <a:t>-interval between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“birth” and “death” of features </a:t>
            </a:r>
            <a:r>
              <a:rPr lang="en-US" altLang="en-US" sz="180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468313" y="5589588"/>
            <a:ext cx="8064500" cy="1152525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r>
              <a:rPr lang="en-US" altLang="en-US" b="1"/>
              <a:t>Persistent Homology </a:t>
            </a:r>
          </a:p>
        </p:txBody>
      </p:sp>
      <p:pic>
        <p:nvPicPr>
          <p:cNvPr id="13107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05038"/>
            <a:ext cx="8067675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11188" y="2349500"/>
            <a:ext cx="1873250" cy="431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1077" name="TextBox 9"/>
          <p:cNvSpPr txBox="1">
            <a:spLocks noChangeArrowheads="1"/>
          </p:cNvSpPr>
          <p:nvPr/>
        </p:nvSpPr>
        <p:spPr bwMode="auto">
          <a:xfrm>
            <a:off x="539750" y="1412875"/>
            <a:ext cx="82089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Persistent Homology describes the homological features which persist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as a single parameter changes  </a:t>
            </a:r>
          </a:p>
        </p:txBody>
      </p:sp>
    </p:spTree>
  </p:cSld>
  <p:clrMapOvr>
    <a:masterClrMapping/>
  </p:clrMapOvr>
  <p:transition>
    <p:zoom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Content Placeholder 6" descr="weyalphabetti_fig14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620713"/>
            <a:ext cx="7416800" cy="6118225"/>
          </a:xfrm>
        </p:spPr>
      </p:pic>
      <p:sp>
        <p:nvSpPr>
          <p:cNvPr id="132099" name="Title 1"/>
          <p:cNvSpPr>
            <a:spLocks noGrp="1"/>
          </p:cNvSpPr>
          <p:nvPr>
            <p:ph type="title"/>
          </p:nvPr>
        </p:nvSpPr>
        <p:spPr>
          <a:xfrm>
            <a:off x="107950" y="-171450"/>
            <a:ext cx="8928100" cy="1143000"/>
          </a:xfrm>
        </p:spPr>
        <p:txBody>
          <a:bodyPr/>
          <a:lstStyle/>
          <a:p>
            <a:r>
              <a:rPr lang="en-US" altLang="en-US" b="1"/>
              <a:t>Persistent   LCDM Cosmic Web </a:t>
            </a:r>
          </a:p>
        </p:txBody>
      </p:sp>
      <p:sp>
        <p:nvSpPr>
          <p:cNvPr id="132100" name="TextBox 4"/>
          <p:cNvSpPr txBox="1">
            <a:spLocks noChangeArrowheads="1"/>
          </p:cNvSpPr>
          <p:nvPr/>
        </p:nvSpPr>
        <p:spPr bwMode="auto">
          <a:xfrm>
            <a:off x="0" y="981075"/>
            <a:ext cx="1728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Death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    </a:t>
            </a:r>
            <a:endParaRPr lang="en-US" altLang="en-US" sz="1800"/>
          </a:p>
        </p:txBody>
      </p:sp>
      <p:sp>
        <p:nvSpPr>
          <p:cNvPr id="132101" name="TextBox 5"/>
          <p:cNvSpPr txBox="1">
            <a:spLocks noChangeArrowheads="1"/>
          </p:cNvSpPr>
          <p:nvPr/>
        </p:nvSpPr>
        <p:spPr bwMode="auto">
          <a:xfrm>
            <a:off x="2843213" y="6488113"/>
            <a:ext cx="1727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Birth </a:t>
            </a:r>
            <a:r>
              <a:rPr lang="en-US" altLang="en-US" sz="1800">
                <a:sym typeface="Mathematica1" pitchFamily="2" charset="2"/>
              </a:rPr>
              <a:t></a:t>
            </a:r>
            <a:endParaRPr lang="en-US" altLang="en-US" sz="1800"/>
          </a:p>
        </p:txBody>
      </p:sp>
    </p:spTree>
  </p:cSld>
  <p:clrMapOvr>
    <a:masterClrMapping/>
  </p:clrMapOvr>
  <p:transition>
    <p:zoom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25"/>
            <a:ext cx="8229600" cy="2286000"/>
          </a:xfrm>
        </p:spPr>
        <p:txBody>
          <a:bodyPr/>
          <a:lstStyle/>
          <a:p>
            <a:pPr eaLnBrk="1" hangingPunct="1"/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Minimal  Spanning  Tree  </a:t>
            </a:r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  <p:sp>
        <p:nvSpPr>
          <p:cNvPr id="133123" name="AutoShape 4"/>
          <p:cNvSpPr>
            <a:spLocks noChangeArrowheads="1"/>
          </p:cNvSpPr>
          <p:nvPr/>
        </p:nvSpPr>
        <p:spPr bwMode="auto">
          <a:xfrm>
            <a:off x="571500" y="2286000"/>
            <a:ext cx="8215313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4147" name="Content Placeholder 3" descr="mst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285750"/>
            <a:ext cx="8731250" cy="6000750"/>
          </a:xfrm>
        </p:spPr>
      </p:pic>
    </p:spTree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xirde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5072063"/>
            <a:ext cx="6688137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8"/>
          <p:cNvSpPr txBox="1">
            <a:spLocks noChangeArrowheads="1"/>
          </p:cNvSpPr>
          <p:nvPr/>
        </p:nvSpPr>
        <p:spPr bwMode="auto">
          <a:xfrm>
            <a:off x="714375" y="4929188"/>
            <a:ext cx="79295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/>
              <a:t>Infinitesimal Definition Two-Point Correlation Function: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</a:t>
            </a:r>
          </a:p>
        </p:txBody>
      </p:sp>
      <p:pic>
        <p:nvPicPr>
          <p:cNvPr id="14340" name="Picture 9" descr="clustscaling.slc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14375"/>
            <a:ext cx="5545137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itle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r>
              <a:rPr lang="en-US" altLang="en-US"/>
              <a:t>Correlation Functions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1500" y="4857750"/>
            <a:ext cx="8358188" cy="17859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3" name="TextBox 11"/>
          <p:cNvSpPr txBox="1">
            <a:spLocks noChangeArrowheads="1"/>
          </p:cNvSpPr>
          <p:nvPr/>
        </p:nvSpPr>
        <p:spPr bwMode="auto">
          <a:xfrm>
            <a:off x="5357813" y="1500188"/>
            <a:ext cx="4286250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/>
              <a:t>In case of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/>
              <a:t>Homogeneous &amp; Isotropic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/>
              <a:t>point process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1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/>
              <a:t>then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1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/>
              <a:t>only dependent 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5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5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14938" y="1357313"/>
            <a:ext cx="3714750" cy="33575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000375" y="5643563"/>
            <a:ext cx="571500" cy="571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rot="16200000" flipH="1">
            <a:off x="3821907" y="5750719"/>
            <a:ext cx="298450" cy="9413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7" name="TextBox 16"/>
          <p:cNvSpPr txBox="1">
            <a:spLocks noChangeArrowheads="1"/>
          </p:cNvSpPr>
          <p:nvPr/>
        </p:nvSpPr>
        <p:spPr bwMode="auto">
          <a:xfrm>
            <a:off x="4429125" y="6215063"/>
            <a:ext cx="1928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mean density </a:t>
            </a:r>
          </a:p>
        </p:txBody>
      </p:sp>
      <p:graphicFrame>
        <p:nvGraphicFramePr>
          <p:cNvPr id="14348" name="Object 2"/>
          <p:cNvGraphicFramePr>
            <a:graphicFrameLocks noChangeAspect="1"/>
          </p:cNvGraphicFramePr>
          <p:nvPr/>
        </p:nvGraphicFramePr>
        <p:xfrm>
          <a:off x="6429375" y="3857625"/>
          <a:ext cx="84455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0" name="Equation" r:id="rId6" imgW="406224" imgH="241195" progId="Equation.DSMT4">
                  <p:embed/>
                </p:oleObj>
              </mc:Choice>
              <mc:Fallback>
                <p:oleObj name="Equation" r:id="rId6" imgW="406224" imgH="241195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75" y="3857625"/>
                        <a:ext cx="84455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9" name="Object 3"/>
          <p:cNvGraphicFramePr>
            <a:graphicFrameLocks noChangeAspect="1"/>
          </p:cNvGraphicFramePr>
          <p:nvPr/>
        </p:nvGraphicFramePr>
        <p:xfrm>
          <a:off x="6357938" y="2643188"/>
          <a:ext cx="823912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1" name="Equation" r:id="rId8" imgW="304668" imgH="241195" progId="Equation.DSMT4">
                  <p:embed/>
                </p:oleObj>
              </mc:Choice>
              <mc:Fallback>
                <p:oleObj name="Equation" r:id="rId8" imgW="304668" imgH="241195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7938" y="2643188"/>
                        <a:ext cx="823912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1500" y="1214438"/>
            <a:ext cx="7929563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                Discrete                                                            Continuous    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u="dbl" dirty="0"/>
              <a:t>Two-point correlation function</a:t>
            </a:r>
            <a:r>
              <a:rPr lang="en-US" dirty="0"/>
              <a:t>                           </a:t>
            </a:r>
            <a:r>
              <a:rPr lang="en-US" u="dbl" dirty="0"/>
              <a:t>Autocorrelation function</a:t>
            </a:r>
          </a:p>
          <a:p>
            <a:pPr>
              <a:defRPr/>
            </a:pPr>
            <a:r>
              <a:rPr lang="en-US" dirty="0"/>
              <a:t>                                                      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    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r>
              <a:rPr lang="en-US" altLang="en-US"/>
              <a:t> Correlation Functions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14313" y="1785938"/>
            <a:ext cx="4214812" cy="4572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Left-Right Arrow 6"/>
          <p:cNvSpPr/>
          <p:nvPr/>
        </p:nvSpPr>
        <p:spPr>
          <a:xfrm>
            <a:off x="3929063" y="1214438"/>
            <a:ext cx="1071562" cy="214312"/>
          </a:xfrm>
          <a:prstGeom prst="left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5366" name="Object 2"/>
          <p:cNvGraphicFramePr>
            <a:graphicFrameLocks noChangeAspect="1"/>
          </p:cNvGraphicFramePr>
          <p:nvPr/>
        </p:nvGraphicFramePr>
        <p:xfrm>
          <a:off x="285750" y="2928938"/>
          <a:ext cx="4060825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8" name="Equation" r:id="rId4" imgW="1955800" imgH="279400" progId="Equation.DSMT4">
                  <p:embed/>
                </p:oleObj>
              </mc:Choice>
              <mc:Fallback>
                <p:oleObj name="Equation" r:id="rId4" imgW="1955800" imgH="2794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2928938"/>
                        <a:ext cx="4060825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7" name="Object 3"/>
          <p:cNvGraphicFramePr>
            <a:graphicFrameLocks noChangeAspect="1"/>
          </p:cNvGraphicFramePr>
          <p:nvPr/>
        </p:nvGraphicFramePr>
        <p:xfrm>
          <a:off x="5357813" y="2857500"/>
          <a:ext cx="2714625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9" name="Equation" r:id="rId6" imgW="1307532" imgH="304668" progId="Equation.DSMT4">
                  <p:embed/>
                </p:oleObj>
              </mc:Choice>
              <mc:Fallback>
                <p:oleObj name="Equation" r:id="rId6" imgW="1307532" imgH="304668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813" y="2857500"/>
                        <a:ext cx="2714625" cy="544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8" name="Object 4"/>
          <p:cNvGraphicFramePr>
            <a:graphicFrameLocks noChangeAspect="1"/>
          </p:cNvGraphicFramePr>
          <p:nvPr/>
        </p:nvGraphicFramePr>
        <p:xfrm>
          <a:off x="785813" y="4286250"/>
          <a:ext cx="1660525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0" name="Equation" r:id="rId8" imgW="799753" imgH="799753" progId="Equation.DSMT4">
                  <p:embed/>
                </p:oleObj>
              </mc:Choice>
              <mc:Fallback>
                <p:oleObj name="Equation" r:id="rId8" imgW="799753" imgH="799753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3" y="4286250"/>
                        <a:ext cx="1660525" cy="142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4500563" y="1785938"/>
            <a:ext cx="4214812" cy="4572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0" name="TextBox 10"/>
          <p:cNvSpPr txBox="1">
            <a:spLocks noChangeArrowheads="1"/>
          </p:cNvSpPr>
          <p:nvPr/>
        </p:nvSpPr>
        <p:spPr bwMode="auto">
          <a:xfrm>
            <a:off x="5286375" y="4214813"/>
            <a:ext cx="27860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probability for 2 points in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dV</a:t>
            </a:r>
            <a:r>
              <a:rPr lang="en-US" altLang="en-US" sz="1800" baseline="-25000"/>
              <a:t>1 </a:t>
            </a:r>
            <a:r>
              <a:rPr lang="en-US" altLang="en-US" sz="1800"/>
              <a:t>and dV</a:t>
            </a:r>
            <a:r>
              <a:rPr lang="en-US" altLang="en-US" sz="1800" baseline="-25000"/>
              <a:t>2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1500" y="4071938"/>
            <a:ext cx="2071688" cy="1857375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143500" y="4071938"/>
            <a:ext cx="3000375" cy="85725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5"/>
          <p:cNvSpPr txBox="1">
            <a:spLocks noChangeArrowheads="1"/>
          </p:cNvSpPr>
          <p:nvPr/>
        </p:nvSpPr>
        <p:spPr bwMode="auto">
          <a:xfrm>
            <a:off x="571500" y="1214438"/>
            <a:ext cx="7929563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dirty="0"/>
              <a:t> Gaussian (primordial and large-scale) density field: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        Autocorrelation function </a:t>
            </a:r>
            <a:r>
              <a:rPr lang="en-US" altLang="en-US" sz="1800" dirty="0">
                <a:sym typeface="Mathematica1" pitchFamily="2" charset="2"/>
              </a:rPr>
              <a:t>ξ(r) Fourier transform power spectrum P(k)</a:t>
            </a:r>
            <a:r>
              <a:rPr lang="en-US" altLang="en-US" sz="18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        Autocorrelation function completely specifies statistical properties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        of field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</a:pPr>
            <a:r>
              <a:rPr lang="en-US" altLang="en-US" sz="1800" dirty="0"/>
              <a:t> First order measure of deviations from uniformity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</a:pPr>
            <a:r>
              <a:rPr lang="en-US" altLang="en-US" sz="1800" dirty="0"/>
              <a:t> Nonlinear objects (halos):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        </a:t>
            </a:r>
            <a:r>
              <a:rPr lang="en-US" altLang="en-US" sz="1800" dirty="0">
                <a:sym typeface="Mathematica1" pitchFamily="2" charset="2"/>
              </a:rPr>
              <a:t>ξ(r)  measure of density profile</a:t>
            </a: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</a:pPr>
            <a:r>
              <a:rPr lang="en-US" altLang="en-US" sz="1800" dirty="0"/>
              <a:t> Large Scales: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        related to dynamics of structure formation via e.g.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        cosmic virial theorem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r>
              <a:rPr lang="en-US" altLang="en-US"/>
              <a:t> Correlation Functions</a:t>
            </a:r>
          </a:p>
        </p:txBody>
      </p:sp>
      <p:pic>
        <p:nvPicPr>
          <p:cNvPr id="16388" name="Picture 4" descr="powerp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071688"/>
            <a:ext cx="443865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00063" y="1071563"/>
            <a:ext cx="8143875" cy="52863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Correlation Functions:  </a:t>
            </a:r>
            <a:br>
              <a:rPr lang="en-US" altLang="en-US"/>
            </a:br>
            <a:r>
              <a:rPr lang="en-US" altLang="en-US" sz="3400"/>
              <a:t>related measures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28625" y="2500313"/>
            <a:ext cx="8229600" cy="4525962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/>
              <a:t>Other measures related to         :</a:t>
            </a:r>
          </a:p>
          <a:p>
            <a:endParaRPr lang="en-US" altLang="en-US"/>
          </a:p>
          <a:p>
            <a:endParaRPr lang="en-US" altLang="en-US"/>
          </a:p>
          <a:p>
            <a:r>
              <a:rPr lang="en-US" altLang="en-US"/>
              <a:t>Second-order intensity</a:t>
            </a:r>
          </a:p>
          <a:p>
            <a:r>
              <a:rPr lang="en-US" altLang="en-US"/>
              <a:t>Pair correlation function</a:t>
            </a:r>
          </a:p>
          <a:p>
            <a:r>
              <a:rPr lang="en-US" altLang="en-US"/>
              <a:t>Conditional density </a:t>
            </a:r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r>
              <a:rPr lang="en-US" altLang="en-US"/>
              <a:t>    </a:t>
            </a:r>
          </a:p>
        </p:txBody>
      </p:sp>
      <p:graphicFrame>
        <p:nvGraphicFramePr>
          <p:cNvPr id="17412" name="Object 3"/>
          <p:cNvGraphicFramePr>
            <a:graphicFrameLocks noChangeAspect="1"/>
          </p:cNvGraphicFramePr>
          <p:nvPr/>
        </p:nvGraphicFramePr>
        <p:xfrm>
          <a:off x="5357813" y="2571750"/>
          <a:ext cx="822325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7" name="Equation" r:id="rId4" imgW="304536" imgH="203024" progId="Equation.DSMT4">
                  <p:embed/>
                </p:oleObj>
              </mc:Choice>
              <mc:Fallback>
                <p:oleObj name="Equation" r:id="rId4" imgW="304536" imgH="203024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813" y="2571750"/>
                        <a:ext cx="822325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3" name="Object 5"/>
          <p:cNvGraphicFramePr>
            <a:graphicFrameLocks noChangeAspect="1"/>
          </p:cNvGraphicFramePr>
          <p:nvPr/>
        </p:nvGraphicFramePr>
        <p:xfrm>
          <a:off x="5572125" y="4143375"/>
          <a:ext cx="294640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8" name="Equation" r:id="rId6" imgW="1091726" imgH="279279" progId="Equation.DSMT4">
                  <p:embed/>
                </p:oleObj>
              </mc:Choice>
              <mc:Fallback>
                <p:oleObj name="Equation" r:id="rId6" imgW="1091726" imgH="279279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25" y="4143375"/>
                        <a:ext cx="2946400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4" name="Object 7"/>
          <p:cNvGraphicFramePr>
            <a:graphicFrameLocks noChangeAspect="1"/>
          </p:cNvGraphicFramePr>
          <p:nvPr/>
        </p:nvGraphicFramePr>
        <p:xfrm>
          <a:off x="5572125" y="4857750"/>
          <a:ext cx="2466975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9" name="Equation" r:id="rId8" imgW="914400" imgH="203200" progId="Equation.DSMT4">
                  <p:embed/>
                </p:oleObj>
              </mc:Choice>
              <mc:Fallback>
                <p:oleObj name="Equation" r:id="rId8" imgW="914400" imgH="2032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25" y="4857750"/>
                        <a:ext cx="2466975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5" name="Object 8"/>
          <p:cNvGraphicFramePr>
            <a:graphicFrameLocks noChangeAspect="1"/>
          </p:cNvGraphicFramePr>
          <p:nvPr/>
        </p:nvGraphicFramePr>
        <p:xfrm>
          <a:off x="5643563" y="5357813"/>
          <a:ext cx="294640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0" name="Equation" r:id="rId10" imgW="1091726" imgH="241195" progId="Equation.DSMT4">
                  <p:embed/>
                </p:oleObj>
              </mc:Choice>
              <mc:Fallback>
                <p:oleObj name="Equation" r:id="rId10" imgW="1091726" imgH="241195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3563" y="5357813"/>
                        <a:ext cx="2946400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285750" y="4000500"/>
            <a:ext cx="8643938" cy="2357438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357188" y="214313"/>
            <a:ext cx="8229600" cy="1143000"/>
          </a:xfrm>
        </p:spPr>
        <p:txBody>
          <a:bodyPr/>
          <a:lstStyle/>
          <a:p>
            <a:r>
              <a:rPr lang="en-US" altLang="en-US"/>
              <a:t>Correlation Functions:  </a:t>
            </a:r>
            <a:br>
              <a:rPr lang="en-US" altLang="en-US"/>
            </a:br>
            <a:r>
              <a:rPr lang="en-US" altLang="en-US" sz="3400"/>
              <a:t>related measures</a:t>
            </a:r>
          </a:p>
        </p:txBody>
      </p:sp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428625" y="2143125"/>
          <a:ext cx="5572125" cy="126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6" name="Equation" r:id="rId4" imgW="1257300" imgH="330200" progId="Equation.DSMT4">
                  <p:embed/>
                </p:oleObj>
              </mc:Choice>
              <mc:Fallback>
                <p:oleObj name="Equation" r:id="rId4" imgW="1257300" imgH="330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2143125"/>
                        <a:ext cx="5572125" cy="1262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6" name="Object 7"/>
          <p:cNvGraphicFramePr>
            <a:graphicFrameLocks noChangeAspect="1"/>
          </p:cNvGraphicFramePr>
          <p:nvPr/>
        </p:nvGraphicFramePr>
        <p:xfrm>
          <a:off x="428625" y="5214938"/>
          <a:ext cx="8455025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7" name="Equation" r:id="rId6" imgW="2222500" imgH="393700" progId="Equation.DSMT4">
                  <p:embed/>
                </p:oleObj>
              </mc:Choice>
              <mc:Fallback>
                <p:oleObj name="Equation" r:id="rId6" imgW="2222500" imgH="3937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5214938"/>
                        <a:ext cx="8455025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7" name="TextBox 11"/>
          <p:cNvSpPr txBox="1">
            <a:spLocks noChangeArrowheads="1"/>
          </p:cNvSpPr>
          <p:nvPr/>
        </p:nvSpPr>
        <p:spPr bwMode="auto">
          <a:xfrm>
            <a:off x="428625" y="4500563"/>
            <a:ext cx="8358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Volume averaged  correlation function  </a:t>
            </a:r>
          </a:p>
        </p:txBody>
      </p:sp>
      <p:graphicFrame>
        <p:nvGraphicFramePr>
          <p:cNvPr id="18438" name="Object 8"/>
          <p:cNvGraphicFramePr>
            <a:graphicFrameLocks noChangeAspect="1"/>
          </p:cNvGraphicFramePr>
          <p:nvPr/>
        </p:nvGraphicFramePr>
        <p:xfrm>
          <a:off x="4429125" y="4357688"/>
          <a:ext cx="822325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8" name="Equation" r:id="rId8" imgW="304668" imgH="241195" progId="Equation.DSMT4">
                  <p:embed/>
                </p:oleObj>
              </mc:Choice>
              <mc:Fallback>
                <p:oleObj name="Equation" r:id="rId8" imgW="304668" imgH="241195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5" y="4357688"/>
                        <a:ext cx="822325" cy="560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214313" y="1928813"/>
            <a:ext cx="8643937" cy="17145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14313" y="3786188"/>
            <a:ext cx="8643937" cy="28575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/>
          <a:lstStyle/>
          <a:p>
            <a:r>
              <a:rPr lang="en-US" altLang="en-US"/>
              <a:t>Power-law  Correlations</a:t>
            </a:r>
          </a:p>
        </p:txBody>
      </p:sp>
      <p:pic>
        <p:nvPicPr>
          <p:cNvPr id="19459" name="Content Placeholder 3" descr="xi.powerpk.zsurvey_Page_10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1285875"/>
            <a:ext cx="5405437" cy="5264150"/>
          </a:xfrm>
        </p:spPr>
      </p:pic>
      <p:graphicFrame>
        <p:nvGraphicFramePr>
          <p:cNvPr id="19460" name="Object 2"/>
          <p:cNvGraphicFramePr>
            <a:graphicFrameLocks noChangeAspect="1"/>
          </p:cNvGraphicFramePr>
          <p:nvPr/>
        </p:nvGraphicFramePr>
        <p:xfrm>
          <a:off x="6143625" y="1357313"/>
          <a:ext cx="2295525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5" name="Equation" r:id="rId5" imgW="850900" imgH="508000" progId="Equation.DSMT4">
                  <p:embed/>
                </p:oleObj>
              </mc:Choice>
              <mc:Fallback>
                <p:oleObj name="Equation" r:id="rId5" imgW="850900" imgH="5080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25" y="1357313"/>
                        <a:ext cx="2295525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5786438" y="1357313"/>
            <a:ext cx="3000375" cy="1285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2" name="TextBox 6"/>
          <p:cNvSpPr txBox="1">
            <a:spLocks noChangeArrowheads="1"/>
          </p:cNvSpPr>
          <p:nvPr/>
        </p:nvSpPr>
        <p:spPr bwMode="auto">
          <a:xfrm>
            <a:off x="5786438" y="5000625"/>
            <a:ext cx="3000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Totsuji &amp; Kihara  1969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Peebles 1975, 1980, … </a:t>
            </a:r>
          </a:p>
        </p:txBody>
      </p:sp>
      <p:graphicFrame>
        <p:nvGraphicFramePr>
          <p:cNvPr id="19463" name="Object 4"/>
          <p:cNvGraphicFramePr>
            <a:graphicFrameLocks noChangeAspect="1"/>
          </p:cNvGraphicFramePr>
          <p:nvPr/>
        </p:nvGraphicFramePr>
        <p:xfrm>
          <a:off x="5891213" y="2987675"/>
          <a:ext cx="2227262" cy="1062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6" name="Equation" r:id="rId7" imgW="825500" imgH="457200" progId="Equation.DSMT4">
                  <p:embed/>
                </p:oleObj>
              </mc:Choice>
              <mc:Fallback>
                <p:oleObj name="Equation" r:id="rId7" imgW="825500" imgH="457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1213" y="2987675"/>
                        <a:ext cx="2227262" cy="1062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5786438" y="2786063"/>
            <a:ext cx="3000375" cy="1285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vorkinm.cubexi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928688"/>
            <a:ext cx="5786438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Down Arrow 16"/>
          <p:cNvSpPr/>
          <p:nvPr/>
        </p:nvSpPr>
        <p:spPr>
          <a:xfrm rot="3266024">
            <a:off x="3706813" y="979488"/>
            <a:ext cx="214312" cy="52943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84" name="Title 1"/>
          <p:cNvSpPr>
            <a:spLocks noGrp="1"/>
          </p:cNvSpPr>
          <p:nvPr>
            <p:ph type="title"/>
          </p:nvPr>
        </p:nvSpPr>
        <p:spPr>
          <a:xfrm>
            <a:off x="571500" y="-71438"/>
            <a:ext cx="8229600" cy="1143001"/>
          </a:xfrm>
        </p:spPr>
        <p:txBody>
          <a:bodyPr/>
          <a:lstStyle/>
          <a:p>
            <a:r>
              <a:rPr lang="en-US" altLang="en-US"/>
              <a:t>Correlation Functions</a:t>
            </a:r>
          </a:p>
        </p:txBody>
      </p:sp>
      <p:pic>
        <p:nvPicPr>
          <p:cNvPr id="20485" name="Picture 3" descr="xir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2071688"/>
            <a:ext cx="1789112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5" descr="xir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5429250"/>
            <a:ext cx="15430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xipowerlaw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1143000"/>
            <a:ext cx="25273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929313" y="1143000"/>
            <a:ext cx="2928937" cy="18573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929313" y="5429250"/>
            <a:ext cx="2928937" cy="9286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90" name="TextBox 11"/>
          <p:cNvSpPr txBox="1">
            <a:spLocks noChangeArrowheads="1"/>
          </p:cNvSpPr>
          <p:nvPr/>
        </p:nvSpPr>
        <p:spPr bwMode="auto">
          <a:xfrm>
            <a:off x="5929313" y="3214688"/>
            <a:ext cx="2928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Clustering length/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“Correlation” length</a:t>
            </a:r>
          </a:p>
        </p:txBody>
      </p:sp>
      <p:sp>
        <p:nvSpPr>
          <p:cNvPr id="18" name="Down Arrow 17"/>
          <p:cNvSpPr/>
          <p:nvPr/>
        </p:nvSpPr>
        <p:spPr>
          <a:xfrm rot="4454851">
            <a:off x="4552950" y="3838575"/>
            <a:ext cx="214313" cy="2646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929313" y="3071813"/>
            <a:ext cx="2928937" cy="9286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929313" y="4429125"/>
            <a:ext cx="2928937" cy="9286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94" name="TextBox 14"/>
          <p:cNvSpPr txBox="1">
            <a:spLocks noChangeArrowheads="1"/>
          </p:cNvSpPr>
          <p:nvPr/>
        </p:nvSpPr>
        <p:spPr bwMode="auto">
          <a:xfrm>
            <a:off x="6000750" y="4714875"/>
            <a:ext cx="2928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Coherence length</a:t>
            </a:r>
          </a:p>
        </p:txBody>
      </p:sp>
    </p:spTree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357438"/>
            <a:ext cx="8229600" cy="200025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Correlation  Function</a:t>
            </a:r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Estimators   </a:t>
            </a:r>
          </a:p>
        </p:txBody>
      </p:sp>
      <p:sp>
        <p:nvSpPr>
          <p:cNvPr id="21507" name="AutoShape 4"/>
          <p:cNvSpPr>
            <a:spLocks noChangeArrowheads="1"/>
          </p:cNvSpPr>
          <p:nvPr/>
        </p:nvSpPr>
        <p:spPr bwMode="auto">
          <a:xfrm>
            <a:off x="500063" y="2357438"/>
            <a:ext cx="8215312" cy="18573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-1371600" y="685800"/>
            <a:ext cx="7772400" cy="1143000"/>
          </a:xfrm>
          <a:noFill/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If you want to 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know more...</a:t>
            </a:r>
          </a:p>
        </p:txBody>
      </p:sp>
      <p:pic>
        <p:nvPicPr>
          <p:cNvPr id="4099" name="Picture 3" descr="Cove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1450"/>
            <a:ext cx="4314825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-285750" y="2071688"/>
            <a:ext cx="50720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Standard </a:t>
            </a:r>
          </a:p>
          <a:p>
            <a:pPr algn="ctr" eaLnBrk="0" hangingPunct="0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Reference:</a:t>
            </a:r>
          </a:p>
          <a:p>
            <a:pPr algn="ctr" eaLnBrk="0" hangingPunct="0">
              <a:defRPr/>
            </a:pP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Martinez &amp; Saar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0" y="142875"/>
            <a:ext cx="4286250" cy="6572250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3357563"/>
            <a:ext cx="45720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Minimal  Estimator</a:t>
            </a:r>
          </a:p>
        </p:txBody>
      </p:sp>
      <p:graphicFrame>
        <p:nvGraphicFramePr>
          <p:cNvPr id="22532" name="Object 2"/>
          <p:cNvGraphicFramePr>
            <a:graphicFrameLocks noChangeAspect="1"/>
          </p:cNvGraphicFramePr>
          <p:nvPr/>
        </p:nvGraphicFramePr>
        <p:xfrm>
          <a:off x="4429125" y="2000250"/>
          <a:ext cx="4486275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9" name="Equation" r:id="rId5" imgW="1689100" imgH="457200" progId="Equation.DSMT4">
                  <p:embed/>
                </p:oleObj>
              </mc:Choice>
              <mc:Fallback>
                <p:oleObj name="Equation" r:id="rId5" imgW="1689100" imgH="457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5" y="2000250"/>
                        <a:ext cx="4486275" cy="1214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3" name="TextBox 13"/>
          <p:cNvSpPr txBox="1">
            <a:spLocks noChangeArrowheads="1"/>
          </p:cNvSpPr>
          <p:nvPr/>
        </p:nvSpPr>
        <p:spPr bwMode="auto">
          <a:xfrm>
            <a:off x="142875" y="3357563"/>
            <a:ext cx="4071938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For galaxies close to the boundary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 number of neighbours 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Underestimated. One way to overcome this problem is to consider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as centers for counting neighbours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only galaxies lying within an inner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window W</a:t>
            </a:r>
            <a:r>
              <a:rPr lang="en-US" altLang="en-US" sz="1800" baseline="-25000"/>
              <a:t>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aseline="-25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aseline="-25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V</a:t>
            </a:r>
            <a:r>
              <a:rPr lang="en-US" altLang="en-US" sz="1800" baseline="-25000"/>
              <a:t>sh </a:t>
            </a:r>
            <a:r>
              <a:rPr lang="en-US" altLang="en-US" sz="1800"/>
              <a:t>is the volume of the shell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width  dr</a:t>
            </a:r>
          </a:p>
        </p:txBody>
      </p:sp>
    </p:spTree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Edge-Corrected Estimator</a:t>
            </a:r>
          </a:p>
        </p:txBody>
      </p:sp>
      <p:sp>
        <p:nvSpPr>
          <p:cNvPr id="23555" name="TextBox 13"/>
          <p:cNvSpPr txBox="1">
            <a:spLocks noChangeArrowheads="1"/>
          </p:cNvSpPr>
          <p:nvPr/>
        </p:nvSpPr>
        <p:spPr bwMode="auto">
          <a:xfrm>
            <a:off x="0" y="3357563"/>
            <a:ext cx="4429125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</a:t>
            </a:r>
            <a:r>
              <a:rPr lang="en-US" altLang="en-US" sz="1800" baseline="-25000"/>
              <a:t>i</a:t>
            </a:r>
            <a:r>
              <a:rPr lang="en-US" altLang="en-US" sz="1800"/>
              <a:t>(r):   number of neighours at distance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in the interval  [r,r+dr] from galaxy 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V</a:t>
            </a:r>
            <a:r>
              <a:rPr lang="en-US" altLang="en-US" sz="1800" baseline="-25000"/>
              <a:t>i</a:t>
            </a:r>
            <a:r>
              <a:rPr lang="en-US" altLang="en-US" sz="1800"/>
              <a:t>:       volume of the intersection of the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shell with 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W:       when W a cube, an analytic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expression for V</a:t>
            </a:r>
            <a:r>
              <a:rPr lang="en-US" altLang="en-US" sz="1800" baseline="-25000"/>
              <a:t>i</a:t>
            </a:r>
            <a:r>
              <a:rPr lang="en-US" altLang="en-US" sz="1800"/>
              <a:t>  can be found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in  Baddely et al. (1993).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</a:t>
            </a:r>
          </a:p>
        </p:txBody>
      </p:sp>
      <p:pic>
        <p:nvPicPr>
          <p:cNvPr id="2355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3429000"/>
            <a:ext cx="45720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557" name="Object 3"/>
          <p:cNvGraphicFramePr>
            <a:graphicFrameLocks noChangeAspect="1"/>
          </p:cNvGraphicFramePr>
          <p:nvPr/>
        </p:nvGraphicFramePr>
        <p:xfrm>
          <a:off x="4429125" y="2143125"/>
          <a:ext cx="4554538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3" name="Equation" r:id="rId5" imgW="1714500" imgH="457200" progId="Equation.DSMT4">
                  <p:embed/>
                </p:oleObj>
              </mc:Choice>
              <mc:Fallback>
                <p:oleObj name="Equation" r:id="rId5" imgW="1714500" imgH="457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5" y="2143125"/>
                        <a:ext cx="4554538" cy="1214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Estimators  </a:t>
            </a:r>
            <a:r>
              <a:rPr lang="en-US" sz="44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Redshift</a:t>
            </a: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Surveys</a:t>
            </a:r>
          </a:p>
        </p:txBody>
      </p:sp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285750" y="1143000"/>
            <a:ext cx="8429625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  In redshift surveys, galaxies are not sampled uniformly over the survey volume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 Depth selection: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in magnitude-limited surveys, the sampling density decreases as function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distance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 Survey Geometry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boundaries of survey often nontrivially defined: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- slice surveys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- non-uniform  sky coverage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etc.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Clustering in survey compared with sample of Poisson distributed points,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following the same sampling behaviour in depth and survey geometry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Difference in clustering between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data sample (D)  and   Poisson sample (R)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genuine clustering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ctangle 6"/>
          <p:cNvSpPr/>
          <p:nvPr/>
        </p:nvSpPr>
        <p:spPr>
          <a:xfrm>
            <a:off x="214313" y="1071563"/>
            <a:ext cx="8715375" cy="56435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3786188" y="4214813"/>
            <a:ext cx="928687" cy="5715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Estimators  </a:t>
            </a:r>
            <a:r>
              <a:rPr lang="en-US" sz="44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Redshift</a:t>
            </a: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Surveys</a:t>
            </a:r>
          </a:p>
        </p:txBody>
      </p:sp>
      <p:sp>
        <p:nvSpPr>
          <p:cNvPr id="25603" name="TextBox 5"/>
          <p:cNvSpPr txBox="1">
            <a:spLocks noChangeArrowheads="1"/>
          </p:cNvSpPr>
          <p:nvPr/>
        </p:nvSpPr>
        <p:spPr bwMode="auto">
          <a:xfrm>
            <a:off x="285750" y="1143000"/>
            <a:ext cx="842962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Clustering in survey compared with sample of Poisson distributed points,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following the same sampling behaviour in depth and survey geometry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Difference in clustering between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data sample (D)  and   Poisson sample (R)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genuine clustering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                                                                                                        Davis-Peebles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                                                                  (1983)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                                                                                                         Hamilton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                                                                   (1993)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                                                                   Landy-Szalay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                                                                                                         (1993)</a:t>
            </a:r>
          </a:p>
        </p:txBody>
      </p:sp>
      <p:sp>
        <p:nvSpPr>
          <p:cNvPr id="7" name="Rectangle 6"/>
          <p:cNvSpPr/>
          <p:nvPr/>
        </p:nvSpPr>
        <p:spPr>
          <a:xfrm>
            <a:off x="214313" y="1071563"/>
            <a:ext cx="8715375" cy="56435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560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704074"/>
              </p:ext>
            </p:extLst>
          </p:nvPr>
        </p:nvGraphicFramePr>
        <p:xfrm>
          <a:off x="785813" y="3071813"/>
          <a:ext cx="3375025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3" name="Equation" r:id="rId4" imgW="1333440" imgH="469800" progId="Equation.DSMT4">
                  <p:embed/>
                </p:oleObj>
              </mc:Choice>
              <mc:Fallback>
                <p:oleObj name="Equation" r:id="rId4" imgW="1333440" imgH="4698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3" y="3071813"/>
                        <a:ext cx="3375025" cy="1023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6" name="Object 5"/>
          <p:cNvGraphicFramePr>
            <a:graphicFrameLocks noChangeAspect="1"/>
          </p:cNvGraphicFramePr>
          <p:nvPr/>
        </p:nvGraphicFramePr>
        <p:xfrm>
          <a:off x="642938" y="5286375"/>
          <a:ext cx="6056312" cy="114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4" name="Equation" r:id="rId6" imgW="2311400" imgH="508000" progId="Equation.DSMT4">
                  <p:embed/>
                </p:oleObj>
              </mc:Choice>
              <mc:Fallback>
                <p:oleObj name="Equation" r:id="rId6" imgW="2311400" imgH="5080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" y="5286375"/>
                        <a:ext cx="6056312" cy="114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7" name="Object 6"/>
          <p:cNvGraphicFramePr>
            <a:graphicFrameLocks noChangeAspect="1"/>
          </p:cNvGraphicFramePr>
          <p:nvPr/>
        </p:nvGraphicFramePr>
        <p:xfrm>
          <a:off x="714375" y="4214813"/>
          <a:ext cx="3649663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5" name="Equation" r:id="rId8" imgW="1511300" imgH="495300" progId="Equation.DSMT4">
                  <p:embed/>
                </p:oleObj>
              </mc:Choice>
              <mc:Fallback>
                <p:oleObj name="Equation" r:id="rId8" imgW="1511300" imgH="4953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" y="4214813"/>
                        <a:ext cx="3649663" cy="102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357438"/>
            <a:ext cx="8229600" cy="17145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Angular </a:t>
            </a:r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Two-point  Correlation Function </a:t>
            </a:r>
          </a:p>
        </p:txBody>
      </p:sp>
      <p:sp>
        <p:nvSpPr>
          <p:cNvPr id="26627" name="AutoShape 4"/>
          <p:cNvSpPr>
            <a:spLocks noChangeArrowheads="1"/>
          </p:cNvSpPr>
          <p:nvPr/>
        </p:nvSpPr>
        <p:spPr bwMode="auto">
          <a:xfrm>
            <a:off x="500063" y="2143125"/>
            <a:ext cx="8215312" cy="22145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shanewirtanen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96975"/>
            <a:ext cx="5045075" cy="5661025"/>
          </a:xfrm>
          <a:noFill/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b="1"/>
              <a:t>Nonlinear Descriptions</a:t>
            </a:r>
          </a:p>
        </p:txBody>
      </p:sp>
      <p:sp>
        <p:nvSpPr>
          <p:cNvPr id="27652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0" y="11588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CC0000"/>
                </a:solidFill>
                <a:latin typeface="Papyrus" pitchFamily="66" charset="0"/>
              </a:rPr>
              <a:t>Angular Correlation  Function</a:t>
            </a:r>
          </a:p>
        </p:txBody>
      </p:sp>
      <p:sp>
        <p:nvSpPr>
          <p:cNvPr id="1252359" name="Text Box 7"/>
          <p:cNvSpPr txBox="1">
            <a:spLocks noChangeArrowheads="1"/>
          </p:cNvSpPr>
          <p:nvPr/>
        </p:nvSpPr>
        <p:spPr bwMode="auto">
          <a:xfrm>
            <a:off x="5219700" y="1341438"/>
            <a:ext cx="3673475" cy="595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400" dirty="0">
                <a:latin typeface="+mn-lt"/>
              </a:rPr>
              <a:t>Galaxy sky distribution</a:t>
            </a:r>
            <a:r>
              <a:rPr lang="en-US" dirty="0">
                <a:latin typeface="+mn-lt"/>
              </a:rPr>
              <a:t>: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endParaRPr lang="en-US" dirty="0">
              <a:latin typeface="+mn-lt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dirty="0">
                <a:latin typeface="+mn-lt"/>
              </a:rPr>
              <a:t>• Galaxies clustered,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dirty="0">
                <a:latin typeface="+mn-lt"/>
              </a:rPr>
              <a:t>  a projected expression of the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dirty="0">
                <a:latin typeface="+mn-lt"/>
              </a:rPr>
              <a:t>  true 3-D clustering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dirty="0">
                <a:latin typeface="+mn-lt"/>
              </a:rPr>
              <a:t>• Probability to find a galaxy near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dirty="0">
                <a:latin typeface="+mn-lt"/>
              </a:rPr>
              <a:t>  another galaxy higher than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dirty="0">
                <a:latin typeface="+mn-lt"/>
              </a:rPr>
              <a:t>  average (Poisson) probability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dirty="0">
                <a:latin typeface="+mn-lt"/>
                <a:sym typeface="Mathematica1" pitchFamily="2" charset="2"/>
              </a:rPr>
              <a:t>• Quantitatively </a:t>
            </a:r>
            <a:r>
              <a:rPr lang="en-US" dirty="0">
                <a:latin typeface="+mn-lt"/>
              </a:rPr>
              <a:t>expressed by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dirty="0">
                <a:latin typeface="+mn-lt"/>
              </a:rPr>
              <a:t>  2-pt correlation function w(</a:t>
            </a:r>
            <a:r>
              <a:rPr lang="en-US" dirty="0">
                <a:latin typeface="+mn-lt"/>
                <a:sym typeface="Euclid Symbol" pitchFamily="18" charset="2"/>
              </a:rPr>
              <a:t></a:t>
            </a:r>
            <a:r>
              <a:rPr lang="en-US" dirty="0">
                <a:latin typeface="+mn-lt"/>
              </a:rPr>
              <a:t>):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endParaRPr lang="en-US" dirty="0">
              <a:latin typeface="+mn-lt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endParaRPr lang="en-US" dirty="0">
              <a:latin typeface="+mn-lt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endParaRPr lang="en-US" dirty="0">
              <a:latin typeface="+mn-lt"/>
            </a:endParaRPr>
          </a:p>
          <a:p>
            <a:pPr>
              <a:spcBef>
                <a:spcPct val="50000"/>
              </a:spcBef>
              <a:buFont typeface="Mathematica1" pitchFamily="2" charset="2"/>
              <a:buNone/>
              <a:defRPr/>
            </a:pPr>
            <a:endParaRPr lang="en-US" dirty="0"/>
          </a:p>
          <a:p>
            <a:pPr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dirty="0"/>
              <a:t>   </a:t>
            </a:r>
          </a:p>
          <a:p>
            <a:pPr>
              <a:spcBef>
                <a:spcPct val="50000"/>
              </a:spcBef>
              <a:defRPr/>
            </a:pPr>
            <a:endParaRPr lang="en-US" dirty="0"/>
          </a:p>
        </p:txBody>
      </p:sp>
      <p:graphicFrame>
        <p:nvGraphicFramePr>
          <p:cNvPr id="27655" name="Object 2"/>
          <p:cNvGraphicFramePr>
            <a:graphicFrameLocks noChangeAspect="1"/>
          </p:cNvGraphicFramePr>
          <p:nvPr/>
        </p:nvGraphicFramePr>
        <p:xfrm>
          <a:off x="5429250" y="5143500"/>
          <a:ext cx="3167063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3" name="Equation" r:id="rId5" imgW="1828800" imgH="241300" progId="Equation.DSMT4">
                  <p:embed/>
                </p:oleObj>
              </mc:Choice>
              <mc:Fallback>
                <p:oleObj name="Equation" r:id="rId5" imgW="1828800" imgH="2413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0" y="5143500"/>
                        <a:ext cx="3167063" cy="417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6" name="Rectangle 9"/>
          <p:cNvSpPr>
            <a:spLocks noChangeArrowheads="1"/>
          </p:cNvSpPr>
          <p:nvPr/>
        </p:nvSpPr>
        <p:spPr bwMode="auto">
          <a:xfrm>
            <a:off x="5357813" y="5000625"/>
            <a:ext cx="3311525" cy="7207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52362" name="Text Box 10"/>
          <p:cNvSpPr txBox="1">
            <a:spLocks noChangeArrowheads="1"/>
          </p:cNvSpPr>
          <p:nvPr/>
        </p:nvSpPr>
        <p:spPr bwMode="auto">
          <a:xfrm>
            <a:off x="5357813" y="5929313"/>
            <a:ext cx="3311525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dirty="0">
                <a:latin typeface="+mn-lt"/>
              </a:rPr>
              <a:t>Excess probability of finding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dirty="0">
                <a:latin typeface="+mn-lt"/>
              </a:rPr>
              <a:t>2 gal’s at angular distance </a:t>
            </a:r>
            <a:r>
              <a:rPr lang="en-US" dirty="0">
                <a:latin typeface="+mn-lt"/>
                <a:sym typeface="Euclid Symbol" pitchFamily="18" charset="2"/>
              </a:rPr>
              <a:t> </a:t>
            </a:r>
          </a:p>
        </p:txBody>
      </p:sp>
    </p:spTree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shanewirtanen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14375" y="1196975"/>
            <a:ext cx="5045075" cy="5661025"/>
          </a:xfrm>
          <a:noFill/>
        </p:spPr>
      </p:pic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b="1"/>
              <a:t>Nonlinear Descriptions</a:t>
            </a:r>
          </a:p>
        </p:txBody>
      </p:sp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77" name="Rectangle 4"/>
          <p:cNvSpPr>
            <a:spLocks noChangeArrowheads="1"/>
          </p:cNvSpPr>
          <p:nvPr/>
        </p:nvSpPr>
        <p:spPr bwMode="auto">
          <a:xfrm>
            <a:off x="0" y="11588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CC0000"/>
                </a:solidFill>
                <a:latin typeface="Papyrus" pitchFamily="66" charset="0"/>
              </a:rPr>
              <a:t>Angular &amp; Spatial  Clustering</a:t>
            </a:r>
          </a:p>
        </p:txBody>
      </p:sp>
      <p:graphicFrame>
        <p:nvGraphicFramePr>
          <p:cNvPr id="28678" name="Object 2"/>
          <p:cNvGraphicFramePr>
            <a:graphicFrameLocks noChangeAspect="1"/>
          </p:cNvGraphicFramePr>
          <p:nvPr/>
        </p:nvGraphicFramePr>
        <p:xfrm>
          <a:off x="5429250" y="1571625"/>
          <a:ext cx="3167063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1" name="Equation" r:id="rId5" imgW="1828800" imgH="241300" progId="Equation.DSMT4">
                  <p:embed/>
                </p:oleObj>
              </mc:Choice>
              <mc:Fallback>
                <p:oleObj name="Equation" r:id="rId5" imgW="1828800" imgH="2413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0" y="1571625"/>
                        <a:ext cx="3167063" cy="417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9" name="Rectangle 9"/>
          <p:cNvSpPr>
            <a:spLocks noChangeArrowheads="1"/>
          </p:cNvSpPr>
          <p:nvPr/>
        </p:nvSpPr>
        <p:spPr bwMode="auto">
          <a:xfrm>
            <a:off x="5357813" y="1428750"/>
            <a:ext cx="3311525" cy="7207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" name="Down Arrow 9"/>
          <p:cNvSpPr/>
          <p:nvPr/>
        </p:nvSpPr>
        <p:spPr>
          <a:xfrm>
            <a:off x="6786563" y="2428875"/>
            <a:ext cx="428625" cy="642938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681" name="TextBox 10"/>
          <p:cNvSpPr txBox="1">
            <a:spLocks noChangeArrowheads="1"/>
          </p:cNvSpPr>
          <p:nvPr/>
        </p:nvSpPr>
        <p:spPr bwMode="auto">
          <a:xfrm>
            <a:off x="5214938" y="3143250"/>
            <a:ext cx="37147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Two-point angular correlation function is the “projection” of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Limber’s  Equation: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28682" name="Object 3"/>
          <p:cNvGraphicFramePr>
            <a:graphicFrameLocks noChangeAspect="1"/>
          </p:cNvGraphicFramePr>
          <p:nvPr/>
        </p:nvGraphicFramePr>
        <p:xfrm>
          <a:off x="8286750" y="3429000"/>
          <a:ext cx="67945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2" name="Equation" r:id="rId7" imgW="304536" imgH="203024" progId="Equation.DSMT4">
                  <p:embed/>
                </p:oleObj>
              </mc:Choice>
              <mc:Fallback>
                <p:oleObj name="Equation" r:id="rId7" imgW="304536" imgH="203024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0" y="3429000"/>
                        <a:ext cx="679450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3" name="Object 4"/>
          <p:cNvGraphicFramePr>
            <a:graphicFrameLocks noChangeAspect="1"/>
          </p:cNvGraphicFramePr>
          <p:nvPr/>
        </p:nvGraphicFramePr>
        <p:xfrm>
          <a:off x="4376738" y="4929188"/>
          <a:ext cx="4767262" cy="120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3" name="Equation" r:id="rId9" imgW="2730500" imgH="800100" progId="Equation.DSMT4">
                  <p:embed/>
                </p:oleObj>
              </mc:Choice>
              <mc:Fallback>
                <p:oleObj name="Equation" r:id="rId9" imgW="2730500" imgH="8001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6738" y="4929188"/>
                        <a:ext cx="4767262" cy="1201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4" name="Rectangle 9"/>
          <p:cNvSpPr>
            <a:spLocks noChangeArrowheads="1"/>
          </p:cNvSpPr>
          <p:nvPr/>
        </p:nvSpPr>
        <p:spPr bwMode="auto">
          <a:xfrm>
            <a:off x="4357688" y="4714875"/>
            <a:ext cx="4714875" cy="15001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85" name="TextBox 14"/>
          <p:cNvSpPr txBox="1">
            <a:spLocks noChangeArrowheads="1"/>
          </p:cNvSpPr>
          <p:nvPr/>
        </p:nvSpPr>
        <p:spPr bwMode="auto">
          <a:xfrm>
            <a:off x="4357688" y="642937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p(x):    survey  selection  function </a:t>
            </a:r>
          </a:p>
        </p:txBody>
      </p:sp>
    </p:spTree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b="1"/>
              <a:t>Nonlinear Descriptions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11588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CC0000"/>
                </a:solidFill>
                <a:latin typeface="Papyrus" pitchFamily="66" charset="0"/>
              </a:rPr>
              <a:t>Limber  Equation </a:t>
            </a:r>
          </a:p>
        </p:txBody>
      </p:sp>
      <p:graphicFrame>
        <p:nvGraphicFramePr>
          <p:cNvPr id="29701" name="Object 4"/>
          <p:cNvGraphicFramePr>
            <a:graphicFrameLocks noChangeAspect="1"/>
          </p:cNvGraphicFramePr>
          <p:nvPr/>
        </p:nvGraphicFramePr>
        <p:xfrm>
          <a:off x="714375" y="1428750"/>
          <a:ext cx="7367588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3" name="Equation" r:id="rId4" imgW="2730500" imgH="800100" progId="Equation.DSMT4">
                  <p:embed/>
                </p:oleObj>
              </mc:Choice>
              <mc:Fallback>
                <p:oleObj name="Equation" r:id="rId4" imgW="2730500" imgH="8001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" y="1428750"/>
                        <a:ext cx="7367588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2" name="Object 5"/>
          <p:cNvGraphicFramePr>
            <a:graphicFrameLocks noChangeAspect="1"/>
          </p:cNvGraphicFramePr>
          <p:nvPr/>
        </p:nvGraphicFramePr>
        <p:xfrm>
          <a:off x="428625" y="4857750"/>
          <a:ext cx="2887663" cy="146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4" name="Equation" r:id="rId6" imgW="799753" imgH="469696" progId="Equation.DSMT4">
                  <p:embed/>
                </p:oleObj>
              </mc:Choice>
              <mc:Fallback>
                <p:oleObj name="Equation" r:id="rId6" imgW="799753" imgH="469696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4857750"/>
                        <a:ext cx="2887663" cy="1462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3" name="Object 6"/>
          <p:cNvGraphicFramePr>
            <a:graphicFrameLocks noChangeAspect="1"/>
          </p:cNvGraphicFramePr>
          <p:nvPr/>
        </p:nvGraphicFramePr>
        <p:xfrm>
          <a:off x="5286375" y="4929188"/>
          <a:ext cx="3386138" cy="135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5" name="Equation" r:id="rId8" imgW="1016000" imgH="469900" progId="Equation.DSMT4">
                  <p:embed/>
                </p:oleObj>
              </mc:Choice>
              <mc:Fallback>
                <p:oleObj name="Equation" r:id="rId8" imgW="1016000" imgH="4699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75" y="4929188"/>
                        <a:ext cx="3386138" cy="1352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Down Arrow 16"/>
          <p:cNvSpPr/>
          <p:nvPr/>
        </p:nvSpPr>
        <p:spPr>
          <a:xfrm>
            <a:off x="4143375" y="3500438"/>
            <a:ext cx="1000125" cy="1000125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14313" y="1357313"/>
            <a:ext cx="8572500" cy="2000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85750" y="4714875"/>
            <a:ext cx="8572500" cy="17145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Left-Right Arrow 19"/>
          <p:cNvSpPr/>
          <p:nvPr/>
        </p:nvSpPr>
        <p:spPr>
          <a:xfrm>
            <a:off x="3500438" y="5500688"/>
            <a:ext cx="1285875" cy="285750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0723" name="Picture 8" descr="2mas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7950" y="-276225"/>
            <a:ext cx="9359900" cy="7134225"/>
          </a:xfrm>
          <a:noFill/>
        </p:spPr>
      </p:pic>
    </p:spTree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b="1"/>
              <a:t>Nonlinear Descriptions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11588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CC0000"/>
                </a:solidFill>
                <a:latin typeface="Papyrus" pitchFamily="66" charset="0"/>
              </a:rPr>
              <a:t>Angular Clustering Scaling</a:t>
            </a:r>
          </a:p>
        </p:txBody>
      </p:sp>
      <p:pic>
        <p:nvPicPr>
          <p:cNvPr id="31749" name="Picture 5" descr="ap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5087937" cy="508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 Box 14"/>
          <p:cNvSpPr txBox="1">
            <a:spLocks noChangeArrowheads="1"/>
          </p:cNvSpPr>
          <p:nvPr/>
        </p:nvSpPr>
        <p:spPr bwMode="auto">
          <a:xfrm>
            <a:off x="5292725" y="1700213"/>
            <a:ext cx="3673475" cy="392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CC0000"/>
                </a:solidFill>
                <a:latin typeface="Papyrus" pitchFamily="66" charset="0"/>
              </a:rPr>
              <a:t>Two-point correlation function: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CC00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CC0000"/>
                </a:solidFill>
                <a:latin typeface="Papyrus" pitchFamily="66" charset="0"/>
              </a:rPr>
              <a:t>  </a:t>
            </a:r>
            <a:r>
              <a:rPr lang="en-US" altLang="en-US" sz="1800" b="1" dirty="0">
                <a:solidFill>
                  <a:srgbClr val="CC0000"/>
                </a:solidFill>
                <a:latin typeface="Papyrus" pitchFamily="66" charset="0"/>
                <a:sym typeface="Mathematica1" pitchFamily="2" charset="2"/>
              </a:rPr>
              <a:t>• </a:t>
            </a:r>
            <a:r>
              <a:rPr lang="en-US" altLang="en-US" sz="1800" b="1" dirty="0">
                <a:solidFill>
                  <a:srgbClr val="CC0000"/>
                </a:solidFill>
                <a:latin typeface="Papyrus" pitchFamily="66" charset="0"/>
              </a:rPr>
              <a:t>small angles:    power-law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CC00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CC00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CC00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CC00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CC00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CC00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 dirty="0">
                <a:sym typeface="Mathematica1" pitchFamily="2" charset="2"/>
              </a:rPr>
              <a:t>  </a:t>
            </a:r>
            <a:r>
              <a:rPr lang="en-US" altLang="en-US" sz="1800" b="1" dirty="0">
                <a:solidFill>
                  <a:srgbClr val="CC0000"/>
                </a:solidFill>
                <a:latin typeface="Papyrus" pitchFamily="66" charset="0"/>
                <a:sym typeface="Mathematica1" pitchFamily="2" charset="2"/>
              </a:rPr>
              <a:t>•  large angles                 0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CC0000"/>
                </a:solidFill>
                <a:latin typeface="Papyrus" pitchFamily="66" charset="0"/>
                <a:sym typeface="Mathematica1" pitchFamily="2" charset="2"/>
              </a:rPr>
              <a:t>                               </a:t>
            </a:r>
            <a:r>
              <a:rPr lang="en-US" altLang="en-US" sz="1800" b="1" dirty="0" err="1">
                <a:solidFill>
                  <a:srgbClr val="CC0000"/>
                </a:solidFill>
                <a:latin typeface="Papyrus" pitchFamily="66" charset="0"/>
                <a:sym typeface="Mathematica1" pitchFamily="2" charset="2"/>
              </a:rPr>
              <a:t>ie</a:t>
            </a:r>
            <a:r>
              <a:rPr lang="en-US" altLang="en-US" sz="1800" b="1" dirty="0">
                <a:solidFill>
                  <a:srgbClr val="CC0000"/>
                </a:solidFill>
                <a:latin typeface="Papyrus" pitchFamily="66" charset="0"/>
                <a:sym typeface="Mathematica1" pitchFamily="2" charset="2"/>
              </a:rPr>
              <a:t>.  to homogeneity</a:t>
            </a:r>
          </a:p>
        </p:txBody>
      </p:sp>
      <p:sp>
        <p:nvSpPr>
          <p:cNvPr id="31751" name="Text Box 20"/>
          <p:cNvSpPr txBox="1">
            <a:spLocks noChangeArrowheads="1"/>
          </p:cNvSpPr>
          <p:nvPr/>
        </p:nvSpPr>
        <p:spPr bwMode="auto">
          <a:xfrm>
            <a:off x="3419475" y="1844675"/>
            <a:ext cx="15128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Papyrus" pitchFamily="66" charset="0"/>
              </a:rPr>
              <a:t>APM survey</a:t>
            </a:r>
          </a:p>
        </p:txBody>
      </p:sp>
      <p:graphicFrame>
        <p:nvGraphicFramePr>
          <p:cNvPr id="31752" name="Object 2"/>
          <p:cNvGraphicFramePr>
            <a:graphicFrameLocks noChangeAspect="1"/>
          </p:cNvGraphicFramePr>
          <p:nvPr/>
        </p:nvGraphicFramePr>
        <p:xfrm>
          <a:off x="6156325" y="2708275"/>
          <a:ext cx="1839913" cy="213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1" name="Equation" r:id="rId5" imgW="952500" imgH="1104900" progId="Equation.DSMT4">
                  <p:embed/>
                </p:oleObj>
              </mc:Choice>
              <mc:Fallback>
                <p:oleObj name="Equation" r:id="rId5" imgW="952500" imgH="11049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2708275"/>
                        <a:ext cx="1839913" cy="213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3" name="AutoShape 24"/>
          <p:cNvSpPr>
            <a:spLocks noChangeArrowheads="1"/>
          </p:cNvSpPr>
          <p:nvPr/>
        </p:nvSpPr>
        <p:spPr bwMode="auto">
          <a:xfrm>
            <a:off x="6948488" y="5013325"/>
            <a:ext cx="576262" cy="71438"/>
          </a:xfrm>
          <a:prstGeom prst="rightArrow">
            <a:avLst>
              <a:gd name="adj1" fmla="val 50000"/>
              <a:gd name="adj2" fmla="val 20166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754" name="Rectangle 25"/>
          <p:cNvSpPr>
            <a:spLocks noChangeArrowheads="1"/>
          </p:cNvSpPr>
          <p:nvPr/>
        </p:nvSpPr>
        <p:spPr bwMode="auto">
          <a:xfrm>
            <a:off x="5292725" y="1628775"/>
            <a:ext cx="3600450" cy="43926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755" name="Rectangle 26"/>
          <p:cNvSpPr>
            <a:spLocks noChangeArrowheads="1"/>
          </p:cNvSpPr>
          <p:nvPr/>
        </p:nvSpPr>
        <p:spPr bwMode="auto">
          <a:xfrm>
            <a:off x="6011863" y="2781300"/>
            <a:ext cx="2160587" cy="20161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8606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Ergodic  Theorem  </a:t>
            </a:r>
          </a:p>
        </p:txBody>
      </p:sp>
      <p:sp>
        <p:nvSpPr>
          <p:cNvPr id="5123" name="AutoShape 4"/>
          <p:cNvSpPr>
            <a:spLocks noChangeArrowheads="1"/>
          </p:cNvSpPr>
          <p:nvPr/>
        </p:nvSpPr>
        <p:spPr bwMode="auto">
          <a:xfrm>
            <a:off x="500063" y="278606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b="1"/>
              <a:t>Nonlinear Descriptions</a:t>
            </a:r>
          </a:p>
        </p:txBody>
      </p:sp>
      <p:sp>
        <p:nvSpPr>
          <p:cNvPr id="32771" name="Rectangle 6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2" name="Rectangle 7"/>
          <p:cNvSpPr>
            <a:spLocks noChangeArrowheads="1"/>
          </p:cNvSpPr>
          <p:nvPr/>
        </p:nvSpPr>
        <p:spPr bwMode="auto">
          <a:xfrm>
            <a:off x="0" y="11588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CC0000"/>
                </a:solidFill>
                <a:latin typeface="Papyrus" pitchFamily="66" charset="0"/>
              </a:rPr>
              <a:t>Angular Clustering Scaling</a:t>
            </a:r>
          </a:p>
        </p:txBody>
      </p:sp>
      <p:pic>
        <p:nvPicPr>
          <p:cNvPr id="32773" name="Picture 13" descr="ap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5087937" cy="508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6" descr="fo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268413"/>
            <a:ext cx="20542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17" descr="fo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068638"/>
            <a:ext cx="20542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Line 18"/>
          <p:cNvSpPr>
            <a:spLocks noChangeShapeType="1"/>
          </p:cNvSpPr>
          <p:nvPr/>
        </p:nvSpPr>
        <p:spPr bwMode="auto">
          <a:xfrm>
            <a:off x="6156325" y="3500438"/>
            <a:ext cx="936625" cy="2449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77" name="Line 19"/>
          <p:cNvSpPr>
            <a:spLocks noChangeShapeType="1"/>
          </p:cNvSpPr>
          <p:nvPr/>
        </p:nvSpPr>
        <p:spPr bwMode="auto">
          <a:xfrm flipH="1">
            <a:off x="7092950" y="3644900"/>
            <a:ext cx="1008063" cy="2305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78" name="Line 20"/>
          <p:cNvSpPr>
            <a:spLocks noChangeShapeType="1"/>
          </p:cNvSpPr>
          <p:nvPr/>
        </p:nvSpPr>
        <p:spPr bwMode="auto">
          <a:xfrm>
            <a:off x="6156325" y="1700213"/>
            <a:ext cx="936625" cy="4249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79" name="Line 21"/>
          <p:cNvSpPr>
            <a:spLocks noChangeShapeType="1"/>
          </p:cNvSpPr>
          <p:nvPr/>
        </p:nvSpPr>
        <p:spPr bwMode="auto">
          <a:xfrm flipH="1">
            <a:off x="7092950" y="1844675"/>
            <a:ext cx="1008063" cy="410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80" name="AutoShape 22"/>
          <p:cNvSpPr>
            <a:spLocks noChangeArrowheads="1"/>
          </p:cNvSpPr>
          <p:nvPr/>
        </p:nvSpPr>
        <p:spPr bwMode="auto">
          <a:xfrm>
            <a:off x="5651500" y="1557338"/>
            <a:ext cx="288925" cy="4392612"/>
          </a:xfrm>
          <a:prstGeom prst="downArrow">
            <a:avLst>
              <a:gd name="adj1" fmla="val 50000"/>
              <a:gd name="adj2" fmla="val 380082"/>
            </a:avLst>
          </a:prstGeom>
          <a:solidFill>
            <a:srgbClr val="CC00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1" name="AutoShape 23"/>
          <p:cNvSpPr>
            <a:spLocks noChangeArrowheads="1"/>
          </p:cNvSpPr>
          <p:nvPr/>
        </p:nvSpPr>
        <p:spPr bwMode="auto">
          <a:xfrm>
            <a:off x="1403350" y="2349500"/>
            <a:ext cx="288925" cy="1008063"/>
          </a:xfrm>
          <a:prstGeom prst="downArrow">
            <a:avLst>
              <a:gd name="adj1" fmla="val 50000"/>
              <a:gd name="adj2" fmla="val 87225"/>
            </a:avLst>
          </a:prstGeom>
          <a:solidFill>
            <a:srgbClr val="CC00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2" name="Text Box 24"/>
          <p:cNvSpPr txBox="1">
            <a:spLocks noChangeArrowheads="1"/>
          </p:cNvSpPr>
          <p:nvPr/>
        </p:nvSpPr>
        <p:spPr bwMode="auto">
          <a:xfrm>
            <a:off x="5219700" y="6092825"/>
            <a:ext cx="367347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Projection of more layers leads to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decreasing amplitude   w(</a:t>
            </a: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  <a:sym typeface="Euclid Symbol" pitchFamily="18" charset="2"/>
              </a:rPr>
              <a:t></a:t>
            </a: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)</a:t>
            </a:r>
            <a:r>
              <a:rPr lang="en-US" altLang="en-US" sz="1800"/>
              <a:t> </a:t>
            </a:r>
          </a:p>
        </p:txBody>
      </p:sp>
      <p:sp>
        <p:nvSpPr>
          <p:cNvPr id="32783" name="AutoShape 25"/>
          <p:cNvSpPr>
            <a:spLocks noChangeArrowheads="1"/>
          </p:cNvSpPr>
          <p:nvPr/>
        </p:nvSpPr>
        <p:spPr bwMode="auto">
          <a:xfrm>
            <a:off x="6443663" y="2781300"/>
            <a:ext cx="1368425" cy="142875"/>
          </a:xfrm>
          <a:prstGeom prst="leftRightArrow">
            <a:avLst>
              <a:gd name="adj1" fmla="val 50000"/>
              <a:gd name="adj2" fmla="val 191556"/>
            </a:avLst>
          </a:prstGeom>
          <a:solidFill>
            <a:srgbClr val="0000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4" name="AutoShape 26"/>
          <p:cNvSpPr>
            <a:spLocks noChangeArrowheads="1"/>
          </p:cNvSpPr>
          <p:nvPr/>
        </p:nvSpPr>
        <p:spPr bwMode="auto">
          <a:xfrm>
            <a:off x="3851275" y="5157788"/>
            <a:ext cx="792163" cy="142875"/>
          </a:xfrm>
          <a:prstGeom prst="leftArrow">
            <a:avLst>
              <a:gd name="adj1" fmla="val 50000"/>
              <a:gd name="adj2" fmla="val 138611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5" name="Text Box 27"/>
          <p:cNvSpPr txBox="1">
            <a:spLocks noChangeArrowheads="1"/>
          </p:cNvSpPr>
          <p:nvPr/>
        </p:nvSpPr>
        <p:spPr bwMode="auto">
          <a:xfrm>
            <a:off x="6767513" y="2205038"/>
            <a:ext cx="23764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0000CC"/>
                </a:solidFill>
                <a:latin typeface="Papyrus" pitchFamily="66" charset="0"/>
              </a:rPr>
              <a:t>Angular size structures smaller when more distant</a:t>
            </a:r>
          </a:p>
        </p:txBody>
      </p:sp>
      <p:sp>
        <p:nvSpPr>
          <p:cNvPr id="32786" name="Rectangle 28"/>
          <p:cNvSpPr>
            <a:spLocks noChangeArrowheads="1"/>
          </p:cNvSpPr>
          <p:nvPr/>
        </p:nvSpPr>
        <p:spPr bwMode="auto">
          <a:xfrm>
            <a:off x="5219700" y="6092825"/>
            <a:ext cx="3673475" cy="6477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7" name="Rectangle 29"/>
          <p:cNvSpPr>
            <a:spLocks noChangeArrowheads="1"/>
          </p:cNvSpPr>
          <p:nvPr/>
        </p:nvSpPr>
        <p:spPr bwMode="auto">
          <a:xfrm>
            <a:off x="6804025" y="2205038"/>
            <a:ext cx="2233613" cy="5032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8" name="Text Box 30"/>
          <p:cNvSpPr txBox="1">
            <a:spLocks noChangeArrowheads="1"/>
          </p:cNvSpPr>
          <p:nvPr/>
        </p:nvSpPr>
        <p:spPr bwMode="auto">
          <a:xfrm>
            <a:off x="3419475" y="1844675"/>
            <a:ext cx="15128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Papyrus" pitchFamily="66" charset="0"/>
              </a:rPr>
              <a:t>APM survey</a:t>
            </a:r>
          </a:p>
        </p:txBody>
      </p:sp>
    </p:spTree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b="1"/>
              <a:t>Nonlinear Descriptions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11588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CC0000"/>
                </a:solidFill>
                <a:latin typeface="Papyrus" pitchFamily="66" charset="0"/>
              </a:rPr>
              <a:t>Angular Clustering Scaling</a:t>
            </a:r>
          </a:p>
        </p:txBody>
      </p:sp>
      <p:pic>
        <p:nvPicPr>
          <p:cNvPr id="33797" name="Picture 5" descr="ap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5087937" cy="508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3798" name="Object 2"/>
          <p:cNvGraphicFramePr>
            <a:graphicFrameLocks noChangeAspect="1"/>
          </p:cNvGraphicFramePr>
          <p:nvPr/>
        </p:nvGraphicFramePr>
        <p:xfrm>
          <a:off x="5435600" y="5084763"/>
          <a:ext cx="3395663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2" name="Equation" r:id="rId5" imgW="1371600" imgH="368300" progId="Equation.DSMT4">
                  <p:embed/>
                </p:oleObj>
              </mc:Choice>
              <mc:Fallback>
                <p:oleObj name="Equation" r:id="rId5" imgW="1371600" imgH="3683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5084763"/>
                        <a:ext cx="3395663" cy="91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5219700" y="5013325"/>
            <a:ext cx="3673475" cy="10080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800" name="AutoShape 10"/>
          <p:cNvSpPr>
            <a:spLocks noChangeArrowheads="1"/>
          </p:cNvSpPr>
          <p:nvPr/>
        </p:nvSpPr>
        <p:spPr bwMode="auto">
          <a:xfrm>
            <a:off x="7092950" y="2636838"/>
            <a:ext cx="288925" cy="2087562"/>
          </a:xfrm>
          <a:prstGeom prst="downArrow">
            <a:avLst>
              <a:gd name="adj1" fmla="val 50000"/>
              <a:gd name="adj2" fmla="val 180632"/>
            </a:avLst>
          </a:prstGeom>
          <a:solidFill>
            <a:srgbClr val="CC00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801" name="AutoShape 11"/>
          <p:cNvSpPr>
            <a:spLocks noChangeArrowheads="1"/>
          </p:cNvSpPr>
          <p:nvPr/>
        </p:nvSpPr>
        <p:spPr bwMode="auto">
          <a:xfrm>
            <a:off x="8243888" y="1557338"/>
            <a:ext cx="288925" cy="3167062"/>
          </a:xfrm>
          <a:prstGeom prst="downArrow">
            <a:avLst>
              <a:gd name="adj1" fmla="val 50000"/>
              <a:gd name="adj2" fmla="val 274038"/>
            </a:avLst>
          </a:prstGeom>
          <a:solidFill>
            <a:srgbClr val="0000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802" name="Text Box 12"/>
          <p:cNvSpPr txBox="1">
            <a:spLocks noChangeArrowheads="1"/>
          </p:cNvSpPr>
          <p:nvPr/>
        </p:nvSpPr>
        <p:spPr bwMode="auto">
          <a:xfrm>
            <a:off x="5364163" y="2420938"/>
            <a:ext cx="1944687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endParaRPr lang="en-US" altLang="en-US" sz="1800" b="1">
              <a:solidFill>
                <a:srgbClr val="CC0000"/>
              </a:solidFill>
              <a:latin typeface="Papyrus" pitchFamily="66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Projection of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more layers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leads to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decreasing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amplitude w(</a:t>
            </a: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  <a:sym typeface="Euclid Symbol" pitchFamily="18" charset="2"/>
              </a:rPr>
              <a:t></a:t>
            </a: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)</a:t>
            </a:r>
            <a:r>
              <a:rPr lang="en-US" altLang="en-US" sz="1800"/>
              <a:t> </a:t>
            </a:r>
          </a:p>
        </p:txBody>
      </p:sp>
      <p:sp>
        <p:nvSpPr>
          <p:cNvPr id="33803" name="Text Box 13"/>
          <p:cNvSpPr txBox="1">
            <a:spLocks noChangeArrowheads="1"/>
          </p:cNvSpPr>
          <p:nvPr/>
        </p:nvSpPr>
        <p:spPr bwMode="auto">
          <a:xfrm>
            <a:off x="5364163" y="1557338"/>
            <a:ext cx="23764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0000CC"/>
                </a:solidFill>
                <a:latin typeface="Papyrus" pitchFamily="66" charset="0"/>
              </a:rPr>
              <a:t>Angular size structures smaller when more distant</a:t>
            </a:r>
          </a:p>
        </p:txBody>
      </p:sp>
      <p:sp>
        <p:nvSpPr>
          <p:cNvPr id="33804" name="Rectangle 14"/>
          <p:cNvSpPr>
            <a:spLocks noChangeArrowheads="1"/>
          </p:cNvSpPr>
          <p:nvPr/>
        </p:nvSpPr>
        <p:spPr bwMode="auto">
          <a:xfrm>
            <a:off x="5364163" y="1557338"/>
            <a:ext cx="2809875" cy="50323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805" name="Rectangle 15"/>
          <p:cNvSpPr>
            <a:spLocks noChangeArrowheads="1"/>
          </p:cNvSpPr>
          <p:nvPr/>
        </p:nvSpPr>
        <p:spPr bwMode="auto">
          <a:xfrm>
            <a:off x="5364163" y="2636838"/>
            <a:ext cx="1655762" cy="15843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806" name="Text Box 16"/>
          <p:cNvSpPr txBox="1">
            <a:spLocks noChangeArrowheads="1"/>
          </p:cNvSpPr>
          <p:nvPr/>
        </p:nvSpPr>
        <p:spPr bwMode="auto">
          <a:xfrm>
            <a:off x="3419475" y="1844675"/>
            <a:ext cx="15128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Papyrus" pitchFamily="66" charset="0"/>
              </a:rPr>
              <a:t>APM survey</a:t>
            </a:r>
          </a:p>
        </p:txBody>
      </p:sp>
    </p:spTree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4" descr="ap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557338"/>
            <a:ext cx="4894262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b="1"/>
              <a:t>Nonlinear Descriptions</a:t>
            </a:r>
          </a:p>
        </p:txBody>
      </p:sp>
      <p:sp>
        <p:nvSpPr>
          <p:cNvPr id="34820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1" name="Rectangle 4"/>
          <p:cNvSpPr>
            <a:spLocks noChangeArrowheads="1"/>
          </p:cNvSpPr>
          <p:nvPr/>
        </p:nvSpPr>
        <p:spPr bwMode="auto">
          <a:xfrm>
            <a:off x="0" y="11588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CC0000"/>
                </a:solidFill>
                <a:latin typeface="Papyrus" pitchFamily="66" charset="0"/>
              </a:rPr>
              <a:t>Angular Clustering Scaling</a:t>
            </a:r>
          </a:p>
        </p:txBody>
      </p:sp>
      <p:graphicFrame>
        <p:nvGraphicFramePr>
          <p:cNvPr id="34822" name="Object 2"/>
          <p:cNvGraphicFramePr>
            <a:graphicFrameLocks noChangeAspect="1"/>
          </p:cNvGraphicFramePr>
          <p:nvPr/>
        </p:nvGraphicFramePr>
        <p:xfrm>
          <a:off x="5435600" y="5084763"/>
          <a:ext cx="3395663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6" name="Equation" r:id="rId5" imgW="1371600" imgH="368300" progId="Equation.DSMT4">
                  <p:embed/>
                </p:oleObj>
              </mc:Choice>
              <mc:Fallback>
                <p:oleObj name="Equation" r:id="rId5" imgW="1371600" imgH="3683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5084763"/>
                        <a:ext cx="3395663" cy="91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5219700" y="5013325"/>
            <a:ext cx="3673475" cy="10080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4" name="AutoShape 8"/>
          <p:cNvSpPr>
            <a:spLocks noChangeArrowheads="1"/>
          </p:cNvSpPr>
          <p:nvPr/>
        </p:nvSpPr>
        <p:spPr bwMode="auto">
          <a:xfrm>
            <a:off x="7092950" y="2636838"/>
            <a:ext cx="288925" cy="2087562"/>
          </a:xfrm>
          <a:prstGeom prst="downArrow">
            <a:avLst>
              <a:gd name="adj1" fmla="val 50000"/>
              <a:gd name="adj2" fmla="val 180632"/>
            </a:avLst>
          </a:prstGeom>
          <a:solidFill>
            <a:srgbClr val="CC00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5" name="AutoShape 9"/>
          <p:cNvSpPr>
            <a:spLocks noChangeArrowheads="1"/>
          </p:cNvSpPr>
          <p:nvPr/>
        </p:nvSpPr>
        <p:spPr bwMode="auto">
          <a:xfrm>
            <a:off x="8243888" y="1557338"/>
            <a:ext cx="288925" cy="3167062"/>
          </a:xfrm>
          <a:prstGeom prst="downArrow">
            <a:avLst>
              <a:gd name="adj1" fmla="val 50000"/>
              <a:gd name="adj2" fmla="val 274038"/>
            </a:avLst>
          </a:prstGeom>
          <a:solidFill>
            <a:srgbClr val="0000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5364163" y="2420938"/>
            <a:ext cx="1944687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endParaRPr lang="en-US" altLang="en-US" sz="1800" b="1">
              <a:solidFill>
                <a:srgbClr val="CC0000"/>
              </a:solidFill>
              <a:latin typeface="Papyrus" pitchFamily="66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Projection of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more layers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leads to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decreasing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amplitude w(</a:t>
            </a: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  <a:sym typeface="Euclid Symbol" pitchFamily="18" charset="2"/>
              </a:rPr>
              <a:t></a:t>
            </a: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)</a:t>
            </a:r>
            <a:r>
              <a:rPr lang="en-US" altLang="en-US" sz="1800"/>
              <a:t> </a:t>
            </a:r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5364163" y="1557338"/>
            <a:ext cx="23764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0000CC"/>
                </a:solidFill>
                <a:latin typeface="Papyrus" pitchFamily="66" charset="0"/>
              </a:rPr>
              <a:t>Angular size structures smaller when more distant</a:t>
            </a:r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5364163" y="1557338"/>
            <a:ext cx="2809875" cy="50323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9" name="Rectangle 13"/>
          <p:cNvSpPr>
            <a:spLocks noChangeArrowheads="1"/>
          </p:cNvSpPr>
          <p:nvPr/>
        </p:nvSpPr>
        <p:spPr bwMode="auto">
          <a:xfrm>
            <a:off x="5364163" y="2636838"/>
            <a:ext cx="1655762" cy="15843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30" name="Text Box 15"/>
          <p:cNvSpPr txBox="1">
            <a:spLocks noChangeArrowheads="1"/>
          </p:cNvSpPr>
          <p:nvPr/>
        </p:nvSpPr>
        <p:spPr bwMode="auto">
          <a:xfrm>
            <a:off x="3419475" y="1844675"/>
            <a:ext cx="15128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Papyrus" pitchFamily="66" charset="0"/>
              </a:rPr>
              <a:t>APM survey</a:t>
            </a:r>
          </a:p>
        </p:txBody>
      </p:sp>
    </p:spTree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b="1"/>
              <a:t>Nonlinear Descriptions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11588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CC0000"/>
                </a:solidFill>
                <a:latin typeface="Papyrus" pitchFamily="66" charset="0"/>
              </a:rPr>
              <a:t>Angular Clustering Scaling</a:t>
            </a:r>
          </a:p>
        </p:txBody>
      </p:sp>
      <p:pic>
        <p:nvPicPr>
          <p:cNvPr id="35845" name="Picture 5" descr="sd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708275"/>
            <a:ext cx="8353425" cy="397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250825" y="1341438"/>
            <a:ext cx="87137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179388" y="1412875"/>
            <a:ext cx="8964612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Papyrus" pitchFamily="66" charset="0"/>
              </a:rPr>
              <a:t>The angular scaling of w(</a:t>
            </a:r>
            <a:r>
              <a:rPr lang="en-US" altLang="en-US" sz="1800" b="1">
                <a:latin typeface="Papyrus" pitchFamily="66" charset="0"/>
                <a:sym typeface="Euclid Symbol" pitchFamily="18" charset="2"/>
              </a:rPr>
              <a:t></a:t>
            </a:r>
            <a:r>
              <a:rPr lang="en-US" altLang="en-US" sz="1800" b="1">
                <a:latin typeface="Papyrus" pitchFamily="66" charset="0"/>
              </a:rPr>
              <a:t>) is found back to even fainter magnitudes in the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Papyrus" pitchFamily="66" charset="0"/>
              </a:rPr>
              <a:t>                                                                SDSS survey (m=22)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Papyrus" pitchFamily="66" charset="0"/>
              </a:rPr>
              <a:t>Clear evidence that there are no significant large structures on scales &gt; 100-200 Mpc</a:t>
            </a: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179388" y="1341438"/>
            <a:ext cx="8785225" cy="12969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179388" y="2708275"/>
            <a:ext cx="8785225" cy="40338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428875"/>
            <a:ext cx="8229600" cy="2286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Correlation  Functions:</a:t>
            </a:r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Redshift  Space  </a:t>
            </a:r>
          </a:p>
        </p:txBody>
      </p:sp>
      <p:sp>
        <p:nvSpPr>
          <p:cNvPr id="36867" name="AutoShape 4"/>
          <p:cNvSpPr>
            <a:spLocks noChangeArrowheads="1"/>
          </p:cNvSpPr>
          <p:nvPr/>
        </p:nvSpPr>
        <p:spPr bwMode="auto">
          <a:xfrm>
            <a:off x="571500" y="2286000"/>
            <a:ext cx="8215313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7891" name="Content Placeholder 5" descr="sdss_pie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0"/>
            <a:ext cx="6826250" cy="6858000"/>
          </a:xfrm>
        </p:spPr>
      </p:pic>
    </p:spTree>
  </p:cSld>
  <p:clrMapOvr>
    <a:masterClrMapping/>
  </p:clrMapOvr>
  <p:transition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8915" name="Content Placeholder 3" descr="xi.powerpk.zsurvey_Page_09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5875" y="500063"/>
            <a:ext cx="6500813" cy="6084887"/>
          </a:xfrm>
        </p:spPr>
      </p:pic>
    </p:spTree>
  </p:cSld>
  <p:clrMapOvr>
    <a:masterClrMapping/>
  </p:clrMapOvr>
  <p:transition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sky-redshift space </a:t>
            </a:r>
            <a:br>
              <a:rPr lang="en-US" altLang="en-US"/>
            </a:br>
            <a:r>
              <a:rPr lang="en-US" altLang="en-US"/>
              <a:t>2-pt correlation function </a:t>
            </a:r>
            <a:r>
              <a:rPr lang="en-US" altLang="en-US">
                <a:sym typeface="Mathematica1" pitchFamily="2" charset="2"/>
              </a:rPr>
              <a:t>(,)</a:t>
            </a:r>
            <a:endParaRPr lang="en-US" altLang="en-US"/>
          </a:p>
        </p:txBody>
      </p:sp>
      <p:pic>
        <p:nvPicPr>
          <p:cNvPr id="39939" name="Content Placeholder 3" descr="2dFGRS_Xi_passive.gi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1714500"/>
            <a:ext cx="4935538" cy="4965700"/>
          </a:xfrm>
        </p:spPr>
      </p:pic>
      <p:sp>
        <p:nvSpPr>
          <p:cNvPr id="39940" name="TextBox 5"/>
          <p:cNvSpPr txBox="1">
            <a:spLocks noChangeArrowheads="1"/>
          </p:cNvSpPr>
          <p:nvPr/>
        </p:nvSpPr>
        <p:spPr bwMode="auto">
          <a:xfrm>
            <a:off x="5357813" y="1857375"/>
            <a:ext cx="3571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Correlation function determined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 sky-redshift space: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</a:t>
            </a:r>
          </a:p>
        </p:txBody>
      </p:sp>
      <p:graphicFrame>
        <p:nvGraphicFramePr>
          <p:cNvPr id="39941" name="Object 2"/>
          <p:cNvGraphicFramePr>
            <a:graphicFrameLocks noChangeAspect="1"/>
          </p:cNvGraphicFramePr>
          <p:nvPr/>
        </p:nvGraphicFramePr>
        <p:xfrm>
          <a:off x="6072188" y="2857500"/>
          <a:ext cx="1966912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5" name="Equation" r:id="rId5" imgW="494870" imgH="203024" progId="Equation.DSMT4">
                  <p:embed/>
                </p:oleObj>
              </mc:Choice>
              <mc:Fallback>
                <p:oleObj name="Equation" r:id="rId5" imgW="494870" imgH="203024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2188" y="2857500"/>
                        <a:ext cx="1966912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2" name="TextBox 7"/>
          <p:cNvSpPr txBox="1">
            <a:spLocks noChangeArrowheads="1"/>
          </p:cNvSpPr>
          <p:nvPr/>
        </p:nvSpPr>
        <p:spPr bwMode="auto">
          <a:xfrm>
            <a:off x="5286375" y="4000500"/>
            <a:ext cx="27860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sky position: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redshift coordinate:  </a:t>
            </a:r>
          </a:p>
        </p:txBody>
      </p:sp>
      <p:graphicFrame>
        <p:nvGraphicFramePr>
          <p:cNvPr id="39943" name="Object 4"/>
          <p:cNvGraphicFramePr>
            <a:graphicFrameLocks noChangeAspect="1"/>
          </p:cNvGraphicFramePr>
          <p:nvPr/>
        </p:nvGraphicFramePr>
        <p:xfrm>
          <a:off x="7358063" y="4000500"/>
          <a:ext cx="161925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6" name="Equation" r:id="rId7" imgW="660113" imgH="203112" progId="Equation.DSMT4">
                  <p:embed/>
                </p:oleObj>
              </mc:Choice>
              <mc:Fallback>
                <p:oleObj name="Equation" r:id="rId7" imgW="660113" imgH="203112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8063" y="4000500"/>
                        <a:ext cx="1619250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4" name="Object 5"/>
          <p:cNvGraphicFramePr>
            <a:graphicFrameLocks noChangeAspect="1"/>
          </p:cNvGraphicFramePr>
          <p:nvPr/>
        </p:nvGraphicFramePr>
        <p:xfrm>
          <a:off x="7358063" y="4357688"/>
          <a:ext cx="1058862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7" name="Equation" r:id="rId9" imgW="431613" imgH="139639" progId="Equation.DSMT4">
                  <p:embed/>
                </p:oleObj>
              </mc:Choice>
              <mc:Fallback>
                <p:oleObj name="Equation" r:id="rId9" imgW="431613" imgH="139639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8063" y="4357688"/>
                        <a:ext cx="1058862" cy="293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6072188" y="2786063"/>
            <a:ext cx="2071687" cy="857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946" name="TextBox 13"/>
          <p:cNvSpPr txBox="1">
            <a:spLocks noChangeArrowheads="1"/>
          </p:cNvSpPr>
          <p:nvPr/>
        </p:nvSpPr>
        <p:spPr bwMode="auto">
          <a:xfrm>
            <a:off x="5357813" y="4857750"/>
            <a:ext cx="392906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Close distances: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distortion due to non-linear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Finger of God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Large distances: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distortions due to large-scale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flows</a:t>
            </a:r>
          </a:p>
        </p:txBody>
      </p:sp>
      <p:sp>
        <p:nvSpPr>
          <p:cNvPr id="16" name="Left Arrow 15"/>
          <p:cNvSpPr/>
          <p:nvPr/>
        </p:nvSpPr>
        <p:spPr>
          <a:xfrm rot="1698307">
            <a:off x="3022600" y="4633913"/>
            <a:ext cx="2500313" cy="635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Left Arrow 16"/>
          <p:cNvSpPr/>
          <p:nvPr/>
        </p:nvSpPr>
        <p:spPr>
          <a:xfrm rot="1698307">
            <a:off x="3690938" y="5430838"/>
            <a:ext cx="1765300" cy="4603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357813" y="4857750"/>
            <a:ext cx="3643312" cy="17859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Redshift Space Distortions </a:t>
            </a:r>
            <a:br>
              <a:rPr lang="en-US" altLang="en-US"/>
            </a:br>
            <a:r>
              <a:rPr lang="en-US" altLang="en-US"/>
              <a:t>Correlation Function</a:t>
            </a:r>
          </a:p>
        </p:txBody>
      </p:sp>
      <p:pic>
        <p:nvPicPr>
          <p:cNvPr id="40963" name="Content Placeholder 3" descr="2dFGRS_Xi_passive.gi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1714500"/>
            <a:ext cx="4935538" cy="4965700"/>
          </a:xfrm>
        </p:spPr>
      </p:pic>
      <p:sp>
        <p:nvSpPr>
          <p:cNvPr id="40964" name="TextBox 13"/>
          <p:cNvSpPr txBox="1">
            <a:spLocks noChangeArrowheads="1"/>
          </p:cNvSpPr>
          <p:nvPr/>
        </p:nvSpPr>
        <p:spPr bwMode="auto">
          <a:xfrm>
            <a:off x="5357813" y="5214938"/>
            <a:ext cx="39290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Large distances: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distortions due to large-scale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flows</a:t>
            </a:r>
          </a:p>
        </p:txBody>
      </p:sp>
      <p:sp>
        <p:nvSpPr>
          <p:cNvPr id="17" name="Left Arrow 16"/>
          <p:cNvSpPr/>
          <p:nvPr/>
        </p:nvSpPr>
        <p:spPr>
          <a:xfrm rot="1698307">
            <a:off x="3914775" y="5257800"/>
            <a:ext cx="1527175" cy="460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357813" y="5143500"/>
            <a:ext cx="3714750" cy="10001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967" name="TextBox 17"/>
          <p:cNvSpPr txBox="1">
            <a:spLocks noChangeArrowheads="1"/>
          </p:cNvSpPr>
          <p:nvPr/>
        </p:nvSpPr>
        <p:spPr bwMode="auto">
          <a:xfrm>
            <a:off x="5214938" y="2786063"/>
            <a:ext cx="37147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On average,            gets amplified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wrt.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Linear perturbation theory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(Kaiser 1987):   </a:t>
            </a:r>
          </a:p>
        </p:txBody>
      </p:sp>
      <p:graphicFrame>
        <p:nvGraphicFramePr>
          <p:cNvPr id="40968" name="Object 5"/>
          <p:cNvGraphicFramePr>
            <a:graphicFrameLocks noChangeAspect="1"/>
          </p:cNvGraphicFramePr>
          <p:nvPr/>
        </p:nvGraphicFramePr>
        <p:xfrm>
          <a:off x="6643688" y="2786063"/>
          <a:ext cx="67945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7" name="Equation" r:id="rId5" imgW="342751" imgH="228501" progId="Equation.DSMT4">
                  <p:embed/>
                </p:oleObj>
              </mc:Choice>
              <mc:Fallback>
                <p:oleObj name="Equation" r:id="rId5" imgW="342751" imgH="228501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688" y="2786063"/>
                        <a:ext cx="679450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9" name="Object 6"/>
          <p:cNvGraphicFramePr>
            <a:graphicFrameLocks noChangeAspect="1"/>
          </p:cNvGraphicFramePr>
          <p:nvPr/>
        </p:nvGraphicFramePr>
        <p:xfrm>
          <a:off x="6643688" y="3071813"/>
          <a:ext cx="70485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8" name="Equation" r:id="rId7" imgW="355446" imgH="228501" progId="Equation.DSMT4">
                  <p:embed/>
                </p:oleObj>
              </mc:Choice>
              <mc:Fallback>
                <p:oleObj name="Equation" r:id="rId7" imgW="355446" imgH="228501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688" y="3071813"/>
                        <a:ext cx="704850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70" name="Object 7"/>
          <p:cNvGraphicFramePr>
            <a:graphicFrameLocks noChangeAspect="1"/>
          </p:cNvGraphicFramePr>
          <p:nvPr/>
        </p:nvGraphicFramePr>
        <p:xfrm>
          <a:off x="5357813" y="4357688"/>
          <a:ext cx="3714750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9" name="Equation" r:id="rId9" imgW="1955800" imgH="393700" progId="Equation.DSMT4">
                  <p:embed/>
                </p:oleObj>
              </mc:Choice>
              <mc:Fallback>
                <p:oleObj name="Equation" r:id="rId9" imgW="1955800" imgH="3937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813" y="4357688"/>
                        <a:ext cx="3714750" cy="64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5357813" y="4286250"/>
            <a:ext cx="3714750" cy="7858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altLang="en-US" b="1"/>
              <a:t>Evolution Growth Rate</a:t>
            </a:r>
          </a:p>
        </p:txBody>
      </p:sp>
      <p:pic>
        <p:nvPicPr>
          <p:cNvPr id="41987" name="Content Placeholder 3" descr="xipiz.guzzo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125538"/>
            <a:ext cx="4316412" cy="3671887"/>
          </a:xfrm>
        </p:spPr>
      </p:pic>
      <p:pic>
        <p:nvPicPr>
          <p:cNvPr id="41988" name="Picture 4" descr="growthrate.evolution.guzz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060575"/>
            <a:ext cx="4860925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1989" name="Object 4"/>
          <p:cNvGraphicFramePr>
            <a:graphicFrameLocks noChangeAspect="1"/>
          </p:cNvGraphicFramePr>
          <p:nvPr/>
        </p:nvGraphicFramePr>
        <p:xfrm>
          <a:off x="684213" y="5516563"/>
          <a:ext cx="3508375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9" name="Equation" r:id="rId6" imgW="1752600" imgH="393700" progId="Equation.DSMT4">
                  <p:embed/>
                </p:oleObj>
              </mc:Choice>
              <mc:Fallback>
                <p:oleObj name="Equation" r:id="rId6" imgW="1752600" imgH="3937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5516563"/>
                        <a:ext cx="3508375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own Arrow 6"/>
          <p:cNvSpPr/>
          <p:nvPr/>
        </p:nvSpPr>
        <p:spPr>
          <a:xfrm>
            <a:off x="1908175" y="4868863"/>
            <a:ext cx="576263" cy="647700"/>
          </a:xfrm>
          <a:prstGeom prst="down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991" name="TextBox 7"/>
          <p:cNvSpPr txBox="1">
            <a:spLocks noChangeArrowheads="1"/>
          </p:cNvSpPr>
          <p:nvPr/>
        </p:nvSpPr>
        <p:spPr bwMode="auto">
          <a:xfrm>
            <a:off x="611188" y="6381750"/>
            <a:ext cx="3455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Peebles growth rate factor </a:t>
            </a:r>
          </a:p>
        </p:txBody>
      </p:sp>
      <p:sp>
        <p:nvSpPr>
          <p:cNvPr id="9" name="Rectangle 8"/>
          <p:cNvSpPr/>
          <p:nvPr/>
        </p:nvSpPr>
        <p:spPr>
          <a:xfrm>
            <a:off x="684213" y="5589588"/>
            <a:ext cx="3527425" cy="7191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993" name="TextBox 9"/>
          <p:cNvSpPr txBox="1">
            <a:spLocks noChangeArrowheads="1"/>
          </p:cNvSpPr>
          <p:nvPr/>
        </p:nvSpPr>
        <p:spPr bwMode="auto">
          <a:xfrm>
            <a:off x="4643438" y="1412875"/>
            <a:ext cx="3457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Linder  2008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Guzzo et al. 2008 </a:t>
            </a:r>
          </a:p>
        </p:txBody>
      </p:sp>
    </p:spTree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5"/>
          <p:cNvSpPr txBox="1">
            <a:spLocks noChangeArrowheads="1"/>
          </p:cNvSpPr>
          <p:nvPr/>
        </p:nvSpPr>
        <p:spPr bwMode="auto">
          <a:xfrm>
            <a:off x="500063" y="1643063"/>
            <a:ext cx="7929562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</a:t>
            </a:r>
            <a:r>
              <a:rPr lang="en-US" altLang="en-US" sz="2500" b="1">
                <a:solidFill>
                  <a:srgbClr val="000066"/>
                </a:solidFill>
                <a:latin typeface="Garamond" pitchFamily="18" charset="0"/>
              </a:rPr>
              <a:t>Cosmological  Principle: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500" b="1">
              <a:solidFill>
                <a:srgbClr val="000066"/>
              </a:solidFill>
              <a:latin typeface="Garamond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srgbClr val="000066"/>
                </a:solidFill>
                <a:latin typeface="Garamond" pitchFamily="18" charset="0"/>
              </a:rPr>
              <a:t>                  Universe  is  Isotropic  and  Homogeneous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</a:t>
            </a:r>
          </a:p>
        </p:txBody>
      </p:sp>
      <p:sp>
        <p:nvSpPr>
          <p:cNvPr id="6147" name="Title 1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n-US" altLang="en-US"/>
              <a:t>Statistical  Cosmological  Principle</a:t>
            </a:r>
          </a:p>
        </p:txBody>
      </p:sp>
      <p:sp>
        <p:nvSpPr>
          <p:cNvPr id="8" name="Rectangle 7"/>
          <p:cNvSpPr/>
          <p:nvPr/>
        </p:nvSpPr>
        <p:spPr>
          <a:xfrm>
            <a:off x="642938" y="3071813"/>
            <a:ext cx="8143875" cy="17859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2938" y="1643063"/>
            <a:ext cx="8143875" cy="1285875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50" name="TextBox 8"/>
          <p:cNvSpPr txBox="1">
            <a:spLocks noChangeArrowheads="1"/>
          </p:cNvSpPr>
          <p:nvPr/>
        </p:nvSpPr>
        <p:spPr bwMode="auto">
          <a:xfrm>
            <a:off x="785813" y="3214688"/>
            <a:ext cx="78581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Homogeneous &amp; Isotropic  Random  Field             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Homogenous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Isotropic      </a:t>
            </a:r>
          </a:p>
        </p:txBody>
      </p:sp>
      <p:graphicFrame>
        <p:nvGraphicFramePr>
          <p:cNvPr id="6151" name="Object 2"/>
          <p:cNvGraphicFramePr>
            <a:graphicFrameLocks noChangeAspect="1"/>
          </p:cNvGraphicFramePr>
          <p:nvPr/>
        </p:nvGraphicFramePr>
        <p:xfrm>
          <a:off x="4286250" y="3643313"/>
          <a:ext cx="3278188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" name="Equation" r:id="rId4" imgW="1384300" imgH="241300" progId="Equation.DSMT4">
                  <p:embed/>
                </p:oleObj>
              </mc:Choice>
              <mc:Fallback>
                <p:oleObj name="Equation" r:id="rId4" imgW="1384300" imgH="2413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0" y="3643313"/>
                        <a:ext cx="3278188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2" name="Object 3"/>
          <p:cNvGraphicFramePr>
            <a:graphicFrameLocks noChangeAspect="1"/>
          </p:cNvGraphicFramePr>
          <p:nvPr/>
        </p:nvGraphicFramePr>
        <p:xfrm>
          <a:off x="4286250" y="4143375"/>
          <a:ext cx="40608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" name="Equation" r:id="rId6" imgW="1714500" imgH="241300" progId="Equation.DSMT4">
                  <p:embed/>
                </p:oleObj>
              </mc:Choice>
              <mc:Fallback>
                <p:oleObj name="Equation" r:id="rId6" imgW="1714500" imgH="2413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0" y="4143375"/>
                        <a:ext cx="4060825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3" name="Object 4"/>
          <p:cNvGraphicFramePr>
            <a:graphicFrameLocks noChangeAspect="1"/>
          </p:cNvGraphicFramePr>
          <p:nvPr/>
        </p:nvGraphicFramePr>
        <p:xfrm>
          <a:off x="5214938" y="3143250"/>
          <a:ext cx="7143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1" name="Equation" r:id="rId8" imgW="342751" imgH="241195" progId="Equation.DSMT4">
                  <p:embed/>
                </p:oleObj>
              </mc:Choice>
              <mc:Fallback>
                <p:oleObj name="Equation" r:id="rId8" imgW="342751" imgH="241195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938" y="3143250"/>
                        <a:ext cx="7143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14375" y="5214938"/>
            <a:ext cx="78581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Within  Universe </a:t>
            </a:r>
            <a:r>
              <a:rPr lang="en-US" u="dbl" dirty="0"/>
              <a:t>one</a:t>
            </a:r>
            <a:r>
              <a:rPr lang="en-US" dirty="0"/>
              <a:t> particular </a:t>
            </a:r>
            <a:r>
              <a:rPr lang="en-US" u="dbl" dirty="0"/>
              <a:t>realization</a:t>
            </a:r>
            <a:r>
              <a:rPr lang="en-US" dirty="0"/>
              <a:t>             :</a:t>
            </a:r>
          </a:p>
          <a:p>
            <a:pPr>
              <a:defRPr/>
            </a:pPr>
            <a:endParaRPr lang="en-US" u="dbl" dirty="0"/>
          </a:p>
          <a:p>
            <a:pPr>
              <a:defRPr/>
            </a:pPr>
            <a:r>
              <a:rPr lang="en-US" dirty="0"/>
              <a:t>     </a:t>
            </a:r>
            <a:r>
              <a:rPr lang="en-US" u="sng" dirty="0"/>
              <a:t>Observations</a:t>
            </a:r>
            <a:r>
              <a:rPr lang="en-US" dirty="0"/>
              <a:t>:  only spatial distribution in that one particular</a:t>
            </a:r>
          </a:p>
          <a:p>
            <a:pPr>
              <a:defRPr/>
            </a:pPr>
            <a:r>
              <a:rPr lang="en-US" dirty="0"/>
              <a:t>     </a:t>
            </a:r>
            <a:r>
              <a:rPr lang="en-US" u="sng" dirty="0"/>
              <a:t>Theory</a:t>
            </a:r>
            <a:r>
              <a:rPr lang="en-US" dirty="0"/>
              <a:t>:                  </a:t>
            </a:r>
          </a:p>
        </p:txBody>
      </p:sp>
      <p:graphicFrame>
        <p:nvGraphicFramePr>
          <p:cNvPr id="6155" name="Object 5"/>
          <p:cNvGraphicFramePr>
            <a:graphicFrameLocks noChangeAspect="1"/>
          </p:cNvGraphicFramePr>
          <p:nvPr/>
        </p:nvGraphicFramePr>
        <p:xfrm>
          <a:off x="5072063" y="5072063"/>
          <a:ext cx="71437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2" name="Equation" r:id="rId10" imgW="342751" imgH="241195" progId="Equation.DSMT4">
                  <p:embed/>
                </p:oleObj>
              </mc:Choice>
              <mc:Fallback>
                <p:oleObj name="Equation" r:id="rId10" imgW="342751" imgH="241195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3" y="5072063"/>
                        <a:ext cx="714375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6" name="Object 6"/>
          <p:cNvGraphicFramePr>
            <a:graphicFrameLocks noChangeAspect="1"/>
          </p:cNvGraphicFramePr>
          <p:nvPr/>
        </p:nvGraphicFramePr>
        <p:xfrm>
          <a:off x="7143750" y="5643563"/>
          <a:ext cx="71437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3" name="Equation" r:id="rId11" imgW="342751" imgH="241195" progId="Equation.DSMT4">
                  <p:embed/>
                </p:oleObj>
              </mc:Choice>
              <mc:Fallback>
                <p:oleObj name="Equation" r:id="rId11" imgW="342751" imgH="241195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0" y="5643563"/>
                        <a:ext cx="714375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7" name="Object 7"/>
          <p:cNvGraphicFramePr>
            <a:graphicFrameLocks noChangeAspect="1"/>
          </p:cNvGraphicFramePr>
          <p:nvPr/>
        </p:nvGraphicFramePr>
        <p:xfrm>
          <a:off x="2571750" y="6000750"/>
          <a:ext cx="111125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4" name="Equation" r:id="rId12" imgW="533169" imgH="241195" progId="Equation.DSMT4">
                  <p:embed/>
                </p:oleObj>
              </mc:Choice>
              <mc:Fallback>
                <p:oleObj name="Equation" r:id="rId12" imgW="533169" imgH="241195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0" y="6000750"/>
                        <a:ext cx="1111250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642938" y="5000625"/>
            <a:ext cx="8143875" cy="16430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14625"/>
            <a:ext cx="9072563" cy="2286000"/>
          </a:xfrm>
        </p:spPr>
        <p:txBody>
          <a:bodyPr/>
          <a:lstStyle/>
          <a:p>
            <a:pPr eaLnBrk="1" hangingPunct="1"/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Measurement </a:t>
            </a:r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Spatial  2pt-Correlation  Function</a:t>
            </a:r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  <p:sp>
        <p:nvSpPr>
          <p:cNvPr id="43011" name="AutoShape 4"/>
          <p:cNvSpPr>
            <a:spLocks noChangeArrowheads="1"/>
          </p:cNvSpPr>
          <p:nvPr/>
        </p:nvSpPr>
        <p:spPr bwMode="auto">
          <a:xfrm>
            <a:off x="214313" y="2286000"/>
            <a:ext cx="8715375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72563" cy="1143000"/>
          </a:xfrm>
        </p:spPr>
        <p:txBody>
          <a:bodyPr/>
          <a:lstStyle/>
          <a:p>
            <a:r>
              <a:rPr lang="en-US" altLang="en-US"/>
              <a:t>Deprojected Spatial Correlations</a:t>
            </a:r>
          </a:p>
        </p:txBody>
      </p:sp>
      <p:pic>
        <p:nvPicPr>
          <p:cNvPr id="44035" name="Picture 102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0" y="1143000"/>
            <a:ext cx="5875338" cy="5345113"/>
          </a:xfrm>
          <a:noFill/>
        </p:spPr>
      </p:pic>
      <p:sp>
        <p:nvSpPr>
          <p:cNvPr id="5" name="TextBox 4"/>
          <p:cNvSpPr txBox="1"/>
          <p:nvPr/>
        </p:nvSpPr>
        <p:spPr>
          <a:xfrm>
            <a:off x="142875" y="1500188"/>
            <a:ext cx="3929063" cy="42465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2pt correlation function</a:t>
            </a:r>
          </a:p>
          <a:p>
            <a:pPr>
              <a:defRPr/>
            </a:pPr>
            <a:r>
              <a:rPr lang="en-US" dirty="0"/>
              <a:t>not an ideal power-law: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Halo Model: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Two-point correlation function</a:t>
            </a:r>
          </a:p>
          <a:p>
            <a:pPr>
              <a:defRPr/>
            </a:pPr>
            <a:r>
              <a:rPr lang="en-US" dirty="0"/>
              <a:t>combination of</a:t>
            </a:r>
          </a:p>
          <a:p>
            <a:pPr>
              <a:defRPr/>
            </a:pPr>
            <a:endParaRPr lang="en-US" dirty="0"/>
          </a:p>
          <a:p>
            <a:pPr marL="342900" indent="-342900">
              <a:defRPr/>
            </a:pPr>
            <a:r>
              <a:rPr lang="en-US" dirty="0"/>
              <a:t>1)  small-scale correlations, </a:t>
            </a:r>
          </a:p>
          <a:p>
            <a:pPr marL="342900" indent="-342900">
              <a:defRPr/>
            </a:pPr>
            <a:r>
              <a:rPr lang="en-US" dirty="0"/>
              <a:t>     due to galaxies inside </a:t>
            </a:r>
          </a:p>
          <a:p>
            <a:pPr marL="342900" indent="-342900">
              <a:defRPr/>
            </a:pPr>
            <a:r>
              <a:rPr lang="en-US" dirty="0"/>
              <a:t>     one dark matter halo</a:t>
            </a:r>
          </a:p>
          <a:p>
            <a:pPr marL="342900" indent="-342900">
              <a:defRPr/>
            </a:pPr>
            <a:endParaRPr lang="en-US" dirty="0"/>
          </a:p>
          <a:p>
            <a:pPr marL="342900" indent="-342900">
              <a:buFontTx/>
              <a:buAutoNum type="arabicParenR" startAt="2"/>
              <a:defRPr/>
            </a:pPr>
            <a:r>
              <a:rPr lang="en-US" dirty="0"/>
              <a:t>large scale correlations </a:t>
            </a:r>
          </a:p>
          <a:p>
            <a:pPr marL="342900" indent="-342900">
              <a:defRPr/>
            </a:pPr>
            <a:r>
              <a:rPr lang="en-US" dirty="0"/>
              <a:t>      between dark matter halos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875" y="1214438"/>
            <a:ext cx="3429000" cy="45005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027"/>
          <p:cNvSpPr txBox="1">
            <a:spLocks noChangeArrowheads="1"/>
          </p:cNvSpPr>
          <p:nvPr/>
        </p:nvSpPr>
        <p:spPr bwMode="auto">
          <a:xfrm>
            <a:off x="142875" y="1214438"/>
            <a:ext cx="33528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1800"/>
              <a:t>The correlation function              g(r)=1+</a:t>
            </a:r>
            <a:r>
              <a:rPr kumimoji="1" lang="en-US" altLang="en-US" sz="1800">
                <a:latin typeface="Symbol" pitchFamily="18" charset="2"/>
              </a:rPr>
              <a:t>x(</a:t>
            </a:r>
            <a:r>
              <a:rPr kumimoji="1" lang="en-US" altLang="en-US" sz="1800"/>
              <a:t>r)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180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1800"/>
              <a:t>Stromlo-APM, Las Campanas,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1800"/>
              <a:t>CfA2, ESP redshift surveys.</a:t>
            </a:r>
          </a:p>
          <a:p>
            <a:pPr>
              <a:spcBef>
                <a:spcPct val="0"/>
              </a:spcBef>
              <a:buFontTx/>
              <a:buNone/>
            </a:pPr>
            <a:endParaRPr kumimoji="1"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1800"/>
              <a:t>The fractal behavior at small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1800"/>
              <a:t>scales dissapear</a:t>
            </a:r>
            <a:r>
              <a:rPr kumimoji="1" lang="es-ES_tradnl" altLang="en-US" sz="1800"/>
              <a:t>s</a:t>
            </a:r>
            <a:r>
              <a:rPr kumimoji="1" lang="en-US" altLang="en-US" sz="1800"/>
              <a:t> at larger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1800"/>
              <a:t>distances, providing evidence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1800"/>
              <a:t>for a gradual transition to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1800"/>
              <a:t>homogeneity.</a:t>
            </a:r>
          </a:p>
        </p:txBody>
      </p:sp>
      <p:sp>
        <p:nvSpPr>
          <p:cNvPr id="45059" name="Text Box 1031"/>
          <p:cNvSpPr txBox="1">
            <a:spLocks noChangeArrowheads="1"/>
          </p:cNvSpPr>
          <p:nvPr/>
        </p:nvSpPr>
        <p:spPr bwMode="auto">
          <a:xfrm>
            <a:off x="8610600" y="990600"/>
            <a:ext cx="390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1400">
                <a:solidFill>
                  <a:schemeClr val="bg2"/>
                </a:solidFill>
              </a:rPr>
              <a:t>(3)</a:t>
            </a:r>
          </a:p>
        </p:txBody>
      </p:sp>
      <p:pic>
        <p:nvPicPr>
          <p:cNvPr id="45060" name="Picture 1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88" y="1000125"/>
            <a:ext cx="5853112" cy="487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Comment 1028"/>
          <p:cNvSpPr>
            <a:spLocks noChangeArrowheads="1"/>
          </p:cNvSpPr>
          <p:nvPr/>
        </p:nvSpPr>
        <p:spPr bwMode="auto">
          <a:xfrm>
            <a:off x="142875" y="4500563"/>
            <a:ext cx="4572000" cy="2185987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</a:rPr>
              <a:t>Plot from Martínez, 1999,  Science, </a:t>
            </a:r>
            <a:r>
              <a:rPr lang="en-US" altLang="en-US" sz="1600" b="1">
                <a:solidFill>
                  <a:srgbClr val="000000"/>
                </a:solidFill>
              </a:rPr>
              <a:t>284</a:t>
            </a:r>
            <a:r>
              <a:rPr lang="en-US" altLang="en-US" sz="1600">
                <a:solidFill>
                  <a:srgbClr val="000000"/>
                </a:solidFill>
              </a:rPr>
              <a:t>, 445.</a:t>
            </a:r>
          </a:p>
          <a:p>
            <a:pPr>
              <a:spcBef>
                <a:spcPct val="50000"/>
              </a:spcBef>
              <a:buFontTx/>
              <a:buAutoNum type="arabicParenBoth"/>
            </a:pPr>
            <a:r>
              <a:rPr lang="en-US" altLang="en-US" sz="1600">
                <a:solidFill>
                  <a:srgbClr val="000000"/>
                </a:solidFill>
              </a:rPr>
              <a:t>Loveday </a:t>
            </a:r>
            <a:r>
              <a:rPr lang="en-US" altLang="en-US" sz="1600" i="1">
                <a:solidFill>
                  <a:srgbClr val="000000"/>
                </a:solidFill>
              </a:rPr>
              <a:t>et al.</a:t>
            </a:r>
            <a:r>
              <a:rPr lang="en-US" altLang="en-US" sz="1600">
                <a:solidFill>
                  <a:srgbClr val="000000"/>
                </a:solidFill>
              </a:rPr>
              <a:t>, 1995, ApJ, </a:t>
            </a:r>
            <a:r>
              <a:rPr lang="en-US" altLang="en-US" sz="1600" b="1">
                <a:solidFill>
                  <a:srgbClr val="000000"/>
                </a:solidFill>
              </a:rPr>
              <a:t>442</a:t>
            </a:r>
            <a:r>
              <a:rPr lang="en-US" altLang="en-US" sz="1600">
                <a:solidFill>
                  <a:srgbClr val="000000"/>
                </a:solidFill>
              </a:rPr>
              <a:t>, 457</a:t>
            </a:r>
          </a:p>
          <a:p>
            <a:pPr>
              <a:spcBef>
                <a:spcPct val="50000"/>
              </a:spcBef>
              <a:buFontTx/>
              <a:buAutoNum type="arabicParenBoth"/>
            </a:pPr>
            <a:r>
              <a:rPr lang="en-US" altLang="en-US" sz="1600">
                <a:solidFill>
                  <a:srgbClr val="000000"/>
                </a:solidFill>
              </a:rPr>
              <a:t>Tucker </a:t>
            </a:r>
            <a:r>
              <a:rPr lang="en-US" altLang="en-US" sz="1600" i="1">
                <a:solidFill>
                  <a:srgbClr val="000000"/>
                </a:solidFill>
              </a:rPr>
              <a:t>et al., </a:t>
            </a:r>
            <a:r>
              <a:rPr lang="en-US" altLang="en-US" sz="1600">
                <a:solidFill>
                  <a:srgbClr val="000000"/>
                </a:solidFill>
              </a:rPr>
              <a:t>1997, MNRAS, </a:t>
            </a:r>
            <a:r>
              <a:rPr lang="en-US" altLang="en-US" sz="1600" b="1">
                <a:solidFill>
                  <a:srgbClr val="000000"/>
                </a:solidFill>
              </a:rPr>
              <a:t>285</a:t>
            </a:r>
            <a:r>
              <a:rPr lang="en-US" altLang="en-US" sz="1600">
                <a:solidFill>
                  <a:srgbClr val="000000"/>
                </a:solidFill>
              </a:rPr>
              <a:t>, L5</a:t>
            </a:r>
          </a:p>
          <a:p>
            <a:pPr>
              <a:spcBef>
                <a:spcPct val="50000"/>
              </a:spcBef>
              <a:buFontTx/>
              <a:buAutoNum type="arabicParenBoth"/>
            </a:pPr>
            <a:r>
              <a:rPr lang="en-US" altLang="en-US" sz="1600">
                <a:solidFill>
                  <a:srgbClr val="000000"/>
                </a:solidFill>
              </a:rPr>
              <a:t>Guzzo </a:t>
            </a:r>
            <a:r>
              <a:rPr lang="en-US" altLang="en-US" sz="1600" i="1">
                <a:solidFill>
                  <a:srgbClr val="000000"/>
                </a:solidFill>
              </a:rPr>
              <a:t>et al</a:t>
            </a:r>
            <a:r>
              <a:rPr lang="en-US" altLang="en-US" sz="1600">
                <a:solidFill>
                  <a:srgbClr val="000000"/>
                </a:solidFill>
              </a:rPr>
              <a:t>.,  2000, AA, </a:t>
            </a:r>
            <a:r>
              <a:rPr lang="en-US" altLang="en-US" sz="1600" b="1">
                <a:solidFill>
                  <a:srgbClr val="000000"/>
                </a:solidFill>
              </a:rPr>
              <a:t>355</a:t>
            </a:r>
            <a:r>
              <a:rPr lang="en-US" altLang="en-US" sz="1600">
                <a:solidFill>
                  <a:srgbClr val="000000"/>
                </a:solidFill>
              </a:rPr>
              <a:t>, 1</a:t>
            </a:r>
            <a:endParaRPr lang="en-US" altLang="en-US" sz="1600" b="1" i="1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buFontTx/>
              <a:buAutoNum type="arabicParenBoth"/>
            </a:pPr>
            <a:endParaRPr kumimoji="1" lang="en-US" altLang="en-US" sz="160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endParaRPr kumimoji="1" lang="en-US" altLang="en-US" sz="1600">
              <a:solidFill>
                <a:srgbClr val="00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85750" y="214313"/>
            <a:ext cx="8543925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Convergence to Homogeneity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2875" y="1143000"/>
            <a:ext cx="3143250" cy="32146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25"/>
            <a:ext cx="8229600" cy="2286000"/>
          </a:xfrm>
        </p:spPr>
        <p:txBody>
          <a:bodyPr/>
          <a:lstStyle/>
          <a:p>
            <a:pPr eaLnBrk="1" hangingPunct="1"/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Luminosity Dependence </a:t>
            </a:r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Correlation  Functions</a:t>
            </a:r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  <p:sp>
        <p:nvSpPr>
          <p:cNvPr id="46083" name="AutoShape 4"/>
          <p:cNvSpPr>
            <a:spLocks noChangeArrowheads="1"/>
          </p:cNvSpPr>
          <p:nvPr/>
        </p:nvSpPr>
        <p:spPr bwMode="auto">
          <a:xfrm>
            <a:off x="571500" y="2286000"/>
            <a:ext cx="8215313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285750" y="214313"/>
            <a:ext cx="8543925" cy="1143000"/>
          </a:xfrm>
        </p:spPr>
        <p:txBody>
          <a:bodyPr/>
          <a:lstStyle/>
          <a:p>
            <a:r>
              <a:rPr lang="en-US" altLang="en-US"/>
              <a:t>Galaxy  Luminosity  Dependence </a:t>
            </a:r>
          </a:p>
        </p:txBody>
      </p:sp>
      <p:pic>
        <p:nvPicPr>
          <p:cNvPr id="47107" name="Content Placeholder 3" descr="xi.powerpk.zsurvey_Page_1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88" y="1785938"/>
            <a:ext cx="4786312" cy="4651375"/>
          </a:xfrm>
        </p:spPr>
      </p:pic>
      <p:sp>
        <p:nvSpPr>
          <p:cNvPr id="47108" name="TextBox 4"/>
          <p:cNvSpPr txBox="1">
            <a:spLocks noChangeArrowheads="1"/>
          </p:cNvSpPr>
          <p:nvPr/>
        </p:nvSpPr>
        <p:spPr bwMode="auto">
          <a:xfrm>
            <a:off x="5286375" y="1928813"/>
            <a:ext cx="36433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SDSS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correlation function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for galaxies in different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luminosity bins </a:t>
            </a:r>
          </a:p>
        </p:txBody>
      </p:sp>
    </p:spTree>
  </p:cSld>
  <p:clrMapOvr>
    <a:masterClrMapping/>
  </p:clrMapOvr>
  <p:transition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25"/>
            <a:ext cx="8229600" cy="2286000"/>
          </a:xfrm>
        </p:spPr>
        <p:txBody>
          <a:bodyPr/>
          <a:lstStyle/>
          <a:p>
            <a:pPr eaLnBrk="1" hangingPunct="1"/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Spatial  Structure  &amp;</a:t>
            </a:r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Correlation  Functions</a:t>
            </a:r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  <p:sp>
        <p:nvSpPr>
          <p:cNvPr id="48131" name="AutoShape 4"/>
          <p:cNvSpPr>
            <a:spLocks noChangeArrowheads="1"/>
          </p:cNvSpPr>
          <p:nvPr/>
        </p:nvSpPr>
        <p:spPr bwMode="auto">
          <a:xfrm>
            <a:off x="571500" y="2286000"/>
            <a:ext cx="8215313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500063" y="71438"/>
            <a:ext cx="8229600" cy="1143000"/>
          </a:xfrm>
        </p:spPr>
        <p:txBody>
          <a:bodyPr/>
          <a:lstStyle/>
          <a:p>
            <a:r>
              <a:rPr lang="en-US" altLang="en-US"/>
              <a:t>Structural  Insensitivity</a:t>
            </a:r>
          </a:p>
        </p:txBody>
      </p:sp>
      <p:pic>
        <p:nvPicPr>
          <p:cNvPr id="49155" name="Content Placeholder 3" descr="voronoi.randomphas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1214438"/>
            <a:ext cx="2500312" cy="5278437"/>
          </a:xfrm>
        </p:spPr>
      </p:pic>
      <p:sp>
        <p:nvSpPr>
          <p:cNvPr id="49156" name="TextBox 4"/>
          <p:cNvSpPr txBox="1">
            <a:spLocks noChangeArrowheads="1"/>
          </p:cNvSpPr>
          <p:nvPr/>
        </p:nvSpPr>
        <p:spPr bwMode="auto">
          <a:xfrm>
            <a:off x="3000375" y="1357313"/>
            <a:ext cx="5715000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2-pt correlation function 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highly insensitive to the geometry &amp; morphology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of weblike patterns: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compare 2 distributions with same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</a:t>
            </a:r>
            <a:r>
              <a:rPr lang="en-US" altLang="en-US" sz="1800">
                <a:sym typeface="Mathematica1" pitchFamily="2" charset="2"/>
              </a:rPr>
              <a:t>(r), cq.  P(k),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       but totally different phase distribution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ym typeface="Mathematica1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ym typeface="Mathematica1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In practice, some sensitivity in terms of distinction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Field, Filamentary, Wall-like and Cluster-dominated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distributions: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ym typeface="Mathematica1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because of different fractal dimensions</a:t>
            </a: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r>
              <a:rPr lang="en-US" altLang="en-US"/>
              <a:t>Structural  Sensitivity</a:t>
            </a:r>
          </a:p>
        </p:txBody>
      </p:sp>
      <p:pic>
        <p:nvPicPr>
          <p:cNvPr id="50179" name="Content Placeholder 6" descr="vorelm3.aitoffmag.trans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43000"/>
            <a:ext cx="3286125" cy="5619750"/>
          </a:xfrm>
        </p:spPr>
      </p:pic>
      <p:pic>
        <p:nvPicPr>
          <p:cNvPr id="50180" name="Picture 7" descr="vorelm3.cubexi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071563"/>
            <a:ext cx="4064000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Box 8"/>
          <p:cNvSpPr txBox="1">
            <a:spLocks noChangeArrowheads="1"/>
          </p:cNvSpPr>
          <p:nvPr/>
        </p:nvSpPr>
        <p:spPr bwMode="auto">
          <a:xfrm>
            <a:off x="3429000" y="1500188"/>
            <a:ext cx="17145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Wall-dominated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Filamentary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Cluster-like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438" y="1071563"/>
            <a:ext cx="3286125" cy="5715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57750" y="1000125"/>
            <a:ext cx="4071938" cy="5715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25"/>
            <a:ext cx="8229600" cy="2286000"/>
          </a:xfrm>
        </p:spPr>
        <p:txBody>
          <a:bodyPr/>
          <a:lstStyle/>
          <a:p>
            <a:pPr eaLnBrk="1" hangingPunct="1"/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Cluster</a:t>
            </a:r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Correlation  Functions</a:t>
            </a:r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  <p:sp>
        <p:nvSpPr>
          <p:cNvPr id="51203" name="AutoShape 4"/>
          <p:cNvSpPr>
            <a:spLocks noChangeArrowheads="1"/>
          </p:cNvSpPr>
          <p:nvPr/>
        </p:nvSpPr>
        <p:spPr bwMode="auto">
          <a:xfrm>
            <a:off x="571500" y="2286000"/>
            <a:ext cx="8215313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4643438" y="428625"/>
            <a:ext cx="4043362" cy="1143000"/>
          </a:xfrm>
        </p:spPr>
        <p:txBody>
          <a:bodyPr/>
          <a:lstStyle/>
          <a:p>
            <a:r>
              <a:rPr lang="en-US" altLang="en-US"/>
              <a:t>Clusters of Galaxies </a:t>
            </a:r>
          </a:p>
        </p:txBody>
      </p:sp>
      <p:pic>
        <p:nvPicPr>
          <p:cNvPr id="52227" name="Content Placeholder 3" descr="coma.perseu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214313"/>
            <a:ext cx="4000500" cy="6445250"/>
          </a:xfrm>
        </p:spPr>
      </p:pic>
      <p:sp>
        <p:nvSpPr>
          <p:cNvPr id="52228" name="TextBox 4"/>
          <p:cNvSpPr txBox="1">
            <a:spLocks noChangeArrowheads="1"/>
          </p:cNvSpPr>
          <p:nvPr/>
        </p:nvSpPr>
        <p:spPr bwMode="auto">
          <a:xfrm>
            <a:off x="4429125" y="3286125"/>
            <a:ext cx="2286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Coma  Cluster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Perseus Cluster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4357688" y="3286125"/>
            <a:ext cx="2071687" cy="10001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/>
          <a:lstStyle/>
          <a:p>
            <a:r>
              <a:rPr lang="en-US" altLang="en-US"/>
              <a:t>Ergodic  Theorem </a:t>
            </a:r>
          </a:p>
        </p:txBody>
      </p:sp>
      <p:sp>
        <p:nvSpPr>
          <p:cNvPr id="8" name="Rectangle 7"/>
          <p:cNvSpPr/>
          <p:nvPr/>
        </p:nvSpPr>
        <p:spPr>
          <a:xfrm>
            <a:off x="642938" y="1714500"/>
            <a:ext cx="8143875" cy="1785938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72" name="TextBox 8"/>
          <p:cNvSpPr txBox="1">
            <a:spLocks noChangeArrowheads="1"/>
          </p:cNvSpPr>
          <p:nvPr/>
        </p:nvSpPr>
        <p:spPr bwMode="auto">
          <a:xfrm>
            <a:off x="785813" y="1428750"/>
            <a:ext cx="83581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/>
              <a:t>                                                   </a:t>
            </a:r>
            <a:r>
              <a:rPr lang="en-US" altLang="en-US" sz="2500" b="1">
                <a:solidFill>
                  <a:srgbClr val="000066"/>
                </a:solidFill>
                <a:latin typeface="Garamond" pitchFamily="18" charset="0"/>
                <a:sym typeface="Mathematica1" pitchFamily="2" charset="2"/>
              </a:rPr>
              <a:t>Spatial  Averages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srgbClr val="000066"/>
                </a:solidFill>
                <a:latin typeface="Garamond" pitchFamily="18" charset="0"/>
                <a:sym typeface="Mathematica1" pitchFamily="2" charset="2"/>
              </a:rPr>
              <a:t>Ensemble  Averages                       </a:t>
            </a:r>
            <a:r>
              <a:rPr lang="en-US" altLang="en-US" sz="2500" b="1">
                <a:solidFill>
                  <a:srgbClr val="000066"/>
                </a:solidFill>
                <a:latin typeface="Garamond" pitchFamily="18" charset="0"/>
              </a:rPr>
              <a:t>over one realization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srgbClr val="000066"/>
                </a:solidFill>
                <a:latin typeface="Garamond" pitchFamily="18" charset="0"/>
              </a:rPr>
              <a:t>                                                         of random field    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2938" y="3857625"/>
            <a:ext cx="8215312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/>
              <a:t> Basis for statistical analysis  cosmological large scale structure</a:t>
            </a:r>
          </a:p>
          <a:p>
            <a:pPr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 In statistical mechanics </a:t>
            </a:r>
            <a:r>
              <a:rPr lang="en-US" dirty="0" err="1"/>
              <a:t>Ergodic</a:t>
            </a:r>
            <a:r>
              <a:rPr lang="en-US" dirty="0"/>
              <a:t> Hypothesis usually refers to time evolution </a:t>
            </a:r>
          </a:p>
          <a:p>
            <a:pPr>
              <a:defRPr/>
            </a:pPr>
            <a:r>
              <a:rPr lang="en-US" dirty="0"/>
              <a:t>  of system, in cosmological applications to </a:t>
            </a:r>
            <a:r>
              <a:rPr lang="en-US" u="dbl" dirty="0"/>
              <a:t>spatial distribution </a:t>
            </a:r>
            <a:r>
              <a:rPr lang="en-US" dirty="0"/>
              <a:t>at one fixed time</a:t>
            </a:r>
          </a:p>
        </p:txBody>
      </p:sp>
      <p:sp>
        <p:nvSpPr>
          <p:cNvPr id="17" name="Left-Right Arrow 16"/>
          <p:cNvSpPr/>
          <p:nvPr/>
        </p:nvSpPr>
        <p:spPr>
          <a:xfrm>
            <a:off x="4071938" y="2428875"/>
            <a:ext cx="785812" cy="214313"/>
          </a:xfrm>
          <a:prstGeom prst="leftRightArrow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3251" name="Picture 4" descr="apm.aco.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329113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0" y="1285875"/>
            <a:ext cx="40433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Clustering </a:t>
            </a:r>
          </a:p>
          <a:p>
            <a:pPr algn="ctr" eaLnBrk="0" hangingPunct="0">
              <a:defRPr/>
            </a:pPr>
            <a:r>
              <a:rPr lang="en-US" sz="4400" kern="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of</a:t>
            </a:r>
          </a:p>
          <a:p>
            <a:pPr algn="ctr" eaLnBrk="0" hangingPunct="0">
              <a:defRPr/>
            </a:pPr>
            <a:r>
              <a:rPr lang="en-US" sz="4400" kern="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Clusters </a:t>
            </a:r>
          </a:p>
          <a:p>
            <a:pPr algn="ctr" eaLnBrk="0" hangingPunct="0">
              <a:defRPr/>
            </a:pPr>
            <a:r>
              <a:rPr lang="en-US" sz="4400" kern="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5750" y="3000375"/>
            <a:ext cx="4071938" cy="2770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/>
                </a:solidFill>
              </a:rPr>
              <a:t>Clusters cluster much more strongly </a:t>
            </a:r>
          </a:p>
          <a:p>
            <a:pPr>
              <a:defRPr/>
            </a:pPr>
            <a:r>
              <a:rPr lang="en-US" dirty="0">
                <a:solidFill>
                  <a:schemeClr val="accent3"/>
                </a:solidFill>
              </a:rPr>
              <a:t>than galaxies:</a:t>
            </a:r>
          </a:p>
          <a:p>
            <a:pPr>
              <a:defRPr/>
            </a:pPr>
            <a:endParaRPr lang="en-US" dirty="0">
              <a:solidFill>
                <a:schemeClr val="accent3"/>
              </a:solidFill>
            </a:endParaRPr>
          </a:p>
          <a:p>
            <a:pPr>
              <a:buFontTx/>
              <a:buChar char="-"/>
              <a:defRPr/>
            </a:pPr>
            <a:r>
              <a:rPr lang="en-US" dirty="0">
                <a:solidFill>
                  <a:schemeClr val="accent3"/>
                </a:solidFill>
              </a:rPr>
              <a:t> clustering defines </a:t>
            </a:r>
            <a:r>
              <a:rPr lang="en-US" dirty="0" err="1">
                <a:solidFill>
                  <a:schemeClr val="accent3"/>
                </a:solidFill>
              </a:rPr>
              <a:t>superclusters</a:t>
            </a:r>
            <a:r>
              <a:rPr lang="en-US" dirty="0">
                <a:solidFill>
                  <a:schemeClr val="accent3"/>
                </a:solidFill>
              </a:rPr>
              <a:t> !</a:t>
            </a:r>
          </a:p>
          <a:p>
            <a:pPr>
              <a:buFontTx/>
              <a:buChar char="-"/>
              <a:defRPr/>
            </a:pPr>
            <a:r>
              <a:rPr lang="en-US" dirty="0">
                <a:solidFill>
                  <a:schemeClr val="accent3"/>
                </a:solidFill>
              </a:rPr>
              <a:t> also power-law 2-pt correlation </a:t>
            </a:r>
            <a:r>
              <a:rPr lang="en-US" dirty="0" err="1">
                <a:solidFill>
                  <a:schemeClr val="accent3"/>
                </a:solidFill>
              </a:rPr>
              <a:t>fct</a:t>
            </a:r>
            <a:r>
              <a:rPr lang="en-US" dirty="0">
                <a:solidFill>
                  <a:schemeClr val="accent3"/>
                </a:solidFill>
              </a:rPr>
              <a:t>.</a:t>
            </a:r>
          </a:p>
          <a:p>
            <a:pPr>
              <a:buFontTx/>
              <a:buChar char="-"/>
              <a:defRPr/>
            </a:pPr>
            <a:r>
              <a:rPr lang="en-US" dirty="0">
                <a:solidFill>
                  <a:schemeClr val="accent3"/>
                </a:solidFill>
              </a:rPr>
              <a:t> same power law slope </a:t>
            </a:r>
            <a:r>
              <a:rPr lang="en-US" dirty="0">
                <a:solidFill>
                  <a:schemeClr val="accent3"/>
                </a:solidFill>
                <a:sym typeface="Mathematica1"/>
              </a:rPr>
              <a:t>1.8</a:t>
            </a:r>
          </a:p>
          <a:p>
            <a:pPr>
              <a:buFontTx/>
              <a:buChar char="-"/>
              <a:defRPr/>
            </a:pPr>
            <a:r>
              <a:rPr lang="en-US" dirty="0">
                <a:solidFill>
                  <a:schemeClr val="accent3"/>
                </a:solidFill>
                <a:sym typeface="Mathematica1"/>
              </a:rPr>
              <a:t> much higher correlation length r</a:t>
            </a:r>
            <a:r>
              <a:rPr lang="en-US" baseline="-25000" dirty="0">
                <a:solidFill>
                  <a:schemeClr val="accent3"/>
                </a:solidFill>
                <a:sym typeface="Mathematica1"/>
              </a:rPr>
              <a:t>0</a:t>
            </a:r>
            <a:r>
              <a:rPr lang="en-US" dirty="0">
                <a:solidFill>
                  <a:schemeClr val="accent3"/>
                </a:solidFill>
                <a:sym typeface="Mathematica1"/>
              </a:rPr>
              <a:t> :</a:t>
            </a:r>
          </a:p>
          <a:p>
            <a:pPr>
              <a:buFontTx/>
              <a:buChar char="-"/>
              <a:defRPr/>
            </a:pPr>
            <a:endParaRPr lang="en-US" baseline="-25000" dirty="0">
              <a:solidFill>
                <a:schemeClr val="accent3"/>
              </a:solidFill>
              <a:sym typeface="Mathematica1"/>
            </a:endParaRPr>
          </a:p>
          <a:p>
            <a:pPr>
              <a:defRPr/>
            </a:pPr>
            <a:r>
              <a:rPr lang="en-US" baseline="-25000" dirty="0">
                <a:solidFill>
                  <a:schemeClr val="accent3"/>
                </a:solidFill>
                <a:sym typeface="Mathematica1"/>
              </a:rPr>
              <a:t> </a:t>
            </a:r>
            <a:r>
              <a:rPr lang="en-US" dirty="0">
                <a:solidFill>
                  <a:schemeClr val="accent3"/>
                </a:solidFill>
                <a:sym typeface="Mathematica1"/>
              </a:rPr>
              <a:t> </a:t>
            </a:r>
          </a:p>
          <a:p>
            <a:pPr>
              <a:defRPr/>
            </a:pPr>
            <a:r>
              <a:rPr lang="en-US" dirty="0">
                <a:solidFill>
                  <a:schemeClr val="accent3"/>
                </a:solidFill>
                <a:sym typeface="Mathematica1"/>
              </a:rPr>
              <a:t>           r</a:t>
            </a:r>
            <a:r>
              <a:rPr lang="en-US" baseline="-25000" dirty="0">
                <a:solidFill>
                  <a:schemeClr val="accent3"/>
                </a:solidFill>
                <a:sym typeface="Mathematica1"/>
              </a:rPr>
              <a:t>0</a:t>
            </a:r>
            <a:r>
              <a:rPr lang="en-US" dirty="0">
                <a:solidFill>
                  <a:schemeClr val="accent3"/>
                </a:solidFill>
                <a:sym typeface="Mathematica1"/>
              </a:rPr>
              <a:t>  ~   15-25  h</a:t>
            </a:r>
            <a:r>
              <a:rPr lang="en-US" baseline="30000" dirty="0">
                <a:solidFill>
                  <a:schemeClr val="accent3"/>
                </a:solidFill>
                <a:sym typeface="Mathematica1"/>
              </a:rPr>
              <a:t>-1</a:t>
            </a:r>
            <a:r>
              <a:rPr lang="en-US" dirty="0">
                <a:solidFill>
                  <a:schemeClr val="accent3"/>
                </a:solidFill>
                <a:sym typeface="Mathematica1"/>
              </a:rPr>
              <a:t> </a:t>
            </a:r>
            <a:r>
              <a:rPr lang="en-US" dirty="0" err="1">
                <a:solidFill>
                  <a:schemeClr val="accent3"/>
                </a:solidFill>
                <a:sym typeface="Mathematica1"/>
              </a:rPr>
              <a:t>Mpc</a:t>
            </a:r>
            <a:endParaRPr lang="en-US" baseline="-25000" dirty="0">
              <a:solidFill>
                <a:schemeClr val="accent3"/>
              </a:solidFill>
              <a:sym typeface="Mathematica1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29125" y="142875"/>
            <a:ext cx="4643438" cy="657225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42875" y="2714625"/>
            <a:ext cx="4071938" cy="400050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4275" name="Content Placeholder 3" descr="xi.powerpk.zsurvey_Page_16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438" y="571500"/>
            <a:ext cx="6286500" cy="5976938"/>
          </a:xfrm>
        </p:spPr>
      </p:pic>
    </p:spTree>
  </p:cSld>
  <p:clrMapOvr>
    <a:masterClrMapping/>
  </p:clrMapOvr>
  <p:transition>
    <p:zo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Content Placeholder 5" descr="xi.cluster.scalingp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000250"/>
            <a:ext cx="4357688" cy="8628063"/>
          </a:xfrm>
        </p:spPr>
      </p:pic>
      <p:pic>
        <p:nvPicPr>
          <p:cNvPr id="55299" name="Picture 6" descr="xi.cluster.scaling.estrad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2214563"/>
            <a:ext cx="4503738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-2071688"/>
            <a:ext cx="4357688" cy="42862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7188" y="285750"/>
            <a:ext cx="9072562" cy="630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500" dirty="0">
                <a:latin typeface="+mj-lt"/>
              </a:rPr>
              <a:t>Richness-Dependent  Cluster Correlations  </a:t>
            </a:r>
          </a:p>
        </p:txBody>
      </p:sp>
      <p:sp>
        <p:nvSpPr>
          <p:cNvPr id="55302" name="TextBox 9"/>
          <p:cNvSpPr txBox="1">
            <a:spLocks noChangeArrowheads="1"/>
          </p:cNvSpPr>
          <p:nvPr/>
        </p:nvSpPr>
        <p:spPr bwMode="auto">
          <a:xfrm>
            <a:off x="500063" y="1214438"/>
            <a:ext cx="46434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More massive clusters are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systematically more strongly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clustered than lower mass ones.  </a:t>
            </a:r>
          </a:p>
        </p:txBody>
      </p:sp>
    </p:spTree>
  </p:cSld>
  <p:clrMapOvr>
    <a:masterClrMapping/>
  </p:clrMapOvr>
  <p:transition>
    <p:zo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6" descr="xi.cluster.scaling.estrad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2214563"/>
            <a:ext cx="4503738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-2071688"/>
            <a:ext cx="4357688" cy="42862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7188" y="285750"/>
            <a:ext cx="9072562" cy="630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500" dirty="0">
                <a:latin typeface="+mj-lt"/>
              </a:rPr>
              <a:t>Richness-Dependent  Cluster Correlations  </a:t>
            </a:r>
          </a:p>
        </p:txBody>
      </p:sp>
      <p:sp>
        <p:nvSpPr>
          <p:cNvPr id="56325" name="TextBox 9"/>
          <p:cNvSpPr txBox="1">
            <a:spLocks noChangeArrowheads="1"/>
          </p:cNvSpPr>
          <p:nvPr/>
        </p:nvSpPr>
        <p:spPr bwMode="auto">
          <a:xfrm>
            <a:off x="500063" y="2071688"/>
            <a:ext cx="464343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More massive clusters are more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systematically more strongly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clustered than lower mass ones: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simple model: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Szalay &amp; Schramm  1985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</a:t>
            </a:r>
          </a:p>
        </p:txBody>
      </p:sp>
      <p:pic>
        <p:nvPicPr>
          <p:cNvPr id="56326" name="Picture 11" descr="xiclustszalay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357688"/>
            <a:ext cx="2992437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12" descr="xiclustszalay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5357813"/>
            <a:ext cx="18954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71500" y="4286250"/>
            <a:ext cx="3643313" cy="2000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25"/>
            <a:ext cx="8229600" cy="2286000"/>
          </a:xfrm>
        </p:spPr>
        <p:txBody>
          <a:bodyPr/>
          <a:lstStyle/>
          <a:p>
            <a:pPr eaLnBrk="1" hangingPunct="1"/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Higher Order</a:t>
            </a:r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Correlation  Functions:</a:t>
            </a:r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  <p:sp>
        <p:nvSpPr>
          <p:cNvPr id="64515" name="AutoShape 4"/>
          <p:cNvSpPr>
            <a:spLocks noChangeArrowheads="1"/>
          </p:cNvSpPr>
          <p:nvPr/>
        </p:nvSpPr>
        <p:spPr bwMode="auto">
          <a:xfrm>
            <a:off x="571500" y="2286000"/>
            <a:ext cx="8215313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500063" y="71438"/>
            <a:ext cx="8229600" cy="1143000"/>
          </a:xfrm>
        </p:spPr>
        <p:txBody>
          <a:bodyPr/>
          <a:lstStyle/>
          <a:p>
            <a:r>
              <a:rPr lang="en-US" altLang="en-US"/>
              <a:t>N-point  correlation  functions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>
          <a:xfrm>
            <a:off x="500063" y="1000125"/>
            <a:ext cx="8229600" cy="4525963"/>
          </a:xfrm>
        </p:spPr>
        <p:txBody>
          <a:bodyPr/>
          <a:lstStyle/>
          <a:p>
            <a:endParaRPr lang="en-US" altLang="en-US" sz="2200"/>
          </a:p>
          <a:p>
            <a:endParaRPr lang="en-US" altLang="en-US" sz="2200"/>
          </a:p>
          <a:p>
            <a:endParaRPr lang="en-US" altLang="en-US" sz="2200"/>
          </a:p>
          <a:p>
            <a:r>
              <a:rPr lang="en-US" altLang="en-US" sz="2200"/>
              <a:t>N-point correlation function </a:t>
            </a:r>
          </a:p>
          <a:p>
            <a:endParaRPr lang="en-US" altLang="en-US" sz="2200"/>
          </a:p>
          <a:p>
            <a:pPr>
              <a:buFontTx/>
              <a:buNone/>
            </a:pPr>
            <a:r>
              <a:rPr lang="en-US" altLang="en-US" sz="2200"/>
              <a:t> </a:t>
            </a:r>
          </a:p>
          <a:p>
            <a:endParaRPr lang="en-US" altLang="en-US" sz="2200"/>
          </a:p>
          <a:p>
            <a:r>
              <a:rPr lang="en-US" altLang="en-US" sz="2200"/>
              <a:t>Probability function of finding an n-tuplet  of  galaxies in </a:t>
            </a:r>
          </a:p>
          <a:p>
            <a:pPr>
              <a:buFontTx/>
              <a:buNone/>
            </a:pPr>
            <a:r>
              <a:rPr lang="en-US" altLang="en-US" sz="2200"/>
              <a:t>    n  specified volumes  dV</a:t>
            </a:r>
            <a:r>
              <a:rPr lang="en-US" altLang="en-US" sz="2200" baseline="-25000"/>
              <a:t>1</a:t>
            </a:r>
            <a:r>
              <a:rPr lang="en-US" altLang="en-US" sz="2200"/>
              <a:t>, dV</a:t>
            </a:r>
            <a:r>
              <a:rPr lang="en-US" altLang="en-US" sz="2200" baseline="-25000"/>
              <a:t>2</a:t>
            </a:r>
            <a:r>
              <a:rPr lang="en-US" altLang="en-US" sz="2200"/>
              <a:t>, …, dV</a:t>
            </a:r>
            <a:r>
              <a:rPr lang="en-US" altLang="en-US" sz="2200" baseline="-25000"/>
              <a:t>n</a:t>
            </a:r>
          </a:p>
        </p:txBody>
      </p:sp>
      <p:graphicFrame>
        <p:nvGraphicFramePr>
          <p:cNvPr id="65540" name="Object 2"/>
          <p:cNvGraphicFramePr>
            <a:graphicFrameLocks noChangeAspect="1"/>
          </p:cNvGraphicFramePr>
          <p:nvPr/>
        </p:nvGraphicFramePr>
        <p:xfrm>
          <a:off x="285750" y="5000625"/>
          <a:ext cx="8637588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73" name="Equation" r:id="rId4" imgW="2527300" imgH="279400" progId="Equation.DSMT4">
                  <p:embed/>
                </p:oleObj>
              </mc:Choice>
              <mc:Fallback>
                <p:oleObj name="Equation" r:id="rId4" imgW="2527300" imgH="2794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5000625"/>
                        <a:ext cx="8637588" cy="823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1" name="Object 4"/>
          <p:cNvGraphicFramePr>
            <a:graphicFrameLocks noChangeAspect="1"/>
          </p:cNvGraphicFramePr>
          <p:nvPr/>
        </p:nvGraphicFramePr>
        <p:xfrm>
          <a:off x="2714625" y="2786063"/>
          <a:ext cx="3559175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74" name="Equation" r:id="rId6" imgW="1040948" imgH="253890" progId="Equation.DSMT4">
                  <p:embed/>
                </p:oleObj>
              </mc:Choice>
              <mc:Fallback>
                <p:oleObj name="Equation" r:id="rId6" imgW="1040948" imgH="25389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25" y="2786063"/>
                        <a:ext cx="3559175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214313" y="4857750"/>
            <a:ext cx="8786812" cy="1143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6563" name="Content Placeholder 3" descr="xi.powerpk.zsurvey_Page_14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7313" y="285750"/>
            <a:ext cx="6357937" cy="6273800"/>
          </a:xfrm>
        </p:spPr>
      </p:pic>
    </p:spTree>
  </p:cSld>
  <p:clrMapOvr>
    <a:masterClrMapping/>
  </p:clrMapOvr>
  <p:transition>
    <p:zo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500063" y="71438"/>
            <a:ext cx="8229600" cy="1143000"/>
          </a:xfrm>
        </p:spPr>
        <p:txBody>
          <a:bodyPr/>
          <a:lstStyle/>
          <a:p>
            <a:r>
              <a:rPr lang="en-US" altLang="en-US"/>
              <a:t>3-point  correlation  functions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>
          <a:xfrm>
            <a:off x="500063" y="1000125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endParaRPr lang="en-US" altLang="en-US" sz="2200"/>
          </a:p>
          <a:p>
            <a:pPr>
              <a:buFontTx/>
              <a:buNone/>
            </a:pPr>
            <a:r>
              <a:rPr lang="en-US" altLang="en-US" sz="2200"/>
              <a:t>3-point correlation function </a:t>
            </a:r>
          </a:p>
          <a:p>
            <a:endParaRPr lang="en-US" altLang="en-US" sz="2200"/>
          </a:p>
          <a:p>
            <a:pPr>
              <a:buFontTx/>
              <a:buNone/>
            </a:pPr>
            <a:r>
              <a:rPr lang="en-US" altLang="en-US" sz="2200"/>
              <a:t> </a:t>
            </a:r>
          </a:p>
          <a:p>
            <a:endParaRPr lang="en-US" altLang="en-US" sz="2200"/>
          </a:p>
        </p:txBody>
      </p:sp>
      <p:graphicFrame>
        <p:nvGraphicFramePr>
          <p:cNvPr id="67588" name="Object 2"/>
          <p:cNvGraphicFramePr>
            <a:graphicFrameLocks noChangeAspect="1"/>
          </p:cNvGraphicFramePr>
          <p:nvPr/>
        </p:nvGraphicFramePr>
        <p:xfrm>
          <a:off x="428625" y="1928813"/>
          <a:ext cx="7596188" cy="82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39" name="Equation" r:id="rId4" imgW="2222500" imgH="279400" progId="Equation.DSMT4">
                  <p:embed/>
                </p:oleObj>
              </mc:Choice>
              <mc:Fallback>
                <p:oleObj name="Equation" r:id="rId4" imgW="2222500" imgH="2794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1928813"/>
                        <a:ext cx="7596188" cy="82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89" name="Object 5"/>
          <p:cNvGraphicFramePr>
            <a:graphicFrameLocks noChangeAspect="1"/>
          </p:cNvGraphicFramePr>
          <p:nvPr/>
        </p:nvGraphicFramePr>
        <p:xfrm>
          <a:off x="2857500" y="3429000"/>
          <a:ext cx="3414713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40" name="Equation" r:id="rId6" imgW="1447800" imgH="457200" progId="Equation.DSMT4">
                  <p:embed/>
                </p:oleObj>
              </mc:Choice>
              <mc:Fallback>
                <p:oleObj name="Equation" r:id="rId6" imgW="1447800" imgH="457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0" y="3429000"/>
                        <a:ext cx="3414713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90" name="Object 6"/>
          <p:cNvGraphicFramePr>
            <a:graphicFrameLocks noChangeAspect="1"/>
          </p:cNvGraphicFramePr>
          <p:nvPr/>
        </p:nvGraphicFramePr>
        <p:xfrm>
          <a:off x="428625" y="5214938"/>
          <a:ext cx="8485188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41" name="Equation" r:id="rId8" imgW="2895600" imgH="254000" progId="Equation.DSMT4">
                  <p:embed/>
                </p:oleObj>
              </mc:Choice>
              <mc:Fallback>
                <p:oleObj name="Equation" r:id="rId8" imgW="2895600" imgH="2540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5214938"/>
                        <a:ext cx="8485188" cy="64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214313" y="1357313"/>
            <a:ext cx="8715375" cy="16430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750" y="4857750"/>
            <a:ext cx="8643938" cy="12858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6429375" y="3143250"/>
            <a:ext cx="428625" cy="1571625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2"/>
          <p:cNvSpPr txBox="1">
            <a:spLocks/>
          </p:cNvSpPr>
          <p:nvPr/>
        </p:nvSpPr>
        <p:spPr bwMode="auto">
          <a:xfrm>
            <a:off x="285750" y="5357813"/>
            <a:ext cx="822960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200" kern="0" dirty="0">
                <a:latin typeface="+mn-lt"/>
              </a:rPr>
              <a:t> </a:t>
            </a:r>
            <a:r>
              <a:rPr lang="en-US" sz="2200" kern="0" dirty="0">
                <a:latin typeface="+mn-lt"/>
                <a:sym typeface="Mathematica1"/>
              </a:rPr>
              <a:t>  0:              non-Gaussian density field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200" kern="0" dirty="0">
                <a:latin typeface="+mn-lt"/>
                <a:sym typeface="Mathematica1"/>
              </a:rPr>
              <a:t> Hierarchical  </a:t>
            </a:r>
            <a:r>
              <a:rPr lang="en-US" sz="2200" kern="0" dirty="0" err="1">
                <a:latin typeface="+mn-lt"/>
                <a:sym typeface="Mathematica1"/>
              </a:rPr>
              <a:t>ansatz</a:t>
            </a:r>
            <a:r>
              <a:rPr lang="en-US" sz="2200" kern="0" dirty="0">
                <a:latin typeface="+mn-lt"/>
                <a:sym typeface="Mathematica1"/>
              </a:rPr>
              <a:t>  (</a:t>
            </a:r>
            <a:r>
              <a:rPr lang="en-US" sz="2200" kern="0" dirty="0" err="1">
                <a:latin typeface="+mn-lt"/>
                <a:sym typeface="Mathematica1"/>
              </a:rPr>
              <a:t>Groth</a:t>
            </a:r>
            <a:r>
              <a:rPr lang="en-US" sz="2200" kern="0" dirty="0">
                <a:latin typeface="+mn-lt"/>
                <a:sym typeface="Mathematica1"/>
              </a:rPr>
              <a:t> &amp; Peebles 1977) </a:t>
            </a:r>
            <a:endParaRPr lang="en-US" sz="2200" kern="0" dirty="0">
              <a:latin typeface="+mn-lt"/>
            </a:endParaRPr>
          </a:p>
        </p:txBody>
      </p:sp>
      <p:sp>
        <p:nvSpPr>
          <p:cNvPr id="14" name="Content Placeholder 12"/>
          <p:cNvSpPr txBox="1">
            <a:spLocks/>
          </p:cNvSpPr>
          <p:nvPr/>
        </p:nvSpPr>
        <p:spPr bwMode="auto">
          <a:xfrm>
            <a:off x="357188" y="3357563"/>
            <a:ext cx="822960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200" kern="0" dirty="0">
                <a:latin typeface="+mn-lt"/>
              </a:rPr>
              <a:t> reduced 3-point correlation function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2200" kern="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2200" kern="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200" kern="0" dirty="0">
                <a:latin typeface="+mn-lt"/>
              </a:rPr>
              <a:t> excess correlation over that described by the 2-pt contributions</a:t>
            </a:r>
          </a:p>
        </p:txBody>
      </p:sp>
      <p:sp>
        <p:nvSpPr>
          <p:cNvPr id="68612" name="Title 1"/>
          <p:cNvSpPr>
            <a:spLocks noGrp="1"/>
          </p:cNvSpPr>
          <p:nvPr>
            <p:ph type="title"/>
          </p:nvPr>
        </p:nvSpPr>
        <p:spPr>
          <a:xfrm>
            <a:off x="500063" y="71438"/>
            <a:ext cx="8229600" cy="1143000"/>
          </a:xfrm>
        </p:spPr>
        <p:txBody>
          <a:bodyPr/>
          <a:lstStyle/>
          <a:p>
            <a:r>
              <a:rPr lang="en-US" altLang="en-US"/>
              <a:t>3-point  correlation  functions</a:t>
            </a:r>
          </a:p>
        </p:txBody>
      </p:sp>
      <p:graphicFrame>
        <p:nvGraphicFramePr>
          <p:cNvPr id="68613" name="Object 4"/>
          <p:cNvGraphicFramePr>
            <a:graphicFrameLocks noChangeAspect="1"/>
          </p:cNvGraphicFramePr>
          <p:nvPr/>
        </p:nvGraphicFramePr>
        <p:xfrm>
          <a:off x="500063" y="2071688"/>
          <a:ext cx="8485187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64" name="Equation" r:id="rId4" imgW="2895600" imgH="254000" progId="Equation.DSMT4">
                  <p:embed/>
                </p:oleObj>
              </mc:Choice>
              <mc:Fallback>
                <p:oleObj name="Equation" r:id="rId4" imgW="2895600" imgH="2540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3" y="2071688"/>
                        <a:ext cx="8485187" cy="64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214313" y="1357313"/>
            <a:ext cx="8715375" cy="16430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14313" y="3286125"/>
            <a:ext cx="8715375" cy="19288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68616" name="Object 6"/>
          <p:cNvGraphicFramePr>
            <a:graphicFrameLocks noChangeAspect="1"/>
          </p:cNvGraphicFramePr>
          <p:nvPr/>
        </p:nvGraphicFramePr>
        <p:xfrm>
          <a:off x="2786063" y="3857625"/>
          <a:ext cx="3795712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65" name="Equation" r:id="rId6" imgW="1294838" imgH="266584" progId="Equation.DSMT4">
                  <p:embed/>
                </p:oleObj>
              </mc:Choice>
              <mc:Fallback>
                <p:oleObj name="Equation" r:id="rId6" imgW="1294838" imgH="266584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6063" y="3857625"/>
                        <a:ext cx="3795712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7" name="Content Placeholder 12"/>
          <p:cNvSpPr>
            <a:spLocks noGrp="1"/>
          </p:cNvSpPr>
          <p:nvPr>
            <p:ph idx="1"/>
          </p:nvPr>
        </p:nvSpPr>
        <p:spPr>
          <a:xfrm>
            <a:off x="428625" y="1571625"/>
            <a:ext cx="8229600" cy="1214438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200"/>
              <a:t>3-point correlation function</a:t>
            </a:r>
          </a:p>
        </p:txBody>
      </p:sp>
      <p:graphicFrame>
        <p:nvGraphicFramePr>
          <p:cNvPr id="68618" name="Object 7"/>
          <p:cNvGraphicFramePr>
            <a:graphicFrameLocks noChangeAspect="1"/>
          </p:cNvGraphicFramePr>
          <p:nvPr/>
        </p:nvGraphicFramePr>
        <p:xfrm>
          <a:off x="1714500" y="6215063"/>
          <a:ext cx="537845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66" name="Equation" r:id="rId8" imgW="2298700" imgH="254000" progId="Equation.DSMT4">
                  <p:embed/>
                </p:oleObj>
              </mc:Choice>
              <mc:Fallback>
                <p:oleObj name="Equation" r:id="rId8" imgW="2298700" imgH="2540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0" y="6215063"/>
                        <a:ext cx="5378450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25"/>
            <a:ext cx="8229600" cy="2286000"/>
          </a:xfrm>
        </p:spPr>
        <p:txBody>
          <a:bodyPr/>
          <a:lstStyle/>
          <a:p>
            <a:pPr eaLnBrk="1" hangingPunct="1"/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Power  Spectrum </a:t>
            </a:r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  <p:sp>
        <p:nvSpPr>
          <p:cNvPr id="69635" name="AutoShape 4"/>
          <p:cNvSpPr>
            <a:spLocks noChangeArrowheads="1"/>
          </p:cNvSpPr>
          <p:nvPr/>
        </p:nvSpPr>
        <p:spPr bwMode="auto">
          <a:xfrm>
            <a:off x="571500" y="2286000"/>
            <a:ext cx="8215313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5"/>
          <p:cNvSpPr txBox="1">
            <a:spLocks noChangeArrowheads="1"/>
          </p:cNvSpPr>
          <p:nvPr/>
        </p:nvSpPr>
        <p:spPr bwMode="auto">
          <a:xfrm>
            <a:off x="785813" y="1357313"/>
            <a:ext cx="821531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Validity Ergodic  Theorem: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Proven for Gaussian random fields with continuous power spectrum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Requirement: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spatial correlations decay sufficiently rapidly with separation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        such that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</a:t>
            </a:r>
            <a:r>
              <a:rPr lang="en-US" altLang="en-US" sz="1800" u="sng"/>
              <a:t>many statistically independent volumes </a:t>
            </a:r>
            <a:r>
              <a:rPr lang="en-US" altLang="en-US" sz="1800"/>
              <a:t>in one realization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All information present in complete distribution function                  available from  single sample            over all space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1143000"/>
          </a:xfrm>
        </p:spPr>
        <p:txBody>
          <a:bodyPr/>
          <a:lstStyle/>
          <a:p>
            <a:r>
              <a:rPr lang="en-US" altLang="en-US"/>
              <a:t>Ergodic  Theorem </a:t>
            </a:r>
          </a:p>
        </p:txBody>
      </p:sp>
      <p:graphicFrame>
        <p:nvGraphicFramePr>
          <p:cNvPr id="8196" name="Object 2"/>
          <p:cNvGraphicFramePr>
            <a:graphicFrameLocks noChangeAspect="1"/>
          </p:cNvGraphicFramePr>
          <p:nvPr/>
        </p:nvGraphicFramePr>
        <p:xfrm>
          <a:off x="2857500" y="5429250"/>
          <a:ext cx="642938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0" name="Equation" r:id="rId4" imgW="342751" imgH="241195" progId="Equation.DSMT4">
                  <p:embed/>
                </p:oleObj>
              </mc:Choice>
              <mc:Fallback>
                <p:oleObj name="Equation" r:id="rId4" imgW="342751" imgH="241195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0" y="5429250"/>
                        <a:ext cx="642938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7" name="Object 3"/>
          <p:cNvGraphicFramePr>
            <a:graphicFrameLocks noChangeAspect="1"/>
          </p:cNvGraphicFramePr>
          <p:nvPr/>
        </p:nvGraphicFramePr>
        <p:xfrm>
          <a:off x="6429375" y="5143500"/>
          <a:ext cx="968375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1" name="Equation" r:id="rId6" imgW="533169" imgH="241195" progId="Equation.DSMT4">
                  <p:embed/>
                </p:oleObj>
              </mc:Choice>
              <mc:Fallback>
                <p:oleObj name="Equation" r:id="rId6" imgW="533169" imgH="241195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75" y="5143500"/>
                        <a:ext cx="968375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428625" y="1857375"/>
            <a:ext cx="8143875" cy="42148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3786188" y="4643438"/>
            <a:ext cx="642937" cy="428625"/>
          </a:xfrm>
          <a:prstGeom prst="down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571500" y="0"/>
            <a:ext cx="8229600" cy="1143000"/>
          </a:xfrm>
        </p:spPr>
        <p:txBody>
          <a:bodyPr/>
          <a:lstStyle/>
          <a:p>
            <a:r>
              <a:rPr lang="en-US" altLang="en-US"/>
              <a:t>Power Spectrum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>
          <a:xfrm>
            <a:off x="428625" y="1500188"/>
            <a:ext cx="8829675" cy="4525962"/>
          </a:xfrm>
        </p:spPr>
        <p:txBody>
          <a:bodyPr/>
          <a:lstStyle/>
          <a:p>
            <a:r>
              <a:rPr lang="en-US" altLang="en-US"/>
              <a:t>Directly measuring clustering in </a:t>
            </a:r>
          </a:p>
          <a:p>
            <a:pPr>
              <a:buFontTx/>
              <a:buNone/>
            </a:pPr>
            <a:r>
              <a:rPr lang="en-US" altLang="en-US"/>
              <a:t>   Fourier space:</a:t>
            </a:r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r>
              <a:rPr lang="en-US" altLang="en-US"/>
              <a:t>   -  </a:t>
            </a:r>
            <a:r>
              <a:rPr lang="en-US" altLang="en-US" sz="2200"/>
              <a:t>More intuitive physically:</a:t>
            </a:r>
          </a:p>
          <a:p>
            <a:pPr>
              <a:buFontTx/>
              <a:buNone/>
            </a:pPr>
            <a:r>
              <a:rPr lang="en-US" altLang="en-US" sz="2200"/>
              <a:t>         separating processes on different scales</a:t>
            </a:r>
          </a:p>
          <a:p>
            <a:pPr>
              <a:buFontTx/>
              <a:buNone/>
            </a:pPr>
            <a:r>
              <a:rPr lang="en-US" altLang="en-US" sz="2200"/>
              <a:t>     -   Theoretical model predictions are made </a:t>
            </a:r>
          </a:p>
          <a:p>
            <a:pPr>
              <a:buFontTx/>
              <a:buNone/>
            </a:pPr>
            <a:r>
              <a:rPr lang="en-US" altLang="en-US" sz="2200"/>
              <a:t>         in terms of power spectrum</a:t>
            </a:r>
          </a:p>
          <a:p>
            <a:pPr>
              <a:buFontTx/>
              <a:buNone/>
            </a:pPr>
            <a:r>
              <a:rPr lang="en-US" altLang="en-US" sz="2200"/>
              <a:t>      -  Amplitudes for different wavenumbers are</a:t>
            </a:r>
          </a:p>
          <a:p>
            <a:pPr>
              <a:buFontTx/>
              <a:buNone/>
            </a:pPr>
            <a:r>
              <a:rPr lang="en-US" altLang="en-US" sz="2200"/>
              <a:t>         statistically orthogonal</a:t>
            </a:r>
          </a:p>
        </p:txBody>
      </p:sp>
    </p:spTree>
  </p:cSld>
  <p:clrMapOvr>
    <a:masterClrMapping/>
  </p:clrMapOvr>
  <p:transition>
    <p:zo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Power Spectrum  P(k)</a:t>
            </a:r>
          </a:p>
        </p:txBody>
      </p:sp>
      <p:pic>
        <p:nvPicPr>
          <p:cNvPr id="71683" name="Content Placeholder 5" descr="deltak.trans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7375" y="1571625"/>
            <a:ext cx="5362575" cy="1601788"/>
          </a:xfrm>
        </p:spPr>
      </p:pic>
      <p:pic>
        <p:nvPicPr>
          <p:cNvPr id="71684" name="Picture 8" descr="powerspec.tran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929063"/>
            <a:ext cx="82994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00063" y="3786188"/>
            <a:ext cx="8286750" cy="2357437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571500" y="857250"/>
            <a:ext cx="8229600" cy="1143000"/>
          </a:xfrm>
        </p:spPr>
        <p:txBody>
          <a:bodyPr/>
          <a:lstStyle/>
          <a:p>
            <a:r>
              <a:rPr lang="en-US" altLang="en-US"/>
              <a:t>CDM Power Spectrum  P(k)</a:t>
            </a:r>
          </a:p>
        </p:txBody>
      </p:sp>
      <p:pic>
        <p:nvPicPr>
          <p:cNvPr id="72707" name="Content Placeholder 3" descr="xi.powerpk.zsurvey_Page_0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5" y="2500313"/>
            <a:ext cx="8229600" cy="2422525"/>
          </a:xfrm>
        </p:spPr>
      </p:pic>
      <p:sp>
        <p:nvSpPr>
          <p:cNvPr id="5" name="Rectangle 4"/>
          <p:cNvSpPr/>
          <p:nvPr/>
        </p:nvSpPr>
        <p:spPr>
          <a:xfrm>
            <a:off x="8001000" y="4786313"/>
            <a:ext cx="857250" cy="5000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4313" y="2143125"/>
            <a:ext cx="8643937" cy="30718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072438" y="3286125"/>
            <a:ext cx="642937" cy="4286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3731" name="Content Placeholder 3" descr="xi.powerpk.zsurvey_Page_02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42938"/>
            <a:ext cx="5081588" cy="6575425"/>
          </a:xfrm>
        </p:spPr>
      </p:pic>
      <p:pic>
        <p:nvPicPr>
          <p:cNvPr id="73732" name="Picture 4" descr="xi.powerpk.zsurvey_Page_0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71500"/>
            <a:ext cx="5180012" cy="670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715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Power Spectrum  P(k)</a:t>
            </a:r>
          </a:p>
        </p:txBody>
      </p:sp>
    </p:spTree>
  </p:cSld>
  <p:clrMapOvr>
    <a:masterClrMapping/>
  </p:clrMapOvr>
  <p:transition>
    <p:zo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800"/>
              <a:t>Power Spectrum -  Correlation Function</a:t>
            </a:r>
          </a:p>
        </p:txBody>
      </p:sp>
      <p:graphicFrame>
        <p:nvGraphicFramePr>
          <p:cNvPr id="74755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2500313" y="1285875"/>
          <a:ext cx="4097337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21" name="Equation" r:id="rId4" imgW="1269449" imgH="291973" progId="Equation.DSMT4">
                  <p:embed/>
                </p:oleObj>
              </mc:Choice>
              <mc:Fallback>
                <p:oleObj name="Equation" r:id="rId4" imgW="1269449" imgH="291973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313" y="1285875"/>
                        <a:ext cx="4097337" cy="94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6" name="Object 3"/>
          <p:cNvGraphicFramePr>
            <a:graphicFrameLocks noChangeAspect="1"/>
          </p:cNvGraphicFramePr>
          <p:nvPr/>
        </p:nvGraphicFramePr>
        <p:xfrm>
          <a:off x="2714625" y="2571750"/>
          <a:ext cx="4260850" cy="12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22" name="Equation" r:id="rId6" imgW="1473200" imgH="444500" progId="Equation.DSMT4">
                  <p:embed/>
                </p:oleObj>
              </mc:Choice>
              <mc:Fallback>
                <p:oleObj name="Equation" r:id="rId6" imgW="1473200" imgH="4445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25" y="2571750"/>
                        <a:ext cx="4260850" cy="1285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2286000" y="1143000"/>
            <a:ext cx="4857750" cy="292893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74758" name="Object 4"/>
          <p:cNvGraphicFramePr>
            <a:graphicFrameLocks noChangeAspect="1"/>
          </p:cNvGraphicFramePr>
          <p:nvPr/>
        </p:nvGraphicFramePr>
        <p:xfrm>
          <a:off x="2357438" y="4286250"/>
          <a:ext cx="4325937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23" name="Equation" r:id="rId8" imgW="1841500" imgH="482600" progId="Equation.DSMT4">
                  <p:embed/>
                </p:oleObj>
              </mc:Choice>
              <mc:Fallback>
                <p:oleObj name="Equation" r:id="rId8" imgW="1841500" imgH="482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38" y="4286250"/>
                        <a:ext cx="4325937" cy="113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9" name="TextBox 7"/>
          <p:cNvSpPr txBox="1">
            <a:spLocks noChangeArrowheads="1"/>
          </p:cNvSpPr>
          <p:nvPr/>
        </p:nvSpPr>
        <p:spPr bwMode="auto">
          <a:xfrm>
            <a:off x="142875" y="4643438"/>
            <a:ext cx="278606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0000FF"/>
                </a:solidFill>
              </a:rPr>
              <a:t>Isotropy: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0000FF"/>
                </a:solidFill>
              </a:rPr>
              <a:t>Delta-power</a:t>
            </a:r>
          </a:p>
        </p:txBody>
      </p:sp>
      <p:graphicFrame>
        <p:nvGraphicFramePr>
          <p:cNvPr id="74760" name="Object 5"/>
          <p:cNvGraphicFramePr>
            <a:graphicFrameLocks noChangeAspect="1"/>
          </p:cNvGraphicFramePr>
          <p:nvPr/>
        </p:nvGraphicFramePr>
        <p:xfrm>
          <a:off x="2357438" y="5643563"/>
          <a:ext cx="3387725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24" name="Equation" r:id="rId10" imgW="1256755" imgH="393529" progId="Equation.DSMT4">
                  <p:embed/>
                </p:oleObj>
              </mc:Choice>
              <mc:Fallback>
                <p:oleObj name="Equation" r:id="rId10" imgW="1256755" imgH="393529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38" y="5643563"/>
                        <a:ext cx="3387725" cy="106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8377237" cy="637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6096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Estimators of P(k)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75" y="1714500"/>
            <a:ext cx="8153400" cy="4114800"/>
          </a:xfrm>
        </p:spPr>
        <p:txBody>
          <a:bodyPr/>
          <a:lstStyle/>
          <a:p>
            <a:r>
              <a:rPr lang="en-US" altLang="en-US">
                <a:solidFill>
                  <a:srgbClr val="0000FF"/>
                </a:solidFill>
              </a:rPr>
              <a:t>Direct estimator</a:t>
            </a:r>
          </a:p>
          <a:p>
            <a:r>
              <a:rPr lang="en-US" altLang="en-US">
                <a:solidFill>
                  <a:srgbClr val="0000FF"/>
                </a:solidFill>
              </a:rPr>
              <a:t>Pixelization and maximum likelihood</a:t>
            </a:r>
          </a:p>
          <a:p>
            <a:r>
              <a:rPr lang="en-US" altLang="en-US">
                <a:solidFill>
                  <a:srgbClr val="0000FF"/>
                </a:solidFill>
              </a:rPr>
              <a:t>Karhunen-Loèwe (signal-to-noise) transform</a:t>
            </a:r>
          </a:p>
          <a:p>
            <a:r>
              <a:rPr lang="en-US" altLang="en-US">
                <a:solidFill>
                  <a:srgbClr val="0000FF"/>
                </a:solidFill>
              </a:rPr>
              <a:t>Quadratic compression</a:t>
            </a:r>
          </a:p>
          <a:p>
            <a:r>
              <a:rPr lang="en-US" altLang="en-US">
                <a:solidFill>
                  <a:srgbClr val="0000FF"/>
                </a:solidFill>
              </a:rPr>
              <a:t>Bayesian </a:t>
            </a:r>
          </a:p>
          <a:p>
            <a:r>
              <a:rPr lang="en-US" altLang="en-US">
                <a:solidFill>
                  <a:srgbClr val="0000FF"/>
                </a:solidFill>
              </a:rPr>
              <a:t>Multiresolution decomposition</a:t>
            </a:r>
          </a:p>
        </p:txBody>
      </p:sp>
      <p:sp>
        <p:nvSpPr>
          <p:cNvPr id="76804" name="Comment 4"/>
          <p:cNvSpPr>
            <a:spLocks noChangeArrowheads="1"/>
          </p:cNvSpPr>
          <p:nvPr/>
        </p:nvSpPr>
        <p:spPr bwMode="auto">
          <a:xfrm>
            <a:off x="2286000" y="5715000"/>
            <a:ext cx="6080125" cy="925513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n-US" sz="1800">
                <a:solidFill>
                  <a:srgbClr val="000000"/>
                </a:solidFill>
              </a:rPr>
              <a:t>Tegmark, Hamilton, Strauss, Vogeley, and Szalay, (1998),</a:t>
            </a:r>
            <a:r>
              <a:rPr lang="es-ES_tradnl" altLang="en-US" sz="1800" b="1">
                <a:solidFill>
                  <a:srgbClr val="000000"/>
                </a:solidFill>
              </a:rPr>
              <a:t> </a:t>
            </a:r>
            <a:r>
              <a:rPr lang="es-ES_tradnl" altLang="en-US" sz="1800">
                <a:solidFill>
                  <a:srgbClr val="000000"/>
                </a:solidFill>
              </a:rPr>
              <a:t>Measuring the galaxy power spectrum with future redshift surveys, ApJ, </a:t>
            </a:r>
            <a:r>
              <a:rPr lang="es-ES_tradnl" altLang="en-US" sz="1800" b="1">
                <a:solidFill>
                  <a:srgbClr val="000000"/>
                </a:solidFill>
              </a:rPr>
              <a:t>499</a:t>
            </a:r>
            <a:r>
              <a:rPr lang="es-ES_tradnl" altLang="en-US" sz="1800">
                <a:solidFill>
                  <a:srgbClr val="000000"/>
                </a:solidFill>
              </a:rPr>
              <a:t>, 555</a:t>
            </a: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Power Spectrum Estimators</a:t>
            </a:r>
          </a:p>
        </p:txBody>
      </p:sp>
    </p:spTree>
  </p:cSld>
  <p:clrMapOvr>
    <a:masterClrMapping/>
  </p:clrMapOvr>
  <p:transition>
    <p:zoom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71800" cy="1143000"/>
          </a:xfrm>
        </p:spPr>
        <p:txBody>
          <a:bodyPr/>
          <a:lstStyle/>
          <a:p>
            <a:r>
              <a:rPr lang="en-US" altLang="en-US"/>
              <a:t>Karhunen-Loeve</a:t>
            </a:r>
          </a:p>
        </p:txBody>
      </p:sp>
      <p:sp>
        <p:nvSpPr>
          <p:cNvPr id="77827" name="Content Placeholder 2"/>
          <p:cNvSpPr>
            <a:spLocks noGrp="1"/>
          </p:cNvSpPr>
          <p:nvPr>
            <p:ph idx="1"/>
          </p:nvPr>
        </p:nvSpPr>
        <p:spPr>
          <a:xfrm>
            <a:off x="142875" y="2143125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200"/>
              <a:t>Decomposition in series of </a:t>
            </a:r>
          </a:p>
          <a:p>
            <a:pPr>
              <a:buFontTx/>
              <a:buNone/>
            </a:pPr>
            <a:r>
              <a:rPr lang="en-US" altLang="en-US" sz="2200"/>
              <a:t>orthogonal </a:t>
            </a:r>
          </a:p>
          <a:p>
            <a:pPr>
              <a:buFontTx/>
              <a:buNone/>
            </a:pPr>
            <a:r>
              <a:rPr lang="en-US" altLang="en-US" sz="2200"/>
              <a:t>signal-noise eigenfunctions</a:t>
            </a:r>
          </a:p>
          <a:p>
            <a:pPr>
              <a:buFontTx/>
              <a:buNone/>
            </a:pPr>
            <a:endParaRPr lang="en-US" altLang="en-US" sz="2200"/>
          </a:p>
          <a:p>
            <a:pPr>
              <a:buFontTx/>
              <a:buNone/>
            </a:pPr>
            <a:r>
              <a:rPr lang="en-US" altLang="en-US" sz="2200"/>
              <a:t>Vogeley &amp; Szalay 1995</a:t>
            </a:r>
          </a:p>
        </p:txBody>
      </p:sp>
      <p:pic>
        <p:nvPicPr>
          <p:cNvPr id="77828" name="Picture 3" descr="karhune-loeve.sd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188" y="0"/>
            <a:ext cx="5230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8851" name="Content Placeholder 3" descr="xi.powerpk.zsurvey_Page_04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75" y="214313"/>
            <a:ext cx="7429500" cy="6375400"/>
          </a:xfrm>
        </p:spPr>
      </p:pic>
    </p:spTree>
  </p:cSld>
  <p:clrMapOvr>
    <a:masterClrMapping/>
  </p:clrMapOvr>
  <p:transition>
    <p:zoom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9875" name="Content Placeholder 3" descr="xi.powerpk.zsurvey_Page_08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7313" y="428625"/>
            <a:ext cx="6715125" cy="6235700"/>
          </a:xfrm>
        </p:spPr>
      </p:pic>
    </p:spTree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5"/>
          <p:cNvSpPr txBox="1">
            <a:spLocks noChangeArrowheads="1"/>
          </p:cNvSpPr>
          <p:nvPr/>
        </p:nvSpPr>
        <p:spPr bwMode="auto">
          <a:xfrm>
            <a:off x="785813" y="1643063"/>
            <a:ext cx="8215312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Statistical  Cosmological   Principle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           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Weak cosmological  principle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(small fluctuations initially and today over Hubble scale)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           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 Ergodic Hypothesis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9" name="Title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1143000"/>
          </a:xfrm>
        </p:spPr>
        <p:txBody>
          <a:bodyPr/>
          <a:lstStyle/>
          <a:p>
            <a:r>
              <a:rPr lang="en-US" altLang="en-US"/>
              <a:t>Fair  Sample  Hypothesis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8625" y="1928813"/>
            <a:ext cx="8143875" cy="3429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21" name="TextBox 7"/>
          <p:cNvSpPr txBox="1">
            <a:spLocks noChangeArrowheads="1"/>
          </p:cNvSpPr>
          <p:nvPr/>
        </p:nvSpPr>
        <p:spPr bwMode="auto">
          <a:xfrm>
            <a:off x="5143500" y="5715000"/>
            <a:ext cx="3429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fair sample hypothesis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(Peebles  1980)</a:t>
            </a:r>
          </a:p>
        </p:txBody>
      </p:sp>
    </p:spTree>
  </p:cSld>
  <p:clrMapOvr>
    <a:masterClrMapping/>
  </p:clrMapOvr>
  <p:transition>
    <p:zoom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0899" name="Content Placeholder 3" descr="xi.powerpk.zsurvey_Page_17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3063" y="285750"/>
            <a:ext cx="5857875" cy="6132513"/>
          </a:xfrm>
        </p:spPr>
      </p:pic>
    </p:spTree>
  </p:cSld>
  <p:clrMapOvr>
    <a:masterClrMapping/>
  </p:clrMapOvr>
  <p:transition>
    <p:zoom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25"/>
            <a:ext cx="8229600" cy="2286000"/>
          </a:xfrm>
        </p:spPr>
        <p:txBody>
          <a:bodyPr/>
          <a:lstStyle/>
          <a:p>
            <a:pPr eaLnBrk="1" hangingPunct="1"/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Topological Analysis </a:t>
            </a:r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of the Cosmic Web </a:t>
            </a:r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br>
              <a:rPr lang="en-US" altLang="en-US" b="1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  <p:sp>
        <p:nvSpPr>
          <p:cNvPr id="89091" name="AutoShape 4"/>
          <p:cNvSpPr>
            <a:spLocks noChangeArrowheads="1"/>
          </p:cNvSpPr>
          <p:nvPr/>
        </p:nvSpPr>
        <p:spPr bwMode="auto">
          <a:xfrm>
            <a:off x="571500" y="2286000"/>
            <a:ext cx="8215313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F7F7F"/>
            </a:gs>
            <a:gs pos="25000">
              <a:srgbClr val="7F7F7F"/>
            </a:gs>
            <a:gs pos="100000">
              <a:srgbClr val="26262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50825" y="4868863"/>
            <a:ext cx="8642350" cy="1800225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0115" name="Rectangle 2"/>
          <p:cNvSpPr>
            <a:spLocks noChangeArrowheads="1"/>
          </p:cNvSpPr>
          <p:nvPr/>
        </p:nvSpPr>
        <p:spPr bwMode="auto">
          <a:xfrm>
            <a:off x="250825" y="2349500"/>
            <a:ext cx="8642350" cy="2374900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0" y="1268413"/>
            <a:ext cx="9828213" cy="36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    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To assess the </a:t>
            </a: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key aspects of the </a:t>
            </a: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nonlinear cosmic matter and galaxy distribution:</a:t>
            </a: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b="1" dirty="0">
                <a:solidFill>
                  <a:srgbClr val="000099"/>
                </a:solidFill>
                <a:latin typeface="Papyrus" pitchFamily="66" charset="0"/>
              </a:rPr>
              <a:t>              </a:t>
            </a:r>
            <a:r>
              <a:rPr lang="en-US" sz="1600" b="1" dirty="0">
                <a:solidFill>
                  <a:srgbClr val="292929"/>
                </a:solidFill>
                <a:latin typeface="+mn-lt"/>
              </a:rPr>
              <a:t>● </a:t>
            </a:r>
            <a:r>
              <a:rPr lang="en-US" sz="1600" b="1" dirty="0" err="1">
                <a:solidFill>
                  <a:srgbClr val="292929"/>
                </a:solidFill>
                <a:latin typeface="+mn-lt"/>
              </a:rPr>
              <a:t>multiscale</a:t>
            </a:r>
            <a:r>
              <a:rPr lang="en-US" sz="1600" b="1" dirty="0">
                <a:solidFill>
                  <a:srgbClr val="292929"/>
                </a:solidFill>
                <a:latin typeface="+mn-lt"/>
              </a:rPr>
              <a:t> character                                   hierarchical structure formation</a:t>
            </a:r>
          </a:p>
          <a:p>
            <a:pPr marL="371475" indent="-371475">
              <a:lnSpc>
                <a:spcPct val="80000"/>
              </a:lnSpc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1600" b="1" dirty="0">
                <a:solidFill>
                  <a:srgbClr val="292929"/>
                </a:solidFill>
                <a:latin typeface="+mn-lt"/>
              </a:rPr>
              <a:t>            ● </a:t>
            </a:r>
            <a:r>
              <a:rPr lang="en-US" sz="1600" b="1" dirty="0" err="1">
                <a:solidFill>
                  <a:srgbClr val="292929"/>
                </a:solidFill>
                <a:latin typeface="+mn-lt"/>
              </a:rPr>
              <a:t>weblike</a:t>
            </a:r>
            <a:r>
              <a:rPr lang="en-US" sz="1600" b="1" dirty="0">
                <a:solidFill>
                  <a:srgbClr val="292929"/>
                </a:solidFill>
                <a:latin typeface="+mn-lt"/>
              </a:rPr>
              <a:t> network                                          anisotropic collapse</a:t>
            </a:r>
          </a:p>
          <a:p>
            <a:pPr marL="371475" indent="-371475">
              <a:lnSpc>
                <a:spcPct val="80000"/>
              </a:lnSpc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1600" b="1" dirty="0">
                <a:solidFill>
                  <a:srgbClr val="292929"/>
                </a:solidFill>
                <a:latin typeface="+mn-lt"/>
              </a:rPr>
              <a:t>            ● volume dominance voids                           asymmetry </a:t>
            </a:r>
            <a:r>
              <a:rPr lang="en-US" sz="1600" b="1" dirty="0" err="1">
                <a:solidFill>
                  <a:srgbClr val="292929"/>
                </a:solidFill>
                <a:latin typeface="+mn-lt"/>
              </a:rPr>
              <a:t>overdense</a:t>
            </a:r>
            <a:r>
              <a:rPr lang="en-US" sz="1600" b="1" dirty="0">
                <a:solidFill>
                  <a:srgbClr val="292929"/>
                </a:solidFill>
                <a:latin typeface="+mn-lt"/>
              </a:rPr>
              <a:t> vs. </a:t>
            </a:r>
            <a:r>
              <a:rPr lang="en-US" sz="1600" b="1" dirty="0" err="1">
                <a:solidFill>
                  <a:srgbClr val="292929"/>
                </a:solidFill>
                <a:latin typeface="+mn-lt"/>
              </a:rPr>
              <a:t>underdense</a:t>
            </a:r>
            <a:endParaRPr lang="en-US" sz="1600" b="1" dirty="0">
              <a:solidFill>
                <a:srgbClr val="DDDDDD"/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</a:t>
            </a:r>
            <a:endParaRPr lang="en-US" sz="20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graphicFrame>
        <p:nvGraphicFramePr>
          <p:cNvPr id="90117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2419350" y="375443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36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5443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0326" name="Text Box 6"/>
          <p:cNvSpPr txBox="1">
            <a:spLocks noChangeArrowheads="1"/>
          </p:cNvSpPr>
          <p:nvPr/>
        </p:nvSpPr>
        <p:spPr bwMode="auto">
          <a:xfrm>
            <a:off x="-252413" y="115888"/>
            <a:ext cx="9864726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71475" indent="-371475">
              <a:lnSpc>
                <a:spcPct val="85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000099"/>
                </a:solidFill>
                <a:latin typeface="Papyrus" pitchFamily="66" charset="0"/>
              </a:rPr>
              <a:t>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   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Cosmic Structure Analysis</a:t>
            </a: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</a:t>
            </a:r>
            <a:r>
              <a:rPr lang="en-US" sz="2000" b="1" dirty="0">
                <a:solidFill>
                  <a:srgbClr val="000099"/>
                </a:solidFill>
                <a:latin typeface="+mj-lt"/>
              </a:rPr>
              <a:t>  </a:t>
            </a:r>
            <a:endParaRPr lang="en-US" b="1" dirty="0">
              <a:solidFill>
                <a:srgbClr val="CC0099"/>
              </a:solidFill>
              <a:latin typeface="+mj-lt"/>
            </a:endParaRPr>
          </a:p>
        </p:txBody>
      </p:sp>
      <p:sp>
        <p:nvSpPr>
          <p:cNvPr id="7" name="Left-Right Arrow 6"/>
          <p:cNvSpPr/>
          <p:nvPr/>
        </p:nvSpPr>
        <p:spPr>
          <a:xfrm>
            <a:off x="3419475" y="3789363"/>
            <a:ext cx="1008063" cy="287337"/>
          </a:xfrm>
          <a:prstGeom prst="leftRightArrow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3850" y="5084763"/>
            <a:ext cx="882015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Many statistical measures:                         clustering measures (correlation functions)</a:t>
            </a:r>
          </a:p>
          <a:p>
            <a:pPr>
              <a:defRPr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                                                                     density distribution functions</a:t>
            </a:r>
          </a:p>
          <a:p>
            <a:pPr>
              <a:defRPr/>
            </a:pP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>
              <a:defRPr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Topological Characteristic of network:      genus statistics</a:t>
            </a:r>
          </a:p>
          <a:p>
            <a:pPr>
              <a:defRPr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Geometric   Characteristics:                       Minkowski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functionals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>
    <p:zoom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8_baby_univer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857250"/>
            <a:ext cx="4051300" cy="488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2" descr="7_pscz_pota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857250"/>
            <a:ext cx="528637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1565275"/>
            <a:ext cx="6915150" cy="4087813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1600" b="1">
                <a:latin typeface="Times New Roman" pitchFamily="18" charset="0"/>
                <a:ea typeface="굴림" pitchFamily="50" charset="-127"/>
              </a:rPr>
              <a:t>1. Direct intuitive meanings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1600" b="1">
                <a:solidFill>
                  <a:srgbClr val="0033CC"/>
                </a:solidFill>
                <a:latin typeface="Times New Roman" pitchFamily="18" charset="0"/>
                <a:ea typeface="굴림" pitchFamily="50" charset="-127"/>
              </a:rPr>
              <a:t> - characterize the LSS as a quantitative measure with a physical  interpretation attached</a:t>
            </a: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>
              <a:solidFill>
                <a:srgbClr val="CC0099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>
              <a:solidFill>
                <a:srgbClr val="CC0099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>
              <a:solidFill>
                <a:srgbClr val="CC0099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>
              <a:solidFill>
                <a:srgbClr val="CC0099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>
              <a:solidFill>
                <a:srgbClr val="CC0099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>
              <a:solidFill>
                <a:srgbClr val="CC0099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1600" b="1">
                <a:latin typeface="Times New Roman" pitchFamily="18" charset="0"/>
                <a:ea typeface="굴림" pitchFamily="50" charset="-127"/>
              </a:rPr>
              <a:t>2. Easy to measure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1600" b="1">
                <a:solidFill>
                  <a:srgbClr val="0033CC"/>
                </a:solidFill>
                <a:latin typeface="Times New Roman" pitchFamily="18" charset="0"/>
                <a:ea typeface="굴림" pitchFamily="50" charset="-127"/>
              </a:rPr>
              <a:t>  - global genus topology from integration of local curvature: 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1600" b="1">
                <a:solidFill>
                  <a:srgbClr val="0033CC"/>
                </a:solidFill>
                <a:latin typeface="Times New Roman" pitchFamily="18" charset="0"/>
                <a:ea typeface="굴림" pitchFamily="50" charset="-127"/>
              </a:rPr>
              <a:t>            According to the Gauss-Bonnet theorem  the integrated Gaussian curvature of a surface is related with its topological genus by </a:t>
            </a:r>
          </a:p>
        </p:txBody>
      </p:sp>
      <p:sp>
        <p:nvSpPr>
          <p:cNvPr id="92163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569325" cy="1081088"/>
          </a:xfr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ko-KR" sz="4500" b="1">
                <a:latin typeface="Times New Roman" pitchFamily="18" charset="0"/>
                <a:ea typeface="굴림" pitchFamily="50" charset="-127"/>
              </a:rPr>
              <a:t>Why is the topology study useful?</a:t>
            </a:r>
          </a:p>
        </p:txBody>
      </p:sp>
      <p:pic>
        <p:nvPicPr>
          <p:cNvPr id="92164" name="Picture 2" descr="C:\강의\국제강연\0410CosForm-KIAS\genus\Weinberg87\Fig2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00"/>
          <a:stretch>
            <a:fillRect/>
          </a:stretch>
        </p:blipFill>
        <p:spPr bwMode="auto">
          <a:xfrm>
            <a:off x="1325563" y="2527300"/>
            <a:ext cx="6138862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3" descr="C:\강의\국제강연\1006Beijing\Fig2\GBTheore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5805488"/>
            <a:ext cx="22098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4263" y="723900"/>
            <a:ext cx="7335837" cy="3908425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2400" b="1">
                <a:latin typeface="Times New Roman" pitchFamily="18" charset="0"/>
                <a:ea typeface="굴림" pitchFamily="50" charset="-127"/>
              </a:rPr>
              <a:t>Intrinsic topology 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1600" b="1">
                <a:latin typeface="Times New Roman" pitchFamily="18" charset="0"/>
                <a:ea typeface="굴림" pitchFamily="50" charset="-127"/>
              </a:rPr>
              <a:t>does not change by trivial change in the shape of structure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1600" b="1">
                <a:latin typeface="Times New Roman" pitchFamily="18" charset="0"/>
                <a:ea typeface="굴림" pitchFamily="50" charset="-127"/>
              </a:rPr>
              <a:t>or by trivial coordinate transformation, which result in monotonic 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1600" b="1">
                <a:latin typeface="Times New Roman" pitchFamily="18" charset="0"/>
                <a:ea typeface="굴림" pitchFamily="50" charset="-127"/>
              </a:rPr>
              <a:t>expansion/contraction, distortion, rotation ...</a:t>
            </a: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>
              <a:latin typeface="Times New Roman" pitchFamily="18" charset="0"/>
              <a:ea typeface="굴림" pitchFamily="50" charset="-127"/>
            </a:endParaRPr>
          </a:p>
        </p:txBody>
      </p:sp>
      <p:pic>
        <p:nvPicPr>
          <p:cNvPr id="93187" name="Picture 11" descr="C:\강의\국제강연\0410CosForm-KIAS\genus\Weinberg87\hd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77" r="47806"/>
          <a:stretch>
            <a:fillRect/>
          </a:stretch>
        </p:blipFill>
        <p:spPr bwMode="auto">
          <a:xfrm>
            <a:off x="1268413" y="2879725"/>
            <a:ext cx="1138237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11" descr="C:\강의\국제강연\0410CosForm-KIAS\genus\Weinberg87\hd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7" r="47806"/>
          <a:stretch>
            <a:fillRect/>
          </a:stretch>
        </p:blipFill>
        <p:spPr bwMode="auto">
          <a:xfrm>
            <a:off x="2708275" y="2286000"/>
            <a:ext cx="198437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11" descr="C:\강의\국제강연\0410CosForm-KIAS\genus\Weinberg87\hd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83" r="49606"/>
          <a:stretch>
            <a:fillRect/>
          </a:stretch>
        </p:blipFill>
        <p:spPr bwMode="auto">
          <a:xfrm>
            <a:off x="5294313" y="1865313"/>
            <a:ext cx="796925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Picture 11" descr="C:\강의\국제강연\0410CosForm-KIAS\genus\Weinberg87\hd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77" r="47806"/>
          <a:stretch>
            <a:fillRect/>
          </a:stretch>
        </p:blipFill>
        <p:spPr bwMode="auto">
          <a:xfrm rot="2754733">
            <a:off x="6783388" y="2725738"/>
            <a:ext cx="1182687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1" name="Picture 3" descr="C:\강의\국제강연\0410CosForm-KIAS\genus\Weinberg87\void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3" r="49455" b="51102"/>
          <a:stretch>
            <a:fillRect/>
          </a:stretch>
        </p:blipFill>
        <p:spPr bwMode="auto">
          <a:xfrm>
            <a:off x="1325563" y="4811713"/>
            <a:ext cx="1265237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2" name="Picture 3" descr="C:\강의\국제강연\0410CosForm-KIAS\genus\Weinberg87\void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3" r="49455" b="51102"/>
          <a:stretch>
            <a:fillRect/>
          </a:stretch>
        </p:blipFill>
        <p:spPr bwMode="auto">
          <a:xfrm>
            <a:off x="2828925" y="4511675"/>
            <a:ext cx="1924050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3" name="Picture 3" descr="C:\강의\국제강연\0410CosForm-KIAS\genus\Weinberg87\void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3" r="49455" b="51102"/>
          <a:stretch>
            <a:fillRect/>
          </a:stretch>
        </p:blipFill>
        <p:spPr bwMode="auto">
          <a:xfrm>
            <a:off x="5413375" y="4210050"/>
            <a:ext cx="8826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4" name="Picture 3" descr="C:\강의\국제강연\0410CosForm-KIAS\genus\Weinberg87\void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3" r="49455" b="51102"/>
          <a:stretch>
            <a:fillRect/>
          </a:stretch>
        </p:blipFill>
        <p:spPr bwMode="auto">
          <a:xfrm rot="2431806">
            <a:off x="6762750" y="4816475"/>
            <a:ext cx="121285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3195" name="직선 연결선 18"/>
          <p:cNvCxnSpPr>
            <a:cxnSpLocks noChangeShapeType="1"/>
          </p:cNvCxnSpPr>
          <p:nvPr/>
        </p:nvCxnSpPr>
        <p:spPr bwMode="auto">
          <a:xfrm>
            <a:off x="0" y="4090988"/>
            <a:ext cx="4572000" cy="603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</p:spTree>
  </p:cSld>
  <p:clrMapOvr>
    <a:masterClrMapping/>
  </p:clrMapOvr>
  <p:transition>
    <p:zoom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4" descr="C:\강의\국제강연\1006Beijing\Fig2\92Par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933825"/>
            <a:ext cx="12192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ctangle 13"/>
          <p:cNvSpPr>
            <a:spLocks noChangeArrowheads="1"/>
          </p:cNvSpPr>
          <p:nvPr/>
        </p:nvSpPr>
        <p:spPr bwMode="auto">
          <a:xfrm>
            <a:off x="844550" y="3549650"/>
            <a:ext cx="5892800" cy="13239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ea typeface="굴림" pitchFamily="50" charset="-127"/>
            </a:endParaRPr>
          </a:p>
        </p:txBody>
      </p:sp>
      <p:sp>
        <p:nvSpPr>
          <p:cNvPr id="94212" name="Rectangle 14"/>
          <p:cNvSpPr>
            <a:spLocks noChangeArrowheads="1"/>
          </p:cNvSpPr>
          <p:nvPr/>
        </p:nvSpPr>
        <p:spPr bwMode="auto">
          <a:xfrm>
            <a:off x="844550" y="5233988"/>
            <a:ext cx="5892800" cy="10810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ea typeface="굴림" pitchFamily="50" charset="-127"/>
            </a:endParaRPr>
          </a:p>
        </p:txBody>
      </p:sp>
      <p:sp>
        <p:nvSpPr>
          <p:cNvPr id="94213" name="Rectangle 12"/>
          <p:cNvSpPr>
            <a:spLocks noChangeArrowheads="1"/>
          </p:cNvSpPr>
          <p:nvPr/>
        </p:nvSpPr>
        <p:spPr bwMode="auto">
          <a:xfrm>
            <a:off x="844550" y="1746250"/>
            <a:ext cx="5892800" cy="13239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ea typeface="굴림" pitchFamily="50" charset="-127"/>
            </a:endParaRPr>
          </a:p>
        </p:txBody>
      </p:sp>
      <p:sp>
        <p:nvSpPr>
          <p:cNvPr id="94214" name="Text Box 11"/>
          <p:cNvSpPr txBox="1">
            <a:spLocks noChangeArrowheads="1"/>
          </p:cNvSpPr>
          <p:nvPr/>
        </p:nvSpPr>
        <p:spPr bwMode="auto">
          <a:xfrm>
            <a:off x="963613" y="5054600"/>
            <a:ext cx="600075" cy="3048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ko-KR" altLang="ko-KR" sz="14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94215" name="Text Box 10"/>
          <p:cNvSpPr txBox="1">
            <a:spLocks noChangeArrowheads="1"/>
          </p:cNvSpPr>
          <p:nvPr/>
        </p:nvSpPr>
        <p:spPr bwMode="auto">
          <a:xfrm>
            <a:off x="963613" y="3367088"/>
            <a:ext cx="600075" cy="3048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ko-KR" altLang="ko-KR" sz="14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94216" name="Text Box 9"/>
          <p:cNvSpPr txBox="1">
            <a:spLocks noChangeArrowheads="1"/>
          </p:cNvSpPr>
          <p:nvPr/>
        </p:nvSpPr>
        <p:spPr bwMode="auto">
          <a:xfrm>
            <a:off x="963613" y="1620838"/>
            <a:ext cx="600075" cy="3048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ko-KR" altLang="ko-KR" sz="14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94217" name="Text Box 4"/>
          <p:cNvSpPr txBox="1">
            <a:spLocks noChangeArrowheads="1"/>
          </p:cNvSpPr>
          <p:nvPr/>
        </p:nvSpPr>
        <p:spPr bwMode="auto">
          <a:xfrm>
            <a:off x="844550" y="542925"/>
            <a:ext cx="5892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2000">
                <a:ea typeface="굴림" pitchFamily="50" charset="-127"/>
              </a:rPr>
              <a:t>II. Introductory theory of topology statistics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ko-KR" sz="800">
              <a:ea typeface="굴림" pitchFamily="50" charset="-127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600">
                <a:ea typeface="굴림" pitchFamily="50" charset="-127"/>
              </a:rPr>
              <a:t>Measures of intrinsic topology - </a:t>
            </a:r>
            <a:r>
              <a:rPr lang="en-US" altLang="ko-KR" sz="1600" b="1">
                <a:solidFill>
                  <a:srgbClr val="0000FF"/>
                </a:solidFill>
                <a:ea typeface="굴림" pitchFamily="50" charset="-127"/>
              </a:rPr>
              <a:t>Minkowski Functionals</a:t>
            </a:r>
          </a:p>
        </p:txBody>
      </p:sp>
      <p:sp>
        <p:nvSpPr>
          <p:cNvPr id="94218" name="Text Box 5"/>
          <p:cNvSpPr txBox="1">
            <a:spLocks noChangeArrowheads="1"/>
          </p:cNvSpPr>
          <p:nvPr/>
        </p:nvSpPr>
        <p:spPr bwMode="auto">
          <a:xfrm>
            <a:off x="1023938" y="1566863"/>
            <a:ext cx="6500812" cy="462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800">
                <a:ea typeface="굴림" pitchFamily="50" charset="-127"/>
              </a:rPr>
              <a:t>3D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600">
                <a:ea typeface="굴림" pitchFamily="50" charset="-127"/>
              </a:rPr>
              <a:t>1. </a:t>
            </a:r>
            <a:r>
              <a:rPr lang="en-US" altLang="ko-KR" sz="1600">
                <a:solidFill>
                  <a:srgbClr val="0000FF"/>
                </a:solidFill>
                <a:ea typeface="굴림" pitchFamily="50" charset="-127"/>
              </a:rPr>
              <a:t>3d genus (Euler characteristic)     </a:t>
            </a:r>
            <a:r>
              <a:rPr lang="en-US" altLang="ko-KR" sz="1600">
                <a:ea typeface="굴림" pitchFamily="50" charset="-127"/>
              </a:rPr>
              <a:t>2. mean curvature                                              3. contour surface area                     4. volume fraction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600">
                <a:ea typeface="굴림" pitchFamily="50" charset="-127"/>
              </a:rPr>
              <a:t>         </a:t>
            </a:r>
            <a:r>
              <a:rPr lang="en-US" altLang="ko-KR" sz="1400" b="1">
                <a:solidFill>
                  <a:srgbClr val="CC0099"/>
                </a:solidFill>
                <a:ea typeface="굴림" pitchFamily="50" charset="-127"/>
              </a:rPr>
              <a:t>3d galaxy redshift survey data, 3d HI map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ko-KR" sz="1600">
              <a:solidFill>
                <a:srgbClr val="CC0099"/>
              </a:solidFill>
              <a:ea typeface="굴림" pitchFamily="50" charset="-127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800">
                <a:ea typeface="굴림" pitchFamily="50" charset="-127"/>
              </a:rPr>
              <a:t>2D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600">
                <a:ea typeface="굴림" pitchFamily="50" charset="-127"/>
              </a:rPr>
              <a:t>1. 2d genus (Euler characteristic)     2. contour length                                              3. area fraction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400">
                <a:ea typeface="굴림" pitchFamily="50" charset="-127"/>
              </a:rPr>
              <a:t>           </a:t>
            </a:r>
            <a:r>
              <a:rPr lang="en-US" altLang="ko-KR" sz="1400" b="1">
                <a:solidFill>
                  <a:srgbClr val="CC0099"/>
                </a:solidFill>
                <a:ea typeface="굴림" pitchFamily="50" charset="-127"/>
              </a:rPr>
              <a:t>CMB temp./polarization,  2d galaxy surveys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ko-KR" sz="1500">
              <a:ea typeface="굴림" pitchFamily="50" charset="-127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800">
                <a:ea typeface="굴림" pitchFamily="50" charset="-127"/>
              </a:rPr>
              <a:t>1D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600">
                <a:ea typeface="굴림" pitchFamily="50" charset="-127"/>
              </a:rPr>
              <a:t>1. level crossings                                 2. length fraction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600">
                <a:ea typeface="굴림" pitchFamily="50" charset="-127"/>
              </a:rPr>
              <a:t>         </a:t>
            </a:r>
            <a:r>
              <a:rPr lang="en-US" altLang="ko-KR" sz="1400" b="1">
                <a:solidFill>
                  <a:srgbClr val="CC0099"/>
                </a:solidFill>
                <a:ea typeface="굴림" pitchFamily="50" charset="-127"/>
              </a:rPr>
              <a:t>Ly</a:t>
            </a:r>
            <a:r>
              <a:rPr lang="el-GR" altLang="ko-KR" sz="1400" b="1">
                <a:solidFill>
                  <a:srgbClr val="CC0099"/>
                </a:solidFill>
                <a:cs typeface="Times New Roman" pitchFamily="18" charset="0"/>
              </a:rPr>
              <a:t>α</a:t>
            </a:r>
            <a:r>
              <a:rPr lang="en-US" altLang="ko-KR" sz="1400" b="1">
                <a:solidFill>
                  <a:srgbClr val="CC0099"/>
                </a:solidFill>
                <a:ea typeface="굴림" pitchFamily="50" charset="-127"/>
              </a:rPr>
              <a:t>  clouds, deep HI surveys, pencil beam galaxy surveys</a:t>
            </a:r>
          </a:p>
        </p:txBody>
      </p:sp>
      <p:sp>
        <p:nvSpPr>
          <p:cNvPr id="94219" name="Line 6"/>
          <p:cNvSpPr>
            <a:spLocks noChangeShapeType="1"/>
          </p:cNvSpPr>
          <p:nvPr/>
        </p:nvSpPr>
        <p:spPr bwMode="auto">
          <a:xfrm>
            <a:off x="1143000" y="2768600"/>
            <a:ext cx="36195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20" name="Line 7"/>
          <p:cNvSpPr>
            <a:spLocks noChangeShapeType="1"/>
          </p:cNvSpPr>
          <p:nvPr/>
        </p:nvSpPr>
        <p:spPr bwMode="auto">
          <a:xfrm>
            <a:off x="1144588" y="4511675"/>
            <a:ext cx="36195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21" name="Line 8"/>
          <p:cNvSpPr>
            <a:spLocks noChangeShapeType="1"/>
          </p:cNvSpPr>
          <p:nvPr/>
        </p:nvSpPr>
        <p:spPr bwMode="auto">
          <a:xfrm>
            <a:off x="1144588" y="6015038"/>
            <a:ext cx="36195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22" name="TextBox 4"/>
          <p:cNvSpPr txBox="1">
            <a:spLocks noChangeArrowheads="1"/>
          </p:cNvSpPr>
          <p:nvPr/>
        </p:nvSpPr>
        <p:spPr bwMode="auto">
          <a:xfrm>
            <a:off x="7277100" y="1565275"/>
            <a:ext cx="1743075" cy="1828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200">
                <a:solidFill>
                  <a:srgbClr val="CC0066"/>
                </a:solidFill>
                <a:ea typeface="굴림" pitchFamily="50" charset="-127"/>
              </a:rPr>
              <a:t>II. Introductory theory of topology statistics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200">
                <a:solidFill>
                  <a:srgbClr val="CC0066"/>
                </a:solidFill>
                <a:ea typeface="굴림" pitchFamily="50" charset="-127"/>
                <a:cs typeface="Times New Roman" pitchFamily="18" charset="0"/>
              </a:rPr>
              <a:t>1. Measures of intrinsic topology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200">
                <a:solidFill>
                  <a:srgbClr val="FF99FF"/>
                </a:solidFill>
                <a:ea typeface="굴림" pitchFamily="50" charset="-127"/>
                <a:cs typeface="Times New Roman" pitchFamily="18" charset="0"/>
              </a:rPr>
              <a:t>2. Definitions of MFs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200">
                <a:solidFill>
                  <a:srgbClr val="FF99FF"/>
                </a:solidFill>
                <a:ea typeface="굴림" pitchFamily="50" charset="-127"/>
                <a:cs typeface="Times New Roman" pitchFamily="18" charset="0"/>
              </a:rPr>
              <a:t>3. Gaussian formulae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srgbClr val="FF99FF"/>
              </a:solidFill>
              <a:ea typeface="굴림" pitchFamily="50" charset="-127"/>
            </a:endParaRPr>
          </a:p>
        </p:txBody>
      </p:sp>
      <p:pic>
        <p:nvPicPr>
          <p:cNvPr id="94223" name="Picture 11" descr="C:\강의\국제강연\0410CosForm-KIAS\genus\Weinberg87\hd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48" r="47806"/>
          <a:stretch>
            <a:fillRect/>
          </a:stretch>
        </p:blipFill>
        <p:spPr bwMode="auto">
          <a:xfrm>
            <a:off x="6049963" y="2346325"/>
            <a:ext cx="687387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4" name="Picture 4" descr="Map-com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0" y="4144963"/>
            <a:ext cx="118903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to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88" y="2625725"/>
            <a:ext cx="1503362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Text Box 5"/>
          <p:cNvSpPr txBox="1">
            <a:spLocks noChangeArrowheads="1"/>
          </p:cNvSpPr>
          <p:nvPr/>
        </p:nvSpPr>
        <p:spPr bwMode="auto">
          <a:xfrm>
            <a:off x="5705475" y="2857500"/>
            <a:ext cx="25003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400">
                <a:ea typeface="굴림" pitchFamily="50" charset="-127"/>
              </a:rPr>
              <a:t>: 2 holes – 1 body = +1</a:t>
            </a:r>
          </a:p>
        </p:txBody>
      </p:sp>
      <p:pic>
        <p:nvPicPr>
          <p:cNvPr id="9523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7" b="18312"/>
          <a:stretch>
            <a:fillRect/>
          </a:stretch>
        </p:blipFill>
        <p:spPr bwMode="auto">
          <a:xfrm>
            <a:off x="2698750" y="2741613"/>
            <a:ext cx="88900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3" y="2587625"/>
            <a:ext cx="83343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603250" y="903288"/>
            <a:ext cx="6373813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ko-KR" altLang="en-US" sz="1400" dirty="0">
              <a:cs typeface="Times New Roman" pitchFamily="18" charset="0"/>
            </a:endParaRPr>
          </a:p>
          <a:p>
            <a:pPr>
              <a:defRPr/>
            </a:pPr>
            <a:r>
              <a:rPr lang="en-US" altLang="ko-KR" dirty="0">
                <a:cs typeface="Times New Roman" pitchFamily="18" charset="0"/>
              </a:rPr>
              <a:t>Topological definition of  the genus, G=-V</a:t>
            </a:r>
            <a:r>
              <a:rPr lang="en-US" altLang="ko-KR" baseline="-25000" dirty="0">
                <a:cs typeface="Times New Roman" pitchFamily="18" charset="0"/>
              </a:rPr>
              <a:t>3</a:t>
            </a:r>
            <a:endParaRPr lang="ko-KR" altLang="en-US" baseline="-25000" dirty="0">
              <a:cs typeface="Times New Roman" pitchFamily="18" charset="0"/>
            </a:endParaRPr>
          </a:p>
          <a:p>
            <a:pPr>
              <a:defRPr/>
            </a:pPr>
            <a:endParaRPr lang="en-US" altLang="ko-KR" sz="1400" dirty="0">
              <a:cs typeface="Times New Roman" pitchFamily="18" charset="0"/>
            </a:endParaRPr>
          </a:p>
          <a:p>
            <a:pPr>
              <a:defRPr/>
            </a:pPr>
            <a:r>
              <a:rPr lang="en-US" altLang="ko-KR" sz="1400" b="1" dirty="0">
                <a:solidFill>
                  <a:srgbClr val="0000FF"/>
                </a:solidFill>
                <a:latin typeface="+mn-lt"/>
              </a:rPr>
              <a:t>Genus = # of holes in </a:t>
            </a:r>
            <a:r>
              <a:rPr lang="en-US" altLang="ko-KR" sz="1400" b="1" dirty="0" err="1">
                <a:solidFill>
                  <a:srgbClr val="0000FF"/>
                </a:solidFill>
                <a:latin typeface="+mn-lt"/>
              </a:rPr>
              <a:t>iso</a:t>
            </a:r>
            <a:r>
              <a:rPr lang="en-US" altLang="ko-KR" sz="1400" b="1" dirty="0">
                <a:solidFill>
                  <a:srgbClr val="0000FF"/>
                </a:solidFill>
                <a:latin typeface="+mn-lt"/>
              </a:rPr>
              <a:t>-density contour surfaces -  # of isolated regions </a:t>
            </a:r>
          </a:p>
          <a:p>
            <a:pPr>
              <a:defRPr/>
            </a:pPr>
            <a:endParaRPr lang="en-US" altLang="ko-KR" sz="1400" b="1" dirty="0">
              <a:solidFill>
                <a:srgbClr val="0000FF"/>
              </a:solidFill>
              <a:latin typeface="+mn-lt"/>
            </a:endParaRPr>
          </a:p>
          <a:p>
            <a:pPr>
              <a:defRPr/>
            </a:pPr>
            <a:r>
              <a:rPr lang="en-US" altLang="ko-KR" sz="1400" b="1" dirty="0">
                <a:solidFill>
                  <a:srgbClr val="0000FF"/>
                </a:solidFill>
                <a:latin typeface="+mn-lt"/>
              </a:rPr>
              <a:t> [ex. G(sphere)=-1,             G(torus)=0,            G(two </a:t>
            </a:r>
            <a:r>
              <a:rPr lang="en-US" altLang="ko-KR" sz="1400" b="1" dirty="0" err="1">
                <a:solidFill>
                  <a:srgbClr val="0000FF"/>
                </a:solidFill>
                <a:latin typeface="+mn-lt"/>
              </a:rPr>
              <a:t>tori</a:t>
            </a:r>
            <a:r>
              <a:rPr lang="en-US" altLang="ko-KR" sz="1400" b="1" dirty="0">
                <a:solidFill>
                  <a:srgbClr val="0000FF"/>
                </a:solidFill>
                <a:latin typeface="+mn-lt"/>
              </a:rPr>
              <a:t>)=+1   ]</a:t>
            </a:r>
          </a:p>
          <a:p>
            <a:pPr>
              <a:defRPr/>
            </a:pPr>
            <a:endParaRPr lang="en-US" altLang="ko-KR" sz="1400" dirty="0"/>
          </a:p>
          <a:p>
            <a:pPr>
              <a:defRPr/>
            </a:pPr>
            <a:endParaRPr lang="en-US" altLang="ko-KR" sz="1400" dirty="0"/>
          </a:p>
          <a:p>
            <a:pPr>
              <a:defRPr/>
            </a:pPr>
            <a:endParaRPr lang="en-US" altLang="ko-KR" sz="1400" dirty="0"/>
          </a:p>
          <a:p>
            <a:pPr>
              <a:defRPr/>
            </a:pPr>
            <a:endParaRPr lang="en-US" altLang="ko-KR" sz="1400" dirty="0"/>
          </a:p>
          <a:p>
            <a:pPr>
              <a:defRPr/>
            </a:pPr>
            <a:endParaRPr lang="en-US" altLang="ko-KR" sz="1400" dirty="0"/>
          </a:p>
          <a:p>
            <a:pPr>
              <a:defRPr/>
            </a:pPr>
            <a:endParaRPr lang="en-US" altLang="ko-KR" sz="1400" dirty="0"/>
          </a:p>
          <a:p>
            <a:pPr>
              <a:defRPr/>
            </a:pPr>
            <a:endParaRPr lang="en-US" altLang="ko-KR" sz="1400" dirty="0"/>
          </a:p>
          <a:p>
            <a:pPr>
              <a:defRPr/>
            </a:pPr>
            <a:endParaRPr lang="en-US" altLang="ko-KR" sz="1400" dirty="0"/>
          </a:p>
          <a:p>
            <a:pPr>
              <a:defRPr/>
            </a:pPr>
            <a:endParaRPr lang="en-US" altLang="ko-KR" sz="1400" dirty="0"/>
          </a:p>
          <a:p>
            <a:pPr>
              <a:defRPr/>
            </a:pPr>
            <a:endParaRPr lang="en-US" altLang="ko-KR" sz="1400" dirty="0"/>
          </a:p>
          <a:p>
            <a:pPr>
              <a:defRPr/>
            </a:pPr>
            <a:r>
              <a:rPr lang="en-US" altLang="ko-KR" sz="1400" dirty="0"/>
              <a:t>The topological genus is related with the integrated Gaussian curvature of a surface by (Gauss-Bonnet theorem )</a:t>
            </a:r>
            <a:endParaRPr lang="ko-KR" altLang="en-US" sz="1400" dirty="0"/>
          </a:p>
        </p:txBody>
      </p:sp>
      <p:pic>
        <p:nvPicPr>
          <p:cNvPr id="95239" name="Picture 3" descr="C:\강의\국제강연\1006Beijing\Fig2\GBTheore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5013325"/>
            <a:ext cx="2559050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F7F7F"/>
            </a:gs>
            <a:gs pos="25000">
              <a:srgbClr val="7F7F7F"/>
            </a:gs>
            <a:gs pos="100000">
              <a:srgbClr val="26262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250825" y="1341438"/>
            <a:ext cx="8642350" cy="4535487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" name="TextBox 14"/>
          <p:cNvSpPr txBox="1"/>
          <p:nvPr/>
        </p:nvSpPr>
        <p:spPr>
          <a:xfrm>
            <a:off x="611188" y="1503363"/>
            <a:ext cx="8208962" cy="6740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ym typeface="Mathematica3"/>
              </a:rPr>
              <a:t>For a surface with c components, the genus G specifies </a:t>
            </a:r>
            <a:r>
              <a:rPr lang="en-US" b="1" dirty="0">
                <a:sym typeface="Mathematica1"/>
              </a:rPr>
              <a:t> handles on </a:t>
            </a:r>
          </a:p>
          <a:p>
            <a:pPr>
              <a:defRPr/>
            </a:pPr>
            <a:r>
              <a:rPr lang="en-US" b="1" dirty="0">
                <a:sym typeface="Mathematica1"/>
              </a:rPr>
              <a:t>surface,  and is related to the Euler characteristic (</a:t>
            </a:r>
            <a:r>
              <a:rPr lang="en-US" b="1" dirty="0">
                <a:sym typeface="Mathematica5"/>
              </a:rPr>
              <a:t></a:t>
            </a:r>
            <a:r>
              <a:rPr lang="en-US" b="1" dirty="0">
                <a:sym typeface="Mathematica1"/>
              </a:rPr>
              <a:t>) via:</a:t>
            </a: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     </a:t>
            </a: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where, according to the Gauss-Bonnet theorem, the Euler-Poincare 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characteristic is given by the surface integral over the Gaussian curvature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  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>
              <a:buFont typeface="Mathematica1" pitchFamily="2" charset="2"/>
              <a:buChar char="·"/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</a:t>
            </a:r>
          </a:p>
          <a:p>
            <a:pPr>
              <a:defRPr/>
            </a:pP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</a:t>
            </a:r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0" y="1268413"/>
            <a:ext cx="9828213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     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</a:t>
            </a:r>
            <a:endParaRPr lang="en-US" sz="20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graphicFrame>
        <p:nvGraphicFramePr>
          <p:cNvPr id="96261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2419350" y="375443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10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5443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0326" name="Text Box 6"/>
          <p:cNvSpPr txBox="1">
            <a:spLocks noChangeArrowheads="1"/>
          </p:cNvSpPr>
          <p:nvPr/>
        </p:nvSpPr>
        <p:spPr bwMode="auto">
          <a:xfrm>
            <a:off x="755650" y="115888"/>
            <a:ext cx="9864725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71475" indent="-371475">
              <a:lnSpc>
                <a:spcPct val="85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Gauss – Bonnet Theorem</a:t>
            </a: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</a:t>
            </a:r>
            <a:r>
              <a:rPr lang="en-US" sz="2000" b="1" dirty="0">
                <a:solidFill>
                  <a:srgbClr val="000099"/>
                </a:solidFill>
                <a:latin typeface="+mj-lt"/>
              </a:rPr>
              <a:t>  </a:t>
            </a:r>
            <a:endParaRPr lang="en-US" b="1" dirty="0">
              <a:solidFill>
                <a:srgbClr val="CC0099"/>
              </a:solidFill>
              <a:latin typeface="+mj-lt"/>
            </a:endParaRPr>
          </a:p>
        </p:txBody>
      </p:sp>
      <p:graphicFrame>
        <p:nvGraphicFramePr>
          <p:cNvPr id="96263" name="Object 3"/>
          <p:cNvGraphicFramePr>
            <a:graphicFrameLocks noChangeAspect="1"/>
          </p:cNvGraphicFramePr>
          <p:nvPr/>
        </p:nvGraphicFramePr>
        <p:xfrm>
          <a:off x="2916238" y="2205038"/>
          <a:ext cx="3252787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11" name="Equation" r:id="rId6" imgW="1066337" imgH="393529" progId="Equation.DSMT4">
                  <p:embed/>
                </p:oleObj>
              </mc:Choice>
              <mc:Fallback>
                <p:oleObj name="Equation" r:id="rId6" imgW="1066337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2205038"/>
                        <a:ext cx="3252787" cy="1198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264" name="Object 4"/>
          <p:cNvGraphicFramePr>
            <a:graphicFrameLocks noChangeAspect="1"/>
          </p:cNvGraphicFramePr>
          <p:nvPr/>
        </p:nvGraphicFramePr>
        <p:xfrm>
          <a:off x="2700338" y="4437063"/>
          <a:ext cx="3943350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12" name="Equation" r:id="rId8" imgW="1651000" imgH="482600" progId="Equation.DSMT4">
                  <p:embed/>
                </p:oleObj>
              </mc:Choice>
              <mc:Fallback>
                <p:oleObj name="Equation" r:id="rId8" imgW="1651000" imgH="482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4437063"/>
                        <a:ext cx="3943350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F7F7F"/>
            </a:gs>
            <a:gs pos="25000">
              <a:srgbClr val="7F7F7F"/>
            </a:gs>
            <a:gs pos="100000">
              <a:srgbClr val="26262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fa2_n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989138"/>
            <a:ext cx="406717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539750" y="1773238"/>
            <a:ext cx="38877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800"/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323850" y="1844675"/>
            <a:ext cx="4319588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400" b="1" dirty="0">
                <a:latin typeface="+mn-lt"/>
              </a:rPr>
              <a:t>The mean value of </a:t>
            </a:r>
            <a:r>
              <a:rPr lang="en-GB" sz="2400" b="1" dirty="0">
                <a:latin typeface="+mn-lt"/>
                <a:sym typeface="Symbol" pitchFamily="18" charset="2"/>
              </a:rPr>
              <a:t> can be calculated analytically for Gaussian random fields (test of GRF hypothesis?)</a:t>
            </a:r>
          </a:p>
          <a:p>
            <a:pPr>
              <a:spcBef>
                <a:spcPct val="50000"/>
              </a:spcBef>
              <a:defRPr/>
            </a:pPr>
            <a:r>
              <a:rPr lang="en-GB" sz="2400" b="1" dirty="0">
                <a:latin typeface="+mn-lt"/>
                <a:sym typeface="Symbol" pitchFamily="18" charset="2"/>
              </a:rPr>
              <a:t>In 3D the mean level is characterised by </a:t>
            </a:r>
            <a:r>
              <a:rPr lang="en-US" sz="2400" b="1" dirty="0">
                <a:latin typeface="+mn-lt"/>
                <a:cs typeface="Times New Roman" pitchFamily="18" charset="0"/>
                <a:sym typeface="Symbol" pitchFamily="18" charset="2"/>
              </a:rPr>
              <a:t>g&gt;0 (a sponge)</a:t>
            </a:r>
          </a:p>
          <a:p>
            <a:pPr>
              <a:spcBef>
                <a:spcPct val="50000"/>
              </a:spcBef>
              <a:defRPr/>
            </a:pPr>
            <a:r>
              <a:rPr lang="en-US" sz="2400" b="1" dirty="0">
                <a:latin typeface="+mn-lt"/>
                <a:cs typeface="Times New Roman" pitchFamily="18" charset="0"/>
                <a:sym typeface="Symbol" pitchFamily="18" charset="2"/>
              </a:rPr>
              <a:t>In 2D the mean level has =0.</a:t>
            </a:r>
          </a:p>
          <a:p>
            <a:pPr>
              <a:spcBef>
                <a:spcPct val="50000"/>
              </a:spcBef>
              <a:defRPr/>
            </a:pPr>
            <a:r>
              <a:rPr lang="en-US" sz="2400" b="1" dirty="0">
                <a:latin typeface="+mn-lt"/>
                <a:cs typeface="Times New Roman" pitchFamily="18" charset="0"/>
                <a:sym typeface="Symbol" pitchFamily="18" charset="2"/>
              </a:rPr>
              <a:t>There is no 2D equivalent of a sponge!</a:t>
            </a:r>
          </a:p>
        </p:txBody>
      </p:sp>
      <p:sp>
        <p:nvSpPr>
          <p:cNvPr id="97285" name="Text Box 6"/>
          <p:cNvSpPr txBox="1">
            <a:spLocks noChangeArrowheads="1"/>
          </p:cNvSpPr>
          <p:nvPr/>
        </p:nvSpPr>
        <p:spPr bwMode="auto">
          <a:xfrm>
            <a:off x="827088" y="476250"/>
            <a:ext cx="7416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1800"/>
          </a:p>
        </p:txBody>
      </p:sp>
      <p:sp>
        <p:nvSpPr>
          <p:cNvPr id="97286" name="Text Box 7"/>
          <p:cNvSpPr txBox="1">
            <a:spLocks noChangeArrowheads="1"/>
          </p:cNvSpPr>
          <p:nvPr/>
        </p:nvSpPr>
        <p:spPr bwMode="auto">
          <a:xfrm>
            <a:off x="395288" y="404813"/>
            <a:ext cx="7489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4000"/>
              <a:t>        The usefulness of </a:t>
            </a:r>
            <a:r>
              <a:rPr lang="en-GB" altLang="en-US" sz="4000">
                <a:sym typeface="Symbol" pitchFamily="18" charset="2"/>
              </a:rPr>
              <a:t>Euler</a:t>
            </a:r>
          </a:p>
        </p:txBody>
      </p:sp>
    </p:spTree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8606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Discrete  e.g.  Continuous  </a:t>
            </a:r>
          </a:p>
        </p:txBody>
      </p:sp>
      <p:sp>
        <p:nvSpPr>
          <p:cNvPr id="10243" name="AutoShape 4"/>
          <p:cNvSpPr>
            <a:spLocks noChangeArrowheads="1"/>
          </p:cNvSpPr>
          <p:nvPr/>
        </p:nvSpPr>
        <p:spPr bwMode="auto">
          <a:xfrm>
            <a:off x="500063" y="278606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89138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b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Topology </a:t>
            </a:r>
            <a:b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of  the </a:t>
            </a:r>
            <a:b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Primordial Gaussian Field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388" y="1125538"/>
            <a:ext cx="8785225" cy="460692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6" descr="skyglobe.wmap.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-500063"/>
            <a:ext cx="9786938" cy="978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40425" y="0"/>
            <a:ext cx="4214813" cy="73548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95963" y="981075"/>
            <a:ext cx="3714750" cy="4216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schemeClr val="bg1"/>
                </a:solidFill>
                <a:latin typeface="+mn-lt"/>
              </a:rPr>
              <a:t>   </a:t>
            </a:r>
            <a:r>
              <a:rPr lang="en-US" sz="2000" b="1" dirty="0">
                <a:solidFill>
                  <a:schemeClr val="bg1"/>
                </a:solidFill>
                <a:latin typeface="+mn-lt"/>
              </a:rPr>
              <a:t>Earliest View </a:t>
            </a:r>
          </a:p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   of our Cosmos:</a:t>
            </a:r>
          </a:p>
          <a:p>
            <a:pPr>
              <a:defRPr/>
            </a:pPr>
            <a:endParaRPr lang="en-US" sz="2000" b="1" dirty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   the Universe </a:t>
            </a:r>
          </a:p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   379,000 years </a:t>
            </a:r>
          </a:p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   after the Big Bang</a:t>
            </a:r>
          </a:p>
          <a:p>
            <a:pPr>
              <a:defRPr/>
            </a:pPr>
            <a:endParaRPr lang="en-US" sz="2200" b="1" dirty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r>
              <a:rPr lang="en-US" sz="2200" b="1" dirty="0">
                <a:solidFill>
                  <a:schemeClr val="bg1"/>
                </a:solidFill>
                <a:latin typeface="+mn-lt"/>
              </a:rPr>
              <a:t>   </a:t>
            </a:r>
          </a:p>
          <a:p>
            <a:pPr>
              <a:defRPr/>
            </a:pPr>
            <a:r>
              <a:rPr lang="en-US" sz="2200" b="1" dirty="0">
                <a:solidFill>
                  <a:schemeClr val="bg1"/>
                </a:solidFill>
                <a:latin typeface="+mn-lt"/>
              </a:rPr>
              <a:t>   </a:t>
            </a:r>
            <a:r>
              <a:rPr lang="en-US" sz="2000" b="1" dirty="0">
                <a:solidFill>
                  <a:schemeClr val="bg1"/>
                </a:solidFill>
                <a:latin typeface="+mn-lt"/>
              </a:rPr>
              <a:t>Perfect </a:t>
            </a:r>
          </a:p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   Gaussian Field</a:t>
            </a:r>
          </a:p>
          <a:p>
            <a:pPr>
              <a:defRPr/>
            </a:pPr>
            <a:endParaRPr lang="en-US" sz="2000" b="1" dirty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   Origin: Inflation, </a:t>
            </a:r>
          </a:p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                t =10</a:t>
            </a:r>
            <a:r>
              <a:rPr lang="en-US" sz="2000" b="1" baseline="30000" dirty="0">
                <a:solidFill>
                  <a:schemeClr val="bg1"/>
                </a:solidFill>
                <a:latin typeface="+mn-lt"/>
              </a:rPr>
              <a:t>-36</a:t>
            </a:r>
            <a:r>
              <a:rPr lang="en-US" sz="2000" b="1" dirty="0">
                <a:solidFill>
                  <a:schemeClr val="bg1"/>
                </a:solidFill>
                <a:latin typeface="+mn-lt"/>
              </a:rPr>
              <a:t> sec </a:t>
            </a:r>
          </a:p>
        </p:txBody>
      </p:sp>
      <p:sp>
        <p:nvSpPr>
          <p:cNvPr id="10772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107950" y="-242888"/>
            <a:ext cx="9828213" cy="13716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Edge of the Visible Universe</a:t>
            </a:r>
          </a:p>
        </p:txBody>
      </p:sp>
      <p:sp>
        <p:nvSpPr>
          <p:cNvPr id="1077252" name="Rectangle 4"/>
          <p:cNvSpPr>
            <a:spLocks noChangeArrowheads="1"/>
          </p:cNvSpPr>
          <p:nvPr/>
        </p:nvSpPr>
        <p:spPr bwMode="auto">
          <a:xfrm>
            <a:off x="-73025" y="5661025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Cosmic  Microwave  Background</a:t>
            </a:r>
          </a:p>
        </p:txBody>
      </p:sp>
      <p:sp>
        <p:nvSpPr>
          <p:cNvPr id="99335" name="TextBox 7"/>
          <p:cNvSpPr txBox="1">
            <a:spLocks noChangeArrowheads="1"/>
          </p:cNvSpPr>
          <p:nvPr/>
        </p:nvSpPr>
        <p:spPr bwMode="auto">
          <a:xfrm>
            <a:off x="0" y="1357313"/>
            <a:ext cx="19288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WMAP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CMB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temperature map</a:t>
            </a:r>
          </a:p>
        </p:txBody>
      </p:sp>
      <p:sp>
        <p:nvSpPr>
          <p:cNvPr id="8" name="Rectangle 7"/>
          <p:cNvSpPr/>
          <p:nvPr/>
        </p:nvSpPr>
        <p:spPr>
          <a:xfrm>
            <a:off x="6011863" y="981075"/>
            <a:ext cx="3060700" cy="21605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11863" y="3500438"/>
            <a:ext cx="3060700" cy="17287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354" name="Object 26"/>
          <p:cNvGraphicFramePr>
            <a:graphicFrameLocks noChangeAspect="1"/>
          </p:cNvGraphicFramePr>
          <p:nvPr/>
        </p:nvGraphicFramePr>
        <p:xfrm>
          <a:off x="5219700" y="1844675"/>
          <a:ext cx="3729038" cy="103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26" name="Equation" r:id="rId4" imgW="2781300" imgH="774700" progId="Equation.DSMT4">
                  <p:embed/>
                </p:oleObj>
              </mc:Choice>
              <mc:Fallback>
                <p:oleObj name="Equation" r:id="rId4" imgW="2781300" imgH="77470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1844675"/>
                        <a:ext cx="3729038" cy="1038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5" name="Object 26"/>
          <p:cNvGraphicFramePr>
            <a:graphicFrameLocks noChangeAspect="1"/>
          </p:cNvGraphicFramePr>
          <p:nvPr/>
        </p:nvGraphicFramePr>
        <p:xfrm>
          <a:off x="4716463" y="5661025"/>
          <a:ext cx="4281487" cy="97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27" name="Equation" r:id="rId6" imgW="3251200" imgH="736600" progId="Equation.DSMT4">
                  <p:embed/>
                </p:oleObj>
              </mc:Choice>
              <mc:Fallback>
                <p:oleObj name="Equation" r:id="rId6" imgW="3251200" imgH="73660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5661025"/>
                        <a:ext cx="4281487" cy="973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6" name="Object 26"/>
          <p:cNvGraphicFramePr>
            <a:graphicFrameLocks noChangeAspect="1"/>
          </p:cNvGraphicFramePr>
          <p:nvPr/>
        </p:nvGraphicFramePr>
        <p:xfrm>
          <a:off x="5292725" y="4564063"/>
          <a:ext cx="366395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28" name="Equation" r:id="rId8" imgW="2946400" imgH="736600" progId="Equation.DSMT4">
                  <p:embed/>
                </p:oleObj>
              </mc:Choice>
              <mc:Fallback>
                <p:oleObj name="Equation" r:id="rId8" imgW="2946400" imgH="73660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4564063"/>
                        <a:ext cx="3663950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4427538" y="1700213"/>
            <a:ext cx="4608512" cy="50419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0358" name="Content Placeholder 4" descr="gaussian.3d.png"/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49275"/>
            <a:ext cx="5076825" cy="507682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" y="-100013"/>
            <a:ext cx="9010650" cy="1143001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Primordial Gaussian Field</a:t>
            </a:r>
          </a:p>
        </p:txBody>
      </p:sp>
      <p:graphicFrame>
        <p:nvGraphicFramePr>
          <p:cNvPr id="100360" name="Object 26"/>
          <p:cNvGraphicFramePr>
            <a:graphicFrameLocks noChangeAspect="1"/>
          </p:cNvGraphicFramePr>
          <p:nvPr/>
        </p:nvGraphicFramePr>
        <p:xfrm>
          <a:off x="323850" y="5445125"/>
          <a:ext cx="3311525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29" name="Equation" r:id="rId11" imgW="2260600" imgH="863600" progId="Equation.DSMT4">
                  <p:embed/>
                </p:oleObj>
              </mc:Choice>
              <mc:Fallback>
                <p:oleObj name="Equation" r:id="rId11" imgW="2260600" imgH="86360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5445125"/>
                        <a:ext cx="3311525" cy="127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Down Arrow 9"/>
          <p:cNvSpPr/>
          <p:nvPr/>
        </p:nvSpPr>
        <p:spPr>
          <a:xfrm>
            <a:off x="6659563" y="3141663"/>
            <a:ext cx="576262" cy="1008062"/>
          </a:xfrm>
          <a:prstGeom prst="downArrow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3204369" y="3572669"/>
            <a:ext cx="374491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27538" y="5445125"/>
            <a:ext cx="64928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79388" y="5445125"/>
            <a:ext cx="4105275" cy="12969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4319588" y="5553075"/>
            <a:ext cx="2159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1379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1380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1381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138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534400" cy="703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11" descr="sg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5" b="6833"/>
          <a:stretch>
            <a:fillRect/>
          </a:stretch>
        </p:blipFill>
        <p:spPr bwMode="auto">
          <a:xfrm>
            <a:off x="-252413" y="2349500"/>
            <a:ext cx="4895851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Line 41"/>
          <p:cNvSpPr>
            <a:spLocks noChangeShapeType="1"/>
          </p:cNvSpPr>
          <p:nvPr/>
        </p:nvSpPr>
        <p:spPr bwMode="auto">
          <a:xfrm flipH="1">
            <a:off x="3059113" y="3357563"/>
            <a:ext cx="1512887" cy="64928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40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500" b="1"/>
              <a:t>Gaussian  Random  Fields:</a:t>
            </a:r>
            <a:br>
              <a:rPr lang="en-US" altLang="en-US" sz="4500" b="1"/>
            </a:br>
            <a:r>
              <a:rPr lang="en-US" altLang="en-US" sz="4500" b="1"/>
              <a:t>Genus</a:t>
            </a:r>
          </a:p>
        </p:txBody>
      </p:sp>
      <p:sp>
        <p:nvSpPr>
          <p:cNvPr id="102405" name="TextBox 8"/>
          <p:cNvSpPr txBox="1">
            <a:spLocks noChangeArrowheads="1"/>
          </p:cNvSpPr>
          <p:nvPr/>
        </p:nvSpPr>
        <p:spPr bwMode="auto">
          <a:xfrm>
            <a:off x="611188" y="1557338"/>
            <a:ext cx="82089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Genus Gaussian Field, the “cosmological” way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02406" name="Object 26"/>
          <p:cNvGraphicFramePr>
            <a:graphicFrameLocks noChangeAspect="1"/>
          </p:cNvGraphicFramePr>
          <p:nvPr/>
        </p:nvGraphicFramePr>
        <p:xfrm>
          <a:off x="3851275" y="1989138"/>
          <a:ext cx="1231900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6" name="Equation" r:id="rId5" imgW="609336" imgH="203112" progId="Equation.DSMT4">
                  <p:embed/>
                </p:oleObj>
              </mc:Choice>
              <mc:Fallback>
                <p:oleObj name="Equation" r:id="rId5" imgW="609336" imgH="203112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1989138"/>
                        <a:ext cx="1231900" cy="41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7" name="Object 26"/>
          <p:cNvGraphicFramePr>
            <a:graphicFrameLocks noChangeAspect="1"/>
          </p:cNvGraphicFramePr>
          <p:nvPr/>
        </p:nvGraphicFramePr>
        <p:xfrm>
          <a:off x="4787900" y="2708275"/>
          <a:ext cx="4208463" cy="111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7" name="Equation" r:id="rId7" imgW="2260600" imgH="596900" progId="Equation.DSMT4">
                  <p:embed/>
                </p:oleObj>
              </mc:Choice>
              <mc:Fallback>
                <p:oleObj name="Equation" r:id="rId7" imgW="2260600" imgH="59690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2708275"/>
                        <a:ext cx="4208463" cy="1112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4716463" y="2708275"/>
            <a:ext cx="4319587" cy="115252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02409" name="Object 26"/>
          <p:cNvGraphicFramePr>
            <a:graphicFrameLocks noChangeAspect="1"/>
          </p:cNvGraphicFramePr>
          <p:nvPr/>
        </p:nvGraphicFramePr>
        <p:xfrm>
          <a:off x="4787900" y="4402138"/>
          <a:ext cx="4132263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8" name="Equation" r:id="rId9" imgW="1954951" imgH="253890" progId="Equation.DSMT4">
                  <p:embed/>
                </p:oleObj>
              </mc:Choice>
              <mc:Fallback>
                <p:oleObj name="Equation" r:id="rId9" imgW="1954951" imgH="25389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4402138"/>
                        <a:ext cx="4132263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4716463" y="4149725"/>
            <a:ext cx="4319587" cy="115093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89138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b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Topology </a:t>
            </a:r>
            <a:b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of  </a:t>
            </a:r>
            <a:b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non-Gaussian Fields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388" y="1125538"/>
            <a:ext cx="8785225" cy="460692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Box 6"/>
          <p:cNvSpPr txBox="1">
            <a:spLocks noChangeArrowheads="1"/>
          </p:cNvSpPr>
          <p:nvPr/>
        </p:nvSpPr>
        <p:spPr bwMode="auto">
          <a:xfrm>
            <a:off x="323850" y="549275"/>
            <a:ext cx="83502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>
                <a:ea typeface="굴림" pitchFamily="50" charset="-127"/>
              </a:rPr>
              <a:t>Analytic formulae for the genus in weakly nonlinear regime due to gravitational evolution are known too (Matsubara 1994). So the non-Gaussianity due to non-linear gravitational evolution can be separated, and the primordial topology can be better explored.  </a:t>
            </a:r>
          </a:p>
        </p:txBody>
      </p:sp>
      <p:pic>
        <p:nvPicPr>
          <p:cNvPr id="104451" name="Picture 2" descr="C:\강의\국제강연\1006Beijing\Fig3\matxubara94\fi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74"/>
          <a:stretch>
            <a:fillRect/>
          </a:stretch>
        </p:blipFill>
        <p:spPr bwMode="auto">
          <a:xfrm>
            <a:off x="-757238" y="1844675"/>
            <a:ext cx="10313988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2" name="TextBox 3"/>
          <p:cNvSpPr txBox="1">
            <a:spLocks noChangeArrowheads="1"/>
          </p:cNvSpPr>
          <p:nvPr/>
        </p:nvSpPr>
        <p:spPr bwMode="auto">
          <a:xfrm>
            <a:off x="827088" y="1916113"/>
            <a:ext cx="13827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000">
                <a:ea typeface="굴림" pitchFamily="50" charset="-127"/>
              </a:rPr>
              <a:t>G=-V</a:t>
            </a:r>
            <a:r>
              <a:rPr lang="en-US" altLang="ko-KR" sz="2000" baseline="-25000">
                <a:ea typeface="굴림" pitchFamily="50" charset="-127"/>
              </a:rPr>
              <a:t>3</a:t>
            </a:r>
            <a:endParaRPr lang="ko-KR" altLang="en-US" sz="2000" baseline="-25000">
              <a:ea typeface="굴림" pitchFamily="50" charset="-127"/>
            </a:endParaRPr>
          </a:p>
        </p:txBody>
      </p:sp>
    </p:spTree>
  </p:cSld>
  <p:clrMapOvr>
    <a:masterClrMapping/>
  </p:clrMapOvr>
  <p:transition>
    <p:zoom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Box 6"/>
          <p:cNvSpPr txBox="1">
            <a:spLocks noChangeArrowheads="1"/>
          </p:cNvSpPr>
          <p:nvPr/>
        </p:nvSpPr>
        <p:spPr bwMode="auto">
          <a:xfrm>
            <a:off x="663575" y="422275"/>
            <a:ext cx="7997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400">
              <a:ea typeface="굴림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>
                <a:ea typeface="굴림" pitchFamily="50" charset="-127"/>
              </a:rPr>
              <a:t>Moore et al. (1992): The topology of the QDOT IRAS redshift survey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>
                <a:ea typeface="굴림" pitchFamily="50" charset="-127"/>
              </a:rPr>
              <a:t>The amplitude of the genus curves on large </a:t>
            </a:r>
            <a:r>
              <a:rPr lang="ko-KR" altLang="en-US" sz="1400">
                <a:ea typeface="굴림" pitchFamily="50" charset="-127"/>
              </a:rPr>
              <a:t> </a:t>
            </a:r>
            <a:r>
              <a:rPr lang="en-US" altLang="ko-KR" sz="1400">
                <a:ea typeface="굴림" pitchFamily="50" charset="-127"/>
              </a:rPr>
              <a:t>(21Mpc/h) scales is </a:t>
            </a:r>
            <a:r>
              <a:rPr lang="ko-KR" altLang="en-US" sz="1400">
                <a:ea typeface="굴림" pitchFamily="50" charset="-127"/>
              </a:rPr>
              <a:t> </a:t>
            </a:r>
            <a:r>
              <a:rPr lang="en-US" altLang="ko-KR" sz="1400">
                <a:ea typeface="굴림" pitchFamily="50" charset="-127"/>
              </a:rPr>
              <a:t>inconsistent with the predictions of a constant-bias SCDM model,</a:t>
            </a:r>
            <a:r>
              <a:rPr lang="ko-KR" altLang="en-US" sz="1400">
                <a:ea typeface="굴림" pitchFamily="50" charset="-127"/>
              </a:rPr>
              <a:t> </a:t>
            </a:r>
            <a:r>
              <a:rPr lang="en-US" altLang="ko-KR" sz="1400">
                <a:ea typeface="굴림" pitchFamily="50" charset="-127"/>
              </a:rPr>
              <a:t>and the shape of the best-fit PS from genus analysis is n=-1</a:t>
            </a:r>
            <a:endParaRPr lang="ko-KR" altLang="en-US" sz="1400">
              <a:ea typeface="굴림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>
                <a:ea typeface="굴림" pitchFamily="50" charset="-127"/>
              </a:rPr>
              <a:t>* IRAS QDOT: 2163 redshifts out to $z=0.07$, randomly sampled at a rate of 1/6 </a:t>
            </a:r>
            <a:endParaRPr lang="ko-KR" altLang="en-US" sz="1400">
              <a:ea typeface="굴림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>
                <a:ea typeface="굴림" pitchFamily="50" charset="-127"/>
              </a:rPr>
              <a:t>from IRAS PSC (f_60</a:t>
            </a:r>
            <a:r>
              <a:rPr lang="en-US" altLang="ko-KR" sz="1400">
                <a:latin typeface="Symbol" pitchFamily="18" charset="2"/>
                <a:ea typeface="굴림" pitchFamily="50" charset="-127"/>
              </a:rPr>
              <a:t>m</a:t>
            </a:r>
            <a:r>
              <a:rPr lang="en-US" altLang="ko-KR" sz="1400">
                <a:ea typeface="굴림" pitchFamily="50" charset="-127"/>
              </a:rPr>
              <a:t>m &gt; 0.6Jy), |b|&gt;10</a:t>
            </a:r>
            <a:endParaRPr lang="ko-KR" altLang="en-US" sz="1400">
              <a:ea typeface="굴림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400">
              <a:ea typeface="굴림" pitchFamily="50" charset="-127"/>
            </a:endParaRPr>
          </a:p>
        </p:txBody>
      </p:sp>
      <p:pic>
        <p:nvPicPr>
          <p:cNvPr id="105475" name="Picture 3" descr="C:\강의\국제강연\1006Beijing\Fig3\Moore92\fig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2025650"/>
            <a:ext cx="3427413" cy="4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6" name="Picture 5" descr="C:\강의\국제강연\1006Beijing\Fig3\Moore92\fig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2192338"/>
            <a:ext cx="334010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Box 6"/>
          <p:cNvSpPr txBox="1">
            <a:spLocks noChangeArrowheads="1"/>
          </p:cNvSpPr>
          <p:nvPr/>
        </p:nvSpPr>
        <p:spPr bwMode="auto">
          <a:xfrm>
            <a:off x="663575" y="422275"/>
            <a:ext cx="7997825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400">
              <a:ea typeface="굴림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>
                <a:ea typeface="굴림" pitchFamily="50" charset="-127"/>
              </a:rPr>
              <a:t>Vogeley et al. (94): Topology Analysis of the CfA Redshift Survey</a:t>
            </a:r>
            <a:endParaRPr lang="ko-KR" altLang="en-US" sz="1400">
              <a:ea typeface="굴림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>
                <a:ea typeface="굴림" pitchFamily="50" charset="-127"/>
              </a:rPr>
              <a:t>Genus on R</a:t>
            </a:r>
            <a:r>
              <a:rPr lang="en-US" altLang="ko-KR" sz="1400" baseline="-25000">
                <a:ea typeface="굴림" pitchFamily="50" charset="-127"/>
              </a:rPr>
              <a:t>G</a:t>
            </a:r>
            <a:r>
              <a:rPr lang="en-US" altLang="ko-KR" sz="1400">
                <a:ea typeface="굴림" pitchFamily="50" charset="-127"/>
              </a:rPr>
              <a:t> = 4.2 ~ 14 Mpc/h. Statistics derived from the genus curve</a:t>
            </a:r>
            <a:endParaRPr lang="ko-KR" altLang="en-US" sz="1400">
              <a:ea typeface="굴림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>
                <a:ea typeface="굴림" pitchFamily="50" charset="-127"/>
              </a:rPr>
              <a:t>Amplitude drop relative to the fields with the same PS due to phase correlation</a:t>
            </a:r>
            <a:r>
              <a:rPr lang="ko-KR" altLang="en-US" sz="1400">
                <a:ea typeface="굴림" pitchFamily="50" charset="-127"/>
              </a:rPr>
              <a:t> </a:t>
            </a:r>
            <a:r>
              <a:rPr lang="en-US" altLang="ko-KR" sz="1400">
                <a:ea typeface="굴림" pitchFamily="50" charset="-127"/>
              </a:rPr>
              <a:t>on scales &lt;10Mpc/h    </a:t>
            </a:r>
            <a:r>
              <a:rPr lang="en-US" altLang="ko-KR" sz="1400">
                <a:ea typeface="굴림" pitchFamily="50" charset="-127"/>
                <a:sym typeface="Wingdings" pitchFamily="2" charset="2"/>
              </a:rPr>
              <a:t> </a:t>
            </a:r>
            <a:r>
              <a:rPr lang="en-US" altLang="ko-KR" sz="1400">
                <a:ea typeface="굴림" pitchFamily="50" charset="-127"/>
              </a:rPr>
              <a:t>amplitude of the genus curve is not a good measure of n.</a:t>
            </a:r>
            <a:endParaRPr lang="ko-KR" altLang="en-US" sz="1400">
              <a:ea typeface="굴림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>
                <a:ea typeface="굴림" pitchFamily="50" charset="-127"/>
              </a:rPr>
              <a:t>The amplitude of the genus curves on large scales is</a:t>
            </a:r>
            <a:r>
              <a:rPr lang="ko-KR" altLang="en-US" sz="1400">
                <a:ea typeface="굴림" pitchFamily="50" charset="-127"/>
              </a:rPr>
              <a:t> </a:t>
            </a:r>
            <a:r>
              <a:rPr lang="en-US" altLang="ko-KR" sz="1400">
                <a:ea typeface="굴림" pitchFamily="50" charset="-127"/>
              </a:rPr>
              <a:t>inconsistent with the predictions of a constant bias SCDM,</a:t>
            </a:r>
            <a:r>
              <a:rPr lang="ko-KR" altLang="en-US" sz="1400">
                <a:ea typeface="굴림" pitchFamily="50" charset="-127"/>
              </a:rPr>
              <a:t> </a:t>
            </a:r>
            <a:r>
              <a:rPr lang="en-US" altLang="ko-KR" sz="1400">
                <a:ea typeface="굴림" pitchFamily="50" charset="-127"/>
              </a:rPr>
              <a:t>but consistent with a LCDM with </a:t>
            </a:r>
            <a:r>
              <a:rPr lang="en-US" altLang="ko-KR" sz="1400">
                <a:latin typeface="Symbol" pitchFamily="18" charset="2"/>
                <a:ea typeface="굴림" pitchFamily="50" charset="-127"/>
              </a:rPr>
              <a:t>W</a:t>
            </a:r>
            <a:r>
              <a:rPr lang="en-US" altLang="ko-KR" sz="1400">
                <a:ea typeface="굴림" pitchFamily="50" charset="-127"/>
              </a:rPr>
              <a:t>h=0.24 and </a:t>
            </a:r>
            <a:r>
              <a:rPr lang="en-US" altLang="ko-KR" sz="1400">
                <a:latin typeface="Symbol" pitchFamily="18" charset="2"/>
                <a:ea typeface="굴림" pitchFamily="50" charset="-127"/>
              </a:rPr>
              <a:t>W</a:t>
            </a:r>
            <a:r>
              <a:rPr lang="en-US" altLang="ko-KR" sz="1400" baseline="-25000">
                <a:latin typeface="Symbol" pitchFamily="18" charset="2"/>
                <a:ea typeface="굴림" pitchFamily="50" charset="-127"/>
              </a:rPr>
              <a:t>L</a:t>
            </a:r>
            <a:r>
              <a:rPr lang="en-US" altLang="ko-KR" sz="1400">
                <a:ea typeface="굴림" pitchFamily="50" charset="-127"/>
              </a:rPr>
              <a:t>=0.6 and an OCDM with </a:t>
            </a:r>
            <a:r>
              <a:rPr lang="en-US" altLang="ko-KR" sz="1400">
                <a:latin typeface="Symbol" pitchFamily="18" charset="2"/>
                <a:ea typeface="굴림" pitchFamily="50" charset="-127"/>
              </a:rPr>
              <a:t>W</a:t>
            </a:r>
            <a:r>
              <a:rPr lang="en-US" altLang="ko-KR" sz="1400">
                <a:ea typeface="굴림" pitchFamily="50" charset="-127"/>
              </a:rPr>
              <a:t> h=0.2.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>
                <a:ea typeface="굴림" pitchFamily="50" charset="-127"/>
              </a:rPr>
              <a:t>* CfA2: ~12000 galaxies with m_B  &lt; 15.5$.</a:t>
            </a:r>
            <a:endParaRPr lang="ko-KR" altLang="en-US" sz="1400">
              <a:ea typeface="굴림" pitchFamily="50" charset="-127"/>
            </a:endParaRPr>
          </a:p>
        </p:txBody>
      </p:sp>
      <p:pic>
        <p:nvPicPr>
          <p:cNvPr id="106499" name="Picture 2" descr="C:\강의\국제강연\1006Beijing\Fig3\Vogeley94\fi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81"/>
          <a:stretch>
            <a:fillRect/>
          </a:stretch>
        </p:blipFill>
        <p:spPr bwMode="auto">
          <a:xfrm>
            <a:off x="1685925" y="2527300"/>
            <a:ext cx="5591175" cy="401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1" descr="genus.sampl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5"/>
          <p:cNvSpPr txBox="1">
            <a:spLocks noChangeArrowheads="1"/>
          </p:cNvSpPr>
          <p:nvPr/>
        </p:nvSpPr>
        <p:spPr bwMode="auto">
          <a:xfrm>
            <a:off x="785813" y="1643063"/>
            <a:ext cx="8215312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</a:pPr>
            <a:r>
              <a:rPr lang="en-US" altLang="en-US" sz="1800" dirty="0"/>
              <a:t> How to relate discrete and continuous  distributions: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</a:pPr>
            <a:r>
              <a:rPr lang="en-US" altLang="en-US" sz="1800" dirty="0"/>
              <a:t>  Define number density             for a point process: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                                                           Dirac Delta function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                                                           ensemble average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         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                   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11267" name="Title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1143000"/>
          </a:xfrm>
        </p:spPr>
        <p:txBody>
          <a:bodyPr/>
          <a:lstStyle/>
          <a:p>
            <a:r>
              <a:rPr lang="en-US" altLang="en-US"/>
              <a:t>Discrete &amp;  Continuous</a:t>
            </a:r>
            <a:br>
              <a:rPr lang="en-US" altLang="en-US"/>
            </a:br>
            <a:r>
              <a:rPr lang="en-US" altLang="en-US"/>
              <a:t>Distributions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8625" y="1928813"/>
            <a:ext cx="8143875" cy="45005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1269" name="Object 2"/>
          <p:cNvGraphicFramePr>
            <a:graphicFrameLocks noChangeAspect="1"/>
          </p:cNvGraphicFramePr>
          <p:nvPr/>
        </p:nvGraphicFramePr>
        <p:xfrm>
          <a:off x="3500438" y="2714625"/>
          <a:ext cx="6604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4" name="Equation" r:id="rId4" imgW="317225" imgH="241091" progId="Equation.DSMT4">
                  <p:embed/>
                </p:oleObj>
              </mc:Choice>
              <mc:Fallback>
                <p:oleObj name="Equation" r:id="rId4" imgW="317225" imgH="241091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0438" y="2714625"/>
                        <a:ext cx="6604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0" name="Object 3"/>
          <p:cNvGraphicFramePr>
            <a:graphicFrameLocks noChangeAspect="1"/>
          </p:cNvGraphicFramePr>
          <p:nvPr/>
        </p:nvGraphicFramePr>
        <p:xfrm>
          <a:off x="1571625" y="3429000"/>
          <a:ext cx="5891213" cy="88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5" name="Equation" r:id="rId6" imgW="2032000" imgH="355600" progId="Equation.DSMT4">
                  <p:embed/>
                </p:oleObj>
              </mc:Choice>
              <mc:Fallback>
                <p:oleObj name="Equation" r:id="rId6" imgW="2032000" imgH="355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25" y="3429000"/>
                        <a:ext cx="5891213" cy="887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1428750" y="3286125"/>
            <a:ext cx="6143625" cy="1143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1272" name="Object 4"/>
          <p:cNvGraphicFramePr>
            <a:graphicFrameLocks noChangeAspect="1"/>
          </p:cNvGraphicFramePr>
          <p:nvPr/>
        </p:nvGraphicFramePr>
        <p:xfrm>
          <a:off x="1500188" y="4500563"/>
          <a:ext cx="1089025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6" name="Equation" r:id="rId8" imgW="393529" imgH="253890" progId="Equation.DSMT4">
                  <p:embed/>
                </p:oleObj>
              </mc:Choice>
              <mc:Fallback>
                <p:oleObj name="Equation" r:id="rId8" imgW="393529" imgH="25389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0188" y="4500563"/>
                        <a:ext cx="1089025" cy="604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3" name="Object 5"/>
          <p:cNvGraphicFramePr>
            <a:graphicFrameLocks noChangeAspect="1"/>
          </p:cNvGraphicFramePr>
          <p:nvPr/>
        </p:nvGraphicFramePr>
        <p:xfrm>
          <a:off x="1428750" y="5143500"/>
          <a:ext cx="3117850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7" name="Equation" r:id="rId10" imgW="1206500" imgH="457200" progId="Equation.DSMT4">
                  <p:embed/>
                </p:oleObj>
              </mc:Choice>
              <mc:Fallback>
                <p:oleObj name="Equation" r:id="rId10" imgW="1206500" imgH="457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0" y="5143500"/>
                        <a:ext cx="3117850" cy="101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1550" y="188913"/>
            <a:ext cx="7921625" cy="576262"/>
          </a:xfrm>
        </p:spPr>
        <p:txBody>
          <a:bodyPr/>
          <a:lstStyle/>
          <a:p>
            <a:pPr>
              <a:buFontTx/>
              <a:buNone/>
            </a:pPr>
            <a:r>
              <a:rPr lang="en-US" altLang="ko-KR" sz="4500" b="1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Genus  Non-Gaussian Fields</a:t>
            </a:r>
          </a:p>
        </p:txBody>
      </p:sp>
      <p:pic>
        <p:nvPicPr>
          <p:cNvPr id="108547" name="Picture 3" descr="Fig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1555750"/>
            <a:ext cx="2303463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Picture 5" descr="clust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3644900"/>
            <a:ext cx="22796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Picture 6" descr="void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3644900"/>
            <a:ext cx="2155825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Picture 7" descr="Fig19 Isolated cluster-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1555750"/>
            <a:ext cx="23034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1" name="Text Box 9"/>
          <p:cNvSpPr txBox="1">
            <a:spLocks noChangeArrowheads="1"/>
          </p:cNvSpPr>
          <p:nvPr/>
        </p:nvSpPr>
        <p:spPr bwMode="auto">
          <a:xfrm>
            <a:off x="2227263" y="1052513"/>
            <a:ext cx="6553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800">
                <a:ea typeface="굴림" pitchFamily="50" charset="-127"/>
              </a:rPr>
              <a:t>Clusters                                        Bubbles                         </a:t>
            </a:r>
          </a:p>
        </p:txBody>
      </p:sp>
      <p:sp>
        <p:nvSpPr>
          <p:cNvPr id="202762" name="Text Box 10"/>
          <p:cNvSpPr txBox="1">
            <a:spLocks noChangeArrowheads="1"/>
          </p:cNvSpPr>
          <p:nvPr/>
        </p:nvSpPr>
        <p:spPr bwMode="auto">
          <a:xfrm>
            <a:off x="5364163" y="6364288"/>
            <a:ext cx="2808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400">
                <a:effectLst>
                  <a:outerShdw blurRad="38100" dist="38100" dir="2700000" algn="tl">
                    <a:srgbClr val="C0C0C0"/>
                  </a:outerShdw>
                </a:effectLst>
                <a:latin typeface="굴림" pitchFamily="50" charset="-127"/>
              </a:rPr>
              <a:t>(Weinberg, Gott &amp; Melott 1987)</a:t>
            </a:r>
          </a:p>
        </p:txBody>
      </p:sp>
      <p:sp>
        <p:nvSpPr>
          <p:cNvPr id="108553" name="Line 11"/>
          <p:cNvSpPr>
            <a:spLocks noChangeShapeType="1"/>
          </p:cNvSpPr>
          <p:nvPr/>
        </p:nvSpPr>
        <p:spPr bwMode="auto">
          <a:xfrm>
            <a:off x="2801938" y="1865313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8554" name="Line 12"/>
          <p:cNvSpPr>
            <a:spLocks noChangeShapeType="1"/>
          </p:cNvSpPr>
          <p:nvPr/>
        </p:nvSpPr>
        <p:spPr bwMode="auto">
          <a:xfrm>
            <a:off x="6269038" y="1865313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>
    <p:zoom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25538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b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br>
              <a:rPr lang="en-US" sz="5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en-US" sz="5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Minkowski </a:t>
            </a:r>
            <a:r>
              <a:rPr lang="en-US" sz="5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Functionals</a:t>
            </a:r>
            <a:endParaRPr lang="en-US" sz="5500" b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850" y="1341438"/>
            <a:ext cx="8496300" cy="403225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F7F7F"/>
            </a:gs>
            <a:gs pos="25000">
              <a:srgbClr val="7F7F7F"/>
            </a:gs>
            <a:gs pos="100000">
              <a:srgbClr val="26262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250825" y="836613"/>
            <a:ext cx="8642350" cy="1584325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0" y="1268413"/>
            <a:ext cx="9828213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     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</a:t>
            </a:r>
            <a:endParaRPr lang="en-US" sz="20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graphicFrame>
        <p:nvGraphicFramePr>
          <p:cNvPr id="110596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2419350" y="375443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85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5443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0326" name="Text Box 6"/>
          <p:cNvSpPr txBox="1">
            <a:spLocks noChangeArrowheads="1"/>
          </p:cNvSpPr>
          <p:nvPr/>
        </p:nvSpPr>
        <p:spPr bwMode="auto">
          <a:xfrm>
            <a:off x="-828675" y="115888"/>
            <a:ext cx="9864725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71475" indent="-371475">
              <a:lnSpc>
                <a:spcPct val="85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000099"/>
                </a:solidFill>
                <a:latin typeface="Papyrus" pitchFamily="66" charset="0"/>
              </a:rPr>
              <a:t>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            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Minkowski  </a:t>
            </a:r>
            <a:r>
              <a:rPr lang="en-US" sz="4800" b="1" dirty="0" err="1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Functionals</a:t>
            </a: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</a:t>
            </a:r>
            <a:r>
              <a:rPr lang="en-US" sz="2000" b="1" dirty="0">
                <a:solidFill>
                  <a:srgbClr val="000099"/>
                </a:solidFill>
                <a:latin typeface="+mj-lt"/>
              </a:rPr>
              <a:t>  </a:t>
            </a:r>
            <a:endParaRPr lang="en-US" b="1" dirty="0">
              <a:solidFill>
                <a:srgbClr val="CC0099"/>
              </a:solidFill>
              <a:latin typeface="+mj-lt"/>
            </a:endParaRPr>
          </a:p>
        </p:txBody>
      </p:sp>
      <p:sp>
        <p:nvSpPr>
          <p:cNvPr id="110598" name="Rectangle 2"/>
          <p:cNvSpPr>
            <a:spLocks noChangeArrowheads="1"/>
          </p:cNvSpPr>
          <p:nvPr/>
        </p:nvSpPr>
        <p:spPr bwMode="auto">
          <a:xfrm>
            <a:off x="250825" y="2565400"/>
            <a:ext cx="8642350" cy="4176713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" name="TextBox 12"/>
          <p:cNvSpPr txBox="1"/>
          <p:nvPr/>
        </p:nvSpPr>
        <p:spPr>
          <a:xfrm>
            <a:off x="539750" y="2636838"/>
            <a:ext cx="8207375" cy="3970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Mathematica1" pitchFamily="2" charset="2"/>
              <a:buChar char="·"/>
              <a:defRPr/>
            </a:pPr>
            <a:r>
              <a:rPr lang="en-US" dirty="0"/>
              <a:t> 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Minkowski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Functionals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(defined by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isodensity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surface):</a:t>
            </a: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 Volume</a:t>
            </a: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 Surface area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 Integrated mean curvature</a:t>
            </a: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 Integrated Intrinsic curvature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Euler Characteristic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9750" y="908050"/>
            <a:ext cx="8208963" cy="1385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Mathematica1" pitchFamily="2" charset="2"/>
              <a:buChar char="·"/>
              <a:defRPr/>
            </a:pPr>
            <a:r>
              <a:rPr lang="en-US" dirty="0"/>
              <a:t> 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Complete quantitative characterization of local geometry and    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morphology  of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isodensity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surfaces in terms of </a:t>
            </a:r>
          </a:p>
          <a:p>
            <a:pPr>
              <a:buFont typeface="Mathematica1" pitchFamily="2" charset="2"/>
              <a:buChar char="·"/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Minkowski </a:t>
            </a:r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Functionals</a:t>
            </a: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10601" name="Object 5"/>
          <p:cNvGraphicFramePr>
            <a:graphicFrameLocks noChangeAspect="1"/>
          </p:cNvGraphicFramePr>
          <p:nvPr/>
        </p:nvGraphicFramePr>
        <p:xfrm>
          <a:off x="5508625" y="4292600"/>
          <a:ext cx="1087438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86" name="Equation" r:id="rId6" imgW="583947" imgH="279279" progId="Equation.DSMT4">
                  <p:embed/>
                </p:oleObj>
              </mc:Choice>
              <mc:Fallback>
                <p:oleObj name="Equation" r:id="rId6" imgW="583947" imgH="279279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4292600"/>
                        <a:ext cx="1087438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602" name="Object 5"/>
          <p:cNvGraphicFramePr>
            <a:graphicFrameLocks noChangeAspect="1"/>
          </p:cNvGraphicFramePr>
          <p:nvPr/>
        </p:nvGraphicFramePr>
        <p:xfrm>
          <a:off x="5508625" y="3500438"/>
          <a:ext cx="1087438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87" name="Equation" r:id="rId8" imgW="583947" imgH="279279" progId="Equation.DSMT4">
                  <p:embed/>
                </p:oleObj>
              </mc:Choice>
              <mc:Fallback>
                <p:oleObj name="Equation" r:id="rId8" imgW="583947" imgH="279279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3500438"/>
                        <a:ext cx="1087438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603" name="Object 5"/>
          <p:cNvGraphicFramePr>
            <a:graphicFrameLocks noChangeAspect="1"/>
          </p:cNvGraphicFramePr>
          <p:nvPr/>
        </p:nvGraphicFramePr>
        <p:xfrm>
          <a:off x="5435600" y="4941888"/>
          <a:ext cx="2530475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88" name="Equation" r:id="rId10" imgW="1358310" imgH="482391" progId="Equation.DSMT4">
                  <p:embed/>
                </p:oleObj>
              </mc:Choice>
              <mc:Fallback>
                <p:oleObj name="Equation" r:id="rId10" imgW="1358310" imgH="482391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4941888"/>
                        <a:ext cx="2530475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604" name="Object 5"/>
          <p:cNvGraphicFramePr>
            <a:graphicFrameLocks noChangeAspect="1"/>
          </p:cNvGraphicFramePr>
          <p:nvPr/>
        </p:nvGraphicFramePr>
        <p:xfrm>
          <a:off x="5435600" y="5805488"/>
          <a:ext cx="24130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89" name="Equation" r:id="rId12" imgW="1295400" imgH="482600" progId="Equation.DSMT4">
                  <p:embed/>
                </p:oleObj>
              </mc:Choice>
              <mc:Fallback>
                <p:oleObj name="Equation" r:id="rId12" imgW="1295400" imgH="482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5805488"/>
                        <a:ext cx="2413000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765175"/>
            <a:ext cx="7877175" cy="4568825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>
              <a:solidFill>
                <a:srgbClr val="CC0099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1600" b="1">
                <a:latin typeface="Times New Roman" pitchFamily="18" charset="0"/>
                <a:ea typeface="굴림" pitchFamily="50" charset="-127"/>
              </a:rPr>
              <a:t>   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1600" b="1">
                <a:solidFill>
                  <a:srgbClr val="0033CC"/>
                </a:solidFill>
                <a:latin typeface="Times New Roman" pitchFamily="18" charset="0"/>
                <a:ea typeface="굴림" pitchFamily="50" charset="-127"/>
              </a:rPr>
              <a:t>  </a:t>
            </a: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1600" b="1">
                <a:solidFill>
                  <a:srgbClr val="0033CC"/>
                </a:solidFill>
                <a:latin typeface="Times New Roman" pitchFamily="18" charset="0"/>
                <a:ea typeface="굴림" pitchFamily="50" charset="-127"/>
              </a:rPr>
              <a:t>  </a:t>
            </a:r>
            <a:r>
              <a:rPr lang="en-US" altLang="ko-KR" sz="1600" b="1">
                <a:latin typeface="Times New Roman" pitchFamily="18" charset="0"/>
                <a:ea typeface="굴림" pitchFamily="50" charset="-127"/>
              </a:rPr>
              <a:t>Theoretical predictions for Gaussian fields are known.</a:t>
            </a: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1600" b="1">
                <a:latin typeface="Times New Roman" pitchFamily="18" charset="0"/>
                <a:ea typeface="굴림" pitchFamily="50" charset="-127"/>
              </a:rPr>
              <a:t> </a:t>
            </a:r>
          </a:p>
        </p:txBody>
      </p:sp>
      <p:sp>
        <p:nvSpPr>
          <p:cNvPr id="111619" name="TextBox 8"/>
          <p:cNvSpPr txBox="1">
            <a:spLocks noChangeArrowheads="1"/>
          </p:cNvSpPr>
          <p:nvPr/>
        </p:nvSpPr>
        <p:spPr bwMode="auto">
          <a:xfrm>
            <a:off x="6659563" y="6165850"/>
            <a:ext cx="19843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000">
                <a:solidFill>
                  <a:srgbClr val="7F7F7F"/>
                </a:solidFill>
                <a:ea typeface="굴림" pitchFamily="50" charset="-127"/>
              </a:rPr>
              <a:t>(Schmalzing &amp; Buchert 1997)</a:t>
            </a:r>
            <a:endParaRPr lang="ko-KR" altLang="en-US" sz="1000">
              <a:solidFill>
                <a:srgbClr val="7F7F7F"/>
              </a:solidFill>
              <a:ea typeface="굴림" pitchFamily="50" charset="-127"/>
            </a:endParaRPr>
          </a:p>
        </p:txBody>
      </p:sp>
      <p:sp>
        <p:nvSpPr>
          <p:cNvPr id="111620" name="Oval 4"/>
          <p:cNvSpPr>
            <a:spLocks noChangeArrowheads="1"/>
          </p:cNvSpPr>
          <p:nvPr/>
        </p:nvSpPr>
        <p:spPr bwMode="auto">
          <a:xfrm>
            <a:off x="3427413" y="5111750"/>
            <a:ext cx="541337" cy="601663"/>
          </a:xfrm>
          <a:prstGeom prst="ellips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ea typeface="굴림" pitchFamily="50" charset="-127"/>
            </a:endParaRPr>
          </a:p>
        </p:txBody>
      </p:sp>
      <p:sp>
        <p:nvSpPr>
          <p:cNvPr id="111621" name="Oval 9"/>
          <p:cNvSpPr>
            <a:spLocks noChangeArrowheads="1"/>
          </p:cNvSpPr>
          <p:nvPr/>
        </p:nvSpPr>
        <p:spPr bwMode="auto">
          <a:xfrm>
            <a:off x="4813300" y="5294313"/>
            <a:ext cx="903288" cy="239712"/>
          </a:xfrm>
          <a:prstGeom prst="ellips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ea typeface="굴림" pitchFamily="50" charset="-127"/>
            </a:endParaRPr>
          </a:p>
        </p:txBody>
      </p:sp>
      <p:cxnSp>
        <p:nvCxnSpPr>
          <p:cNvPr id="16" name="직선 화살표 연결선 15"/>
          <p:cNvCxnSpPr/>
          <p:nvPr/>
        </p:nvCxnSpPr>
        <p:spPr bwMode="auto">
          <a:xfrm rot="5400000">
            <a:off x="1506538" y="5111750"/>
            <a:ext cx="360362" cy="1588"/>
          </a:xfrm>
          <a:prstGeom prst="straightConnector1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직선 화살표 연결선 18"/>
          <p:cNvCxnSpPr/>
          <p:nvPr/>
        </p:nvCxnSpPr>
        <p:spPr bwMode="auto">
          <a:xfrm rot="5400000" flipH="1" flipV="1">
            <a:off x="1506537" y="5713413"/>
            <a:ext cx="360363" cy="1588"/>
          </a:xfrm>
          <a:prstGeom prst="straightConnector1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직선 화살표 연결선 22"/>
          <p:cNvCxnSpPr/>
          <p:nvPr/>
        </p:nvCxnSpPr>
        <p:spPr bwMode="auto">
          <a:xfrm>
            <a:off x="1263650" y="5413375"/>
            <a:ext cx="361950" cy="1588"/>
          </a:xfrm>
          <a:prstGeom prst="straightConnector1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직선 화살표 연결선 26"/>
          <p:cNvCxnSpPr/>
          <p:nvPr/>
        </p:nvCxnSpPr>
        <p:spPr bwMode="auto">
          <a:xfrm rot="5400000" flipH="1" flipV="1">
            <a:off x="4181475" y="4841875"/>
            <a:ext cx="300038" cy="1588"/>
          </a:xfrm>
          <a:prstGeom prst="straightConnector1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직선 화살표 연결선 28"/>
          <p:cNvCxnSpPr/>
          <p:nvPr/>
        </p:nvCxnSpPr>
        <p:spPr bwMode="auto">
          <a:xfrm rot="5400000">
            <a:off x="4182269" y="5925344"/>
            <a:ext cx="298450" cy="1588"/>
          </a:xfrm>
          <a:prstGeom prst="straightConnector1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직선 화살표 연결선 31"/>
          <p:cNvCxnSpPr/>
          <p:nvPr/>
        </p:nvCxnSpPr>
        <p:spPr bwMode="auto">
          <a:xfrm rot="5400000">
            <a:off x="5086351" y="5143500"/>
            <a:ext cx="296862" cy="1587"/>
          </a:xfrm>
          <a:prstGeom prst="straightConnector1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직선 화살표 연결선 32"/>
          <p:cNvCxnSpPr/>
          <p:nvPr/>
        </p:nvCxnSpPr>
        <p:spPr bwMode="auto">
          <a:xfrm rot="5400000" flipH="1" flipV="1">
            <a:off x="5084763" y="5683250"/>
            <a:ext cx="300038" cy="1587"/>
          </a:xfrm>
          <a:prstGeom prst="straightConnector1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11629" name="Picture 2" descr="C:\강의\국제강연\1006Beijing\Fig2\MFGau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89363"/>
            <a:ext cx="831056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500" b="1"/>
              <a:t>Minkowski  Functionals:</a:t>
            </a:r>
            <a:br>
              <a:rPr lang="en-US" altLang="en-US" sz="4500" b="1"/>
            </a:br>
            <a:r>
              <a:rPr lang="en-US" altLang="en-US" sz="4500" b="1"/>
              <a:t>Non-Gaussianity Measure</a:t>
            </a:r>
          </a:p>
        </p:txBody>
      </p:sp>
      <p:pic>
        <p:nvPicPr>
          <p:cNvPr id="111631" name="Picture 2" descr="C:\강의\국제강연\1006Beijing\Fig3\ms\(14-17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628775"/>
            <a:ext cx="2954337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32" name="Picture 8" descr="C:\강의\국제강연\1006Beijing\Fig3\ms\ex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34" b="54379"/>
          <a:stretch>
            <a:fillRect/>
          </a:stretch>
        </p:blipFill>
        <p:spPr bwMode="auto">
          <a:xfrm>
            <a:off x="468313" y="6165850"/>
            <a:ext cx="1984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714500"/>
            <a:ext cx="48196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Comment 7"/>
          <p:cNvSpPr>
            <a:spLocks noChangeArrowheads="1"/>
          </p:cNvSpPr>
          <p:nvPr/>
        </p:nvSpPr>
        <p:spPr bwMode="auto">
          <a:xfrm>
            <a:off x="762000" y="5486400"/>
            <a:ext cx="2971800" cy="712788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n-US" sz="1600">
                <a:solidFill>
                  <a:srgbClr val="000000"/>
                </a:solidFill>
              </a:rPr>
              <a:t>Kerscher &amp; Martínez (1998),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n-US" sz="1600">
                <a:solidFill>
                  <a:srgbClr val="000000"/>
                </a:solidFill>
              </a:rPr>
              <a:t>Bull. Int. Statist. Inst. 57-2, 363</a:t>
            </a:r>
            <a:endParaRPr lang="en-US" altLang="en-US" sz="1600">
              <a:solidFill>
                <a:srgbClr val="000000"/>
              </a:solidFill>
            </a:endParaRPr>
          </a:p>
        </p:txBody>
      </p:sp>
      <p:sp>
        <p:nvSpPr>
          <p:cNvPr id="112644" name="Rectangle 10"/>
          <p:cNvSpPr>
            <a:spLocks noChangeArrowheads="1"/>
          </p:cNvSpPr>
          <p:nvPr/>
        </p:nvSpPr>
        <p:spPr bwMode="auto">
          <a:xfrm>
            <a:off x="1295400" y="40386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645" name="TextBox 5"/>
          <p:cNvSpPr txBox="1">
            <a:spLocks noChangeArrowheads="1"/>
          </p:cNvSpPr>
          <p:nvPr/>
        </p:nvSpPr>
        <p:spPr bwMode="auto">
          <a:xfrm>
            <a:off x="214313" y="2643188"/>
            <a:ext cx="421481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  R</a:t>
            </a:r>
            <a:r>
              <a:rPr lang="en-US" altLang="en-US" sz="1800" baseline="30000"/>
              <a:t>3</a:t>
            </a:r>
            <a:r>
              <a:rPr lang="en-US" altLang="en-US" sz="1800"/>
              <a:t> four functionals: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volume 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surface area 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integral mean curvature 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Euler-Poincare characteristic </a:t>
            </a:r>
            <a:r>
              <a:rPr lang="en-US" altLang="en-US" sz="1800">
                <a:sym typeface="Mathematica1" pitchFamily="2" charset="2"/>
              </a:rPr>
              <a:t>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ym typeface="Mathematica1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These are the Minkowski Functionals</a:t>
            </a:r>
            <a:endParaRPr lang="en-US" altLang="en-US" sz="1800"/>
          </a:p>
        </p:txBody>
      </p:sp>
      <p:sp>
        <p:nvSpPr>
          <p:cNvPr id="1126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Minkowski functionals</a:t>
            </a:r>
          </a:p>
        </p:txBody>
      </p:sp>
    </p:spTree>
  </p:cSld>
  <p:clrMapOvr>
    <a:masterClrMapping/>
  </p:clrMapOvr>
  <p:transition>
    <p:zoom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89138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b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5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Homology Analysis</a:t>
            </a:r>
            <a:br>
              <a:rPr lang="en-US" sz="5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en-US" sz="5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of the Cosmic Web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850" y="1341438"/>
            <a:ext cx="8496300" cy="403225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F7F7F"/>
            </a:gs>
            <a:gs pos="25000">
              <a:srgbClr val="7F7F7F"/>
            </a:gs>
            <a:gs pos="100000">
              <a:srgbClr val="26262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250825" y="4508500"/>
            <a:ext cx="8642350" cy="1873250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4691" name="Rectangle 2"/>
          <p:cNvSpPr>
            <a:spLocks noChangeArrowheads="1"/>
          </p:cNvSpPr>
          <p:nvPr/>
        </p:nvSpPr>
        <p:spPr bwMode="auto">
          <a:xfrm>
            <a:off x="250825" y="1196975"/>
            <a:ext cx="8642350" cy="1295400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0" y="1268413"/>
            <a:ext cx="9828213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     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</a:t>
            </a:r>
            <a:endParaRPr lang="en-US" sz="20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graphicFrame>
        <p:nvGraphicFramePr>
          <p:cNvPr id="114693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2419350" y="375443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14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5443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0326" name="Text Box 6"/>
          <p:cNvSpPr txBox="1">
            <a:spLocks noChangeArrowheads="1"/>
          </p:cNvSpPr>
          <p:nvPr/>
        </p:nvSpPr>
        <p:spPr bwMode="auto">
          <a:xfrm>
            <a:off x="-252413" y="115888"/>
            <a:ext cx="9864726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71475" indent="-371475">
              <a:lnSpc>
                <a:spcPct val="85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000099"/>
                </a:solidFill>
                <a:latin typeface="Papyrus" pitchFamily="66" charset="0"/>
              </a:rPr>
              <a:t>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   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Cosmic Structure Topology</a:t>
            </a: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</a:t>
            </a:r>
            <a:r>
              <a:rPr lang="en-US" sz="2000" b="1" dirty="0">
                <a:solidFill>
                  <a:srgbClr val="000099"/>
                </a:solidFill>
                <a:latin typeface="+mj-lt"/>
              </a:rPr>
              <a:t>  </a:t>
            </a:r>
            <a:endParaRPr lang="en-US" b="1" dirty="0">
              <a:solidFill>
                <a:srgbClr val="CC0099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750" y="1268413"/>
            <a:ext cx="8208963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Mathematica1" pitchFamily="2" charset="2"/>
              <a:buChar char="·"/>
              <a:defRPr/>
            </a:pPr>
            <a:r>
              <a:rPr lang="en-US" dirty="0"/>
              <a:t> 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Complete quantitative characterization of homology in terms of </a:t>
            </a:r>
          </a:p>
          <a:p>
            <a:pPr>
              <a:buFont typeface="Mathematica1" pitchFamily="2" charset="2"/>
              <a:buChar char="·"/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Betti  Numbers</a:t>
            </a:r>
          </a:p>
        </p:txBody>
      </p:sp>
      <p:sp>
        <p:nvSpPr>
          <p:cNvPr id="114696" name="Rectangle 2"/>
          <p:cNvSpPr>
            <a:spLocks noChangeArrowheads="1"/>
          </p:cNvSpPr>
          <p:nvPr/>
        </p:nvSpPr>
        <p:spPr bwMode="auto">
          <a:xfrm>
            <a:off x="250825" y="2636838"/>
            <a:ext cx="8642350" cy="1152525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" name="TextBox 12"/>
          <p:cNvSpPr txBox="1"/>
          <p:nvPr/>
        </p:nvSpPr>
        <p:spPr>
          <a:xfrm>
            <a:off x="468313" y="2781300"/>
            <a:ext cx="8207375" cy="332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Mathematica1" pitchFamily="2" charset="2"/>
              <a:buChar char="·"/>
              <a:defRPr/>
            </a:pPr>
            <a:r>
              <a:rPr lang="en-US" dirty="0"/>
              <a:t> 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Betti number 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</a:t>
            </a:r>
            <a:r>
              <a:rPr lang="en-US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k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:       - rank of homology groups Hp of manifold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                                       - number of k-dimensional holes of an 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                                         object or shape</a:t>
            </a: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                                      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  3-D object,   e.g.  density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superlevel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 set: </a:t>
            </a:r>
          </a:p>
          <a:p>
            <a:pPr>
              <a:defRPr/>
            </a:pPr>
            <a:endParaRPr lang="en-US" b="1" baseline="-25000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     </a:t>
            </a:r>
            <a:r>
              <a:rPr lang="en-US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0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:                               -  independent components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     </a:t>
            </a:r>
            <a:r>
              <a:rPr lang="en-US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1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:                               -  independent tunnels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</a:t>
            </a:r>
            <a:r>
              <a:rPr lang="en-US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2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:                               -  independent enclosed voids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spd="slow">
    <p:zoom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F7F7F"/>
            </a:gs>
            <a:gs pos="25000">
              <a:srgbClr val="7F7F7F"/>
            </a:gs>
            <a:gs pos="100000">
              <a:srgbClr val="26262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250825" y="2492375"/>
            <a:ext cx="8642350" cy="1584325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5715" name="Rectangle 2"/>
          <p:cNvSpPr>
            <a:spLocks noChangeArrowheads="1"/>
          </p:cNvSpPr>
          <p:nvPr/>
        </p:nvSpPr>
        <p:spPr bwMode="auto">
          <a:xfrm>
            <a:off x="250825" y="981075"/>
            <a:ext cx="8642350" cy="1368425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0" y="1268413"/>
            <a:ext cx="9828213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     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</a:t>
            </a:r>
            <a:endParaRPr lang="en-US" sz="20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graphicFrame>
        <p:nvGraphicFramePr>
          <p:cNvPr id="115717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2419350" y="375443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39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5443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0326" name="Text Box 6"/>
          <p:cNvSpPr txBox="1">
            <a:spLocks noChangeArrowheads="1"/>
          </p:cNvSpPr>
          <p:nvPr/>
        </p:nvSpPr>
        <p:spPr bwMode="auto">
          <a:xfrm>
            <a:off x="-252413" y="115888"/>
            <a:ext cx="9864726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71475" indent="-371475">
              <a:lnSpc>
                <a:spcPct val="85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000099"/>
                </a:solidFill>
                <a:latin typeface="Papyrus" pitchFamily="66" charset="0"/>
              </a:rPr>
              <a:t>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            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Geometry &amp;  Topology</a:t>
            </a: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</a:t>
            </a:r>
            <a:r>
              <a:rPr lang="en-US" sz="2000" b="1" dirty="0">
                <a:solidFill>
                  <a:srgbClr val="000099"/>
                </a:solidFill>
                <a:latin typeface="+mj-lt"/>
              </a:rPr>
              <a:t>  </a:t>
            </a:r>
            <a:endParaRPr lang="en-US" b="1" dirty="0">
              <a:solidFill>
                <a:srgbClr val="CC0099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750" y="1125538"/>
            <a:ext cx="8208963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Mathematica1" pitchFamily="2" charset="2"/>
              <a:buChar char="·"/>
              <a:defRPr/>
            </a:pPr>
            <a:r>
              <a:rPr lang="en-US" dirty="0"/>
              <a:t> 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Complete quantitative characterization of homology in terms of </a:t>
            </a:r>
          </a:p>
          <a:p>
            <a:pPr>
              <a:buFont typeface="Mathematica1" pitchFamily="2" charset="2"/>
              <a:buChar char="·"/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Betti  Numbers</a:t>
            </a:r>
          </a:p>
        </p:txBody>
      </p:sp>
      <p:sp>
        <p:nvSpPr>
          <p:cNvPr id="115720" name="Rectangle 2"/>
          <p:cNvSpPr>
            <a:spLocks noChangeArrowheads="1"/>
          </p:cNvSpPr>
          <p:nvPr/>
        </p:nvSpPr>
        <p:spPr bwMode="auto">
          <a:xfrm>
            <a:off x="250825" y="4221163"/>
            <a:ext cx="8642350" cy="1800225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" name="TextBox 12"/>
          <p:cNvSpPr txBox="1"/>
          <p:nvPr/>
        </p:nvSpPr>
        <p:spPr>
          <a:xfrm>
            <a:off x="468313" y="4365625"/>
            <a:ext cx="8207375" cy="147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Mathematica1" pitchFamily="2" charset="2"/>
              <a:buChar char="·"/>
              <a:defRPr/>
            </a:pPr>
            <a:r>
              <a:rPr lang="en-US" dirty="0"/>
              <a:t> 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Minkowski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Functionals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       -  Volume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       -  Surface area 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       -  Integrated mean curvature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       -  Genus/Euler Characteristic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1188" y="2636838"/>
            <a:ext cx="8208962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Mathematica1" pitchFamily="2" charset="2"/>
              <a:buChar char="·"/>
              <a:defRPr/>
            </a:pPr>
            <a:r>
              <a:rPr lang="en-US" dirty="0"/>
              <a:t> 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Complete quantitative characterization of local geometry in terms of </a:t>
            </a:r>
          </a:p>
          <a:p>
            <a:pPr>
              <a:buFont typeface="Mathematica1" pitchFamily="2" charset="2"/>
              <a:buChar char="·"/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Minkowski </a:t>
            </a:r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Functionals</a:t>
            </a: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spd="slow">
    <p:zoom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F7F7F"/>
            </a:gs>
            <a:gs pos="25000">
              <a:srgbClr val="7F7F7F"/>
            </a:gs>
            <a:gs pos="100000">
              <a:srgbClr val="26262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250825" y="2781300"/>
            <a:ext cx="8642350" cy="2376488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6739" name="Rectangle 2"/>
          <p:cNvSpPr>
            <a:spLocks noChangeArrowheads="1"/>
          </p:cNvSpPr>
          <p:nvPr/>
        </p:nvSpPr>
        <p:spPr bwMode="auto">
          <a:xfrm>
            <a:off x="250825" y="1196975"/>
            <a:ext cx="8642350" cy="1223963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0" y="1268413"/>
            <a:ext cx="9828213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     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</a:t>
            </a:r>
            <a:endParaRPr lang="en-US" sz="20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graphicFrame>
        <p:nvGraphicFramePr>
          <p:cNvPr id="116741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2419350" y="375443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77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5443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0326" name="Text Box 6"/>
          <p:cNvSpPr txBox="1">
            <a:spLocks noChangeArrowheads="1"/>
          </p:cNvSpPr>
          <p:nvPr/>
        </p:nvSpPr>
        <p:spPr bwMode="auto">
          <a:xfrm>
            <a:off x="-1404938" y="115888"/>
            <a:ext cx="9864726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71475" indent="-371475">
              <a:lnSpc>
                <a:spcPct val="85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000099"/>
                </a:solidFill>
                <a:latin typeface="Papyrus" pitchFamily="66" charset="0"/>
              </a:rPr>
              <a:t>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                  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Genus,  Euler  &amp;   Betti  </a:t>
            </a: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</a:t>
            </a:r>
            <a:r>
              <a:rPr lang="en-US" sz="2000" b="1" dirty="0">
                <a:solidFill>
                  <a:srgbClr val="000099"/>
                </a:solidFill>
                <a:latin typeface="+mj-lt"/>
              </a:rPr>
              <a:t>  </a:t>
            </a:r>
            <a:endParaRPr lang="en-US" b="1" dirty="0">
              <a:solidFill>
                <a:srgbClr val="CC0099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650" y="1268413"/>
            <a:ext cx="8208963" cy="1662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ym typeface="Mathematica3"/>
              </a:rPr>
              <a:t>   Euler – Poincare formula </a:t>
            </a:r>
          </a:p>
          <a:p>
            <a:pPr>
              <a:defRPr/>
            </a:pPr>
            <a:endParaRPr lang="en-US" dirty="0">
              <a:sym typeface="Mathematica3"/>
            </a:endParaRPr>
          </a:p>
          <a:p>
            <a:pPr>
              <a:defRPr/>
            </a:pPr>
            <a:r>
              <a:rPr lang="en-US" dirty="0"/>
              <a:t>      Relationship between Betti Numbers &amp; Euler Characteristic  </a:t>
            </a:r>
            <a:r>
              <a:rPr lang="en-US" dirty="0">
                <a:sym typeface="Mathematica1"/>
              </a:rPr>
              <a:t></a:t>
            </a:r>
            <a:r>
              <a:rPr lang="en-US" dirty="0"/>
              <a:t>: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>
              <a:buFont typeface="Mathematica1" pitchFamily="2" charset="2"/>
              <a:buChar char="·"/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</a:t>
            </a:r>
          </a:p>
        </p:txBody>
      </p:sp>
      <p:graphicFrame>
        <p:nvGraphicFramePr>
          <p:cNvPr id="116744" name="Object 5"/>
          <p:cNvGraphicFramePr>
            <a:graphicFrameLocks noChangeAspect="1"/>
          </p:cNvGraphicFramePr>
          <p:nvPr/>
        </p:nvGraphicFramePr>
        <p:xfrm>
          <a:off x="1697038" y="2682875"/>
          <a:ext cx="5748337" cy="2570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78" name="Equation" r:id="rId6" imgW="1002865" imgH="431613" progId="Equation.DSMT4">
                  <p:embed/>
                </p:oleObj>
              </mc:Choice>
              <mc:Fallback>
                <p:oleObj name="Equation" r:id="rId6" imgW="1002865" imgH="431613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7038" y="2682875"/>
                        <a:ext cx="5748337" cy="2570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F7F7F"/>
            </a:gs>
            <a:gs pos="25000">
              <a:srgbClr val="7F7F7F"/>
            </a:gs>
            <a:gs pos="100000">
              <a:srgbClr val="26262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ChangeArrowheads="1"/>
          </p:cNvSpPr>
          <p:nvPr/>
        </p:nvSpPr>
        <p:spPr bwMode="auto">
          <a:xfrm>
            <a:off x="250825" y="5084763"/>
            <a:ext cx="8642350" cy="1512887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7763" name="Rectangle 2"/>
          <p:cNvSpPr>
            <a:spLocks noChangeArrowheads="1"/>
          </p:cNvSpPr>
          <p:nvPr/>
        </p:nvSpPr>
        <p:spPr bwMode="auto">
          <a:xfrm>
            <a:off x="250825" y="2781300"/>
            <a:ext cx="8642350" cy="2160588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7764" name="Rectangle 2"/>
          <p:cNvSpPr>
            <a:spLocks noChangeArrowheads="1"/>
          </p:cNvSpPr>
          <p:nvPr/>
        </p:nvSpPr>
        <p:spPr bwMode="auto">
          <a:xfrm>
            <a:off x="250825" y="1196975"/>
            <a:ext cx="8642350" cy="1223963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0" y="1268413"/>
            <a:ext cx="9828213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     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</a:t>
            </a:r>
            <a:endParaRPr lang="en-US" sz="20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graphicFrame>
        <p:nvGraphicFramePr>
          <p:cNvPr id="117766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2419350" y="375443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19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5443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0326" name="Text Box 6"/>
          <p:cNvSpPr txBox="1">
            <a:spLocks noChangeArrowheads="1"/>
          </p:cNvSpPr>
          <p:nvPr/>
        </p:nvSpPr>
        <p:spPr bwMode="auto">
          <a:xfrm>
            <a:off x="-1404938" y="115888"/>
            <a:ext cx="9864726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71475" indent="-371475">
              <a:lnSpc>
                <a:spcPct val="85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000099"/>
                </a:solidFill>
                <a:latin typeface="Papyrus" pitchFamily="66" charset="0"/>
              </a:rPr>
              <a:t>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                  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Genus,  Euler  &amp;   Betti  </a:t>
            </a: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</a:t>
            </a:r>
            <a:r>
              <a:rPr lang="en-US" sz="2000" b="1" dirty="0">
                <a:solidFill>
                  <a:srgbClr val="000099"/>
                </a:solidFill>
                <a:latin typeface="+mj-lt"/>
              </a:rPr>
              <a:t>  </a:t>
            </a:r>
            <a:endParaRPr lang="en-US" b="1" dirty="0">
              <a:solidFill>
                <a:srgbClr val="CC0099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650" y="1268413"/>
            <a:ext cx="8208963" cy="4986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ym typeface="Mathematica3"/>
              </a:rPr>
              <a:t>   Euler – Poincare formula </a:t>
            </a:r>
          </a:p>
          <a:p>
            <a:pPr>
              <a:defRPr/>
            </a:pPr>
            <a:endParaRPr lang="en-US" dirty="0">
              <a:sym typeface="Mathematica3"/>
            </a:endParaRPr>
          </a:p>
          <a:p>
            <a:pPr>
              <a:defRPr/>
            </a:pPr>
            <a:r>
              <a:rPr lang="en-US" dirty="0"/>
              <a:t>      Relationship between Betti Numbers &amp; Euler Characteristic  </a:t>
            </a:r>
            <a:r>
              <a:rPr lang="en-US" dirty="0">
                <a:sym typeface="Mathematica1"/>
              </a:rPr>
              <a:t>.</a:t>
            </a: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3-D  manifold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5"/>
              </a:rPr>
              <a:t>: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2-D boundary manifold 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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5"/>
              </a:rPr>
              <a:t>: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 typeface="Mathematica1" pitchFamily="2" charset="2"/>
              <a:buChar char="·"/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</a:t>
            </a:r>
          </a:p>
        </p:txBody>
      </p:sp>
      <p:graphicFrame>
        <p:nvGraphicFramePr>
          <p:cNvPr id="117769" name="Object 5"/>
          <p:cNvGraphicFramePr>
            <a:graphicFrameLocks noChangeAspect="1"/>
          </p:cNvGraphicFramePr>
          <p:nvPr/>
        </p:nvGraphicFramePr>
        <p:xfrm>
          <a:off x="2916238" y="2852738"/>
          <a:ext cx="5889625" cy="187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20" name="Equation" r:id="rId6" imgW="1574800" imgH="482600" progId="Equation.DSMT4">
                  <p:embed/>
                </p:oleObj>
              </mc:Choice>
              <mc:Fallback>
                <p:oleObj name="Equation" r:id="rId6" imgW="1574800" imgH="482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2852738"/>
                        <a:ext cx="5889625" cy="187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770" name="Object 5"/>
          <p:cNvGraphicFramePr>
            <a:graphicFrameLocks noChangeAspect="1"/>
          </p:cNvGraphicFramePr>
          <p:nvPr/>
        </p:nvGraphicFramePr>
        <p:xfrm>
          <a:off x="2843213" y="5373688"/>
          <a:ext cx="5864225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21" name="Equation" r:id="rId8" imgW="1511300" imgH="254000" progId="Equation.DSMT4">
                  <p:embed/>
                </p:oleObj>
              </mc:Choice>
              <mc:Fallback>
                <p:oleObj name="Equation" r:id="rId8" imgW="1511300" imgH="2540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5373688"/>
                        <a:ext cx="5864225" cy="102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/>
  </p:transition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3031</Words>
  <Application>Microsoft Office PowerPoint</Application>
  <PresentationFormat>On-screen Show (4:3)</PresentationFormat>
  <Paragraphs>946</Paragraphs>
  <Slides>115</Slides>
  <Notes>114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29" baseType="lpstr">
      <vt:lpstr>굴림</vt:lpstr>
      <vt:lpstr>Arial</vt:lpstr>
      <vt:lpstr>Euclid Symbol</vt:lpstr>
      <vt:lpstr>Garamond</vt:lpstr>
      <vt:lpstr>Mathematica1</vt:lpstr>
      <vt:lpstr>Mathematica3</vt:lpstr>
      <vt:lpstr>Mathematica5</vt:lpstr>
      <vt:lpstr>Papyrus</vt:lpstr>
      <vt:lpstr>Symbol</vt:lpstr>
      <vt:lpstr>Times New Roman</vt:lpstr>
      <vt:lpstr>Wingdings</vt:lpstr>
      <vt:lpstr>Default Design</vt:lpstr>
      <vt:lpstr>44_Default Design</vt:lpstr>
      <vt:lpstr>Equation</vt:lpstr>
      <vt:lpstr>Cosmic Structure:  Lecture 10 Measures of Cosmic Structure   </vt:lpstr>
      <vt:lpstr>If you want to  know more...</vt:lpstr>
      <vt:lpstr>Ergodic  Theorem  </vt:lpstr>
      <vt:lpstr>Statistical  Cosmological  Principle</vt:lpstr>
      <vt:lpstr>Ergodic  Theorem </vt:lpstr>
      <vt:lpstr>Ergodic  Theorem </vt:lpstr>
      <vt:lpstr>Fair  Sample  Hypothesis </vt:lpstr>
      <vt:lpstr>Discrete  e.g.  Continuous  </vt:lpstr>
      <vt:lpstr>Discrete &amp;  Continuous Distributions </vt:lpstr>
      <vt:lpstr>Correlation  Functions  </vt:lpstr>
      <vt:lpstr>Correlation Functions</vt:lpstr>
      <vt:lpstr>Correlation Functions</vt:lpstr>
      <vt:lpstr> Correlation Functions</vt:lpstr>
      <vt:lpstr> Correlation Functions</vt:lpstr>
      <vt:lpstr>Correlation Functions:   related measures</vt:lpstr>
      <vt:lpstr>Correlation Functions:   related measures</vt:lpstr>
      <vt:lpstr>Power-law  Correlations</vt:lpstr>
      <vt:lpstr>Correlation Functions</vt:lpstr>
      <vt:lpstr>Correlation  Function Estimators   </vt:lpstr>
      <vt:lpstr>PowerPoint Presentation</vt:lpstr>
      <vt:lpstr>PowerPoint Presentation</vt:lpstr>
      <vt:lpstr>PowerPoint Presentation</vt:lpstr>
      <vt:lpstr>PowerPoint Presentation</vt:lpstr>
      <vt:lpstr>Angular  Two-point  Correlation Function </vt:lpstr>
      <vt:lpstr>Nonlinear Descriptions</vt:lpstr>
      <vt:lpstr>Nonlinear Descriptions</vt:lpstr>
      <vt:lpstr>Nonlinear Descriptions</vt:lpstr>
      <vt:lpstr>PowerPoint Presentation</vt:lpstr>
      <vt:lpstr>Nonlinear Descriptions</vt:lpstr>
      <vt:lpstr>Nonlinear Descriptions</vt:lpstr>
      <vt:lpstr>Nonlinear Descriptions</vt:lpstr>
      <vt:lpstr>Nonlinear Descriptions</vt:lpstr>
      <vt:lpstr>Nonlinear Descriptions</vt:lpstr>
      <vt:lpstr>Correlation  Functions:  Redshift  Space  </vt:lpstr>
      <vt:lpstr>PowerPoint Presentation</vt:lpstr>
      <vt:lpstr>PowerPoint Presentation</vt:lpstr>
      <vt:lpstr>sky-redshift space  2-pt correlation function (,)</vt:lpstr>
      <vt:lpstr>Redshift Space Distortions  Correlation Function</vt:lpstr>
      <vt:lpstr>Evolution Growth Rate</vt:lpstr>
      <vt:lpstr> Measurement   Spatial  2pt-Correlation  Function   </vt:lpstr>
      <vt:lpstr>Deprojected Spatial Correlations</vt:lpstr>
      <vt:lpstr>PowerPoint Presentation</vt:lpstr>
      <vt:lpstr> Luminosity Dependence  Correlation  Functions   </vt:lpstr>
      <vt:lpstr>Galaxy  Luminosity  Dependence </vt:lpstr>
      <vt:lpstr> Spatial  Structure  &amp;  Correlation  Functions   </vt:lpstr>
      <vt:lpstr>Structural  Insensitivity</vt:lpstr>
      <vt:lpstr>Structural  Sensitivity</vt:lpstr>
      <vt:lpstr> Cluster  Correlation  Functions   </vt:lpstr>
      <vt:lpstr>Clusters of Galaxies </vt:lpstr>
      <vt:lpstr>PowerPoint Presentation</vt:lpstr>
      <vt:lpstr>PowerPoint Presentation</vt:lpstr>
      <vt:lpstr>PowerPoint Presentation</vt:lpstr>
      <vt:lpstr>PowerPoint Presentation</vt:lpstr>
      <vt:lpstr> Higher Order  Correlation  Functions:   </vt:lpstr>
      <vt:lpstr>N-point  correlation  functions</vt:lpstr>
      <vt:lpstr>PowerPoint Presentation</vt:lpstr>
      <vt:lpstr>3-point  correlation  functions</vt:lpstr>
      <vt:lpstr>3-point  correlation  functions</vt:lpstr>
      <vt:lpstr> Power  Spectrum    </vt:lpstr>
      <vt:lpstr>Power Spectrum</vt:lpstr>
      <vt:lpstr>Power Spectrum  P(k)</vt:lpstr>
      <vt:lpstr>CDM Power Spectrum  P(k)</vt:lpstr>
      <vt:lpstr>PowerPoint Presentation</vt:lpstr>
      <vt:lpstr>Power Spectrum -  Correlation Function</vt:lpstr>
      <vt:lpstr>PowerPoint Presentation</vt:lpstr>
      <vt:lpstr>Estimators of P(k)</vt:lpstr>
      <vt:lpstr>Karhunen-Loeve</vt:lpstr>
      <vt:lpstr>PowerPoint Presentation</vt:lpstr>
      <vt:lpstr>PowerPoint Presentation</vt:lpstr>
      <vt:lpstr>PowerPoint Presentation</vt:lpstr>
      <vt:lpstr> Topological Analysis   of the Cosmic Web    </vt:lpstr>
      <vt:lpstr>PowerPoint Presentation</vt:lpstr>
      <vt:lpstr>PowerPoint Presentation</vt:lpstr>
      <vt:lpstr>Why is the topology study useful?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Topology   of  the   Primordial Gaussian Field</vt:lpstr>
      <vt:lpstr>Edge of the Visible Universe</vt:lpstr>
      <vt:lpstr>Primordial Gaussian Field</vt:lpstr>
      <vt:lpstr>PowerPoint Presentation</vt:lpstr>
      <vt:lpstr>Gaussian  Random  Fields: Genus</vt:lpstr>
      <vt:lpstr> Topology   of    non-Gaussian Fields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Minkowski Functionals</vt:lpstr>
      <vt:lpstr>PowerPoint Presentation</vt:lpstr>
      <vt:lpstr>Minkowski  Functionals: Non-Gaussianity Measure</vt:lpstr>
      <vt:lpstr>Minkowski functionals</vt:lpstr>
      <vt:lpstr> Homology Analysis  of the Cosmic Web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Gaussian  Random  Fields: Betti Numbers</vt:lpstr>
      <vt:lpstr>Gaussian  Random  Fields: Betti Numbers</vt:lpstr>
      <vt:lpstr>Gaussian  Random  Fields: Correlation Betti Numbers</vt:lpstr>
      <vt:lpstr>Gaussian  Random  Fields: Betti Numbers</vt:lpstr>
      <vt:lpstr> Homology  of the Cosmic Web</vt:lpstr>
      <vt:lpstr>Homology of evolving LCDM cosmology</vt:lpstr>
      <vt:lpstr>Betti2: evolving void populations</vt:lpstr>
      <vt:lpstr>LCDM  vs. SUGRA</vt:lpstr>
      <vt:lpstr>Homology sensitivity LCDM vs. Quintessence</vt:lpstr>
      <vt:lpstr> Persistence</vt:lpstr>
      <vt:lpstr>Persistence: search for topological reality</vt:lpstr>
      <vt:lpstr>Persistent Homology </vt:lpstr>
      <vt:lpstr>Persistent   LCDM Cosmic Web </vt:lpstr>
      <vt:lpstr> Minimal  Spanning  Tree     </vt:lpstr>
      <vt:lpstr>PowerPoint Presentation</vt:lpstr>
    </vt:vector>
  </TitlesOfParts>
  <Company>Kapteyn Astronomical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Cosmological Structure Formation</dc:title>
  <dc:creator>weygaert</dc:creator>
  <cp:lastModifiedBy>Rien van de Weijgaert</cp:lastModifiedBy>
  <cp:revision>251</cp:revision>
  <cp:lastPrinted>2017-02-17T10:26:45Z</cp:lastPrinted>
  <dcterms:created xsi:type="dcterms:W3CDTF">2003-04-08T08:38:37Z</dcterms:created>
  <dcterms:modified xsi:type="dcterms:W3CDTF">2018-10-19T10:05:05Z</dcterms:modified>
</cp:coreProperties>
</file>