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  <p:sldMasterId id="2147483710" r:id="rId3"/>
    <p:sldMasterId id="2147483725" r:id="rId4"/>
    <p:sldMasterId id="2147483755" r:id="rId5"/>
    <p:sldMasterId id="2147483767" r:id="rId6"/>
    <p:sldMasterId id="2147483779" r:id="rId7"/>
    <p:sldMasterId id="2147483932" r:id="rId8"/>
    <p:sldMasterId id="2147483946" r:id="rId9"/>
    <p:sldMasterId id="2147483958" r:id="rId10"/>
    <p:sldMasterId id="2147483973" r:id="rId11"/>
    <p:sldMasterId id="2147483988" r:id="rId12"/>
  </p:sldMasterIdLst>
  <p:notesMasterIdLst>
    <p:notesMasterId r:id="rId182"/>
  </p:notesMasterIdLst>
  <p:handoutMasterIdLst>
    <p:handoutMasterId r:id="rId183"/>
  </p:handoutMasterIdLst>
  <p:sldIdLst>
    <p:sldId id="970" r:id="rId13"/>
    <p:sldId id="893" r:id="rId14"/>
    <p:sldId id="895" r:id="rId15"/>
    <p:sldId id="896" r:id="rId16"/>
    <p:sldId id="891" r:id="rId17"/>
    <p:sldId id="892" r:id="rId18"/>
    <p:sldId id="897" r:id="rId19"/>
    <p:sldId id="894" r:id="rId20"/>
    <p:sldId id="898" r:id="rId21"/>
    <p:sldId id="899" r:id="rId22"/>
    <p:sldId id="900" r:id="rId23"/>
    <p:sldId id="901" r:id="rId24"/>
    <p:sldId id="902" r:id="rId25"/>
    <p:sldId id="907" r:id="rId26"/>
    <p:sldId id="594" r:id="rId27"/>
    <p:sldId id="610" r:id="rId28"/>
    <p:sldId id="615" r:id="rId29"/>
    <p:sldId id="614" r:id="rId30"/>
    <p:sldId id="616" r:id="rId31"/>
    <p:sldId id="596" r:id="rId32"/>
    <p:sldId id="595" r:id="rId33"/>
    <p:sldId id="585" r:id="rId34"/>
    <p:sldId id="611" r:id="rId35"/>
    <p:sldId id="613" r:id="rId36"/>
    <p:sldId id="525" r:id="rId37"/>
    <p:sldId id="527" r:id="rId38"/>
    <p:sldId id="597" r:id="rId39"/>
    <p:sldId id="930" r:id="rId40"/>
    <p:sldId id="921" r:id="rId41"/>
    <p:sldId id="922" r:id="rId42"/>
    <p:sldId id="923" r:id="rId43"/>
    <p:sldId id="925" r:id="rId44"/>
    <p:sldId id="924" r:id="rId45"/>
    <p:sldId id="926" r:id="rId46"/>
    <p:sldId id="927" r:id="rId47"/>
    <p:sldId id="928" r:id="rId48"/>
    <p:sldId id="929" r:id="rId49"/>
    <p:sldId id="931" r:id="rId50"/>
    <p:sldId id="903" r:id="rId51"/>
    <p:sldId id="904" r:id="rId52"/>
    <p:sldId id="906" r:id="rId53"/>
    <p:sldId id="1055" r:id="rId54"/>
    <p:sldId id="905" r:id="rId55"/>
    <p:sldId id="1056" r:id="rId56"/>
    <p:sldId id="601" r:id="rId57"/>
    <p:sldId id="937" r:id="rId58"/>
    <p:sldId id="909" r:id="rId59"/>
    <p:sldId id="910" r:id="rId60"/>
    <p:sldId id="913" r:id="rId61"/>
    <p:sldId id="912" r:id="rId62"/>
    <p:sldId id="917" r:id="rId63"/>
    <p:sldId id="918" r:id="rId64"/>
    <p:sldId id="919" r:id="rId65"/>
    <p:sldId id="920" r:id="rId66"/>
    <p:sldId id="626" r:id="rId67"/>
    <p:sldId id="936" r:id="rId68"/>
    <p:sldId id="911" r:id="rId69"/>
    <p:sldId id="650" r:id="rId70"/>
    <p:sldId id="602" r:id="rId71"/>
    <p:sldId id="935" r:id="rId72"/>
    <p:sldId id="932" r:id="rId73"/>
    <p:sldId id="934" r:id="rId74"/>
    <p:sldId id="940" r:id="rId75"/>
    <p:sldId id="938" r:id="rId76"/>
    <p:sldId id="939" r:id="rId77"/>
    <p:sldId id="966" r:id="rId78"/>
    <p:sldId id="968" r:id="rId79"/>
    <p:sldId id="967" r:id="rId80"/>
    <p:sldId id="969" r:id="rId81"/>
    <p:sldId id="915" r:id="rId82"/>
    <p:sldId id="916" r:id="rId83"/>
    <p:sldId id="603" r:id="rId84"/>
    <p:sldId id="586" r:id="rId85"/>
    <p:sldId id="591" r:id="rId86"/>
    <p:sldId id="583" r:id="rId87"/>
    <p:sldId id="850" r:id="rId88"/>
    <p:sldId id="885" r:id="rId89"/>
    <p:sldId id="651" r:id="rId90"/>
    <p:sldId id="951" r:id="rId91"/>
    <p:sldId id="953" r:id="rId92"/>
    <p:sldId id="956" r:id="rId93"/>
    <p:sldId id="952" r:id="rId94"/>
    <p:sldId id="949" r:id="rId95"/>
    <p:sldId id="950" r:id="rId96"/>
    <p:sldId id="975" r:id="rId97"/>
    <p:sldId id="954" r:id="rId98"/>
    <p:sldId id="972" r:id="rId99"/>
    <p:sldId id="973" r:id="rId100"/>
    <p:sldId id="955" r:id="rId101"/>
    <p:sldId id="671" r:id="rId102"/>
    <p:sldId id="974" r:id="rId103"/>
    <p:sldId id="872" r:id="rId104"/>
    <p:sldId id="848" r:id="rId105"/>
    <p:sldId id="667" r:id="rId106"/>
    <p:sldId id="1022" r:id="rId107"/>
    <p:sldId id="1023" r:id="rId108"/>
    <p:sldId id="1024" r:id="rId109"/>
    <p:sldId id="1025" r:id="rId110"/>
    <p:sldId id="1026" r:id="rId111"/>
    <p:sldId id="1027" r:id="rId112"/>
    <p:sldId id="1028" r:id="rId113"/>
    <p:sldId id="1029" r:id="rId114"/>
    <p:sldId id="1030" r:id="rId115"/>
    <p:sldId id="1031" r:id="rId116"/>
    <p:sldId id="1032" r:id="rId117"/>
    <p:sldId id="1033" r:id="rId118"/>
    <p:sldId id="1034" r:id="rId119"/>
    <p:sldId id="1035" r:id="rId120"/>
    <p:sldId id="1036" r:id="rId121"/>
    <p:sldId id="1037" r:id="rId122"/>
    <p:sldId id="1038" r:id="rId123"/>
    <p:sldId id="1017" r:id="rId124"/>
    <p:sldId id="1018" r:id="rId125"/>
    <p:sldId id="1019" r:id="rId126"/>
    <p:sldId id="1020" r:id="rId127"/>
    <p:sldId id="1021" r:id="rId128"/>
    <p:sldId id="1053" r:id="rId129"/>
    <p:sldId id="976" r:id="rId130"/>
    <p:sldId id="977" r:id="rId131"/>
    <p:sldId id="978" r:id="rId132"/>
    <p:sldId id="979" r:id="rId133"/>
    <p:sldId id="980" r:id="rId134"/>
    <p:sldId id="981" r:id="rId135"/>
    <p:sldId id="982" r:id="rId136"/>
    <p:sldId id="1047" r:id="rId137"/>
    <p:sldId id="984" r:id="rId138"/>
    <p:sldId id="1045" r:id="rId139"/>
    <p:sldId id="985" r:id="rId140"/>
    <p:sldId id="986" r:id="rId141"/>
    <p:sldId id="987" r:id="rId142"/>
    <p:sldId id="1046" r:id="rId143"/>
    <p:sldId id="988" r:id="rId144"/>
    <p:sldId id="990" r:id="rId145"/>
    <p:sldId id="991" r:id="rId146"/>
    <p:sldId id="992" r:id="rId147"/>
    <p:sldId id="993" r:id="rId148"/>
    <p:sldId id="994" r:id="rId149"/>
    <p:sldId id="1051" r:id="rId150"/>
    <p:sldId id="1054" r:id="rId151"/>
    <p:sldId id="995" r:id="rId152"/>
    <p:sldId id="867" r:id="rId153"/>
    <p:sldId id="1049" r:id="rId154"/>
    <p:sldId id="998" r:id="rId155"/>
    <p:sldId id="997" r:id="rId156"/>
    <p:sldId id="1050" r:id="rId157"/>
    <p:sldId id="1048" r:id="rId158"/>
    <p:sldId id="1000" r:id="rId159"/>
    <p:sldId id="1043" r:id="rId160"/>
    <p:sldId id="1042" r:id="rId161"/>
    <p:sldId id="1001" r:id="rId162"/>
    <p:sldId id="1002" r:id="rId163"/>
    <p:sldId id="1003" r:id="rId164"/>
    <p:sldId id="1004" r:id="rId165"/>
    <p:sldId id="1005" r:id="rId166"/>
    <p:sldId id="1007" r:id="rId167"/>
    <p:sldId id="1013" r:id="rId168"/>
    <p:sldId id="1014" r:id="rId169"/>
    <p:sldId id="1015" r:id="rId170"/>
    <p:sldId id="1016" r:id="rId171"/>
    <p:sldId id="1039" r:id="rId172"/>
    <p:sldId id="1040" r:id="rId173"/>
    <p:sldId id="631" r:id="rId174"/>
    <p:sldId id="632" r:id="rId175"/>
    <p:sldId id="1041" r:id="rId176"/>
    <p:sldId id="1044" r:id="rId177"/>
    <p:sldId id="621" r:id="rId178"/>
    <p:sldId id="1052" r:id="rId179"/>
    <p:sldId id="622" r:id="rId180"/>
    <p:sldId id="624" r:id="rId18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  <a:srgbClr val="009900"/>
    <a:srgbClr val="0000FF"/>
    <a:srgbClr val="5F5F5F"/>
    <a:srgbClr val="FF0000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54" autoAdjust="0"/>
    <p:restoredTop sz="94637" autoAdjust="0"/>
  </p:normalViewPr>
  <p:slideViewPr>
    <p:cSldViewPr>
      <p:cViewPr varScale="1">
        <p:scale>
          <a:sx n="73" d="100"/>
          <a:sy n="73" d="100"/>
        </p:scale>
        <p:origin x="-4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38" Type="http://schemas.openxmlformats.org/officeDocument/2006/relationships/slide" Target="slides/slide126.xml"/><Relationship Id="rId154" Type="http://schemas.openxmlformats.org/officeDocument/2006/relationships/slide" Target="slides/slide142.xml"/><Relationship Id="rId159" Type="http://schemas.openxmlformats.org/officeDocument/2006/relationships/slide" Target="slides/slide147.xml"/><Relationship Id="rId175" Type="http://schemas.openxmlformats.org/officeDocument/2006/relationships/slide" Target="slides/slide163.xml"/><Relationship Id="rId170" Type="http://schemas.openxmlformats.org/officeDocument/2006/relationships/slide" Target="slides/slide158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28" Type="http://schemas.openxmlformats.org/officeDocument/2006/relationships/slide" Target="slides/slide116.xml"/><Relationship Id="rId144" Type="http://schemas.openxmlformats.org/officeDocument/2006/relationships/slide" Target="slides/slide132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65" Type="http://schemas.openxmlformats.org/officeDocument/2006/relationships/slide" Target="slides/slide153.xml"/><Relationship Id="rId181" Type="http://schemas.openxmlformats.org/officeDocument/2006/relationships/slide" Target="slides/slide169.xml"/><Relationship Id="rId186" Type="http://schemas.openxmlformats.org/officeDocument/2006/relationships/theme" Target="theme/theme1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55" Type="http://schemas.openxmlformats.org/officeDocument/2006/relationships/slide" Target="slides/slide143.xml"/><Relationship Id="rId171" Type="http://schemas.openxmlformats.org/officeDocument/2006/relationships/slide" Target="slides/slide159.xml"/><Relationship Id="rId176" Type="http://schemas.openxmlformats.org/officeDocument/2006/relationships/slide" Target="slides/slide164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61" Type="http://schemas.openxmlformats.org/officeDocument/2006/relationships/slide" Target="slides/slide149.xml"/><Relationship Id="rId166" Type="http://schemas.openxmlformats.org/officeDocument/2006/relationships/slide" Target="slides/slide154.xml"/><Relationship Id="rId182" Type="http://schemas.openxmlformats.org/officeDocument/2006/relationships/notesMaster" Target="notesMasters/notesMaster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7" Type="http://schemas.openxmlformats.org/officeDocument/2006/relationships/slide" Target="slides/slide165.xml"/><Relationship Id="rId172" Type="http://schemas.openxmlformats.org/officeDocument/2006/relationships/slide" Target="slides/slide160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18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slide" Target="slides/slide166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184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79" Type="http://schemas.openxmlformats.org/officeDocument/2006/relationships/slide" Target="slides/slide167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Relationship Id="rId18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9.xml"/><Relationship Id="rId1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14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9EDF04A3-5DAC-4A9C-945B-5960FA2716D6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7857B103-EB0D-4E2B-8564-C3BE133DA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3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A72DD1D7-C939-4256-821E-F240F8BB4474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6F3CF6A3-F23D-46CF-BD46-9BEB73BB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1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C8EE0-76A1-4BC4-B67F-EC88019965B8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103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3650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6021"/>
      </p:ext>
    </p:extLst>
  </p:cSld>
  <p:clrMapOvr>
    <a:masterClrMapping/>
  </p:clrMapOvr>
  <p:transition spd="slow"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A47A9-8ACC-4BAB-8766-62A14A334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938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3E858-AE46-49AF-9A31-F9E3CDAB4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0087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44A0-F9D9-4114-A6FD-23DED62C8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7577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BC251-514F-4996-AAA2-38D99030F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473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2AECA-2AF7-4561-BA2D-54E7483FA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84439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BC3F-DC31-4BF4-9061-A0D80CBEA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07931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82D9-E9C4-416D-94B7-7D83DD7780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64945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DA31-8FFB-4B8B-B2FA-6A663ECB08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2003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C13F-E442-4428-A3C2-89D9F2E6AF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20230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8A24-1DF9-49FE-A657-F94620FDDC5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6653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6769"/>
      </p:ext>
    </p:extLst>
  </p:cSld>
  <p:clrMapOvr>
    <a:masterClrMapping/>
  </p:clrMapOvr>
  <p:transition spd="slow"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0D082-4114-4424-9F5F-4E163645C6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99342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2277-C02F-4C2E-8871-3AD53F09487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692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9C33-EC02-4EEE-BE7C-5A4547C7976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31270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89C5-FBB2-4959-94E4-DABDCBF949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44514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7F24-65A8-48C6-A4EA-F33AFA89B20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03348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97C51-CDBD-42CE-883D-CEEF2F1655E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4880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9595-87E4-4910-AFFB-39B80AE590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54953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C25F-0EF3-41E4-9639-AC6E6779512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31215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4938-9CD0-46D3-B52F-007FD2F54DC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9091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0022-D480-4E60-94E9-144CE7FA81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5619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57761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5BBC-E5CA-43AF-9266-F037B2401CF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1250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7C94-ECE7-40FB-9898-7C79A45BF4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43943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45E2-3480-4648-9428-CD17A2498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81008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7A5D-EF13-4863-9948-8B4D6BEDC2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87652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999B-C152-4636-A9AF-6F5584F67F8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89029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850-95AC-406D-9211-61025E8782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94442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F36D-3ED3-44D2-AAC2-29FC9CFF078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788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A938-F33F-493E-BFAC-AB10F22103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19599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4A0-E2A5-4F95-9CF7-44DD20B95D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52924"/>
      </p:ext>
    </p:extLst>
  </p:cSld>
  <p:clrMapOvr>
    <a:masterClrMapping/>
  </p:clrMapOvr>
  <p:transition spd="slow"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FD81-933D-42A4-84AF-EC5243679B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4652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7633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6F5B9-4FF1-4637-9139-A364191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2826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967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0497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76919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78644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494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90784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89201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70199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2838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9676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77757"/>
      </p:ext>
    </p:extLst>
  </p:cSld>
  <p:clrMapOvr>
    <a:masterClrMapping/>
  </p:clrMapOvr>
  <p:transition spd="slow"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67871"/>
      </p:ext>
    </p:extLst>
  </p:cSld>
  <p:clrMapOvr>
    <a:masterClrMapping/>
  </p:clrMapOvr>
  <p:transition spd="slow"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2988"/>
      </p:ext>
    </p:extLst>
  </p:cSld>
  <p:clrMapOvr>
    <a:masterClrMapping/>
  </p:clrMapOvr>
  <p:transition spd="slow"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6652"/>
      </p:ext>
    </p:extLst>
  </p:cSld>
  <p:clrMapOvr>
    <a:masterClrMapping/>
  </p:clrMapOvr>
  <p:transition spd="slow"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5747"/>
      </p:ext>
    </p:extLst>
  </p:cSld>
  <p:clrMapOvr>
    <a:masterClrMapping/>
  </p:clrMapOvr>
  <p:transition spd="slow"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8AD5A-1920-44C0-B451-69EC9B4E698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7882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54A6-CEAA-44CE-87A2-76DA1854E9A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5341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75C0-58E6-46D1-9D03-127C7EF5E8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4603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271FA-8142-4569-8D69-6A8AEA79618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83069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BA94-86B0-4388-BED3-B0AF393ABE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1235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D709-1069-49B0-8C3A-D46339B43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75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66CB-1968-46B4-8C91-E8C225790AA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4192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00A1-2CE3-4BAA-B60A-A71FE7551E1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19706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058F3-4D96-4299-A9E1-9749BFF79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51729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182D9-0359-4D31-AEF3-4472CD1AF6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10859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C602-C026-4868-8705-DEAD1971A9D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44445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FFD3B-C588-42F6-83CE-4A974F558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85745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3047-92B4-4D3C-A053-DF3D6479BCE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40053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2DB9-38BE-4F64-9C5A-ED92EB1B346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594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59D30-B159-4461-B5E6-6FB8949291C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41513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C55B-5CE2-4F0B-92AB-F16D7821D4F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88682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A3C5-1504-48AE-B7F0-669BD7145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4766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DD39-536D-41CA-B93D-06B88A529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66825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1921-70F8-43D7-9FB8-8235BA909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778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57A7-8672-40D0-A3C6-BBA1D40A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8055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581"/>
      </p:ext>
    </p:extLst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F2F86-1BC3-45E1-A0AF-D13EEBD46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67457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A77D-AF77-4AA1-87F4-63131E6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4449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28EE-EE37-4C15-BD30-9199EB7C1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8143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DE9F-CC02-46BE-8281-5031BA9F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487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838E-DFC6-406F-9C58-150D55E43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6908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B20A-CC0D-4FB6-9EBC-5AE121C21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8993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851F-EBDF-4EE6-B95B-A306E9A6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55723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41E8-D378-4C4B-AE9C-3816CC7FA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4812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E280-072E-4632-AEF7-3A4F050A0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5120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5C09-6F0F-4C47-908F-121748D2A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1369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82725"/>
      </p:ext>
    </p:extLst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2555D-7BBE-4CB0-A5DE-0866BBB93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84862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40BD8-E4BF-4506-9B62-555CCFA2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26861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728D-84F6-40E2-A981-64C347E2D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92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A5607-9D7A-4658-BBCC-46F806A6E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7978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EAA40-28E9-4E76-8220-F32147704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94291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E1A-F4A9-4B62-B604-6CDD7E5F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15516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9AD6-AA40-4E38-BAF2-4A692BD70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7592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C07B-D9BF-43DA-A0B1-1FD0C35EF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11648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22A1-CD88-4BC8-955D-ED61619C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3246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C46B5-144D-423E-BDAE-37B0490A1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7629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8574"/>
      </p:ext>
    </p:extLst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4A25-7876-48A3-9F51-639047CF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4523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DF3-9250-4866-A685-E65D5DA0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613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7C3E-0A1B-4FDD-BE20-BBDE6D00E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374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A76F539-092A-4F5B-AB46-D4865DF64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4669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CD16CA4-170D-4165-A374-2329D1FA1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3000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07C526-64B2-4DF9-A71F-DE2B01BBC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64557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3F561F0-F0EC-47EC-B37E-763195BC6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934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7E074CB-5BE9-4F57-BD8C-32167B3E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01649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3D76E-13ED-4156-984E-80A36D902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59388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6B8D9A-98D6-4CEA-B5AD-FB1BB3E3D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514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8621"/>
      </p:ext>
    </p:extLst>
  </p:cSld>
  <p:clrMapOvr>
    <a:masterClrMapping/>
  </p:clrMapOvr>
  <p:transition spd="slow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374103-E687-4B2B-BCD6-29DE29940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153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ACC64C-BCF5-496B-B573-8B0265709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46235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599D3C-6C23-46F0-9FDF-C8ED3662D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48595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1189D-EC96-407C-854D-4E2804FFF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71263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76ECF01-94F2-4CB0-82E2-C52D361EF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4288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C78FB2-3253-4C5D-958F-5697656A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97332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F476EFB-72B3-4B8B-ADFE-D99F0570C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954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FC6B-241F-4087-8145-0F6096264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17419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63DE-F3C3-4023-B48B-BDC03A923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58729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7D18-7FEA-4391-8B83-D240B9935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2544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8244"/>
      </p:ext>
    </p:extLst>
  </p:cSld>
  <p:clrMapOvr>
    <a:masterClrMapping/>
  </p:clrMapOvr>
  <p:transition spd="slow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0825-752A-48E5-8FD8-5EA5AC75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20439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6D90-6EAC-4A16-8776-86D2C14C0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4393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7DE3D-2413-4B82-803D-3A69BB223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0009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6E54-CC85-4333-9E7E-3E87A614B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66122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B1DA-990F-465A-9518-1822E8B65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8183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329E-A9D0-4BE7-954B-B7B5A43FD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51120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6361-CBA5-4DCE-AD5B-2C9BDB84F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1916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6352-A11C-4E6D-8067-3B1352502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41776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7CBE-B412-44FF-9C07-F02ABC3F1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7974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B64-B7DF-48B6-B180-CE075CF1E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566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9320"/>
      </p:ext>
    </p:extLst>
  </p:cSld>
  <p:clrMapOvr>
    <a:masterClrMapping/>
  </p:clrMapOvr>
  <p:transition spd="slow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8BFE-132E-4D6D-A219-F05511C27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8957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5D38-E3E0-453C-B819-07F88A3F5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49678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E78A3-52D8-4425-85A5-F8D3BEFF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75095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1290-6F53-42BF-A241-C3C23A44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6001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B8D3-90AA-4F48-A917-733BD9332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44216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2C223-B3CB-4C8E-ADD0-E5593EAC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7356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10D1A-DA95-4C76-87DB-EF9D6150E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2196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7B04-8378-4EF0-8D60-6290B3BB6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1831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994BC-F0EE-477C-9927-C72BD6440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8646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A0023-E74B-41A4-8B14-C67429B5A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506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9581"/>
      </p:ext>
    </p:extLst>
  </p:cSld>
  <p:clrMapOvr>
    <a:masterClrMapping/>
  </p:clrMapOvr>
  <p:transition spd="slow"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2C06-6CB5-4EC3-98E9-04537614E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9793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A9E1-B609-4CEB-8C5E-36733F535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2025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82EB-91FA-4DEA-9147-8729DBD8D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71898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48D2-3632-4BE2-A70B-725AA2053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26698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E5B5-8FEA-4ED1-93DC-772277BC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75802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2049-BC84-4495-AA3D-B83BF1693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20041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D9E25-FE47-4107-A754-0CEE77217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1446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1E00-E61E-4724-B4CF-BD2B20FF1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16461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6E4BC-4DAB-4FEE-A0DD-B11EF4D65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5184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F600-E48C-47F7-9A0A-0B4EB80D7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719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9127"/>
      </p:ext>
    </p:extLst>
  </p:cSld>
  <p:clrMapOvr>
    <a:masterClrMapping/>
  </p:clrMapOvr>
  <p:transition spd="slow"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ADB9-C0D6-4F78-A0B7-0C11E3CE3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3518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AA1A-B478-4C2E-8696-1D511087D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3307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98094-C40A-4B73-8805-99B1BF2D5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72204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702C-FB2D-4DCA-BE49-D11519D99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5860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28DC-0C1E-4915-A646-F00B8E2E0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4241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22C3-CAD9-453C-91CC-C6610DE4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93990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DEED3-FB73-4674-9C4B-EE5249512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188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D819-7F0E-422B-82A1-3660AC6C7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546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7651-3065-40CE-BAA0-B6863516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92263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CF7FE-D00C-4826-9BC0-CBABA9164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5046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6081E-FABE-40B9-B063-BDCB330D27C9}" type="slidenum">
              <a:rPr lang="en-US">
                <a:solidFill>
                  <a:srgbClr val="FEFAC9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7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0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4AF556-9371-4D56-B32C-56E1A06DFF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6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1A166B85-DCED-40F2-9AE6-92B1B5A5E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840" r:id="rId2"/>
    <p:sldLayoutId id="2147483901" r:id="rId3"/>
    <p:sldLayoutId id="2147483841" r:id="rId4"/>
    <p:sldLayoutId id="2147483902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903" r:id="rId12"/>
    <p:sldLayoutId id="2147483904" r:id="rId13"/>
    <p:sldLayoutId id="2147483905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B9C64C1-6ACA-43C5-BDF3-AB4FD46CC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fld id="{504D168A-001C-4DBD-A2CC-85D2619D4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24D08186-7C4F-46F4-A4EF-73B1546D2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876" r:id="rId2"/>
    <p:sldLayoutId id="2147483921" r:id="rId3"/>
    <p:sldLayoutId id="2147483877" r:id="rId4"/>
    <p:sldLayoutId id="2147483922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F87ECE31-9EB6-4A0F-8E52-B09615467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884" r:id="rId2"/>
    <p:sldLayoutId id="2147483924" r:id="rId3"/>
    <p:sldLayoutId id="2147483885" r:id="rId4"/>
    <p:sldLayoutId id="214748392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B5954D3D-55EB-4BE0-A13E-459D6630A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892" r:id="rId2"/>
    <p:sldLayoutId id="2147483927" r:id="rId3"/>
    <p:sldLayoutId id="2147483893" r:id="rId4"/>
    <p:sldLayoutId id="2147483928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29" r:id="rId12"/>
    <p:sldLayoutId id="2147483930" r:id="rId13"/>
    <p:sldLayoutId id="2147483931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9F59E3D-000E-414A-A1D5-C1288BE55F5E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9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E71E04-C14A-4EAE-89D8-A2C9CD54D70E}" type="slidenum">
              <a:rPr lang="en-US">
                <a:solidFill>
                  <a:srgbClr val="FEFAC9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42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25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5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2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29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1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1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22.w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133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2.jpe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0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8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58.xml"/><Relationship Id="rId1" Type="http://schemas.openxmlformats.org/officeDocument/2006/relationships/video" Target="file:///E:\Documents\Rien\science\astronomy\images\cosmology\lss\superclusters\a13apm8.avi" TargetMode="External"/><Relationship Id="rId4" Type="http://schemas.openxmlformats.org/officeDocument/2006/relationships/image" Target="../media/image14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22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42.bin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0.jpeg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22.wm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9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8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5.jpeg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22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4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png"/><Relationship Id="rId4" Type="http://schemas.openxmlformats.org/officeDocument/2006/relationships/image" Target="../media/image10.w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50.bin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png"/><Relationship Id="rId4" Type="http://schemas.openxmlformats.org/officeDocument/2006/relationships/image" Target="../media/image10.w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3.png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22.wm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9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3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0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slideLayout" Target="../slideLayouts/slideLayout80.xml"/><Relationship Id="rId1" Type="http://schemas.openxmlformats.org/officeDocument/2006/relationships/video" Target="file:///E:\Documents\Rien\science\astronomy\images\cosmology\strucform\cosmicweb\LocalUniverse\local.universe.dolag.mpeg" TargetMode="Externa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197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96.png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22.wmf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58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E:\Documents\Rien\science\astronomy\images\cosmology\lss\zsurvey\SDSS\sdss3wmap\sdssrotate.mpeg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7" name="Content Placeholder 4" descr="cmb.cosmicwe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0" y="0"/>
            <a:ext cx="10939463" cy="7072313"/>
          </a:xfrm>
        </p:spPr>
      </p:pic>
      <p:sp>
        <p:nvSpPr>
          <p:cNvPr id="41988" name="Content Placeholder 3"/>
          <p:cNvSpPr>
            <a:spLocks noGrp="1"/>
          </p:cNvSpPr>
          <p:nvPr>
            <p:ph sz="half" idx="2"/>
          </p:nvPr>
        </p:nvSpPr>
        <p:spPr>
          <a:xfrm>
            <a:off x="2571750" y="1285875"/>
            <a:ext cx="6143625" cy="4400550"/>
          </a:xfr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Large Scale Structure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       of the Universe 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       Galaxy Surveys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8587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2dFGRs   luminosity  function: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Faint  Galaxies  dominate  number  density   !!!!!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 Galaxies determine the luminosity (stars)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in  a cosmic volume !!!!!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1205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2857500" y="2286000"/>
          <a:ext cx="292735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Equation" r:id="rId5" imgW="1193800" imgH="723900" progId="Equation.DSMT4">
                  <p:embed/>
                </p:oleObj>
              </mc:Choice>
              <mc:Fallback>
                <p:oleObj name="Equation" r:id="rId5" imgW="1193800" imgH="723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2286000"/>
                        <a:ext cx="292735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714625" y="2214563"/>
            <a:ext cx="3214688" cy="1928812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Clusters of Galaxies</a:t>
            </a:r>
          </a:p>
        </p:txBody>
      </p:sp>
      <p:pic>
        <p:nvPicPr>
          <p:cNvPr id="143363" name="Picture 5" descr="comacluster_spitz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Coma   Cluster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sp>
        <p:nvSpPr>
          <p:cNvPr id="144387" name="AutoShape 8"/>
          <p:cNvSpPr>
            <a:spLocks noChangeArrowheads="1"/>
          </p:cNvSpPr>
          <p:nvPr/>
        </p:nvSpPr>
        <p:spPr bwMode="auto">
          <a:xfrm>
            <a:off x="395288" y="1557338"/>
            <a:ext cx="8424862" cy="50863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4388" name="Text Box 7"/>
          <p:cNvSpPr txBox="1">
            <a:spLocks noChangeArrowheads="1"/>
          </p:cNvSpPr>
          <p:nvPr/>
        </p:nvSpPr>
        <p:spPr bwMode="auto">
          <a:xfrm>
            <a:off x="642938" y="857250"/>
            <a:ext cx="903605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Clusters not only contain galaxies: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in fact, galaxies &amp; stars are a minor component: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2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I.    Clusters are  Halos  of  Dark Matter: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DM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~  82%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II.   Clusters are Hot Balls of (highly ionized) Gas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ICM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~ 16-17 %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III.  Galaxies are mainly raisins in a sea of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dark matter &amp; hot gas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stars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~  2% </a:t>
            </a:r>
            <a:endParaRPr lang="en-US" altLang="en-US" sz="22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25"/>
          <p:cNvSpPr>
            <a:spLocks noChangeArrowheads="1"/>
          </p:cNvSpPr>
          <p:nvPr/>
        </p:nvSpPr>
        <p:spPr bwMode="auto">
          <a:xfrm>
            <a:off x="142875" y="1928813"/>
            <a:ext cx="4321175" cy="471487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5411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2" name="Rectangle 6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3" name="Rectangle 7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4" name="Rectangle 8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5" name="Rectangle 9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5417" name="Object 1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8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8" name="Rectangle 12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9" name="Rectangle 13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0" name="Rectangle 14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1" name="Rectangle 15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2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3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4" name="Text Box 18"/>
          <p:cNvSpPr txBox="1">
            <a:spLocks noChangeArrowheads="1"/>
          </p:cNvSpPr>
          <p:nvPr/>
        </p:nvSpPr>
        <p:spPr bwMode="auto">
          <a:xfrm>
            <a:off x="0" y="2143125"/>
            <a:ext cx="4572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Baryonic matter in clusters is not only confined to galaxies: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~ 2 to 5 times more baryonic mass in the form of a </a:t>
            </a: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diffuse hot X-ray emitting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                    Intracluster Gas,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trapped and heated to a temperature of the order of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                          T  ~ 10</a:t>
            </a:r>
            <a:r>
              <a:rPr lang="en-US" altLang="en-US" sz="1600" b="1" baseline="30000">
                <a:solidFill>
                  <a:srgbClr val="FF0000"/>
                </a:solidFill>
                <a:latin typeface="Constantia" pitchFamily="18" charset="0"/>
              </a:rPr>
              <a:t>8</a:t>
            </a: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K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by the gravitational potential of the cluster.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At such high temperatures, this gas is a fully ionized plasma, producing powerful X-ray emission, bremsstrahlung radiation induced by the electron-ion interactions.  </a:t>
            </a:r>
          </a:p>
        </p:txBody>
      </p:sp>
      <p:sp>
        <p:nvSpPr>
          <p:cNvPr id="145425" name="Text Box 19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A5B592"/>
                </a:solidFill>
                <a:latin typeface="Arial" charset="0"/>
              </a:rPr>
              <a:t>M51</a:t>
            </a:r>
          </a:p>
        </p:txBody>
      </p:sp>
      <p:pic>
        <p:nvPicPr>
          <p:cNvPr id="145426" name="Picture 20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288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Text Box 21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8" name="Text Box 22"/>
          <p:cNvSpPr txBox="1">
            <a:spLocks noChangeArrowheads="1"/>
          </p:cNvSpPr>
          <p:nvPr/>
        </p:nvSpPr>
        <p:spPr bwMode="auto">
          <a:xfrm>
            <a:off x="4357688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  <a:latin typeface="Constantia" pitchFamily="18" charset="0"/>
              </a:rPr>
              <a:t>ROSAT X-ray image Coma Cluster</a:t>
            </a:r>
          </a:p>
        </p:txBody>
      </p:sp>
      <p:sp>
        <p:nvSpPr>
          <p:cNvPr id="536599" name="Rectangle 23"/>
          <p:cNvSpPr>
            <a:spLocks noChangeArrowheads="1"/>
          </p:cNvSpPr>
          <p:nvPr/>
        </p:nvSpPr>
        <p:spPr bwMode="auto">
          <a:xfrm>
            <a:off x="0" y="2857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Clusters of Galaxies:</a:t>
            </a:r>
            <a:b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</a:b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X-ray  </a:t>
            </a:r>
            <a:r>
              <a:rPr lang="en-US" sz="5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intracluster</a:t>
            </a: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gas</a:t>
            </a:r>
          </a:p>
        </p:txBody>
      </p:sp>
      <p:sp>
        <p:nvSpPr>
          <p:cNvPr id="145430" name="Rectangle 24"/>
          <p:cNvSpPr>
            <a:spLocks noChangeArrowheads="1"/>
          </p:cNvSpPr>
          <p:nvPr/>
        </p:nvSpPr>
        <p:spPr bwMode="auto">
          <a:xfrm>
            <a:off x="4643438" y="1928813"/>
            <a:ext cx="4392612" cy="439102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 descr="clus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57188"/>
            <a:ext cx="91789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85850" y="357166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tx1">
                    <a:lumMod val="95000"/>
                  </a:schemeClr>
                </a:solidFill>
              </a:rPr>
              <a:t>                   </a:t>
            </a:r>
            <a:r>
              <a:rPr sz="5500" b="1" smtClean="0">
                <a:solidFill>
                  <a:schemeClr val="bg1"/>
                </a:solidFill>
              </a:rPr>
              <a:t>Cluster  Mass:</a:t>
            </a:r>
            <a:r>
              <a:rPr sz="5500" b="1">
                <a:solidFill>
                  <a:schemeClr val="bg1"/>
                </a:solidFill>
              </a:rPr>
              <a:t/>
            </a:r>
            <a:br>
              <a:rPr sz="5500" b="1">
                <a:solidFill>
                  <a:schemeClr val="bg1"/>
                </a:solidFill>
              </a:rPr>
            </a:br>
            <a:r>
              <a:rPr sz="5500" b="1" smtClean="0">
                <a:solidFill>
                  <a:schemeClr val="bg1"/>
                </a:solidFill>
              </a:rPr>
              <a:t>             X-ray </a:t>
            </a:r>
            <a:r>
              <a:rPr sz="5500" b="1" err="1">
                <a:solidFill>
                  <a:schemeClr val="bg1"/>
                </a:solidFill>
              </a:rPr>
              <a:t>intracluster</a:t>
            </a:r>
            <a:r>
              <a:rPr sz="5500" b="1">
                <a:solidFill>
                  <a:schemeClr val="bg1"/>
                </a:solidFill>
              </a:rPr>
              <a:t> gas</a:t>
            </a:r>
          </a:p>
        </p:txBody>
      </p:sp>
      <p:graphicFrame>
        <p:nvGraphicFramePr>
          <p:cNvPr id="14745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7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1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2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3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4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746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8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6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7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8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9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0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1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2" name="Text Box 17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A5B592"/>
                </a:solidFill>
                <a:latin typeface="Arial" charset="0"/>
              </a:rPr>
              <a:t>M51</a:t>
            </a:r>
          </a:p>
        </p:txBody>
      </p:sp>
      <p:sp>
        <p:nvSpPr>
          <p:cNvPr id="147473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4" name="Text Box 19"/>
          <p:cNvSpPr txBox="1">
            <a:spLocks noChangeArrowheads="1"/>
          </p:cNvSpPr>
          <p:nvPr/>
        </p:nvSpPr>
        <p:spPr bwMode="auto">
          <a:xfrm>
            <a:off x="4572000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262626"/>
                </a:solidFill>
                <a:latin typeface="Constantia" pitchFamily="18" charset="0"/>
              </a:rPr>
              <a:t>ROSAT  X-ray image  Coma Cluster</a:t>
            </a:r>
          </a:p>
        </p:txBody>
      </p:sp>
      <p:pic>
        <p:nvPicPr>
          <p:cNvPr id="147475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4572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1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7" name="Text Box 22"/>
          <p:cNvSpPr txBox="1">
            <a:spLocks noChangeArrowheads="1"/>
          </p:cNvSpPr>
          <p:nvPr/>
        </p:nvSpPr>
        <p:spPr bwMode="auto">
          <a:xfrm>
            <a:off x="107950" y="2205038"/>
            <a:ext cx="560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onstantia" pitchFamily="18" charset="0"/>
              </a:rPr>
              <a:t>Hydrostatic Equilibrium:</a:t>
            </a:r>
          </a:p>
        </p:txBody>
      </p:sp>
      <p:sp>
        <p:nvSpPr>
          <p:cNvPr id="147478" name="Text Box 23"/>
          <p:cNvSpPr txBox="1">
            <a:spLocks noChangeArrowheads="1"/>
          </p:cNvSpPr>
          <p:nvPr/>
        </p:nvSpPr>
        <p:spPr bwMode="auto">
          <a:xfrm>
            <a:off x="285750" y="4214813"/>
            <a:ext cx="48577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Determination  Mass from X-ray observations: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assumption: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Isothermal:                                             T(r)=T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</a:rPr>
              <a:t>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density profile: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X-ray emission Bremsstrahlung:     L(r) ~ </a:t>
            </a:r>
            <a:r>
              <a:rPr lang="el-GR" altLang="en-US" sz="1400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ρ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(r)</a:t>
            </a:r>
            <a:r>
              <a:rPr lang="en-US" altLang="en-US" sz="1400" b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2875" y="1928813"/>
            <a:ext cx="4357688" cy="20716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875" y="4143375"/>
            <a:ext cx="4357688" cy="2143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606800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</a:t>
            </a:r>
            <a:b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Gravitational  Lenses </a:t>
            </a:r>
          </a:p>
        </p:txBody>
      </p:sp>
      <p:pic>
        <p:nvPicPr>
          <p:cNvPr id="148484" name="Picture 7" descr="cl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48847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 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A1689</a:t>
            </a:r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8487" name="Text Box 8"/>
          <p:cNvSpPr txBox="1">
            <a:spLocks noChangeArrowheads="1"/>
          </p:cNvSpPr>
          <p:nvPr/>
        </p:nvSpPr>
        <p:spPr bwMode="auto">
          <a:xfrm>
            <a:off x="7451725" y="1844675"/>
            <a:ext cx="2195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99"/>
                </a:solidFill>
                <a:latin typeface="Arial" charset="0"/>
              </a:rPr>
              <a:t>Courtesy: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99"/>
                </a:solidFill>
                <a:latin typeface="Arial" charset="0"/>
              </a:rPr>
              <a:t>T. Broadhurst et al</a:t>
            </a: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.</a:t>
            </a: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0" y="2103438"/>
            <a:ext cx="388778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sz="1500" b="1" dirty="0">
                <a:solidFill>
                  <a:prstClr val="black"/>
                </a:solidFill>
                <a:latin typeface="Constantia"/>
              </a:rPr>
              <a:t>A highly promising method to determine the amount and distribution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matter in the Universe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looks at the way it affects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srgbClr val="000066"/>
                </a:solidFill>
                <a:latin typeface="Constantia"/>
              </a:rPr>
              <a:t>             the trajectories of photons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According to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Einstein’s theory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General Relativity,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gravitational potential wells will bend and focus light. Dark matter concentrations act as a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</a:t>
            </a:r>
            <a:r>
              <a:rPr lang="en-US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Gravitational Lens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 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sz="1500" b="1" dirty="0">
              <a:solidFill>
                <a:srgbClr val="FF0000"/>
              </a:solidFill>
              <a:latin typeface="Papyrus" pitchFamily="66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baseline="-25000" dirty="0">
                <a:solidFill>
                  <a:srgbClr val="F3A447"/>
                </a:solidFill>
                <a:latin typeface="Papyrus" pitchFamily="66" charset="0"/>
              </a:rPr>
              <a:t>           </a:t>
            </a:r>
            <a:endParaRPr lang="en-US" sz="1500" b="1" dirty="0">
              <a:solidFill>
                <a:srgbClr val="F3A447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3" descr="Gravitational_lens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857250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bg1"/>
                </a:solidFill>
              </a:rPr>
              <a:t>              </a:t>
            </a:r>
            <a:r>
              <a:rPr sz="5500" b="1" smtClean="0">
                <a:solidFill>
                  <a:schemeClr val="tx1"/>
                </a:solidFill>
              </a:rPr>
              <a:t>Clusters</a:t>
            </a:r>
            <a:r>
              <a:rPr sz="5500" b="1">
                <a:solidFill>
                  <a:schemeClr val="tx1"/>
                </a:solidFill>
              </a:rPr>
              <a:t>:</a:t>
            </a:r>
            <a:br>
              <a:rPr sz="5500" b="1">
                <a:solidFill>
                  <a:schemeClr val="tx1"/>
                </a:solidFill>
              </a:rPr>
            </a:br>
            <a:r>
              <a:rPr sz="5500" b="1">
                <a:solidFill>
                  <a:schemeClr val="tx1"/>
                </a:solidFill>
              </a:rPr>
              <a:t>Gravitational  Lensing</a:t>
            </a:r>
          </a:p>
        </p:txBody>
      </p:sp>
      <p:graphicFrame>
        <p:nvGraphicFramePr>
          <p:cNvPr id="14950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951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1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2" name="TextBox 22"/>
          <p:cNvSpPr txBox="1">
            <a:spLocks noChangeArrowheads="1"/>
          </p:cNvSpPr>
          <p:nvPr/>
        </p:nvSpPr>
        <p:spPr bwMode="auto">
          <a:xfrm>
            <a:off x="3929063" y="6215063"/>
            <a:ext cx="507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Geometry  of  Gravitational Lenses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6072188"/>
            <a:ext cx="5214938" cy="642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9" descr="Einstein_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7964488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bg1"/>
                </a:solidFill>
              </a:rPr>
              <a:t>   </a:t>
            </a:r>
            <a:r>
              <a:rPr sz="5500" b="1" smtClean="0">
                <a:solidFill>
                  <a:schemeClr val="tx1"/>
                </a:solidFill>
              </a:rPr>
              <a:t>Gravitational  Lensing:</a:t>
            </a:r>
            <a:br>
              <a:rPr sz="5500" b="1" smtClean="0">
                <a:solidFill>
                  <a:schemeClr val="tx1"/>
                </a:solidFill>
              </a:rPr>
            </a:br>
            <a:r>
              <a:rPr sz="5500" b="1" smtClean="0">
                <a:solidFill>
                  <a:schemeClr val="tx1"/>
                </a:solidFill>
              </a:rPr>
              <a:t>            Einstein  Ring</a:t>
            </a:r>
            <a:endParaRPr sz="5500" b="1">
              <a:solidFill>
                <a:schemeClr val="tx1"/>
              </a:solidFill>
            </a:endParaRPr>
          </a:p>
        </p:txBody>
      </p:sp>
      <p:graphicFrame>
        <p:nvGraphicFramePr>
          <p:cNvPr id="15053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0538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3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1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3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5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142852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000" b="1" smtClean="0">
                <a:solidFill>
                  <a:schemeClr val="bg1"/>
                </a:solidFill>
              </a:rPr>
              <a:t>Gravitational  Telescopes:   </a:t>
            </a:r>
            <a:br>
              <a:rPr sz="5000" b="1" smtClean="0">
                <a:solidFill>
                  <a:schemeClr val="bg1"/>
                </a:solidFill>
              </a:rPr>
            </a:br>
            <a:r>
              <a:rPr sz="5000" b="1" smtClean="0">
                <a:solidFill>
                  <a:schemeClr val="bg1"/>
                </a:solidFill>
              </a:rPr>
              <a:t>Weak   vs.  Strong Lensing</a:t>
            </a:r>
            <a:endParaRPr sz="5000" b="1">
              <a:solidFill>
                <a:schemeClr val="bg1"/>
              </a:solidFill>
            </a:endParaRPr>
          </a:p>
        </p:txBody>
      </p:sp>
      <p:graphicFrame>
        <p:nvGraphicFramePr>
          <p:cNvPr id="15155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9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8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9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0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156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0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2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3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4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5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6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1568" name="Picture 21" descr="fi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571625"/>
            <a:ext cx="48577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40" name="Rectangle 20"/>
          <p:cNvSpPr>
            <a:spLocks noChangeArrowheads="1"/>
          </p:cNvSpPr>
          <p:nvPr/>
        </p:nvSpPr>
        <p:spPr bwMode="auto">
          <a:xfrm>
            <a:off x="71438" y="1643063"/>
            <a:ext cx="2643187" cy="507206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1570" name="Text Box 22"/>
          <p:cNvSpPr txBox="1">
            <a:spLocks noChangeArrowheads="1"/>
          </p:cNvSpPr>
          <p:nvPr/>
        </p:nvSpPr>
        <p:spPr bwMode="auto">
          <a:xfrm>
            <a:off x="142875" y="2786063"/>
            <a:ext cx="41433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Two kinds of lensing: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baseline="-25000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baseline="-2500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Strong Lensing: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 &lt; 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E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nonlinear  distortions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multiple image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Weak Lensing: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 &gt; 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E</a:t>
            </a:r>
            <a:endParaRPr lang="en-US" altLang="en-US" sz="1400" b="1" baseline="-25000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- linear distortions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- sheared images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b="1" baseline="-25000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 baseline="-25000">
                <a:solidFill>
                  <a:srgbClr val="CC0000"/>
                </a:solidFill>
                <a:latin typeface="Papyrus" pitchFamily="66" charset="0"/>
              </a:rPr>
              <a:t> </a:t>
            </a:r>
            <a:endParaRPr lang="en-US" altLang="en-US" b="1">
              <a:solidFill>
                <a:srgbClr val="000099"/>
              </a:solidFill>
            </a:endParaRPr>
          </a:p>
        </p:txBody>
      </p:sp>
      <p:graphicFrame>
        <p:nvGraphicFramePr>
          <p:cNvPr id="151571" name="Object 4"/>
          <p:cNvGraphicFramePr>
            <a:graphicFrameLocks noChangeAspect="1"/>
          </p:cNvGraphicFramePr>
          <p:nvPr/>
        </p:nvGraphicFramePr>
        <p:xfrm>
          <a:off x="285750" y="1928813"/>
          <a:ext cx="19558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1" name="Equation" r:id="rId7" imgW="1167893" imgH="482391" progId="Equation.DSMT4">
                  <p:embed/>
                </p:oleObj>
              </mc:Choice>
              <mc:Fallback>
                <p:oleObj name="Equation" r:id="rId7" imgW="1167893" imgH="48239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928813"/>
                        <a:ext cx="195580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72" name="Text Box 22"/>
          <p:cNvSpPr txBox="1">
            <a:spLocks noChangeArrowheads="1"/>
          </p:cNvSpPr>
          <p:nvPr/>
        </p:nvSpPr>
        <p:spPr bwMode="auto">
          <a:xfrm>
            <a:off x="2786063" y="5026025"/>
            <a:ext cx="61436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  Cluster Mass determination: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Weak Lensing:          Linear  Inversion  Distortion Field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Strong Lensing:        Complex Modeling  density  distribution.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                                   non-trivial  </a:t>
            </a:r>
            <a:endParaRPr lang="en-US" altLang="en-US" sz="1400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sz="1400" b="1">
                <a:solidFill>
                  <a:srgbClr val="CC0000"/>
                </a:solidFill>
                <a:latin typeface="Papyrus" pitchFamily="66" charset="0"/>
              </a:rPr>
              <a:t>   </a:t>
            </a:r>
            <a:endParaRPr lang="en-US" altLang="en-US" sz="1400" b="1">
              <a:solidFill>
                <a:srgbClr val="000099"/>
              </a:solidFill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57500" y="5143500"/>
            <a:ext cx="6143625" cy="15716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2857500" y="1643063"/>
            <a:ext cx="6143625" cy="34290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258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9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91" name="Text Box 17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259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3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33528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73463"/>
            <a:ext cx="33528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5" name="Text Box 24"/>
          <p:cNvSpPr txBox="1">
            <a:spLocks noChangeArrowheads="1"/>
          </p:cNvSpPr>
          <p:nvPr/>
        </p:nvSpPr>
        <p:spPr bwMode="auto">
          <a:xfrm>
            <a:off x="250825" y="50847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Unlensed</a:t>
            </a:r>
          </a:p>
        </p:txBody>
      </p:sp>
      <p:sp>
        <p:nvSpPr>
          <p:cNvPr id="152596" name="Text Box 25"/>
          <p:cNvSpPr txBox="1">
            <a:spLocks noChangeArrowheads="1"/>
          </p:cNvSpPr>
          <p:nvPr/>
        </p:nvSpPr>
        <p:spPr bwMode="auto">
          <a:xfrm>
            <a:off x="2771775" y="5876925"/>
            <a:ext cx="20891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Shear map +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Projected Mass</a:t>
            </a:r>
          </a:p>
        </p:txBody>
      </p:sp>
      <p:sp>
        <p:nvSpPr>
          <p:cNvPr id="152597" name="Text Box 26"/>
          <p:cNvSpPr txBox="1">
            <a:spLocks noChangeArrowheads="1"/>
          </p:cNvSpPr>
          <p:nvPr/>
        </p:nvSpPr>
        <p:spPr bwMode="auto">
          <a:xfrm>
            <a:off x="6732588" y="31416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Lensed Galaxies</a:t>
            </a:r>
          </a:p>
        </p:txBody>
      </p:sp>
      <p:sp>
        <p:nvSpPr>
          <p:cNvPr id="152598" name="AutoShape 27"/>
          <p:cNvSpPr>
            <a:spLocks noChangeArrowheads="1"/>
          </p:cNvSpPr>
          <p:nvPr/>
        </p:nvSpPr>
        <p:spPr bwMode="auto">
          <a:xfrm rot="1529517">
            <a:off x="3348038" y="2708275"/>
            <a:ext cx="3529012" cy="431800"/>
          </a:xfrm>
          <a:prstGeom prst="rightArrow">
            <a:avLst>
              <a:gd name="adj1" fmla="val 50000"/>
              <a:gd name="adj2" fmla="val 204320"/>
            </a:avLst>
          </a:prstGeom>
          <a:solidFill>
            <a:srgbClr val="FF0000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0" y="-214338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Weak Gravitational Lensing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Most  galaxy  surveys  defined  by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apparent  magnitude  limit   m</a:t>
            </a:r>
            <a:r>
              <a:rPr lang="en-US" altLang="en-US" sz="28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lim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All  </a:t>
            </a: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galaxies  having  an  apparent  brightness  higher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than  that corresponding  to  m</a:t>
            </a:r>
            <a:r>
              <a:rPr lang="en-US" altLang="en-US" sz="2800" b="1" baseline="-25000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are included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survey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Depends 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     </a:t>
            </a: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- intrinsic  brightness/absolute magnitude  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- (luminosity) distance   d</a:t>
            </a:r>
            <a:r>
              <a:rPr lang="en-US" altLang="en-US" sz="20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(-  k-correction:    shift  galaxy  spectrum  as function  redshift  z)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Absolute  Magnitude                Apparent  Magnitude  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2229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8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4"/>
          <p:cNvGraphicFramePr>
            <a:graphicFrameLocks noChangeAspect="1"/>
          </p:cNvGraphicFramePr>
          <p:nvPr/>
        </p:nvGraphicFramePr>
        <p:xfrm>
          <a:off x="1789113" y="6000750"/>
          <a:ext cx="57308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Equation" r:id="rId5" imgW="1930400" imgH="228600" progId="Equation.DSMT4">
                  <p:embed/>
                </p:oleObj>
              </mc:Choice>
              <mc:Fallback>
                <p:oleObj name="Equation" r:id="rId5" imgW="1930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6000750"/>
                        <a:ext cx="57308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4286250" y="5786438"/>
            <a:ext cx="928688" cy="15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075"/>
            <a:ext cx="91440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03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5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5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6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7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360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6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0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1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2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3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4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5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6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7" name="Rectangle 19"/>
          <p:cNvSpPr>
            <a:spLocks noChangeArrowheads="1"/>
          </p:cNvSpPr>
          <p:nvPr/>
        </p:nvSpPr>
        <p:spPr bwMode="auto">
          <a:xfrm>
            <a:off x="214313" y="1928813"/>
            <a:ext cx="4186237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63600" indent="-287338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000000"/>
                </a:solidFill>
                <a:latin typeface="Papyrus" pitchFamily="66" charset="0"/>
              </a:rPr>
              <a:t>                </a:t>
            </a:r>
            <a:endParaRPr lang="en-GB" altLang="en-US" sz="3200" b="1">
              <a:solidFill>
                <a:srgbClr val="FFFFFF"/>
              </a:solidFill>
              <a:latin typeface="Constantia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ts val="2800"/>
              </a:spcBef>
              <a:buFontTx/>
              <a:buChar char="•"/>
            </a:pPr>
            <a:endParaRPr lang="en-GB" altLang="en-US" sz="3200" b="1">
              <a:solidFill>
                <a:srgbClr val="FFFFFF"/>
              </a:solidFill>
              <a:latin typeface="Constantia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ts val="2800"/>
              </a:spcBef>
              <a:buFontTx/>
              <a:buChar char="•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z=0.83: </a:t>
            </a:r>
          </a:p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      one of the highest known z clusters</a:t>
            </a:r>
          </a:p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      Weak Lensing study by</a:t>
            </a:r>
          </a:p>
          <a:p>
            <a:pPr lvl="1" eaLnBrk="1" hangingPunct="1">
              <a:lnSpc>
                <a:spcPct val="75000"/>
              </a:lnSpc>
              <a:spcBef>
                <a:spcPts val="2800"/>
              </a:spcBef>
              <a:buFontTx/>
              <a:buChar char="–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Clowe et al.  Keck</a:t>
            </a:r>
          </a:p>
          <a:p>
            <a:pPr lvl="1" eaLnBrk="1" hangingPunct="1">
              <a:lnSpc>
                <a:spcPct val="75000"/>
              </a:lnSpc>
              <a:spcBef>
                <a:spcPts val="2800"/>
              </a:spcBef>
              <a:buFontTx/>
              <a:buChar char="–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Hoekstra et al. HST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7158" y="214290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2500" lnSpcReduction="20000"/>
          </a:bodyPr>
          <a:lstStyle/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Weak Gravitational Lensing:</a:t>
            </a:r>
          </a:p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MS1054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0024dark_hst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85938"/>
            <a:ext cx="49291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821113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      </a:t>
            </a:r>
            <a:b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Dark Matter Map </a:t>
            </a:r>
          </a:p>
        </p:txBody>
      </p:sp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 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Cl0024</a:t>
            </a: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214313" y="2143125"/>
            <a:ext cx="38877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sz="1500" b="1" dirty="0">
                <a:solidFill>
                  <a:prstClr val="black"/>
                </a:solidFill>
                <a:latin typeface="Constantia"/>
              </a:rPr>
              <a:t>A highly promising method to determine the amount and distribution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matter in the Universe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looks at the way it affects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the trajectories of photons.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According to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Einstein’s theory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General Relativity,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gravitational potential wells will bend and focus light. Dark matter concentrations act as a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</a:t>
            </a:r>
            <a:r>
              <a:rPr lang="en-US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Gravitational Lens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. 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b="1" dirty="0">
              <a:solidFill>
                <a:srgbClr val="FF0000"/>
              </a:solidFill>
              <a:latin typeface="Papyrus" pitchFamily="66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baseline="-25000" dirty="0">
                <a:solidFill>
                  <a:srgbClr val="F3A447"/>
                </a:solidFill>
                <a:latin typeface="Papyrus" pitchFamily="66" charset="0"/>
              </a:rPr>
              <a:t>           </a:t>
            </a:r>
            <a:endParaRPr lang="en-US" b="1" dirty="0">
              <a:solidFill>
                <a:srgbClr val="F3A447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31788" y="2000250"/>
            <a:ext cx="8526462" cy="250031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2786063"/>
            <a:ext cx="814387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Superclusters</a:t>
            </a: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6" descr="h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002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14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E7BC29"/>
                </a:solidFill>
                <a:latin typeface="Papyrus" pitchFamily="66" charset="0"/>
              </a:rPr>
              <a:t>Superclusters</a:t>
            </a:r>
            <a:r>
              <a:rPr lang="en-US" sz="4400" b="1" kern="0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7188" y="2000250"/>
            <a:ext cx="6072187" cy="4572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6677" name="Content Placeholder 5" descr="horani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8" y="3429000"/>
            <a:ext cx="3143250" cy="2619375"/>
          </a:xfrm>
        </p:spPr>
      </p:pic>
      <p:sp>
        <p:nvSpPr>
          <p:cNvPr id="8" name="Rectangle 7"/>
          <p:cNvSpPr/>
          <p:nvPr/>
        </p:nvSpPr>
        <p:spPr>
          <a:xfrm>
            <a:off x="5786438" y="3429000"/>
            <a:ext cx="3214687" cy="26431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6679" name="TextBox 11"/>
          <p:cNvSpPr txBox="1">
            <a:spLocks noChangeArrowheads="1"/>
          </p:cNvSpPr>
          <p:nvPr/>
        </p:nvSpPr>
        <p:spPr bwMode="auto">
          <a:xfrm>
            <a:off x="428625" y="1000125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Large  groups  of clusters &amp; galaxies     (1-dozens)</a:t>
            </a: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M ~ 10</a:t>
            </a:r>
            <a:r>
              <a:rPr lang="en-US" altLang="en-US" baseline="30000">
                <a:solidFill>
                  <a:srgbClr val="E7BC29"/>
                </a:solidFill>
                <a:latin typeface="Papyrus" pitchFamily="66" charset="0"/>
              </a:rPr>
              <a:t>15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-10</a:t>
            </a:r>
            <a:r>
              <a:rPr lang="en-US" altLang="en-US" baseline="30000">
                <a:solidFill>
                  <a:srgbClr val="E7BC29"/>
                </a:solidFill>
                <a:latin typeface="Papyrus" pitchFamily="66" charset="0"/>
              </a:rPr>
              <a:t>16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M</a:t>
            </a:r>
            <a:r>
              <a:rPr lang="en-US" altLang="en-US" baseline="-25000">
                <a:solidFill>
                  <a:srgbClr val="E7BC29"/>
                </a:solidFill>
                <a:latin typeface="Papyrus" pitchFamily="66" charset="0"/>
              </a:rPr>
              <a:t>o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L   ~  few-100  Mpc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     irregular shaped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mild overdensity  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  <a:sym typeface="Mathematica1" pitchFamily="2" charset="2"/>
              </a:rPr>
              <a:t>~few</a:t>
            </a:r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0813" y="2000250"/>
            <a:ext cx="2500312" cy="135731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5938" y="142875"/>
            <a:ext cx="5715000" cy="114300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Content Placeholder 3" descr="apm.aco.ma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42875"/>
            <a:ext cx="4214813" cy="6399213"/>
          </a:xfrm>
        </p:spPr>
      </p:pic>
      <p:sp>
        <p:nvSpPr>
          <p:cNvPr id="5" name="Rectangle 4"/>
          <p:cNvSpPr/>
          <p:nvPr/>
        </p:nvSpPr>
        <p:spPr>
          <a:xfrm>
            <a:off x="4714875" y="142875"/>
            <a:ext cx="4214813" cy="65008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a13apm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25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2000250"/>
            <a:ext cx="4429125" cy="32861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7702" name="TextBox 7"/>
          <p:cNvSpPr txBox="1">
            <a:spLocks noChangeArrowheads="1"/>
          </p:cNvSpPr>
          <p:nvPr/>
        </p:nvSpPr>
        <p:spPr bwMode="auto">
          <a:xfrm>
            <a:off x="142875" y="214313"/>
            <a:ext cx="4429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E7BC29"/>
                </a:solidFill>
                <a:latin typeface="Papyrus" pitchFamily="66" charset="0"/>
              </a:rPr>
              <a:t>Superclusters:</a:t>
            </a: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Einasto et al. sample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X-ray clusters (yellow) and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Abell clusters  (white)</a:t>
            </a:r>
          </a:p>
        </p:txBody>
      </p:sp>
      <p:sp>
        <p:nvSpPr>
          <p:cNvPr id="157703" name="TextBox 8"/>
          <p:cNvSpPr txBox="1">
            <a:spLocks noChangeArrowheads="1"/>
          </p:cNvSpPr>
          <p:nvPr/>
        </p:nvSpPr>
        <p:spPr bwMode="auto">
          <a:xfrm>
            <a:off x="142875" y="4429125"/>
            <a:ext cx="5000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superclusters are not isolated single objects,                                                                                 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but  integral  components  in the  pervasive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Cosmic  Web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5" y="5429250"/>
            <a:ext cx="4429125" cy="121443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smtClean="0"/>
          </a:p>
        </p:txBody>
      </p:sp>
      <p:pic>
        <p:nvPicPr>
          <p:cNvPr id="158723" name="Content Placeholder 5" descr="supercluster.abell901_902.dmmap.h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/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Cosmic  Web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15974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9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975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0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6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9762" name="Picture 19" descr="2MASS_LSS_chart-NE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906469"/>
            <a:ext cx="8924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local Cosmic Web:  2MRS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smtClean="0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b="1" smtClean="0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7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488" y="6453336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Courtesy: </a:t>
            </a:r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Francisco Kitaura</a:t>
            </a:r>
            <a:endParaRPr lang="en-GB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8955" y="1391528"/>
            <a:ext cx="215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m</a:t>
            </a:r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ost detailed reconstruction of the </a:t>
            </a:r>
          </a:p>
          <a:p>
            <a:endParaRPr lang="nl-NL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  <a:p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local dark matter</a:t>
            </a:r>
          </a:p>
          <a:p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Cosmic Web</a:t>
            </a:r>
            <a:endParaRPr lang="en-GB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5308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Voids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6179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33850"/>
            <a:ext cx="259238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21163"/>
            <a:ext cx="25796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5888"/>
            <a:ext cx="8229600" cy="4162425"/>
          </a:xfrm>
        </p:spPr>
      </p:pic>
      <p:sp>
        <p:nvSpPr>
          <p:cNvPr id="161798" name="TextBox 6"/>
          <p:cNvSpPr txBox="1">
            <a:spLocks noChangeArrowheads="1"/>
          </p:cNvSpPr>
          <p:nvPr/>
        </p:nvSpPr>
        <p:spPr bwMode="auto">
          <a:xfrm>
            <a:off x="2990850" y="4238625"/>
            <a:ext cx="14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z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799" name="TextBox 7"/>
          <p:cNvSpPr txBox="1">
            <a:spLocks noChangeArrowheads="1"/>
          </p:cNvSpPr>
          <p:nvPr/>
        </p:nvSpPr>
        <p:spPr bwMode="auto">
          <a:xfrm>
            <a:off x="5611813" y="622141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y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0" name="TextBox 8"/>
          <p:cNvSpPr txBox="1">
            <a:spLocks noChangeArrowheads="1"/>
          </p:cNvSpPr>
          <p:nvPr/>
        </p:nvSpPr>
        <p:spPr bwMode="auto">
          <a:xfrm>
            <a:off x="8259763" y="6219825"/>
            <a:ext cx="23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x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1" name="TextBox 9"/>
          <p:cNvSpPr txBox="1">
            <a:spLocks noChangeArrowheads="1"/>
          </p:cNvSpPr>
          <p:nvPr/>
        </p:nvSpPr>
        <p:spPr bwMode="auto">
          <a:xfrm>
            <a:off x="6659563" y="5622925"/>
            <a:ext cx="649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99"/>
                </a:solidFill>
                <a:cs typeface="Arial" charset="0"/>
              </a:rPr>
              <a:t>Virgo</a:t>
            </a:r>
            <a:endParaRPr lang="en-GB" altLang="en-US" sz="10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2" name="TextBox 10"/>
          <p:cNvSpPr txBox="1">
            <a:spLocks noChangeArrowheads="1"/>
          </p:cNvSpPr>
          <p:nvPr/>
        </p:nvSpPr>
        <p:spPr bwMode="auto">
          <a:xfrm>
            <a:off x="7812088" y="5316538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99"/>
                </a:solidFill>
                <a:cs typeface="Arial" charset="0"/>
              </a:rPr>
              <a:t>Coma</a:t>
            </a:r>
            <a:endParaRPr lang="en-GB" altLang="en-US" sz="10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313" y="4325938"/>
            <a:ext cx="2447925" cy="2198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1804" name="TextBox 12"/>
          <p:cNvSpPr txBox="1">
            <a:spLocks noChangeArrowheads="1"/>
          </p:cNvSpPr>
          <p:nvPr/>
        </p:nvSpPr>
        <p:spPr bwMode="auto">
          <a:xfrm>
            <a:off x="503238" y="4441825"/>
            <a:ext cx="25923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00"/>
                </a:solidFill>
                <a:cs typeface="Arial" charset="0"/>
              </a:rPr>
              <a:t>Zeldovich, Einasto &amp; Shandarin 1982: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0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First linking of observationally visible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void regions and the theory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cosmic structure formation.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For  a survey  with  magnitude  limit   m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At distance  d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(Mpc) one can  see  galaxies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brighter than: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Survey  Depth   d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distance  out  to  which one can see 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M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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galaxy: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3253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0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3"/>
          <p:cNvGraphicFramePr>
            <a:graphicFrameLocks noChangeAspect="1"/>
          </p:cNvGraphicFramePr>
          <p:nvPr/>
        </p:nvGraphicFramePr>
        <p:xfrm>
          <a:off x="1455738" y="3071813"/>
          <a:ext cx="6484937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1" name="Equation" r:id="rId5" imgW="2184400" imgH="228600" progId="Equation.DSMT4">
                  <p:embed/>
                </p:oleObj>
              </mc:Choice>
              <mc:Fallback>
                <p:oleObj name="Equation" r:id="rId5" imgW="21844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3071813"/>
                        <a:ext cx="6484937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4"/>
          <p:cNvGraphicFramePr>
            <a:graphicFrameLocks noChangeAspect="1"/>
          </p:cNvGraphicFramePr>
          <p:nvPr/>
        </p:nvGraphicFramePr>
        <p:xfrm>
          <a:off x="1425575" y="5786438"/>
          <a:ext cx="686276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2" name="Equation" r:id="rId7" imgW="2311400" imgH="228600" progId="Equation.DSMT4">
                  <p:embed/>
                </p:oleObj>
              </mc:Choice>
              <mc:Fallback>
                <p:oleObj name="Equation" r:id="rId7" imgW="2311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5786438"/>
                        <a:ext cx="6862763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z="5400" b="1" smtClean="0"/>
              <a:t>First  Voids </a:t>
            </a:r>
            <a:endParaRPr lang="en-GB" altLang="en-US" sz="5400" b="1" smtClean="0"/>
          </a:p>
        </p:txBody>
      </p:sp>
      <p:pic>
        <p:nvPicPr>
          <p:cNvPr id="162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7993063" cy="4079875"/>
          </a:xfrm>
        </p:spPr>
      </p:pic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684213" y="6021388"/>
            <a:ext cx="8496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Gregory &amp; Thompson 1978: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redshift survey of Coma/A1367 supercluster region revealed existence of large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near-empty regions of space. </a:t>
            </a:r>
            <a:endParaRPr lang="en-GB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313" y="5949950"/>
            <a:ext cx="8135937" cy="80962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d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144000" cy="9144000"/>
          </a:xfrm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1187450" y="1341438"/>
            <a:ext cx="6911975" cy="5111750"/>
          </a:xfrm>
          <a:prstGeom prst="rect">
            <a:avLst/>
          </a:prstGeom>
          <a:solidFill>
            <a:srgbClr val="969696">
              <a:alpha val="7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44" name="Picture 4" descr="bootesvo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626225" cy="4902200"/>
          </a:xfrm>
        </p:spPr>
      </p:pic>
      <p:sp>
        <p:nvSpPr>
          <p:cNvPr id="710662" name="Text Box 6"/>
          <p:cNvSpPr txBox="1">
            <a:spLocks noChangeArrowheads="1"/>
          </p:cNvSpPr>
          <p:nvPr/>
        </p:nvSpPr>
        <p:spPr bwMode="auto">
          <a:xfrm>
            <a:off x="6516688" y="4365625"/>
            <a:ext cx="18002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canonical void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Bootes Void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d~50h</a:t>
            </a:r>
            <a:r>
              <a:rPr lang="en-US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-1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Mpc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</a:t>
            </a:r>
          </a:p>
        </p:txBody>
      </p:sp>
      <p:sp>
        <p:nvSpPr>
          <p:cNvPr id="163846" name="Rectangle 2"/>
          <p:cNvSpPr>
            <a:spLocks noChangeArrowheads="1"/>
          </p:cNvSpPr>
          <p:nvPr/>
        </p:nvSpPr>
        <p:spPr bwMode="auto">
          <a:xfrm>
            <a:off x="1206500" y="142875"/>
            <a:ext cx="69818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                      </a:t>
            </a:r>
            <a:r>
              <a:rPr lang="en-US" altLang="en-US" sz="4500" b="1">
                <a:solidFill>
                  <a:srgbClr val="FFFFFF"/>
                </a:solidFill>
                <a:cs typeface="Arial" charset="0"/>
              </a:rPr>
              <a:t>Bootes Void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Kirshner, Oemler, Schectman, Schechter (KOSS)     1981, 1987</a:t>
            </a:r>
            <a:endParaRPr lang="en-GB" altLang="en-US" sz="18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d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144000" cy="9144000"/>
          </a:xfrm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1187450" y="1341438"/>
            <a:ext cx="6911975" cy="5111750"/>
          </a:xfrm>
          <a:prstGeom prst="rect">
            <a:avLst/>
          </a:prstGeom>
          <a:solidFill>
            <a:srgbClr val="969696">
              <a:alpha val="7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754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4414" y="0"/>
            <a:ext cx="8085137" cy="1385887"/>
          </a:xfrm>
        </p:spPr>
        <p:txBody>
          <a:bodyPr/>
          <a:lstStyle/>
          <a:p>
            <a:pPr eaLnBrk="1" hangingPunct="1">
              <a:defRPr/>
            </a:pPr>
            <a:r>
              <a:rPr sz="8000" b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sz="8000" b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sz="8000" b="1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Bootes</a:t>
            </a:r>
            <a:r>
              <a:rPr sz="8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Void</a:t>
            </a:r>
          </a:p>
        </p:txBody>
      </p:sp>
      <p:pic>
        <p:nvPicPr>
          <p:cNvPr id="164869" name="Picture 10" descr="bootesvo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626225" cy="4902200"/>
          </a:xfrm>
        </p:spPr>
      </p:pic>
      <p:sp>
        <p:nvSpPr>
          <p:cNvPr id="577545" name="Text Box 9"/>
          <p:cNvSpPr txBox="1">
            <a:spLocks noChangeArrowheads="1"/>
          </p:cNvSpPr>
          <p:nvPr/>
        </p:nvSpPr>
        <p:spPr bwMode="auto">
          <a:xfrm>
            <a:off x="1331913" y="1628775"/>
            <a:ext cx="6624637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Papyrus" pitchFamily="66" charset="0"/>
              </a:rPr>
              <a:t>                    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The Bootes Void.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Bootes void as revealed by the galaxy number space density in a sequence of five different recession velocity intervals in the direction of the Bootes constellation on the sky.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The lowest contour represents a density equal to 0.7 of the cosmic mean, each higher contour represents a factor 2 increase in density. Velocity ranges (km/s):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(a)   7,000-12,000      (b) 12,000-17,000    (c) 17,000-23,000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(d)  23,000-29,000    (e)  29,000-39,000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Frame (b) clearly reveals a large void in the galaxy distribution, which turns out to be roughly spherical in outline.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From: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Kirshner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et al.  (1987)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>
          <a:xfrm>
            <a:off x="282575" y="260350"/>
            <a:ext cx="8507413" cy="1143000"/>
          </a:xfrm>
        </p:spPr>
        <p:txBody>
          <a:bodyPr/>
          <a:lstStyle/>
          <a:p>
            <a:r>
              <a:rPr lang="nl-NL" altLang="en-US" sz="5400" b="1" smtClean="0"/>
              <a:t>Voids &amp; the Cosmic Web </a:t>
            </a:r>
            <a:endParaRPr lang="en-GB" altLang="en-US" sz="5400" b="1" smtClean="0"/>
          </a:p>
        </p:txBody>
      </p:sp>
      <p:sp>
        <p:nvSpPr>
          <p:cNvPr id="165891" name="TextBox 4"/>
          <p:cNvSpPr txBox="1">
            <a:spLocks noChangeArrowheads="1"/>
          </p:cNvSpPr>
          <p:nvPr/>
        </p:nvSpPr>
        <p:spPr bwMode="auto">
          <a:xfrm>
            <a:off x="5067300" y="1427163"/>
            <a:ext cx="8496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deLapparent, Geller &amp; Huchra, 1986: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“a slice of the Universe”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Voids appear to be an integral part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a complex weblike arrangement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galaxies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1412875"/>
            <a:ext cx="4752975" cy="51847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65893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70050"/>
            <a:ext cx="4538663" cy="4525963"/>
          </a:xfrm>
        </p:spPr>
      </p:pic>
      <p:sp>
        <p:nvSpPr>
          <p:cNvPr id="8" name="Rectangle 7"/>
          <p:cNvSpPr/>
          <p:nvPr/>
        </p:nvSpPr>
        <p:spPr>
          <a:xfrm>
            <a:off x="5067300" y="1427163"/>
            <a:ext cx="3897313" cy="22177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6691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7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18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19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0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2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6923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4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5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6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7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8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-2268760" y="-387424"/>
            <a:ext cx="11521280" cy="1371601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en-GB" sz="5500" b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local Cosmic Web:  Local Void</a:t>
            </a:r>
            <a:endParaRPr lang="en-GB" sz="5500" b="1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693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71600"/>
            <a:ext cx="5543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31" name="TextBox 4"/>
          <p:cNvSpPr txBox="1">
            <a:spLocks noChangeArrowheads="1"/>
          </p:cNvSpPr>
          <p:nvPr/>
        </p:nvSpPr>
        <p:spPr bwMode="auto">
          <a:xfrm>
            <a:off x="6011863" y="1484313"/>
            <a:ext cx="28813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Karachentsev etal.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LV catalog: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galaxies within 10 Mpc reveal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beautifully the magnificent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Local Void – Tully Void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196975"/>
            <a:ext cx="5616575" cy="55451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7400" y="1211263"/>
            <a:ext cx="3168650" cy="5545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979"/>
            <a:ext cx="12008657" cy="6754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-74968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Local Void</a:t>
            </a:r>
          </a:p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Adhesion</a:t>
            </a:r>
          </a:p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Reconstruction 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23528" y="5398092"/>
            <a:ext cx="3384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1400" b="1" dirty="0" smtClean="0">
                <a:solidFill>
                  <a:srgbClr val="FFFFFF"/>
                </a:solidFill>
                <a:cs typeface="Arial" charset="0"/>
              </a:rPr>
              <a:t>Local Void Reconstruction:</a:t>
            </a:r>
          </a:p>
          <a:p>
            <a:pPr eaLnBrk="1" hangingPunct="1"/>
            <a:endParaRPr lang="nl-NL" altLang="en-US" sz="1400" b="1" dirty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nl-NL" altLang="en-US" sz="14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r>
              <a:rPr lang="nl-NL" altLang="en-US" sz="1400" b="1" dirty="0" smtClean="0">
                <a:solidFill>
                  <a:srgbClr val="FFFFFF"/>
                </a:solidFill>
                <a:cs typeface="Arial" charset="0"/>
              </a:rPr>
              <a:t>Hidding</a:t>
            </a:r>
            <a:r>
              <a:rPr lang="nl-NL" altLang="en-US" sz="1400" b="1" dirty="0">
                <a:solidFill>
                  <a:srgbClr val="FFFFFF"/>
                </a:solidFill>
                <a:cs typeface="Arial" charset="0"/>
              </a:rPr>
              <a:t>, </a:t>
            </a:r>
            <a:r>
              <a:rPr lang="nl-NL" altLang="en-US" sz="1400" b="1" dirty="0" smtClean="0">
                <a:solidFill>
                  <a:srgbClr val="FFFFFF"/>
                </a:solidFill>
                <a:cs typeface="Arial" charset="0"/>
              </a:rPr>
              <a:t>vdW, Kitaura &amp; Hess 2015</a:t>
            </a:r>
            <a:endParaRPr lang="en-GB" alt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869" y="5301208"/>
            <a:ext cx="3888432" cy="11521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4931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Bootes Void:  Substructure</a:t>
            </a:r>
          </a:p>
        </p:txBody>
      </p:sp>
      <p:pic>
        <p:nvPicPr>
          <p:cNvPr id="16896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492375"/>
            <a:ext cx="8531225" cy="3613150"/>
          </a:xfrm>
        </p:spPr>
      </p:pic>
      <p:sp>
        <p:nvSpPr>
          <p:cNvPr id="168964" name="TextBox 6"/>
          <p:cNvSpPr txBox="1">
            <a:spLocks noChangeArrowheads="1"/>
          </p:cNvSpPr>
          <p:nvPr/>
        </p:nvSpPr>
        <p:spPr bwMode="auto">
          <a:xfrm>
            <a:off x="7092950" y="6308725"/>
            <a:ext cx="1943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</a:rPr>
              <a:t>Platen et al. 2009</a:t>
            </a:r>
            <a:endParaRPr lang="en-GB" altLang="en-US"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" y="2060848"/>
            <a:ext cx="4595033" cy="459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8033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5000" b="1" dirty="0" smtClean="0">
                <a:solidFill>
                  <a:prstClr val="black"/>
                </a:solidFill>
                <a:cs typeface="Arial" charset="0"/>
                <a:sym typeface="Mathematica1"/>
              </a:rPr>
              <a:t> </a:t>
            </a:r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Supergalactic Plane</a:t>
            </a:r>
          </a:p>
          <a:p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     </a:t>
            </a:r>
            <a:r>
              <a:rPr lang="nl-NL" sz="3000" b="1" dirty="0" smtClean="0">
                <a:solidFill>
                  <a:prstClr val="black"/>
                </a:solidFill>
                <a:cs typeface="Arial" charset="0"/>
              </a:rPr>
              <a:t>mean adhesion reconstruction</a:t>
            </a:r>
            <a:endParaRPr lang="nl-NL" sz="30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37" y="2060848"/>
            <a:ext cx="4536464" cy="45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37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/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Voids &amp; Clusters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6998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999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4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2" name="TextBox 2"/>
          <p:cNvSpPr txBox="1">
            <a:spLocks noChangeArrowheads="1"/>
          </p:cNvSpPr>
          <p:nvPr/>
        </p:nvSpPr>
        <p:spPr bwMode="auto">
          <a:xfrm>
            <a:off x="4211638" y="1484313"/>
            <a:ext cx="43926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Einasto, Saar  et al.  (1990s)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- Superclustering in Abell/APM clusters catalog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-  Finding of characteristic scale ~140 Mpc,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   corresponding to large voids in the cluster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  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Reflex II cluster catalogy  (Bohringer et al.)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reveals same population of voids in cluster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(see talk by Collins).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>
                <a:solidFill>
                  <a:srgbClr val="262626"/>
                </a:solidFill>
                <a:cs typeface="Arial" charset="0"/>
              </a:rPr>
              <a:t> </a:t>
            </a:r>
            <a:endParaRPr lang="en-GB" altLang="en-US" sz="120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170003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000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365250"/>
            <a:ext cx="344646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950" y="1268413"/>
            <a:ext cx="3760788" cy="5478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0200" y="1268413"/>
            <a:ext cx="4752975" cy="3673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866775"/>
            <a:ext cx="43973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4663" y="1196975"/>
            <a:ext cx="4752975" cy="5545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sz="5500" b="1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Voids &amp; the Gaseous Web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1014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7101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6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7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8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9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0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1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1022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7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3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4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5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6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7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102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267200"/>
            <a:ext cx="45370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29" name="TextBox 7"/>
          <p:cNvSpPr txBox="1">
            <a:spLocks noChangeArrowheads="1"/>
          </p:cNvSpPr>
          <p:nvPr/>
        </p:nvSpPr>
        <p:spPr bwMode="auto">
          <a:xfrm>
            <a:off x="4464050" y="3246438"/>
            <a:ext cx="4573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Tejos et al. 2012: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HI Ly</a:t>
            </a: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  <a:sym typeface="Mathematica1" pitchFamily="2" charset="2"/>
              </a:rPr>
              <a:t> absorption systems clearly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  <a:sym typeface="Mathematica1" pitchFamily="2" charset="2"/>
              </a:rPr>
              <a:t>delineate</a:t>
            </a: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 voids  </a:t>
            </a:r>
            <a:endParaRPr lang="en-GB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4275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4276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8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7" name="Picture 10" descr="survey.zdis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00188"/>
            <a:ext cx="7072312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438" y="1928813"/>
            <a:ext cx="2357437" cy="17859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142875" y="2000250"/>
            <a:ext cx="2571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Increasing number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of galaxies because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increasing volume: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N(z) dz  </a:t>
            </a:r>
            <a:r>
              <a:rPr lang="en-US" altLang="en-US" sz="1800">
                <a:solidFill>
                  <a:srgbClr val="0000FF"/>
                </a:solidFill>
                <a:sym typeface="Mathematica1" pitchFamily="2" charset="2"/>
              </a:rPr>
              <a:t>  z</a:t>
            </a:r>
            <a:r>
              <a:rPr lang="en-US" altLang="en-US" sz="1800" baseline="30000">
                <a:solidFill>
                  <a:srgbClr val="0000FF"/>
                </a:solidFill>
                <a:sym typeface="Mathematica1" pitchFamily="2" charset="2"/>
              </a:rPr>
              <a:t>2 </a:t>
            </a:r>
            <a:r>
              <a:rPr lang="en-US" altLang="en-US" sz="1800">
                <a:solidFill>
                  <a:srgbClr val="0000CC"/>
                </a:solidFill>
              </a:rPr>
              <a:t>dz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71563" y="3714750"/>
            <a:ext cx="928687" cy="4286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57875" y="2071688"/>
            <a:ext cx="2571750" cy="2357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3" name="TextBox 17"/>
          <p:cNvSpPr txBox="1">
            <a:spLocks noChangeArrowheads="1"/>
          </p:cNvSpPr>
          <p:nvPr/>
        </p:nvSpPr>
        <p:spPr bwMode="auto">
          <a:xfrm>
            <a:off x="5929313" y="2143125"/>
            <a:ext cx="25717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Diminishing number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as only galaxies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brighter  than  M</a:t>
            </a:r>
            <a:r>
              <a:rPr lang="en-US" altLang="en-US" sz="1800" b="1" baseline="-25000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</a:t>
            </a: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 can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be seen: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Cambria" pitchFamily="18" charset="0"/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sampling the  exponential fall-off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of  Schechter function</a:t>
            </a:r>
            <a:endParaRPr lang="en-US" altLang="en-US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rot="10800000" flipV="1">
            <a:off x="5072063" y="3249613"/>
            <a:ext cx="785812" cy="32226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6" name="TextBox 23"/>
          <p:cNvSpPr txBox="1">
            <a:spLocks noChangeArrowheads="1"/>
          </p:cNvSpPr>
          <p:nvPr/>
        </p:nvSpPr>
        <p:spPr bwMode="auto">
          <a:xfrm>
            <a:off x="4286250" y="63579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Redshift   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7" name="TextBox 25"/>
          <p:cNvSpPr txBox="1">
            <a:spLocks noChangeArrowheads="1"/>
          </p:cNvSpPr>
          <p:nvPr/>
        </p:nvSpPr>
        <p:spPr bwMode="auto">
          <a:xfrm>
            <a:off x="4071938" y="1214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Depth  Survey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429000" y="1571625"/>
            <a:ext cx="1357313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2607469" y="1750219"/>
            <a:ext cx="2357438" cy="200025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720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8569325" cy="6188075"/>
          </a:xfrm>
        </p:spPr>
      </p:pic>
      <p:sp>
        <p:nvSpPr>
          <p:cNvPr id="172036" name="TextBox 4"/>
          <p:cNvSpPr txBox="1">
            <a:spLocks noChangeArrowheads="1"/>
          </p:cNvSpPr>
          <p:nvPr/>
        </p:nvSpPr>
        <p:spPr bwMode="auto">
          <a:xfrm>
            <a:off x="4211638" y="1196975"/>
            <a:ext cx="172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cs typeface="Arial" charset="0"/>
              </a:rPr>
              <a:t>Sculptor Void </a:t>
            </a:r>
            <a:endParaRPr lang="en-GB" altLang="en-US" sz="16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2037" name="Text Box 13"/>
          <p:cNvSpPr txBox="1">
            <a:spLocks noChangeArrowheads="1"/>
          </p:cNvSpPr>
          <p:nvPr/>
        </p:nvSpPr>
        <p:spPr bwMode="auto">
          <a:xfrm>
            <a:off x="4859338" y="212725"/>
            <a:ext cx="4176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Voids exert a repulsing dynamical influence over their surroundings</a:t>
            </a:r>
            <a:r>
              <a:rPr lang="en-US" altLang="en-US" sz="24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.</a:t>
            </a:r>
            <a:r>
              <a:rPr lang="en-US" altLang="en-US" sz="1800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 </a:t>
            </a:r>
          </a:p>
        </p:txBody>
      </p:sp>
      <p:sp>
        <p:nvSpPr>
          <p:cNvPr id="172038" name="Text Box 15"/>
          <p:cNvSpPr txBox="1">
            <a:spLocks noChangeArrowheads="1"/>
          </p:cNvSpPr>
          <p:nvPr/>
        </p:nvSpPr>
        <p:spPr bwMode="auto">
          <a:xfrm>
            <a:off x="5003800" y="5749925"/>
            <a:ext cx="4859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PSCz:     DTFE density &amp; velocity field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                 (Romano-Diaz &amp;  vdW 2007)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" y="2060848"/>
            <a:ext cx="4595033" cy="4593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2" y="2033883"/>
            <a:ext cx="4595032" cy="459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8033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5000" b="1" dirty="0" smtClean="0">
                <a:solidFill>
                  <a:prstClr val="black"/>
                </a:solidFill>
                <a:cs typeface="Arial" charset="0"/>
                <a:sym typeface="Mathematica1"/>
              </a:rPr>
              <a:t> </a:t>
            </a:r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Supergalactic Plane</a:t>
            </a:r>
          </a:p>
          <a:p>
            <a:r>
              <a:rPr lang="nl-NL" sz="5000" b="1" dirty="0" smtClean="0">
                <a:solidFill>
                  <a:prstClr val="black"/>
                </a:solidFill>
                <a:cs typeface="Arial" charset="0"/>
              </a:rPr>
              <a:t>     </a:t>
            </a:r>
            <a:r>
              <a:rPr lang="nl-NL" sz="3000" b="1" dirty="0" smtClean="0">
                <a:solidFill>
                  <a:prstClr val="black"/>
                </a:solidFill>
                <a:cs typeface="Arial" charset="0"/>
              </a:rPr>
              <a:t>mean adhesion reconstruction</a:t>
            </a:r>
            <a:endParaRPr lang="nl-NL" sz="30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" y="2033883"/>
            <a:ext cx="4582222" cy="458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34" y="2050405"/>
            <a:ext cx="4564606" cy="45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404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528638" y="115888"/>
            <a:ext cx="8229600" cy="1143000"/>
          </a:xfrm>
        </p:spPr>
        <p:txBody>
          <a:bodyPr/>
          <a:lstStyle/>
          <a:p>
            <a:r>
              <a:rPr lang="nl-NL" altLang="en-US" sz="5400" b="1" smtClean="0"/>
              <a:t>Push of the Local Void</a:t>
            </a:r>
            <a:endParaRPr lang="en-GB" altLang="en-US" sz="5400" b="1" smtClean="0"/>
          </a:p>
        </p:txBody>
      </p:sp>
      <p:sp>
        <p:nvSpPr>
          <p:cNvPr id="173059" name="TextBox 4"/>
          <p:cNvSpPr txBox="1">
            <a:spLocks noChangeArrowheads="1"/>
          </p:cNvSpPr>
          <p:nvPr/>
        </p:nvSpPr>
        <p:spPr bwMode="auto">
          <a:xfrm>
            <a:off x="4211638" y="1196975"/>
            <a:ext cx="172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cs typeface="Arial" charset="0"/>
              </a:rPr>
              <a:t>Sculptor Void </a:t>
            </a:r>
            <a:endParaRPr lang="en-GB" altLang="en-US" sz="16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306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84275"/>
            <a:ext cx="8135938" cy="4910138"/>
          </a:xfrm>
        </p:spPr>
      </p:pic>
      <p:sp>
        <p:nvSpPr>
          <p:cNvPr id="173061" name="TextBox 6"/>
          <p:cNvSpPr txBox="1">
            <a:spLocks noChangeArrowheads="1"/>
          </p:cNvSpPr>
          <p:nvPr/>
        </p:nvSpPr>
        <p:spPr bwMode="auto">
          <a:xfrm>
            <a:off x="1042988" y="6099175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000000"/>
                </a:solidFill>
                <a:cs typeface="Arial" charset="0"/>
              </a:rPr>
              <a:t>Tully et al. 2008: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000000"/>
                </a:solidFill>
                <a:cs typeface="Arial" charset="0"/>
              </a:rPr>
              <a:t>Local Void pushes with ~260 km/s against our local neighbourhood </a:t>
            </a:r>
            <a:endParaRPr lang="en-GB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550" y="6021388"/>
            <a:ext cx="7345363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10307488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4500" smtClean="0"/>
              <a:t>                             Voids:</a:t>
            </a:r>
            <a:br>
              <a:rPr lang="nl-NL" sz="4500" smtClean="0"/>
            </a:br>
            <a:r>
              <a:rPr lang="nl-NL" sz="4500"/>
              <a:t> </a:t>
            </a:r>
            <a:r>
              <a:rPr lang="nl-NL" sz="4500" smtClean="0"/>
              <a:t>         Identification  &amp;   Catalogues</a:t>
            </a:r>
            <a:endParaRPr lang="en-GB" sz="45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291513" cy="4572000"/>
          </a:xfrm>
        </p:spPr>
        <p:txBody>
          <a:bodyPr/>
          <a:lstStyle/>
          <a:p>
            <a:pPr>
              <a:defRPr/>
            </a:pPr>
            <a:r>
              <a:rPr lang="nl-NL" sz="2000" dirty="0" smtClean="0"/>
              <a:t>Voids are not easily defined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not as cleanly &amp; objectively identifiable objects as clusters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 range of criteria &amp; identifiers,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often conflicting see Colberg et al. 2008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 increased interest due to cosmological/dark energy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 information contained in voids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nl-NL" sz="2000" dirty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Catalogues: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Fairall      2006                 by eye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Pan et al. 2012                  Hoyle-Vogeley algorithm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Sutter et al. 2012               Watershed/ZOBOV  multiscale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23850" y="1412875"/>
            <a:ext cx="8569325" cy="2447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4013200"/>
            <a:ext cx="8569325" cy="2447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0" y="0"/>
            <a:ext cx="8893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SDSS  Voids</a:t>
            </a:r>
          </a:p>
        </p:txBody>
      </p:sp>
      <p:pic>
        <p:nvPicPr>
          <p:cNvPr id="176131" name="Picture 8" descr="Void_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20713"/>
            <a:ext cx="8618538" cy="5989637"/>
          </a:xfrm>
        </p:spPr>
      </p:pic>
      <p:pic>
        <p:nvPicPr>
          <p:cNvPr id="17715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1052513"/>
            <a:ext cx="3814763" cy="35337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8" y="-609600"/>
            <a:ext cx="9433048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SDSS  Multiscale Watershed Void Catalog</a:t>
            </a:r>
            <a:endParaRPr lang="en-GB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7157" name="TextBox 6"/>
          <p:cNvSpPr txBox="1">
            <a:spLocks noChangeArrowheads="1"/>
          </p:cNvSpPr>
          <p:nvPr/>
        </p:nvSpPr>
        <p:spPr bwMode="auto">
          <a:xfrm>
            <a:off x="6442075" y="122872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800" b="1">
                <a:solidFill>
                  <a:srgbClr val="404040"/>
                </a:solidFill>
                <a:latin typeface="Arial" charset="0"/>
              </a:rPr>
              <a:t>Sutter et al. 2012</a:t>
            </a:r>
            <a:endParaRPr lang="en-GB" altLang="en-US" sz="1800" b="1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12"/>
          <p:cNvSpPr txBox="1">
            <a:spLocks noChangeArrowheads="1"/>
          </p:cNvSpPr>
          <p:nvPr/>
        </p:nvSpPr>
        <p:spPr bwMode="auto">
          <a:xfrm>
            <a:off x="857250" y="6072188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Possible link with cold spot WMAP:     ISW ? </a:t>
            </a:r>
          </a:p>
        </p:txBody>
      </p:sp>
      <p:pic>
        <p:nvPicPr>
          <p:cNvPr id="1781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492375"/>
            <a:ext cx="7159625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0" descr="070823_huge_hole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4550"/>
            <a:ext cx="3683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Box 11"/>
          <p:cNvSpPr txBox="1">
            <a:spLocks noChangeArrowheads="1"/>
          </p:cNvSpPr>
          <p:nvPr/>
        </p:nvSpPr>
        <p:spPr bwMode="auto">
          <a:xfrm>
            <a:off x="327025" y="2997200"/>
            <a:ext cx="557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Claim:  supervoid in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            NVVS radio  galaxy 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            (Rudnick  et al. 2007) </a:t>
            </a:r>
          </a:p>
        </p:txBody>
      </p:sp>
      <p:sp>
        <p:nvSpPr>
          <p:cNvPr id="178182" name="TextBox 11"/>
          <p:cNvSpPr txBox="1">
            <a:spLocks noChangeArrowheads="1"/>
          </p:cNvSpPr>
          <p:nvPr/>
        </p:nvSpPr>
        <p:spPr bwMode="auto">
          <a:xfrm>
            <a:off x="5795963" y="1931988"/>
            <a:ext cx="557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Survey possible supervoids by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Granett et al. </a:t>
            </a: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17500" y="115888"/>
            <a:ext cx="88931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</a:t>
            </a: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Supervoids ???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Filaments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906469"/>
            <a:ext cx="8924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local Cosmic Web:  2MRS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smtClean="0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b="1" smtClean="0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488" y="6453336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Courtesy: </a:t>
            </a:r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Francisco Kitaura</a:t>
            </a:r>
            <a:endParaRPr lang="en-GB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8955" y="1391528"/>
            <a:ext cx="215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m</a:t>
            </a:r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ost detailed reconstruction of the </a:t>
            </a:r>
          </a:p>
          <a:p>
            <a:endParaRPr lang="nl-NL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  <a:p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local dark matter</a:t>
            </a:r>
          </a:p>
          <a:p>
            <a:r>
              <a:rPr lang="nl-NL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Cosmic Web</a:t>
            </a:r>
            <a:endParaRPr lang="en-GB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150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032" y="-3051720"/>
            <a:ext cx="17185909" cy="12889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479" y="544522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0000"/>
                </a:solidFill>
                <a:cs typeface="Arial" charset="0"/>
              </a:rPr>
              <a:t>MMF/Nexus+ tracing of filaments</a:t>
            </a:r>
          </a:p>
          <a:p>
            <a:endParaRPr lang="nl-NL" sz="1200" b="1" dirty="0">
              <a:solidFill>
                <a:srgbClr val="000000"/>
              </a:solidFill>
              <a:cs typeface="Arial" charset="0"/>
            </a:endParaRPr>
          </a:p>
          <a:p>
            <a:r>
              <a:rPr lang="nl-NL" sz="1200" b="1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nl-NL" sz="1200" b="1" dirty="0" smtClean="0">
                <a:solidFill>
                  <a:srgbClr val="000000"/>
                </a:solidFill>
                <a:cs typeface="Arial" charset="0"/>
              </a:rPr>
              <a:t>nherent multiscale </a:t>
            </a:r>
          </a:p>
          <a:p>
            <a:r>
              <a:rPr lang="nl-NL" sz="1200" b="1" dirty="0">
                <a:solidFill>
                  <a:srgbClr val="000000"/>
                </a:solidFill>
                <a:cs typeface="Arial" charset="0"/>
              </a:rPr>
              <a:t>c</a:t>
            </a:r>
            <a:r>
              <a:rPr lang="nl-NL" sz="1200" b="1" dirty="0" smtClean="0">
                <a:solidFill>
                  <a:srgbClr val="000000"/>
                </a:solidFill>
                <a:cs typeface="Arial" charset="0"/>
              </a:rPr>
              <a:t>haracter of filamentary web</a:t>
            </a:r>
          </a:p>
          <a:p>
            <a:endParaRPr lang="nl-NL" sz="1200" b="1" dirty="0">
              <a:solidFill>
                <a:srgbClr val="000000"/>
              </a:solidFill>
              <a:cs typeface="Arial" charset="0"/>
            </a:endParaRPr>
          </a:p>
          <a:p>
            <a:r>
              <a:rPr lang="nl-NL" sz="1200" b="1" dirty="0" smtClean="0">
                <a:solidFill>
                  <a:srgbClr val="000000"/>
                </a:solidFill>
                <a:cs typeface="Arial" charset="0"/>
              </a:rPr>
              <a:t>Hidding, Cautun, vdW   2017   </a:t>
            </a:r>
            <a:endParaRPr lang="en-GB" sz="12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9479" y="5445224"/>
            <a:ext cx="2736304" cy="127848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527" y="2060848"/>
            <a:ext cx="899318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39700" dir="222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 charset="0"/>
              </a:rPr>
              <a:t>Cosmic Web Filaments  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 charset="0"/>
              </a:rPr>
              <a:t>    </a:t>
            </a:r>
          </a:p>
          <a:p>
            <a:pPr>
              <a:spcBef>
                <a:spcPct val="50000"/>
              </a:spcBef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98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5299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5300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43625" y="2071688"/>
            <a:ext cx="2571750" cy="185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3" name="TextBox 17"/>
          <p:cNvSpPr txBox="1">
            <a:spLocks noChangeArrowheads="1"/>
          </p:cNvSpPr>
          <p:nvPr/>
        </p:nvSpPr>
        <p:spPr bwMode="auto">
          <a:xfrm>
            <a:off x="6215063" y="2143125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Theoretical  Example: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Galaxies  in PSCz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catalogue, 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different  depths</a:t>
            </a:r>
            <a:endParaRPr lang="en-US" altLang="en-US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5" name="Picture 20" descr="survey.depth.aitoff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71625"/>
            <a:ext cx="4860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71500" y="1357313"/>
            <a:ext cx="5286375" cy="521493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4787900" y="476250"/>
            <a:ext cx="4105275" cy="6802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000" b="1" dirty="0">
                <a:solidFill>
                  <a:srgbClr val="FFFFFF"/>
                </a:solidFill>
              </a:rPr>
              <a:t>    </a:t>
            </a:r>
            <a:r>
              <a:rPr lang="nl-NL" sz="3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Nexus Filaments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Nexus identification of filaments (blue)</a:t>
            </a: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Identification on the basis of 6 different </a:t>
            </a:r>
          </a:p>
          <a:p>
            <a:pPr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     physical characteristics of the cosmic mass </a:t>
            </a:r>
          </a:p>
          <a:p>
            <a:pPr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     distribution:</a:t>
            </a: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Density             - Velocity Divergence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Tidal field          - Velocity Shear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Log(density)     -  Nexus+</a:t>
            </a: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</a:rPr>
              <a:t>from:   Cautun et al. 2013 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463" y="260350"/>
            <a:ext cx="3959225" cy="6337300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8022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4205287" cy="63849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Content Placeholder 2" descr="spine.zoomin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4021138"/>
            <a:ext cx="8229600" cy="2836862"/>
          </a:xfrm>
        </p:spPr>
      </p:pic>
      <p:pic>
        <p:nvPicPr>
          <p:cNvPr id="181251" name="Picture 3" descr="SpineWeb_wall_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41275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SpineWeb_fila_bo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4337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Pisces-Perseus </a:t>
            </a:r>
            <a:r>
              <a:rPr sz="55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Supercluster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2390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391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2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23922" name="Picture 20" descr="piscesperseus.sky.bl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2297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1056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512888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Walls and Filaments</a:t>
            </a:r>
          </a:p>
        </p:txBody>
      </p:sp>
      <p:sp>
        <p:nvSpPr>
          <p:cNvPr id="184323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4324" name="Picture 22" descr="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546850"/>
          </a:xfrm>
        </p:spPr>
      </p:pic>
      <p:sp>
        <p:nvSpPr>
          <p:cNvPr id="184325" name="Rectangle 25"/>
          <p:cNvSpPr>
            <a:spLocks noChangeArrowheads="1"/>
          </p:cNvSpPr>
          <p:nvPr/>
        </p:nvSpPr>
        <p:spPr bwMode="auto">
          <a:xfrm>
            <a:off x="0" y="2924175"/>
            <a:ext cx="9144000" cy="7921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1240" name="Text Box 24"/>
          <p:cNvSpPr txBox="1">
            <a:spLocks noChangeArrowheads="1"/>
          </p:cNvSpPr>
          <p:nvPr/>
        </p:nvSpPr>
        <p:spPr bwMode="auto">
          <a:xfrm>
            <a:off x="179388" y="3068638"/>
            <a:ext cx="835183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Sky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21 cm line redshift survey      (</a:t>
            </a:r>
            <a:r>
              <a:rPr lang="en-US" b="1" dirty="0" err="1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, Haynes et al. 19           Redshift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</a:t>
            </a:r>
          </a:p>
        </p:txBody>
      </p:sp>
      <p:sp>
        <p:nvSpPr>
          <p:cNvPr id="184327" name="AutoShape 26"/>
          <p:cNvSpPr>
            <a:spLocks noChangeArrowheads="1"/>
          </p:cNvSpPr>
          <p:nvPr/>
        </p:nvSpPr>
        <p:spPr bwMode="auto">
          <a:xfrm>
            <a:off x="6732588" y="292417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328" name="AutoShape 27"/>
          <p:cNvSpPr>
            <a:spLocks noChangeArrowheads="1"/>
          </p:cNvSpPr>
          <p:nvPr/>
        </p:nvSpPr>
        <p:spPr bwMode="auto">
          <a:xfrm rot="10800000">
            <a:off x="7929563" y="328612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9688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1071563" y="1785938"/>
            <a:ext cx="7272337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Canonic example of a strongly  flattened  supercluster consisting of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</a:t>
            </a:r>
            <a:r>
              <a:rPr lang="en-US" altLang="en-US" sz="1600" b="1">
                <a:solidFill>
                  <a:srgbClr val="C00000"/>
                </a:solidFill>
              </a:rPr>
              <a:t>sheet-like central region</a:t>
            </a:r>
            <a:r>
              <a:rPr lang="en-US" altLang="en-US" sz="1600" b="1">
                <a:solidFill>
                  <a:srgbClr val="262626"/>
                </a:solidFill>
              </a:rPr>
              <a:t>,  dense </a:t>
            </a:r>
            <a:r>
              <a:rPr lang="en-US" altLang="en-US" sz="1600" b="1">
                <a:solidFill>
                  <a:srgbClr val="C00000"/>
                </a:solidFill>
              </a:rPr>
              <a:t>filamentary boundary ridge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Relative proximity   (d ~ 55h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Mpc),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Characteristic &amp; salient filamentary morphology,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Favourable orientation.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>
              <a:solidFill>
                <a:srgbClr val="262626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Northern boundary:  ridge south-westward of Perseus cluster (A426)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Dimensions Ridge:    5h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 Mpc wide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                                 50h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 Mpc length;  possible 140h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Mpc extension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Along Ridge:                high density clusters, incl. A462, A347, A262</a:t>
            </a:r>
            <a:r>
              <a:rPr lang="en-US" altLang="en-US" sz="1600">
                <a:solidFill>
                  <a:srgbClr val="262626"/>
                </a:solidFill>
              </a:rPr>
              <a:t>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 Chain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394520"/>
            <a:ext cx="9252520" cy="9252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-171400"/>
            <a:ext cx="9587408" cy="1143000"/>
          </a:xfrm>
        </p:spPr>
        <p:txBody>
          <a:bodyPr/>
          <a:lstStyle/>
          <a:p>
            <a:r>
              <a:rPr lang="nl-NL" b="1" dirty="0" smtClean="0">
                <a:solidFill>
                  <a:schemeClr val="accent3"/>
                </a:solidFill>
              </a:rPr>
              <a:t>Pisces-Perseus Supercluster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524328" y="6447222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1200" b="1" dirty="0" smtClean="0">
                <a:solidFill>
                  <a:srgbClr val="FFFFFF"/>
                </a:solidFill>
                <a:cs typeface="Arial" charset="0"/>
              </a:rPr>
              <a:t>Hidding 2015</a:t>
            </a:r>
            <a:endParaRPr lang="en-GB" altLang="en-US" sz="12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024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604"/>
            <a:ext cx="9587408" cy="1143000"/>
          </a:xfrm>
        </p:spPr>
        <p:txBody>
          <a:bodyPr/>
          <a:lstStyle/>
          <a:p>
            <a:r>
              <a:rPr lang="nl-NL" b="1" dirty="0" smtClean="0">
                <a:solidFill>
                  <a:schemeClr val="accent3"/>
                </a:solidFill>
              </a:rPr>
              <a:t>Pisces-Perseus Supercluster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032448" cy="4032448"/>
          </a:xfrm>
        </p:spPr>
      </p:pic>
      <p:sp>
        <p:nvSpPr>
          <p:cNvPr id="5" name="Rectangle 4"/>
          <p:cNvSpPr/>
          <p:nvPr/>
        </p:nvSpPr>
        <p:spPr>
          <a:xfrm>
            <a:off x="1403648" y="3429000"/>
            <a:ext cx="2016224" cy="13681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07871"/>
            <a:ext cx="5574851" cy="3888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1307871"/>
            <a:ext cx="5574851" cy="38884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03648" y="1307871"/>
            <a:ext cx="1728192" cy="212112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04717" y="4761824"/>
            <a:ext cx="1728192" cy="43447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131840" y="6093296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1200" b="1" dirty="0" smtClean="0">
                <a:solidFill>
                  <a:srgbClr val="FFFFFF"/>
                </a:solidFill>
                <a:cs typeface="Arial" charset="0"/>
              </a:rPr>
              <a:t>Hidding 2015</a:t>
            </a:r>
            <a:endParaRPr lang="en-GB" altLang="en-US" sz="12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4010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filament.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0"/>
            <a:ext cx="7180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7"/>
          <p:cNvSpPr>
            <a:spLocks noChangeArrowheads="1"/>
          </p:cNvSpPr>
          <p:nvPr/>
        </p:nvSpPr>
        <p:spPr bwMode="auto">
          <a:xfrm>
            <a:off x="285750" y="4500563"/>
            <a:ext cx="48974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F89F7"/>
              </a:buClr>
              <a:buFont typeface="Times New Roman" pitchFamily="18" charset="0"/>
              <a:buChar char="•"/>
            </a:pPr>
            <a:r>
              <a:rPr lang="en-GB" altLang="en-US" sz="2400">
                <a:solidFill>
                  <a:srgbClr val="003366"/>
                </a:solidFill>
                <a:latin typeface="Georgia" pitchFamily="18" charset="0"/>
                <a:ea typeface="MS Gothic" pitchFamily="49" charset="-128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Additional Analysis Step:</a:t>
            </a:r>
            <a:endParaRPr lang="en-GB" altLang="en-US" sz="2000" b="1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0"/>
              </a:spcBef>
              <a:buClr>
                <a:srgbClr val="6F89F7"/>
              </a:buClr>
            </a:pPr>
            <a:endParaRPr lang="en-GB" altLang="en-US" sz="2000" b="1">
              <a:solidFill>
                <a:srgbClr val="404040"/>
              </a:solidFill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latin typeface="Times New Roman" pitchFamily="18" charset="0"/>
                <a:ea typeface="MS Gothic" pitchFamily="49" charset="-128"/>
              </a:rPr>
              <a:t>   projection of  filament galaxies</a:t>
            </a: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latin typeface="Times New Roman" pitchFamily="18" charset="0"/>
                <a:ea typeface="MS Gothic" pitchFamily="49" charset="-128"/>
              </a:rPr>
              <a:t>   to Medial Axis of Nexus/MMF filaments </a:t>
            </a: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ea typeface="MS Gothic" pitchFamily="49" charset="-128"/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1785938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6373" name="TextBox 5"/>
          <p:cNvSpPr txBox="1">
            <a:spLocks noChangeArrowheads="1"/>
          </p:cNvSpPr>
          <p:nvPr/>
        </p:nvSpPr>
        <p:spPr bwMode="auto">
          <a:xfrm>
            <a:off x="357188" y="2214563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595959"/>
                </a:solidFill>
              </a:rPr>
              <a:t>survey galaxy</a:t>
            </a:r>
          </a:p>
        </p:txBody>
      </p:sp>
      <p:sp>
        <p:nvSpPr>
          <p:cNvPr id="186374" name="TextBox 6"/>
          <p:cNvSpPr txBox="1">
            <a:spLocks noChangeArrowheads="1"/>
          </p:cNvSpPr>
          <p:nvPr/>
        </p:nvSpPr>
        <p:spPr bwMode="auto">
          <a:xfrm>
            <a:off x="357188" y="1071563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galaxy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filament projection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28813" y="2214563"/>
            <a:ext cx="1428750" cy="214312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285875" y="1000125"/>
            <a:ext cx="1571625" cy="2143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975" y="333375"/>
            <a:ext cx="3744913" cy="1143000"/>
          </a:xfrm>
        </p:spPr>
        <p:txBody>
          <a:bodyPr/>
          <a:lstStyle/>
          <a:p>
            <a:pPr>
              <a:defRPr/>
            </a:pPr>
            <a:r>
              <a:rPr lang="nl-NL" sz="3500" b="1" dirty="0" smtClean="0">
                <a:solidFill>
                  <a:schemeClr val="accent3"/>
                </a:solidFill>
              </a:rPr>
              <a:t>Dark Matter</a:t>
            </a:r>
            <a:br>
              <a:rPr lang="nl-NL" sz="3500" b="1" dirty="0" smtClean="0">
                <a:solidFill>
                  <a:schemeClr val="accent3"/>
                </a:solidFill>
              </a:rPr>
            </a:br>
            <a:r>
              <a:rPr lang="nl-NL" sz="3500" b="1" dirty="0" smtClean="0">
                <a:solidFill>
                  <a:schemeClr val="accent3"/>
                </a:solidFill>
              </a:rPr>
              <a:t>Cosmic Web</a:t>
            </a:r>
            <a:endParaRPr lang="en-GB" sz="3500" b="1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938" y="404813"/>
            <a:ext cx="5257800" cy="46323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9924" name="TextBox 7"/>
          <p:cNvSpPr txBox="1">
            <a:spLocks noChangeArrowheads="1"/>
          </p:cNvSpPr>
          <p:nvPr/>
        </p:nvSpPr>
        <p:spPr bwMode="auto">
          <a:xfrm>
            <a:off x="184150" y="6021388"/>
            <a:ext cx="3167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</a:rPr>
              <a:t>A222-A223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</a:rPr>
              <a:t>Dietrich et al. 2013</a:t>
            </a:r>
            <a:endParaRPr lang="en-GB" altLang="en-US" sz="1800">
              <a:solidFill>
                <a:srgbClr val="FFFFFF"/>
              </a:solidFill>
            </a:endParaRPr>
          </a:p>
        </p:txBody>
      </p:sp>
      <p:pic>
        <p:nvPicPr>
          <p:cNvPr id="209925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404813"/>
            <a:ext cx="5257800" cy="4608512"/>
          </a:xfrm>
        </p:spPr>
      </p:pic>
      <p:pic>
        <p:nvPicPr>
          <p:cNvPr id="2099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060575"/>
            <a:ext cx="4503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150" y="2060575"/>
            <a:ext cx="4491038" cy="3784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Gaseous </a:t>
            </a:r>
            <a:endParaRPr lang="en-GB" altLang="en-US" smtClean="0"/>
          </a:p>
        </p:txBody>
      </p:sp>
      <p:sp>
        <p:nvSpPr>
          <p:cNvPr id="208899" name="TextBox 12"/>
          <p:cNvSpPr txBox="1">
            <a:spLocks noChangeArrowheads="1"/>
          </p:cNvSpPr>
          <p:nvPr/>
        </p:nvSpPr>
        <p:spPr bwMode="auto">
          <a:xfrm>
            <a:off x="900113" y="115888"/>
            <a:ext cx="75231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500" b="1">
                <a:solidFill>
                  <a:srgbClr val="FFFFFF"/>
                </a:solidFill>
              </a:rPr>
              <a:t>the Gaseous Cosmic Web</a:t>
            </a:r>
            <a:endParaRPr lang="en-GB" altLang="en-US" sz="4500" b="1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9475" y="1125538"/>
            <a:ext cx="5256213" cy="52530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8901" name="TextBox 9"/>
          <p:cNvSpPr txBox="1">
            <a:spLocks noChangeArrowheads="1"/>
          </p:cNvSpPr>
          <p:nvPr/>
        </p:nvSpPr>
        <p:spPr bwMode="auto">
          <a:xfrm>
            <a:off x="207963" y="1350963"/>
            <a:ext cx="36004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SZ detection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Inter-cluster bridge/filament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in between clusters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A401 and A399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ESA/Planck collaboration</a:t>
            </a:r>
            <a:endParaRPr lang="en-GB" altLang="en-US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0890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288" y="1249363"/>
            <a:ext cx="5099050" cy="5110162"/>
          </a:xfrm>
        </p:spPr>
      </p:pic>
      <p:sp>
        <p:nvSpPr>
          <p:cNvPr id="15" name="Rectangle 14"/>
          <p:cNvSpPr/>
          <p:nvPr/>
        </p:nvSpPr>
        <p:spPr>
          <a:xfrm>
            <a:off x="179388" y="1125538"/>
            <a:ext cx="3097212" cy="52530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Sky Maps:</a:t>
            </a:r>
            <a:b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world all around us</a:t>
            </a:r>
            <a:endParaRPr lang="en-US" sz="80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250825" y="1628775"/>
            <a:ext cx="8569325" cy="316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Walls - Sheets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Box 7"/>
          <p:cNvSpPr txBox="1">
            <a:spLocks noChangeArrowheads="1"/>
          </p:cNvSpPr>
          <p:nvPr/>
        </p:nvSpPr>
        <p:spPr bwMode="auto">
          <a:xfrm>
            <a:off x="6711950" y="616108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400" b="1">
                <a:solidFill>
                  <a:srgbClr val="FFFFFF"/>
                </a:solidFill>
                <a:latin typeface="Arial" charset="0"/>
              </a:rPr>
              <a:t>Cautun et al.  2012</a:t>
            </a:r>
            <a:endParaRPr lang="en-GB" altLang="en-US" sz="14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8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6624637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04248" y="908720"/>
            <a:ext cx="8229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mtClean="0"/>
              <a:t>Nexus:</a:t>
            </a:r>
            <a:r>
              <a:rPr lang="nl-NL" sz="3300" smtClean="0"/>
              <a:t/>
            </a:r>
            <a:br>
              <a:rPr lang="nl-NL" sz="3300" smtClean="0"/>
            </a:br>
            <a:r>
              <a:rPr lang="nl-NL" sz="3300"/>
              <a:t/>
            </a:r>
            <a:br>
              <a:rPr lang="nl-NL" sz="3300"/>
            </a:br>
            <a:r>
              <a:rPr lang="nl-NL" sz="3300" smtClean="0"/>
              <a:t>Walls &amp; </a:t>
            </a:r>
            <a:br>
              <a:rPr lang="nl-NL" sz="3300" smtClean="0"/>
            </a:br>
            <a:r>
              <a:rPr lang="nl-NL" sz="3300" smtClean="0"/>
              <a:t>Filaments</a:t>
            </a:r>
            <a:endParaRPr lang="en-GB" sz="33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89443" name="Content Placeholder 3" descr="sdss.dtfe.coma_greatw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38"/>
            <a:ext cx="4714875" cy="6837362"/>
          </a:xfrm>
        </p:spPr>
      </p:pic>
      <p:pic>
        <p:nvPicPr>
          <p:cNvPr id="189444" name="Picture 4" descr="sdss.dtfe.great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25"/>
            <a:ext cx="46513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0467" name="Content Placeholder 3" descr="sdss.dtfe.beyond_greatwall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2738"/>
            <a:ext cx="9144000" cy="7170738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1491" name="Content Placeholder 3" descr="sdss.dtfe.greatwall.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6063" y="785813"/>
            <a:ext cx="9390063" cy="5143500"/>
          </a:xfrm>
        </p:spPr>
      </p:pic>
      <p:sp>
        <p:nvSpPr>
          <p:cNvPr id="191492" name="TextBox 1"/>
          <p:cNvSpPr txBox="1">
            <a:spLocks noChangeArrowheads="1"/>
          </p:cNvSpPr>
          <p:nvPr/>
        </p:nvSpPr>
        <p:spPr bwMode="auto">
          <a:xfrm>
            <a:off x="250825" y="6092825"/>
            <a:ext cx="60499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FFFF"/>
                </a:solidFill>
              </a:rPr>
              <a:t>Sloan Great Wall</a:t>
            </a:r>
            <a:endParaRPr lang="en-GB" altLang="en-US" sz="3000" b="1">
              <a:solidFill>
                <a:srgbClr val="FFFFFF"/>
              </a:solidFill>
            </a:endParaRPr>
          </a:p>
        </p:txBody>
      </p:sp>
      <p:sp>
        <p:nvSpPr>
          <p:cNvPr id="191493" name="TextBox 2"/>
          <p:cNvSpPr txBox="1">
            <a:spLocks noChangeArrowheads="1"/>
          </p:cNvSpPr>
          <p:nvPr/>
        </p:nvSpPr>
        <p:spPr bwMode="auto">
          <a:xfrm>
            <a:off x="5867400" y="5949950"/>
            <a:ext cx="3025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Largest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Local Universe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~ 300 x 150 Mpc</a:t>
            </a:r>
            <a:endParaRPr lang="en-GB" altLang="en-US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Cluster  Nodes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996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8832850" cy="49688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pic>
        <p:nvPicPr>
          <p:cNvPr id="200707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0710" name="Oval 9"/>
          <p:cNvSpPr>
            <a:spLocks noChangeArrowheads="1"/>
          </p:cNvSpPr>
          <p:nvPr/>
        </p:nvSpPr>
        <p:spPr bwMode="auto">
          <a:xfrm>
            <a:off x="1857375" y="2071688"/>
            <a:ext cx="914400" cy="9144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pic>
        <p:nvPicPr>
          <p:cNvPr id="201731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1734" name="Picture 7" descr="a04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35433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Rectangle 10"/>
          <p:cNvSpPr>
            <a:spLocks noChangeArrowheads="1"/>
          </p:cNvSpPr>
          <p:nvPr/>
        </p:nvSpPr>
        <p:spPr bwMode="auto">
          <a:xfrm>
            <a:off x="3276600" y="4221163"/>
            <a:ext cx="3744913" cy="57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1736" name="Text Box 9"/>
          <p:cNvSpPr txBox="1">
            <a:spLocks noChangeArrowheads="1"/>
          </p:cNvSpPr>
          <p:nvPr/>
        </p:nvSpPr>
        <p:spPr bwMode="auto">
          <a:xfrm>
            <a:off x="3276600" y="4292600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Perseus Cluster   (A426)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pic>
        <p:nvPicPr>
          <p:cNvPr id="202755" name="Picture 4" descr="a04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59213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2759" name="Rectangle 10"/>
          <p:cNvSpPr>
            <a:spLocks noChangeArrowheads="1"/>
          </p:cNvSpPr>
          <p:nvPr/>
        </p:nvSpPr>
        <p:spPr bwMode="auto">
          <a:xfrm>
            <a:off x="3276600" y="4221163"/>
            <a:ext cx="3744913" cy="57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760" name="Text Box 9"/>
          <p:cNvSpPr txBox="1">
            <a:spLocks noChangeArrowheads="1"/>
          </p:cNvSpPr>
          <p:nvPr/>
        </p:nvSpPr>
        <p:spPr bwMode="auto">
          <a:xfrm>
            <a:off x="3276600" y="4292600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Perseus Cluster   (A426)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ChangeArrowheads="1"/>
          </p:cNvSpPr>
          <p:nvPr/>
        </p:nvSpPr>
        <p:spPr bwMode="auto">
          <a:xfrm>
            <a:off x="4140200" y="1557338"/>
            <a:ext cx="4824413" cy="511175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4140200" y="260350"/>
            <a:ext cx="4824413" cy="1081088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4140200" y="260350"/>
            <a:ext cx="4402138" cy="1138238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Early Views</a:t>
            </a:r>
          </a:p>
        </p:txBody>
      </p:sp>
      <p:pic>
        <p:nvPicPr>
          <p:cNvPr id="57349" name="Picture 4" descr="shapl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3613150" cy="6408738"/>
          </a:xfrm>
          <a:noFill/>
        </p:spPr>
      </p:pic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395288" y="260350"/>
            <a:ext cx="3600450" cy="64087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4140200" y="1557338"/>
            <a:ext cx="4824413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Shapley-Ames catalog (1932) of nearby galaxies: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All-sky survey of galaxies to  m=18.3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                                               </a:t>
            </a:r>
            <a:r>
              <a:rPr lang="el-GR" altLang="en-US" sz="1800" b="1">
                <a:solidFill>
                  <a:schemeClr val="accent2"/>
                </a:solidFill>
                <a:latin typeface="Perpetua" pitchFamily="18" charset="0"/>
              </a:rPr>
              <a:t>δ</a:t>
            </a: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 &gt; -23</a:t>
            </a:r>
            <a:r>
              <a:rPr lang="en-US" altLang="en-US" sz="1800" b="1" baseline="30000">
                <a:solidFill>
                  <a:schemeClr val="accent2"/>
                </a:solidFill>
                <a:latin typeface="Perpetua" pitchFamily="18" charset="0"/>
              </a:rPr>
              <a:t>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numerous concentrations: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groups and clusters   (incl. Virgo cluster)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asymmetry between north and south: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many more galaxies on northern sky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conspicuous concentration along a line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running  through richest nearby cluster,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the Virgo cluster: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 The Supergalactic Plane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 (first identified by de Vaucouleurs: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 the plane of our own Local Supercluster)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Gas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3929066"/>
            <a:ext cx="8229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mtClean="0"/>
              <a:t>Local</a:t>
            </a:r>
            <a:br>
              <a:rPr smtClean="0"/>
            </a:br>
            <a:r>
              <a:rPr smtClean="0"/>
              <a:t>Universe:</a:t>
            </a:r>
            <a:br>
              <a:rPr smtClean="0"/>
            </a:br>
            <a:r>
              <a:rPr smtClean="0"/>
              <a:t/>
            </a:r>
            <a:br>
              <a:rPr smtClean="0"/>
            </a:br>
            <a:r>
              <a:rPr smtClean="0"/>
              <a:t/>
            </a:r>
            <a:br>
              <a:rPr smtClean="0"/>
            </a:br>
            <a:r>
              <a:rPr sz="2800" smtClean="0">
                <a:latin typeface="+mn-lt"/>
              </a:rPr>
              <a:t>Constrained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>Simulation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/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>Gas Distribution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/>
            </a:r>
            <a:br>
              <a:rPr sz="2800" smtClean="0">
                <a:latin typeface="+mn-lt"/>
              </a:rPr>
            </a:br>
            <a:r>
              <a:rPr sz="1800" smtClean="0">
                <a:latin typeface="+mn-lt"/>
              </a:rPr>
              <a:t>courtesy:</a:t>
            </a:r>
            <a:br>
              <a:rPr sz="1800" smtClean="0">
                <a:latin typeface="+mn-lt"/>
              </a:rPr>
            </a:br>
            <a:r>
              <a:rPr sz="1800" smtClean="0">
                <a:latin typeface="+mn-lt"/>
              </a:rPr>
              <a:t>Klaus </a:t>
            </a:r>
            <a:r>
              <a:rPr sz="1800" err="1" smtClean="0">
                <a:latin typeface="+mn-lt"/>
              </a:rPr>
              <a:t>Dolag</a:t>
            </a:r>
            <a:endParaRPr sz="1800">
              <a:latin typeface="+mn-lt"/>
            </a:endParaRPr>
          </a:p>
        </p:txBody>
      </p:sp>
      <p:pic>
        <p:nvPicPr>
          <p:cNvPr id="6" name="local.universe.dolag.mpe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0313" y="214313"/>
            <a:ext cx="6405562" cy="6405562"/>
          </a:xfrm>
        </p:spPr>
      </p:pic>
      <p:sp>
        <p:nvSpPr>
          <p:cNvPr id="7" name="Rectangle 6"/>
          <p:cNvSpPr/>
          <p:nvPr/>
        </p:nvSpPr>
        <p:spPr>
          <a:xfrm>
            <a:off x="142875" y="214313"/>
            <a:ext cx="2286000" cy="6357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827" name="Picture 4" descr="cosmic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9178925" cy="5948362"/>
          </a:xfrm>
          <a:noFill/>
        </p:spPr>
      </p:pic>
      <p:sp>
        <p:nvSpPr>
          <p:cNvPr id="205828" name="Rectangle 7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08" name="Rectangle 8"/>
          <p:cNvSpPr>
            <a:spLocks noChangeArrowheads="1"/>
          </p:cNvSpPr>
          <p:nvPr/>
        </p:nvSpPr>
        <p:spPr bwMode="auto">
          <a:xfrm>
            <a:off x="611188" y="188913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Gastrophysical Web</a:t>
            </a: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0" y="5157788"/>
            <a:ext cx="75247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Gas in the Cosmic Web: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(up to 90% of baryons outside galaxies and clusters)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- Neutral HI gas, seen in absorption:    Ly</a:t>
            </a:r>
            <a:r>
              <a:rPr lang="el-GR" b="1">
                <a:solidFill>
                  <a:srgbClr val="FFFF00"/>
                </a:solidFill>
                <a:latin typeface="Garamond" pitchFamily="18" charset="0"/>
              </a:rPr>
              <a:t>α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forest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Warm/Hot Intergalactic Medium:        photoionized 10</a:t>
            </a:r>
            <a:r>
              <a:rPr lang="en-US" b="1" baseline="30000">
                <a:solidFill>
                  <a:srgbClr val="FFFF00"/>
                </a:solidFill>
                <a:latin typeface="Papyrus" pitchFamily="66" charset="0"/>
              </a:rPr>
              <a:t>4 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K gas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            shock-heated 10</a:t>
            </a:r>
            <a:r>
              <a:rPr lang="en-US" b="1" baseline="30000">
                <a:solidFill>
                  <a:srgbClr val="FFFF00"/>
                </a:solidFill>
                <a:latin typeface="Papyrus" pitchFamily="66" charset="0"/>
              </a:rPr>
              <a:t>6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K  gas    (X-ray)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Garamond" pitchFamily="18" charset="0"/>
              </a:rPr>
              <a:t>                                                                  </a:t>
            </a:r>
            <a:endParaRPr lang="el-GR" b="1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05831" name="Text Box 10"/>
          <p:cNvSpPr txBox="1">
            <a:spLocks noChangeArrowheads="1"/>
          </p:cNvSpPr>
          <p:nvPr/>
        </p:nvSpPr>
        <p:spPr bwMode="auto">
          <a:xfrm>
            <a:off x="7812088" y="6381750"/>
            <a:ext cx="18002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Virgo/V. Springel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6851" name="Picture 4" descr="cenostrik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6157913" cy="6192837"/>
          </a:xfrm>
          <a:noFill/>
        </p:spPr>
      </p:pic>
      <p:pic>
        <p:nvPicPr>
          <p:cNvPr id="206852" name="Picture 7" descr="lya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913313"/>
            <a:ext cx="55356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10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2283" name="Rectangle 11"/>
          <p:cNvSpPr>
            <a:spLocks noChangeArrowheads="1"/>
          </p:cNvSpPr>
          <p:nvPr/>
        </p:nvSpPr>
        <p:spPr bwMode="auto">
          <a:xfrm>
            <a:off x="611188" y="188913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Gastrophysical Web</a:t>
            </a:r>
          </a:p>
        </p:txBody>
      </p:sp>
      <p:sp>
        <p:nvSpPr>
          <p:cNvPr id="822284" name="Text Box 12"/>
          <p:cNvSpPr txBox="1">
            <a:spLocks noChangeArrowheads="1"/>
          </p:cNvSpPr>
          <p:nvPr/>
        </p:nvSpPr>
        <p:spPr bwMode="auto">
          <a:xfrm>
            <a:off x="5543550" y="1700213"/>
            <a:ext cx="3600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Ly</a:t>
            </a:r>
            <a:r>
              <a:rPr lang="el-GR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α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forest: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HI gas in the intergalactic medium closely traces the density fluctuations in the dark matter distribution.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QSO absorption lines arise due to the line of sight intersection by the neutral hydrogen component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Low column density absorption lines associated with sheets and filaments in the “Cosmic Web” </a:t>
            </a:r>
          </a:p>
        </p:txBody>
      </p:sp>
      <p:sp>
        <p:nvSpPr>
          <p:cNvPr id="206856" name="Rectangle 13"/>
          <p:cNvSpPr>
            <a:spLocks noChangeArrowheads="1"/>
          </p:cNvSpPr>
          <p:nvPr/>
        </p:nvSpPr>
        <p:spPr bwMode="auto">
          <a:xfrm>
            <a:off x="5580063" y="1628775"/>
            <a:ext cx="3457575" cy="3095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6857" name="Text Box 14"/>
          <p:cNvSpPr txBox="1">
            <a:spLocks noChangeArrowheads="1"/>
          </p:cNvSpPr>
          <p:nvPr/>
        </p:nvSpPr>
        <p:spPr bwMode="auto">
          <a:xfrm>
            <a:off x="179388" y="6165850"/>
            <a:ext cx="2305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Papyrus" pitchFamily="66" charset="0"/>
              </a:rPr>
              <a:t>Courtesy: Cen &amp; Ostriker</a:t>
            </a:r>
          </a:p>
        </p:txBody>
      </p:sp>
      <p:sp>
        <p:nvSpPr>
          <p:cNvPr id="206858" name="Line 15"/>
          <p:cNvSpPr>
            <a:spLocks noChangeShapeType="1"/>
          </p:cNvSpPr>
          <p:nvPr/>
        </p:nvSpPr>
        <p:spPr bwMode="auto">
          <a:xfrm>
            <a:off x="1258888" y="1989138"/>
            <a:ext cx="2233612" cy="48688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59" name="Line 16"/>
          <p:cNvSpPr>
            <a:spLocks noChangeShapeType="1"/>
          </p:cNvSpPr>
          <p:nvPr/>
        </p:nvSpPr>
        <p:spPr bwMode="auto">
          <a:xfrm>
            <a:off x="1258888" y="1989138"/>
            <a:ext cx="7778750" cy="292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60" name="Line 17"/>
          <p:cNvSpPr>
            <a:spLocks noChangeShapeType="1"/>
          </p:cNvSpPr>
          <p:nvPr/>
        </p:nvSpPr>
        <p:spPr bwMode="auto">
          <a:xfrm>
            <a:off x="1258888" y="1989138"/>
            <a:ext cx="2233612" cy="292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61" name="Line 18"/>
          <p:cNvSpPr>
            <a:spLocks noChangeShapeType="1"/>
          </p:cNvSpPr>
          <p:nvPr/>
        </p:nvSpPr>
        <p:spPr bwMode="auto">
          <a:xfrm>
            <a:off x="1258888" y="1989138"/>
            <a:ext cx="3817937" cy="295275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Gaseous </a:t>
            </a:r>
            <a:endParaRPr lang="en-GB" altLang="en-US" smtClean="0"/>
          </a:p>
        </p:txBody>
      </p:sp>
      <p:pic>
        <p:nvPicPr>
          <p:cNvPr id="20787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0813" y="1125538"/>
            <a:ext cx="6481762" cy="5184775"/>
          </a:xfrm>
        </p:spPr>
      </p:pic>
      <p:sp>
        <p:nvSpPr>
          <p:cNvPr id="207876" name="TextBox 12"/>
          <p:cNvSpPr txBox="1">
            <a:spLocks noChangeArrowheads="1"/>
          </p:cNvSpPr>
          <p:nvPr/>
        </p:nvSpPr>
        <p:spPr bwMode="auto">
          <a:xfrm>
            <a:off x="900113" y="115888"/>
            <a:ext cx="75231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500" b="1">
                <a:solidFill>
                  <a:srgbClr val="FFFFFF"/>
                </a:solidFill>
              </a:rPr>
              <a:t>the Gaseous Cosmic Web</a:t>
            </a:r>
            <a:endParaRPr lang="en-GB" altLang="en-US" sz="4500" b="1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350" y="1052513"/>
            <a:ext cx="6553200" cy="53308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in depth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1971" name="Picture 4" descr="cone_ima6_rou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60350"/>
            <a:ext cx="4618038" cy="6480175"/>
          </a:xfrm>
          <a:noFill/>
        </p:spPr>
      </p:pic>
      <p:sp>
        <p:nvSpPr>
          <p:cNvPr id="211972" name="Rectangle 11"/>
          <p:cNvSpPr>
            <a:spLocks noChangeArrowheads="1"/>
          </p:cNvSpPr>
          <p:nvPr/>
        </p:nvSpPr>
        <p:spPr bwMode="auto">
          <a:xfrm>
            <a:off x="4859338" y="260350"/>
            <a:ext cx="4105275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2828" name="Rectangle 12"/>
          <p:cNvSpPr>
            <a:spLocks noChangeArrowheads="1"/>
          </p:cNvSpPr>
          <p:nvPr/>
        </p:nvSpPr>
        <p:spPr bwMode="auto">
          <a:xfrm>
            <a:off x="5076825" y="476250"/>
            <a:ext cx="36099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</a:t>
            </a:r>
            <a:b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Long Ago</a:t>
            </a:r>
          </a:p>
        </p:txBody>
      </p:sp>
      <p:sp>
        <p:nvSpPr>
          <p:cNvPr id="211974" name="Text Box 13"/>
          <p:cNvSpPr txBox="1">
            <a:spLocks noChangeArrowheads="1"/>
          </p:cNvSpPr>
          <p:nvPr/>
        </p:nvSpPr>
        <p:spPr bwMode="auto">
          <a:xfrm>
            <a:off x="4859338" y="2205038"/>
            <a:ext cx="41052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Various surveys are attempting to trace the large scale structure out to large cosmic depths/redshifts.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Is cosmic web truly universal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What about the scales of the web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(characteristic, largest structures, …)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Evolution of Megaparsec scale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matter distribution. </a:t>
            </a:r>
          </a:p>
        </p:txBody>
      </p:sp>
      <p:sp>
        <p:nvSpPr>
          <p:cNvPr id="211975" name="Text Box 14"/>
          <p:cNvSpPr txBox="1">
            <a:spLocks noChangeArrowheads="1"/>
          </p:cNvSpPr>
          <p:nvPr/>
        </p:nvSpPr>
        <p:spPr bwMode="auto">
          <a:xfrm>
            <a:off x="4859338" y="5949950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Simulation of VIRMOS redshift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survey, web out to large redshift</a:t>
            </a:r>
          </a:p>
        </p:txBody>
      </p:sp>
      <p:sp>
        <p:nvSpPr>
          <p:cNvPr id="211976" name="Rectangle 15"/>
          <p:cNvSpPr>
            <a:spLocks noChangeArrowheads="1"/>
          </p:cNvSpPr>
          <p:nvPr/>
        </p:nvSpPr>
        <p:spPr bwMode="auto">
          <a:xfrm>
            <a:off x="4859338" y="2133600"/>
            <a:ext cx="4105275" cy="34559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1977" name="Rectangle 16"/>
          <p:cNvSpPr>
            <a:spLocks noChangeArrowheads="1"/>
          </p:cNvSpPr>
          <p:nvPr/>
        </p:nvSpPr>
        <p:spPr bwMode="auto">
          <a:xfrm>
            <a:off x="4859338" y="5876925"/>
            <a:ext cx="4105275" cy="8651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953328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sz="5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VIPERS: Cosmic Web at High z</a:t>
            </a:r>
            <a:endParaRPr sz="50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smtClean="0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b="1" smtClean="0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1200" b="1" dirty="0" smtClean="0">
                <a:solidFill>
                  <a:prstClr val="black"/>
                </a:solidFill>
                <a:cs typeface="Arial" charset="0"/>
              </a:rPr>
              <a:t>recent galaxy surveys out to high cosmic depths </a:t>
            </a:r>
          </a:p>
          <a:p>
            <a:r>
              <a:rPr lang="nl-NL" sz="1200" b="1" dirty="0" smtClean="0">
                <a:solidFill>
                  <a:prstClr val="black"/>
                </a:solidFill>
                <a:cs typeface="Arial" charset="0"/>
              </a:rPr>
              <a:t>- eg. DEEP, VIPERS -</a:t>
            </a:r>
          </a:p>
          <a:p>
            <a:r>
              <a:rPr lang="nl-NL" sz="1200" b="1" dirty="0" smtClean="0">
                <a:solidFill>
                  <a:prstClr val="black"/>
                </a:solidFill>
                <a:cs typeface="Arial" charset="0"/>
              </a:rPr>
              <a:t> establish that the Cosmic Web pervades entire Universe (up to z~5 at least)</a:t>
            </a:r>
            <a:endParaRPr lang="en-GB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2160" y="5891338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white"/>
                </a:solidFill>
                <a:cs typeface="Arial" charset="0"/>
              </a:rPr>
              <a:t>m</a:t>
            </a:r>
            <a:r>
              <a:rPr lang="nl-NL" sz="1200" b="1" dirty="0" smtClean="0">
                <a:solidFill>
                  <a:prstClr val="white"/>
                </a:solidFill>
                <a:cs typeface="Arial" charset="0"/>
              </a:rPr>
              <a:t>ap SDSS, clearly visible underdensities (Platen et al. 2010)</a:t>
            </a:r>
            <a:endParaRPr lang="en-GB" sz="12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8" y="1340768"/>
            <a:ext cx="7150826" cy="17966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2246"/>
            <a:ext cx="7168978" cy="240160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1569" y="1268761"/>
            <a:ext cx="8820472" cy="41763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48488" y="4252175"/>
            <a:ext cx="88566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onstantia"/>
                <a:cs typeface="Arial" charset="0"/>
              </a:rPr>
              <a:t>VIPERS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onstantia"/>
                <a:cs typeface="Arial" charset="0"/>
              </a:rPr>
              <a:t>deep redshift survey, 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onstantia"/>
                <a:cs typeface="Arial" charset="0"/>
              </a:rPr>
              <a:t>z=0.4-1.2  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onstantia"/>
                <a:cs typeface="Arial" charset="0"/>
              </a:rPr>
              <a:t>(</a:t>
            </a:r>
            <a:r>
              <a:rPr lang="en-US" sz="1200" b="1" dirty="0" err="1" smtClean="0">
                <a:solidFill>
                  <a:prstClr val="black"/>
                </a:solidFill>
                <a:latin typeface="Constantia"/>
                <a:cs typeface="Arial" charset="0"/>
              </a:rPr>
              <a:t>Guzzo</a:t>
            </a:r>
            <a:r>
              <a:rPr lang="en-US" sz="1200" b="1" dirty="0" smtClean="0">
                <a:solidFill>
                  <a:prstClr val="black"/>
                </a:solidFill>
                <a:latin typeface="Constantia"/>
                <a:cs typeface="Arial" charset="0"/>
              </a:rPr>
              <a:t> et al. 2014-)</a:t>
            </a:r>
            <a:endParaRPr lang="en-US" sz="1200" b="1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489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2995" name="Rectangle 4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5893" name="Rectangle 5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  Long Ago</a:t>
            </a:r>
          </a:p>
        </p:txBody>
      </p:sp>
      <p:sp>
        <p:nvSpPr>
          <p:cNvPr id="212997" name="Text Box 6"/>
          <p:cNvSpPr txBox="1">
            <a:spLocks noChangeArrowheads="1"/>
          </p:cNvSpPr>
          <p:nvPr/>
        </p:nvSpPr>
        <p:spPr bwMode="auto">
          <a:xfrm>
            <a:off x="4859338" y="2205038"/>
            <a:ext cx="41052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Various surveys are attempting to trace the large scale structure out to large cosmic depths/redshifts.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Is cosmic web truly universal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What about the scales of the web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(characteristic, largest structures, …)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Evolution of Megaparsec scale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matter distribution. </a:t>
            </a:r>
          </a:p>
        </p:txBody>
      </p:sp>
      <p:sp>
        <p:nvSpPr>
          <p:cNvPr id="212998" name="Text Box 7"/>
          <p:cNvSpPr txBox="1">
            <a:spLocks noChangeArrowheads="1"/>
          </p:cNvSpPr>
          <p:nvPr/>
        </p:nvSpPr>
        <p:spPr bwMode="auto">
          <a:xfrm>
            <a:off x="179388" y="5949950"/>
            <a:ext cx="88566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Subaru Survey:     Amazing prominent large scale distribution of Ly</a:t>
            </a:r>
            <a:r>
              <a:rPr lang="el-GR" altLang="en-US" sz="1800" b="1">
                <a:solidFill>
                  <a:srgbClr val="FFFF00"/>
                </a:solidFill>
                <a:latin typeface="Garamond" pitchFamily="18" charset="0"/>
              </a:rPr>
              <a:t>α</a:t>
            </a: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emitting galaxies.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filament at  redshift  z~3 ? </a:t>
            </a: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</a:t>
            </a:r>
          </a:p>
        </p:txBody>
      </p:sp>
      <p:sp>
        <p:nvSpPr>
          <p:cNvPr id="212999" name="Rectangle 8"/>
          <p:cNvSpPr>
            <a:spLocks noChangeArrowheads="1"/>
          </p:cNvSpPr>
          <p:nvPr/>
        </p:nvSpPr>
        <p:spPr bwMode="auto">
          <a:xfrm>
            <a:off x="4859338" y="2133600"/>
            <a:ext cx="4105275" cy="3600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3000" name="Rectangle 9"/>
          <p:cNvSpPr>
            <a:spLocks noChangeArrowheads="1"/>
          </p:cNvSpPr>
          <p:nvPr/>
        </p:nvSpPr>
        <p:spPr bwMode="auto">
          <a:xfrm>
            <a:off x="179388" y="5949950"/>
            <a:ext cx="8785225" cy="7921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3001" name="Picture 11" descr="l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133600"/>
            <a:ext cx="4537075" cy="3667125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7940" name="Rectangle 4"/>
          <p:cNvSpPr>
            <a:spLocks noChangeArrowheads="1"/>
          </p:cNvSpPr>
          <p:nvPr/>
        </p:nvSpPr>
        <p:spPr bwMode="auto">
          <a:xfrm>
            <a:off x="611188" y="115888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  Long Ago</a:t>
            </a:r>
          </a:p>
        </p:txBody>
      </p:sp>
      <p:sp>
        <p:nvSpPr>
          <p:cNvPr id="215045" name="Text Box 6"/>
          <p:cNvSpPr txBox="1">
            <a:spLocks noChangeArrowheads="1"/>
          </p:cNvSpPr>
          <p:nvPr/>
        </p:nvSpPr>
        <p:spPr bwMode="auto">
          <a:xfrm>
            <a:off x="287338" y="5665788"/>
            <a:ext cx="88566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Deep pencil beam survey  (Broadhurst et al):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A semi-regular pattern of redshift spikes along line of sight, indicating the passage of l.o.s. through sheets, filaments and clusters. Suggestions for a characteristic scale of  ~120h</a:t>
            </a:r>
            <a:r>
              <a:rPr lang="en-US" altLang="en-US" sz="1600" b="1" baseline="30000">
                <a:solidFill>
                  <a:srgbClr val="FFFF00"/>
                </a:solidFill>
                <a:latin typeface="Papyrus" pitchFamily="66" charset="0"/>
              </a:rPr>
              <a:t>-1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Mpc  should be ascribed to the 1-D character of the redshift skewer through 3-D structure.</a:t>
            </a:r>
          </a:p>
        </p:txBody>
      </p:sp>
      <p:sp>
        <p:nvSpPr>
          <p:cNvPr id="215046" name="Rectangle 8"/>
          <p:cNvSpPr>
            <a:spLocks noChangeArrowheads="1"/>
          </p:cNvSpPr>
          <p:nvPr/>
        </p:nvSpPr>
        <p:spPr bwMode="auto">
          <a:xfrm>
            <a:off x="250825" y="5589588"/>
            <a:ext cx="8713788" cy="12684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047" name="Picture 11" descr="pencilbe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8713788" cy="4198937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Local Supercluster</a:t>
            </a:r>
          </a:p>
        </p:txBody>
      </p:sp>
      <p:pic>
        <p:nvPicPr>
          <p:cNvPr id="58373" name="Picture 9" descr="T-xLB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6034088" cy="4525963"/>
          </a:xfrm>
          <a:noFill/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5795963" y="1989138"/>
            <a:ext cx="3240087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5" name="Text Box 5"/>
          <p:cNvSpPr txBox="1">
            <a:spLocks noChangeArrowheads="1"/>
          </p:cNvSpPr>
          <p:nvPr/>
        </p:nvSpPr>
        <p:spPr bwMode="auto">
          <a:xfrm>
            <a:off x="5867400" y="2133600"/>
            <a:ext cx="3097213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Our Local Group finds itself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located at the outer region of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supercluster region,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the “Local Supercluster”,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flattened mass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concentration ~ 10 h</a:t>
            </a:r>
            <a:r>
              <a:rPr lang="en-US" altLang="en-US" sz="1800" b="1" baseline="30000">
                <a:solidFill>
                  <a:srgbClr val="FFFF00"/>
                </a:solidFill>
                <a:latin typeface="Papyrus" pitchFamily="66" charset="0"/>
              </a:rPr>
              <a:t>-1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Mpc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in size,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centered on one rich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cluster, the Virgo cluster 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395288" y="6237288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 B. Tully</a:t>
            </a:r>
          </a:p>
        </p:txBody>
      </p:sp>
      <p:sp>
        <p:nvSpPr>
          <p:cNvPr id="58377" name="Rectangle 11"/>
          <p:cNvSpPr>
            <a:spLocks noChangeArrowheads="1"/>
          </p:cNvSpPr>
          <p:nvPr/>
        </p:nvSpPr>
        <p:spPr bwMode="auto">
          <a:xfrm>
            <a:off x="4932363" y="3860800"/>
            <a:ext cx="647700" cy="1444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8" name="Text Box 12"/>
          <p:cNvSpPr txBox="1">
            <a:spLocks noChangeArrowheads="1"/>
          </p:cNvSpPr>
          <p:nvPr/>
        </p:nvSpPr>
        <p:spPr bwMode="auto">
          <a:xfrm>
            <a:off x="4932363" y="3789363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FFF00"/>
                </a:solidFill>
              </a:rPr>
              <a:t>Planet Earth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2580" name="Rectangle 4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Local Supercluster</a:t>
            </a: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867400" y="2133600"/>
            <a:ext cx="3097213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Our Local Group finds itself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located at the outer region of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supercluster region,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the “Local Supercluster”,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flattened mass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concentration ~ 10 h</a:t>
            </a:r>
            <a:r>
              <a:rPr lang="en-US" altLang="en-US" sz="1800" b="1" baseline="30000">
                <a:solidFill>
                  <a:srgbClr val="FFFF00"/>
                </a:solidFill>
                <a:latin typeface="Papyrus" pitchFamily="66" charset="0"/>
              </a:rPr>
              <a:t>-1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Mpc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in size,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centered on one rich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cluster, the Virgo cluster </a:t>
            </a:r>
          </a:p>
        </p:txBody>
      </p:sp>
      <p:pic>
        <p:nvPicPr>
          <p:cNvPr id="59398" name="Picture 10" descr="T+zLB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5472113" cy="4105275"/>
          </a:xfrm>
          <a:noFill/>
        </p:spPr>
      </p:pic>
      <p:sp>
        <p:nvSpPr>
          <p:cNvPr id="59399" name="Rectangle 13"/>
          <p:cNvSpPr>
            <a:spLocks noChangeArrowheads="1"/>
          </p:cNvSpPr>
          <p:nvPr/>
        </p:nvSpPr>
        <p:spPr bwMode="auto">
          <a:xfrm>
            <a:off x="5795963" y="1916113"/>
            <a:ext cx="3240087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400" name="Text Box 14"/>
          <p:cNvSpPr txBox="1">
            <a:spLocks noChangeArrowheads="1"/>
          </p:cNvSpPr>
          <p:nvPr/>
        </p:nvSpPr>
        <p:spPr bwMode="auto">
          <a:xfrm>
            <a:off x="395288" y="6237288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 B. Tully</a:t>
            </a:r>
          </a:p>
        </p:txBody>
      </p:sp>
      <p:sp>
        <p:nvSpPr>
          <p:cNvPr id="59401" name="Rectangle 15"/>
          <p:cNvSpPr>
            <a:spLocks noChangeArrowheads="1"/>
          </p:cNvSpPr>
          <p:nvPr/>
        </p:nvSpPr>
        <p:spPr bwMode="auto">
          <a:xfrm>
            <a:off x="3276600" y="5229225"/>
            <a:ext cx="574675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402" name="Text Box 16"/>
          <p:cNvSpPr txBox="1">
            <a:spLocks noChangeArrowheads="1"/>
          </p:cNvSpPr>
          <p:nvPr/>
        </p:nvSpPr>
        <p:spPr bwMode="auto">
          <a:xfrm>
            <a:off x="3132138" y="5229225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FFF00"/>
                </a:solidFill>
              </a:rPr>
              <a:t>Planet Earth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4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10288" cy="6858000"/>
          </a:xfrm>
          <a:noFill/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2195513" y="260350"/>
            <a:ext cx="4824412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6679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A  million  galaxies</a:t>
            </a:r>
          </a:p>
        </p:txBody>
      </p:sp>
      <p:sp>
        <p:nvSpPr>
          <p:cNvPr id="60421" name="Text Box 15"/>
          <p:cNvSpPr txBox="1">
            <a:spLocks noChangeArrowheads="1"/>
          </p:cNvSpPr>
          <p:nvPr/>
        </p:nvSpPr>
        <p:spPr bwMode="auto">
          <a:xfrm>
            <a:off x="6300788" y="1773238"/>
            <a:ext cx="2735262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Shane-Wirtanen map: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On the basis of the Shane-Wirtanen counts,            P.J.E. Peebles produced a map of the sky distribution of 1 million galaxies on the sky: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Clearly visible are clusters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hint of   filamentary LSS features, embedding clusters</a:t>
            </a:r>
          </a:p>
        </p:txBody>
      </p:sp>
      <p:sp>
        <p:nvSpPr>
          <p:cNvPr id="60422" name="Rectangle 16"/>
          <p:cNvSpPr>
            <a:spLocks noChangeArrowheads="1"/>
          </p:cNvSpPr>
          <p:nvPr/>
        </p:nvSpPr>
        <p:spPr bwMode="auto">
          <a:xfrm>
            <a:off x="6300788" y="1700213"/>
            <a:ext cx="2663825" cy="35290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284538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Surveys: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Luminosity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Function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43011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APM survey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Sky map: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2 x 10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6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galaxies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17 &lt; m &lt; 20.5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Uniformly defined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Sky region: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4300  sq. deg.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185 UK Schmidt plates, 6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o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x 6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400" b="1" smtClean="0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Large inhomogeneities, hints of weblike patterns, with clusters at densest regions.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chemeClr val="bg2"/>
                </a:solidFill>
                <a:latin typeface="Papyrus" pitchFamily="66" charset="0"/>
              </a:rPr>
              <a:t>courtesy:                      S. Maddox, G. Efstathiou,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chemeClr val="bg2"/>
                </a:solidFill>
                <a:latin typeface="Papyrus" pitchFamily="66" charset="0"/>
              </a:rPr>
              <a:t>                                        W. Sutherland, D. Loveday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2771775" y="333375"/>
            <a:ext cx="3529013" cy="10080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2467" name="Picture 4" descr="galaxies2_apm_b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2713"/>
            <a:ext cx="9685338" cy="6970713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Maps  of the </a:t>
            </a:r>
            <a:b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 Universe</a:t>
            </a:r>
            <a:endParaRPr lang="en-US" sz="80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539750" y="1628775"/>
            <a:ext cx="7993063" cy="316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3365" name="Rectangle 5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Views</a:t>
            </a:r>
          </a:p>
        </p:txBody>
      </p:sp>
      <p:pic>
        <p:nvPicPr>
          <p:cNvPr id="64517" name="Picture 9" descr="figur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248150" cy="4206875"/>
          </a:xfrm>
          <a:noFill/>
        </p:spPr>
      </p:pic>
      <p:pic>
        <p:nvPicPr>
          <p:cNvPr id="64518" name="Picture 6" descr="figu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4248150" cy="4208463"/>
          </a:xfrm>
          <a:noFill/>
        </p:spPr>
      </p:pic>
      <p:sp>
        <p:nvSpPr>
          <p:cNvPr id="64519" name="Text Box 12"/>
          <p:cNvSpPr txBox="1">
            <a:spLocks noChangeArrowheads="1"/>
          </p:cNvSpPr>
          <p:nvPr/>
        </p:nvSpPr>
        <p:spPr bwMode="auto">
          <a:xfrm>
            <a:off x="323850" y="6308725"/>
            <a:ext cx="8640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Tony Fairall’s nearby LSS map:    Local Supercluster clearly visible at  v &lt; 999 km/s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1" descr="figur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248150" cy="4216400"/>
          </a:xfrm>
          <a:noFill/>
        </p:spPr>
      </p:pic>
      <p:pic>
        <p:nvPicPr>
          <p:cNvPr id="65539" name="Picture 8" descr="figure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4248150" cy="4206875"/>
          </a:xfrm>
          <a:noFill/>
        </p:spPr>
      </p:pic>
      <p:sp>
        <p:nvSpPr>
          <p:cNvPr id="6554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9510" name="Rectangle 6"/>
          <p:cNvSpPr>
            <a:spLocks noChangeArrowheads="1"/>
          </p:cNvSpPr>
          <p:nvPr/>
        </p:nvSpPr>
        <p:spPr bwMode="auto">
          <a:xfrm>
            <a:off x="539750" y="260350"/>
            <a:ext cx="83534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Views:   Moving into Foam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23850" y="6092825"/>
            <a:ext cx="86407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Tony Fairall’s nearby LSS map:    at  cz=5000-5999 km/s clear views of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      local cosmic web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XSC_allsky_integrate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628775"/>
            <a:ext cx="8820150" cy="4411663"/>
          </a:xfrm>
          <a:noFill/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Cosmic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foamlike matter distribution in our  immediate Cosmic Vicinity.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XSC_allsky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6425"/>
            <a:ext cx="8856662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8" name="Text Box 4"/>
          <p:cNvSpPr txBox="1">
            <a:spLocks noChangeArrowheads="1"/>
          </p:cNvSpPr>
          <p:nvPr/>
        </p:nvSpPr>
        <p:spPr bwMode="auto">
          <a:xfrm>
            <a:off x="900113" y="115888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Identity of Local Structures along local Cosmic Web.</a:t>
            </a: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</a:t>
            </a: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2MASS  survey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963" y="1628800"/>
            <a:ext cx="8291512" cy="5141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>2MASS all-sky survey: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ground-based  near-infrared  survey  whole sky,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J(1.2 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m),  H(1.6 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m),  K(2.2 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2MASS extended source catalog (XSC):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 1.5 million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Garamond" pitchFamily="18" charset="0"/>
              </a:rPr>
              <a:t>●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unbiased sample nearby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Garamond" pitchFamily="18" charset="0"/>
              </a:rPr>
              <a:t>●   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photometric redshifts:     depth in 2MASS maps,   “cosmic web” of (nearby)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Papyrus" pitchFamily="66" charset="0"/>
              </a:rPr>
              <a:t>superclusters</a:t>
            </a: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spanning the entire sky. </a:t>
            </a:r>
            <a:r>
              <a:rPr lang="en-US" altLang="en-US" sz="2800" b="1" dirty="0" smtClean="0">
                <a:solidFill>
                  <a:srgbClr val="FFFF00"/>
                </a:solidFill>
                <a:latin typeface="Garamond" pitchFamily="18" charset="0"/>
              </a:rPr>
              <a:t>   </a:t>
            </a:r>
            <a:endParaRPr lang="en-US" alt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chemeClr val="bg2"/>
                </a:solidFill>
                <a:latin typeface="Papyrus" pitchFamily="66" charset="0"/>
              </a:rPr>
              <a:t>courtesy:                      T. Jarrett</a:t>
            </a:r>
            <a:endParaRPr lang="en-US" altLang="en-US" sz="2800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2051050" y="333375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XSCz_BWlayers_lsmooth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  <p:pic>
        <p:nvPicPr>
          <p:cNvPr id="70660" name="Picture 5" descr="XSCz_BWlayers_00-01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928813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Galaxies ,  Groups,  Clusters &amp; Superclusters: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Tracers  of   Structure  in  the  Universe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discrete  tracers of underlying density  field: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Fair  or  Biased   Tracer 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3000375" y="4286250"/>
          <a:ext cx="25939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Equation" r:id="rId3" imgW="837836" imgH="203112" progId="Equation.DSMT4">
                  <p:embed/>
                </p:oleObj>
              </mc:Choice>
              <mc:Fallback>
                <p:oleObj name="Equation" r:id="rId3" imgW="83783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4286250"/>
                        <a:ext cx="259397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XSCz_BWlayers_01-02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XSCz_BWlayers_03-04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XSCz_BWlayers_04-05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  <p:pic>
        <p:nvPicPr>
          <p:cNvPr id="74756" name="Picture 5" descr="XSCz_BWlayers_00-01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XSCz_BWlayers_04-05_lsmo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 descr="XSCz_BWlayers_05-06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7" descr="XSCz_BWlayers_05-06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XSCz_BWlayers_06-07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XSCz_BWlayers_07-08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XSCz_BWlayers_09-20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XSCz_BWlayers_lsmooth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 descr="2MASS_LSS_chart-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929063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 Surveys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80899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Ideal  Sample: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r>
              <a:rPr lang="en-US" altLang="en-US" sz="2800" b="1" dirty="0" smtClean="0">
                <a:solidFill>
                  <a:srgbClr val="FFFF99"/>
                </a:solidFill>
                <a:latin typeface="Papyrus" pitchFamily="66" charset="0"/>
              </a:rPr>
              <a:t>-  all sample points have exactly the same properties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99"/>
                </a:solidFill>
                <a:latin typeface="Papyrus" pitchFamily="66" charset="0"/>
              </a:rPr>
              <a:t>           over complete  “survey volume”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However  …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  galaxies  have  different  luminosities,  sizes, etc.: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99"/>
                </a:solidFill>
                <a:latin typeface="Papyrus" pitchFamily="66" charset="0"/>
              </a:rPr>
              <a:t>       -  systematic influence on distribution as function of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99"/>
                </a:solidFill>
                <a:latin typeface="Papyrus" pitchFamily="66" charset="0"/>
              </a:rPr>
              <a:t>           depth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FF99"/>
                </a:solidFill>
                <a:latin typeface="Papyrus" pitchFamily="66" charset="0"/>
              </a:rPr>
              <a:t>       -   do galaxy properties depend on environment ?  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For  obtaining   3D maps  of  the  galaxy  distribution: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measure  spatial  location  of galaxies: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-   position on the sky    (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,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-   distance  r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Determination  real  distance   r   of galaxy  very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cumbersome,   reasonably accurate estimates  only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for nearby   gal’s   …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   Common  approximate  method: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exploit   Hubble   expansion   of   the   Universe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07950" y="4292600"/>
            <a:ext cx="2951163" cy="1728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947" name="Picture 6" descr="rec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5867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7" descr="redshift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16438"/>
            <a:ext cx="29511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Line 8"/>
          <p:cNvSpPr>
            <a:spLocks noChangeShapeType="1"/>
          </p:cNvSpPr>
          <p:nvPr/>
        </p:nvSpPr>
        <p:spPr bwMode="auto">
          <a:xfrm>
            <a:off x="5076825" y="3357563"/>
            <a:ext cx="3587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0" name="Rectangle 12"/>
          <p:cNvSpPr>
            <a:spLocks noChangeArrowheads="1"/>
          </p:cNvSpPr>
          <p:nvPr/>
        </p:nvSpPr>
        <p:spPr bwMode="auto">
          <a:xfrm>
            <a:off x="107950" y="1557338"/>
            <a:ext cx="8928100" cy="2592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951" name="Picture 10" descr="redshiftae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420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8625" y="42862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b="1" kern="0" dirty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Galaxy  Redshift  Surveys</a:t>
            </a:r>
          </a:p>
        </p:txBody>
      </p:sp>
      <p:sp>
        <p:nvSpPr>
          <p:cNvPr id="8295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50222"/>
            <a:ext cx="3391208" cy="349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75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    </a:t>
            </a:r>
            <a:r>
              <a:rPr lang="nl-NL" sz="6000" b="1" dirty="0" smtClean="0">
                <a:solidFill>
                  <a:schemeClr val="tx1"/>
                </a:solidFill>
              </a:rPr>
              <a:t>Redshifted Galaxy</a:t>
            </a:r>
            <a:endParaRPr lang="en-GB" sz="6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1952"/>
            <a:ext cx="5234740" cy="3524638"/>
          </a:xfrm>
        </p:spPr>
      </p:pic>
      <p:sp>
        <p:nvSpPr>
          <p:cNvPr id="8" name="Rectangle 7"/>
          <p:cNvSpPr/>
          <p:nvPr/>
        </p:nvSpPr>
        <p:spPr>
          <a:xfrm>
            <a:off x="5508104" y="2117330"/>
            <a:ext cx="3518058" cy="3529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2132856"/>
            <a:ext cx="5256584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587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Hubble  Expansion: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(z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  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galaxy  at        distance  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  has     redshift   z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(c:    vel. light;   H:   Hubble constant)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Redshift  of  galaxies  can be much more easily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determined than  distance: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</a:t>
            </a:r>
            <a:r>
              <a:rPr lang="en-US" altLang="en-US" sz="3500" b="1" smtClean="0">
                <a:solidFill>
                  <a:srgbClr val="FFFF99"/>
                </a:solidFill>
                <a:latin typeface="Papyrus" pitchFamily="66" charset="0"/>
              </a:rPr>
              <a:t>Galaxy   Spectrum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3973" name="Object 2"/>
          <p:cNvGraphicFramePr>
            <a:graphicFrameLocks noChangeAspect="1"/>
          </p:cNvGraphicFramePr>
          <p:nvPr/>
        </p:nvGraphicFramePr>
        <p:xfrm>
          <a:off x="2643188" y="2428875"/>
          <a:ext cx="199072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3" name="Equation" r:id="rId3" imgW="545626" imgH="203024" progId="Equation.DSMT4">
                  <p:embed/>
                </p:oleObj>
              </mc:Choice>
              <mc:Fallback>
                <p:oleObj name="Equation" r:id="rId3" imgW="545626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2428875"/>
                        <a:ext cx="1990725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2286000"/>
            <a:ext cx="2786063" cy="1000125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2" y="-315416"/>
            <a:ext cx="10801200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    </a:t>
            </a:r>
            <a:r>
              <a:rPr lang="nl-NL" sz="3800" b="1" dirty="0" smtClean="0">
                <a:solidFill>
                  <a:schemeClr val="tx1"/>
                </a:solidFill>
              </a:rPr>
              <a:t>Hubble Expansion &amp; Galaxy Redshift </a:t>
            </a:r>
            <a:endParaRPr lang="en-GB" sz="3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68952" cy="42844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142642"/>
              </p:ext>
            </p:extLst>
          </p:nvPr>
        </p:nvGraphicFramePr>
        <p:xfrm>
          <a:off x="3203848" y="5301208"/>
          <a:ext cx="311943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3" name="Equation" r:id="rId4" imgW="939600" imgH="228600" progId="Equation.DSMT4">
                  <p:embed/>
                </p:oleObj>
              </mc:Choice>
              <mc:Fallback>
                <p:oleObj name="Equation" r:id="rId4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301208"/>
                        <a:ext cx="3119437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6093296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The Hubble law tells us that the further a galaxy is, the more redshifted it is. </a:t>
            </a:r>
          </a:p>
          <a:p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Moreover, because this a linear relation, we can even estimate distances to galaxies once we know </a:t>
            </a:r>
          </a:p>
          <a:p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the value of the Hubble constant !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5229200"/>
            <a:ext cx="8568952" cy="160276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064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0675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3" descr="allsky_2massstar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2532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solidFill>
                  <a:srgbClr val="000099"/>
                </a:solidFill>
                <a:latin typeface="Papyrus" pitchFamily="66" charset="0"/>
              </a:rPr>
              <a:t>Mapping the Universe</a:t>
            </a:r>
            <a:r>
              <a:rPr lang="en-US" altLang="en-US" sz="3200" smtClean="0"/>
              <a:t> </a:t>
            </a:r>
          </a:p>
        </p:txBody>
      </p:sp>
      <p:sp>
        <p:nvSpPr>
          <p:cNvPr id="86021" name="Rectangle 12"/>
          <p:cNvSpPr>
            <a:spLocks noChangeArrowheads="1"/>
          </p:cNvSpPr>
          <p:nvPr/>
        </p:nvSpPr>
        <p:spPr bwMode="auto">
          <a:xfrm>
            <a:off x="1763713" y="4149725"/>
            <a:ext cx="2592387" cy="719138"/>
          </a:xfrm>
          <a:prstGeom prst="rect">
            <a:avLst/>
          </a:prstGeom>
          <a:solidFill>
            <a:schemeClr val="bg2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1835150" y="4292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s-ES_tradnl" altLang="en-US" sz="2400" b="1">
                <a:solidFill>
                  <a:srgbClr val="990000"/>
                </a:solidFill>
                <a:latin typeface="Papyrus" pitchFamily="66" charset="0"/>
              </a:rPr>
              <a:t>Our own Galaxy</a:t>
            </a:r>
            <a:endParaRPr kumimoji="1" lang="es-ES" altLang="en-US" sz="2400" b="1">
              <a:solidFill>
                <a:srgbClr val="990000"/>
              </a:solidFill>
              <a:latin typeface="Papyrus" pitchFamily="66" charset="0"/>
            </a:endParaRPr>
          </a:p>
        </p:txBody>
      </p:sp>
      <p:sp>
        <p:nvSpPr>
          <p:cNvPr id="86023" name="Comment 6"/>
          <p:cNvSpPr>
            <a:spLocks noChangeArrowheads="1"/>
          </p:cNvSpPr>
          <p:nvPr/>
        </p:nvSpPr>
        <p:spPr bwMode="auto">
          <a:xfrm>
            <a:off x="762000" y="5410200"/>
            <a:ext cx="3886200" cy="5905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 b="1">
                <a:solidFill>
                  <a:schemeClr val="accent2"/>
                </a:solidFill>
                <a:latin typeface="Papyrus" pitchFamily="66" charset="0"/>
              </a:rPr>
              <a:t>de Lapparent, Geller, and Huchra (1986), ApJ, 302, L1</a:t>
            </a:r>
            <a:endParaRPr lang="en-US" altLang="en-US" sz="1600" b="1">
              <a:solidFill>
                <a:schemeClr val="accent2"/>
              </a:solidFill>
              <a:latin typeface="Papyrus" pitchFamily="66" charset="0"/>
            </a:endParaRPr>
          </a:p>
        </p:txBody>
      </p:sp>
      <p:sp>
        <p:nvSpPr>
          <p:cNvPr id="86024" name="Rectangle 7"/>
          <p:cNvSpPr>
            <a:spLocks noChangeArrowheads="1"/>
          </p:cNvSpPr>
          <p:nvPr/>
        </p:nvSpPr>
        <p:spPr bwMode="auto">
          <a:xfrm>
            <a:off x="1116013" y="1052513"/>
            <a:ext cx="70564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5" name="Oval 8"/>
          <p:cNvSpPr>
            <a:spLocks noChangeArrowheads="1"/>
          </p:cNvSpPr>
          <p:nvPr/>
        </p:nvSpPr>
        <p:spPr bwMode="auto">
          <a:xfrm>
            <a:off x="3851275" y="2492375"/>
            <a:ext cx="792163" cy="792163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6" name="Text Box 9"/>
          <p:cNvSpPr txBox="1">
            <a:spLocks noChangeArrowheads="1"/>
          </p:cNvSpPr>
          <p:nvPr/>
        </p:nvSpPr>
        <p:spPr bwMode="auto">
          <a:xfrm>
            <a:off x="5580063" y="2997200"/>
            <a:ext cx="4105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Coma Cluster</a:t>
            </a:r>
          </a:p>
        </p:txBody>
      </p:sp>
      <p:pic>
        <p:nvPicPr>
          <p:cNvPr id="86027" name="Picture 10" descr="coma_kpno_bi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500438"/>
            <a:ext cx="3168650" cy="316865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Space  Distortions </a:t>
            </a:r>
          </a:p>
        </p:txBody>
      </p:sp>
      <p:sp>
        <p:nvSpPr>
          <p:cNvPr id="8704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In   reality,   galaxies  do  not  exactly  follow 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Hubble flow: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In addition  to the  cosmological  flow,   there are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locally  induced  velocity  components  in  a  galaxy’s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motion: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the  galaxy’s  peculiar  velocity  v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</a:rPr>
              <a:t>pec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As  a  result,   maps  on  the basis of  galaxy  z  do not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reflect  the galaxies’  true spatial   distribution</a:t>
            </a:r>
            <a:endParaRPr lang="en-US" altLang="en-US" sz="28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8069" name="Object 2"/>
          <p:cNvGraphicFramePr>
            <a:graphicFrameLocks noChangeAspect="1"/>
          </p:cNvGraphicFramePr>
          <p:nvPr/>
        </p:nvGraphicFramePr>
        <p:xfrm>
          <a:off x="2571750" y="4071938"/>
          <a:ext cx="31940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name="Equation" r:id="rId3" imgW="876300" imgH="241300" progId="Equation.DSMT4">
                  <p:embed/>
                </p:oleObj>
              </mc:Choice>
              <mc:Fallback>
                <p:oleObj name="Equation" r:id="rId3" imgW="8763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4071938"/>
                        <a:ext cx="319405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Origin  of  peculiar  velocities: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C00000"/>
                </a:solidFill>
                <a:latin typeface="Papyrus" pitchFamily="66" charset="0"/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manifestation of structure growth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9093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4"/>
          <p:cNvSpPr txBox="1">
            <a:spLocks noChangeArrowheads="1"/>
          </p:cNvSpPr>
          <p:nvPr/>
        </p:nvSpPr>
        <p:spPr bwMode="auto">
          <a:xfrm>
            <a:off x="142875" y="2643188"/>
            <a:ext cx="2786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Galaxy velocity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component along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line of sight </a:t>
            </a: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3429000"/>
            <a:ext cx="3714750" cy="328612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9" name="Picture 9" descr="motions_random.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34036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1" descr="coma_p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857375"/>
            <a:ext cx="442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1" name="Object 2"/>
          <p:cNvGraphicFramePr>
            <a:graphicFrameLocks noChangeAspect="1"/>
          </p:cNvGraphicFramePr>
          <p:nvPr/>
        </p:nvGraphicFramePr>
        <p:xfrm>
          <a:off x="285750" y="1500188"/>
          <a:ext cx="324167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2" name="Equation" r:id="rId5" imgW="1333500" imgH="469900" progId="Equation.DSMT4">
                  <p:embed/>
                </p:oleObj>
              </mc:Choice>
              <mc:Fallback>
                <p:oleObj name="Equation" r:id="rId5" imgW="1333500" imgH="469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00188"/>
                        <a:ext cx="3241675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143125" y="1357313"/>
            <a:ext cx="1503363" cy="143986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500188" y="2428875"/>
            <a:ext cx="714375" cy="484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Various selection criteria: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+    magnitude-limited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+    angular diameter – limited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Galaxy  distribution  as  tracer  cosmic structure: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+  requirement  to understand  selection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(r,,,,T)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sampling  rate  of   galaxies   at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distance  r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         sky  position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,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frequency  </a:t>
            </a: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         galaxy  type   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Most  convenient  and  best  controlled: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+  selection  on  basis   luminosity/brightness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2" descr="250px-Hands_of_God_and_Ad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3702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4286250"/>
            <a:ext cx="3714750" cy="24288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1143" name="Picture 7" descr="a3558_p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1428750"/>
            <a:ext cx="8715375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</a:rPr>
              <a:t>Clusters of galaxies: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Mass:                    10</a:t>
            </a:r>
            <a:r>
              <a:rPr lang="en-US" sz="1400" b="1" kern="0" baseline="30000" dirty="0">
                <a:solidFill>
                  <a:srgbClr val="0000CC"/>
                </a:solidFill>
                <a:latin typeface="Papyrus" pitchFamily="66" charset="0"/>
              </a:rPr>
              <a:t>14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-10</a:t>
            </a:r>
            <a:r>
              <a:rPr lang="en-US" sz="1400" b="1" kern="0" baseline="30000" dirty="0">
                <a:solidFill>
                  <a:srgbClr val="0000CC"/>
                </a:solidFill>
                <a:latin typeface="Papyrus" pitchFamily="66" charset="0"/>
              </a:rPr>
              <a:t>15 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M</a:t>
            </a:r>
            <a:r>
              <a:rPr lang="en-US" sz="1400" b="1" kern="0" baseline="-2500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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Radius:                        ~  1.5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3"/>
              </a:rPr>
              <a:t>Mpc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3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O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3"/>
              </a:rPr>
              <a:t>verdensity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          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 ~  1000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Thermal  velocity:   ~ 1000 km/s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Internal  cluster  galaxy velocities  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visible in projection  along line of sight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“Finger  of  God”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278606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8625" y="3857625"/>
            <a:ext cx="785813" cy="15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071813" y="1428750"/>
            <a:ext cx="56435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Cluster Infall: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Matter in surroundings falling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 onto cluster: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infall velocities up to 1000 km/s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radially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declining :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velocities decrease as distance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to cluster centre increases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 projected radial velocity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function of angle &amp; distance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wrt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cluster centre.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triple-value region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- within turnaround radius,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a particular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z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may correspond to 3 spatial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positions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7860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167" name="Picture 13" descr="cluster.infall.z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357688"/>
            <a:ext cx="32575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5750" y="4929188"/>
            <a:ext cx="785813" cy="158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9" name="Picture 11" descr="cluster.infall.real.zspa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00188"/>
            <a:ext cx="5467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4" descr="cluster.infall.zspace.caus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0188"/>
            <a:ext cx="36798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Cluster Caustics: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Three-value  region cluster infall: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Projection  onto  restricted  cone-shaped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 regions around clusters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Enclosed within caustic surfaces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Position caustics dependent on  </a:t>
            </a:r>
            <a:r>
              <a:rPr lang="el-GR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Ω</a:t>
            </a:r>
            <a:r>
              <a:rPr lang="en-US" sz="1400" b="1" kern="0" baseline="-2500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3192" name="Picture 15" descr="coma.zpace.caus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000500"/>
            <a:ext cx="35004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On large (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Mpc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) scales,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structure formation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still in linear regime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Structure buildup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accompanied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by displacement of matter: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Cosmic flows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Directly related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cosmic matter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In principle possible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correct for this distortion,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ie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to invert the mapping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from real  to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Condition: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entire mass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within volume should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be mapped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523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57162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 induced large scale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peculiar velocities translate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into extra contributions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of the galaxies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Compare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“real space”  structure vs.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“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space” structure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5240" name="Picture 13" descr="zpace.realspace.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71625"/>
            <a:ext cx="57467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6259" name="Picture 4" descr="2dFGRS_Xi_sigma-p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4721225" cy="5111750"/>
          </a:xfrm>
          <a:noFill/>
        </p:spPr>
      </p:pic>
      <p:sp>
        <p:nvSpPr>
          <p:cNvPr id="96260" name="Rectangle 7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9992" name="Rectangle 8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Web:   Migration Flows</a:t>
            </a:r>
          </a:p>
        </p:txBody>
      </p:sp>
      <p:sp>
        <p:nvSpPr>
          <p:cNvPr id="96262" name="Text Box 9"/>
          <p:cNvSpPr txBox="1">
            <a:spLocks noChangeArrowheads="1"/>
          </p:cNvSpPr>
          <p:nvPr/>
        </p:nvSpPr>
        <p:spPr bwMode="auto">
          <a:xfrm>
            <a:off x="5076825" y="1916113"/>
            <a:ext cx="38163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Large scale flows lead to                   redshift distortions: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         </a:t>
            </a:r>
            <a:r>
              <a:rPr lang="en-US" altLang="en-US" sz="1800" b="1">
                <a:solidFill>
                  <a:srgbClr val="FF0000"/>
                </a:solidFill>
                <a:latin typeface="Papyrus" pitchFamily="66" charset="0"/>
              </a:rPr>
              <a:t>cz  =   H r   +    v</a:t>
            </a:r>
            <a:r>
              <a:rPr lang="en-US" altLang="en-US" sz="1800" b="1" baseline="-25000">
                <a:solidFill>
                  <a:srgbClr val="FF0000"/>
                </a:solidFill>
                <a:latin typeface="Papyrus" pitchFamily="66" charset="0"/>
              </a:rPr>
              <a:t>pec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These flows are part of the assembly of large scale structures, and reach largest values as matter is transported along the filaments into the clusters.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When mapping the galaxy distribution in redshift space, this induces a distortion: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Flattening along z as matter flows into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Megaparsec features (v &lt; 600 km/s).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Extension due to thermal motions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inside cluster (v ~ 1000 km/s):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“Fingers of God”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96263" name="Rectangle 10"/>
          <p:cNvSpPr>
            <a:spLocks noChangeArrowheads="1"/>
          </p:cNvSpPr>
          <p:nvPr/>
        </p:nvSpPr>
        <p:spPr bwMode="auto">
          <a:xfrm>
            <a:off x="5076825" y="1916113"/>
            <a:ext cx="3671888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 rot="7919233">
            <a:off x="2627312" y="3213101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 rot="-5400000">
            <a:off x="1116012" y="5157788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9997" name="Text Box 13"/>
          <p:cNvSpPr txBox="1">
            <a:spLocks noChangeArrowheads="1"/>
          </p:cNvSpPr>
          <p:nvPr/>
        </p:nvSpPr>
        <p:spPr bwMode="auto">
          <a:xfrm>
            <a:off x="1979613" y="558958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Megaparsec flows</a:t>
            </a:r>
          </a:p>
        </p:txBody>
      </p:sp>
      <p:sp>
        <p:nvSpPr>
          <p:cNvPr id="809998" name="Text Box 14"/>
          <p:cNvSpPr txBox="1">
            <a:spLocks noChangeArrowheads="1"/>
          </p:cNvSpPr>
          <p:nvPr/>
        </p:nvSpPr>
        <p:spPr bwMode="auto">
          <a:xfrm>
            <a:off x="2627313" y="249237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“Finger of God”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Magnitude  vs.  Volume  Limited</a:t>
            </a:r>
          </a:p>
        </p:txBody>
      </p:sp>
      <p:sp>
        <p:nvSpPr>
          <p:cNvPr id="9728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Papyrus" pitchFamily="66" charset="0"/>
              </a:rPr>
              <a:t>Magnitude  vs.  Volume  limited  Surveys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715375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Two  different  sampling  approaches  for   analysis  spatial  structure  from   galaxy  redshift  catalogue: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Volume-limited surveys: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-  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uniform  spatial  coverage,  including  all  galaxies within volume to depth d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-   all galaxies with an absolute brightness  &gt;  survey  limit  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diminishing  sampling density  &amp;  spatial resolution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    as one wishes to  include  larger  volume   (excluding  all   galaxies  M&gt;M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)</a:t>
            </a: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Magnitude-limited survey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-  include   all  galaxies  with  apparent  magnitude  brighter  than   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assures  optimal   use  of   spatial  galaxy  catalogue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at the price of an  non-uniform  spatial coverage  &amp;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    diminishing resolution towards higher depths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142875" y="71438"/>
            <a:ext cx="8858250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8309" name="Object 3"/>
          <p:cNvGraphicFramePr>
            <a:graphicFrameLocks noChangeAspect="1"/>
          </p:cNvGraphicFramePr>
          <p:nvPr/>
        </p:nvGraphicFramePr>
        <p:xfrm>
          <a:off x="2500313" y="3429000"/>
          <a:ext cx="38052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8" name="Equation" r:id="rId3" imgW="1905000" imgH="228600" progId="Equation.DSMT4">
                  <p:embed/>
                </p:oleObj>
              </mc:Choice>
              <mc:Fallback>
                <p:oleObj name="Equation" r:id="rId3" imgW="19050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429000"/>
                        <a:ext cx="3805237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7277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16 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44.5º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862216" name="Rectangle 8"/>
          <p:cNvSpPr>
            <a:spLocks noChangeArrowheads="1"/>
          </p:cNvSpPr>
          <p:nvPr/>
        </p:nvSpPr>
        <p:spPr bwMode="auto">
          <a:xfrm>
            <a:off x="5867400" y="5661025"/>
            <a:ext cx="3097213" cy="1008063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A magnitude-limited sample,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m &lt; 15.5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N = 4933 galaxies</a:t>
            </a:r>
            <a:endParaRPr lang="en-US" altLang="en-US" sz="18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179388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101 Mpc/h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50825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The CfA2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(Northern Hemisphere)</a:t>
            </a:r>
            <a:endParaRPr lang="en-US" altLang="en-US" sz="24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107950" y="6524625"/>
            <a:ext cx="30241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5F5F5F"/>
                </a:solidFill>
                <a:latin typeface="Papyrus" pitchFamily="66" charset="0"/>
              </a:rPr>
              <a:t>Figure courtesy: V. Martinez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1187450" y="5084763"/>
            <a:ext cx="3313113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179388" y="5229225"/>
            <a:ext cx="2447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u="sng">
                <a:solidFill>
                  <a:srgbClr val="FF0000"/>
                </a:solidFill>
                <a:latin typeface="Papyrus" pitchFamily="66" charset="0"/>
              </a:rPr>
              <a:t>Redshift:</a:t>
            </a:r>
            <a:r>
              <a:rPr lang="en-US" altLang="en-US" sz="1400" b="1">
                <a:solidFill>
                  <a:srgbClr val="000099"/>
                </a:solidFill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000099"/>
                </a:solidFill>
              </a:rPr>
              <a:t>v = c z  ~   H r  +  v</a:t>
            </a:r>
            <a:r>
              <a:rPr lang="en-US" altLang="en-US" sz="1400" b="1" baseline="-25000">
                <a:solidFill>
                  <a:srgbClr val="000099"/>
                </a:solidFill>
              </a:rPr>
              <a:t>pec</a:t>
            </a:r>
            <a:r>
              <a:rPr lang="en-US" altLang="en-US" sz="1400" b="1">
                <a:solidFill>
                  <a:srgbClr val="000099"/>
                </a:solidFill>
              </a:rPr>
              <a:t>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16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72691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16 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7" name="Text Box 7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9" name="Text Box 9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44.5º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60" name="Rectangle 12"/>
          <p:cNvSpPr>
            <a:spLocks noChangeArrowheads="1"/>
          </p:cNvSpPr>
          <p:nvPr/>
        </p:nvSpPr>
        <p:spPr bwMode="auto">
          <a:xfrm>
            <a:off x="5292725" y="5734050"/>
            <a:ext cx="3744913" cy="936625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A volume-limited sample,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M &lt; 15.5 – 5log(D(z)) – 25 – Kz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N = 905 galaxies</a:t>
            </a:r>
            <a:endParaRPr lang="en-US" altLang="en-US" sz="18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100361" name="Rectangle 14"/>
          <p:cNvSpPr>
            <a:spLocks noChangeArrowheads="1"/>
          </p:cNvSpPr>
          <p:nvPr/>
        </p:nvSpPr>
        <p:spPr bwMode="auto">
          <a:xfrm>
            <a:off x="107950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0362" name="Text Box 13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101 Mpc/h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63" name="Text Box 5"/>
          <p:cNvSpPr txBox="1">
            <a:spLocks noChangeArrowheads="1"/>
          </p:cNvSpPr>
          <p:nvPr/>
        </p:nvSpPr>
        <p:spPr bwMode="auto">
          <a:xfrm>
            <a:off x="179388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The CfA2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(Northern Hemisphere)</a:t>
            </a:r>
            <a:endParaRPr lang="en-US" altLang="en-US" sz="24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Luminosity  Function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Large variety of galaxies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- ranging from  dwarfs  to  giant ellipticals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- large range of luminosity/brightness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Luminosity distribution: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</a:t>
            </a: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number density of galaxies with luminosity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PS.    Luminosity distribution may depend on various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galaxy properties, such as morphological type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2857500" y="3500438"/>
          <a:ext cx="24606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6" name="Equation" r:id="rId3" imgW="1002865" imgH="203112" progId="Equation.DSMT4">
                  <p:embed/>
                </p:oleObj>
              </mc:Choice>
              <mc:Fallback>
                <p:oleObj name="Equation" r:id="rId3" imgW="100286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500438"/>
                        <a:ext cx="24606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7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2857500" y="4643438"/>
          <a:ext cx="16922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Equation" r:id="rId7" imgW="672808" imgH="203112" progId="Equation.DSMT4">
                  <p:embed/>
                </p:oleObj>
              </mc:Choice>
              <mc:Fallback>
                <p:oleObj name="Equation" r:id="rId7" imgW="672808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4643438"/>
                        <a:ext cx="16922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1379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Instead  of  measuring   the  electromagnetic spectrum  of  the galaxies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      a survey, one may get a good  estimate of the  redshift on the basis of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      photometry and colours of the objects.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Accuracy of the photometric redshifts becomes better as more bands are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used.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Examples of photometric redshift surveys: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2MASS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COMBO-17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 Wigglez                 </a:t>
            </a: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05" name="Picture 5" descr="Combo_filte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00313"/>
            <a:ext cx="8358187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 descr="hyperz_diagr_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0"/>
            <a:ext cx="357187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Practical  Implementation: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Photometric redshifts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determined by  fitting 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standard  SED  </a:t>
            </a:r>
            <a:endParaRPr lang="en-US" sz="1400" b="1" kern="0" baseline="-2500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(SED:  spectral energy distribution)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Taking into account: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spectral  type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reddening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Lyman  forest  (high z!)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filters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 (typical):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z  ~  0.1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32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</a:t>
            </a:r>
            <a:r>
              <a:rPr lang="en-US" altLang="en-US" sz="1800">
                <a:solidFill>
                  <a:srgbClr val="0000CC"/>
                </a:solidFill>
              </a:rPr>
              <a:t>widely  used  Hyperz  package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445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286000" y="1428750"/>
            <a:ext cx="6429375" cy="4643438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25" y="5929313"/>
            <a:ext cx="70723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Below the Lyman break at  912 A, hydrogen  absorbs  galaxy  light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000250" cy="521493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4455" name="Picture 11" descr="gal.spectrum.u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00188"/>
            <a:ext cx="62579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2875" y="1500188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Photometric Redshifts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Technique widely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used for identifying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high z objects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For example,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Lyman break  results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FUV-NUV  dropouts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(1400-1800 A)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for  z ~ 0.5-1.0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Mathematica1" pitchFamily="2" charset="2"/>
              <a:buChar char="·"/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547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286125" y="1428750"/>
            <a:ext cx="5429250" cy="5286375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Photometric Redshifts: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 (typical):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z  ~  0.1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higher as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more bands are used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Bands to be chosen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take into account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spectral characteristics/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features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eg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 low  z:   UV still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weak point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000375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5479" name="Picture 12" descr="img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img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img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img2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Geometry</a:t>
            </a:r>
          </a:p>
        </p:txBody>
      </p:sp>
      <p:sp>
        <p:nvSpPr>
          <p:cNvPr id="106499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752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Practical Limitations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- Limited telescope time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-  Limited detector  sensitivity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How to optimally  sample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structure in Universe 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Devise survey geometry that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reveals optimal  amount of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Information on question at hand: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 Patterns  galaxy  distribution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-Distribution high-density peaks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 Density  Field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7527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Sky  Location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854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Survey  Geometry: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Slice  Surveys: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thin stripe on sky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sensitive to reveal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patterns galaxy distribution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Pencil-beam surveys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narrow region on sky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deep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strategy to probe largest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structures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-  structure at high z (early times)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8551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Sky  Location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Geometries</a:t>
            </a:r>
          </a:p>
        </p:txBody>
      </p:sp>
      <p:sp>
        <p:nvSpPr>
          <p:cNvPr id="10957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643313" y="1428750"/>
            <a:ext cx="50720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Examples of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Slice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Surveys: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From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CfA2 -2dFGRS - SDSS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3575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575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</a:t>
            </a:r>
            <a:r>
              <a:rPr lang="en-US" altLang="en-US" sz="1800">
                <a:solidFill>
                  <a:srgbClr val="0000CC"/>
                </a:solidFill>
              </a:rPr>
              <a:t>widely  used  Hyperz  package</a:t>
            </a:r>
          </a:p>
        </p:txBody>
      </p:sp>
      <p:pic>
        <p:nvPicPr>
          <p:cNvPr id="109576" name="Picture 8" descr="pie_millennium_wa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00188"/>
            <a:ext cx="49593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1059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Survey  Geometry: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Sparse  Sample: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sampling density field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on scales &gt;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intergalaxy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distance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Full-sky surveys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necessary to probe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dynamics cosmic regions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0599" name="Picture 14" descr="XSCz_BWlayers_05-06_l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86063"/>
            <a:ext cx="4500563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Very good approximate expression for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galaxy  luminosity distribution: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Schechter  Luminosity   Function: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Parameterized  by  3 parameters: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* :             normalization  density  parameter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L</a:t>
            </a:r>
            <a:r>
              <a:rPr lang="en-US" altLang="en-US" sz="24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*</a:t>
            </a:r>
            <a:r>
              <a:rPr lang="en-US" altLang="en-US" sz="2400" b="1" baseline="-25000" smtClean="0">
                <a:solidFill>
                  <a:srgbClr val="FFFF99"/>
                </a:solidFill>
                <a:latin typeface="Papyrus" pitchFamily="66" charset="0"/>
              </a:rPr>
              <a:t>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</a:rPr>
              <a:t>:              characteristic  luminosity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</a:rPr>
              <a:t>            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 :               faint-end  slope </a:t>
            </a:r>
            <a:endParaRPr lang="en-US" altLang="en-US" sz="2400" b="1" smtClean="0">
              <a:solidFill>
                <a:srgbClr val="FFFF99"/>
              </a:solidFill>
              <a:latin typeface="Papyrus" pitchFamily="66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8133" name="Object 2"/>
          <p:cNvGraphicFramePr>
            <a:graphicFrameLocks noChangeAspect="1"/>
          </p:cNvGraphicFramePr>
          <p:nvPr/>
        </p:nvGraphicFramePr>
        <p:xfrm>
          <a:off x="1428750" y="3500438"/>
          <a:ext cx="526415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" name="Equation" r:id="rId3" imgW="2146300" imgH="508000" progId="Equation.DSMT4">
                  <p:embed/>
                </p:oleObj>
              </mc:Choice>
              <mc:Fallback>
                <p:oleObj name="Equation" r:id="rId3" imgW="21463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500438"/>
                        <a:ext cx="526415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3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14438" y="3357563"/>
            <a:ext cx="5929312" cy="16430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929063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Surveys: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Overview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111619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6920515" y="908720"/>
            <a:ext cx="223224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Comparing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Galaxy/Cluster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Redshift Surveys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/>
              <a:t>Angular number density  </a:t>
            </a:r>
            <a:endParaRPr lang="en-US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vs.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/>
              <a:t>Sky area</a:t>
            </a:r>
            <a:endParaRPr lang="en-US" altLang="en-US" sz="14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" y="836712"/>
            <a:ext cx="6955285" cy="5448076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fa2lc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4300"/>
            <a:ext cx="67437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12"/>
          <p:cNvSpPr>
            <a:spLocks noChangeArrowheads="1"/>
          </p:cNvSpPr>
          <p:nvPr/>
        </p:nvSpPr>
        <p:spPr bwMode="auto">
          <a:xfrm>
            <a:off x="1258888" y="6210300"/>
            <a:ext cx="7561262" cy="64770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3668" name="Rectangle 11"/>
          <p:cNvSpPr>
            <a:spLocks noChangeArrowheads="1"/>
          </p:cNvSpPr>
          <p:nvPr/>
        </p:nvSpPr>
        <p:spPr bwMode="auto">
          <a:xfrm>
            <a:off x="0" y="3933825"/>
            <a:ext cx="356393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70051" name="Picture 3" descr="amplic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-381000"/>
            <a:ext cx="3348037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2" name="Picture 4" descr="ampli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536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3" name="Picture 5" descr="lu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12652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4" name="Picture 6" descr="lu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12652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07950" y="4005263"/>
            <a:ext cx="34559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000099"/>
                </a:solidFill>
                <a:latin typeface="Papyrus" pitchFamily="66" charset="0"/>
              </a:rPr>
              <a:t>The largest structures in LCRS are much smaller than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000099"/>
                </a:solidFill>
                <a:latin typeface="Papyrus" pitchFamily="66" charset="0"/>
              </a:rPr>
              <a:t>the survey size</a:t>
            </a:r>
            <a:r>
              <a:rPr kumimoji="1" lang="es-ES_tradnl" altLang="en-US" sz="2000" b="1">
                <a:solidFill>
                  <a:srgbClr val="000099"/>
                </a:solidFill>
                <a:latin typeface="Papyrus" pitchFamily="66" charset="0"/>
              </a:rPr>
              <a:t> </a:t>
            </a:r>
            <a:endParaRPr kumimoji="1" lang="en-US" altLang="en-US" sz="20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770057" name="Text Box 9"/>
          <p:cNvSpPr txBox="1">
            <a:spLocks noChangeArrowheads="1"/>
          </p:cNvSpPr>
          <p:nvPr/>
        </p:nvSpPr>
        <p:spPr bwMode="auto">
          <a:xfrm>
            <a:off x="1258888" y="6308725"/>
            <a:ext cx="7526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FF0000"/>
                </a:solidFill>
                <a:latin typeface="Papyrus" pitchFamily="66" charset="0"/>
              </a:rPr>
              <a:t>   “ The beg</a:t>
            </a:r>
            <a:r>
              <a:rPr kumimoji="1" lang="es-ES_tradnl" altLang="en-US" sz="2000" b="1">
                <a:solidFill>
                  <a:srgbClr val="FF0000"/>
                </a:solidFill>
                <a:latin typeface="Papyrus" pitchFamily="66" charset="0"/>
              </a:rPr>
              <a:t>inning </a:t>
            </a:r>
            <a:r>
              <a:rPr kumimoji="1" lang="en-US" altLang="en-US" sz="2000" b="1">
                <a:solidFill>
                  <a:srgbClr val="FF0000"/>
                </a:solidFill>
                <a:latin typeface="Papyrus" pitchFamily="66" charset="0"/>
              </a:rPr>
              <a:t>of the end” or “the end of greatness” ...R. Kirshner</a:t>
            </a:r>
          </a:p>
        </p:txBody>
      </p:sp>
      <p:sp>
        <p:nvSpPr>
          <p:cNvPr id="113675" name="Text Box 10"/>
          <p:cNvSpPr txBox="1">
            <a:spLocks noChangeArrowheads="1"/>
          </p:cNvSpPr>
          <p:nvPr/>
        </p:nvSpPr>
        <p:spPr bwMode="auto">
          <a:xfrm>
            <a:off x="7848600" y="54102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>
                <a:latin typeface="Times New Roman" pitchFamily="18" charset="0"/>
              </a:rPr>
              <a:t>LCRS</a:t>
            </a:r>
            <a:endParaRPr lang="en-US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5" grpId="0" autoUpdateAnimBg="0"/>
      <p:bldP spid="770057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2dF3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0963"/>
            <a:ext cx="9251950" cy="6938963"/>
          </a:xfrm>
          <a:noFill/>
        </p:spPr>
      </p:pic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0" y="256540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2dF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Survey</a:t>
            </a:r>
            <a:r>
              <a:rPr lang="en-US" sz="8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2dF_fly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7763" name="Picture 8" descr="2d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0"/>
            <a:ext cx="10329863" cy="6961188"/>
          </a:xfrm>
          <a:noFill/>
        </p:spPr>
      </p:pic>
      <p:sp>
        <p:nvSpPr>
          <p:cNvPr id="117764" name="Text Box 9"/>
          <p:cNvSpPr txBox="1">
            <a:spLocks noChangeArrowheads="1"/>
          </p:cNvSpPr>
          <p:nvPr/>
        </p:nvSpPr>
        <p:spPr bwMode="auto">
          <a:xfrm>
            <a:off x="3203575" y="5661025"/>
            <a:ext cx="38163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Papyrus" pitchFamily="66" charset="0"/>
              </a:rPr>
              <a:t>   221414   galaxies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Papyrus" pitchFamily="66" charset="0"/>
              </a:rPr>
              <a:t>(from Colless et al. 2003)</a:t>
            </a:r>
          </a:p>
        </p:txBody>
      </p:sp>
      <p:sp>
        <p:nvSpPr>
          <p:cNvPr id="679946" name="Text Box 10"/>
          <p:cNvSpPr txBox="1">
            <a:spLocks noChangeArrowheads="1"/>
          </p:cNvSpPr>
          <p:nvPr/>
        </p:nvSpPr>
        <p:spPr bwMode="auto">
          <a:xfrm>
            <a:off x="2411413" y="260350"/>
            <a:ext cx="525621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2dF Galaxy Redshift Survey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Papyrus" pitchFamily="66" charset="0"/>
              </a:rPr>
              <a:t>                   final release</a:t>
            </a:r>
          </a:p>
        </p:txBody>
      </p:sp>
      <p:sp>
        <p:nvSpPr>
          <p:cNvPr id="117766" name="AutoShape 11"/>
          <p:cNvSpPr>
            <a:spLocks noChangeArrowheads="1"/>
          </p:cNvSpPr>
          <p:nvPr/>
        </p:nvSpPr>
        <p:spPr bwMode="auto">
          <a:xfrm>
            <a:off x="2411413" y="188913"/>
            <a:ext cx="4681537" cy="11525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2dfdtfe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15913"/>
            <a:ext cx="9812338" cy="938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Content Placeholder 4" descr="sdss300dome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0"/>
            <a:ext cx="10358438" cy="10358438"/>
          </a:xfrm>
        </p:spPr>
      </p:pic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0" y="256540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SDSS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Survey</a:t>
            </a:r>
            <a:r>
              <a:rPr lang="en-US" sz="8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52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Largest and most systematic (digital !) sky survey in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history of astronomy.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Images sky in 5 photometric bands !!!!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Down to apparent magnitude r~23.1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Covers ~ 25% of the sky:   8452 sq. deg.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With 2dFGRS, the SDSS has produced the most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extensive map of the  spatial structure of our cosmic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Papyrus" pitchFamily="66" charset="0"/>
              </a:rPr>
              <a:t>neighbourhood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Million galaxies subsequently selected for measuring redshift z: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electromagnetic spectrum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Total: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           sky survey:        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stars,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galaxies,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quasars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           spectroscopy: 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6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galaxies,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quasars,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stars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Apache_Point_Observa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50006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4313" y="2928938"/>
            <a:ext cx="5000625" cy="37861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860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21862" name="Picture 5" descr="tele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6313" y="1500188"/>
            <a:ext cx="4000500" cy="5000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57250" y="1500188"/>
            <a:ext cx="3929063" cy="385762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8688" y="5857875"/>
            <a:ext cx="3857625" cy="64293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313" y="1571625"/>
            <a:ext cx="4429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Specially   dedicated 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2.5m  wide-angle  telescope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Apache Point Observatory  (New Mexico)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2dFGRS_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408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Schechter   Function 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6" descr="SDS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571625"/>
            <a:ext cx="46196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0" y="1500188"/>
            <a:ext cx="4643438" cy="3857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Aims   to   sample   25%  of  the  sky: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DR7  -  8423  sq. deg.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Photometric  system  5  filters: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                           m</a:t>
            </a:r>
            <a:r>
              <a:rPr lang="en-US" sz="1400" b="1" baseline="-25000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lim</a:t>
            </a:r>
            <a:endParaRPr lang="en-US" sz="1400" b="1" baseline="-25000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u             354    nm                 24.4    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g             476    nm                 25.3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r             628     nm                 25.1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769     nm                24.4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z             925     nm                22.9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Driftscan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mode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- 5 filters: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- 30 CCD chips,  5 rows of 6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S/N ~ 5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CCD chip:   2048x2048  pixels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120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Mbyte</a:t>
            </a: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Spectroscopy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- up  to  640  (fibers) per   recording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- per night 6-9  recordings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857625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Aims   to   sample   25%  of  the  sky: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DR7  -  8423  sq. deg.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Photometric  system  5  filters: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                           m</a:t>
            </a:r>
            <a:r>
              <a:rPr lang="en-US" sz="1400" b="1" baseline="-25000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lim</a:t>
            </a:r>
            <a:endParaRPr lang="en-US" sz="1400" b="1" baseline="-25000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u             354    nm                 24.4    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g             476    nm                 25.3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r             628     nm                 25.1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769     nm                24.4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z             925     nm                22.9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Driftscan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mode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- 5 filters: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- 30 CCD chips,  5 rows of 6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S/N ~ 5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CCD chip:   2048x2048  pixels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120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Mbyte</a:t>
            </a: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Spectroscopy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- up  to  640  (fibers) per   recording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- per night 6-9  recordings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23907" name="Picture 8" descr="camassy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500188"/>
            <a:ext cx="516413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4290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1" descr="instrum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6313" y="1500188"/>
            <a:ext cx="40005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pic>
        <p:nvPicPr>
          <p:cNvPr id="124935" name="Picture 14" descr="SDSS-CCDca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38909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85875" y="1714500"/>
            <a:ext cx="3857625" cy="28209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14688" y="3143250"/>
            <a:ext cx="4000500" cy="128587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938" name="Picture 19" descr="plugging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714875"/>
            <a:ext cx="264318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85875" y="4714875"/>
            <a:ext cx="2643188" cy="19288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00313" y="4857750"/>
            <a:ext cx="3929062" cy="78581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438" y="1785938"/>
            <a:ext cx="1357312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5-color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Camera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30 CCD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chips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714875"/>
            <a:ext cx="17145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Fiber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Spectrograph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313" y="1357313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SDSS   Data Release 7  (2008):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pic>
        <p:nvPicPr>
          <p:cNvPr id="125955" name="Picture 4" descr="dr7photo_b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25957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5958" name="Picture 7" descr="dr7spectro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5938"/>
            <a:ext cx="4270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313" y="6072188"/>
            <a:ext cx="492918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Imaging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8423  sq. deg.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6072188"/>
            <a:ext cx="4929188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Spectral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8032  sq. deg.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2" descr="dr7Spectr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5938"/>
            <a:ext cx="4214813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1" descr="dr7Imag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4214812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313" y="1357313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SDSS   Data Release 1-7  (2000-2008)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26982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214313" y="6215063"/>
            <a:ext cx="492918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Imaging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8423  sq. deg.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6215063"/>
            <a:ext cx="4929188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Spectral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8032  sq. deg.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28003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8005" name="Picture 6" descr="as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7"/>
          <p:cNvSpPr txBox="1">
            <a:spLocks noChangeArrowheads="1"/>
          </p:cNvSpPr>
          <p:nvPr/>
        </p:nvSpPr>
        <p:spPr bwMode="auto">
          <a:xfrm>
            <a:off x="5580063" y="765175"/>
            <a:ext cx="33131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KIAS VAGC: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value added galaxy catalog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Content Placeholder 5" descr="sd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4622800"/>
          </a:xfrm>
        </p:spPr>
      </p:pic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tx1"/>
                </a:solidFill>
                <a:latin typeface="Papyrus" pitchFamily="66" charset="0"/>
              </a:rPr>
              <a:t>SDSS  Galactic  region 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0063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latin typeface="Papyrus" pitchFamily="66" charset="0"/>
                <a:ea typeface="+mj-ea"/>
                <a:cs typeface="+mj-cs"/>
              </a:rPr>
              <a:t>comparison  2MASS    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7" descr="aas-2011-sdss3-pc-hires-1920-1440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6" descr="aas-2011-sdss3-pc-hires-1920-1440-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50" y="1500188"/>
            <a:ext cx="4071938" cy="5214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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Imaging: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230  million  objects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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Spectroscopic  (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Redshift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) survey: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magnitude limit: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galaxies:   (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Petrosian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)  r  &lt; 17.7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quasars       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&lt; 19.1 /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&lt; 20.2   (z &gt; 2.3)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objects:                    928,567   galaxies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   109,862   quasars   z &lt; 2.3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         8,802   quasars  z &gt; 2.3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4643438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2104" name="Picture 8" descr="SDS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404495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928688"/>
            <a:ext cx="8929687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</a:rPr>
              <a:t>Mean  space  density  gal’s: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-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Gamma  function: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chemeClr val="bg1">
                  <a:lumMod val="65000"/>
                </a:schemeClr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     -   Notice:                       divergent  if 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&lt;-1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                                                (infinite contribution faint  gal’s)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Mean  Luminosity  (from cosmic volume)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Papyrus" pitchFamily="66" charset="0"/>
              </a:rPr>
              <a:t>     - </a:t>
            </a:r>
            <a:r>
              <a:rPr lang="en-US" sz="1800" b="1" dirty="0" smtClean="0">
                <a:solidFill>
                  <a:srgbClr val="0000CC"/>
                </a:solidFill>
                <a:latin typeface="Papyrus" pitchFamily="66" charset="0"/>
              </a:rPr>
              <a:t>divergent   only  if  </a:t>
            </a:r>
            <a:r>
              <a:rPr lang="en-US" sz="1800" b="1" dirty="0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&lt;-2 </a:t>
            </a:r>
            <a:endParaRPr lang="en-US" sz="1800" b="1" dirty="0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0181" name="Object 2"/>
          <p:cNvGraphicFramePr>
            <a:graphicFrameLocks noChangeAspect="1"/>
          </p:cNvGraphicFramePr>
          <p:nvPr/>
        </p:nvGraphicFramePr>
        <p:xfrm>
          <a:off x="1239838" y="1714500"/>
          <a:ext cx="638651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9" name="Equation" r:id="rId3" imgW="2603500" imgH="482600" progId="Equation.DSMT4">
                  <p:embed/>
                </p:oleObj>
              </mc:Choice>
              <mc:Fallback>
                <p:oleObj name="Equation" r:id="rId3" imgW="2603500" imgH="482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1714500"/>
                        <a:ext cx="638651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0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4"/>
          <p:cNvGraphicFramePr>
            <a:graphicFrameLocks noChangeAspect="1"/>
          </p:cNvGraphicFramePr>
          <p:nvPr/>
        </p:nvGraphicFramePr>
        <p:xfrm>
          <a:off x="2786063" y="2786063"/>
          <a:ext cx="17145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1" name="Equation" r:id="rId7" imgW="1040948" imgH="482391" progId="Equation.DSMT4">
                  <p:embed/>
                </p:oleObj>
              </mc:Choice>
              <mc:Fallback>
                <p:oleObj name="Equation" r:id="rId7" imgW="1040948" imgH="48239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786063"/>
                        <a:ext cx="1714500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5"/>
          <p:cNvGraphicFramePr>
            <a:graphicFrameLocks noChangeAspect="1"/>
          </p:cNvGraphicFramePr>
          <p:nvPr/>
        </p:nvGraphicFramePr>
        <p:xfrm>
          <a:off x="841375" y="4929188"/>
          <a:ext cx="77263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2" name="Equation" r:id="rId9" imgW="3149600" imgH="482600" progId="Equation.DSMT4">
                  <p:embed/>
                </p:oleObj>
              </mc:Choice>
              <mc:Fallback>
                <p:oleObj name="Equation" r:id="rId9" imgW="31496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4929188"/>
                        <a:ext cx="772636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714375" y="1785938"/>
            <a:ext cx="8072438" cy="1071562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5813" y="5000625"/>
            <a:ext cx="8001000" cy="107156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3312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24" name="Picture 4" descr="voidg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01188" cy="6899275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sdss_dr7_miguelmovie10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Mapping the Galaxy Distribution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5171" name="Content Placeholder 5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26250" cy="68580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755650" y="476250"/>
            <a:ext cx="7777163" cy="5832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6195" name="Picture 3" descr="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-1900238"/>
            <a:ext cx="9274175" cy="1142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5" name="sdssrotate.mpeg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777163" cy="5834062"/>
          </a:xfrm>
        </p:spPr>
      </p:pic>
      <p:sp>
        <p:nvSpPr>
          <p:cNvPr id="137219" name="Rectangle 4"/>
          <p:cNvSpPr>
            <a:spLocks noChangeArrowheads="1"/>
          </p:cNvSpPr>
          <p:nvPr/>
        </p:nvSpPr>
        <p:spPr bwMode="auto">
          <a:xfrm>
            <a:off x="755650" y="620713"/>
            <a:ext cx="7777163" cy="5832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80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4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45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cluster_a_A_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1214438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2571750"/>
            <a:ext cx="8143875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Clusters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sp>
        <p:nvSpPr>
          <p:cNvPr id="139267" name="AutoShape 8"/>
          <p:cNvSpPr>
            <a:spLocks noChangeArrowheads="1"/>
          </p:cNvSpPr>
          <p:nvPr/>
        </p:nvSpPr>
        <p:spPr bwMode="auto">
          <a:xfrm>
            <a:off x="395288" y="1557338"/>
            <a:ext cx="8424862" cy="50863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9268" name="Text Box 7"/>
          <p:cNvSpPr txBox="1">
            <a:spLocks noChangeArrowheads="1"/>
          </p:cNvSpPr>
          <p:nvPr/>
        </p:nvSpPr>
        <p:spPr bwMode="auto">
          <a:xfrm>
            <a:off x="857250" y="1071563"/>
            <a:ext cx="90360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Assemblies of up to 1000’s of galaxies within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a radius of only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R ~ 1.5-2h</a:t>
            </a:r>
            <a:r>
              <a:rPr lang="en-US" altLang="en-US" sz="2200" b="1" baseline="30000">
                <a:solidFill>
                  <a:srgbClr val="000000"/>
                </a:solidFill>
                <a:latin typeface="Constantia" pitchFamily="18" charset="0"/>
              </a:rPr>
              <a:t>-1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Mpc,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Total masses:      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M ~ 10</a:t>
            </a:r>
            <a:r>
              <a:rPr lang="en-US" altLang="en-US" sz="2200" b="1" baseline="30000">
                <a:solidFill>
                  <a:srgbClr val="000000"/>
                </a:solidFill>
                <a:latin typeface="Constantia" pitchFamily="18" charset="0"/>
              </a:rPr>
              <a:t>14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  <a:sym typeface="Mathematica3" pitchFamily="2" charset="2"/>
              </a:rPr>
              <a:t>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Representing overdensities  of   </a:t>
            </a:r>
            <a:r>
              <a:rPr lang="el-GR" altLang="en-US" sz="22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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~1000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Galaxy move around with velocities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v~ 1000 km/s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They are the most massive, and most recently,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fully collapsed structures in our Universe.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pic>
        <p:nvPicPr>
          <p:cNvPr id="140291" name="Picture 3" descr="coma_kpno_bi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052513"/>
            <a:ext cx="4968875" cy="4968875"/>
          </a:xfrm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127875" y="5516563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Courtesy: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O. Lopez-Cruz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627313" y="6096000"/>
            <a:ext cx="4176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Coma Cluster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2051050" y="1052513"/>
            <a:ext cx="4968875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Studying  Clusters</a:t>
            </a:r>
          </a:p>
        </p:txBody>
      </p:sp>
      <p:sp>
        <p:nvSpPr>
          <p:cNvPr id="141315" name="AutoShape 8"/>
          <p:cNvSpPr>
            <a:spLocks noChangeArrowheads="1"/>
          </p:cNvSpPr>
          <p:nvPr/>
        </p:nvSpPr>
        <p:spPr bwMode="auto">
          <a:xfrm>
            <a:off x="395288" y="1071563"/>
            <a:ext cx="8424862" cy="5715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857250" y="285750"/>
            <a:ext cx="9036050" cy="839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Includes many different aspects of these versatile astrophysical laboratories: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Optical/Infrared/Ultraviolet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- Galaxy Population: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  spatial distribution, kinematics, galaxy morphology</a:t>
            </a:r>
            <a:endParaRPr lang="en-US" altLang="en-US" sz="14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X-ray observations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</a:rPr>
              <a:t>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-  (hot, ionized) intracluster gas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distribution (density, temperature):   cluster mass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abundances heavy elements  (enrichment)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</a:rPr>
              <a:t>Sunyaev-Zel’dovich effect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-  “cluster shadows” in cosmic microwave background radiation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CMB microwave wavelength region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intracluster gas  (pressure)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peculiar motion cluster   (kinematic SZ)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   Gravitational  Lensing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-  mainly optical, also radio, submm, …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strong lensing  (arcs, rings),   weak lensing (sheared images)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dark matter mass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dark matter distribution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    Radio wavelengths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- radio halos, radio relics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- synchroton radiation in shocked, hot, ionized intracluster plasma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</a:t>
            </a: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VirgoClu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Virgo   Cluster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10526</TotalTime>
  <Words>5346</Words>
  <Application>Microsoft Office PowerPoint</Application>
  <PresentationFormat>On-screen Show (4:3)</PresentationFormat>
  <Paragraphs>1411</Paragraphs>
  <Slides>169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82" baseType="lpstr">
      <vt:lpstr>Default Design</vt:lpstr>
      <vt:lpstr>2_Paper</vt:lpstr>
      <vt:lpstr>31_Default Design</vt:lpstr>
      <vt:lpstr>3_Paper</vt:lpstr>
      <vt:lpstr>Paper</vt:lpstr>
      <vt:lpstr>1_Paper</vt:lpstr>
      <vt:lpstr>4_Paper</vt:lpstr>
      <vt:lpstr>23_Default Design</vt:lpstr>
      <vt:lpstr>5_Paper</vt:lpstr>
      <vt:lpstr>6_Paper</vt:lpstr>
      <vt:lpstr>1_Default Design</vt:lpstr>
      <vt:lpstr>21_Paper</vt:lpstr>
      <vt:lpstr>Equation</vt:lpstr>
      <vt:lpstr>PowerPoint Presentation</vt:lpstr>
      <vt:lpstr>Galaxy Surveys:   Luminosity  Function  </vt:lpstr>
      <vt:lpstr>Galaxy  Surveys</vt:lpstr>
      <vt:lpstr>Galaxy  Surveys</vt:lpstr>
      <vt:lpstr>Galaxy  Surveys</vt:lpstr>
      <vt:lpstr>Luminosity  Function</vt:lpstr>
      <vt:lpstr>Schechter Luminosity  Function</vt:lpstr>
      <vt:lpstr>Schechter   Function </vt:lpstr>
      <vt:lpstr>Schechter Luminosity  Function</vt:lpstr>
      <vt:lpstr>Schechter Luminosity  Function</vt:lpstr>
      <vt:lpstr>Survey  Depth</vt:lpstr>
      <vt:lpstr>Survey  Depth</vt:lpstr>
      <vt:lpstr>Survey  Depth</vt:lpstr>
      <vt:lpstr>Survey  Depth</vt:lpstr>
      <vt:lpstr>Sky Maps: world all around us</vt:lpstr>
      <vt:lpstr>Early Views</vt:lpstr>
      <vt:lpstr>PowerPoint Presentation</vt:lpstr>
      <vt:lpstr>PowerPoint Presentation</vt:lpstr>
      <vt:lpstr>A  million  galaxies</vt:lpstr>
      <vt:lpstr>APM survey</vt:lpstr>
      <vt:lpstr>PowerPoint Presentation</vt:lpstr>
      <vt:lpstr>Maps  of the  Local  Universe</vt:lpstr>
      <vt:lpstr>PowerPoint Presentation</vt:lpstr>
      <vt:lpstr>PowerPoint Presentation</vt:lpstr>
      <vt:lpstr>PowerPoint Presentation</vt:lpstr>
      <vt:lpstr>PowerPoint Presentation</vt:lpstr>
      <vt:lpstr>2MASS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Galaxy  Redshift  Surveys     </vt:lpstr>
      <vt:lpstr>Galaxy  Redshift  Surveys</vt:lpstr>
      <vt:lpstr>PowerPoint Presentation</vt:lpstr>
      <vt:lpstr>    Redshifted Galaxy</vt:lpstr>
      <vt:lpstr>Galaxy  Redshift  Surveys</vt:lpstr>
      <vt:lpstr>    Hubble Expansion &amp; Galaxy Redshift </vt:lpstr>
      <vt:lpstr>Mapping the Universe </vt:lpstr>
      <vt:lpstr>Redshift  Space  Distortions </vt:lpstr>
      <vt:lpstr>Redshift  Distortions</vt:lpstr>
      <vt:lpstr>Redshift  Distortions</vt:lpstr>
      <vt:lpstr>Fingers  of   God</vt:lpstr>
      <vt:lpstr>Fingers  of   God</vt:lpstr>
      <vt:lpstr>Nonlinear   Infall   Pattern</vt:lpstr>
      <vt:lpstr>Nonlinear   Infall   Pattern</vt:lpstr>
      <vt:lpstr>Large  Scale  Flows</vt:lpstr>
      <vt:lpstr>Large  Scale  Flows</vt:lpstr>
      <vt:lpstr>PowerPoint Presentation</vt:lpstr>
      <vt:lpstr>Magnitude  vs.  Volume  Limited</vt:lpstr>
      <vt:lpstr>Magnitude  vs.  Volume  limited  Surveys</vt:lpstr>
      <vt:lpstr>PowerPoint Presentation</vt:lpstr>
      <vt:lpstr>PowerPoint Presentation</vt:lpstr>
      <vt:lpstr>Photometric  Redshifts</vt:lpstr>
      <vt:lpstr>Photometric  Redshifts</vt:lpstr>
      <vt:lpstr>Photometric  Redshifts</vt:lpstr>
      <vt:lpstr>Photometric  Redshifts</vt:lpstr>
      <vt:lpstr>Photometric  Redshifts</vt:lpstr>
      <vt:lpstr>Survey  Geometry</vt:lpstr>
      <vt:lpstr>Survey   Geometry</vt:lpstr>
      <vt:lpstr>Survey   Geometry</vt:lpstr>
      <vt:lpstr>Survey   Geometries</vt:lpstr>
      <vt:lpstr>Survey   Geometry</vt:lpstr>
      <vt:lpstr>Galaxy  Redshift  Surveys: Overview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SDSS  survey </vt:lpstr>
      <vt:lpstr>PowerPoint Presentation</vt:lpstr>
      <vt:lpstr>PowerPoint Presentation</vt:lpstr>
      <vt:lpstr>PowerPoint Presentation</vt:lpstr>
      <vt:lpstr>PowerPoint Presentation</vt:lpstr>
      <vt:lpstr>SDSS  survey </vt:lpstr>
      <vt:lpstr>SDSS  survey </vt:lpstr>
      <vt:lpstr>PowerPoint Presentation</vt:lpstr>
      <vt:lpstr>SDSS  Galactic  region  </vt:lpstr>
      <vt:lpstr>PowerPoint Presentation</vt:lpstr>
      <vt:lpstr>PowerPoint Presentation</vt:lpstr>
      <vt:lpstr>PowerPoint Presentation</vt:lpstr>
      <vt:lpstr>SDSS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Clusters of Galaxies</vt:lpstr>
      <vt:lpstr>    Clusters of Galaxies</vt:lpstr>
      <vt:lpstr>     Studying  Clusters</vt:lpstr>
      <vt:lpstr>PowerPoint Presentation</vt:lpstr>
      <vt:lpstr>Clusters of Galaxies</vt:lpstr>
      <vt:lpstr>    Clusters of Galaxies</vt:lpstr>
      <vt:lpstr>PowerPoint Presentation</vt:lpstr>
      <vt:lpstr>PowerPoint Presentation</vt:lpstr>
      <vt:lpstr>                   Cluster  Mass:              X-ray intracluster gas</vt:lpstr>
      <vt:lpstr> Clusters of Galaxies: Gravitational  Lenses </vt:lpstr>
      <vt:lpstr>              Clusters: Gravitational  Lensing</vt:lpstr>
      <vt:lpstr>   Gravitational  Lensing:             Einstein  Ring</vt:lpstr>
      <vt:lpstr>Gravitational  Telescopes:    Weak   vs.  Strong Lensing</vt:lpstr>
      <vt:lpstr>PowerPoint Presentation</vt:lpstr>
      <vt:lpstr>PowerPoint Presentation</vt:lpstr>
      <vt:lpstr> Clusters of Galaxies:           Dark Matter Map </vt:lpstr>
      <vt:lpstr>PowerPoint Presentation</vt:lpstr>
      <vt:lpstr>PowerPoint Presentation</vt:lpstr>
      <vt:lpstr>PowerPoint Presentation</vt:lpstr>
      <vt:lpstr>PowerPoint Presentation</vt:lpstr>
      <vt:lpstr>                         Cosmic  Web</vt:lpstr>
      <vt:lpstr>                     local Cosmic Web:  2MRS</vt:lpstr>
      <vt:lpstr>              Voids</vt:lpstr>
      <vt:lpstr>PowerPoint Presentation</vt:lpstr>
      <vt:lpstr>First  Voids </vt:lpstr>
      <vt:lpstr>PowerPoint Presentation</vt:lpstr>
      <vt:lpstr>   Bootes Void</vt:lpstr>
      <vt:lpstr>Voids &amp; the Cosmic Web </vt:lpstr>
      <vt:lpstr>PowerPoint Presentation</vt:lpstr>
      <vt:lpstr>PowerPoint Presentation</vt:lpstr>
      <vt:lpstr>Bootes Void:  Substructure</vt:lpstr>
      <vt:lpstr>PowerPoint Presentation</vt:lpstr>
      <vt:lpstr>                           Voids &amp; Clusters</vt:lpstr>
      <vt:lpstr>                        Voids &amp; the Gaseous Web</vt:lpstr>
      <vt:lpstr>PowerPoint Presentation</vt:lpstr>
      <vt:lpstr>PowerPoint Presentation</vt:lpstr>
      <vt:lpstr>Push of the Local Void</vt:lpstr>
      <vt:lpstr>                             Voids:           Identification  &amp;   Catalogues</vt:lpstr>
      <vt:lpstr>PowerPoint Presentation</vt:lpstr>
      <vt:lpstr>SDSS  Multiscale Watershed Void Catalog</vt:lpstr>
      <vt:lpstr>PowerPoint Presentation</vt:lpstr>
      <vt:lpstr>            Filaments</vt:lpstr>
      <vt:lpstr>                     local Cosmic Web:  2MRS</vt:lpstr>
      <vt:lpstr>PowerPoint Presentation</vt:lpstr>
      <vt:lpstr>PowerPoint Presentation</vt:lpstr>
      <vt:lpstr>PowerPoint Presentation</vt:lpstr>
      <vt:lpstr>                Pisces-Perseus Supercluster</vt:lpstr>
      <vt:lpstr>Walls and Filaments</vt:lpstr>
      <vt:lpstr>PowerPoint Presentation</vt:lpstr>
      <vt:lpstr>Pisces-Perseus Supercluster</vt:lpstr>
      <vt:lpstr>Pisces-Perseus Supercluster</vt:lpstr>
      <vt:lpstr>PowerPoint Presentation</vt:lpstr>
      <vt:lpstr>Dark Matter Cosmic Web</vt:lpstr>
      <vt:lpstr>Gaseous </vt:lpstr>
      <vt:lpstr>      Walls - Sheets</vt:lpstr>
      <vt:lpstr>Nexus:  Walls &amp;  Filaments</vt:lpstr>
      <vt:lpstr>PowerPoint Presentation</vt:lpstr>
      <vt:lpstr>PowerPoint Presentation</vt:lpstr>
      <vt:lpstr>PowerPoint Presentation</vt:lpstr>
      <vt:lpstr>     Cluster 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Universe:   Constrained Simulation  Gas Distribution  courtesy: Klaus Dolag</vt:lpstr>
      <vt:lpstr>PowerPoint Presentation</vt:lpstr>
      <vt:lpstr>PowerPoint Presentation</vt:lpstr>
      <vt:lpstr>Gaseous </vt:lpstr>
      <vt:lpstr>PowerPoint Presentation</vt:lpstr>
      <vt:lpstr>PowerPoint Presentation</vt:lpstr>
      <vt:lpstr>                     VIPERS: Cosmic Web at High z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343</cp:revision>
  <dcterms:created xsi:type="dcterms:W3CDTF">2003-04-08T08:38:37Z</dcterms:created>
  <dcterms:modified xsi:type="dcterms:W3CDTF">2017-01-10T09:27:25Z</dcterms:modified>
</cp:coreProperties>
</file>