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8" r:id="rId2"/>
    <p:sldMasterId id="2147483891" r:id="rId3"/>
    <p:sldMasterId id="2147483906" r:id="rId4"/>
    <p:sldMasterId id="2147483918" r:id="rId5"/>
  </p:sldMasterIdLst>
  <p:sldIdLst>
    <p:sldId id="433" r:id="rId6"/>
    <p:sldId id="420" r:id="rId7"/>
    <p:sldId id="430" r:id="rId8"/>
    <p:sldId id="421" r:id="rId9"/>
    <p:sldId id="422" r:id="rId10"/>
    <p:sldId id="432" r:id="rId11"/>
    <p:sldId id="426" r:id="rId12"/>
    <p:sldId id="434" r:id="rId13"/>
    <p:sldId id="435" r:id="rId14"/>
    <p:sldId id="436" r:id="rId15"/>
    <p:sldId id="437" r:id="rId16"/>
  </p:sldIdLst>
  <p:sldSz cx="9144000" cy="6858000" type="screen4x3"/>
  <p:notesSz cx="7086600" cy="10221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000066"/>
    <a:srgbClr val="CC6600"/>
    <a:srgbClr val="CC0000"/>
    <a:srgbClr val="9933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 varScale="1">
        <p:scale>
          <a:sx n="116" d="100"/>
          <a:sy n="116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EAB8-2A39-44C1-832E-6BBC16384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212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8E82A-429E-4B94-9F74-0C7760611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868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21110-9DA1-47A8-95B5-2FD20600E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683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2D1F-6FAF-4710-ABB5-FCD5A76DA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9895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ED37-8082-46DF-97A3-133D8BE35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79781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A05A-8665-4F06-A745-8E372E45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5325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2BF6-B833-4911-8D51-EAB5B51D1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0748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F7B3-1E37-45F0-8CD4-EACA9EEC9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2889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F979-C956-4683-BBC4-0FB79EDC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2155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3D13-5AF5-422C-89E9-5031B46EE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03962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D8C3-A840-4D61-95D1-B92EEEEE9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226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D7512-EA75-4867-9FE7-DEDD390CF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4912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F6B2-02A4-45C7-AA0E-6C7AC76B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9339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F81A-B5FE-42DF-BEB5-C06EED6AD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08017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4E8C-FE94-4D91-B126-A6737775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5575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C189-AD79-42D5-B8A0-75CD77FFD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90405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8BEB-4AA0-417F-B08E-760A2E2CF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5799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4752-E526-4634-971A-781D2B4F4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85681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F3D1-7369-4939-A8C8-33B493D5C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0194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3292-3FC8-415C-91ED-2A546DFA1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74337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B8FA-EAB2-404A-80B2-7ACB028A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29482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7CDE-BDB4-4A03-94FC-9265D7F4D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0953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45100-A9D2-455E-86BC-DB0D8F976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0838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2384-CE8E-4759-92D1-7B4FA4753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5416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87CD2-DD18-4815-B879-9C52F0768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3576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74A1-2540-47D9-BD64-0D25D6255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9693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01120-1700-4389-AD31-5377F7986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4071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3C38-E1AA-4101-AF84-0F4A59794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9552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AD9D8-7ECE-4761-878E-5E0B6B247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8740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AFE4C-B737-4194-9866-904B3B956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482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045E-45CC-4BF0-AC71-FEB7BB9E9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9677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5CBB-ED6B-4F1A-B2BA-5A72F4338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0969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392AD-5489-4C38-8CE8-CA0922239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19547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0FE0-BEDC-4AF8-9A8C-AA207DA26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9206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2A01-1002-4122-AA00-C053DCD1B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85876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CE361-972C-4AB6-814A-1E6876B54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5558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B6AA7-F379-4B07-AC13-CFEA9BE3C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80454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EBF7C-80FA-4BC6-92E0-C86576E79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9154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46CD3-541E-45AA-8B58-12CFA0411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958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5F4D-DA88-4500-A5A9-3339D1961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93487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007BB-9CF2-4C70-88D7-955064BEE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8472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DAA51-8A71-469E-B7D9-1802264AE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2273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DC6E-DA18-4E13-9AE5-F153F2086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4453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C8C7-2B3D-4FDA-BB89-90D77D96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4392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2290-0352-4003-9502-B7C65A6F9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66014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8DEDE-D039-44A3-AD36-8B30F251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92766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FF90-E64F-40A9-8423-F9B27B2FB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0898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BCF0-E673-4A1E-B2F8-367F4096F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81481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6D53C-4E08-49C8-9D0A-A27CE1CD1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39937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5EF3-0C40-41C2-BC01-3C0F562B7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97663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097DE-AE07-4B71-B349-8700C1E26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4581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A7D6C-C4B3-49AE-98C3-F3D0FE143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0172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F62FB-C40D-4267-8DF2-A5FB0570A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9722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5128-82F2-45DB-A1C9-481A33A30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17919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DD5F8-E763-4766-BA26-F88FED2D6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703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533ED-96D8-4892-9EF7-25BF8A49A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99448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759D-0E8B-47FE-8ED2-6CF57E5F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86278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7E7FF-3CFE-4224-8F26-7D2ED9636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6464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C026-774B-4051-B334-0D9DD3673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50734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4A01-CD1B-4C26-AA45-D0111A055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5822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9AF5-49B2-4065-8353-56B146DCA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9079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85E9BD-595F-412E-8095-B3CC7EF7F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FEFA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FEFA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rgbClr val="FEFAC9"/>
                </a:solidFill>
              </a:defRPr>
            </a:lvl1pPr>
          </a:lstStyle>
          <a:p>
            <a:pPr>
              <a:defRPr/>
            </a:pPr>
            <a:fld id="{212F602D-A9F7-469B-80AD-16B719AF7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47" r:id="rId2"/>
    <p:sldLayoutId id="2147483992" r:id="rId3"/>
    <p:sldLayoutId id="2147483948" r:id="rId4"/>
    <p:sldLayoutId id="2147483993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94" r:id="rId12"/>
    <p:sldLayoutId id="2147483995" r:id="rId13"/>
    <p:sldLayoutId id="2147483996" r:id="rId14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rgbClr val="0066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37F5C6A3-A74D-4D6D-BC68-6885B3C5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9130AF0-C0C3-4213-BCEE-7122B3DC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961CBC-A645-4B48-8DF4-582314F0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kat@astro.rug.nl" TargetMode="External"/><Relationship Id="rId2" Type="http://schemas.openxmlformats.org/officeDocument/2006/relationships/hyperlink" Target="mailto:weygaert@astro.rug.n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1466850"/>
            <a:ext cx="13609638" cy="136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07950" y="765175"/>
            <a:ext cx="95059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993300"/>
                </a:solidFill>
                <a:latin typeface="Papyrus" pitchFamily="66" charset="0"/>
              </a:rPr>
              <a:t/>
            </a:r>
            <a:br>
              <a:rPr lang="en-US" sz="7200" b="1" dirty="0">
                <a:solidFill>
                  <a:srgbClr val="993300"/>
                </a:solidFill>
                <a:latin typeface="Papyrus" pitchFamily="66" charset="0"/>
              </a:rPr>
            </a:br>
            <a:r>
              <a:rPr lang="en-US" sz="7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Cosmic</a:t>
            </a:r>
          </a:p>
          <a:p>
            <a:pPr algn="ctr">
              <a:defRPr/>
            </a:pPr>
            <a:r>
              <a:rPr lang="en-US" sz="7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Structure Formation</a:t>
            </a:r>
            <a:endParaRPr lang="en-US" sz="7000" b="1" dirty="0">
              <a:solidFill>
                <a:schemeClr val="accent3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5288" y="3910013"/>
            <a:ext cx="74898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chemeClr val="accent3"/>
                </a:solidFill>
                <a:latin typeface="Papyrus" pitchFamily="66" charset="0"/>
                <a:ea typeface="+mj-ea"/>
                <a:cs typeface="+mj-cs"/>
              </a:rPr>
              <a:t>             Lecture course</a:t>
            </a:r>
            <a:br>
              <a:rPr lang="en-US" sz="4000" b="1" kern="0" dirty="0">
                <a:solidFill>
                  <a:schemeClr val="accent3"/>
                </a:solidFill>
                <a:latin typeface="Papyrus" pitchFamily="66" charset="0"/>
                <a:ea typeface="+mj-ea"/>
                <a:cs typeface="+mj-cs"/>
              </a:rPr>
            </a:br>
            <a:r>
              <a:rPr lang="en-US" sz="4000" b="1" kern="0" dirty="0">
                <a:solidFill>
                  <a:schemeClr val="accent3"/>
                </a:solidFill>
                <a:latin typeface="Papyrus" pitchFamily="66" charset="0"/>
                <a:ea typeface="+mj-ea"/>
                <a:cs typeface="+mj-cs"/>
              </a:rPr>
              <a:t>      University of Groningen</a:t>
            </a:r>
            <a:br>
              <a:rPr lang="en-US" sz="4000" b="1" kern="0" dirty="0">
                <a:solidFill>
                  <a:schemeClr val="accent3"/>
                </a:solidFill>
                <a:latin typeface="Papyrus" pitchFamily="66" charset="0"/>
                <a:ea typeface="+mj-ea"/>
                <a:cs typeface="+mj-cs"/>
              </a:rPr>
            </a:br>
            <a:r>
              <a:rPr lang="en-US" sz="4000" b="1" kern="0" dirty="0">
                <a:solidFill>
                  <a:schemeClr val="accent3"/>
                </a:solidFill>
                <a:latin typeface="Papyrus" pitchFamily="66" charset="0"/>
                <a:ea typeface="+mj-ea"/>
                <a:cs typeface="+mj-cs"/>
              </a:rPr>
              <a:t>November 2016-January 2017</a:t>
            </a:r>
            <a:endParaRPr lang="en-GB" kern="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68313" y="620713"/>
            <a:ext cx="10512426" cy="147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Practical Matters</a:t>
            </a:r>
            <a:r>
              <a:rPr lang="en-US" sz="6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rgbClr val="993300"/>
                </a:solidFill>
              </a:rPr>
              <a:t/>
            </a:r>
            <a:br>
              <a:rPr lang="en-US" sz="5400" b="1" dirty="0" smtClean="0">
                <a:solidFill>
                  <a:srgbClr val="993300"/>
                </a:solidFill>
              </a:rPr>
            </a:br>
            <a:endParaRPr lang="en-US" b="1" dirty="0" smtClean="0">
              <a:solidFill>
                <a:srgbClr val="99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8" y="908050"/>
            <a:ext cx="9072562" cy="3313113"/>
          </a:xfrm>
        </p:spPr>
        <p:txBody>
          <a:bodyPr/>
          <a:lstStyle/>
          <a:p>
            <a:pPr algn="l" eaLnBrk="1" hangingPunct="1"/>
            <a:r>
              <a:rPr lang="en-US" altLang="en-US" sz="2400" b="1" smtClean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endParaRPr lang="en-US" altLang="en-US" sz="3600" b="1" u="sng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2400" b="1" smtClean="0">
                <a:solidFill>
                  <a:srgbClr val="000099"/>
                </a:solidFill>
                <a:latin typeface="Papyrus" pitchFamily="66" charset="0"/>
              </a:rPr>
              <a:t>      </a:t>
            </a: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Lectures:               Kapteynborg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                                          monday         13:00-15:00                     Kapteynborg   5419 - 237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                                          thursday       13:00-15:00                      Kapteynborg  5419 - 124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                                          tuesday         11:00-13:00                      Kapteynborg  5419 - 245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    Lectures:               Rien van de Weygaert  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                                      rm. 186;     tel. 050-3634086; 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</a:t>
            </a: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  <a:hlinkClick r:id="rId2"/>
              </a:rPr>
              <a:t>weygaert@astro.rug.nl</a:t>
            </a:r>
            <a:endParaRPr lang="en-US" altLang="en-US" sz="1800" b="1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endParaRPr lang="en-US" altLang="en-US" sz="1800" b="1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   Tutorials:               Saikat Chatterjee</a:t>
            </a:r>
            <a:endParaRPr lang="en-US" altLang="en-US" sz="1800" b="1" smtClean="0">
              <a:solidFill>
                <a:srgbClr val="CC0000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                                      rm.  192;   tel. 050-3638689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</a:t>
            </a: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  <a:hlinkClick r:id="rId3"/>
              </a:rPr>
              <a:t>saikat@astro.rug.nl</a:t>
            </a:r>
            <a:endParaRPr lang="en-US" altLang="en-US" sz="1800" b="1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endParaRPr lang="en-US" altLang="en-US" sz="1800" b="1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smtClean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smtClean="0">
                <a:solidFill>
                  <a:srgbClr val="000099"/>
                </a:solidFill>
                <a:latin typeface="Papyrus" pitchFamily="66" charset="0"/>
              </a:rPr>
              <a:t>      Website:                </a:t>
            </a:r>
            <a:r>
              <a:rPr lang="en-US" altLang="en-US" sz="1800" b="1" smtClean="0">
                <a:solidFill>
                  <a:srgbClr val="CC0000"/>
                </a:solidFill>
                <a:latin typeface="Papyrus" pitchFamily="66" charset="0"/>
              </a:rPr>
              <a:t>www.astro.rug.nl/~weygaert/lss2016.html</a:t>
            </a:r>
          </a:p>
          <a:p>
            <a:pPr eaLnBrk="1" hangingPunct="1">
              <a:lnSpc>
                <a:spcPct val="75000"/>
              </a:lnSpc>
            </a:pPr>
            <a:endParaRPr lang="en-US" altLang="en-US" sz="1800" b="1" smtClean="0">
              <a:latin typeface="Papyru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63550"/>
            <a:ext cx="4176713" cy="5930900"/>
          </a:xfrm>
        </p:spPr>
      </p:pic>
      <p:sp>
        <p:nvSpPr>
          <p:cNvPr id="5" name="Rectangle 4"/>
          <p:cNvSpPr/>
          <p:nvPr/>
        </p:nvSpPr>
        <p:spPr>
          <a:xfrm>
            <a:off x="323850" y="476250"/>
            <a:ext cx="4176713" cy="5976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8788"/>
            <a:ext cx="4238625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0113" y="458788"/>
            <a:ext cx="4244975" cy="5976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sz="6000" b="1" i="1" smtClean="0">
                <a:solidFill>
                  <a:srgbClr val="CC0000"/>
                </a:solidFill>
                <a:latin typeface="Batang" pitchFamily="18" charset="-127"/>
              </a:rPr>
              <a:t>             </a:t>
            </a:r>
            <a:r>
              <a:rPr lang="en-US" altLang="en-US" sz="6600" b="1" smtClean="0">
                <a:solidFill>
                  <a:srgbClr val="CC0000"/>
                </a:solidFill>
              </a:rPr>
              <a:t>Exam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684213" y="1196975"/>
            <a:ext cx="80645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en-US" sz="32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 Constituents:</a:t>
            </a:r>
            <a:endParaRPr lang="en-US" sz="2400" dirty="0">
              <a:solidFill>
                <a:schemeClr val="accent5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24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chemeClr val="accent5"/>
                </a:solidFill>
              </a:rPr>
              <a:t>1. Exam </a:t>
            </a:r>
            <a:r>
              <a:rPr lang="en-US" sz="2000" b="1" dirty="0">
                <a:solidFill>
                  <a:schemeClr val="accent5"/>
                </a:solidFill>
              </a:rPr>
              <a:t>(written)                             </a:t>
            </a:r>
            <a:r>
              <a:rPr lang="en-US" sz="2000" b="1" dirty="0">
                <a:solidFill>
                  <a:schemeClr val="accent5"/>
                </a:solidFill>
              </a:rPr>
              <a:t>            60</a:t>
            </a:r>
            <a:r>
              <a:rPr lang="en-US" sz="2000" b="1" dirty="0">
                <a:solidFill>
                  <a:schemeClr val="accent5"/>
                </a:solidFill>
              </a:rPr>
              <a:t>%     </a:t>
            </a:r>
            <a:r>
              <a:rPr lang="en-US" sz="2000" b="1" dirty="0">
                <a:solidFill>
                  <a:schemeClr val="accent5"/>
                </a:solidFill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</a:rPr>
              <a:t>thur.</a:t>
            </a:r>
            <a:r>
              <a:rPr lang="en-US" sz="2000" b="1" dirty="0">
                <a:solidFill>
                  <a:schemeClr val="accent5"/>
                </a:solidFill>
              </a:rPr>
              <a:t> Jan 26</a:t>
            </a:r>
            <a:endParaRPr lang="en-US" sz="2000" b="1" dirty="0">
              <a:solidFill>
                <a:schemeClr val="accent5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chemeClr val="accent5"/>
                </a:solidFill>
              </a:rPr>
              <a:t>2. Presentation                                             20</a:t>
            </a:r>
            <a:r>
              <a:rPr lang="en-US" sz="2000" b="1" dirty="0">
                <a:solidFill>
                  <a:schemeClr val="accent5"/>
                </a:solidFill>
              </a:rPr>
              <a:t>%      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C0000"/>
                </a:solidFill>
              </a:rPr>
              <a:t>                      Special Topic</a:t>
            </a:r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chemeClr val="accent5"/>
                </a:solidFill>
              </a:rPr>
              <a:t>3. Computer </a:t>
            </a:r>
            <a:r>
              <a:rPr lang="en-US" sz="2000" b="1" dirty="0">
                <a:solidFill>
                  <a:schemeClr val="accent5"/>
                </a:solidFill>
              </a:rPr>
              <a:t>Tasks                      </a:t>
            </a:r>
            <a:r>
              <a:rPr lang="en-US" sz="2000" b="1" dirty="0">
                <a:solidFill>
                  <a:schemeClr val="accent5"/>
                </a:solidFill>
              </a:rPr>
              <a:t>                 </a:t>
            </a:r>
            <a:r>
              <a:rPr lang="en-US" sz="2000" b="1" dirty="0">
                <a:solidFill>
                  <a:schemeClr val="accent5"/>
                </a:solidFill>
              </a:rPr>
              <a:t>20%</a:t>
            </a:r>
            <a:endParaRPr lang="en-US" sz="2000" b="1" dirty="0">
              <a:solidFill>
                <a:schemeClr val="accent5"/>
              </a:solidFill>
              <a:cs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/>
                </a:solidFill>
              </a:rPr>
              <a:t>                     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CC0000"/>
                </a:solidFill>
              </a:rPr>
              <a:t>Correlation </a:t>
            </a:r>
            <a:r>
              <a:rPr lang="en-US" sz="2000" b="1" dirty="0">
                <a:solidFill>
                  <a:srgbClr val="CC0000"/>
                </a:solidFill>
              </a:rPr>
              <a:t>Function, CMB Dipole,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C0000"/>
                </a:solidFill>
              </a:rPr>
              <a:t>                      Gaussian Fields, </a:t>
            </a:r>
            <a:r>
              <a:rPr lang="en-US" sz="2000" b="1" dirty="0" err="1">
                <a:solidFill>
                  <a:srgbClr val="CC0000"/>
                </a:solidFill>
              </a:rPr>
              <a:t>Zeldovich</a:t>
            </a:r>
            <a:r>
              <a:rPr lang="en-US" sz="2000" b="1" dirty="0">
                <a:solidFill>
                  <a:srgbClr val="CC0000"/>
                </a:solidFill>
              </a:rPr>
              <a:t> … </a:t>
            </a:r>
            <a:endParaRPr lang="en-US" sz="2000" b="1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213" y="1196975"/>
            <a:ext cx="8064500" cy="5016500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7200" b="1" smtClean="0">
                <a:solidFill>
                  <a:srgbClr val="CC0000"/>
                </a:solidFill>
                <a:latin typeface="Batang" pitchFamily="18" charset="-127"/>
              </a:rPr>
              <a:t>Literature</a:t>
            </a:r>
            <a:r>
              <a:rPr lang="en-US" altLang="en-US" sz="7200" b="1" i="1" smtClean="0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                                                  </a:t>
            </a:r>
            <a:endParaRPr lang="en-US" sz="20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Large Scale Structure of the Universe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      </a:t>
            </a:r>
            <a:r>
              <a:rPr lang="en-US" sz="1400" dirty="0" smtClean="0">
                <a:solidFill>
                  <a:schemeClr val="bg2"/>
                </a:solidFill>
              </a:rPr>
              <a:t>P.J.E.  Peebles,  Princeton Univ. Press,  1981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CC0000"/>
                </a:solidFill>
              </a:rPr>
              <a:t>           </a:t>
            </a:r>
            <a:r>
              <a:rPr lang="en-US" sz="1200" dirty="0" smtClean="0"/>
              <a:t> </a:t>
            </a:r>
            <a:r>
              <a:rPr lang="en-US" sz="1600" dirty="0" smtClean="0">
                <a:solidFill>
                  <a:srgbClr val="000099"/>
                </a:solidFill>
              </a:rPr>
              <a:t>The Classic Book, the Bible … defining the field !!!!!!!!!!!!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Galaxy </a:t>
            </a:r>
            <a:r>
              <a:rPr lang="en-US" sz="1800" dirty="0">
                <a:solidFill>
                  <a:srgbClr val="CC0000"/>
                </a:solidFill>
              </a:rPr>
              <a:t>Formation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</a:t>
            </a:r>
            <a:r>
              <a:rPr lang="en-US" sz="1400" dirty="0">
                <a:solidFill>
                  <a:srgbClr val="777777"/>
                </a:solidFill>
              </a:rPr>
              <a:t>M. </a:t>
            </a:r>
            <a:r>
              <a:rPr lang="en-US" sz="1400" dirty="0" err="1">
                <a:solidFill>
                  <a:srgbClr val="777777"/>
                </a:solidFill>
              </a:rPr>
              <a:t>Longair</a:t>
            </a:r>
            <a:r>
              <a:rPr lang="en-US" sz="1400" dirty="0">
                <a:solidFill>
                  <a:srgbClr val="777777"/>
                </a:solidFill>
              </a:rPr>
              <a:t>; Springer,  A&amp;A Library, 2</a:t>
            </a:r>
            <a:r>
              <a:rPr lang="en-US" sz="1400" baseline="30000" dirty="0">
                <a:solidFill>
                  <a:srgbClr val="777777"/>
                </a:solidFill>
              </a:rPr>
              <a:t>nd</a:t>
            </a:r>
            <a:r>
              <a:rPr lang="en-US" sz="1400" dirty="0">
                <a:solidFill>
                  <a:srgbClr val="777777"/>
                </a:solidFill>
              </a:rPr>
              <a:t> ed., 2008 </a:t>
            </a:r>
            <a:endParaRPr lang="en-US" sz="1400" dirty="0" smtClean="0"/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 smtClean="0"/>
              <a:t>             </a:t>
            </a:r>
            <a:r>
              <a:rPr lang="en-US" sz="1600" dirty="0" smtClean="0">
                <a:solidFill>
                  <a:srgbClr val="000099"/>
                </a:solidFill>
              </a:rPr>
              <a:t>Good overview of structure and galaxy formation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Galaxy Formation and Evolution</a:t>
            </a: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>
                <a:solidFill>
                  <a:srgbClr val="CC0000"/>
                </a:solidFill>
              </a:rPr>
              <a:t>      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400" dirty="0" smtClean="0">
                <a:solidFill>
                  <a:schemeClr val="bg2"/>
                </a:solidFill>
              </a:rPr>
              <a:t>H.J. Mo, F. van den Bosch, S.D.M. White,  </a:t>
            </a:r>
            <a:r>
              <a:rPr lang="en-US" sz="1400" dirty="0">
                <a:solidFill>
                  <a:schemeClr val="bg2"/>
                </a:solidFill>
              </a:rPr>
              <a:t>Cambridge Univ. Press,  </a:t>
            </a:r>
            <a:r>
              <a:rPr lang="en-US" sz="1400" dirty="0" smtClean="0">
                <a:solidFill>
                  <a:schemeClr val="bg2"/>
                </a:solidFill>
              </a:rPr>
              <a:t>2010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           </a:t>
            </a:r>
            <a:r>
              <a:rPr lang="en-US" sz="1600" dirty="0" smtClean="0">
                <a:solidFill>
                  <a:srgbClr val="000099"/>
                </a:solidFill>
              </a:rPr>
              <a:t>Most up to date book on cosmic structure formation</a:t>
            </a:r>
            <a:endParaRPr lang="en-US" sz="1600" dirty="0">
              <a:solidFill>
                <a:srgbClr val="000099"/>
              </a:solidFill>
            </a:endParaRP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 smtClean="0">
                <a:solidFill>
                  <a:srgbClr val="CC0000"/>
                </a:solidFill>
              </a:rPr>
              <a:t>Structure Formation in the Universe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CC0000"/>
                </a:solidFill>
              </a:rPr>
              <a:t>      </a:t>
            </a:r>
            <a:r>
              <a:rPr lang="en-US" sz="1400" dirty="0" smtClean="0">
                <a:solidFill>
                  <a:schemeClr val="bg2"/>
                </a:solidFill>
              </a:rPr>
              <a:t>T. </a:t>
            </a:r>
            <a:r>
              <a:rPr lang="en-US" sz="1400" dirty="0" err="1" smtClean="0">
                <a:solidFill>
                  <a:schemeClr val="bg2"/>
                </a:solidFill>
              </a:rPr>
              <a:t>Padmanabhan</a:t>
            </a:r>
            <a:r>
              <a:rPr lang="en-US" sz="1400" dirty="0" smtClean="0">
                <a:solidFill>
                  <a:schemeClr val="bg2"/>
                </a:solidFill>
              </a:rPr>
              <a:t>,  Cambridge Univ. Press,  1993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400" dirty="0" smtClean="0">
                <a:solidFill>
                  <a:srgbClr val="CC0000"/>
                </a:solidFill>
              </a:rPr>
              <a:t>           </a:t>
            </a:r>
            <a:r>
              <a:rPr lang="en-US" sz="1100" dirty="0" smtClean="0"/>
              <a:t> </a:t>
            </a:r>
            <a:r>
              <a:rPr lang="en-US" sz="1400" dirty="0" smtClean="0">
                <a:solidFill>
                  <a:srgbClr val="000099"/>
                </a:solidFill>
              </a:rPr>
              <a:t>    very thorough, advanced level:  hard to work through</a:t>
            </a:r>
            <a:endParaRPr lang="en-US" sz="1400" dirty="0"/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Cosmology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</a:t>
            </a:r>
            <a:r>
              <a:rPr lang="en-US" sz="1400" dirty="0">
                <a:solidFill>
                  <a:srgbClr val="777777"/>
                </a:solidFill>
              </a:rPr>
              <a:t>S. Weinberg; Oxford Univ. Press, 2008</a:t>
            </a:r>
            <a:endParaRPr lang="en-US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            </a:t>
            </a:r>
            <a:r>
              <a:rPr lang="en-US" sz="1400" dirty="0">
                <a:solidFill>
                  <a:srgbClr val="000099"/>
                </a:solidFill>
              </a:rPr>
              <a:t>Impressive book, covering most of relevant cosmological topics, including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400">
                <a:solidFill>
                  <a:srgbClr val="000099"/>
                </a:solidFill>
              </a:rPr>
              <a:t>            </a:t>
            </a:r>
            <a:r>
              <a:rPr lang="en-US" sz="1400" smtClean="0">
                <a:solidFill>
                  <a:srgbClr val="000099"/>
                </a:solidFill>
              </a:rPr>
              <a:t> structure </a:t>
            </a:r>
            <a:r>
              <a:rPr lang="en-US" sz="1400" dirty="0">
                <a:solidFill>
                  <a:srgbClr val="000099"/>
                </a:solidFill>
              </a:rPr>
              <a:t>formation, inflation theory, origin perturbations, CMB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Cosmological Physics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</a:t>
            </a:r>
            <a:r>
              <a:rPr lang="en-US" sz="1400" dirty="0">
                <a:solidFill>
                  <a:schemeClr val="bg2"/>
                </a:solidFill>
              </a:rPr>
              <a:t>J. Peacock; Cambridge Univ. Press, 1998</a:t>
            </a:r>
            <a:r>
              <a:rPr lang="en-US" sz="1400" dirty="0"/>
              <a:t> </a:t>
            </a:r>
            <a:endParaRPr lang="en-US" sz="1400" dirty="0" smtClean="0"/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400" dirty="0" smtClean="0">
                <a:solidFill>
                  <a:srgbClr val="000099"/>
                </a:solidFill>
              </a:rPr>
              <a:t>                very thorough</a:t>
            </a:r>
            <a:r>
              <a:rPr lang="en-US" sz="1400" dirty="0">
                <a:solidFill>
                  <a:srgbClr val="000099"/>
                </a:solidFill>
              </a:rPr>
              <a:t> </a:t>
            </a:r>
            <a:r>
              <a:rPr lang="en-US" sz="1400" dirty="0" smtClean="0">
                <a:solidFill>
                  <a:srgbClr val="000099"/>
                </a:solidFill>
              </a:rPr>
              <a:t>treatment of relevant topics, advanced level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  <a:defRPr/>
            </a:pPr>
            <a:r>
              <a:rPr lang="en-US" sz="1600" dirty="0">
                <a:solidFill>
                  <a:srgbClr val="CC0000"/>
                </a:solidFill>
              </a:rPr>
              <a:t> </a:t>
            </a:r>
            <a:r>
              <a:rPr lang="en-US" sz="1600" dirty="0" smtClean="0">
                <a:solidFill>
                  <a:srgbClr val="CC0000"/>
                </a:solidFill>
              </a:rPr>
              <a:t>Statistics of the Galaxy Distribution</a:t>
            </a: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>
                <a:solidFill>
                  <a:srgbClr val="CC0000"/>
                </a:solidFill>
              </a:rPr>
              <a:t>      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smtClean="0">
                <a:solidFill>
                  <a:schemeClr val="bg2"/>
                </a:solidFill>
              </a:rPr>
              <a:t>V.J. Martinez &amp; E. Saar; Chapman &amp; Hall/CRC, 2001</a:t>
            </a:r>
            <a:r>
              <a:rPr lang="en-US" sz="1400" dirty="0" smtClean="0"/>
              <a:t> </a:t>
            </a:r>
            <a:endParaRPr lang="en-US" sz="1400" dirty="0"/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200" dirty="0">
                <a:solidFill>
                  <a:srgbClr val="000099"/>
                </a:solidFill>
              </a:rPr>
              <a:t>                 </a:t>
            </a:r>
            <a:r>
              <a:rPr lang="en-US" sz="1200" dirty="0" smtClean="0">
                <a:solidFill>
                  <a:srgbClr val="000099"/>
                </a:solidFill>
              </a:rPr>
              <a:t>  </a:t>
            </a:r>
            <a:r>
              <a:rPr lang="en-US" sz="1400" dirty="0" smtClean="0">
                <a:solidFill>
                  <a:srgbClr val="000099"/>
                </a:solidFill>
              </a:rPr>
              <a:t>best book on statistical analysis of galaxy distribution;  treats fundamentals, little bit outdated</a:t>
            </a:r>
            <a:endParaRPr lang="en-US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  <a:defRPr/>
            </a:pPr>
            <a:endParaRPr lang="en-US" sz="1600" dirty="0">
              <a:solidFill>
                <a:schemeClr val="bg2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  <a:defRPr/>
            </a:pPr>
            <a:endParaRPr lang="en-US" sz="16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8913"/>
            <a:ext cx="5508625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9475" y="188913"/>
            <a:ext cx="5508625" cy="35099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388" y="2924175"/>
            <a:ext cx="5348287" cy="3751263"/>
          </a:xfrm>
          <a:effectLst>
            <a:outerShdw blurRad="50800" dist="254000" dir="194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9388" y="2924175"/>
            <a:ext cx="5329237" cy="37274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950" y="188913"/>
            <a:ext cx="479583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Groningen Books </a:t>
            </a:r>
            <a:endParaRPr lang="en-US" sz="3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</a:t>
            </a:r>
          </a:p>
          <a:p>
            <a:pPr>
              <a:spcBef>
                <a:spcPct val="50000"/>
              </a:spcBef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6804025" y="3789363"/>
            <a:ext cx="43830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1400" b="1">
                <a:solidFill>
                  <a:srgbClr val="FFFFFF"/>
                </a:solidFill>
                <a:latin typeface="Times New Roman" pitchFamily="18" charset="0"/>
              </a:rPr>
              <a:t>Precision Cosmology</a:t>
            </a:r>
          </a:p>
          <a:p>
            <a:pPr eaLnBrk="1" hangingPunct="1"/>
            <a:r>
              <a:rPr lang="nl-NL" altLang="en-US" sz="1400">
                <a:solidFill>
                  <a:srgbClr val="FFFFFF"/>
                </a:solidFill>
                <a:latin typeface="Times New Roman" pitchFamily="18" charset="0"/>
              </a:rPr>
              <a:t>the first half million years</a:t>
            </a:r>
          </a:p>
          <a:p>
            <a:pPr eaLnBrk="1" hangingPunct="1"/>
            <a:endParaRPr lang="nl-NL" alt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nl-NL" altLang="en-US" sz="1200" b="1">
                <a:solidFill>
                  <a:srgbClr val="FFFFFF"/>
                </a:solidFill>
                <a:latin typeface="Times New Roman" pitchFamily="18" charset="0"/>
              </a:rPr>
              <a:t>B.J.T. Jones</a:t>
            </a:r>
          </a:p>
          <a:p>
            <a:pPr eaLnBrk="1" hangingPunct="1"/>
            <a:r>
              <a:rPr lang="nl-NL" altLang="en-US" sz="1200" b="1">
                <a:solidFill>
                  <a:srgbClr val="FFFFFF"/>
                </a:solidFill>
                <a:latin typeface="Times New Roman" pitchFamily="18" charset="0"/>
              </a:rPr>
              <a:t>Cambridge Univ. Press, </a:t>
            </a:r>
            <a:r>
              <a:rPr lang="nl-NL" altLang="en-US" sz="1200" b="1">
                <a:solidFill>
                  <a:srgbClr val="FFFFFF"/>
                </a:solidFill>
                <a:latin typeface="Times New Roman" pitchFamily="18" charset="0"/>
                <a:sym typeface="Mathematica3" pitchFamily="2" charset="2"/>
              </a:rPr>
              <a:t></a:t>
            </a:r>
            <a:r>
              <a:rPr lang="nl-NL" altLang="en-US" sz="1200" b="1">
                <a:solidFill>
                  <a:srgbClr val="FFFFFF"/>
                </a:solidFill>
                <a:latin typeface="Times New Roman" pitchFamily="18" charset="0"/>
              </a:rPr>
              <a:t>64.99</a:t>
            </a:r>
          </a:p>
          <a:p>
            <a:pPr eaLnBrk="1" hangingPunct="1"/>
            <a:r>
              <a:rPr lang="nl-NL" altLang="en-US" sz="1200" b="1">
                <a:solidFill>
                  <a:srgbClr val="FFFFFF"/>
                </a:solidFill>
                <a:latin typeface="Times New Roman" pitchFamily="18" charset="0"/>
              </a:rPr>
              <a:t>Mar. 31, 2017 </a:t>
            </a:r>
          </a:p>
          <a:p>
            <a:pPr eaLnBrk="1" hangingPunct="1"/>
            <a:endParaRPr lang="nl-NL" alt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endParaRPr lang="nl-NL" alt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nl-NL" altLang="en-US" sz="1200">
                <a:solidFill>
                  <a:srgbClr val="FFFFFF"/>
                </a:solidFill>
                <a:latin typeface="Times New Roman" pitchFamily="18" charset="0"/>
              </a:rPr>
              <a:t>     </a:t>
            </a:r>
          </a:p>
          <a:p>
            <a:pPr eaLnBrk="1" hangingPunct="1"/>
            <a:endParaRPr lang="nl-NL" altLang="en-US" sz="1200">
              <a:solidFill>
                <a:srgbClr val="000000"/>
              </a:solidFill>
            </a:endParaRPr>
          </a:p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179388" y="1341438"/>
            <a:ext cx="43830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1400" b="1">
                <a:solidFill>
                  <a:srgbClr val="FFFFFF"/>
                </a:solidFill>
                <a:latin typeface="Times New Roman" pitchFamily="18" charset="0"/>
              </a:rPr>
              <a:t>The Zeldovich Universe:</a:t>
            </a:r>
          </a:p>
          <a:p>
            <a:pPr eaLnBrk="1" hangingPunct="1"/>
            <a:r>
              <a:rPr lang="nl-NL" altLang="en-US" sz="1400" b="1">
                <a:solidFill>
                  <a:srgbClr val="FFFFFF"/>
                </a:solidFill>
                <a:latin typeface="Times New Roman" pitchFamily="18" charset="0"/>
              </a:rPr>
              <a:t>Genesis and Growth of the Cosmic Web</a:t>
            </a:r>
          </a:p>
          <a:p>
            <a:pPr eaLnBrk="1" hangingPunct="1"/>
            <a:r>
              <a:rPr lang="nl-NL" altLang="en-US" sz="1400">
                <a:solidFill>
                  <a:srgbClr val="FFFFFF"/>
                </a:solidFill>
                <a:latin typeface="Times New Roman" pitchFamily="18" charset="0"/>
              </a:rPr>
              <a:t>Proc. IAU Symposium 308</a:t>
            </a:r>
          </a:p>
          <a:p>
            <a:pPr eaLnBrk="1" hangingPunct="1"/>
            <a:endParaRPr lang="nl-NL" alt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nl-NL" altLang="en-US" sz="1200" b="1">
                <a:solidFill>
                  <a:srgbClr val="FFFFFF"/>
                </a:solidFill>
                <a:latin typeface="Times New Roman" pitchFamily="18" charset="0"/>
              </a:rPr>
              <a:t>R. van de Weygaert et al., eds.</a:t>
            </a:r>
          </a:p>
          <a:p>
            <a:pPr eaLnBrk="1" hangingPunct="1"/>
            <a:r>
              <a:rPr lang="nl-NL" altLang="en-US" sz="1200" b="1">
                <a:solidFill>
                  <a:srgbClr val="FFFFFF"/>
                </a:solidFill>
                <a:latin typeface="Times New Roman" pitchFamily="18" charset="0"/>
              </a:rPr>
              <a:t>Cambridge Univ. Press, </a:t>
            </a:r>
            <a:r>
              <a:rPr lang="nl-NL" altLang="en-US" sz="1200" b="1">
                <a:solidFill>
                  <a:srgbClr val="FFFFFF"/>
                </a:solidFill>
                <a:latin typeface="Times New Roman" pitchFamily="18" charset="0"/>
                <a:sym typeface="Mathematica3" pitchFamily="2" charset="2"/>
              </a:rPr>
              <a:t>80.00</a:t>
            </a:r>
            <a:endParaRPr lang="nl-NL" altLang="en-US" sz="1200" b="1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nl-NL" altLang="en-US" sz="1200" b="1">
                <a:solidFill>
                  <a:srgbClr val="FFFFFF"/>
                </a:solidFill>
                <a:latin typeface="Times New Roman" pitchFamily="18" charset="0"/>
              </a:rPr>
              <a:t>Nov. 30, 2016</a:t>
            </a:r>
          </a:p>
          <a:p>
            <a:pPr eaLnBrk="1" hangingPunct="1"/>
            <a:endParaRPr lang="nl-NL" alt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endParaRPr lang="nl-NL" alt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nl-NL" altLang="en-US" sz="1200">
                <a:solidFill>
                  <a:srgbClr val="FFFFFF"/>
                </a:solidFill>
                <a:latin typeface="Times New Roman" pitchFamily="18" charset="0"/>
              </a:rPr>
              <a:t>     </a:t>
            </a:r>
          </a:p>
          <a:p>
            <a:pPr eaLnBrk="1" hangingPunct="1"/>
            <a:endParaRPr lang="nl-NL" altLang="en-US" sz="1200">
              <a:solidFill>
                <a:srgbClr val="000000"/>
              </a:solidFill>
            </a:endParaRPr>
          </a:p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7200" b="1" smtClean="0">
                <a:solidFill>
                  <a:srgbClr val="CC0000"/>
                </a:solidFill>
                <a:latin typeface="Batang" pitchFamily="18" charset="-127"/>
              </a:rPr>
              <a:t>Literature</a:t>
            </a:r>
            <a:r>
              <a:rPr lang="en-US" altLang="en-US" sz="7200" b="1" i="1" smtClean="0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smtClean="0"/>
              <a:t>                                                 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smtClean="0">
                <a:solidFill>
                  <a:srgbClr val="CC0000"/>
                </a:solidFill>
              </a:rPr>
              <a:t>A Pan-Chromatic View of Clusters of Galaxies and the Large-Scale Structure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rgbClr val="CC0000"/>
                </a:solidFill>
              </a:rPr>
              <a:t>      </a:t>
            </a:r>
            <a:r>
              <a:rPr lang="en-US" altLang="en-US" sz="1600" smtClean="0">
                <a:solidFill>
                  <a:srgbClr val="777777"/>
                </a:solidFill>
              </a:rPr>
              <a:t>M. Plionis, O. Lopez-Cruz, D. Hughes, eds., Lect. Notes in Physics 720, Springer,  2008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400" smtClean="0">
                <a:solidFill>
                  <a:srgbClr val="CC0000"/>
                </a:solidFill>
              </a:rPr>
              <a:t>           </a:t>
            </a:r>
            <a:r>
              <a:rPr lang="en-US" altLang="en-US" sz="1100" smtClean="0">
                <a:solidFill>
                  <a:srgbClr val="000000"/>
                </a:solidFill>
              </a:rPr>
              <a:t> </a:t>
            </a:r>
            <a:r>
              <a:rPr lang="en-US" altLang="en-US" sz="1400" smtClean="0">
                <a:solidFill>
                  <a:srgbClr val="000099"/>
                </a:solidFill>
              </a:rPr>
              <a:t>    Very useful reviews on in particular cluster physics. 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400" smtClean="0">
                <a:solidFill>
                  <a:srgbClr val="000099"/>
                </a:solidFill>
              </a:rPr>
              <a:t>                Two chapters part of course material   (Van de Weygaert &amp; Bond 2008a, 2008b)</a:t>
            </a:r>
            <a:endParaRPr lang="en-US" altLang="en-US" sz="1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75000"/>
              </a:lnSpc>
            </a:pPr>
            <a:r>
              <a:rPr lang="en-US" altLang="en-US" sz="1800" smtClean="0">
                <a:solidFill>
                  <a:srgbClr val="CC0000"/>
                </a:solidFill>
              </a:rPr>
              <a:t>The Zeldovich Universe:  Genesis and Growth of the Cosmic Web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rgbClr val="CC0000"/>
                </a:solidFill>
              </a:rPr>
              <a:t>      </a:t>
            </a:r>
            <a:r>
              <a:rPr lang="en-US" altLang="en-US" sz="1600" smtClean="0">
                <a:solidFill>
                  <a:schemeClr val="bg2"/>
                </a:solidFill>
              </a:rPr>
              <a:t>R. van de Weygaert, et al., Cambridge Univ. Press, Nov. 2016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chemeClr val="bg2"/>
                </a:solidFill>
              </a:rPr>
              <a:t>             </a:t>
            </a:r>
            <a:r>
              <a:rPr lang="en-US" altLang="en-US" sz="1600" smtClean="0">
                <a:solidFill>
                  <a:srgbClr val="000099"/>
                </a:solidFill>
              </a:rPr>
              <a:t>proceedings   IAU Symp. 308, Tallinn, 2014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rgbClr val="000099"/>
                </a:solidFill>
              </a:rPr>
              <a:t>             nice collection of state-of-the-art papers on cosmic structure formation</a:t>
            </a:r>
            <a:endParaRPr lang="en-US" altLang="en-US" sz="12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200" smtClean="0"/>
              <a:t>                </a:t>
            </a:r>
            <a:endParaRPr lang="en-US" altLang="en-US" sz="1600" smtClean="0"/>
          </a:p>
          <a:p>
            <a:pPr eaLnBrk="1" hangingPunct="1">
              <a:lnSpc>
                <a:spcPct val="75000"/>
              </a:lnSpc>
            </a:pPr>
            <a:r>
              <a:rPr lang="en-US" altLang="en-US" sz="1800" smtClean="0">
                <a:solidFill>
                  <a:srgbClr val="CC0000"/>
                </a:solidFill>
              </a:rPr>
              <a:t>How did the First Stars and Galaxies Form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rgbClr val="CC0000"/>
                </a:solidFill>
              </a:rPr>
              <a:t>      </a:t>
            </a:r>
            <a:r>
              <a:rPr lang="en-US" altLang="en-US" sz="1600" smtClean="0">
                <a:solidFill>
                  <a:srgbClr val="777777"/>
                </a:solidFill>
              </a:rPr>
              <a:t>A. Loeb, Princeton Univ. Press, 2010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rgbClr val="777777"/>
                </a:solidFill>
              </a:rPr>
              <a:t>             </a:t>
            </a:r>
            <a:r>
              <a:rPr lang="en-US" altLang="en-US" sz="1600" smtClean="0">
                <a:solidFill>
                  <a:srgbClr val="000099"/>
                </a:solidFill>
              </a:rPr>
              <a:t>beautiful expose on the first stages of structure and galaxy formation</a:t>
            </a:r>
            <a:endParaRPr lang="en-US" altLang="en-US" sz="12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75000"/>
              </a:lnSpc>
            </a:pPr>
            <a:r>
              <a:rPr lang="en-US" altLang="en-US" sz="1800" smtClean="0">
                <a:solidFill>
                  <a:srgbClr val="CC0000"/>
                </a:solidFill>
              </a:rPr>
              <a:t>the  Cosmic Microwave Background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rgbClr val="CC0000"/>
                </a:solidFill>
              </a:rPr>
              <a:t>      </a:t>
            </a:r>
            <a:r>
              <a:rPr lang="en-US" altLang="en-US" sz="1600" smtClean="0">
                <a:solidFill>
                  <a:srgbClr val="777777"/>
                </a:solidFill>
              </a:rPr>
              <a:t>R. Durrer, Cambridge Univ. Press, 2008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rgbClr val="777777"/>
                </a:solidFill>
              </a:rPr>
              <a:t>             </a:t>
            </a:r>
            <a:r>
              <a:rPr lang="en-US" altLang="en-US" sz="1600" smtClean="0">
                <a:solidFill>
                  <a:srgbClr val="000099"/>
                </a:solidFill>
              </a:rPr>
              <a:t>best textbook on the physics of the CMB</a:t>
            </a:r>
            <a:endParaRPr lang="en-US" altLang="en-US" sz="12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75000"/>
              </a:lnSpc>
            </a:pPr>
            <a:r>
              <a:rPr lang="en-US" altLang="en-US" sz="1800" smtClean="0">
                <a:solidFill>
                  <a:srgbClr val="CC0000"/>
                </a:solidFill>
              </a:rPr>
              <a:t>Introduction to Cosmology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rgbClr val="CC0000"/>
                </a:solidFill>
              </a:rPr>
              <a:t>      </a:t>
            </a:r>
            <a:r>
              <a:rPr lang="en-US" altLang="en-US" sz="1600" smtClean="0">
                <a:solidFill>
                  <a:schemeClr val="bg2"/>
                </a:solidFill>
              </a:rPr>
              <a:t>B. Ryden, Addison-Wesley, 2003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chemeClr val="bg2"/>
                </a:solidFill>
              </a:rPr>
              <a:t>             </a:t>
            </a:r>
            <a:r>
              <a:rPr lang="en-US" altLang="en-US" sz="1600" smtClean="0">
                <a:solidFill>
                  <a:srgbClr val="000099"/>
                </a:solidFill>
              </a:rPr>
              <a:t>good reference book on basic cosmology</a:t>
            </a:r>
            <a:endParaRPr lang="en-US" altLang="en-US" sz="12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75000"/>
              </a:lnSpc>
            </a:pPr>
            <a:r>
              <a:rPr lang="en-US" altLang="en-US" sz="1800" smtClean="0">
                <a:solidFill>
                  <a:srgbClr val="CC0000"/>
                </a:solidFill>
              </a:rPr>
              <a:t>Precision Cosmology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rgbClr val="CC0000"/>
                </a:solidFill>
              </a:rPr>
              <a:t>      </a:t>
            </a:r>
            <a:r>
              <a:rPr lang="en-US" altLang="en-US" sz="1600" smtClean="0">
                <a:solidFill>
                  <a:schemeClr val="bg2"/>
                </a:solidFill>
              </a:rPr>
              <a:t>B.J.T. Jones,  Cambridge Univ. Press, 2017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 smtClean="0">
                <a:solidFill>
                  <a:schemeClr val="bg2"/>
                </a:solidFill>
              </a:rPr>
              <a:t>             </a:t>
            </a:r>
            <a:r>
              <a:rPr lang="en-US" altLang="en-US" sz="1600" smtClean="0">
                <a:solidFill>
                  <a:srgbClr val="000099"/>
                </a:solidFill>
              </a:rPr>
              <a:t> perfect advance level textbook cosmology</a:t>
            </a:r>
            <a:endParaRPr lang="en-US" altLang="en-US" sz="12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smtClean="0"/>
          </a:p>
        </p:txBody>
      </p:sp>
      <p:sp>
        <p:nvSpPr>
          <p:cNvPr id="4" name="Rectangle 3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603</Words>
  <Application>Microsoft Office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Papyrus</vt:lpstr>
      <vt:lpstr>Batang</vt:lpstr>
      <vt:lpstr>Times New Roman</vt:lpstr>
      <vt:lpstr>Mathematica3</vt:lpstr>
      <vt:lpstr>Default Design</vt:lpstr>
      <vt:lpstr>Paper</vt:lpstr>
      <vt:lpstr>2_Default Design</vt:lpstr>
      <vt:lpstr>1_Default Design</vt:lpstr>
      <vt:lpstr>3_Default Design</vt:lpstr>
      <vt:lpstr>PowerPoint Presentation</vt:lpstr>
      <vt:lpstr>Practical Matters  </vt:lpstr>
      <vt:lpstr>PowerPoint Presentation</vt:lpstr>
      <vt:lpstr>             Exam</vt:lpstr>
      <vt:lpstr>Literature </vt:lpstr>
      <vt:lpstr>PowerPoint Presentation</vt:lpstr>
      <vt:lpstr>Literature </vt:lpstr>
      <vt:lpstr>PowerPoint Presentation</vt:lpstr>
      <vt:lpstr>PowerPoint Presentation</vt:lpstr>
      <vt:lpstr>PowerPoint Presentation</vt:lpstr>
      <vt:lpstr>PowerPoint Presentation</vt:lpstr>
    </vt:vector>
  </TitlesOfParts>
  <Company>Kapteyn Astronomical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Structure Formation</dc:title>
  <dc:creator>weygaert</dc:creator>
  <cp:lastModifiedBy>Rien</cp:lastModifiedBy>
  <cp:revision>181</cp:revision>
  <dcterms:created xsi:type="dcterms:W3CDTF">2003-04-08T08:38:37Z</dcterms:created>
  <dcterms:modified xsi:type="dcterms:W3CDTF">2016-11-14T09:46:36Z</dcterms:modified>
</cp:coreProperties>
</file>