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4276" r:id="rId2"/>
    <p:sldMasterId id="2147484290" r:id="rId3"/>
    <p:sldMasterId id="2147484304" r:id="rId4"/>
    <p:sldMasterId id="2147484319" r:id="rId5"/>
    <p:sldMasterId id="2147484333" r:id="rId6"/>
    <p:sldMasterId id="2147484347" r:id="rId7"/>
    <p:sldMasterId id="2147484361" r:id="rId8"/>
  </p:sldMasterIdLst>
  <p:notesMasterIdLst>
    <p:notesMasterId r:id="rId48"/>
  </p:notesMasterIdLst>
  <p:sldIdLst>
    <p:sldId id="1339" r:id="rId9"/>
    <p:sldId id="1771" r:id="rId10"/>
    <p:sldId id="1772" r:id="rId11"/>
    <p:sldId id="1776" r:id="rId12"/>
    <p:sldId id="1775" r:id="rId13"/>
    <p:sldId id="1787" r:id="rId14"/>
    <p:sldId id="1788" r:id="rId15"/>
    <p:sldId id="1790" r:id="rId16"/>
    <p:sldId id="1789" r:id="rId17"/>
    <p:sldId id="1819" r:id="rId18"/>
    <p:sldId id="1784" r:id="rId19"/>
    <p:sldId id="1785" r:id="rId20"/>
    <p:sldId id="1786" r:id="rId21"/>
    <p:sldId id="1777" r:id="rId22"/>
    <p:sldId id="1783" r:id="rId23"/>
    <p:sldId id="1774" r:id="rId24"/>
    <p:sldId id="1813" r:id="rId25"/>
    <p:sldId id="1779" r:id="rId26"/>
    <p:sldId id="1759" r:id="rId27"/>
    <p:sldId id="1815" r:id="rId28"/>
    <p:sldId id="1816" r:id="rId29"/>
    <p:sldId id="1817" r:id="rId30"/>
    <p:sldId id="1818" r:id="rId31"/>
    <p:sldId id="1814" r:id="rId32"/>
    <p:sldId id="1792" r:id="rId33"/>
    <p:sldId id="1793" r:id="rId34"/>
    <p:sldId id="1794" r:id="rId35"/>
    <p:sldId id="1795" r:id="rId36"/>
    <p:sldId id="1796" r:id="rId37"/>
    <p:sldId id="1797" r:id="rId38"/>
    <p:sldId id="1798" r:id="rId39"/>
    <p:sldId id="1799" r:id="rId40"/>
    <p:sldId id="1800" r:id="rId41"/>
    <p:sldId id="1801" r:id="rId42"/>
    <p:sldId id="1820" r:id="rId43"/>
    <p:sldId id="1809" r:id="rId44"/>
    <p:sldId id="1810" r:id="rId45"/>
    <p:sldId id="1811" r:id="rId46"/>
    <p:sldId id="1812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1A1A4E"/>
    <a:srgbClr val="FFFFCC"/>
    <a:srgbClr val="FF0000"/>
    <a:srgbClr val="4D4D4D"/>
    <a:srgbClr val="777777"/>
    <a:srgbClr val="5F5F5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54" autoAdjust="0"/>
    <p:restoredTop sz="94637" autoAdjust="0"/>
  </p:normalViewPr>
  <p:slideViewPr>
    <p:cSldViewPr>
      <p:cViewPr varScale="1">
        <p:scale>
          <a:sx n="73" d="100"/>
          <a:sy n="73" d="100"/>
        </p:scale>
        <p:origin x="-5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9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2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9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89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9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D367782-2101-4E3B-B786-52B419CD5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550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367782-2101-4E3B-B786-52B419CD51D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7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27D63-EDDF-4922-967E-0E8E41ED4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97644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4E302-D080-46B6-9ABE-AF098BD87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59913"/>
      </p:ext>
    </p:extLst>
  </p:cSld>
  <p:clrMapOvr>
    <a:masterClrMapping/>
  </p:clrMapOvr>
  <p:transition spd="slow"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570A1-536C-483F-8CF6-767C9BA791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08936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3013C-7872-4BAB-8900-F331A4B18A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72630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CD090-9438-4BB0-9192-9C9E02E287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8233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B06AA-45C6-4EEB-A84A-DFB220AD7C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61000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89A7C-6E3D-4670-9BEB-7D84870D3C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03687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4BC7A-4B6E-4BDF-85FA-8F7894EBA3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49772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2ACB-0A60-4091-B738-7486C49EA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68577"/>
      </p:ext>
    </p:extLst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8B0B-81FF-4586-A8E1-69745D6AE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668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B3160-DF56-401C-B5EF-F1B044DEA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74110"/>
      </p:ext>
    </p:extLst>
  </p:cSld>
  <p:clrMapOvr>
    <a:masterClrMapping/>
  </p:clrMapOvr>
  <p:transition spd="slow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E1C80-4048-4DB6-AD11-800FE3A722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36547"/>
      </p:ext>
    </p:extLst>
  </p:cSld>
  <p:clrMapOvr>
    <a:masterClrMapping/>
  </p:clrMapOvr>
  <p:transition spd="slow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3B3CA-4E31-4036-9403-DA8F7E177D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2651"/>
      </p:ext>
    </p:extLst>
  </p:cSld>
  <p:clrMapOvr>
    <a:masterClrMapping/>
  </p:clrMapOvr>
  <p:transition spd="slow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A10E5-8C35-478B-A20A-521A39673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557260"/>
      </p:ext>
    </p:extLst>
  </p:cSld>
  <p:clrMapOvr>
    <a:masterClrMapping/>
  </p:clrMapOvr>
  <p:transition spd="slow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B11B-E360-44A2-B5F7-236BB8B658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69625"/>
      </p:ext>
    </p:extLst>
  </p:cSld>
  <p:clrMapOvr>
    <a:masterClrMapping/>
  </p:clrMapOvr>
  <p:transition spd="slow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19D57-B5D3-4C4C-B716-6A3038053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18925"/>
      </p:ext>
    </p:extLst>
  </p:cSld>
  <p:clrMapOvr>
    <a:masterClrMapping/>
  </p:clrMapOvr>
  <p:transition spd="slow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6E9FF-535B-499D-B193-F60CE0FA79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14393"/>
      </p:ext>
    </p:extLst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AAA20-7D79-4A75-B0BF-1CFD48C15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79629"/>
      </p:ext>
    </p:extLst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2455-A4D0-4827-97C3-9C2A485D0F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86211"/>
      </p:ext>
    </p:extLst>
  </p:cSld>
  <p:clrMapOvr>
    <a:masterClrMapping/>
  </p:clrMapOvr>
  <p:transition spd="slow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4822-3420-4DCC-AB3E-3EC982745D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95407"/>
      </p:ext>
    </p:extLst>
  </p:cSld>
  <p:clrMapOvr>
    <a:masterClrMapping/>
  </p:clrMapOvr>
  <p:transition spd="slow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1A24E-8FDB-49AE-911B-8DC1AA42E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64432"/>
      </p:ext>
    </p:extLst>
  </p:cSld>
  <p:clrMapOvr>
    <a:masterClrMapping/>
  </p:clrMapOvr>
  <p:transition spd="slow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7CFA0-1DAD-480D-8D3E-E7A7F2B50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876800"/>
      </p:ext>
    </p:extLst>
  </p:cSld>
  <p:clrMapOvr>
    <a:masterClrMapping/>
  </p:clrMapOvr>
  <p:transition spd="slow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09686-66F3-4396-A47E-2C87B47076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75737"/>
      </p:ext>
    </p:extLst>
  </p:cSld>
  <p:clrMapOvr>
    <a:masterClrMapping/>
  </p:clrMapOvr>
  <p:transition spd="slow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8937A-BFCB-4AA0-A507-0EC72322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89275"/>
      </p:ext>
    </p:extLst>
  </p:cSld>
  <p:clrMapOvr>
    <a:masterClrMapping/>
  </p:clrMapOvr>
  <p:transition spd="slow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D238-0EFD-41DE-B733-30043E65A2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38966"/>
      </p:ext>
    </p:extLst>
  </p:cSld>
  <p:clrMapOvr>
    <a:masterClrMapping/>
  </p:clrMapOvr>
  <p:transition spd="slow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27D63-EDDF-4922-967E-0E8E41ED4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90064"/>
      </p:ext>
    </p:extLst>
  </p:cSld>
  <p:clrMapOvr>
    <a:masterClrMapping/>
  </p:clrMapOvr>
  <p:transition spd="slow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AAA20-7D79-4A75-B0BF-1CFD48C15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21090"/>
      </p:ext>
    </p:extLst>
  </p:cSld>
  <p:clrMapOvr>
    <a:masterClrMapping/>
  </p:clrMapOvr>
  <p:transition spd="slow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7CD6F-3161-4BEB-B1A0-1AF6E72E9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37528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7CD6F-3161-4BEB-B1A0-1AF6E72E9B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74779"/>
      </p:ext>
    </p:extLst>
  </p:cSld>
  <p:clrMapOvr>
    <a:masterClrMapping/>
  </p:clrMapOvr>
  <p:transition spd="slow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5497D-ABCE-494D-AE46-0370F8DB66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93609"/>
      </p:ext>
    </p:extLst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F3F93-71EB-491B-9887-5F91537896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36185"/>
      </p:ext>
    </p:extLst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DD62-6FC3-4844-9844-F1AFD3ABEC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08112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1B2C6-BEBB-4C2D-B1A7-443793D72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35491"/>
      </p:ext>
    </p:extLst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B37A8-9DAB-4419-B80F-EB4E373AE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93986"/>
      </p:ext>
    </p:extLst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E8A46-D557-41A5-94BD-B8DC75E28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880246"/>
      </p:ext>
    </p:extLst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4E302-D080-46B6-9ABE-AF098BD876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90813"/>
      </p:ext>
    </p:extLst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2ACB-0A60-4091-B738-7486C49EA5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74890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8B0B-81FF-4586-A8E1-69745D6AE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295452"/>
      </p:ext>
    </p:extLst>
  </p:cSld>
  <p:clrMapOvr>
    <a:masterClrMapping/>
  </p:clrMapOvr>
  <p:transition spd="slow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B3160-DF56-401C-B5EF-F1B044DEA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77370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5497D-ABCE-494D-AE46-0370F8DB6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35653"/>
      </p:ext>
    </p:extLst>
  </p:cSld>
  <p:clrMapOvr>
    <a:masterClrMapping/>
  </p:clrMapOvr>
  <p:transition spd="slow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12528-FB8C-4273-AD31-28A5A4E5F2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35148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9CB12-F46E-4AC8-A2EA-BD1839A881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71026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FFCD6-DA1F-4124-8CAD-F734AD9494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58357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F5E2F-A8A6-47CF-BDA7-54821766F1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38172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8B019-20D9-45C1-B754-21213EC7F4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696323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7999E-B709-4BEE-8FB6-FDEC25D4E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16086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DFBE1-4DD4-4161-8107-D4DE95328E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30294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AA9AE-308E-4097-89FF-1329C6867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02594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0B56C-47BD-489B-9E1E-D75A7F5287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90474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4BCB6-1F48-4F75-98D9-891C37767C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76200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F3F93-71EB-491B-9887-5F9153789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170"/>
      </p:ext>
    </p:extLst>
  </p:cSld>
  <p:clrMapOvr>
    <a:masterClrMapping/>
  </p:clrMapOvr>
  <p:transition spd="slow"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1B9C-EB22-41DC-9979-C575A097F8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32692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FFDCE-310E-47C6-9EE8-03D3C6D0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40720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F7CA9-5788-47CB-B679-9E12A604EF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28236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96AE4-C522-4BE3-AF25-1022274AF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85000"/>
      </p:ext>
    </p:extLst>
  </p:cSld>
  <p:clrMapOvr>
    <a:masterClrMapping/>
  </p:clrMapOvr>
  <p:transition spd="slow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27D63-EDDF-4922-967E-0E8E41ED4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80850"/>
      </p:ext>
    </p:extLst>
  </p:cSld>
  <p:clrMapOvr>
    <a:masterClrMapping/>
  </p:clrMapOvr>
  <p:transition spd="slow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AAA20-7D79-4A75-B0BF-1CFD48C15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69277"/>
      </p:ext>
    </p:extLst>
  </p:cSld>
  <p:clrMapOvr>
    <a:masterClrMapping/>
  </p:clrMapOvr>
  <p:transition spd="slow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7CD6F-3161-4BEB-B1A0-1AF6E72E9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392387"/>
      </p:ext>
    </p:extLst>
  </p:cSld>
  <p:clrMapOvr>
    <a:masterClrMapping/>
  </p:clrMapOvr>
  <p:transition spd="slow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5497D-ABCE-494D-AE46-0370F8DB66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63429"/>
      </p:ext>
    </p:extLst>
  </p:cSld>
  <p:clrMapOvr>
    <a:masterClrMapping/>
  </p:clrMapOvr>
  <p:transition spd="slow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F3F93-71EB-491B-9887-5F91537896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107160"/>
      </p:ext>
    </p:extLst>
  </p:cSld>
  <p:clrMapOvr>
    <a:masterClrMapping/>
  </p:clrMapOvr>
  <p:transition spd="slow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DD62-6FC3-4844-9844-F1AFD3ABEC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93256"/>
      </p:ext>
    </p:extLst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DD62-6FC3-4844-9844-F1AFD3ABE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46"/>
      </p:ext>
    </p:extLst>
  </p:cSld>
  <p:clrMapOvr>
    <a:masterClrMapping/>
  </p:clrMapOvr>
  <p:transition spd="slow"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1B2C6-BEBB-4C2D-B1A7-443793D72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77392"/>
      </p:ext>
    </p:extLst>
  </p:cSld>
  <p:clrMapOvr>
    <a:masterClrMapping/>
  </p:clrMapOvr>
  <p:transition spd="slow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B37A8-9DAB-4419-B80F-EB4E373AE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6209"/>
      </p:ext>
    </p:extLst>
  </p:cSld>
  <p:clrMapOvr>
    <a:masterClrMapping/>
  </p:clrMapOvr>
  <p:transition spd="slow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E8A46-D557-41A5-94BD-B8DC75E28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69476"/>
      </p:ext>
    </p:extLst>
  </p:cSld>
  <p:clrMapOvr>
    <a:masterClrMapping/>
  </p:clrMapOvr>
  <p:transition spd="slow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4E302-D080-46B6-9ABE-AF098BD876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722472"/>
      </p:ext>
    </p:extLst>
  </p:cSld>
  <p:clrMapOvr>
    <a:masterClrMapping/>
  </p:clrMapOvr>
  <p:transition spd="slow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2ACB-0A60-4091-B738-7486C49EA5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25650"/>
      </p:ext>
    </p:extLst>
  </p:cSld>
  <p:clrMapOvr>
    <a:masterClrMapping/>
  </p:clrMapOvr>
  <p:transition spd="slow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8B0B-81FF-4586-A8E1-69745D6AE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13433"/>
      </p:ext>
    </p:extLst>
  </p:cSld>
  <p:clrMapOvr>
    <a:masterClrMapping/>
  </p:clrMapOvr>
  <p:transition spd="slow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B3160-DF56-401C-B5EF-F1B044DEA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85222"/>
      </p:ext>
    </p:extLst>
  </p:cSld>
  <p:clrMapOvr>
    <a:masterClrMapping/>
  </p:clrMapOvr>
  <p:transition spd="slow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27D63-EDDF-4922-967E-0E8E41ED4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73301"/>
      </p:ext>
    </p:extLst>
  </p:cSld>
  <p:clrMapOvr>
    <a:masterClrMapping/>
  </p:clrMapOvr>
  <p:transition spd="slow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AAA20-7D79-4A75-B0BF-1CFD48C15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131621"/>
      </p:ext>
    </p:extLst>
  </p:cSld>
  <p:clrMapOvr>
    <a:masterClrMapping/>
  </p:clrMapOvr>
  <p:transition spd="slow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7CD6F-3161-4BEB-B1A0-1AF6E72E9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85204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1B2C6-BEBB-4C2D-B1A7-443793D72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95042"/>
      </p:ext>
    </p:extLst>
  </p:cSld>
  <p:clrMapOvr>
    <a:masterClrMapping/>
  </p:clrMapOvr>
  <p:transition spd="slow"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5497D-ABCE-494D-AE46-0370F8DB66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1374"/>
      </p:ext>
    </p:extLst>
  </p:cSld>
  <p:clrMapOvr>
    <a:masterClrMapping/>
  </p:clrMapOvr>
  <p:transition spd="slow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F3F93-71EB-491B-9887-5F91537896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142812"/>
      </p:ext>
    </p:extLst>
  </p:cSld>
  <p:clrMapOvr>
    <a:masterClrMapping/>
  </p:clrMapOvr>
  <p:transition spd="slow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DD62-6FC3-4844-9844-F1AFD3ABEC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47099"/>
      </p:ext>
    </p:extLst>
  </p:cSld>
  <p:clrMapOvr>
    <a:masterClrMapping/>
  </p:clrMapOvr>
  <p:transition spd="slow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1B2C6-BEBB-4C2D-B1A7-443793D72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8728"/>
      </p:ext>
    </p:extLst>
  </p:cSld>
  <p:clrMapOvr>
    <a:masterClrMapping/>
  </p:clrMapOvr>
  <p:transition spd="slow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B37A8-9DAB-4419-B80F-EB4E373AE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73449"/>
      </p:ext>
    </p:extLst>
  </p:cSld>
  <p:clrMapOvr>
    <a:masterClrMapping/>
  </p:clrMapOvr>
  <p:transition spd="slow"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E8A46-D557-41A5-94BD-B8DC75E28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906058"/>
      </p:ext>
    </p:extLst>
  </p:cSld>
  <p:clrMapOvr>
    <a:masterClrMapping/>
  </p:clrMapOvr>
  <p:transition spd="slow"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4E302-D080-46B6-9ABE-AF098BD876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690652"/>
      </p:ext>
    </p:extLst>
  </p:cSld>
  <p:clrMapOvr>
    <a:masterClrMapping/>
  </p:clrMapOvr>
  <p:transition spd="slow"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2ACB-0A60-4091-B738-7486C49EA5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22341"/>
      </p:ext>
    </p:extLst>
  </p:cSld>
  <p:clrMapOvr>
    <a:masterClrMapping/>
  </p:clrMapOvr>
  <p:transition spd="slow"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8B0B-81FF-4586-A8E1-69745D6AE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00025"/>
      </p:ext>
    </p:extLst>
  </p:cSld>
  <p:clrMapOvr>
    <a:masterClrMapping/>
  </p:clrMapOvr>
  <p:transition spd="slow"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B3160-DF56-401C-B5EF-F1B044DEA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554734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B37A8-9DAB-4419-B80F-EB4E373AE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49688"/>
      </p:ext>
    </p:extLst>
  </p:cSld>
  <p:clrMapOvr>
    <a:masterClrMapping/>
  </p:clrMapOvr>
  <p:transition spd="slow"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27D63-EDDF-4922-967E-0E8E41ED4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329610"/>
      </p:ext>
    </p:extLst>
  </p:cSld>
  <p:clrMapOvr>
    <a:masterClrMapping/>
  </p:clrMapOvr>
  <p:transition spd="slow"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AAA20-7D79-4A75-B0BF-1CFD48C15C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05999"/>
      </p:ext>
    </p:extLst>
  </p:cSld>
  <p:clrMapOvr>
    <a:masterClrMapping/>
  </p:clrMapOvr>
  <p:transition spd="slow"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7CD6F-3161-4BEB-B1A0-1AF6E72E9B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84480"/>
      </p:ext>
    </p:extLst>
  </p:cSld>
  <p:clrMapOvr>
    <a:masterClrMapping/>
  </p:clrMapOvr>
  <p:transition spd="slow"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5497D-ABCE-494D-AE46-0370F8DB66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50347"/>
      </p:ext>
    </p:extLst>
  </p:cSld>
  <p:clrMapOvr>
    <a:masterClrMapping/>
  </p:clrMapOvr>
  <p:transition spd="slow"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F3F93-71EB-491B-9887-5F91537896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977252"/>
      </p:ext>
    </p:extLst>
  </p:cSld>
  <p:clrMapOvr>
    <a:masterClrMapping/>
  </p:clrMapOvr>
  <p:transition spd="slow"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ADD62-6FC3-4844-9844-F1AFD3ABEC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49557"/>
      </p:ext>
    </p:extLst>
  </p:cSld>
  <p:clrMapOvr>
    <a:masterClrMapping/>
  </p:clrMapOvr>
  <p:transition spd="slow"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11B2C6-BEBB-4C2D-B1A7-443793D72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36485"/>
      </p:ext>
    </p:extLst>
  </p:cSld>
  <p:clrMapOvr>
    <a:masterClrMapping/>
  </p:clrMapOvr>
  <p:transition spd="slow"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B37A8-9DAB-4419-B80F-EB4E373AED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32170"/>
      </p:ext>
    </p:extLst>
  </p:cSld>
  <p:clrMapOvr>
    <a:masterClrMapping/>
  </p:clrMapOvr>
  <p:transition spd="slow"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E8A46-D557-41A5-94BD-B8DC75E28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934166"/>
      </p:ext>
    </p:extLst>
  </p:cSld>
  <p:clrMapOvr>
    <a:masterClrMapping/>
  </p:clrMapOvr>
  <p:transition spd="slow"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4E302-D080-46B6-9ABE-AF098BD876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46997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E8A46-D557-41A5-94BD-B8DC75E28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60054"/>
      </p:ext>
    </p:extLst>
  </p:cSld>
  <p:clrMapOvr>
    <a:masterClrMapping/>
  </p:clrMapOvr>
  <p:transition spd="slow"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A2ACB-0A60-4091-B738-7486C49EA5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27174"/>
      </p:ext>
    </p:extLst>
  </p:cSld>
  <p:clrMapOvr>
    <a:masterClrMapping/>
  </p:clrMapOvr>
  <p:transition spd="slow"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8B0B-81FF-4586-A8E1-69745D6AE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52826"/>
      </p:ext>
    </p:extLst>
  </p:cSld>
  <p:clrMapOvr>
    <a:masterClrMapping/>
  </p:clrMapOvr>
  <p:transition spd="slow"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B3160-DF56-401C-B5EF-F1B044DEAC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87857"/>
      </p:ext>
    </p:extLst>
  </p:cSld>
  <p:clrMapOvr>
    <a:masterClrMapping/>
  </p:clrMapOvr>
  <p:transition spd="slow"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9827C-2A5E-4680-B681-1F40962BF3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04506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E7A21A-BE67-472A-9919-D0FC278023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44079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3130D-2EF8-453F-9E18-3439BC1892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894743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9C4B0-76C8-4F2C-89B8-1C0DE72BE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18548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56707-A067-42A0-AC85-D0E75A724B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00493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4A2F1-9424-440B-9E80-6884CC126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19172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38C96-DAD0-4705-9F6E-EADF518747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39531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A1C99B-81AA-41E9-BE6F-D71DBA3A19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  <p:sldLayoutId id="2147484246" r:id="rId12"/>
    <p:sldLayoutId id="2147484247" r:id="rId13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116FF9-EE2F-433C-9DD5-F7C2014549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A1C99B-81AA-41E9-BE6F-D71DBA3A1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3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3" r:id="rId3"/>
    <p:sldLayoutId id="2147484294" r:id="rId4"/>
    <p:sldLayoutId id="2147484295" r:id="rId5"/>
    <p:sldLayoutId id="2147484296" r:id="rId6"/>
    <p:sldLayoutId id="2147484297" r:id="rId7"/>
    <p:sldLayoutId id="2147484298" r:id="rId8"/>
    <p:sldLayoutId id="2147484299" r:id="rId9"/>
    <p:sldLayoutId id="2147484300" r:id="rId10"/>
    <p:sldLayoutId id="2147484301" r:id="rId11"/>
    <p:sldLayoutId id="2147484302" r:id="rId12"/>
    <p:sldLayoutId id="2147484303" r:id="rId13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DA203BC-2806-44CB-ACFD-73D82DE13F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52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  <p:sldLayoutId id="2147484316" r:id="rId12"/>
    <p:sldLayoutId id="2147484317" r:id="rId13"/>
    <p:sldLayoutId id="2147484318" r:id="rId14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A1C99B-81AA-41E9-BE6F-D71DBA3A1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3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  <p:sldLayoutId id="2147484331" r:id="rId12"/>
    <p:sldLayoutId id="2147484332" r:id="rId13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A1C99B-81AA-41E9-BE6F-D71DBA3A1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8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  <p:sldLayoutId id="2147484345" r:id="rId12"/>
    <p:sldLayoutId id="2147484346" r:id="rId13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rgbClr val="0066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3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3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9BA1C99B-81AA-41E9-BE6F-D71DBA3A19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6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8" r:id="rId1"/>
    <p:sldLayoutId id="2147484349" r:id="rId2"/>
    <p:sldLayoutId id="2147484350" r:id="rId3"/>
    <p:sldLayoutId id="2147484351" r:id="rId4"/>
    <p:sldLayoutId id="2147484352" r:id="rId5"/>
    <p:sldLayoutId id="2147484353" r:id="rId6"/>
    <p:sldLayoutId id="2147484354" r:id="rId7"/>
    <p:sldLayoutId id="2147484355" r:id="rId8"/>
    <p:sldLayoutId id="2147484356" r:id="rId9"/>
    <p:sldLayoutId id="2147484357" r:id="rId10"/>
    <p:sldLayoutId id="2147484358" r:id="rId11"/>
    <p:sldLayoutId id="2147484359" r:id="rId12"/>
    <p:sldLayoutId id="2147484360" r:id="rId13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1C11EA-79B9-4071-BC91-F54F1D154A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  <p:sldLayoutId id="2147484374" r:id="rId13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7.pn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9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19.bin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43.wmf"/><Relationship Id="rId9" Type="http://schemas.openxmlformats.org/officeDocument/2006/relationships/oleObject" Target="../embeddings/oleObject21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5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png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-6982" y="2996952"/>
            <a:ext cx="9144000" cy="1384300"/>
          </a:xfrm>
        </p:spPr>
        <p:txBody>
          <a:bodyPr/>
          <a:lstStyle/>
          <a:p>
            <a:pPr eaLnBrk="1" hangingPunct="1">
              <a:defRPr/>
            </a:pP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(Gaussian</a:t>
            </a:r>
            <a:r>
              <a:rPr lang="en-US" sz="5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</a:t>
            </a:r>
            <a:br>
              <a:rPr lang="en-US" sz="5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Random </a:t>
            </a: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Fields</a:t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sz="5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5500" b="1" dirty="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20" name="AutoShape 3"/>
          <p:cNvSpPr>
            <a:spLocks noChangeArrowheads="1"/>
          </p:cNvSpPr>
          <p:nvPr/>
        </p:nvSpPr>
        <p:spPr bwMode="auto">
          <a:xfrm>
            <a:off x="285750" y="1772816"/>
            <a:ext cx="8572500" cy="316835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sz="5000" b="1" dirty="0" smtClean="0">
                <a:solidFill>
                  <a:schemeClr val="accent5"/>
                </a:solidFill>
              </a:rPr>
              <a:t>Power </a:t>
            </a:r>
            <a:r>
              <a:rPr lang="en-US" altLang="en-US" sz="5000" b="1" dirty="0" smtClean="0">
                <a:solidFill>
                  <a:schemeClr val="accent5"/>
                </a:solidFill>
              </a:rPr>
              <a:t>Spectrum</a:t>
            </a:r>
            <a:r>
              <a:rPr lang="en-US" altLang="en-US" sz="5000" b="1" dirty="0" smtClean="0">
                <a:solidFill>
                  <a:schemeClr val="accent5"/>
                </a:solidFill>
              </a:rPr>
              <a:t/>
            </a:r>
            <a:br>
              <a:rPr lang="en-US" altLang="en-US" sz="5000" b="1" dirty="0" smtClean="0">
                <a:solidFill>
                  <a:schemeClr val="accent5"/>
                </a:solidFill>
              </a:rPr>
            </a:br>
            <a:r>
              <a:rPr lang="en-US" altLang="en-US" sz="5000" b="1" dirty="0" smtClean="0">
                <a:solidFill>
                  <a:schemeClr val="accent5"/>
                </a:solidFill>
              </a:rPr>
              <a:t/>
            </a:r>
            <a:br>
              <a:rPr lang="en-US" altLang="en-US" sz="5000" b="1" dirty="0" smtClean="0">
                <a:solidFill>
                  <a:schemeClr val="accent5"/>
                </a:solidFill>
              </a:rPr>
            </a:br>
            <a: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  <a:t> </a:t>
            </a:r>
            <a:endParaRPr lang="en-US" altLang="en-US" b="1" dirty="0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1741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0578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5000" b="1" smtClean="0">
                <a:solidFill>
                  <a:schemeClr val="bg1"/>
                </a:solidFill>
              </a:rPr>
              <a:t>Power  Spectrum </a:t>
            </a:r>
          </a:p>
        </p:txBody>
      </p:sp>
      <p:sp>
        <p:nvSpPr>
          <p:cNvPr id="9" name="Rectangle 8"/>
          <p:cNvSpPr/>
          <p:nvPr/>
        </p:nvSpPr>
        <p:spPr>
          <a:xfrm>
            <a:off x="468313" y="3357563"/>
            <a:ext cx="8135937" cy="32400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313" y="908050"/>
            <a:ext cx="8135937" cy="21605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7818741"/>
              </p:ext>
            </p:extLst>
          </p:nvPr>
        </p:nvGraphicFramePr>
        <p:xfrm>
          <a:off x="1907704" y="1088244"/>
          <a:ext cx="4694020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38" name="Equation" r:id="rId3" imgW="2260600" imgH="863600" progId="Equation.DSMT4">
                  <p:embed/>
                </p:oleObj>
              </mc:Choice>
              <mc:Fallback>
                <p:oleObj name="Equation" r:id="rId3" imgW="2260600" imgH="8636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1088244"/>
                        <a:ext cx="4694020" cy="18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799847"/>
              </p:ext>
            </p:extLst>
          </p:nvPr>
        </p:nvGraphicFramePr>
        <p:xfrm>
          <a:off x="827584" y="5373216"/>
          <a:ext cx="7213600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39" name="Equation" r:id="rId5" imgW="3390900" imgH="495300" progId="Equation.DSMT4">
                  <p:embed/>
                </p:oleObj>
              </mc:Choice>
              <mc:Fallback>
                <p:oleObj name="Equation" r:id="rId5" imgW="3390900" imgH="4953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5373216"/>
                        <a:ext cx="7213600" cy="105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683567" y="3612217"/>
            <a:ext cx="8353425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The key characteristic of Gaussian fields is that their structure is </a:t>
            </a:r>
          </a:p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</a:rPr>
              <a:t>FULLY</a:t>
            </a:r>
            <a:r>
              <a:rPr lang="en-US" sz="1600" dirty="0" smtClean="0">
                <a:solidFill>
                  <a:srgbClr val="FFFFFF"/>
                </a:solidFill>
              </a:rPr>
              <a:t>, </a:t>
            </a:r>
            <a:r>
              <a:rPr lang="en-US" sz="1600" b="1" dirty="0" smtClean="0">
                <a:solidFill>
                  <a:srgbClr val="FFFFFF"/>
                </a:solidFill>
              </a:rPr>
              <a:t>COMPLETELY</a:t>
            </a:r>
            <a:r>
              <a:rPr lang="en-US" sz="1600" dirty="0" smtClean="0">
                <a:solidFill>
                  <a:srgbClr val="FFFFFF"/>
                </a:solidFill>
              </a:rPr>
              <a:t> and </a:t>
            </a:r>
            <a:r>
              <a:rPr lang="en-US" sz="1600" b="1" dirty="0" smtClean="0">
                <a:solidFill>
                  <a:srgbClr val="FFFFFF"/>
                </a:solidFill>
              </a:rPr>
              <a:t>EXCLUSIVELY</a:t>
            </a:r>
            <a:r>
              <a:rPr lang="en-US" sz="1600" dirty="0" smtClean="0">
                <a:solidFill>
                  <a:srgbClr val="FFFFFF"/>
                </a:solidFill>
              </a:rPr>
              <a:t> determined by the  </a:t>
            </a:r>
          </a:p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second order moment of the Gaussian distribution. </a:t>
            </a:r>
          </a:p>
          <a:p>
            <a:pPr eaLnBrk="1" hangingPunct="1"/>
            <a:endParaRPr lang="en-US" sz="1600" dirty="0">
              <a:solidFill>
                <a:srgbClr val="FFFFFF"/>
              </a:solidFill>
            </a:endParaRPr>
          </a:p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 P(k) specifies the relative contribution of different scales to the density </a:t>
            </a:r>
          </a:p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 fluctuation field.   It entails a wealth of cosmological information.</a:t>
            </a: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 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0794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539750" y="949325"/>
            <a:ext cx="83534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eaLnBrk="1" hangingPunct="1"/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P(k) specifies the relative contribution of different scales to the density </a:t>
            </a:r>
          </a:p>
          <a:p>
            <a:pPr eaLnBrk="1" hangingPunct="1"/>
            <a:r>
              <a:rPr lang="en-US" sz="1600" dirty="0">
                <a:solidFill>
                  <a:srgbClr val="FFFFFF"/>
                </a:solidFill>
              </a:rPr>
              <a:t> fluctuation field.   It entails a wealth of cosmological information.</a:t>
            </a: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Formal definition: </a:t>
            </a:r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5000" b="1" smtClean="0">
                <a:solidFill>
                  <a:schemeClr val="bg1"/>
                </a:solidFill>
              </a:rPr>
              <a:t>Power  Spectrum </a:t>
            </a:r>
          </a:p>
        </p:txBody>
      </p:sp>
      <p:graphicFrame>
        <p:nvGraphicFramePr>
          <p:cNvPr id="29700" name="Object 26"/>
          <p:cNvGraphicFramePr>
            <a:graphicFrameLocks noChangeAspect="1"/>
          </p:cNvGraphicFramePr>
          <p:nvPr/>
        </p:nvGraphicFramePr>
        <p:xfrm>
          <a:off x="827088" y="1916113"/>
          <a:ext cx="7213600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02" name="Equation" r:id="rId3" imgW="3390900" imgH="495300" progId="Equation.DSMT4">
                  <p:embed/>
                </p:oleObj>
              </mc:Choice>
              <mc:Fallback>
                <p:oleObj name="Equation" r:id="rId3" imgW="33909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16113"/>
                        <a:ext cx="7213600" cy="105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68313" y="3357563"/>
            <a:ext cx="8135937" cy="32400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313" y="908050"/>
            <a:ext cx="8135937" cy="21605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9704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450262"/>
              </p:ext>
            </p:extLst>
          </p:nvPr>
        </p:nvGraphicFramePr>
        <p:xfrm>
          <a:off x="1043608" y="3933056"/>
          <a:ext cx="6522616" cy="2260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03" name="Equation" r:id="rId5" imgW="2641320" imgH="914400" progId="Equation.DSMT4">
                  <p:embed/>
                </p:oleObj>
              </mc:Choice>
              <mc:Fallback>
                <p:oleObj name="Equation" r:id="rId5" imgW="264132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933056"/>
                        <a:ext cx="6522616" cy="22602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96301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539750" y="901786"/>
            <a:ext cx="83534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FF"/>
                </a:solidFill>
              </a:rPr>
              <a:t> 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Gaussian random field fully described by 2</a:t>
            </a:r>
            <a:r>
              <a:rPr lang="en-US" baseline="30000" dirty="0" smtClean="0">
                <a:solidFill>
                  <a:srgbClr val="FFFFFF"/>
                </a:solidFill>
              </a:rPr>
              <a:t>nd</a:t>
            </a:r>
            <a:r>
              <a:rPr lang="en-US" dirty="0" smtClean="0">
                <a:solidFill>
                  <a:srgbClr val="FFFFFF"/>
                </a:solidFill>
              </a:rPr>
              <a:t> order moment:</a:t>
            </a:r>
          </a:p>
          <a:p>
            <a:pPr eaLnBrk="1" hangingPunct="1"/>
            <a:endParaRPr lang="en-US" dirty="0" smtClean="0">
              <a:solidFill>
                <a:srgbClr val="FFFFFF"/>
              </a:solidFill>
            </a:endParaRPr>
          </a:p>
          <a:p>
            <a:pPr marL="285750" indent="-285750" eaLnBrk="1" hangingPunct="1">
              <a:buFontTx/>
              <a:buChar char="-"/>
            </a:pPr>
            <a:r>
              <a:rPr lang="en-US" dirty="0" smtClean="0">
                <a:solidFill>
                  <a:srgbClr val="FFFFFF"/>
                </a:solidFill>
              </a:rPr>
              <a:t>in Fourier space:                                    power spectrum</a:t>
            </a:r>
          </a:p>
          <a:p>
            <a:pPr marL="285750" indent="-285750" eaLnBrk="1" hangingPunct="1">
              <a:buFontTx/>
              <a:buChar char="-"/>
            </a:pPr>
            <a:r>
              <a:rPr lang="en-US" dirty="0">
                <a:solidFill>
                  <a:srgbClr val="FFFFFF"/>
                </a:solidFill>
              </a:rPr>
              <a:t>i</a:t>
            </a:r>
            <a:r>
              <a:rPr lang="en-US" dirty="0" smtClean="0">
                <a:solidFill>
                  <a:srgbClr val="FFFFFF"/>
                </a:solidFill>
              </a:rPr>
              <a:t>n Configuration (spatial) space:            2-pt correlation function </a:t>
            </a:r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endParaRPr lang="en-US" dirty="0">
              <a:solidFill>
                <a:srgbClr val="FFFFFF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pPr eaLnBrk="1" hangingPunct="1"/>
            <a:r>
              <a:rPr lang="en-US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-612576" y="-193675"/>
            <a:ext cx="10224367" cy="1143000"/>
          </a:xfrm>
        </p:spPr>
        <p:txBody>
          <a:bodyPr/>
          <a:lstStyle/>
          <a:p>
            <a:r>
              <a:rPr lang="en-US" sz="3500" b="1" dirty="0" smtClean="0">
                <a:solidFill>
                  <a:schemeClr val="bg1"/>
                </a:solidFill>
              </a:rPr>
              <a:t>Power  Spectrum – Correlation Function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4716462" y="3357563"/>
            <a:ext cx="3887788" cy="32400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313" y="908050"/>
            <a:ext cx="8135937" cy="21605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9704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4635352"/>
              </p:ext>
            </p:extLst>
          </p:nvPr>
        </p:nvGraphicFramePr>
        <p:xfrm>
          <a:off x="4967361" y="3933056"/>
          <a:ext cx="3385989" cy="2269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5" name="Equation" r:id="rId3" imgW="1536480" imgH="1028520" progId="Equation.DSMT4">
                  <p:embed/>
                </p:oleObj>
              </mc:Choice>
              <mc:Fallback>
                <p:oleObj name="Equation" r:id="rId3" imgW="15364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7361" y="3933056"/>
                        <a:ext cx="3385989" cy="22695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68313" y="3341731"/>
            <a:ext cx="4067968" cy="32400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987233"/>
              </p:ext>
            </p:extLst>
          </p:nvPr>
        </p:nvGraphicFramePr>
        <p:xfrm>
          <a:off x="561368" y="4005064"/>
          <a:ext cx="3802062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26" name="Equation" r:id="rId5" imgW="2641320" imgH="1523880" progId="Equation.DSMT4">
                  <p:embed/>
                </p:oleObj>
              </mc:Choice>
              <mc:Fallback>
                <p:oleObj name="Equation" r:id="rId5" imgW="2641320" imgH="152388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368" y="4005064"/>
                        <a:ext cx="3802062" cy="219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468973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4" name="Content Placeholder 4" descr="gaussian.3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94" y="764704"/>
            <a:ext cx="4463901" cy="4463901"/>
          </a:xfrm>
        </p:spPr>
      </p:pic>
      <p:graphicFrame>
        <p:nvGraphicFramePr>
          <p:cNvPr id="13005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571814"/>
              </p:ext>
            </p:extLst>
          </p:nvPr>
        </p:nvGraphicFramePr>
        <p:xfrm>
          <a:off x="5004048" y="1268760"/>
          <a:ext cx="3729038" cy="103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1" name="Equation" r:id="rId4" imgW="2781300" imgH="774700" progId="Equation.DSMT4">
                  <p:embed/>
                </p:oleObj>
              </mc:Choice>
              <mc:Fallback>
                <p:oleObj name="Equation" r:id="rId4" imgW="2781300" imgH="774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4048" y="1268760"/>
                        <a:ext cx="3729038" cy="1038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1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1064256"/>
              </p:ext>
            </p:extLst>
          </p:nvPr>
        </p:nvGraphicFramePr>
        <p:xfrm>
          <a:off x="4591050" y="5463083"/>
          <a:ext cx="4281487" cy="973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2" name="Equation" r:id="rId6" imgW="3251200" imgH="736600" progId="Equation.DSMT4">
                  <p:embed/>
                </p:oleObj>
              </mc:Choice>
              <mc:Fallback>
                <p:oleObj name="Equation" r:id="rId6" imgW="3251200" imgH="736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050" y="5463083"/>
                        <a:ext cx="4281487" cy="973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2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881394"/>
              </p:ext>
            </p:extLst>
          </p:nvPr>
        </p:nvGraphicFramePr>
        <p:xfrm>
          <a:off x="4899819" y="4302078"/>
          <a:ext cx="366395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3" name="Equation" r:id="rId8" imgW="2946400" imgH="736600" progId="Equation.DSMT4">
                  <p:embed/>
                </p:oleObj>
              </mc:Choice>
              <mc:Fallback>
                <p:oleObj name="Equation" r:id="rId8" imgW="2946400" imgH="736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819" y="4302078"/>
                        <a:ext cx="3663950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427538" y="908720"/>
            <a:ext cx="4608512" cy="583339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-100013"/>
            <a:ext cx="901065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Primordial Gaussian Field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6516216" y="2817354"/>
            <a:ext cx="576262" cy="1008062"/>
          </a:xfrm>
          <a:prstGeom prst="down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388" y="5157192"/>
            <a:ext cx="4105275" cy="158492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rot="5400000">
            <a:off x="4319588" y="5553075"/>
            <a:ext cx="215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9388" y="5257154"/>
            <a:ext cx="44644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solidFill>
                  <a:schemeClr val="bg1"/>
                </a:solidFill>
              </a:rPr>
              <a:t>K</a:t>
            </a:r>
            <a:r>
              <a:rPr lang="nl-NL" sz="1200" dirty="0" smtClean="0">
                <a:solidFill>
                  <a:schemeClr val="bg1"/>
                </a:solidFill>
              </a:rPr>
              <a:t>ey aspects of Gaussian fields:</a:t>
            </a:r>
          </a:p>
          <a:p>
            <a:endParaRPr lang="nl-NL" sz="12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</a:rPr>
              <a:t>s</a:t>
            </a:r>
            <a:r>
              <a:rPr lang="nl-NL" sz="1200" dirty="0" smtClean="0">
                <a:solidFill>
                  <a:schemeClr val="bg1"/>
                </a:solidFill>
              </a:rPr>
              <a:t>olely &amp; uniquely dependent on 2nd order moment</a:t>
            </a:r>
          </a:p>
          <a:p>
            <a:endParaRPr lang="nl-NL" sz="1200" dirty="0" smtClean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sz="1200" dirty="0">
                <a:solidFill>
                  <a:schemeClr val="bg1"/>
                </a:solidFill>
              </a:rPr>
              <a:t>a</a:t>
            </a:r>
            <a:r>
              <a:rPr lang="nl-NL" sz="1200" dirty="0" smtClean="0">
                <a:solidFill>
                  <a:schemeClr val="bg1"/>
                </a:solidFill>
              </a:rPr>
              <a:t>ll Fourier modes mutually independent &amp;</a:t>
            </a:r>
          </a:p>
          <a:p>
            <a:r>
              <a:rPr lang="nl-NL" sz="1200" dirty="0">
                <a:solidFill>
                  <a:schemeClr val="bg1"/>
                </a:solidFill>
              </a:rPr>
              <a:t> </a:t>
            </a:r>
            <a:r>
              <a:rPr lang="nl-NL" sz="1200" dirty="0" smtClean="0">
                <a:solidFill>
                  <a:schemeClr val="bg1"/>
                </a:solidFill>
              </a:rPr>
              <a:t>   Gaussian distributed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8961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539750" y="949325"/>
            <a:ext cx="835342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FF"/>
                </a:solidFill>
              </a:rPr>
              <a:t> 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 P(k) specifies the relative contribution of different scales to the density 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 fluctuation field.   It entails a wealth of cosmological information.</a:t>
            </a:r>
          </a:p>
          <a:p>
            <a:pPr eaLnBrk="1" hangingPunct="1"/>
            <a:endParaRPr lang="en-US">
              <a:solidFill>
                <a:srgbClr val="FFFFFF"/>
              </a:solidFill>
            </a:endParaRPr>
          </a:p>
          <a:p>
            <a:pPr eaLnBrk="1" hangingPunct="1"/>
            <a:endParaRPr lang="en-US">
              <a:solidFill>
                <a:srgbClr val="FFFFFF"/>
              </a:solidFill>
            </a:endParaRPr>
          </a:p>
          <a:p>
            <a:pPr eaLnBrk="1" hangingPunct="1"/>
            <a:endParaRPr lang="en-US">
              <a:solidFill>
                <a:srgbClr val="FFFFFF"/>
              </a:solidFill>
            </a:endParaRPr>
          </a:p>
          <a:p>
            <a:pPr eaLnBrk="1" hangingPunct="1"/>
            <a:endParaRPr lang="en-US">
              <a:solidFill>
                <a:srgbClr val="FFFFFF"/>
              </a:solidFill>
            </a:endParaRPr>
          </a:p>
          <a:p>
            <a:pPr eaLnBrk="1" hangingPunct="1"/>
            <a:endParaRPr lang="en-US">
              <a:solidFill>
                <a:srgbClr val="FFFFFF"/>
              </a:solidFill>
            </a:endParaRPr>
          </a:p>
          <a:p>
            <a:pPr eaLnBrk="1" hangingPunct="1"/>
            <a:endParaRPr lang="en-US">
              <a:solidFill>
                <a:srgbClr val="FFFFFF"/>
              </a:solidFill>
            </a:endParaRP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Power Law Power Spectrum:</a:t>
            </a:r>
          </a:p>
          <a:p>
            <a:pPr eaLnBrk="1" hangingPunct="1"/>
            <a:endParaRPr lang="en-US">
              <a:solidFill>
                <a:srgbClr val="FFFFFF"/>
              </a:solidFill>
            </a:endParaRPr>
          </a:p>
          <a:p>
            <a:pPr eaLnBrk="1" hangingPunct="1"/>
            <a:endParaRPr lang="en-US">
              <a:solidFill>
                <a:srgbClr val="FFFFFF"/>
              </a:solidFill>
            </a:endParaRPr>
          </a:p>
          <a:p>
            <a:pPr eaLnBrk="1" hangingPunct="1"/>
            <a:endParaRPr lang="en-US">
              <a:solidFill>
                <a:srgbClr val="FFFFFF"/>
              </a:solidFill>
            </a:endParaRPr>
          </a:p>
          <a:p>
            <a:pPr eaLnBrk="1" hangingPunct="1"/>
            <a:endParaRPr lang="en-US">
              <a:solidFill>
                <a:srgbClr val="FFFFFF"/>
              </a:solidFill>
            </a:endParaRP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as index n lower, density field increasingly dominated by large scale modes. 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For an arbitrary spectrum, 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5000" b="1" smtClean="0">
                <a:solidFill>
                  <a:schemeClr val="bg1"/>
                </a:solidFill>
              </a:rPr>
              <a:t>Power  Spectrum </a:t>
            </a:r>
          </a:p>
        </p:txBody>
      </p:sp>
      <p:graphicFrame>
        <p:nvGraphicFramePr>
          <p:cNvPr id="29700" name="Object 26"/>
          <p:cNvGraphicFramePr>
            <a:graphicFrameLocks noChangeAspect="1"/>
          </p:cNvGraphicFramePr>
          <p:nvPr/>
        </p:nvGraphicFramePr>
        <p:xfrm>
          <a:off x="827088" y="1916113"/>
          <a:ext cx="7213600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63" name="Equation" r:id="rId3" imgW="3390900" imgH="495300" progId="Equation.DSMT4">
                  <p:embed/>
                </p:oleObj>
              </mc:Choice>
              <mc:Fallback>
                <p:oleObj name="Equation" r:id="rId3" imgW="3390900" imgH="495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16113"/>
                        <a:ext cx="7213600" cy="1055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468313" y="3357563"/>
            <a:ext cx="8135937" cy="324008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8313" y="908050"/>
            <a:ext cx="8135937" cy="21605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29703" name="Object 26"/>
          <p:cNvGraphicFramePr>
            <a:graphicFrameLocks noChangeAspect="1"/>
          </p:cNvGraphicFramePr>
          <p:nvPr/>
        </p:nvGraphicFramePr>
        <p:xfrm>
          <a:off x="2987675" y="3860800"/>
          <a:ext cx="2160588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64" name="Equation" r:id="rId5" imgW="660400" imgH="228600" progId="Equation.DSMT4">
                  <p:embed/>
                </p:oleObj>
              </mc:Choice>
              <mc:Fallback>
                <p:oleObj name="Equation" r:id="rId5" imgW="660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3860800"/>
                        <a:ext cx="2160588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26"/>
          <p:cNvGraphicFramePr>
            <a:graphicFrameLocks noChangeAspect="1"/>
          </p:cNvGraphicFramePr>
          <p:nvPr/>
        </p:nvGraphicFramePr>
        <p:xfrm>
          <a:off x="3059113" y="5300663"/>
          <a:ext cx="295275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65" name="Equation" r:id="rId7" imgW="1104900" imgH="431800" progId="Equation.DSMT4">
                  <p:embed/>
                </p:oleObj>
              </mc:Choice>
              <mc:Fallback>
                <p:oleObj name="Equation" r:id="rId7" imgW="11049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5300663"/>
                        <a:ext cx="2952750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180393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4" y="332656"/>
            <a:ext cx="9148058" cy="6237312"/>
          </a:xfrm>
        </p:spPr>
      </p:pic>
    </p:spTree>
    <p:extLst>
      <p:ext uri="{BB962C8B-B14F-4D97-AF65-F5344CB8AC3E}">
        <p14:creationId xmlns:p14="http://schemas.microsoft.com/office/powerpoint/2010/main" val="234743142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sz="5000" b="1" dirty="0" smtClean="0">
                <a:solidFill>
                  <a:schemeClr val="accent5"/>
                </a:solidFill>
              </a:rPr>
              <a:t>Power </a:t>
            </a:r>
            <a:r>
              <a:rPr lang="en-US" altLang="en-US" sz="5000" b="1" dirty="0" smtClean="0">
                <a:solidFill>
                  <a:schemeClr val="accent5"/>
                </a:solidFill>
              </a:rPr>
              <a:t>Spectrum</a:t>
            </a:r>
            <a:br>
              <a:rPr lang="en-US" altLang="en-US" sz="5000" b="1" dirty="0" smtClean="0">
                <a:solidFill>
                  <a:schemeClr val="accent5"/>
                </a:solidFill>
              </a:rPr>
            </a:br>
            <a:r>
              <a:rPr lang="en-US" altLang="en-US" sz="5000" b="1" dirty="0">
                <a:solidFill>
                  <a:schemeClr val="accent5"/>
                </a:solidFill>
              </a:rPr>
              <a:t/>
            </a:r>
            <a:br>
              <a:rPr lang="en-US" altLang="en-US" sz="5000" b="1" dirty="0">
                <a:solidFill>
                  <a:schemeClr val="accent5"/>
                </a:solidFill>
              </a:rPr>
            </a:br>
            <a:r>
              <a:rPr lang="en-US" altLang="en-US" sz="5000" b="1" dirty="0" smtClean="0">
                <a:solidFill>
                  <a:schemeClr val="accent5"/>
                </a:solidFill>
              </a:rPr>
              <a:t>Physical &amp; Observed</a:t>
            </a:r>
            <a:r>
              <a:rPr lang="en-US" altLang="en-US" sz="5000" b="1" dirty="0" smtClean="0">
                <a:solidFill>
                  <a:schemeClr val="accent5"/>
                </a:solidFill>
              </a:rPr>
              <a:t/>
            </a:r>
            <a:br>
              <a:rPr lang="en-US" altLang="en-US" sz="5000" b="1" dirty="0" smtClean="0">
                <a:solidFill>
                  <a:schemeClr val="accent5"/>
                </a:solidFill>
              </a:rPr>
            </a:br>
            <a:r>
              <a:rPr lang="en-US" altLang="en-US" sz="5000" b="1" dirty="0" smtClean="0">
                <a:solidFill>
                  <a:schemeClr val="accent5"/>
                </a:solidFill>
              </a:rPr>
              <a:t/>
            </a:r>
            <a:br>
              <a:rPr lang="en-US" altLang="en-US" sz="5000" b="1" dirty="0" smtClean="0">
                <a:solidFill>
                  <a:schemeClr val="accent5"/>
                </a:solidFill>
              </a:rPr>
            </a:br>
            <a: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  <a:t> </a:t>
            </a:r>
            <a:endParaRPr lang="en-US" altLang="en-US" b="1" dirty="0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1741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2725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571500" y="857250"/>
            <a:ext cx="8229600" cy="1143000"/>
          </a:xfrm>
        </p:spPr>
        <p:txBody>
          <a:bodyPr/>
          <a:lstStyle/>
          <a:p>
            <a:r>
              <a:rPr lang="en-US" altLang="en-US" b="1" dirty="0" smtClean="0"/>
              <a:t>CDM Power Spectrum  P(k)</a:t>
            </a:r>
          </a:p>
        </p:txBody>
      </p:sp>
      <p:pic>
        <p:nvPicPr>
          <p:cNvPr id="72707" name="Content Placeholder 3" descr="xi.powerpk.zsurvey_Page_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2500313"/>
            <a:ext cx="8229600" cy="2422525"/>
          </a:xfrm>
        </p:spPr>
      </p:pic>
      <p:sp>
        <p:nvSpPr>
          <p:cNvPr id="5" name="Rectangle 4"/>
          <p:cNvSpPr/>
          <p:nvPr/>
        </p:nvSpPr>
        <p:spPr>
          <a:xfrm>
            <a:off x="8001000" y="4786313"/>
            <a:ext cx="857250" cy="5000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313" y="2143125"/>
            <a:ext cx="8643937" cy="3071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72438" y="3286125"/>
            <a:ext cx="642937" cy="4286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7970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0723" name="Content Placeholder 3" descr="xi.powerpk.zsurvey_Page_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2938"/>
            <a:ext cx="5081588" cy="6575425"/>
          </a:xfrm>
        </p:spPr>
      </p:pic>
      <p:pic>
        <p:nvPicPr>
          <p:cNvPr id="30724" name="Picture 4" descr="xi.powerpk.zsurvey_Page_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71500"/>
            <a:ext cx="5180012" cy="670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715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kern="0" dirty="0">
                <a:solidFill>
                  <a:srgbClr val="000000"/>
                </a:solidFill>
                <a:latin typeface="Arial"/>
              </a:rPr>
              <a:t>Power Spectrum  P(k)</a:t>
            </a:r>
          </a:p>
        </p:txBody>
      </p:sp>
    </p:spTree>
    <p:extLst>
      <p:ext uri="{BB962C8B-B14F-4D97-AF65-F5344CB8AC3E}">
        <p14:creationId xmlns:p14="http://schemas.microsoft.com/office/powerpoint/2010/main" val="87898046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6" y="1412776"/>
            <a:ext cx="9144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602582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                                                 Planck (2013)</a:t>
            </a:r>
          </a:p>
          <a:p>
            <a:r>
              <a:rPr lang="nl-NL" b="1" dirty="0">
                <a:solidFill>
                  <a:schemeClr val="bg1"/>
                </a:solidFill>
              </a:rPr>
              <a:t> E</a:t>
            </a:r>
            <a:r>
              <a:rPr lang="nl-NL" b="1" dirty="0" smtClean="0">
                <a:solidFill>
                  <a:schemeClr val="bg1"/>
                </a:solidFill>
              </a:rPr>
              <a:t>arliest view of the Universe:   379000 yrs. after Big Bang, 13.8 Gyr ago.</a:t>
            </a:r>
          </a:p>
          <a:p>
            <a:endParaRPr lang="nl-NL" b="1" dirty="0">
              <a:solidFill>
                <a:schemeClr val="bg1"/>
              </a:solidFill>
            </a:endParaRPr>
          </a:p>
          <a:p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967" y="-23444"/>
            <a:ext cx="10513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 smtClean="0">
                <a:solidFill>
                  <a:schemeClr val="bg1"/>
                </a:solidFill>
                <a:latin typeface="+mj-lt"/>
              </a:rPr>
              <a:t>       Echo of the Big Bang:</a:t>
            </a:r>
          </a:p>
          <a:p>
            <a:r>
              <a:rPr lang="nl-NL" sz="4500" b="1" dirty="0" smtClean="0">
                <a:solidFill>
                  <a:schemeClr val="bg1"/>
                </a:solidFill>
                <a:latin typeface="+mj-lt"/>
              </a:rPr>
              <a:t>Cosmic Microwave Background </a:t>
            </a:r>
            <a:endParaRPr lang="en-GB" sz="45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884308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8675" name="Content Placeholder 3" descr="xi.powerpk.zsurvey_Page_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214313"/>
            <a:ext cx="7429500" cy="6375400"/>
          </a:xfrm>
        </p:spPr>
      </p:pic>
    </p:spTree>
    <p:extLst>
      <p:ext uri="{BB962C8B-B14F-4D97-AF65-F5344CB8AC3E}">
        <p14:creationId xmlns:p14="http://schemas.microsoft.com/office/powerpoint/2010/main" val="201159376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23" name="Content Placeholder 3" descr="xi.powerpk.zsurvey_Page_0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5938" y="142875"/>
            <a:ext cx="5143500" cy="6527800"/>
          </a:xfrm>
        </p:spPr>
      </p:pic>
    </p:spTree>
    <p:extLst>
      <p:ext uri="{BB962C8B-B14F-4D97-AF65-F5344CB8AC3E}">
        <p14:creationId xmlns:p14="http://schemas.microsoft.com/office/powerpoint/2010/main" val="15631521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1747" name="Content Placeholder 3" descr="xi.powerpk.zsurvey_Page_0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428625"/>
            <a:ext cx="6715125" cy="6235700"/>
          </a:xfrm>
        </p:spPr>
      </p:pic>
    </p:spTree>
    <p:extLst>
      <p:ext uri="{BB962C8B-B14F-4D97-AF65-F5344CB8AC3E}">
        <p14:creationId xmlns:p14="http://schemas.microsoft.com/office/powerpoint/2010/main" val="187912906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2771" name="Content Placeholder 3" descr="xi.powerpk.zsurvey_Page_1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3063" y="285750"/>
            <a:ext cx="5857875" cy="6132513"/>
          </a:xfrm>
        </p:spPr>
      </p:pic>
    </p:spTree>
    <p:extLst>
      <p:ext uri="{BB962C8B-B14F-4D97-AF65-F5344CB8AC3E}">
        <p14:creationId xmlns:p14="http://schemas.microsoft.com/office/powerpoint/2010/main" val="25484200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sz="5000" b="1" dirty="0" smtClean="0">
                <a:solidFill>
                  <a:schemeClr val="accent5"/>
                </a:solidFill>
              </a:rPr>
              <a:t>Phases &amp; Patterns</a:t>
            </a:r>
            <a:r>
              <a:rPr lang="en-US" altLang="en-US" sz="5000" b="1" dirty="0" smtClean="0">
                <a:solidFill>
                  <a:schemeClr val="accent5"/>
                </a:solidFill>
              </a:rPr>
              <a:t/>
            </a:r>
            <a:br>
              <a:rPr lang="en-US" altLang="en-US" sz="5000" b="1" dirty="0" smtClean="0">
                <a:solidFill>
                  <a:schemeClr val="accent5"/>
                </a:solidFill>
              </a:rPr>
            </a:br>
            <a:r>
              <a:rPr lang="en-US" altLang="en-US" sz="5000" b="1" dirty="0" smtClean="0">
                <a:solidFill>
                  <a:schemeClr val="accent5"/>
                </a:solidFill>
              </a:rPr>
              <a:t/>
            </a:r>
            <a:br>
              <a:rPr lang="en-US" altLang="en-US" sz="5000" b="1" dirty="0" smtClean="0">
                <a:solidFill>
                  <a:schemeClr val="accent5"/>
                </a:solidFill>
              </a:rPr>
            </a:br>
            <a: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  <a:t> </a:t>
            </a:r>
            <a:endParaRPr lang="en-US" altLang="en-US" b="1" dirty="0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1741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557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Comic Sans MS" pitchFamily="66" charset="0"/>
              </a:rPr>
              <a:t>Random Field Phases</a:t>
            </a: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692275" y="1535113"/>
          <a:ext cx="5883275" cy="282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0" name="Equation" r:id="rId3" imgW="2197080" imgH="1054080" progId="Equation.DSMT4">
                  <p:embed/>
                </p:oleObj>
              </mc:Choice>
              <mc:Fallback>
                <p:oleObj name="Equation" r:id="rId3" imgW="2197080" imgH="1054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1535113"/>
                        <a:ext cx="5883275" cy="282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250825" y="4724400"/>
            <a:ext cx="849788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  <a:latin typeface="Comic Sans MS" pitchFamily="66" charset="0"/>
              </a:rPr>
              <a:t>When a field is a Random Gaussian Field, its phases </a:t>
            </a:r>
            <a:r>
              <a:rPr lang="en-US" altLang="en-US">
                <a:solidFill>
                  <a:srgbClr val="000000"/>
                </a:solidFill>
                <a:latin typeface="Comic Sans MS" pitchFamily="66" charset="0"/>
                <a:sym typeface="Mathematica1" pitchFamily="2" charset="2"/>
              </a:rPr>
              <a:t>(k) are uniformly 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Comic Sans MS" pitchFamily="66" charset="0"/>
                <a:sym typeface="Mathematica1" pitchFamily="2" charset="2"/>
              </a:rPr>
              <a:t>distributed over the interval  [0,2]:      </a:t>
            </a:r>
          </a:p>
          <a:p>
            <a:pPr eaLnBrk="1" hangingPunct="1"/>
            <a:endParaRPr lang="en-US" altLang="en-US">
              <a:solidFill>
                <a:srgbClr val="000000"/>
              </a:solidFill>
              <a:latin typeface="Comic Sans MS" pitchFamily="66" charset="0"/>
              <a:sym typeface="Mathematica1" pitchFamily="2" charset="2"/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Comic Sans MS" pitchFamily="66" charset="0"/>
                <a:sym typeface="Mathematica1" pitchFamily="2" charset="2"/>
              </a:rPr>
              <a:t>                                         </a:t>
            </a:r>
          </a:p>
          <a:p>
            <a:pPr eaLnBrk="1" hangingPunct="1"/>
            <a:endParaRPr lang="en-US" altLang="en-US">
              <a:solidFill>
                <a:srgbClr val="000000"/>
              </a:solidFill>
              <a:latin typeface="Comic Sans MS" pitchFamily="66" charset="0"/>
              <a:sym typeface="Mathematica1" pitchFamily="2" charset="2"/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Comic Sans MS" pitchFamily="66" charset="0"/>
                <a:sym typeface="Mathematica1" pitchFamily="2" charset="2"/>
              </a:rPr>
              <a:t>As a result of nonlinear gravitational evolution, we see the phases acquire a 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  <a:latin typeface="Comic Sans MS" pitchFamily="66" charset="0"/>
                <a:sym typeface="Mathematica1" pitchFamily="2" charset="2"/>
              </a:rPr>
              <a:t>distinct non-uniform distribution. </a:t>
            </a:r>
            <a:r>
              <a:rPr lang="en-US" altLang="en-US">
                <a:solidFill>
                  <a:srgbClr val="0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7450" y="1484313"/>
            <a:ext cx="6553200" cy="302418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graphicFrame>
        <p:nvGraphicFramePr>
          <p:cNvPr id="2051" name="Object 2"/>
          <p:cNvGraphicFramePr>
            <a:graphicFrameLocks noChangeAspect="1"/>
          </p:cNvGraphicFramePr>
          <p:nvPr/>
        </p:nvGraphicFramePr>
        <p:xfrm>
          <a:off x="3132138" y="5445125"/>
          <a:ext cx="26860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31" name="Equation" r:id="rId5" imgW="1002960" imgH="203040" progId="Equation.DSMT4">
                  <p:embed/>
                </p:oleObj>
              </mc:Choice>
              <mc:Fallback>
                <p:oleObj name="Equation" r:id="rId5" imgW="10029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445125"/>
                        <a:ext cx="2686050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645903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nimdennm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268413"/>
            <a:ext cx="41767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animphsnm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268413"/>
            <a:ext cx="4176712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65950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Power Spectrum:</a:t>
            </a:r>
            <a:br>
              <a:rPr lang="en-US" altLang="en-US" smtClean="0"/>
            </a:br>
            <a:r>
              <a:rPr lang="en-US" altLang="en-US" smtClean="0"/>
              <a:t>Pattern Information &amp; Phases</a:t>
            </a:r>
          </a:p>
        </p:txBody>
      </p:sp>
      <p:pic>
        <p:nvPicPr>
          <p:cNvPr id="19459" name="Content Placeholder 3" descr="fldscrambl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963" y="1600200"/>
            <a:ext cx="8220075" cy="4525963"/>
          </a:xfrm>
        </p:spPr>
      </p:pic>
    </p:spTree>
    <p:extLst>
      <p:ext uri="{BB962C8B-B14F-4D97-AF65-F5344CB8AC3E}">
        <p14:creationId xmlns:p14="http://schemas.microsoft.com/office/powerpoint/2010/main" val="32981851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lob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500"/>
            <a:ext cx="7620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59713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lobe_nodi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490663"/>
            <a:ext cx="762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29041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60720"/>
            <a:ext cx="4928696" cy="24643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04" y="2315524"/>
            <a:ext cx="5806930" cy="40360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3768" y="2315524"/>
            <a:ext cx="5806930" cy="403602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-13816" y="31151"/>
            <a:ext cx="95770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           </a:t>
            </a:r>
            <a:r>
              <a:rPr lang="nl-NL" sz="2500" b="1" dirty="0">
                <a:solidFill>
                  <a:schemeClr val="bg1"/>
                </a:solidFill>
              </a:rPr>
              <a:t> </a:t>
            </a:r>
            <a:r>
              <a:rPr lang="nl-NL" sz="2500" b="1" dirty="0" smtClean="0">
                <a:solidFill>
                  <a:schemeClr val="bg1"/>
                </a:solidFill>
              </a:rPr>
              <a:t>            CMB Temperature Perturbations</a:t>
            </a:r>
          </a:p>
          <a:p>
            <a:r>
              <a:rPr lang="nl-NL" sz="2500" b="1" dirty="0">
                <a:solidFill>
                  <a:schemeClr val="bg1"/>
                </a:solidFill>
              </a:rPr>
              <a:t> </a:t>
            </a:r>
            <a:r>
              <a:rPr lang="nl-NL" sz="2500" b="1" dirty="0" smtClean="0">
                <a:solidFill>
                  <a:schemeClr val="bg1"/>
                </a:solidFill>
              </a:rPr>
              <a:t>           Cosmic Structure at Edge Visible Universe</a:t>
            </a:r>
          </a:p>
          <a:p>
            <a:r>
              <a:rPr lang="nl-NL" sz="2500" b="1" dirty="0" smtClean="0">
                <a:solidFill>
                  <a:schemeClr val="bg1"/>
                </a:solidFill>
              </a:rPr>
              <a:t> </a:t>
            </a:r>
            <a:endParaRPr lang="en-GB" sz="25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64" y="2315524"/>
            <a:ext cx="3714750" cy="58169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Planck (2013)</a:t>
            </a:r>
          </a:p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  CMB temperature map:</a:t>
            </a:r>
          </a:p>
          <a:p>
            <a:pPr>
              <a:defRPr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1400" b="1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1400" b="1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1400" b="1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1400" b="1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   Fluctuation Field 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  (almost) 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  perfectly Gaussian</a:t>
            </a:r>
          </a:p>
          <a:p>
            <a:pPr>
              <a:defRPr/>
            </a:pPr>
            <a:endParaRPr lang="en-US" sz="1400" b="1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  Origin: 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  inflationary era, </a:t>
            </a: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  t  =  10</a:t>
            </a:r>
            <a:r>
              <a:rPr lang="en-US" sz="1400" b="1" baseline="30000" dirty="0" smtClean="0">
                <a:solidFill>
                  <a:schemeClr val="bg1"/>
                </a:solidFill>
                <a:latin typeface="+mn-lt"/>
              </a:rPr>
              <a:t>-36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sec. </a:t>
            </a:r>
          </a:p>
          <a:p>
            <a:pPr>
              <a:defRPr/>
            </a:pPr>
            <a:endParaRPr lang="en-US" sz="1400" b="1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 </a:t>
            </a:r>
          </a:p>
          <a:p>
            <a:pPr>
              <a:defRPr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1400" b="1" dirty="0" smtClean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   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1400" b="1" dirty="0" smtClean="0">
                <a:solidFill>
                  <a:schemeClr val="bg1"/>
                </a:solidFill>
                <a:latin typeface="+mn-lt"/>
              </a:rPr>
              <a:t>  </a:t>
            </a: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endParaRPr lang="en-US" sz="1400" b="1" dirty="0">
              <a:solidFill>
                <a:schemeClr val="bg1"/>
              </a:solidFill>
              <a:latin typeface="+mn-lt"/>
            </a:endParaRPr>
          </a:p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599685"/>
              </p:ext>
            </p:extLst>
          </p:nvPr>
        </p:nvGraphicFramePr>
        <p:xfrm>
          <a:off x="616747" y="2971005"/>
          <a:ext cx="1267492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85" name="Equation" r:id="rId5" imgW="812520" imgH="965160" progId="Equation.DSMT4">
                  <p:embed/>
                </p:oleObj>
              </mc:Choice>
              <mc:Fallback>
                <p:oleObj name="Equation" r:id="rId5" imgW="812520" imgH="96516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747" y="2971005"/>
                        <a:ext cx="1267492" cy="150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07504" y="2315524"/>
            <a:ext cx="2304256" cy="403602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23528" y="2996952"/>
            <a:ext cx="1872208" cy="1584176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326292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20598_ilc_1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7802563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997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500"/>
            <a:ext cx="7620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0390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wap_globe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500"/>
            <a:ext cx="7620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722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wap_wmap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3500"/>
            <a:ext cx="7620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8771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d_swap_wmappha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62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9396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714625"/>
            <a:ext cx="8229600" cy="2286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  <a:t/>
            </a:r>
            <a:b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</a:br>
            <a:r>
              <a:rPr lang="en-US" altLang="en-US" sz="5000" b="1" dirty="0" smtClean="0">
                <a:solidFill>
                  <a:schemeClr val="accent5"/>
                </a:solidFill>
              </a:rPr>
              <a:t>Ergodic Theorem</a:t>
            </a:r>
            <a:r>
              <a:rPr lang="en-US" altLang="en-US" sz="5000" b="1" dirty="0" smtClean="0">
                <a:solidFill>
                  <a:schemeClr val="accent5"/>
                </a:solidFill>
              </a:rPr>
              <a:t/>
            </a:r>
            <a:br>
              <a:rPr lang="en-US" altLang="en-US" sz="5000" b="1" dirty="0" smtClean="0">
                <a:solidFill>
                  <a:schemeClr val="accent5"/>
                </a:solidFill>
              </a:rPr>
            </a:br>
            <a:r>
              <a:rPr lang="en-US" altLang="en-US" sz="5000" b="1" dirty="0" smtClean="0">
                <a:solidFill>
                  <a:schemeClr val="accent5"/>
                </a:solidFill>
              </a:rPr>
              <a:t/>
            </a:r>
            <a:br>
              <a:rPr lang="en-US" altLang="en-US" sz="5000" b="1" dirty="0" smtClean="0">
                <a:solidFill>
                  <a:schemeClr val="accent5"/>
                </a:solidFill>
              </a:rPr>
            </a:br>
            <a:r>
              <a:rPr lang="en-US" altLang="en-US" b="1" dirty="0" smtClean="0">
                <a:solidFill>
                  <a:srgbClr val="FFFF00"/>
                </a:solidFill>
                <a:latin typeface="Papyrus" pitchFamily="66" charset="0"/>
              </a:rPr>
              <a:t> </a:t>
            </a:r>
            <a:endParaRPr lang="en-US" altLang="en-US" b="1" dirty="0" smtClean="0">
              <a:solidFill>
                <a:srgbClr val="FFFF00"/>
              </a:solidFill>
              <a:latin typeface="Papyrus" pitchFamily="66" charset="0"/>
            </a:endParaRPr>
          </a:p>
        </p:txBody>
      </p:sp>
      <p:sp>
        <p:nvSpPr>
          <p:cNvPr id="17411" name="AutoShape 4"/>
          <p:cNvSpPr>
            <a:spLocks noChangeArrowheads="1"/>
          </p:cNvSpPr>
          <p:nvPr/>
        </p:nvSpPr>
        <p:spPr bwMode="auto">
          <a:xfrm>
            <a:off x="571500" y="2286000"/>
            <a:ext cx="8215313" cy="257175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2503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extBox 5"/>
          <p:cNvSpPr txBox="1">
            <a:spLocks noChangeArrowheads="1"/>
          </p:cNvSpPr>
          <p:nvPr/>
        </p:nvSpPr>
        <p:spPr bwMode="auto">
          <a:xfrm>
            <a:off x="500063" y="1643063"/>
            <a:ext cx="7929562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Cosmological  Principle:</a:t>
            </a:r>
          </a:p>
          <a:p>
            <a:pPr eaLnBrk="1" hangingPunct="1"/>
            <a:endParaRPr lang="en-US" altLang="en-US" sz="2500" b="1">
              <a:solidFill>
                <a:srgbClr val="000066"/>
              </a:solidFill>
              <a:latin typeface="Garamond" pitchFamily="18" charset="0"/>
            </a:endParaRPr>
          </a:p>
          <a:p>
            <a:pPr eaLnBrk="1" hangingPunct="1"/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                  Universe  is  Isotropic  and  Homogeneous  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          </a:t>
            </a:r>
          </a:p>
        </p:txBody>
      </p:sp>
      <p:sp>
        <p:nvSpPr>
          <p:cNvPr id="3081" name="Title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r>
              <a:rPr lang="en-US" altLang="en-US" smtClean="0"/>
              <a:t>Statistical  Cosmological  Principle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38" y="3071813"/>
            <a:ext cx="8143875" cy="17859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2938" y="1643063"/>
            <a:ext cx="8143875" cy="1285875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3084" name="TextBox 8"/>
          <p:cNvSpPr txBox="1">
            <a:spLocks noChangeArrowheads="1"/>
          </p:cNvSpPr>
          <p:nvPr/>
        </p:nvSpPr>
        <p:spPr bwMode="auto">
          <a:xfrm>
            <a:off x="785813" y="3214688"/>
            <a:ext cx="7858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Homogeneous &amp; Isotropic  Random  Field             : 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            Homogenous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            Isotropic      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286250" y="3643313"/>
          <a:ext cx="3278188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2" name="Equation" r:id="rId3" imgW="1384200" imgH="241200" progId="Equation.DSMT4">
                  <p:embed/>
                </p:oleObj>
              </mc:Choice>
              <mc:Fallback>
                <p:oleObj name="Equation" r:id="rId3" imgW="13842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3643313"/>
                        <a:ext cx="3278188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286250" y="4143375"/>
          <a:ext cx="40608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3" name="Equation" r:id="rId5" imgW="1714320" imgH="241200" progId="Equation.DSMT4">
                  <p:embed/>
                </p:oleObj>
              </mc:Choice>
              <mc:Fallback>
                <p:oleObj name="Equation" r:id="rId5" imgW="17143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4143375"/>
                        <a:ext cx="40608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5214938" y="3143250"/>
          <a:ext cx="714375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4" name="Equation" r:id="rId7" imgW="342720" imgH="241200" progId="Equation.DSMT4">
                  <p:embed/>
                </p:oleObj>
              </mc:Choice>
              <mc:Fallback>
                <p:oleObj name="Equation" r:id="rId7" imgW="3427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4938" y="3143250"/>
                        <a:ext cx="714375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14375" y="5214938"/>
            <a:ext cx="78581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Within  Universe </a:t>
            </a:r>
            <a:r>
              <a:rPr lang="en-US" u="dbl" dirty="0">
                <a:solidFill>
                  <a:srgbClr val="000000"/>
                </a:solidFill>
              </a:rPr>
              <a:t>one</a:t>
            </a:r>
            <a:r>
              <a:rPr lang="en-US" dirty="0">
                <a:solidFill>
                  <a:srgbClr val="000000"/>
                </a:solidFill>
              </a:rPr>
              <a:t> particular </a:t>
            </a:r>
            <a:r>
              <a:rPr lang="en-US" u="dbl" dirty="0">
                <a:solidFill>
                  <a:srgbClr val="000000"/>
                </a:solidFill>
              </a:rPr>
              <a:t>realization</a:t>
            </a:r>
            <a:r>
              <a:rPr lang="en-US" dirty="0">
                <a:solidFill>
                  <a:srgbClr val="000000"/>
                </a:solidFill>
              </a:rPr>
              <a:t>             :</a:t>
            </a:r>
          </a:p>
          <a:p>
            <a:pPr>
              <a:defRPr/>
            </a:pPr>
            <a:endParaRPr lang="en-US" u="dbl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    </a:t>
            </a:r>
            <a:r>
              <a:rPr lang="en-US" u="sng" dirty="0">
                <a:solidFill>
                  <a:srgbClr val="000000"/>
                </a:solidFill>
              </a:rPr>
              <a:t>Observations</a:t>
            </a:r>
            <a:r>
              <a:rPr lang="en-US" dirty="0">
                <a:solidFill>
                  <a:srgbClr val="000000"/>
                </a:solidFill>
              </a:rPr>
              <a:t>:  only spatial distribution in that one particular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    </a:t>
            </a:r>
            <a:r>
              <a:rPr lang="en-US" u="sng" dirty="0">
                <a:solidFill>
                  <a:srgbClr val="000000"/>
                </a:solidFill>
              </a:rPr>
              <a:t>Theory</a:t>
            </a:r>
            <a:r>
              <a:rPr lang="en-US" dirty="0">
                <a:solidFill>
                  <a:srgbClr val="000000"/>
                </a:solidFill>
              </a:rPr>
              <a:t>:                  </a:t>
            </a: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072063" y="5072063"/>
          <a:ext cx="7143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5" name="Equation" r:id="rId9" imgW="342720" imgH="241200" progId="Equation.DSMT4">
                  <p:embed/>
                </p:oleObj>
              </mc:Choice>
              <mc:Fallback>
                <p:oleObj name="Equation" r:id="rId9" imgW="3427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5072063"/>
                        <a:ext cx="7143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7143750" y="5643563"/>
          <a:ext cx="71437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6" name="Equation" r:id="rId10" imgW="342720" imgH="241200" progId="Equation.DSMT4">
                  <p:embed/>
                </p:oleObj>
              </mc:Choice>
              <mc:Fallback>
                <p:oleObj name="Equation" r:id="rId10" imgW="3427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5643563"/>
                        <a:ext cx="71437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2571750" y="6000750"/>
          <a:ext cx="1111250" cy="50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67" name="Equation" r:id="rId11" imgW="533160" imgH="241200" progId="Equation.DSMT4">
                  <p:embed/>
                </p:oleObj>
              </mc:Choice>
              <mc:Fallback>
                <p:oleObj name="Equation" r:id="rId11" imgW="533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0" y="6000750"/>
                        <a:ext cx="1111250" cy="50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642938" y="5000625"/>
            <a:ext cx="8143875" cy="16430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087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Ergodic  Theorem </a:t>
            </a:r>
          </a:p>
        </p:txBody>
      </p:sp>
      <p:sp>
        <p:nvSpPr>
          <p:cNvPr id="8" name="Rectangle 7"/>
          <p:cNvSpPr/>
          <p:nvPr/>
        </p:nvSpPr>
        <p:spPr>
          <a:xfrm>
            <a:off x="642938" y="1714500"/>
            <a:ext cx="8143875" cy="1785938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34820" name="TextBox 8"/>
          <p:cNvSpPr txBox="1">
            <a:spLocks noChangeArrowheads="1"/>
          </p:cNvSpPr>
          <p:nvPr/>
        </p:nvSpPr>
        <p:spPr bwMode="auto">
          <a:xfrm>
            <a:off x="785813" y="1428750"/>
            <a:ext cx="83581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2500">
                <a:solidFill>
                  <a:srgbClr val="000000"/>
                </a:solidFill>
              </a:rPr>
              <a:t>                                                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  <a:sym typeface="Mathematica1" pitchFamily="2" charset="2"/>
              </a:rPr>
              <a:t>Spatial  Averages </a:t>
            </a:r>
          </a:p>
          <a:p>
            <a:pPr eaLnBrk="1" hangingPunct="1"/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  <a:sym typeface="Mathematica1" pitchFamily="2" charset="2"/>
              </a:rPr>
              <a:t>Ensemble  Averages                       </a:t>
            </a:r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over one realization </a:t>
            </a:r>
          </a:p>
          <a:p>
            <a:pPr eaLnBrk="1" hangingPunct="1"/>
            <a:r>
              <a:rPr lang="en-US" altLang="en-US" sz="2500" b="1">
                <a:solidFill>
                  <a:srgbClr val="000066"/>
                </a:solidFill>
                <a:latin typeface="Garamond" pitchFamily="18" charset="0"/>
              </a:rPr>
              <a:t>                                                         of random field  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2938" y="3857625"/>
            <a:ext cx="8215312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 Basis for statistical analysis  cosmological large scale structure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 In statistical mechanics </a:t>
            </a:r>
            <a:r>
              <a:rPr lang="en-US" dirty="0" err="1">
                <a:solidFill>
                  <a:srgbClr val="000000"/>
                </a:solidFill>
              </a:rPr>
              <a:t>Ergodic</a:t>
            </a:r>
            <a:r>
              <a:rPr lang="en-US" dirty="0">
                <a:solidFill>
                  <a:srgbClr val="000000"/>
                </a:solidFill>
              </a:rPr>
              <a:t> Hypothesis usually refers to time evolution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  of system, in cosmological applications to </a:t>
            </a:r>
            <a:r>
              <a:rPr lang="en-US" u="dbl" dirty="0">
                <a:solidFill>
                  <a:srgbClr val="000000"/>
                </a:solidFill>
              </a:rPr>
              <a:t>spatial distribution </a:t>
            </a:r>
            <a:r>
              <a:rPr lang="en-US" dirty="0">
                <a:solidFill>
                  <a:srgbClr val="000000"/>
                </a:solidFill>
              </a:rPr>
              <a:t>at one fixed time</a:t>
            </a:r>
          </a:p>
        </p:txBody>
      </p:sp>
      <p:sp>
        <p:nvSpPr>
          <p:cNvPr id="17" name="Left-Right Arrow 16"/>
          <p:cNvSpPr/>
          <p:nvPr/>
        </p:nvSpPr>
        <p:spPr>
          <a:xfrm>
            <a:off x="4071938" y="2428875"/>
            <a:ext cx="785812" cy="214313"/>
          </a:xfrm>
          <a:prstGeom prst="leftRightArrow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4273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15"/>
          <p:cNvSpPr txBox="1">
            <a:spLocks noChangeArrowheads="1"/>
          </p:cNvSpPr>
          <p:nvPr/>
        </p:nvSpPr>
        <p:spPr bwMode="auto">
          <a:xfrm>
            <a:off x="785813" y="1357313"/>
            <a:ext cx="821531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Validity Ergodic  Theorem: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>
                <a:solidFill>
                  <a:srgbClr val="000000"/>
                </a:solidFill>
              </a:rPr>
              <a:t> Proven for Gaussian random fields with continuous power spectrum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>
                <a:solidFill>
                  <a:srgbClr val="000000"/>
                </a:solidFill>
              </a:rPr>
              <a:t> Requirement:</a:t>
            </a:r>
          </a:p>
          <a:p>
            <a:pPr eaLnBrk="1" hangingPunct="1">
              <a:buFont typeface="Arial" charset="0"/>
              <a:buChar char="•"/>
            </a:pPr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       spatial correlations decay sufficiently rapidly with separation 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                                                such that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       </a:t>
            </a:r>
            <a:r>
              <a:rPr lang="en-US" altLang="en-US" u="sng">
                <a:solidFill>
                  <a:srgbClr val="000000"/>
                </a:solidFill>
              </a:rPr>
              <a:t>many statistically independent volumes </a:t>
            </a:r>
            <a:r>
              <a:rPr lang="en-US" altLang="en-US">
                <a:solidFill>
                  <a:srgbClr val="000000"/>
                </a:solidFill>
              </a:rPr>
              <a:t>in one realization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All information present in complete distribution function                  available from  single sample            over all space 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101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Ergodic  Theorem 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857500" y="5429250"/>
          <a:ext cx="6429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78" name="Equation" r:id="rId3" imgW="342720" imgH="241200" progId="Equation.DSMT4">
                  <p:embed/>
                </p:oleObj>
              </mc:Choice>
              <mc:Fallback>
                <p:oleObj name="Equation" r:id="rId3" imgW="34272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0" y="5429250"/>
                        <a:ext cx="642938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6429375" y="5143500"/>
          <a:ext cx="96837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79" name="Equation" r:id="rId5" imgW="533160" imgH="241200" progId="Equation.DSMT4">
                  <p:embed/>
                </p:oleObj>
              </mc:Choice>
              <mc:Fallback>
                <p:oleObj name="Equation" r:id="rId5" imgW="533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75" y="5143500"/>
                        <a:ext cx="968375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428625" y="1857375"/>
            <a:ext cx="8143875" cy="42148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3786188" y="4643438"/>
            <a:ext cx="642937" cy="428625"/>
          </a:xfrm>
          <a:prstGeom prst="down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2236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5"/>
          <p:cNvSpPr txBox="1">
            <a:spLocks noChangeArrowheads="1"/>
          </p:cNvSpPr>
          <p:nvPr/>
        </p:nvSpPr>
        <p:spPr bwMode="auto">
          <a:xfrm>
            <a:off x="785813" y="1643063"/>
            <a:ext cx="8215312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>
                <a:solidFill>
                  <a:srgbClr val="000000"/>
                </a:solidFill>
              </a:rPr>
              <a:t> Statistical  Cosmological   Principle</a:t>
            </a:r>
          </a:p>
          <a:p>
            <a:pPr eaLnBrk="1" hangingPunct="1">
              <a:buFont typeface="Arial" charset="0"/>
              <a:buChar char="•"/>
            </a:pPr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                                                   +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>
                <a:solidFill>
                  <a:srgbClr val="000000"/>
                </a:solidFill>
              </a:rPr>
              <a:t> Weak cosmological  principle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       (small fluctuations initially and today over Hubble scale)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                                                   +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>
                <a:solidFill>
                  <a:srgbClr val="000000"/>
                </a:solidFill>
              </a:rPr>
              <a:t>  Ergodic Hypothesis</a:t>
            </a: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r>
              <a:rPr lang="en-US" altLang="en-US" smtClean="0"/>
              <a:t>Fair  Sample  Hypothesis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625" y="1928813"/>
            <a:ext cx="8143875" cy="3429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D9"/>
              </a:solidFill>
            </a:endParaRP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5143500" y="5715000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fair sample hypothesis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(Peebles  1980)</a:t>
            </a:r>
          </a:p>
        </p:txBody>
      </p:sp>
    </p:spTree>
    <p:extLst>
      <p:ext uri="{BB962C8B-B14F-4D97-AF65-F5344CB8AC3E}">
        <p14:creationId xmlns:p14="http://schemas.microsoft.com/office/powerpoint/2010/main" val="73604299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050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4892652"/>
              </p:ext>
            </p:extLst>
          </p:nvPr>
        </p:nvGraphicFramePr>
        <p:xfrm>
          <a:off x="2123728" y="5085184"/>
          <a:ext cx="5022209" cy="139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71" name="Equation" r:id="rId3" imgW="2781300" imgH="774700" progId="Equation.DSMT4">
                  <p:embed/>
                </p:oleObj>
              </mc:Choice>
              <mc:Fallback>
                <p:oleObj name="Equation" r:id="rId3" imgW="2781300" imgH="774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5085184"/>
                        <a:ext cx="5022209" cy="1398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054" name="Content Placeholder 4" descr="gaussian.3d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764704"/>
            <a:ext cx="4032448" cy="403244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-100013"/>
            <a:ext cx="901065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accent3"/>
                </a:solidFill>
              </a:rPr>
              <a:t>Gaussian Random Field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07704" y="4941167"/>
            <a:ext cx="5328592" cy="171926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07704" y="836712"/>
            <a:ext cx="5328592" cy="395150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2474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" y="188640"/>
            <a:ext cx="9010650" cy="1143001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1"/>
                </a:solidFill>
              </a:rPr>
              <a:t>Gaussian Random Field: Multiscale Structure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30056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134872"/>
              </p:ext>
            </p:extLst>
          </p:nvPr>
        </p:nvGraphicFramePr>
        <p:xfrm>
          <a:off x="2133282" y="1953669"/>
          <a:ext cx="4877436" cy="1870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47" name="Equation" r:id="rId3" imgW="2260440" imgH="863280" progId="Equation.DSMT4">
                  <p:embed/>
                </p:oleObj>
              </mc:Choice>
              <mc:Fallback>
                <p:oleObj name="Equation" r:id="rId3" imgW="2260440" imgH="863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282" y="1953669"/>
                        <a:ext cx="4877436" cy="18705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20"/>
          <p:cNvSpPr/>
          <p:nvPr/>
        </p:nvSpPr>
        <p:spPr>
          <a:xfrm>
            <a:off x="1907704" y="1628800"/>
            <a:ext cx="5328592" cy="252028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096"/>
            <a:ext cx="9062570" cy="2808312"/>
          </a:xfrm>
        </p:spPr>
      </p:pic>
    </p:spTree>
    <p:extLst>
      <p:ext uri="{BB962C8B-B14F-4D97-AF65-F5344CB8AC3E}">
        <p14:creationId xmlns:p14="http://schemas.microsoft.com/office/powerpoint/2010/main" val="264141847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sz="3500" b="1" dirty="0" smtClean="0"/>
              <a:t>Gaussian Random Field:   Density</a:t>
            </a:r>
            <a:endParaRPr lang="en-GB" sz="35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68973"/>
            <a:ext cx="6120680" cy="6059709"/>
          </a:xfrm>
        </p:spPr>
      </p:pic>
    </p:spTree>
    <p:extLst>
      <p:ext uri="{BB962C8B-B14F-4D97-AF65-F5344CB8AC3E}">
        <p14:creationId xmlns:p14="http://schemas.microsoft.com/office/powerpoint/2010/main" val="174215699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6192688" cy="6097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sz="3500" b="1" dirty="0" smtClean="0"/>
              <a:t>Gaussian Random Field:  Gravity</a:t>
            </a:r>
            <a:endParaRPr lang="en-GB" sz="3500" b="1" dirty="0"/>
          </a:p>
        </p:txBody>
      </p:sp>
    </p:spTree>
    <p:extLst>
      <p:ext uri="{BB962C8B-B14F-4D97-AF65-F5344CB8AC3E}">
        <p14:creationId xmlns:p14="http://schemas.microsoft.com/office/powerpoint/2010/main" val="296742780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64704"/>
            <a:ext cx="6192688" cy="6132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-20315"/>
            <a:ext cx="9612560" cy="1143000"/>
          </a:xfrm>
        </p:spPr>
        <p:txBody>
          <a:bodyPr/>
          <a:lstStyle/>
          <a:p>
            <a:r>
              <a:rPr lang="nl-NL" sz="3500" b="1" dirty="0" smtClean="0"/>
              <a:t>Gaussian Random Field:  Gravity Vectors</a:t>
            </a:r>
            <a:endParaRPr lang="en-GB" sz="3500" b="1" dirty="0"/>
          </a:p>
        </p:txBody>
      </p:sp>
    </p:spTree>
    <p:extLst>
      <p:ext uri="{BB962C8B-B14F-4D97-AF65-F5344CB8AC3E}">
        <p14:creationId xmlns:p14="http://schemas.microsoft.com/office/powerpoint/2010/main" val="148016846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69882"/>
            <a:ext cx="6192688" cy="5926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sz="3500" b="1" dirty="0" smtClean="0"/>
              <a:t>Gaussian Random Field:  Potential</a:t>
            </a:r>
            <a:endParaRPr lang="en-GB" sz="3500" b="1" dirty="0"/>
          </a:p>
        </p:txBody>
      </p:sp>
    </p:spTree>
    <p:extLst>
      <p:ext uri="{BB962C8B-B14F-4D97-AF65-F5344CB8AC3E}">
        <p14:creationId xmlns:p14="http://schemas.microsoft.com/office/powerpoint/2010/main" val="40082671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22212</TotalTime>
  <Words>554</Words>
  <Application>Microsoft Office PowerPoint</Application>
  <PresentationFormat>On-screen Show (4:3)</PresentationFormat>
  <Paragraphs>184</Paragraphs>
  <Slides>39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Default Design</vt:lpstr>
      <vt:lpstr>3_Default Design</vt:lpstr>
      <vt:lpstr>1_Default Design</vt:lpstr>
      <vt:lpstr>2_Default Design</vt:lpstr>
      <vt:lpstr>4_Default Design</vt:lpstr>
      <vt:lpstr>5_Default Design</vt:lpstr>
      <vt:lpstr>6_Default Design</vt:lpstr>
      <vt:lpstr>7_Default Design</vt:lpstr>
      <vt:lpstr>Equation</vt:lpstr>
      <vt:lpstr> (Gaussian)   Random Fields  </vt:lpstr>
      <vt:lpstr>PowerPoint Presentation</vt:lpstr>
      <vt:lpstr>PowerPoint Presentation</vt:lpstr>
      <vt:lpstr>Gaussian Random Field</vt:lpstr>
      <vt:lpstr>Gaussian Random Field: Multiscale Structure</vt:lpstr>
      <vt:lpstr>Gaussian Random Field:   Density</vt:lpstr>
      <vt:lpstr>Gaussian Random Field:  Gravity</vt:lpstr>
      <vt:lpstr>Gaussian Random Field:  Gravity Vectors</vt:lpstr>
      <vt:lpstr>Gaussian Random Field:  Potential</vt:lpstr>
      <vt:lpstr> Power Spectrum   </vt:lpstr>
      <vt:lpstr>Power  Spectrum </vt:lpstr>
      <vt:lpstr>Power  Spectrum </vt:lpstr>
      <vt:lpstr>Power  Spectrum – Correlation Function </vt:lpstr>
      <vt:lpstr>Primordial Gaussian Field</vt:lpstr>
      <vt:lpstr>Power  Spectrum </vt:lpstr>
      <vt:lpstr>PowerPoint Presentation</vt:lpstr>
      <vt:lpstr> Power Spectrum  Physical &amp; Observed   </vt:lpstr>
      <vt:lpstr>CDM Power Spectrum  P(k)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Phases &amp; Patterns   </vt:lpstr>
      <vt:lpstr>Random Field Phases</vt:lpstr>
      <vt:lpstr>PowerPoint Presentation</vt:lpstr>
      <vt:lpstr>Power Spectrum: Pattern Information &amp; Phases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Ergodic Theorem   </vt:lpstr>
      <vt:lpstr>Statistical  Cosmological  Principle</vt:lpstr>
      <vt:lpstr>Ergodic  Theorem </vt:lpstr>
      <vt:lpstr>Ergodic  Theorem </vt:lpstr>
      <vt:lpstr>Fair  Sample  Hypothesis </vt:lpstr>
    </vt:vector>
  </TitlesOfParts>
  <Company>Kapteyn Astronomical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</cp:lastModifiedBy>
  <cp:revision>627</cp:revision>
  <dcterms:created xsi:type="dcterms:W3CDTF">2003-04-08T08:38:37Z</dcterms:created>
  <dcterms:modified xsi:type="dcterms:W3CDTF">2016-12-20T09:10:11Z</dcterms:modified>
</cp:coreProperties>
</file>