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1"/>
  </p:notesMasterIdLst>
  <p:handoutMasterIdLst>
    <p:handoutMasterId r:id="rId142"/>
  </p:handoutMasterIdLst>
  <p:sldIdLst>
    <p:sldId id="409" r:id="rId2"/>
    <p:sldId id="447" r:id="rId3"/>
    <p:sldId id="451" r:id="rId4"/>
    <p:sldId id="452" r:id="rId5"/>
    <p:sldId id="453" r:id="rId6"/>
    <p:sldId id="454" r:id="rId7"/>
    <p:sldId id="455" r:id="rId8"/>
    <p:sldId id="456" r:id="rId9"/>
    <p:sldId id="457" r:id="rId10"/>
    <p:sldId id="442" r:id="rId11"/>
    <p:sldId id="428" r:id="rId12"/>
    <p:sldId id="478" r:id="rId13"/>
    <p:sldId id="458" r:id="rId14"/>
    <p:sldId id="430" r:id="rId15"/>
    <p:sldId id="476" r:id="rId16"/>
    <p:sldId id="479" r:id="rId17"/>
    <p:sldId id="420" r:id="rId18"/>
    <p:sldId id="431" r:id="rId19"/>
    <p:sldId id="480" r:id="rId20"/>
    <p:sldId id="482" r:id="rId21"/>
    <p:sldId id="483" r:id="rId22"/>
    <p:sldId id="484" r:id="rId23"/>
    <p:sldId id="485" r:id="rId24"/>
    <p:sldId id="466" r:id="rId25"/>
    <p:sldId id="460" r:id="rId26"/>
    <p:sldId id="486" r:id="rId27"/>
    <p:sldId id="489" r:id="rId28"/>
    <p:sldId id="488" r:id="rId29"/>
    <p:sldId id="461" r:id="rId30"/>
    <p:sldId id="462" r:id="rId31"/>
    <p:sldId id="463" r:id="rId32"/>
    <p:sldId id="464" r:id="rId33"/>
    <p:sldId id="465" r:id="rId34"/>
    <p:sldId id="443" r:id="rId35"/>
    <p:sldId id="487" r:id="rId36"/>
    <p:sldId id="419" r:id="rId37"/>
    <p:sldId id="467" r:id="rId38"/>
    <p:sldId id="475" r:id="rId39"/>
    <p:sldId id="544" r:id="rId40"/>
    <p:sldId id="499" r:id="rId41"/>
    <p:sldId id="493" r:id="rId42"/>
    <p:sldId id="494" r:id="rId43"/>
    <p:sldId id="469" r:id="rId44"/>
    <p:sldId id="441" r:id="rId45"/>
    <p:sldId id="497" r:id="rId46"/>
    <p:sldId id="498" r:id="rId47"/>
    <p:sldId id="500" r:id="rId48"/>
    <p:sldId id="470" r:id="rId49"/>
    <p:sldId id="471" r:id="rId50"/>
    <p:sldId id="472" r:id="rId51"/>
    <p:sldId id="426" r:id="rId52"/>
    <p:sldId id="473" r:id="rId53"/>
    <p:sldId id="474" r:id="rId54"/>
    <p:sldId id="496" r:id="rId55"/>
    <p:sldId id="508" r:id="rId56"/>
    <p:sldId id="507" r:id="rId57"/>
    <p:sldId id="495" r:id="rId58"/>
    <p:sldId id="506" r:id="rId59"/>
    <p:sldId id="510" r:id="rId60"/>
    <p:sldId id="509" r:id="rId61"/>
    <p:sldId id="444" r:id="rId62"/>
    <p:sldId id="490" r:id="rId63"/>
    <p:sldId id="424" r:id="rId64"/>
    <p:sldId id="491" r:id="rId65"/>
    <p:sldId id="492" r:id="rId66"/>
    <p:sldId id="468" r:id="rId67"/>
    <p:sldId id="505" r:id="rId68"/>
    <p:sldId id="410" r:id="rId69"/>
    <p:sldId id="429" r:id="rId70"/>
    <p:sldId id="413" r:id="rId71"/>
    <p:sldId id="511" r:id="rId72"/>
    <p:sldId id="503" r:id="rId73"/>
    <p:sldId id="504" r:id="rId74"/>
    <p:sldId id="512" r:id="rId75"/>
    <p:sldId id="414" r:id="rId76"/>
    <p:sldId id="418" r:id="rId77"/>
    <p:sldId id="427" r:id="rId78"/>
    <p:sldId id="546" r:id="rId79"/>
    <p:sldId id="547" r:id="rId80"/>
    <p:sldId id="548" r:id="rId81"/>
    <p:sldId id="549" r:id="rId82"/>
    <p:sldId id="550" r:id="rId83"/>
    <p:sldId id="551" r:id="rId84"/>
    <p:sldId id="545" r:id="rId85"/>
    <p:sldId id="525" r:id="rId86"/>
    <p:sldId id="553" r:id="rId87"/>
    <p:sldId id="514" r:id="rId88"/>
    <p:sldId id="554" r:id="rId89"/>
    <p:sldId id="555" r:id="rId90"/>
    <p:sldId id="588" r:id="rId91"/>
    <p:sldId id="591" r:id="rId92"/>
    <p:sldId id="573" r:id="rId93"/>
    <p:sldId id="519" r:id="rId94"/>
    <p:sldId id="563" r:id="rId95"/>
    <p:sldId id="564" r:id="rId96"/>
    <p:sldId id="566" r:id="rId97"/>
    <p:sldId id="529" r:id="rId98"/>
    <p:sldId id="567" r:id="rId99"/>
    <p:sldId id="574" r:id="rId100"/>
    <p:sldId id="586" r:id="rId101"/>
    <p:sldId id="592" r:id="rId102"/>
    <p:sldId id="587" r:id="rId103"/>
    <p:sldId id="593" r:id="rId104"/>
    <p:sldId id="562" r:id="rId105"/>
    <p:sldId id="575" r:id="rId106"/>
    <p:sldId id="594" r:id="rId107"/>
    <p:sldId id="569" r:id="rId108"/>
    <p:sldId id="531" r:id="rId109"/>
    <p:sldId id="556" r:id="rId110"/>
    <p:sldId id="557" r:id="rId111"/>
    <p:sldId id="558" r:id="rId112"/>
    <p:sldId id="559" r:id="rId113"/>
    <p:sldId id="560" r:id="rId114"/>
    <p:sldId id="561" r:id="rId115"/>
    <p:sldId id="568" r:id="rId116"/>
    <p:sldId id="570" r:id="rId117"/>
    <p:sldId id="571" r:id="rId118"/>
    <p:sldId id="572" r:id="rId119"/>
    <p:sldId id="577" r:id="rId120"/>
    <p:sldId id="576" r:id="rId121"/>
    <p:sldId id="578" r:id="rId122"/>
    <p:sldId id="580" r:id="rId123"/>
    <p:sldId id="581" r:id="rId124"/>
    <p:sldId id="582" r:id="rId125"/>
    <p:sldId id="583" r:id="rId126"/>
    <p:sldId id="584" r:id="rId127"/>
    <p:sldId id="585" r:id="rId128"/>
    <p:sldId id="527" r:id="rId129"/>
    <p:sldId id="528" r:id="rId130"/>
    <p:sldId id="526" r:id="rId131"/>
    <p:sldId id="533" r:id="rId132"/>
    <p:sldId id="534" r:id="rId133"/>
    <p:sldId id="535" r:id="rId134"/>
    <p:sldId id="536" r:id="rId135"/>
    <p:sldId id="537" r:id="rId136"/>
    <p:sldId id="538" r:id="rId137"/>
    <p:sldId id="539" r:id="rId138"/>
    <p:sldId id="540" r:id="rId139"/>
    <p:sldId id="541" r:id="rId14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66FF"/>
    <a:srgbClr val="6666FF"/>
    <a:srgbClr val="3366FF"/>
    <a:srgbClr val="3333CC"/>
    <a:srgbClr val="000066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2" autoAdjust="0"/>
  </p:normalViewPr>
  <p:slideViewPr>
    <p:cSldViewPr>
      <p:cViewPr varScale="1">
        <p:scale>
          <a:sx n="94" d="100"/>
          <a:sy n="94" d="100"/>
        </p:scale>
        <p:origin x="-3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18.wmf"/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4" Type="http://schemas.openxmlformats.org/officeDocument/2006/relationships/image" Target="../media/image138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16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image" Target="../media/image116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1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16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image" Target="../media/image167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wmf"/><Relationship Id="rId1" Type="http://schemas.openxmlformats.org/officeDocument/2006/relationships/image" Target="../media/image18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45B022B-991D-46D7-952A-B5C42AC84821}" type="datetimeFigureOut">
              <a:rPr lang="en-GB" smtClean="0"/>
              <a:t>12/01/2015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F6E08EE2-86F3-4865-9181-606F267AB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858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10E602-3F9C-47D4-BA5C-034D49AF6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2528-FB8C-4273-AD31-28A5A4E5F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730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BCB6-1F48-4F75-98D9-891C37767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1054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1B9C-EB22-41DC-9979-C575A097F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355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FDCE-310E-47C6-9EE8-03D3C6D0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6012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F7CA9-5788-47CB-B679-9E12A604E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185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96AE4-C522-4BE3-AF25-1022274AF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3422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9CB12-F46E-4AC8-A2EA-BD1839A88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145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FCD6-DA1F-4124-8CAD-F734AD949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64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F5E2F-A8A6-47CF-BDA7-54821766F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614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8B019-20D9-45C1-B754-21213EC7F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7448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7999E-B709-4BEE-8FB6-FDEC25D4E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658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FBE1-4DD4-4161-8107-D4DE95328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671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AA9AE-308E-4097-89FF-1329C6867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7505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0B56C-47BD-489B-9E1E-D75A7F528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6344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DA203BC-2806-44CB-ACFD-73D82DE1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12" Type="http://schemas.openxmlformats.org/officeDocument/2006/relationships/image" Target="../media/image15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4.w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56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75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16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16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62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16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16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16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31.wmf"/><Relationship Id="rId11" Type="http://schemas.openxmlformats.org/officeDocument/2006/relationships/oleObject" Target="../embeddings/oleObject88.bin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165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87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167.wmf"/><Relationship Id="rId4" Type="http://schemas.openxmlformats.org/officeDocument/2006/relationships/oleObject" Target="../embeddings/oleObject89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72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17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0.jpe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4.w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85.wmf"/><Relationship Id="rId4" Type="http://schemas.openxmlformats.org/officeDocument/2006/relationships/oleObject" Target="../embeddings/oleObject92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94.bin"/><Relationship Id="rId5" Type="http://schemas.openxmlformats.org/officeDocument/2006/relationships/image" Target="../media/image187.wmf"/><Relationship Id="rId4" Type="http://schemas.openxmlformats.org/officeDocument/2006/relationships/oleObject" Target="../embeddings/oleObject93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8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40.jpe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56.pn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5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56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5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83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86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88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60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16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12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30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116.w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36.wmf"/><Relationship Id="rId11" Type="http://schemas.openxmlformats.org/officeDocument/2006/relationships/image" Target="../media/image138.wmf"/><Relationship Id="rId5" Type="http://schemas.openxmlformats.org/officeDocument/2006/relationships/oleObject" Target="../embeddings/oleObject66.bin"/><Relationship Id="rId10" Type="http://schemas.openxmlformats.org/officeDocument/2006/relationships/oleObject" Target="../embeddings/oleObject68.bin"/><Relationship Id="rId4" Type="http://schemas.openxmlformats.org/officeDocument/2006/relationships/image" Target="../media/image135.wmf"/><Relationship Id="rId9" Type="http://schemas.openxmlformats.org/officeDocument/2006/relationships/image" Target="../media/image13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144.jpeg"/><Relationship Id="rId7" Type="http://schemas.openxmlformats.org/officeDocument/2006/relationships/image" Target="../media/image1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43.w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975" y="1989138"/>
            <a:ext cx="950595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Lecture </a:t>
            </a:r>
            <a:r>
              <a:rPr lang="en-US" sz="4000" b="1" smtClean="0">
                <a:solidFill>
                  <a:srgbClr val="000099"/>
                </a:solidFill>
                <a:latin typeface="Papyrus" pitchFamily="66" charset="0"/>
              </a:rPr>
              <a:t>course CSF2014</a:t>
            </a: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/>
            </a:r>
            <a:b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University Groningen</a:t>
            </a:r>
            <a:r>
              <a:rPr lang="en-US" sz="4000" b="1" dirty="0">
                <a:solidFill>
                  <a:srgbClr val="000099"/>
                </a:solidFill>
                <a:latin typeface="Papyrus" pitchFamily="66" charset="0"/>
              </a:rPr>
              <a:t/>
            </a:r>
            <a:br>
              <a:rPr lang="en-US" sz="4000" b="1" dirty="0">
                <a:solidFill>
                  <a:srgbClr val="000099"/>
                </a:solidFill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Nov . 2014-Jan 2015</a:t>
            </a:r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-107950" y="765175"/>
            <a:ext cx="9505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993300"/>
                </a:solidFill>
                <a:latin typeface="Papyrus" pitchFamily="66" charset="0"/>
              </a:rPr>
              <a:t/>
            </a:r>
            <a:br>
              <a:rPr lang="en-US" sz="7200" b="1" dirty="0">
                <a:solidFill>
                  <a:srgbClr val="993300"/>
                </a:solidFill>
                <a:latin typeface="Papyrus" pitchFamily="66" charset="0"/>
              </a:rPr>
            </a:b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Measures  of</a:t>
            </a:r>
          </a:p>
          <a:p>
            <a:pPr algn="ctr">
              <a:defRPr/>
            </a:pP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 Structure</a:t>
            </a:r>
            <a:b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000" b="1" dirty="0">
              <a:solidFill>
                <a:srgbClr val="000099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  </a:t>
            </a: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6"/>
          <p:cNvSpPr txBox="1">
            <a:spLocks noChangeArrowheads="1"/>
          </p:cNvSpPr>
          <p:nvPr/>
        </p:nvSpPr>
        <p:spPr bwMode="auto">
          <a:xfrm>
            <a:off x="323850" y="549275"/>
            <a:ext cx="8350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Analytic formulae for the genus in weakly nonlinear regime due to gravitational evolution are known too (Matsubara 1994). So the non-Gaussianity due to non-linear gravitational evolution can be separated, and the primordial topology can be better explored.  </a:t>
            </a:r>
          </a:p>
        </p:txBody>
      </p:sp>
      <p:pic>
        <p:nvPicPr>
          <p:cNvPr id="104451" name="Picture 2" descr="C:\강의\국제강연\1006Beijing\Fig3\matxubara94\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4"/>
          <a:stretch>
            <a:fillRect/>
          </a:stretch>
        </p:blipFill>
        <p:spPr bwMode="auto">
          <a:xfrm>
            <a:off x="-757238" y="1844675"/>
            <a:ext cx="1031398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827088" y="1916113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>
                <a:ea typeface="굴림" pitchFamily="50" charset="-127"/>
              </a:rPr>
              <a:t>G=-V</a:t>
            </a:r>
            <a:r>
              <a:rPr lang="en-US" altLang="ko-KR" sz="2000" baseline="-25000">
                <a:ea typeface="굴림" pitchFamily="50" charset="-127"/>
              </a:rPr>
              <a:t>3</a:t>
            </a:r>
            <a:endParaRPr lang="ko-KR" altLang="en-US" sz="2000" baseline="-25000">
              <a:ea typeface="굴림" pitchFamily="50" charset="-127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6"/>
          <p:cNvSpPr txBox="1">
            <a:spLocks noChangeArrowheads="1"/>
          </p:cNvSpPr>
          <p:nvPr/>
        </p:nvSpPr>
        <p:spPr bwMode="auto">
          <a:xfrm>
            <a:off x="663575" y="422275"/>
            <a:ext cx="7997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Moore et al. (1992): The topology of the QDOT IRAS 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The amplitude of the genus curves on large 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(21Mpc/h) scales is 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inconsistent with the predictions of a constant-bias SCDM model,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and the shape of the best-fit PS from genus analysis is n=-1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* IRAS QDOT: 2163 redshifts out to $z=0.07$, randomly sampled at a rate of 1/6 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from IRAS PSC (f_60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m</a:t>
            </a:r>
            <a:r>
              <a:rPr lang="en-US" altLang="ko-KR" sz="1400">
                <a:ea typeface="굴림" pitchFamily="50" charset="-127"/>
              </a:rPr>
              <a:t>m &gt; 0.6Jy), |b|&gt;10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400">
              <a:ea typeface="굴림" pitchFamily="50" charset="-127"/>
            </a:endParaRPr>
          </a:p>
        </p:txBody>
      </p:sp>
      <p:pic>
        <p:nvPicPr>
          <p:cNvPr id="105475" name="Picture 3" descr="C:\강의\국제강연\1006Beijing\Fig3\Moore92\fi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025650"/>
            <a:ext cx="3427413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 descr="C:\강의\국제강연\1006Beijing\Fig3\Moore92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192338"/>
            <a:ext cx="33401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6"/>
          <p:cNvSpPr txBox="1">
            <a:spLocks noChangeArrowheads="1"/>
          </p:cNvSpPr>
          <p:nvPr/>
        </p:nvSpPr>
        <p:spPr bwMode="auto">
          <a:xfrm>
            <a:off x="663575" y="422275"/>
            <a:ext cx="79978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Vogeley et al. (94): Topology Analysis of the CfA Redshift Survey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Genus on R</a:t>
            </a:r>
            <a:r>
              <a:rPr lang="en-US" altLang="ko-KR" sz="1400" baseline="-25000">
                <a:ea typeface="굴림" pitchFamily="50" charset="-127"/>
              </a:rPr>
              <a:t>G</a:t>
            </a:r>
            <a:r>
              <a:rPr lang="en-US" altLang="ko-KR" sz="1400">
                <a:ea typeface="굴림" pitchFamily="50" charset="-127"/>
              </a:rPr>
              <a:t> = 4.2 ~ 14 Mpc/h. Statistics derived from the genus curve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Amplitude drop relative to the fields with the same PS due to phase correlation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on scales &lt;10Mpc/h    </a:t>
            </a:r>
            <a:r>
              <a:rPr lang="en-US" altLang="ko-KR" sz="1400">
                <a:ea typeface="굴림" pitchFamily="50" charset="-127"/>
                <a:sym typeface="Wingdings" pitchFamily="2" charset="2"/>
              </a:rPr>
              <a:t> </a:t>
            </a:r>
            <a:r>
              <a:rPr lang="en-US" altLang="ko-KR" sz="1400">
                <a:ea typeface="굴림" pitchFamily="50" charset="-127"/>
              </a:rPr>
              <a:t>amplitude of the genus curve is not a good measure of n.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The amplitude of the genus curves on large scales is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inconsistent with the predictions of a constant bias SCDM,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but consistent with a LCDM with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>
                <a:ea typeface="굴림" pitchFamily="50" charset="-127"/>
              </a:rPr>
              <a:t>h=0.24 and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 baseline="-25000">
                <a:latin typeface="Symbol" pitchFamily="18" charset="2"/>
                <a:ea typeface="굴림" pitchFamily="50" charset="-127"/>
              </a:rPr>
              <a:t>L</a:t>
            </a:r>
            <a:r>
              <a:rPr lang="en-US" altLang="ko-KR" sz="1400">
                <a:ea typeface="굴림" pitchFamily="50" charset="-127"/>
              </a:rPr>
              <a:t>=0.6 and an OCDM with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>
                <a:ea typeface="굴림" pitchFamily="50" charset="-127"/>
              </a:rPr>
              <a:t> h=0.2.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* CfA2: ~12000 galaxies with m_B  &lt; 15.5$.</a:t>
            </a:r>
            <a:endParaRPr lang="ko-KR" altLang="en-US" sz="1400">
              <a:ea typeface="굴림" pitchFamily="50" charset="-127"/>
            </a:endParaRPr>
          </a:p>
        </p:txBody>
      </p:sp>
      <p:pic>
        <p:nvPicPr>
          <p:cNvPr id="106499" name="Picture 2" descr="C:\강의\국제강연\1006Beijing\Fig3\Vogeley94\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1"/>
          <a:stretch>
            <a:fillRect/>
          </a:stretch>
        </p:blipFill>
        <p:spPr bwMode="auto">
          <a:xfrm>
            <a:off x="1685925" y="2527300"/>
            <a:ext cx="5591175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genus.samp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188913"/>
            <a:ext cx="7921625" cy="5762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ko-KR" sz="4500" b="1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Genus  Non-Gaussian Fields</a:t>
            </a:r>
          </a:p>
        </p:txBody>
      </p:sp>
      <p:pic>
        <p:nvPicPr>
          <p:cNvPr id="108547" name="Picture 3" descr="Fig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555750"/>
            <a:ext cx="23034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5" descr="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644900"/>
            <a:ext cx="2279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 descr="vo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644900"/>
            <a:ext cx="21558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7" descr="Fig19 Isolated cluster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55750"/>
            <a:ext cx="23034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 Box 9"/>
          <p:cNvSpPr txBox="1">
            <a:spLocks noChangeArrowheads="1"/>
          </p:cNvSpPr>
          <p:nvPr/>
        </p:nvSpPr>
        <p:spPr bwMode="auto">
          <a:xfrm>
            <a:off x="2227263" y="1052513"/>
            <a:ext cx="655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Clusters                                        Bubbles                         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5364163" y="6364288"/>
            <a:ext cx="2808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rPr>
              <a:t>(Weinberg, Gott &amp; Melott 1987)</a:t>
            </a:r>
          </a:p>
        </p:txBody>
      </p:sp>
      <p:sp>
        <p:nvSpPr>
          <p:cNvPr id="108553" name="Line 11"/>
          <p:cNvSpPr>
            <a:spLocks noChangeShapeType="1"/>
          </p:cNvSpPr>
          <p:nvPr/>
        </p:nvSpPr>
        <p:spPr bwMode="auto">
          <a:xfrm>
            <a:off x="2801938" y="1865313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4" name="Line 12"/>
          <p:cNvSpPr>
            <a:spLocks noChangeShapeType="1"/>
          </p:cNvSpPr>
          <p:nvPr/>
        </p:nvSpPr>
        <p:spPr bwMode="auto">
          <a:xfrm>
            <a:off x="6269038" y="1865313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55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Minkowski </a:t>
            </a:r>
            <a:r>
              <a:rPr lang="en-US" sz="5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Functionals</a:t>
            </a:r>
            <a:endParaRPr lang="en-US" sz="5500" b="1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50825" y="836613"/>
            <a:ext cx="8642350" cy="15843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5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828675" y="115888"/>
            <a:ext cx="98647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Minkowski  </a:t>
            </a:r>
            <a:r>
              <a:rPr lang="en-US" sz="48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Functionals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0598" name="Rectangle 2"/>
          <p:cNvSpPr>
            <a:spLocks noChangeArrowheads="1"/>
          </p:cNvSpPr>
          <p:nvPr/>
        </p:nvSpPr>
        <p:spPr bwMode="auto">
          <a:xfrm>
            <a:off x="250825" y="2565400"/>
            <a:ext cx="8642350" cy="417671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539750" y="2636838"/>
            <a:ext cx="820737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Minkowski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(defined by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isodensity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surface):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Volume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Surface area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Integrated mean curvature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Integrated Intrinsic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Euler Characteristic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750" y="908050"/>
            <a:ext cx="8208963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local geometry and  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morphology  of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isodensity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surfaces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Minkowski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0601" name="Object 5"/>
          <p:cNvGraphicFramePr>
            <a:graphicFrameLocks noChangeAspect="1"/>
          </p:cNvGraphicFramePr>
          <p:nvPr/>
        </p:nvGraphicFramePr>
        <p:xfrm>
          <a:off x="5508625" y="4292600"/>
          <a:ext cx="10874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6" name="Equation" r:id="rId5" imgW="583947" imgH="279279" progId="Equation.DSMT4">
                  <p:embed/>
                </p:oleObj>
              </mc:Choice>
              <mc:Fallback>
                <p:oleObj name="Equation" r:id="rId5" imgW="583947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92600"/>
                        <a:ext cx="10874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2" name="Object 5"/>
          <p:cNvGraphicFramePr>
            <a:graphicFrameLocks noChangeAspect="1"/>
          </p:cNvGraphicFramePr>
          <p:nvPr/>
        </p:nvGraphicFramePr>
        <p:xfrm>
          <a:off x="5508625" y="3500438"/>
          <a:ext cx="10874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7" name="Equation" r:id="rId7" imgW="583947" imgH="279279" progId="Equation.DSMT4">
                  <p:embed/>
                </p:oleObj>
              </mc:Choice>
              <mc:Fallback>
                <p:oleObj name="Equation" r:id="rId7" imgW="583947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500438"/>
                        <a:ext cx="10874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3" name="Object 5"/>
          <p:cNvGraphicFramePr>
            <a:graphicFrameLocks noChangeAspect="1"/>
          </p:cNvGraphicFramePr>
          <p:nvPr/>
        </p:nvGraphicFramePr>
        <p:xfrm>
          <a:off x="5435600" y="4941888"/>
          <a:ext cx="25304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8" name="Equation" r:id="rId9" imgW="1358310" imgH="482391" progId="Equation.DSMT4">
                  <p:embed/>
                </p:oleObj>
              </mc:Choice>
              <mc:Fallback>
                <p:oleObj name="Equation" r:id="rId9" imgW="1358310" imgH="48239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941888"/>
                        <a:ext cx="2530475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4" name="Object 5"/>
          <p:cNvGraphicFramePr>
            <a:graphicFrameLocks noChangeAspect="1"/>
          </p:cNvGraphicFramePr>
          <p:nvPr/>
        </p:nvGraphicFramePr>
        <p:xfrm>
          <a:off x="5435600" y="5805488"/>
          <a:ext cx="2413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19" name="Equation" r:id="rId11" imgW="1295400" imgH="482600" progId="Equation.DSMT4">
                  <p:embed/>
                </p:oleObj>
              </mc:Choice>
              <mc:Fallback>
                <p:oleObj name="Equation" r:id="rId11" imgW="12954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805488"/>
                        <a:ext cx="24130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765175"/>
            <a:ext cx="7877175" cy="45688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  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</a:t>
            </a: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Theoretical predictions for Gaussian fields are known.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 </a:t>
            </a:r>
          </a:p>
        </p:txBody>
      </p:sp>
      <p:sp>
        <p:nvSpPr>
          <p:cNvPr id="111619" name="TextBox 8"/>
          <p:cNvSpPr txBox="1">
            <a:spLocks noChangeArrowheads="1"/>
          </p:cNvSpPr>
          <p:nvPr/>
        </p:nvSpPr>
        <p:spPr bwMode="auto">
          <a:xfrm>
            <a:off x="6659563" y="6165850"/>
            <a:ext cx="1984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solidFill>
                  <a:srgbClr val="7F7F7F"/>
                </a:solidFill>
                <a:ea typeface="굴림" pitchFamily="50" charset="-127"/>
              </a:rPr>
              <a:t>(Schmalzing &amp; Buchert 1997)</a:t>
            </a:r>
            <a:endParaRPr lang="ko-KR" altLang="en-US" sz="1000">
              <a:solidFill>
                <a:srgbClr val="7F7F7F"/>
              </a:solidFill>
              <a:ea typeface="굴림" pitchFamily="50" charset="-127"/>
            </a:endParaRPr>
          </a:p>
        </p:txBody>
      </p:sp>
      <p:sp>
        <p:nvSpPr>
          <p:cNvPr id="111620" name="Oval 4"/>
          <p:cNvSpPr>
            <a:spLocks noChangeArrowheads="1"/>
          </p:cNvSpPr>
          <p:nvPr/>
        </p:nvSpPr>
        <p:spPr bwMode="auto">
          <a:xfrm>
            <a:off x="3427413" y="5111750"/>
            <a:ext cx="541337" cy="601663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111621" name="Oval 9"/>
          <p:cNvSpPr>
            <a:spLocks noChangeArrowheads="1"/>
          </p:cNvSpPr>
          <p:nvPr/>
        </p:nvSpPr>
        <p:spPr bwMode="auto">
          <a:xfrm>
            <a:off x="4813300" y="5294313"/>
            <a:ext cx="903288" cy="239712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 rot="5400000">
            <a:off x="1506538" y="5111750"/>
            <a:ext cx="360362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직선 화살표 연결선 18"/>
          <p:cNvCxnSpPr/>
          <p:nvPr/>
        </p:nvCxnSpPr>
        <p:spPr bwMode="auto">
          <a:xfrm rot="5400000" flipH="1" flipV="1">
            <a:off x="1506537" y="5713413"/>
            <a:ext cx="360363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직선 화살표 연결선 22"/>
          <p:cNvCxnSpPr/>
          <p:nvPr/>
        </p:nvCxnSpPr>
        <p:spPr bwMode="auto">
          <a:xfrm>
            <a:off x="1263650" y="5413375"/>
            <a:ext cx="361950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직선 화살표 연결선 26"/>
          <p:cNvCxnSpPr/>
          <p:nvPr/>
        </p:nvCxnSpPr>
        <p:spPr bwMode="auto">
          <a:xfrm rot="5400000" flipH="1" flipV="1">
            <a:off x="4181475" y="4841875"/>
            <a:ext cx="300038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직선 화살표 연결선 28"/>
          <p:cNvCxnSpPr/>
          <p:nvPr/>
        </p:nvCxnSpPr>
        <p:spPr bwMode="auto">
          <a:xfrm rot="5400000">
            <a:off x="4182269" y="5925344"/>
            <a:ext cx="298450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직선 화살표 연결선 31"/>
          <p:cNvCxnSpPr/>
          <p:nvPr/>
        </p:nvCxnSpPr>
        <p:spPr bwMode="auto">
          <a:xfrm rot="5400000">
            <a:off x="5086351" y="5143500"/>
            <a:ext cx="296862" cy="1587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직선 화살표 연결선 32"/>
          <p:cNvCxnSpPr/>
          <p:nvPr/>
        </p:nvCxnSpPr>
        <p:spPr bwMode="auto">
          <a:xfrm rot="5400000" flipH="1" flipV="1">
            <a:off x="5084763" y="5683250"/>
            <a:ext cx="300038" cy="1587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1629" name="Picture 2" descr="C:\강의\국제강연\1006Beijing\Fig2\MFGau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8310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Minkowski  Functionals:</a:t>
            </a:r>
            <a:br>
              <a:rPr lang="en-US" altLang="en-US" sz="4500" b="1" smtClean="0"/>
            </a:br>
            <a:r>
              <a:rPr lang="en-US" altLang="en-US" sz="4500" b="1" smtClean="0"/>
              <a:t>Non-Gaussianity Measure</a:t>
            </a:r>
          </a:p>
        </p:txBody>
      </p:sp>
      <p:pic>
        <p:nvPicPr>
          <p:cNvPr id="111631" name="Picture 2" descr="C:\강의\국제강연\1006Beijing\Fig3\ms\(14-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295433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2" name="Picture 8" descr="C:\강의\국제강연\1006Beijing\Fig3\ms\ex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4" b="54379"/>
          <a:stretch>
            <a:fillRect/>
          </a:stretch>
        </p:blipFill>
        <p:spPr bwMode="auto">
          <a:xfrm>
            <a:off x="468313" y="6165850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14500"/>
            <a:ext cx="4819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Comment 7"/>
          <p:cNvSpPr>
            <a:spLocks noChangeArrowheads="1"/>
          </p:cNvSpPr>
          <p:nvPr/>
        </p:nvSpPr>
        <p:spPr bwMode="auto">
          <a:xfrm>
            <a:off x="762000" y="5486400"/>
            <a:ext cx="2971800" cy="7127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>
                <a:solidFill>
                  <a:srgbClr val="000000"/>
                </a:solidFill>
              </a:rPr>
              <a:t>Kerscher &amp; Martínez (1998),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>
                <a:solidFill>
                  <a:srgbClr val="000000"/>
                </a:solidFill>
              </a:rPr>
              <a:t>Bull. Int. Statist. Inst. 57-2, 363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112644" name="Rectangle 10"/>
          <p:cNvSpPr>
            <a:spLocks noChangeArrowheads="1"/>
          </p:cNvSpPr>
          <p:nvPr/>
        </p:nvSpPr>
        <p:spPr bwMode="auto">
          <a:xfrm>
            <a:off x="1295400" y="4038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45" name="TextBox 5"/>
          <p:cNvSpPr txBox="1">
            <a:spLocks noChangeArrowheads="1"/>
          </p:cNvSpPr>
          <p:nvPr/>
        </p:nvSpPr>
        <p:spPr bwMode="auto">
          <a:xfrm>
            <a:off x="214313" y="2643188"/>
            <a:ext cx="42148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 R</a:t>
            </a:r>
            <a:r>
              <a:rPr lang="en-US" altLang="en-US" sz="1800" baseline="30000"/>
              <a:t>3</a:t>
            </a:r>
            <a:r>
              <a:rPr lang="en-US" altLang="en-US" sz="1800"/>
              <a:t> four functionals: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volume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surface area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integral mean curvature 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Euler-Poincare characteristic </a:t>
            </a:r>
            <a:r>
              <a:rPr lang="en-US" altLang="en-US" sz="1800">
                <a:sym typeface="Mathematica1" pitchFamily="2" charset="2"/>
              </a:rPr>
              <a:t>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These are the Minkowski Functionals</a:t>
            </a:r>
            <a:endParaRPr lang="en-US" altLang="en-US" sz="1800"/>
          </a:p>
        </p:txBody>
      </p:sp>
      <p:sp>
        <p:nvSpPr>
          <p:cNvPr id="1126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Minkowski functionals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Homology Analysis</a:t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Cosmic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xir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72063"/>
            <a:ext cx="66881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714375" y="4929188"/>
            <a:ext cx="7929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Infinitesimal Definition Two-Point Correlation Function: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pic>
        <p:nvPicPr>
          <p:cNvPr id="13316" name="Picture 9" descr="clustscaling.slc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55451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smtClean="0"/>
              <a:t>Correlation Functions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4857750"/>
            <a:ext cx="8358188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5357813" y="1500188"/>
            <a:ext cx="4286250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Joint probability that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in each one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the two infinitesimal volumes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dV</a:t>
            </a:r>
            <a:r>
              <a:rPr lang="en-US" altLang="en-US" sz="2100" baseline="-25000"/>
              <a:t>1 </a:t>
            </a:r>
            <a:r>
              <a:rPr lang="en-US" altLang="en-US" sz="2100"/>
              <a:t>&amp; dV</a:t>
            </a:r>
            <a:r>
              <a:rPr lang="en-US" altLang="en-US" sz="2100" baseline="-25000"/>
              <a:t>2</a:t>
            </a:r>
            <a:r>
              <a:rPr lang="en-US" altLang="en-US" sz="210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at distance 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lies a  galaxy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4938" y="1357313"/>
            <a:ext cx="3714750" cy="3357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0375" y="5643563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821907" y="5750719"/>
            <a:ext cx="298450" cy="9413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TextBox 16"/>
          <p:cNvSpPr txBox="1">
            <a:spLocks noChangeArrowheads="1"/>
          </p:cNvSpPr>
          <p:nvPr/>
        </p:nvSpPr>
        <p:spPr bwMode="auto">
          <a:xfrm>
            <a:off x="4429125" y="62150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density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250825" y="4508500"/>
            <a:ext cx="8642350" cy="187325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9540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4693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Cosmic Structure Topology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" y="1268413"/>
            <a:ext cx="82089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homology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Betti  Numbers</a:t>
            </a:r>
          </a:p>
        </p:txBody>
      </p:sp>
      <p:sp>
        <p:nvSpPr>
          <p:cNvPr id="114696" name="Rectangle 2"/>
          <p:cNvSpPr>
            <a:spLocks noChangeArrowheads="1"/>
          </p:cNvSpPr>
          <p:nvPr/>
        </p:nvSpPr>
        <p:spPr bwMode="auto">
          <a:xfrm>
            <a:off x="250825" y="2636838"/>
            <a:ext cx="8642350" cy="11525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468313" y="2781300"/>
            <a:ext cx="8207375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Betti number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k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- rank of homology groups Hp of manifold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- number of k-dimensional holes of an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  object or shape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3-D object,   e.g.  density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superlevel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set: </a:t>
            </a:r>
          </a:p>
          <a:p>
            <a:pPr>
              <a:defRPr/>
            </a:pPr>
            <a:endParaRPr lang="en-US" b="1" baseline="-25000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0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components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tunnels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enclosed voids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50825" y="2492375"/>
            <a:ext cx="8642350" cy="15843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13684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571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5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Geometry &amp;  Topology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" y="1125538"/>
            <a:ext cx="82089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homology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Betti  Numbers</a:t>
            </a:r>
          </a:p>
        </p:txBody>
      </p:sp>
      <p:sp>
        <p:nvSpPr>
          <p:cNvPr id="115720" name="Rectangle 2"/>
          <p:cNvSpPr>
            <a:spLocks noChangeArrowheads="1"/>
          </p:cNvSpPr>
          <p:nvPr/>
        </p:nvSpPr>
        <p:spPr bwMode="auto">
          <a:xfrm>
            <a:off x="250825" y="4221163"/>
            <a:ext cx="8642350" cy="18002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468313" y="4365625"/>
            <a:ext cx="820737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Minkowski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Volume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Surface area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Integrated mean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Genus/Euler Characteristic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188" y="2636838"/>
            <a:ext cx="820896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local geometry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Minkowski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50825" y="2781300"/>
            <a:ext cx="8642350" cy="2376488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39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2396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674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9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1404938" y="115888"/>
            <a:ext cx="98647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 Euler  &amp;   Betti 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268413"/>
            <a:ext cx="8208963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Euler – Poincare formula </a:t>
            </a:r>
          </a:p>
          <a:p>
            <a:pPr>
              <a:defRPr/>
            </a:pPr>
            <a:endParaRPr lang="en-US" dirty="0">
              <a:sym typeface="Mathematica3"/>
            </a:endParaRPr>
          </a:p>
          <a:p>
            <a:pPr>
              <a:defRPr/>
            </a:pPr>
            <a:r>
              <a:rPr lang="en-US" dirty="0"/>
              <a:t>      Relationship between Betti Numbers &amp; Euler Characteristic  </a:t>
            </a:r>
            <a:r>
              <a:rPr lang="en-US" dirty="0">
                <a:sym typeface="Mathematica1"/>
              </a:rPr>
              <a:t></a:t>
            </a:r>
            <a:r>
              <a:rPr lang="en-US" dirty="0"/>
              <a:t>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graphicFrame>
        <p:nvGraphicFramePr>
          <p:cNvPr id="116744" name="Object 5"/>
          <p:cNvGraphicFramePr>
            <a:graphicFrameLocks noChangeAspect="1"/>
          </p:cNvGraphicFramePr>
          <p:nvPr/>
        </p:nvGraphicFramePr>
        <p:xfrm>
          <a:off x="1697038" y="2682875"/>
          <a:ext cx="5748337" cy="2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0" name="Equation" r:id="rId5" imgW="1002865" imgH="431613" progId="Equation.DSMT4">
                  <p:embed/>
                </p:oleObj>
              </mc:Choice>
              <mc:Fallback>
                <p:oleObj name="Equation" r:id="rId5" imgW="1002865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2682875"/>
                        <a:ext cx="5748337" cy="257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250825" y="5084763"/>
            <a:ext cx="8642350" cy="15128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250825" y="2781300"/>
            <a:ext cx="8642350" cy="2160588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4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2396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776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7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1404938" y="115888"/>
            <a:ext cx="98647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 Euler  &amp;   Betti 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268413"/>
            <a:ext cx="8208963" cy="4986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Euler – Poincare formula </a:t>
            </a:r>
          </a:p>
          <a:p>
            <a:pPr>
              <a:defRPr/>
            </a:pPr>
            <a:endParaRPr lang="en-US" dirty="0">
              <a:sym typeface="Mathematica3"/>
            </a:endParaRPr>
          </a:p>
          <a:p>
            <a:pPr>
              <a:defRPr/>
            </a:pPr>
            <a:r>
              <a:rPr lang="en-US" dirty="0"/>
              <a:t>      Relationship between Betti Numbers &amp; Euler Characteristic  </a:t>
            </a:r>
            <a:r>
              <a:rPr lang="en-US" dirty="0">
                <a:sym typeface="Mathematica1"/>
              </a:rPr>
              <a:t>.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3-D  manifold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2-D boundary manifold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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graphicFrame>
        <p:nvGraphicFramePr>
          <p:cNvPr id="117769" name="Object 5"/>
          <p:cNvGraphicFramePr>
            <a:graphicFrameLocks noChangeAspect="1"/>
          </p:cNvGraphicFramePr>
          <p:nvPr/>
        </p:nvGraphicFramePr>
        <p:xfrm>
          <a:off x="2916238" y="2852738"/>
          <a:ext cx="5889625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8" name="Equation" r:id="rId5" imgW="1574800" imgH="482600" progId="Equation.DSMT4">
                  <p:embed/>
                </p:oleObj>
              </mc:Choice>
              <mc:Fallback>
                <p:oleObj name="Equation" r:id="rId5" imgW="15748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852738"/>
                        <a:ext cx="5889625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0" name="Object 5"/>
          <p:cNvGraphicFramePr>
            <a:graphicFrameLocks noChangeAspect="1"/>
          </p:cNvGraphicFramePr>
          <p:nvPr/>
        </p:nvGraphicFramePr>
        <p:xfrm>
          <a:off x="2843213" y="5373688"/>
          <a:ext cx="586422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9" name="Equation" r:id="rId7" imgW="1511300" imgH="254000" progId="Equation.DSMT4">
                  <p:embed/>
                </p:oleObj>
              </mc:Choice>
              <mc:Fallback>
                <p:oleObj name="Equation" r:id="rId7" imgW="15113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373688"/>
                        <a:ext cx="586422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50825" y="4221163"/>
            <a:ext cx="8642350" cy="23764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250825" y="836613"/>
            <a:ext cx="8642350" cy="3313112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611188" y="981075"/>
            <a:ext cx="8208962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3"/>
              <a:buChar char="æ"/>
              <a:defRPr/>
            </a:pPr>
            <a:r>
              <a:rPr lang="en-US" dirty="0">
                <a:sym typeface="Mathematica3"/>
              </a:rPr>
              <a:t>  For a surface with c components, the genus G specifies </a:t>
            </a:r>
            <a:r>
              <a:rPr lang="en-US" dirty="0">
                <a:sym typeface="Mathematica1"/>
              </a:rPr>
              <a:t> handles on </a:t>
            </a:r>
          </a:p>
          <a:p>
            <a:pPr>
              <a:defRPr/>
            </a:pPr>
            <a:r>
              <a:rPr lang="en-US" dirty="0">
                <a:sym typeface="Mathematica1"/>
              </a:rPr>
              <a:t>    surface,  and is related to the Euler characteristic (</a:t>
            </a:r>
            <a:r>
              <a:rPr lang="en-US" dirty="0">
                <a:sym typeface="Mathematica5"/>
              </a:rPr>
              <a:t></a:t>
            </a:r>
            <a:r>
              <a:rPr lang="en-US" dirty="0">
                <a:sym typeface="Mathematica1"/>
              </a:rPr>
              <a:t>) via: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where, according to the Gauss-Bonnet theorem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879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8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98647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Euler &amp; </a:t>
            </a:r>
            <a:r>
              <a:rPr lang="en-US" sz="48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Betti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graphicFrame>
        <p:nvGraphicFramePr>
          <p:cNvPr id="118792" name="Object 3"/>
          <p:cNvGraphicFramePr>
            <a:graphicFrameLocks noChangeAspect="1"/>
          </p:cNvGraphicFramePr>
          <p:nvPr/>
        </p:nvGraphicFramePr>
        <p:xfrm>
          <a:off x="3708400" y="1484313"/>
          <a:ext cx="3252788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9" name="Equation" r:id="rId5" imgW="1066337" imgH="393529" progId="Equation.DSMT4">
                  <p:embed/>
                </p:oleObj>
              </mc:Choice>
              <mc:Fallback>
                <p:oleObj name="Equation" r:id="rId5" imgW="1066337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484313"/>
                        <a:ext cx="3252788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3" name="Object 4"/>
          <p:cNvGraphicFramePr>
            <a:graphicFrameLocks noChangeAspect="1"/>
          </p:cNvGraphicFramePr>
          <p:nvPr/>
        </p:nvGraphicFramePr>
        <p:xfrm>
          <a:off x="3203575" y="2852738"/>
          <a:ext cx="39433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0" name="Equation" r:id="rId7" imgW="1651000" imgH="482600" progId="Equation.DSMT4">
                  <p:embed/>
                </p:oleObj>
              </mc:Choice>
              <mc:Fallback>
                <p:oleObj name="Equation" r:id="rId7" imgW="16510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852738"/>
                        <a:ext cx="39433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4" name="Object 5"/>
          <p:cNvGraphicFramePr>
            <a:graphicFrameLocks noChangeAspect="1"/>
          </p:cNvGraphicFramePr>
          <p:nvPr/>
        </p:nvGraphicFramePr>
        <p:xfrm>
          <a:off x="2916238" y="5876925"/>
          <a:ext cx="37560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1" name="Equation" r:id="rId9" imgW="1562100" imgH="254000" progId="Equation.DSMT4">
                  <p:embed/>
                </p:oleObj>
              </mc:Choice>
              <mc:Fallback>
                <p:oleObj name="Equation" r:id="rId9" imgW="15621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5876925"/>
                        <a:ext cx="37560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5" name="Object 5"/>
          <p:cNvGraphicFramePr>
            <a:graphicFrameLocks noChangeAspect="1"/>
          </p:cNvGraphicFramePr>
          <p:nvPr/>
        </p:nvGraphicFramePr>
        <p:xfrm>
          <a:off x="3348038" y="4508500"/>
          <a:ext cx="27813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2" name="Equation" r:id="rId11" imgW="1205977" imgH="393529" progId="Equation.DSMT4">
                  <p:embed/>
                </p:oleObj>
              </mc:Choice>
              <mc:Fallback>
                <p:oleObj name="Equation" r:id="rId11" imgW="1205977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508500"/>
                        <a:ext cx="2781300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1188" y="4292600"/>
            <a:ext cx="820896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Euler characteristic 3-D  manifold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 &amp; 2-D boundary manifold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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572000" y="5445125"/>
            <a:ext cx="504825" cy="431800"/>
          </a:xfrm>
          <a:prstGeom prst="downArrow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Betti Numbers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9812" name="Content Placeholder 3" descr="weyalphabetti_fig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7836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Box 4"/>
          <p:cNvSpPr txBox="1">
            <a:spLocks noChangeArrowheads="1"/>
          </p:cNvSpPr>
          <p:nvPr/>
        </p:nvSpPr>
        <p:spPr bwMode="auto">
          <a:xfrm>
            <a:off x="107950" y="5503863"/>
            <a:ext cx="87852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In a Gaussian field: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  # tunnels dominant at intermediate density levels, when superlevel domain spongelike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  overlap between </a:t>
            </a:r>
            <a:r>
              <a:rPr lang="en-US" altLang="en-US" sz="1600">
                <a:sym typeface="Mathematica1" pitchFamily="2" charset="2"/>
              </a:rPr>
              <a:t></a:t>
            </a:r>
            <a:r>
              <a:rPr lang="en-US" altLang="en-US" sz="1600" baseline="-25000">
                <a:sym typeface="Mathematica1" pitchFamily="2" charset="2"/>
              </a:rPr>
              <a:t>0</a:t>
            </a:r>
            <a:r>
              <a:rPr lang="en-US" altLang="en-US" sz="1600">
                <a:sym typeface="Mathematica1" pitchFamily="2" charset="2"/>
              </a:rPr>
              <a:t>  and  </a:t>
            </a:r>
            <a:r>
              <a:rPr lang="en-US" altLang="en-US" sz="1600" baseline="-25000">
                <a:sym typeface="Mathematica1" pitchFamily="2" charset="2"/>
              </a:rPr>
              <a:t>2</a:t>
            </a:r>
            <a:r>
              <a:rPr lang="en-US" altLang="en-US" sz="1600"/>
              <a:t> at </a:t>
            </a:r>
            <a:r>
              <a:rPr lang="en-US" altLang="en-US" sz="1600">
                <a:sym typeface="Mathematica1" pitchFamily="2" charset="2"/>
              </a:rPr>
              <a:t>=0, domain punctured by clumps with cavities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ym typeface="Mathematica1" pitchFamily="2" charset="2"/>
              </a:rPr>
              <a:t>  # clumps/islands reaches maximum at             ,  # cavities/voids at  </a:t>
            </a:r>
            <a:endParaRPr lang="en-US" altLang="en-US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9814" name="Object 26"/>
          <p:cNvGraphicFramePr>
            <a:graphicFrameLocks noChangeAspect="1"/>
          </p:cNvGraphicFramePr>
          <p:nvPr/>
        </p:nvGraphicFramePr>
        <p:xfrm>
          <a:off x="3924300" y="6237288"/>
          <a:ext cx="65405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0" name="Equation" r:id="rId4" imgW="457200" imgH="228600" progId="Equation.DSMT4">
                  <p:embed/>
                </p:oleObj>
              </mc:Choice>
              <mc:Fallback>
                <p:oleObj name="Equation" r:id="rId4" imgW="457200" imgH="228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6237288"/>
                        <a:ext cx="65405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26"/>
          <p:cNvGraphicFramePr>
            <a:graphicFrameLocks noChangeAspect="1"/>
          </p:cNvGraphicFramePr>
          <p:nvPr/>
        </p:nvGraphicFramePr>
        <p:xfrm>
          <a:off x="6372225" y="6237288"/>
          <a:ext cx="7842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1" name="Equation" r:id="rId6" imgW="545863" imgH="228501" progId="Equation.DSMT4">
                  <p:embed/>
                </p:oleObj>
              </mc:Choice>
              <mc:Fallback>
                <p:oleObj name="Equation" r:id="rId6" imgW="545863" imgH="228501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6237288"/>
                        <a:ext cx="784225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Betti Numbers</a:t>
            </a:r>
          </a:p>
        </p:txBody>
      </p:sp>
      <p:pic>
        <p:nvPicPr>
          <p:cNvPr id="120835" name="Content Placeholder 5" descr="betti3d_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847975"/>
            <a:ext cx="3867150" cy="3740150"/>
          </a:xfrm>
        </p:spPr>
      </p:pic>
      <p:pic>
        <p:nvPicPr>
          <p:cNvPr id="120836" name="Content Placeholder 4" descr="f1.changb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744912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4"/>
          <p:cNvSpPr txBox="1">
            <a:spLocks noChangeArrowheads="1"/>
          </p:cNvSpPr>
          <p:nvPr/>
        </p:nvSpPr>
        <p:spPr bwMode="auto">
          <a:xfrm>
            <a:off x="4067175" y="1700213"/>
            <a:ext cx="4608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Distinct sensitivity of Betti curves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power spectrum P(k):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unlike genus (only amplitude P(k) sensitive)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175" y="1700213"/>
            <a:ext cx="4608513" cy="1223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Correlation Betti Numbers</a:t>
            </a:r>
          </a:p>
        </p:txBody>
      </p:sp>
      <p:pic>
        <p:nvPicPr>
          <p:cNvPr id="121859" name="Content Placeholder 4" descr="f1.changbo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3744912" cy="5002213"/>
          </a:xfrm>
        </p:spPr>
      </p:pic>
      <p:pic>
        <p:nvPicPr>
          <p:cNvPr id="121860" name="Picture 5" descr="f3.changb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425926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80063" y="3644900"/>
            <a:ext cx="18716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1862" name="Object 26"/>
          <p:cNvGraphicFramePr>
            <a:graphicFrameLocks noChangeAspect="1"/>
          </p:cNvGraphicFramePr>
          <p:nvPr/>
        </p:nvGraphicFramePr>
        <p:xfrm>
          <a:off x="5580063" y="3644900"/>
          <a:ext cx="18383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5" name="Equation" r:id="rId5" imgW="1282700" imgH="279400" progId="Equation.DSMT4">
                  <p:embed/>
                </p:oleObj>
              </mc:Choice>
              <mc:Fallback>
                <p:oleObj name="Equation" r:id="rId5" imgW="1282700" imgH="2794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644900"/>
                        <a:ext cx="18383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Betti Numbers</a:t>
            </a:r>
          </a:p>
        </p:txBody>
      </p:sp>
      <p:pic>
        <p:nvPicPr>
          <p:cNvPr id="122883" name="Content Placeholder 4" descr="f4.changbo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01800"/>
            <a:ext cx="3816350" cy="5156200"/>
          </a:xfrm>
        </p:spPr>
      </p:pic>
      <p:pic>
        <p:nvPicPr>
          <p:cNvPr id="122884" name="Picture 6" descr="skyglobe.wmap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608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Homology</a:t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Cosmic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xir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72063"/>
            <a:ext cx="66881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8"/>
          <p:cNvSpPr txBox="1">
            <a:spLocks noChangeArrowheads="1"/>
          </p:cNvSpPr>
          <p:nvPr/>
        </p:nvSpPr>
        <p:spPr bwMode="auto">
          <a:xfrm>
            <a:off x="714375" y="4929188"/>
            <a:ext cx="7929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Infinitesimal Definition Two-Point Correlation Function: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pic>
        <p:nvPicPr>
          <p:cNvPr id="14340" name="Picture 9" descr="clustscaling.slc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55451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smtClean="0"/>
              <a:t>Correlation Functions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4857750"/>
            <a:ext cx="8358188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357813" y="1500188"/>
            <a:ext cx="42862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In case of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Homogeneous &amp; Isotropic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point process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then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only dependent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4938" y="1357313"/>
            <a:ext cx="3714750" cy="3357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0375" y="5643563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821907" y="5750719"/>
            <a:ext cx="298450" cy="9413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TextBox 16"/>
          <p:cNvSpPr txBox="1">
            <a:spLocks noChangeArrowheads="1"/>
          </p:cNvSpPr>
          <p:nvPr/>
        </p:nvSpPr>
        <p:spPr bwMode="auto">
          <a:xfrm>
            <a:off x="4429125" y="62150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density </a:t>
            </a:r>
          </a:p>
        </p:txBody>
      </p:sp>
      <p:graphicFrame>
        <p:nvGraphicFramePr>
          <p:cNvPr id="14348" name="Object 2"/>
          <p:cNvGraphicFramePr>
            <a:graphicFrameLocks noChangeAspect="1"/>
          </p:cNvGraphicFramePr>
          <p:nvPr/>
        </p:nvGraphicFramePr>
        <p:xfrm>
          <a:off x="6429375" y="3857625"/>
          <a:ext cx="8445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Equation" r:id="rId5" imgW="406224" imgH="241195" progId="Equation.DSMT4">
                  <p:embed/>
                </p:oleObj>
              </mc:Choice>
              <mc:Fallback>
                <p:oleObj name="Equation" r:id="rId5" imgW="406224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3857625"/>
                        <a:ext cx="8445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9" name="Object 3"/>
          <p:cNvGraphicFramePr>
            <a:graphicFrameLocks noChangeAspect="1"/>
          </p:cNvGraphicFramePr>
          <p:nvPr/>
        </p:nvGraphicFramePr>
        <p:xfrm>
          <a:off x="6357938" y="2643188"/>
          <a:ext cx="8239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Equation" r:id="rId7" imgW="304668" imgH="241195" progId="Equation.DSMT4">
                  <p:embed/>
                </p:oleObj>
              </mc:Choice>
              <mc:Fallback>
                <p:oleObj name="Equation" r:id="rId7" imgW="304668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643188"/>
                        <a:ext cx="82391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weyalphabetti_fi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67659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 smtClean="0"/>
              <a:t>Homology of evolving LCDM cosmology</a:t>
            </a:r>
            <a:endParaRPr lang="en-US" altLang="en-US" sz="3500" b="1" smtClean="0"/>
          </a:p>
        </p:txBody>
      </p:sp>
      <p:sp>
        <p:nvSpPr>
          <p:cNvPr id="124932" name="TextBox 9"/>
          <p:cNvSpPr txBox="1">
            <a:spLocks noChangeArrowheads="1"/>
          </p:cNvSpPr>
          <p:nvPr/>
        </p:nvSpPr>
        <p:spPr bwMode="auto">
          <a:xfrm>
            <a:off x="7235825" y="4292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2</a:t>
            </a:r>
            <a:endParaRPr lang="en-US" altLang="en-US" sz="1800"/>
          </a:p>
        </p:txBody>
      </p:sp>
      <p:sp>
        <p:nvSpPr>
          <p:cNvPr id="124933" name="TextBox 10"/>
          <p:cNvSpPr txBox="1">
            <a:spLocks noChangeArrowheads="1"/>
          </p:cNvSpPr>
          <p:nvPr/>
        </p:nvSpPr>
        <p:spPr bwMode="auto">
          <a:xfrm>
            <a:off x="7308850" y="1773238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1</a:t>
            </a:r>
            <a:endParaRPr lang="en-US" altLang="en-US" sz="1800"/>
          </a:p>
        </p:txBody>
      </p:sp>
      <p:sp>
        <p:nvSpPr>
          <p:cNvPr id="124934" name="TextBox 10"/>
          <p:cNvSpPr txBox="1">
            <a:spLocks noChangeArrowheads="1"/>
          </p:cNvSpPr>
          <p:nvPr/>
        </p:nvSpPr>
        <p:spPr bwMode="auto">
          <a:xfrm>
            <a:off x="3132138" y="1844675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0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 smtClean="0"/>
              <a:t>Betti</a:t>
            </a:r>
            <a:r>
              <a:rPr lang="en-US" altLang="en-US" sz="5500" b="1" baseline="-25000" smtClean="0"/>
              <a:t>2</a:t>
            </a:r>
            <a:r>
              <a:rPr lang="en-US" altLang="en-US" sz="5500" b="1" smtClean="0"/>
              <a:t>:</a:t>
            </a:r>
            <a:r>
              <a:rPr lang="en-US" altLang="en-US" sz="5500" b="1" baseline="-25000" smtClean="0"/>
              <a:t/>
            </a:r>
            <a:br>
              <a:rPr lang="en-US" altLang="en-US" sz="5500" b="1" baseline="-25000" smtClean="0"/>
            </a:br>
            <a:r>
              <a:rPr lang="en-US" altLang="en-US" sz="3500" b="1" smtClean="0"/>
              <a:t>evolving void populations</a:t>
            </a:r>
          </a:p>
        </p:txBody>
      </p:sp>
      <p:pic>
        <p:nvPicPr>
          <p:cNvPr id="125955" name="Picture 6" descr="betti1.evolution.lc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3525"/>
            <a:ext cx="85328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 smtClean="0">
                <a:solidFill>
                  <a:schemeClr val="tx1"/>
                </a:solidFill>
              </a:rPr>
              <a:t>LCDM  vs. SUGRA</a:t>
            </a:r>
          </a:p>
        </p:txBody>
      </p:sp>
      <p:pic>
        <p:nvPicPr>
          <p:cNvPr id="126979" name="Content Placeholder 5" descr="lcdm.sugra.zoom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84313"/>
            <a:ext cx="5040313" cy="5043487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6" descr="weyalphabetti_fig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545137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-396875" y="260350"/>
            <a:ext cx="9947275" cy="1143000"/>
          </a:xfrm>
        </p:spPr>
        <p:txBody>
          <a:bodyPr/>
          <a:lstStyle/>
          <a:p>
            <a:r>
              <a:rPr lang="en-US" altLang="en-US" sz="5500" b="1" smtClean="0"/>
              <a:t>Homology</a:t>
            </a:r>
            <a:br>
              <a:rPr lang="en-US" altLang="en-US" sz="5500" b="1" smtClean="0"/>
            </a:br>
            <a:r>
              <a:rPr lang="en-US" altLang="en-US" sz="4000" b="1" smtClean="0"/>
              <a:t>sensitivity LCDM vs. Quintessence</a:t>
            </a:r>
          </a:p>
        </p:txBody>
      </p:sp>
      <p:sp>
        <p:nvSpPr>
          <p:cNvPr id="128004" name="TextBox 9"/>
          <p:cNvSpPr txBox="1">
            <a:spLocks noChangeArrowheads="1"/>
          </p:cNvSpPr>
          <p:nvPr/>
        </p:nvSpPr>
        <p:spPr bwMode="auto">
          <a:xfrm>
            <a:off x="7235825" y="4292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2</a:t>
            </a:r>
            <a:endParaRPr lang="en-US" altLang="en-US" sz="1800"/>
          </a:p>
        </p:txBody>
      </p:sp>
      <p:sp>
        <p:nvSpPr>
          <p:cNvPr id="128005" name="TextBox 10"/>
          <p:cNvSpPr txBox="1">
            <a:spLocks noChangeArrowheads="1"/>
          </p:cNvSpPr>
          <p:nvPr/>
        </p:nvSpPr>
        <p:spPr bwMode="auto">
          <a:xfrm>
            <a:off x="7235825" y="1700213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1</a:t>
            </a:r>
            <a:endParaRPr lang="en-US" altLang="en-US" sz="1800"/>
          </a:p>
        </p:txBody>
      </p:sp>
      <p:sp>
        <p:nvSpPr>
          <p:cNvPr id="128006" name="TextBox 10"/>
          <p:cNvSpPr txBox="1">
            <a:spLocks noChangeArrowheads="1"/>
          </p:cNvSpPr>
          <p:nvPr/>
        </p:nvSpPr>
        <p:spPr bwMode="auto">
          <a:xfrm>
            <a:off x="1547813" y="1700213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0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Persistence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en-US" b="1" smtClean="0"/>
              <a:t>Persistence:</a:t>
            </a:r>
            <a:br>
              <a:rPr lang="en-US" altLang="en-US" b="1" smtClean="0"/>
            </a:br>
            <a:r>
              <a:rPr lang="en-US" altLang="en-US" b="1" smtClean="0"/>
              <a:t>search for topological reality</a:t>
            </a:r>
          </a:p>
        </p:txBody>
      </p:sp>
      <p:pic>
        <p:nvPicPr>
          <p:cNvPr id="130051" name="Content Placeholder 5" descr="persistence.carto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8229600" cy="4137025"/>
          </a:xfrm>
        </p:spPr>
      </p:pic>
      <p:sp>
        <p:nvSpPr>
          <p:cNvPr id="130052" name="TextBox 6"/>
          <p:cNvSpPr txBox="1">
            <a:spLocks noChangeArrowheads="1"/>
          </p:cNvSpPr>
          <p:nvPr/>
        </p:nvSpPr>
        <p:spPr bwMode="auto">
          <a:xfrm>
            <a:off x="539750" y="5589588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Concept introduced by Edelsbrunner: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Reality of features (eg. voids) determined on the basis of </a:t>
            </a:r>
            <a:r>
              <a:rPr lang="en-US" altLang="en-US" sz="1800">
                <a:sym typeface="Mathematica1" pitchFamily="2" charset="2"/>
              </a:rPr>
              <a:t>-interval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“birth” and “death” of features </a:t>
            </a:r>
            <a:r>
              <a:rPr lang="en-US" altLang="en-US" sz="180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313" y="5589588"/>
            <a:ext cx="8064500" cy="115252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en-US" b="1" smtClean="0"/>
              <a:t>Persistent Homology </a:t>
            </a: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0676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188" y="2349500"/>
            <a:ext cx="1873250" cy="43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1077" name="TextBox 9"/>
          <p:cNvSpPr txBox="1">
            <a:spLocks noChangeArrowheads="1"/>
          </p:cNvSpPr>
          <p:nvPr/>
        </p:nvSpPr>
        <p:spPr bwMode="auto">
          <a:xfrm>
            <a:off x="539750" y="1412875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Persistent Homology describes the homological features which persist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a single parameter changes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Content Placeholder 6" descr="weyalphabetti_fig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20713"/>
            <a:ext cx="7416800" cy="6118225"/>
          </a:xfrm>
        </p:spPr>
      </p:pic>
      <p:sp>
        <p:nvSpPr>
          <p:cNvPr id="132099" name="Title 1"/>
          <p:cNvSpPr>
            <a:spLocks noGrp="1"/>
          </p:cNvSpPr>
          <p:nvPr>
            <p:ph type="title"/>
          </p:nvPr>
        </p:nvSpPr>
        <p:spPr>
          <a:xfrm>
            <a:off x="107950" y="-171450"/>
            <a:ext cx="8928100" cy="1143000"/>
          </a:xfrm>
        </p:spPr>
        <p:txBody>
          <a:bodyPr/>
          <a:lstStyle/>
          <a:p>
            <a:r>
              <a:rPr lang="en-US" altLang="en-US" b="1" smtClean="0"/>
              <a:t>Persistent   LCDM Cosmic Web </a:t>
            </a:r>
          </a:p>
        </p:txBody>
      </p:sp>
      <p:sp>
        <p:nvSpPr>
          <p:cNvPr id="132100" name="TextBox 4"/>
          <p:cNvSpPr txBox="1">
            <a:spLocks noChangeArrowheads="1"/>
          </p:cNvSpPr>
          <p:nvPr/>
        </p:nvSpPr>
        <p:spPr bwMode="auto">
          <a:xfrm>
            <a:off x="0" y="98107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Death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  </a:t>
            </a:r>
            <a:endParaRPr lang="en-US" altLang="en-US" sz="1800"/>
          </a:p>
        </p:txBody>
      </p:sp>
      <p:sp>
        <p:nvSpPr>
          <p:cNvPr id="132101" name="TextBox 5"/>
          <p:cNvSpPr txBox="1">
            <a:spLocks noChangeArrowheads="1"/>
          </p:cNvSpPr>
          <p:nvPr/>
        </p:nvSpPr>
        <p:spPr bwMode="auto">
          <a:xfrm>
            <a:off x="2843213" y="6488113"/>
            <a:ext cx="172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Birth </a:t>
            </a:r>
            <a:r>
              <a:rPr lang="en-US" altLang="en-US" sz="1800">
                <a:sym typeface="Mathematica1" pitchFamily="2" charset="2"/>
              </a:rPr>
              <a:t>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Minimal  Spanning  Tree 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3312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4147" name="Content Placeholder 3" descr="m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85750"/>
            <a:ext cx="8731250" cy="600075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" y="1214438"/>
            <a:ext cx="792956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              Discrete                                                            Continuous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u="dbl" dirty="0"/>
              <a:t>Two-point correlation function</a:t>
            </a:r>
            <a:r>
              <a:rPr lang="en-US" dirty="0"/>
              <a:t>                           </a:t>
            </a:r>
            <a:r>
              <a:rPr lang="en-US" u="dbl" dirty="0"/>
              <a:t>Autocorrelation function</a:t>
            </a:r>
          </a:p>
          <a:p>
            <a:pPr>
              <a:defRPr/>
            </a:pPr>
            <a:r>
              <a:rPr lang="en-US" dirty="0"/>
              <a:t>                                 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 smtClean="0"/>
              <a:t> Correlation Functions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313" y="1785938"/>
            <a:ext cx="421481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29063" y="1214438"/>
            <a:ext cx="1071562" cy="214312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5366" name="Object 2"/>
          <p:cNvGraphicFramePr>
            <a:graphicFrameLocks noChangeAspect="1"/>
          </p:cNvGraphicFramePr>
          <p:nvPr/>
        </p:nvGraphicFramePr>
        <p:xfrm>
          <a:off x="285750" y="2928938"/>
          <a:ext cx="4060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Equation" r:id="rId3" imgW="1955800" imgH="279400" progId="Equation.DSMT4">
                  <p:embed/>
                </p:oleObj>
              </mc:Choice>
              <mc:Fallback>
                <p:oleObj name="Equation" r:id="rId3" imgW="19558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928938"/>
                        <a:ext cx="40608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5357813" y="2857500"/>
          <a:ext cx="271462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Equation" r:id="rId5" imgW="1307532" imgH="304668" progId="Equation.DSMT4">
                  <p:embed/>
                </p:oleObj>
              </mc:Choice>
              <mc:Fallback>
                <p:oleObj name="Equation" r:id="rId5" imgW="1307532" imgH="30466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857500"/>
                        <a:ext cx="2714625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4"/>
          <p:cNvGraphicFramePr>
            <a:graphicFrameLocks noChangeAspect="1"/>
          </p:cNvGraphicFramePr>
          <p:nvPr/>
        </p:nvGraphicFramePr>
        <p:xfrm>
          <a:off x="785813" y="4286250"/>
          <a:ext cx="16605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Equation" r:id="rId7" imgW="799753" imgH="799753" progId="Equation.DSMT4">
                  <p:embed/>
                </p:oleObj>
              </mc:Choice>
              <mc:Fallback>
                <p:oleObj name="Equation" r:id="rId7" imgW="799753" imgH="79975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4286250"/>
                        <a:ext cx="166052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500563" y="1785938"/>
            <a:ext cx="421481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5286375" y="4214813"/>
            <a:ext cx="2786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probability for 2 points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dV</a:t>
            </a:r>
            <a:r>
              <a:rPr lang="en-US" altLang="en-US" sz="1800" baseline="-25000"/>
              <a:t>1 </a:t>
            </a:r>
            <a:r>
              <a:rPr lang="en-US" altLang="en-US" sz="1800"/>
              <a:t>and dV</a:t>
            </a:r>
            <a:r>
              <a:rPr lang="en-US" altLang="en-US" sz="1800" baseline="-25000"/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" y="4071938"/>
            <a:ext cx="2071688" cy="18573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43500" y="4071938"/>
            <a:ext cx="3000375" cy="8572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Morse  Theory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3517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Flow_Lines_W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9715500" cy="97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188"/>
            <a:ext cx="11715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Flow Lines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RESIM_064_020.512.262.lic.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188"/>
            <a:ext cx="11715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Flow Lines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928688" y="2714625"/>
            <a:ext cx="43576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Density  Field: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0" b="1">
              <a:solidFill>
                <a:schemeClr val="bg1"/>
              </a:solidFill>
              <a:latin typeface="Papyru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Flow  Lines</a:t>
            </a:r>
          </a:p>
        </p:txBody>
      </p:sp>
      <p:graphicFrame>
        <p:nvGraphicFramePr>
          <p:cNvPr id="137221" name="Object 6"/>
          <p:cNvGraphicFramePr>
            <a:graphicFrameLocks noChangeAspect="1"/>
          </p:cNvGraphicFramePr>
          <p:nvPr/>
        </p:nvGraphicFramePr>
        <p:xfrm>
          <a:off x="5643563" y="2214563"/>
          <a:ext cx="2786062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Equation" r:id="rId4" imgW="253890" imgH="241195" progId="Equation.DSMT4">
                  <p:embed/>
                </p:oleObj>
              </mc:Choice>
              <mc:Fallback>
                <p:oleObj name="Equation" r:id="rId4" imgW="253890" imgH="24119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2214563"/>
                        <a:ext cx="2786062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500688" y="2357438"/>
            <a:ext cx="3071812" cy="25717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5813" y="2357438"/>
            <a:ext cx="3071812" cy="25717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RESIM_064_020.512.262.lic.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188"/>
            <a:ext cx="11715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Flow Lines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8244" name="TextBox 6"/>
          <p:cNvSpPr txBox="1">
            <a:spLocks noChangeArrowheads="1"/>
          </p:cNvSpPr>
          <p:nvPr/>
        </p:nvSpPr>
        <p:spPr bwMode="auto">
          <a:xfrm>
            <a:off x="1214438" y="4429125"/>
            <a:ext cx="8001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Critical   Points: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           - Maxima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           - Minima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           - Saddle  Points    (of various signature)</a:t>
            </a:r>
          </a:p>
        </p:txBody>
      </p:sp>
      <p:graphicFrame>
        <p:nvGraphicFramePr>
          <p:cNvPr id="138245" name="Object 2"/>
          <p:cNvGraphicFramePr>
            <a:graphicFrameLocks noChangeAspect="1"/>
          </p:cNvGraphicFramePr>
          <p:nvPr/>
        </p:nvGraphicFramePr>
        <p:xfrm>
          <a:off x="2214563" y="1500188"/>
          <a:ext cx="5292725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2" name="Equation" r:id="rId4" imgW="482391" imgH="241195" progId="Equation.DSMT4">
                  <p:embed/>
                </p:oleObj>
              </mc:Choice>
              <mc:Fallback>
                <p:oleObj name="Equation" r:id="rId4" imgW="482391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1500188"/>
                        <a:ext cx="5292725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6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3" name="Equation" r:id="rId6" imgW="435285" imgH="677109" progId="Equation.DSMT4">
                  <p:embed/>
                </p:oleObj>
              </mc:Choice>
              <mc:Fallback>
                <p:oleObj name="Equation" r:id="rId6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357313" y="1571625"/>
            <a:ext cx="6500812" cy="25717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slopelines.segmentation.danova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3988"/>
            <a:ext cx="9001125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643688" y="1785938"/>
            <a:ext cx="250031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</a:t>
            </a: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Critical Points:</a:t>
            </a:r>
          </a:p>
          <a:p>
            <a:pPr>
              <a:defRPr/>
            </a:pPr>
            <a:endParaRPr lang="en-US" sz="2800" b="1" kern="0" dirty="0"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Ridges:</a:t>
            </a:r>
          </a:p>
          <a:p>
            <a:pPr>
              <a:defRPr/>
            </a:pPr>
            <a:endParaRPr lang="en-US" sz="2800" b="1" kern="0" dirty="0"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Connections</a:t>
            </a: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Saddle-Maxima</a:t>
            </a:r>
          </a:p>
          <a:p>
            <a:pPr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39268" name="Picture 5" descr="morsesmale.cartoon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6429375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RESIM_064_020.512.262.lic.g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714375"/>
            <a:ext cx="117157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Integral Lines  &amp;  Field Ridges:</a:t>
            </a:r>
          </a:p>
          <a:p>
            <a:pPr>
              <a:defRPr/>
            </a:pP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                Singularities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40292" name="Picture 4" descr="Ridges_zoom_fram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214438"/>
            <a:ext cx="5500687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172" y="-1857412"/>
            <a:ext cx="12573088" cy="92869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1315" name="Picture 3" descr="KNAW_Platen_Boomsma.secti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1000125"/>
            <a:ext cx="992981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285750" y="2786063"/>
            <a:ext cx="9929813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172" y="-2000288"/>
            <a:ext cx="12573088" cy="93583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6" descr="watsh_y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1734" y="-2500354"/>
            <a:ext cx="12358774" cy="106278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2400000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3363" name="TextBox 2"/>
          <p:cNvSpPr txBox="1">
            <a:spLocks noChangeArrowheads="1"/>
          </p:cNvSpPr>
          <p:nvPr/>
        </p:nvSpPr>
        <p:spPr bwMode="auto">
          <a:xfrm>
            <a:off x="5929313" y="2214563"/>
            <a:ext cx="2214562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Void  Basins</a:t>
            </a:r>
          </a:p>
        </p:txBody>
      </p:sp>
      <p:sp>
        <p:nvSpPr>
          <p:cNvPr id="143364" name="TextBox 3"/>
          <p:cNvSpPr txBox="1">
            <a:spLocks noChangeArrowheads="1"/>
          </p:cNvSpPr>
          <p:nvPr/>
        </p:nvSpPr>
        <p:spPr bwMode="auto">
          <a:xfrm>
            <a:off x="4357688" y="4714875"/>
            <a:ext cx="3214687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Filamentary   Ridge</a:t>
            </a:r>
          </a:p>
        </p:txBody>
      </p:sp>
      <p:sp>
        <p:nvSpPr>
          <p:cNvPr id="143365" name="TextBox 4"/>
          <p:cNvSpPr txBox="1">
            <a:spLocks noChangeArrowheads="1"/>
          </p:cNvSpPr>
          <p:nvPr/>
        </p:nvSpPr>
        <p:spPr bwMode="auto">
          <a:xfrm>
            <a:off x="2071688" y="928688"/>
            <a:ext cx="2428875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Cluster Node</a:t>
            </a:r>
          </a:p>
        </p:txBody>
      </p:sp>
      <p:cxnSp>
        <p:nvCxnSpPr>
          <p:cNvPr id="9" name="Straight Arrow Connector 8"/>
          <p:cNvCxnSpPr>
            <a:stCxn id="143365" idx="3"/>
          </p:cNvCxnSpPr>
          <p:nvPr/>
        </p:nvCxnSpPr>
        <p:spPr>
          <a:xfrm>
            <a:off x="4500563" y="1190625"/>
            <a:ext cx="1357312" cy="381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5250656" y="2464594"/>
            <a:ext cx="714375" cy="642938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000375" y="3857625"/>
            <a:ext cx="1357313" cy="1143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6" descr="watsh_y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1734" y="-2500354"/>
            <a:ext cx="12358774" cy="106278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2400000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4387" name="TextBox 2"/>
          <p:cNvSpPr txBox="1">
            <a:spLocks noChangeArrowheads="1"/>
          </p:cNvSpPr>
          <p:nvPr/>
        </p:nvSpPr>
        <p:spPr bwMode="auto">
          <a:xfrm>
            <a:off x="6072188" y="1571625"/>
            <a:ext cx="1571625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Minimum</a:t>
            </a:r>
          </a:p>
        </p:txBody>
      </p:sp>
      <p:sp>
        <p:nvSpPr>
          <p:cNvPr id="144388" name="TextBox 3"/>
          <p:cNvSpPr txBox="1">
            <a:spLocks noChangeArrowheads="1"/>
          </p:cNvSpPr>
          <p:nvPr/>
        </p:nvSpPr>
        <p:spPr bwMode="auto">
          <a:xfrm>
            <a:off x="4357688" y="4714875"/>
            <a:ext cx="3214687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Filamentary   Ridge</a:t>
            </a:r>
          </a:p>
        </p:txBody>
      </p:sp>
      <p:sp>
        <p:nvSpPr>
          <p:cNvPr id="144389" name="TextBox 4"/>
          <p:cNvSpPr txBox="1">
            <a:spLocks noChangeArrowheads="1"/>
          </p:cNvSpPr>
          <p:nvPr/>
        </p:nvSpPr>
        <p:spPr bwMode="auto">
          <a:xfrm>
            <a:off x="2214563" y="928688"/>
            <a:ext cx="1714500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Maximum</a:t>
            </a:r>
          </a:p>
        </p:txBody>
      </p:sp>
      <p:cxnSp>
        <p:nvCxnSpPr>
          <p:cNvPr id="9" name="Straight Arrow Connector 8"/>
          <p:cNvCxnSpPr>
            <a:stCxn id="144389" idx="3"/>
          </p:cNvCxnSpPr>
          <p:nvPr/>
        </p:nvCxnSpPr>
        <p:spPr>
          <a:xfrm>
            <a:off x="3929063" y="1190625"/>
            <a:ext cx="1785937" cy="261938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5464969" y="1821657"/>
            <a:ext cx="714375" cy="642937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000375" y="3857625"/>
            <a:ext cx="1357313" cy="1143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393" name="Picture 4" descr="morsesmale.cartoon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63"/>
            <a:ext cx="92868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2786063"/>
            <a:ext cx="928687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395" name="TextBox 20"/>
          <p:cNvSpPr txBox="1">
            <a:spLocks noChangeArrowheads="1"/>
          </p:cNvSpPr>
          <p:nvPr/>
        </p:nvSpPr>
        <p:spPr bwMode="auto">
          <a:xfrm>
            <a:off x="2643188" y="2071688"/>
            <a:ext cx="1714500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Saddle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785938" y="2357438"/>
            <a:ext cx="857250" cy="21431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571500" y="1214438"/>
            <a:ext cx="792956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Gaussian (primordial and large-scale) density field: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Autocorrelation function </a:t>
            </a:r>
            <a:r>
              <a:rPr lang="en-US" altLang="en-US" sz="1800">
                <a:sym typeface="Mathematica1" pitchFamily="2" charset="2"/>
              </a:rPr>
              <a:t>(r) Fourier transform power spectrum P(k)</a:t>
            </a:r>
            <a:r>
              <a:rPr lang="en-US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Autocorrelation function completely specifies statistical properties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of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First order measure of deviations from uniformity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Nonlinear objects (halos):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  <a:r>
              <a:rPr lang="en-US" altLang="en-US" sz="1800">
                <a:sym typeface="Mathematica1" pitchFamily="2" charset="2"/>
              </a:rPr>
              <a:t>(r)  measure of density profile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Large Scales: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related to dynamics of structure formation via e.g.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cosmic virial theorem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 smtClean="0"/>
              <a:t> Correlation Functions</a:t>
            </a:r>
          </a:p>
        </p:txBody>
      </p:sp>
      <p:pic>
        <p:nvPicPr>
          <p:cNvPr id="16388" name="Picture 4" descr="powerp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71688"/>
            <a:ext cx="44386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0063" y="1071563"/>
            <a:ext cx="8143875" cy="5286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Correlation Functions:  </a:t>
            </a:r>
            <a:br>
              <a:rPr lang="en-US" altLang="en-US" smtClean="0"/>
            </a:br>
            <a:r>
              <a:rPr lang="en-US" altLang="en-US" sz="3400" smtClean="0"/>
              <a:t>related measures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8625" y="2500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Other measures related to         :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Second-order intensity</a:t>
            </a:r>
          </a:p>
          <a:p>
            <a:r>
              <a:rPr lang="en-US" altLang="en-US" smtClean="0"/>
              <a:t>Pair correlation function</a:t>
            </a:r>
          </a:p>
          <a:p>
            <a:r>
              <a:rPr lang="en-US" altLang="en-US" smtClean="0"/>
              <a:t>Conditional density 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    </a:t>
            </a:r>
          </a:p>
        </p:txBody>
      </p:sp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5357813" y="2571750"/>
          <a:ext cx="8223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Equation" r:id="rId3" imgW="304536" imgH="203024" progId="Equation.DSMT4">
                  <p:embed/>
                </p:oleObj>
              </mc:Choice>
              <mc:Fallback>
                <p:oleObj name="Equation" r:id="rId3" imgW="304536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571750"/>
                        <a:ext cx="8223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572125" y="4143375"/>
          <a:ext cx="29464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Equation" r:id="rId5" imgW="1091726" imgH="279279" progId="Equation.DSMT4">
                  <p:embed/>
                </p:oleObj>
              </mc:Choice>
              <mc:Fallback>
                <p:oleObj name="Equation" r:id="rId5" imgW="1091726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4143375"/>
                        <a:ext cx="29464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7"/>
          <p:cNvGraphicFramePr>
            <a:graphicFrameLocks noChangeAspect="1"/>
          </p:cNvGraphicFramePr>
          <p:nvPr/>
        </p:nvGraphicFramePr>
        <p:xfrm>
          <a:off x="5572125" y="4857750"/>
          <a:ext cx="24669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Equation" r:id="rId7" imgW="914400" imgH="203200" progId="Equation.DSMT4">
                  <p:embed/>
                </p:oleObj>
              </mc:Choice>
              <mc:Fallback>
                <p:oleObj name="Equation" r:id="rId7" imgW="914400" imgH="203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4857750"/>
                        <a:ext cx="24669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8"/>
          <p:cNvGraphicFramePr>
            <a:graphicFrameLocks noChangeAspect="1"/>
          </p:cNvGraphicFramePr>
          <p:nvPr/>
        </p:nvGraphicFramePr>
        <p:xfrm>
          <a:off x="5643563" y="5357813"/>
          <a:ext cx="29464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Equation" r:id="rId9" imgW="1091726" imgH="241195" progId="Equation.DSMT4">
                  <p:embed/>
                </p:oleObj>
              </mc:Choice>
              <mc:Fallback>
                <p:oleObj name="Equation" r:id="rId9" imgW="1091726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5357813"/>
                        <a:ext cx="29464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85750" y="4000500"/>
            <a:ext cx="8643938" cy="23574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r>
              <a:rPr lang="en-US" altLang="en-US" smtClean="0"/>
              <a:t>Correlation Functions:  </a:t>
            </a:r>
            <a:br>
              <a:rPr lang="en-US" altLang="en-US" smtClean="0"/>
            </a:br>
            <a:r>
              <a:rPr lang="en-US" altLang="en-US" sz="3400" smtClean="0"/>
              <a:t>related measures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28625" y="2143125"/>
          <a:ext cx="5572125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3" imgW="1257300" imgH="330200" progId="Equation.DSMT4">
                  <p:embed/>
                </p:oleObj>
              </mc:Choice>
              <mc:Fallback>
                <p:oleObj name="Equation" r:id="rId3" imgW="12573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143125"/>
                        <a:ext cx="5572125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7"/>
          <p:cNvGraphicFramePr>
            <a:graphicFrameLocks noChangeAspect="1"/>
          </p:cNvGraphicFramePr>
          <p:nvPr/>
        </p:nvGraphicFramePr>
        <p:xfrm>
          <a:off x="428625" y="5214938"/>
          <a:ext cx="84550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5" imgW="2222500" imgH="393700" progId="Equation.DSMT4">
                  <p:embed/>
                </p:oleObj>
              </mc:Choice>
              <mc:Fallback>
                <p:oleObj name="Equation" r:id="rId5" imgW="22225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214938"/>
                        <a:ext cx="84550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428625" y="4500563"/>
            <a:ext cx="835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Volume averaged  correlation function  </a:t>
            </a:r>
          </a:p>
        </p:txBody>
      </p:sp>
      <p:graphicFrame>
        <p:nvGraphicFramePr>
          <p:cNvPr id="18438" name="Object 8"/>
          <p:cNvGraphicFramePr>
            <a:graphicFrameLocks noChangeAspect="1"/>
          </p:cNvGraphicFramePr>
          <p:nvPr/>
        </p:nvGraphicFramePr>
        <p:xfrm>
          <a:off x="4429125" y="4357688"/>
          <a:ext cx="8223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Equation" r:id="rId7" imgW="304668" imgH="241195" progId="Equation.DSMT4">
                  <p:embed/>
                </p:oleObj>
              </mc:Choice>
              <mc:Fallback>
                <p:oleObj name="Equation" r:id="rId7" imgW="304668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4357688"/>
                        <a:ext cx="82232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4313" y="1928813"/>
            <a:ext cx="8643937" cy="17145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4313" y="3786188"/>
            <a:ext cx="8643937" cy="28575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Power-law  Correlations</a:t>
            </a:r>
          </a:p>
        </p:txBody>
      </p:sp>
      <p:pic>
        <p:nvPicPr>
          <p:cNvPr id="19459" name="Content Placeholder 3" descr="xi.powerpk.zsurvey_Page_1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85875"/>
            <a:ext cx="5405437" cy="5264150"/>
          </a:xfrm>
        </p:spPr>
      </p:pic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6143625" y="1357313"/>
          <a:ext cx="229552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4" imgW="850900" imgH="508000" progId="Equation.DSMT4">
                  <p:embed/>
                </p:oleObj>
              </mc:Choice>
              <mc:Fallback>
                <p:oleObj name="Equation" r:id="rId4" imgW="8509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57313"/>
                        <a:ext cx="2295525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86438" y="1357313"/>
            <a:ext cx="30003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786438" y="5000625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Totsuji &amp; Kihara  1969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Peebles 1975, 1980, … </a:t>
            </a:r>
          </a:p>
        </p:txBody>
      </p:sp>
      <p:graphicFrame>
        <p:nvGraphicFramePr>
          <p:cNvPr id="19463" name="Object 4"/>
          <p:cNvGraphicFramePr>
            <a:graphicFrameLocks noChangeAspect="1"/>
          </p:cNvGraphicFramePr>
          <p:nvPr/>
        </p:nvGraphicFramePr>
        <p:xfrm>
          <a:off x="5891213" y="2987675"/>
          <a:ext cx="2227262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6" imgW="825500" imgH="457200" progId="Equation.DSMT4">
                  <p:embed/>
                </p:oleObj>
              </mc:Choice>
              <mc:Fallback>
                <p:oleObj name="Equation" r:id="rId6" imgW="8255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13" y="2987675"/>
                        <a:ext cx="2227262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86438" y="2786063"/>
            <a:ext cx="30003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vorkinm.cubex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5786438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 rot="3266024">
            <a:off x="3706813" y="979488"/>
            <a:ext cx="214312" cy="529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571500" y="-71438"/>
            <a:ext cx="8229600" cy="1143001"/>
          </a:xfrm>
        </p:spPr>
        <p:txBody>
          <a:bodyPr/>
          <a:lstStyle/>
          <a:p>
            <a:r>
              <a:rPr lang="en-US" altLang="en-US" smtClean="0"/>
              <a:t>Correlation Functions</a:t>
            </a:r>
          </a:p>
        </p:txBody>
      </p:sp>
      <p:pic>
        <p:nvPicPr>
          <p:cNvPr id="20485" name="Picture 3" descr="xir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071688"/>
            <a:ext cx="178911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xi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429250"/>
            <a:ext cx="1543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xipowerla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43000"/>
            <a:ext cx="25273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29313" y="1143000"/>
            <a:ext cx="2928937" cy="1857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29313" y="5429250"/>
            <a:ext cx="2928937" cy="928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5929313" y="3214688"/>
            <a:ext cx="2928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length/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“Correlation” length</a:t>
            </a:r>
          </a:p>
        </p:txBody>
      </p:sp>
      <p:sp>
        <p:nvSpPr>
          <p:cNvPr id="18" name="Down Arrow 17"/>
          <p:cNvSpPr/>
          <p:nvPr/>
        </p:nvSpPr>
        <p:spPr>
          <a:xfrm rot="4454851">
            <a:off x="4552950" y="3838575"/>
            <a:ext cx="214313" cy="2646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9313" y="3071813"/>
            <a:ext cx="2928937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29313" y="4429125"/>
            <a:ext cx="2928937" cy="928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4" name="TextBox 14"/>
          <p:cNvSpPr txBox="1">
            <a:spLocks noChangeArrowheads="1"/>
          </p:cNvSpPr>
          <p:nvPr/>
        </p:nvSpPr>
        <p:spPr bwMode="auto">
          <a:xfrm>
            <a:off x="6000750" y="4714875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Coherence length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357438"/>
            <a:ext cx="8229600" cy="200025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Estimators   </a:t>
            </a: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500063" y="2357438"/>
            <a:ext cx="8215312" cy="1857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371600" y="685800"/>
            <a:ext cx="7772400" cy="1143000"/>
          </a:xfrm>
          <a:noFill/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If you want to 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know more...</a:t>
            </a:r>
          </a:p>
        </p:txBody>
      </p:sp>
      <p:pic>
        <p:nvPicPr>
          <p:cNvPr id="4099" name="Picture 3" descr="Cov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"/>
            <a:ext cx="431482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285750" y="2071688"/>
            <a:ext cx="5072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Standard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Reference:</a:t>
            </a: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Martinez &amp; Saar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42875"/>
            <a:ext cx="4286250" cy="6572250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57563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Minimal  Estimator</a:t>
            </a: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4429125" y="2000250"/>
          <a:ext cx="44862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4" imgW="1689100" imgH="457200" progId="Equation.DSMT4">
                  <p:embed/>
                </p:oleObj>
              </mc:Choice>
              <mc:Fallback>
                <p:oleObj name="Equation" r:id="rId4" imgW="16891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000250"/>
                        <a:ext cx="44862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Box 13"/>
          <p:cNvSpPr txBox="1">
            <a:spLocks noChangeArrowheads="1"/>
          </p:cNvSpPr>
          <p:nvPr/>
        </p:nvSpPr>
        <p:spPr bwMode="auto">
          <a:xfrm>
            <a:off x="142875" y="3357563"/>
            <a:ext cx="407193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galaxies close to the boundary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number of neighbours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Underestimated. One way to overcome this problem is to consider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centers for counting neighbours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only galaxies lying within an inner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window W</a:t>
            </a:r>
            <a:r>
              <a:rPr lang="en-US" altLang="en-US" sz="1800" baseline="-25000"/>
              <a:t>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sh </a:t>
            </a:r>
            <a:r>
              <a:rPr lang="en-US" altLang="en-US" sz="1800"/>
              <a:t>is the volume of the shell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width  dr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Edge-Corrected Estimator</a:t>
            </a:r>
          </a:p>
        </p:txBody>
      </p:sp>
      <p:sp>
        <p:nvSpPr>
          <p:cNvPr id="23555" name="TextBox 13"/>
          <p:cNvSpPr txBox="1">
            <a:spLocks noChangeArrowheads="1"/>
          </p:cNvSpPr>
          <p:nvPr/>
        </p:nvSpPr>
        <p:spPr bwMode="auto">
          <a:xfrm>
            <a:off x="0" y="3357563"/>
            <a:ext cx="44291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</a:t>
            </a:r>
            <a:r>
              <a:rPr lang="en-US" altLang="en-US" sz="1800" baseline="-25000"/>
              <a:t>i</a:t>
            </a:r>
            <a:r>
              <a:rPr lang="en-US" altLang="en-US" sz="1800"/>
              <a:t>(r):   number of neighours at distance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in the interval  [r,r+dr] from galaxy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i</a:t>
            </a:r>
            <a:r>
              <a:rPr lang="en-US" altLang="en-US" sz="1800"/>
              <a:t>:       volume of the intersection of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shell with 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W:       when W a cube, an analytic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expression for V</a:t>
            </a:r>
            <a:r>
              <a:rPr lang="en-US" altLang="en-US" sz="1800" baseline="-25000"/>
              <a:t>i</a:t>
            </a:r>
            <a:r>
              <a:rPr lang="en-US" altLang="en-US" sz="1800"/>
              <a:t>  can be found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in  Baddely et al. (1993).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429000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7" name="Object 3"/>
          <p:cNvGraphicFramePr>
            <a:graphicFrameLocks noChangeAspect="1"/>
          </p:cNvGraphicFramePr>
          <p:nvPr/>
        </p:nvGraphicFramePr>
        <p:xfrm>
          <a:off x="4429125" y="2143125"/>
          <a:ext cx="4554538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4" imgW="1714500" imgH="457200" progId="Equation.DSMT4">
                  <p:embed/>
                </p:oleObj>
              </mc:Choice>
              <mc:Fallback>
                <p:oleObj name="Equation" r:id="rId4" imgW="17145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143125"/>
                        <a:ext cx="4554538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Estimators  </a:t>
            </a: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Redshift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Surveys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85750" y="1143000"/>
            <a:ext cx="842962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 In redshift surveys, galaxies are not sampled uniformly over the survey volume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Depth selection: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in magnitude-limited surveys, the sampling density decreases as function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distance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boundaries of survey often nontrivially defined: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- slice surveys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- non-uniform  sky coverage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etc.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in survey compared with sample of Poisson distributed points,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following the same sampling behaviour in depth and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Difference in clustering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data sample (D)  and   Poisson sample (R)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genuine clustering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14313" y="1071563"/>
            <a:ext cx="8715375" cy="5643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786188" y="4214813"/>
            <a:ext cx="92868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Estimators  </a:t>
            </a: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Redshift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Surveys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285750" y="1143000"/>
            <a:ext cx="84296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in survey compared with sample of Poisson distributed points,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following the same sampling behaviour in depth and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Difference in clustering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data sample (D)  and   Poisson sample (R)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genuine clustering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Davis-Peebles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(1983)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 Hamilton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 (1993)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 Landy-Szalay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 (1993)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313" y="1071563"/>
            <a:ext cx="8715375" cy="5643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5605" name="Object 4"/>
          <p:cNvGraphicFramePr>
            <a:graphicFrameLocks noChangeAspect="1"/>
          </p:cNvGraphicFramePr>
          <p:nvPr/>
        </p:nvGraphicFramePr>
        <p:xfrm>
          <a:off x="785813" y="3071813"/>
          <a:ext cx="337502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Equation" r:id="rId3" imgW="1333500" imgH="469900" progId="Equation.DSMT4">
                  <p:embed/>
                </p:oleObj>
              </mc:Choice>
              <mc:Fallback>
                <p:oleObj name="Equation" r:id="rId3" imgW="1333500" imgH="4699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071813"/>
                        <a:ext cx="337502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642938" y="5286375"/>
          <a:ext cx="6056312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Equation" r:id="rId5" imgW="2311400" imgH="508000" progId="Equation.DSMT4">
                  <p:embed/>
                </p:oleObj>
              </mc:Choice>
              <mc:Fallback>
                <p:oleObj name="Equation" r:id="rId5" imgW="2311400" imgH="508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5286375"/>
                        <a:ext cx="6056312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6"/>
          <p:cNvGraphicFramePr>
            <a:graphicFrameLocks noChangeAspect="1"/>
          </p:cNvGraphicFramePr>
          <p:nvPr/>
        </p:nvGraphicFramePr>
        <p:xfrm>
          <a:off x="714375" y="4214813"/>
          <a:ext cx="364966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Equation" r:id="rId7" imgW="1511300" imgH="495300" progId="Equation.DSMT4">
                  <p:embed/>
                </p:oleObj>
              </mc:Choice>
              <mc:Fallback>
                <p:oleObj name="Equation" r:id="rId7" imgW="1511300" imgH="495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4214813"/>
                        <a:ext cx="3649663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357438"/>
            <a:ext cx="8229600" cy="17145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Angular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Two-point  Correlation Function </a:t>
            </a:r>
          </a:p>
        </p:txBody>
      </p:sp>
      <p:sp>
        <p:nvSpPr>
          <p:cNvPr id="26627" name="AutoShape 4"/>
          <p:cNvSpPr>
            <a:spLocks noChangeArrowheads="1"/>
          </p:cNvSpPr>
          <p:nvPr/>
        </p:nvSpPr>
        <p:spPr bwMode="auto">
          <a:xfrm>
            <a:off x="500063" y="2143125"/>
            <a:ext cx="8215312" cy="22145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5045075" cy="5661025"/>
          </a:xfrm>
          <a:noFill/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Correlation  Function</a:t>
            </a:r>
          </a:p>
        </p:txBody>
      </p:sp>
      <p:sp>
        <p:nvSpPr>
          <p:cNvPr id="1252359" name="Text Box 7"/>
          <p:cNvSpPr txBox="1">
            <a:spLocks noChangeArrowheads="1"/>
          </p:cNvSpPr>
          <p:nvPr/>
        </p:nvSpPr>
        <p:spPr bwMode="auto">
          <a:xfrm>
            <a:off x="5219700" y="1341438"/>
            <a:ext cx="36734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Galaxy sky distribution</a:t>
            </a:r>
            <a:r>
              <a:rPr lang="en-US" dirty="0">
                <a:latin typeface="+mn-lt"/>
              </a:rPr>
              <a:t>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dirty="0">
                <a:latin typeface="+mn-lt"/>
              </a:rPr>
              <a:t> Galaxies clustered,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 projected expression of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true 3-D clustering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dirty="0">
                <a:latin typeface="+mn-lt"/>
              </a:rPr>
              <a:t> Probability to find a galaxy near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another galaxy higher than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average (Poisson) probability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  <a:sym typeface="Mathematica1" pitchFamily="2" charset="2"/>
              </a:rPr>
              <a:t> Quantitatively </a:t>
            </a:r>
            <a:r>
              <a:rPr lang="en-US" dirty="0">
                <a:latin typeface="+mn-lt"/>
              </a:rPr>
              <a:t>expressed by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2-pt correlation function w(</a:t>
            </a:r>
            <a:r>
              <a:rPr lang="en-US" dirty="0">
                <a:latin typeface="+mn-lt"/>
                <a:sym typeface="Euclid Symbol" pitchFamily="18" charset="2"/>
              </a:rPr>
              <a:t></a:t>
            </a:r>
            <a:r>
              <a:rPr lang="en-US" dirty="0">
                <a:latin typeface="+mn-lt"/>
              </a:rPr>
              <a:t>):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/>
          </a:p>
          <a:p>
            <a:pPr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/>
              <a:t>   </a:t>
            </a:r>
          </a:p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graphicFrame>
        <p:nvGraphicFramePr>
          <p:cNvPr id="27655" name="Object 2"/>
          <p:cNvGraphicFramePr>
            <a:graphicFrameLocks noChangeAspect="1"/>
          </p:cNvGraphicFramePr>
          <p:nvPr/>
        </p:nvGraphicFramePr>
        <p:xfrm>
          <a:off x="5429250" y="5143500"/>
          <a:ext cx="316706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Equation" r:id="rId4" imgW="1828800" imgH="241300" progId="Equation.DSMT4">
                  <p:embed/>
                </p:oleObj>
              </mc:Choice>
              <mc:Fallback>
                <p:oleObj name="Equation" r:id="rId4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5143500"/>
                        <a:ext cx="3167063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5357813" y="5000625"/>
            <a:ext cx="3311525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52362" name="Text Box 10"/>
          <p:cNvSpPr txBox="1">
            <a:spLocks noChangeArrowheads="1"/>
          </p:cNvSpPr>
          <p:nvPr/>
        </p:nvSpPr>
        <p:spPr bwMode="auto">
          <a:xfrm>
            <a:off x="5357813" y="5929313"/>
            <a:ext cx="331152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Excess probability of finding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2 gal’s at angular distance </a:t>
            </a:r>
            <a:r>
              <a:rPr lang="en-US" dirty="0">
                <a:latin typeface="+mn-lt"/>
                <a:sym typeface="Euclid Symbol" pitchFamily="18" charset="2"/>
              </a:rPr>
              <a:t>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75" y="1196975"/>
            <a:ext cx="5045075" cy="5661025"/>
          </a:xfrm>
          <a:noFill/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&amp; Spatial  Clustering</a:t>
            </a:r>
          </a:p>
        </p:txBody>
      </p:sp>
      <p:graphicFrame>
        <p:nvGraphicFramePr>
          <p:cNvPr id="28678" name="Object 2"/>
          <p:cNvGraphicFramePr>
            <a:graphicFrameLocks noChangeAspect="1"/>
          </p:cNvGraphicFramePr>
          <p:nvPr/>
        </p:nvGraphicFramePr>
        <p:xfrm>
          <a:off x="5429250" y="1571625"/>
          <a:ext cx="316706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Equation" r:id="rId4" imgW="1828800" imgH="241300" progId="Equation.DSMT4">
                  <p:embed/>
                </p:oleObj>
              </mc:Choice>
              <mc:Fallback>
                <p:oleObj name="Equation" r:id="rId4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1571625"/>
                        <a:ext cx="3167063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5357813" y="1428750"/>
            <a:ext cx="3311525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Down Arrow 9"/>
          <p:cNvSpPr/>
          <p:nvPr/>
        </p:nvSpPr>
        <p:spPr>
          <a:xfrm>
            <a:off x="6786563" y="2428875"/>
            <a:ext cx="428625" cy="64293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5214938" y="3143250"/>
            <a:ext cx="3714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Two-point angular correlation function is the “projection”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Limber’s  Equation: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682" name="Object 3"/>
          <p:cNvGraphicFramePr>
            <a:graphicFrameLocks noChangeAspect="1"/>
          </p:cNvGraphicFramePr>
          <p:nvPr/>
        </p:nvGraphicFramePr>
        <p:xfrm>
          <a:off x="8286750" y="3429000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Equation" r:id="rId6" imgW="304536" imgH="203024" progId="Equation.DSMT4">
                  <p:embed/>
                </p:oleObj>
              </mc:Choice>
              <mc:Fallback>
                <p:oleObj name="Equation" r:id="rId6" imgW="304536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3429000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4"/>
          <p:cNvGraphicFramePr>
            <a:graphicFrameLocks noChangeAspect="1"/>
          </p:cNvGraphicFramePr>
          <p:nvPr/>
        </p:nvGraphicFramePr>
        <p:xfrm>
          <a:off x="4376738" y="4929188"/>
          <a:ext cx="4767262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Equation" r:id="rId8" imgW="2730500" imgH="800100" progId="Equation.DSMT4">
                  <p:embed/>
                </p:oleObj>
              </mc:Choice>
              <mc:Fallback>
                <p:oleObj name="Equation" r:id="rId8" imgW="2730500" imgH="800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8" y="4929188"/>
                        <a:ext cx="4767262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Rectangle 9"/>
          <p:cNvSpPr>
            <a:spLocks noChangeArrowheads="1"/>
          </p:cNvSpPr>
          <p:nvPr/>
        </p:nvSpPr>
        <p:spPr bwMode="auto">
          <a:xfrm>
            <a:off x="4357688" y="4714875"/>
            <a:ext cx="4714875" cy="1500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4357688" y="6429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p(x):    survey  selection  function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Limber  Equation </a:t>
            </a: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714375" y="1428750"/>
          <a:ext cx="7367588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Equation" r:id="rId3" imgW="2730500" imgH="800100" progId="Equation.DSMT4">
                  <p:embed/>
                </p:oleObj>
              </mc:Choice>
              <mc:Fallback>
                <p:oleObj name="Equation" r:id="rId3" imgW="2730500" imgH="800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428750"/>
                        <a:ext cx="7367588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ChangeAspect="1"/>
          </p:cNvGraphicFramePr>
          <p:nvPr/>
        </p:nvGraphicFramePr>
        <p:xfrm>
          <a:off x="428625" y="4857750"/>
          <a:ext cx="2887663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5" imgW="799753" imgH="469696" progId="Equation.DSMT4">
                  <p:embed/>
                </p:oleObj>
              </mc:Choice>
              <mc:Fallback>
                <p:oleObj name="Equation" r:id="rId5" imgW="799753" imgH="46969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857750"/>
                        <a:ext cx="2887663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6"/>
          <p:cNvGraphicFramePr>
            <a:graphicFrameLocks noChangeAspect="1"/>
          </p:cNvGraphicFramePr>
          <p:nvPr/>
        </p:nvGraphicFramePr>
        <p:xfrm>
          <a:off x="5286375" y="4929188"/>
          <a:ext cx="3386138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Equation" r:id="rId7" imgW="1016000" imgH="469900" progId="Equation.DSMT4">
                  <p:embed/>
                </p:oleObj>
              </mc:Choice>
              <mc:Fallback>
                <p:oleObj name="Equation" r:id="rId7" imgW="1016000" imgH="469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4929188"/>
                        <a:ext cx="3386138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own Arrow 16"/>
          <p:cNvSpPr/>
          <p:nvPr/>
        </p:nvSpPr>
        <p:spPr>
          <a:xfrm>
            <a:off x="4143375" y="3500438"/>
            <a:ext cx="1000125" cy="100012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4313" y="1357313"/>
            <a:ext cx="8572500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5750" y="4714875"/>
            <a:ext cx="8572500" cy="1714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3500438" y="5500688"/>
            <a:ext cx="1285875" cy="28575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3" name="Picture 8" descr="2ma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-276225"/>
            <a:ext cx="9359900" cy="7134225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1749" name="Picture 5" descr="a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4"/>
          <p:cNvSpPr txBox="1">
            <a:spLocks noChangeArrowheads="1"/>
          </p:cNvSpPr>
          <p:nvPr/>
        </p:nvSpPr>
        <p:spPr bwMode="auto">
          <a:xfrm>
            <a:off x="5292725" y="1700213"/>
            <a:ext cx="367347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Two-point correlation function: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  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 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small angles:    power-law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 large angles                 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                               ie.  to homogeneity</a:t>
            </a:r>
          </a:p>
        </p:txBody>
      </p:sp>
      <p:sp>
        <p:nvSpPr>
          <p:cNvPr id="31751" name="Text Box 20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  <p:graphicFrame>
        <p:nvGraphicFramePr>
          <p:cNvPr id="31752" name="Object 2"/>
          <p:cNvGraphicFramePr>
            <a:graphicFrameLocks noChangeAspect="1"/>
          </p:cNvGraphicFramePr>
          <p:nvPr/>
        </p:nvGraphicFramePr>
        <p:xfrm>
          <a:off x="6156325" y="2708275"/>
          <a:ext cx="1839913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Equation" r:id="rId4" imgW="952500" imgH="1104900" progId="Equation.DSMT4">
                  <p:embed/>
                </p:oleObj>
              </mc:Choice>
              <mc:Fallback>
                <p:oleObj name="Equation" r:id="rId4" imgW="952500" imgH="11049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708275"/>
                        <a:ext cx="1839913" cy="213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AutoShape 24"/>
          <p:cNvSpPr>
            <a:spLocks noChangeArrowheads="1"/>
          </p:cNvSpPr>
          <p:nvPr/>
        </p:nvSpPr>
        <p:spPr bwMode="auto">
          <a:xfrm>
            <a:off x="6948488" y="5013325"/>
            <a:ext cx="576262" cy="71438"/>
          </a:xfrm>
          <a:prstGeom prst="rightArrow">
            <a:avLst>
              <a:gd name="adj1" fmla="val 50000"/>
              <a:gd name="adj2" fmla="val 20166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4" name="Rectangle 25"/>
          <p:cNvSpPr>
            <a:spLocks noChangeArrowheads="1"/>
          </p:cNvSpPr>
          <p:nvPr/>
        </p:nvSpPr>
        <p:spPr bwMode="auto">
          <a:xfrm>
            <a:off x="5292725" y="1628775"/>
            <a:ext cx="3600450" cy="4392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5" name="Rectangle 26"/>
          <p:cNvSpPr>
            <a:spLocks noChangeArrowheads="1"/>
          </p:cNvSpPr>
          <p:nvPr/>
        </p:nvSpPr>
        <p:spPr bwMode="auto">
          <a:xfrm>
            <a:off x="6011863" y="2781300"/>
            <a:ext cx="2160587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Ergodic  Theorem  </a:t>
            </a:r>
          </a:p>
        </p:txBody>
      </p:sp>
      <p:sp>
        <p:nvSpPr>
          <p:cNvPr id="512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2773" name="Picture 13" descr="a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6" descr="fo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2054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7" descr="fo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068638"/>
            <a:ext cx="2054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Line 18"/>
          <p:cNvSpPr>
            <a:spLocks noChangeShapeType="1"/>
          </p:cNvSpPr>
          <p:nvPr/>
        </p:nvSpPr>
        <p:spPr bwMode="auto">
          <a:xfrm>
            <a:off x="6156325" y="3500438"/>
            <a:ext cx="936625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7" name="Line 19"/>
          <p:cNvSpPr>
            <a:spLocks noChangeShapeType="1"/>
          </p:cNvSpPr>
          <p:nvPr/>
        </p:nvSpPr>
        <p:spPr bwMode="auto">
          <a:xfrm flipH="1">
            <a:off x="7092950" y="3644900"/>
            <a:ext cx="10080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8" name="Line 20"/>
          <p:cNvSpPr>
            <a:spLocks noChangeShapeType="1"/>
          </p:cNvSpPr>
          <p:nvPr/>
        </p:nvSpPr>
        <p:spPr bwMode="auto">
          <a:xfrm>
            <a:off x="6156325" y="1700213"/>
            <a:ext cx="936625" cy="424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9" name="Line 21"/>
          <p:cNvSpPr>
            <a:spLocks noChangeShapeType="1"/>
          </p:cNvSpPr>
          <p:nvPr/>
        </p:nvSpPr>
        <p:spPr bwMode="auto">
          <a:xfrm flipH="1">
            <a:off x="7092950" y="1844675"/>
            <a:ext cx="1008063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0" name="AutoShape 22"/>
          <p:cNvSpPr>
            <a:spLocks noChangeArrowheads="1"/>
          </p:cNvSpPr>
          <p:nvPr/>
        </p:nvSpPr>
        <p:spPr bwMode="auto">
          <a:xfrm>
            <a:off x="5651500" y="1557338"/>
            <a:ext cx="288925" cy="4392612"/>
          </a:xfrm>
          <a:prstGeom prst="downArrow">
            <a:avLst>
              <a:gd name="adj1" fmla="val 50000"/>
              <a:gd name="adj2" fmla="val 38008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AutoShape 23"/>
          <p:cNvSpPr>
            <a:spLocks noChangeArrowheads="1"/>
          </p:cNvSpPr>
          <p:nvPr/>
        </p:nvSpPr>
        <p:spPr bwMode="auto">
          <a:xfrm>
            <a:off x="1403350" y="2349500"/>
            <a:ext cx="288925" cy="1008063"/>
          </a:xfrm>
          <a:prstGeom prst="downArrow">
            <a:avLst>
              <a:gd name="adj1" fmla="val 50000"/>
              <a:gd name="adj2" fmla="val 87225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Text Box 24"/>
          <p:cNvSpPr txBox="1">
            <a:spLocks noChangeArrowheads="1"/>
          </p:cNvSpPr>
          <p:nvPr/>
        </p:nvSpPr>
        <p:spPr bwMode="auto">
          <a:xfrm>
            <a:off x="5219700" y="6092825"/>
            <a:ext cx="36734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more layers leads to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amplitude  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2783" name="AutoShape 25"/>
          <p:cNvSpPr>
            <a:spLocks noChangeArrowheads="1"/>
          </p:cNvSpPr>
          <p:nvPr/>
        </p:nvSpPr>
        <p:spPr bwMode="auto">
          <a:xfrm>
            <a:off x="6443663" y="2781300"/>
            <a:ext cx="1368425" cy="142875"/>
          </a:xfrm>
          <a:prstGeom prst="leftRightArrow">
            <a:avLst>
              <a:gd name="adj1" fmla="val 50000"/>
              <a:gd name="adj2" fmla="val 191556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AutoShape 26"/>
          <p:cNvSpPr>
            <a:spLocks noChangeArrowheads="1"/>
          </p:cNvSpPr>
          <p:nvPr/>
        </p:nvSpPr>
        <p:spPr bwMode="auto">
          <a:xfrm>
            <a:off x="3851275" y="5157788"/>
            <a:ext cx="792163" cy="142875"/>
          </a:xfrm>
          <a:prstGeom prst="leftArrow">
            <a:avLst>
              <a:gd name="adj1" fmla="val 50000"/>
              <a:gd name="adj2" fmla="val 13861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Text Box 27"/>
          <p:cNvSpPr txBox="1">
            <a:spLocks noChangeArrowheads="1"/>
          </p:cNvSpPr>
          <p:nvPr/>
        </p:nvSpPr>
        <p:spPr bwMode="auto">
          <a:xfrm>
            <a:off x="6767513" y="22050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2786" name="Rectangle 28"/>
          <p:cNvSpPr>
            <a:spLocks noChangeArrowheads="1"/>
          </p:cNvSpPr>
          <p:nvPr/>
        </p:nvSpPr>
        <p:spPr bwMode="auto">
          <a:xfrm>
            <a:off x="5219700" y="6092825"/>
            <a:ext cx="3673475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Rectangle 29"/>
          <p:cNvSpPr>
            <a:spLocks noChangeArrowheads="1"/>
          </p:cNvSpPr>
          <p:nvPr/>
        </p:nvSpPr>
        <p:spPr bwMode="auto">
          <a:xfrm>
            <a:off x="6804025" y="2205038"/>
            <a:ext cx="2233613" cy="503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Text Box 30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3797" name="Picture 5" descr="a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8" name="Object 2"/>
          <p:cNvGraphicFramePr>
            <a:graphicFrameLocks noChangeAspect="1"/>
          </p:cNvGraphicFramePr>
          <p:nvPr/>
        </p:nvGraphicFramePr>
        <p:xfrm>
          <a:off x="5435600" y="5084763"/>
          <a:ext cx="33956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Equation" r:id="rId4" imgW="1371600" imgH="368300" progId="Equation.DSMT4">
                  <p:embed/>
                </p:oleObj>
              </mc:Choice>
              <mc:Fallback>
                <p:oleObj name="Equation" r:id="rId4" imgW="1371600" imgH="368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084763"/>
                        <a:ext cx="3395663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5219700" y="5013325"/>
            <a:ext cx="3673475" cy="100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0" name="AutoShape 10"/>
          <p:cNvSpPr>
            <a:spLocks noChangeArrowheads="1"/>
          </p:cNvSpPr>
          <p:nvPr/>
        </p:nvSpPr>
        <p:spPr bwMode="auto">
          <a:xfrm>
            <a:off x="7092950" y="2636838"/>
            <a:ext cx="288925" cy="2087562"/>
          </a:xfrm>
          <a:prstGeom prst="downArrow">
            <a:avLst>
              <a:gd name="adj1" fmla="val 50000"/>
              <a:gd name="adj2" fmla="val 18063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1" name="AutoShape 11"/>
          <p:cNvSpPr>
            <a:spLocks noChangeArrowheads="1"/>
          </p:cNvSpPr>
          <p:nvPr/>
        </p:nvSpPr>
        <p:spPr bwMode="auto">
          <a:xfrm>
            <a:off x="8243888" y="1557338"/>
            <a:ext cx="288925" cy="3167062"/>
          </a:xfrm>
          <a:prstGeom prst="downArrow">
            <a:avLst>
              <a:gd name="adj1" fmla="val 50000"/>
              <a:gd name="adj2" fmla="val 274038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5364163" y="2420938"/>
            <a:ext cx="1944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more layers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leads to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amplitude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5364163" y="15573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3804" name="Rectangle 14"/>
          <p:cNvSpPr>
            <a:spLocks noChangeArrowheads="1"/>
          </p:cNvSpPr>
          <p:nvPr/>
        </p:nvSpPr>
        <p:spPr bwMode="auto">
          <a:xfrm>
            <a:off x="5364163" y="1557338"/>
            <a:ext cx="2809875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5" name="Rectangle 15"/>
          <p:cNvSpPr>
            <a:spLocks noChangeArrowheads="1"/>
          </p:cNvSpPr>
          <p:nvPr/>
        </p:nvSpPr>
        <p:spPr bwMode="auto">
          <a:xfrm>
            <a:off x="5364163" y="2636838"/>
            <a:ext cx="1655762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4" descr="a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57338"/>
            <a:ext cx="48942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graphicFrame>
        <p:nvGraphicFramePr>
          <p:cNvPr id="34822" name="Object 2"/>
          <p:cNvGraphicFramePr>
            <a:graphicFrameLocks noChangeAspect="1"/>
          </p:cNvGraphicFramePr>
          <p:nvPr/>
        </p:nvGraphicFramePr>
        <p:xfrm>
          <a:off x="5435600" y="5084763"/>
          <a:ext cx="33956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Equation" r:id="rId4" imgW="1371600" imgH="368300" progId="Equation.DSMT4">
                  <p:embed/>
                </p:oleObj>
              </mc:Choice>
              <mc:Fallback>
                <p:oleObj name="Equation" r:id="rId4" imgW="1371600" imgH="368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084763"/>
                        <a:ext cx="3395663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219700" y="5013325"/>
            <a:ext cx="3673475" cy="100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7092950" y="2636838"/>
            <a:ext cx="288925" cy="2087562"/>
          </a:xfrm>
          <a:prstGeom prst="downArrow">
            <a:avLst>
              <a:gd name="adj1" fmla="val 50000"/>
              <a:gd name="adj2" fmla="val 18063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8243888" y="1557338"/>
            <a:ext cx="288925" cy="3167062"/>
          </a:xfrm>
          <a:prstGeom prst="downArrow">
            <a:avLst>
              <a:gd name="adj1" fmla="val 50000"/>
              <a:gd name="adj2" fmla="val 274038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364163" y="2420938"/>
            <a:ext cx="1944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more layers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leads to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amplitude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364163" y="15573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5364163" y="1557338"/>
            <a:ext cx="2809875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5364163" y="2636838"/>
            <a:ext cx="1655762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5845" name="Picture 5" descr="sd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8353425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50825" y="1341438"/>
            <a:ext cx="8713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89646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The angular scaling of w(</a:t>
            </a:r>
            <a:r>
              <a:rPr lang="en-US" altLang="en-US" sz="1800" b="1"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latin typeface="Papyrus" pitchFamily="66" charset="0"/>
              </a:rPr>
              <a:t>) is found back to even fainter magnitudes in the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                                                                SDSS survey (m=22)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Clear evidence that there are no significant large structures on scales &gt; 100-200 Mpc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79388" y="1341438"/>
            <a:ext cx="8785225" cy="1296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179388" y="2708275"/>
            <a:ext cx="8785225" cy="4033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42887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Functions: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Redshift  Space  </a:t>
            </a:r>
          </a:p>
        </p:txBody>
      </p:sp>
      <p:sp>
        <p:nvSpPr>
          <p:cNvPr id="36867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1" name="Content Placeholder 5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26250" cy="6858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8915" name="Content Placeholder 3" descr="xi.powerpk.zsurvey_Page_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500063"/>
            <a:ext cx="6500813" cy="6084887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sky-redshift space </a:t>
            </a:r>
            <a:br>
              <a:rPr lang="en-US" altLang="en-US" smtClean="0"/>
            </a:br>
            <a:r>
              <a:rPr lang="en-US" altLang="en-US" smtClean="0"/>
              <a:t>2-pt correlation function </a:t>
            </a:r>
            <a:r>
              <a:rPr lang="en-US" altLang="en-US" smtClean="0">
                <a:sym typeface="Mathematica1" pitchFamily="2" charset="2"/>
              </a:rPr>
              <a:t>(,)</a:t>
            </a:r>
            <a:endParaRPr lang="en-US" altLang="en-US" smtClean="0"/>
          </a:p>
        </p:txBody>
      </p:sp>
      <p:pic>
        <p:nvPicPr>
          <p:cNvPr id="39939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5357813" y="18573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Correlation function determined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sky-redshift space: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</a:t>
            </a:r>
          </a:p>
        </p:txBody>
      </p:sp>
      <p:graphicFrame>
        <p:nvGraphicFramePr>
          <p:cNvPr id="39941" name="Object 2"/>
          <p:cNvGraphicFramePr>
            <a:graphicFrameLocks noChangeAspect="1"/>
          </p:cNvGraphicFramePr>
          <p:nvPr/>
        </p:nvGraphicFramePr>
        <p:xfrm>
          <a:off x="6072188" y="2857500"/>
          <a:ext cx="19669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name="Equation" r:id="rId4" imgW="494870" imgH="203024" progId="Equation.DSMT4">
                  <p:embed/>
                </p:oleObj>
              </mc:Choice>
              <mc:Fallback>
                <p:oleObj name="Equation" r:id="rId4" imgW="494870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857500"/>
                        <a:ext cx="19669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5286375" y="4000500"/>
            <a:ext cx="278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sky position: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redshift coordinate:  </a:t>
            </a:r>
          </a:p>
        </p:txBody>
      </p:sp>
      <p:graphicFrame>
        <p:nvGraphicFramePr>
          <p:cNvPr id="39943" name="Object 4"/>
          <p:cNvGraphicFramePr>
            <a:graphicFrameLocks noChangeAspect="1"/>
          </p:cNvGraphicFramePr>
          <p:nvPr/>
        </p:nvGraphicFramePr>
        <p:xfrm>
          <a:off x="7358063" y="4000500"/>
          <a:ext cx="1619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Equation" r:id="rId6" imgW="660113" imgH="203112" progId="Equation.DSMT4">
                  <p:embed/>
                </p:oleObj>
              </mc:Choice>
              <mc:Fallback>
                <p:oleObj name="Equation" r:id="rId6" imgW="660113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000500"/>
                        <a:ext cx="16192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5"/>
          <p:cNvGraphicFramePr>
            <a:graphicFrameLocks noChangeAspect="1"/>
          </p:cNvGraphicFramePr>
          <p:nvPr/>
        </p:nvGraphicFramePr>
        <p:xfrm>
          <a:off x="7358063" y="4357688"/>
          <a:ext cx="1058862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" name="Equation" r:id="rId8" imgW="431613" imgH="139639" progId="Equation.DSMT4">
                  <p:embed/>
                </p:oleObj>
              </mc:Choice>
              <mc:Fallback>
                <p:oleObj name="Equation" r:id="rId8" imgW="431613" imgH="13963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357688"/>
                        <a:ext cx="1058862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072188" y="2786063"/>
            <a:ext cx="2071687" cy="857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6" name="TextBox 13"/>
          <p:cNvSpPr txBox="1">
            <a:spLocks noChangeArrowheads="1"/>
          </p:cNvSpPr>
          <p:nvPr/>
        </p:nvSpPr>
        <p:spPr bwMode="auto">
          <a:xfrm>
            <a:off x="5357813" y="4857750"/>
            <a:ext cx="3929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Close distances: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distortion due to non-linear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Finger of God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Large distances: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distortions due to large-scale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flows</a:t>
            </a:r>
          </a:p>
        </p:txBody>
      </p:sp>
      <p:sp>
        <p:nvSpPr>
          <p:cNvPr id="16" name="Left Arrow 15"/>
          <p:cNvSpPr/>
          <p:nvPr/>
        </p:nvSpPr>
        <p:spPr>
          <a:xfrm rot="1698307">
            <a:off x="3022600" y="4633913"/>
            <a:ext cx="2500313" cy="63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698307">
            <a:off x="3690938" y="5430838"/>
            <a:ext cx="176530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57813" y="4857750"/>
            <a:ext cx="3643312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Redshift Space Distortions </a:t>
            </a:r>
            <a:br>
              <a:rPr lang="en-US" altLang="en-US" smtClean="0"/>
            </a:br>
            <a:r>
              <a:rPr lang="en-US" altLang="en-US" smtClean="0"/>
              <a:t>Correlation Function</a:t>
            </a:r>
          </a:p>
        </p:txBody>
      </p:sp>
      <p:pic>
        <p:nvPicPr>
          <p:cNvPr id="40963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40964" name="TextBox 13"/>
          <p:cNvSpPr txBox="1">
            <a:spLocks noChangeArrowheads="1"/>
          </p:cNvSpPr>
          <p:nvPr/>
        </p:nvSpPr>
        <p:spPr bwMode="auto">
          <a:xfrm>
            <a:off x="5357813" y="5214938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Large distances: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distortions due to large-scale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flows</a:t>
            </a:r>
          </a:p>
        </p:txBody>
      </p:sp>
      <p:sp>
        <p:nvSpPr>
          <p:cNvPr id="17" name="Left Arrow 16"/>
          <p:cNvSpPr/>
          <p:nvPr/>
        </p:nvSpPr>
        <p:spPr>
          <a:xfrm rot="1698307">
            <a:off x="3914775" y="5257800"/>
            <a:ext cx="1527175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57813" y="5143500"/>
            <a:ext cx="3714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7" name="TextBox 17"/>
          <p:cNvSpPr txBox="1">
            <a:spLocks noChangeArrowheads="1"/>
          </p:cNvSpPr>
          <p:nvPr/>
        </p:nvSpPr>
        <p:spPr bwMode="auto">
          <a:xfrm>
            <a:off x="5214938" y="2786063"/>
            <a:ext cx="3714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 average,            gets amplified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wrt.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Linear perturbation theory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(Kaiser 1987):   </a:t>
            </a:r>
          </a:p>
        </p:txBody>
      </p:sp>
      <p:graphicFrame>
        <p:nvGraphicFramePr>
          <p:cNvPr id="40968" name="Object 5"/>
          <p:cNvGraphicFramePr>
            <a:graphicFrameLocks noChangeAspect="1"/>
          </p:cNvGraphicFramePr>
          <p:nvPr/>
        </p:nvGraphicFramePr>
        <p:xfrm>
          <a:off x="6643688" y="2786063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8" name="Equation" r:id="rId4" imgW="342751" imgH="228501" progId="Equation.DSMT4">
                  <p:embed/>
                </p:oleObj>
              </mc:Choice>
              <mc:Fallback>
                <p:oleObj name="Equation" r:id="rId4" imgW="342751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786063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6"/>
          <p:cNvGraphicFramePr>
            <a:graphicFrameLocks noChangeAspect="1"/>
          </p:cNvGraphicFramePr>
          <p:nvPr/>
        </p:nvGraphicFramePr>
        <p:xfrm>
          <a:off x="6643688" y="3071813"/>
          <a:ext cx="7048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9" name="Equation" r:id="rId6" imgW="355446" imgH="228501" progId="Equation.DSMT4">
                  <p:embed/>
                </p:oleObj>
              </mc:Choice>
              <mc:Fallback>
                <p:oleObj name="Equation" r:id="rId6" imgW="355446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3071813"/>
                        <a:ext cx="7048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7"/>
          <p:cNvGraphicFramePr>
            <a:graphicFrameLocks noChangeAspect="1"/>
          </p:cNvGraphicFramePr>
          <p:nvPr/>
        </p:nvGraphicFramePr>
        <p:xfrm>
          <a:off x="5357813" y="4357688"/>
          <a:ext cx="37147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0" name="Equation" r:id="rId8" imgW="1955800" imgH="393700" progId="Equation.DSMT4">
                  <p:embed/>
                </p:oleObj>
              </mc:Choice>
              <mc:Fallback>
                <p:oleObj name="Equation" r:id="rId8" imgW="19558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357688"/>
                        <a:ext cx="37147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57813" y="4286250"/>
            <a:ext cx="3714750" cy="785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Evolution Growth Rate</a:t>
            </a:r>
          </a:p>
        </p:txBody>
      </p:sp>
      <p:pic>
        <p:nvPicPr>
          <p:cNvPr id="41987" name="Content Placeholder 3" descr="xipiz.guzz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16412" cy="3671887"/>
          </a:xfrm>
        </p:spPr>
      </p:pic>
      <p:pic>
        <p:nvPicPr>
          <p:cNvPr id="41988" name="Picture 4" descr="growthrate.evolution.guzz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8609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84213" y="5516563"/>
          <a:ext cx="3508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Equation" r:id="rId5" imgW="1752600" imgH="393700" progId="Equation.DSMT4">
                  <p:embed/>
                </p:oleObj>
              </mc:Choice>
              <mc:Fallback>
                <p:oleObj name="Equation" r:id="rId5" imgW="17526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516563"/>
                        <a:ext cx="3508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908175" y="4868863"/>
            <a:ext cx="576263" cy="64770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611188" y="638175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Peebles growth rate factor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5589588"/>
            <a:ext cx="35274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4643438" y="14128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Linder 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Guzzo et al. 2008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500063" y="1643063"/>
            <a:ext cx="79295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Cosmological  Principle: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b="1">
              <a:solidFill>
                <a:srgbClr val="000066"/>
              </a:solidFill>
              <a:latin typeface="Garamond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Universe  is  Isotropic  and  Homogeneous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 Cosmological  Principle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3071813"/>
            <a:ext cx="8143875" cy="1785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2938" y="1643063"/>
            <a:ext cx="8143875" cy="1285875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785813" y="3214688"/>
            <a:ext cx="7858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Homogeneous &amp; Isotropic  Random  Field            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Homogenous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Isotropic      </a:t>
            </a:r>
          </a:p>
        </p:txBody>
      </p:sp>
      <p:graphicFrame>
        <p:nvGraphicFramePr>
          <p:cNvPr id="6151" name="Object 2"/>
          <p:cNvGraphicFramePr>
            <a:graphicFrameLocks noChangeAspect="1"/>
          </p:cNvGraphicFramePr>
          <p:nvPr/>
        </p:nvGraphicFramePr>
        <p:xfrm>
          <a:off x="4286250" y="3643313"/>
          <a:ext cx="3278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3" imgW="1384300" imgH="241300" progId="Equation.DSMT4">
                  <p:embed/>
                </p:oleObj>
              </mc:Choice>
              <mc:Fallback>
                <p:oleObj name="Equation" r:id="rId3" imgW="13843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643313"/>
                        <a:ext cx="32781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3"/>
          <p:cNvGraphicFramePr>
            <a:graphicFrameLocks noChangeAspect="1"/>
          </p:cNvGraphicFramePr>
          <p:nvPr/>
        </p:nvGraphicFramePr>
        <p:xfrm>
          <a:off x="4286250" y="4143375"/>
          <a:ext cx="40608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5" imgW="1714500" imgH="241300" progId="Equation.DSMT4">
                  <p:embed/>
                </p:oleObj>
              </mc:Choice>
              <mc:Fallback>
                <p:oleObj name="Equation" r:id="rId5" imgW="17145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4143375"/>
                        <a:ext cx="40608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4"/>
          <p:cNvGraphicFramePr>
            <a:graphicFrameLocks noChangeAspect="1"/>
          </p:cNvGraphicFramePr>
          <p:nvPr/>
        </p:nvGraphicFramePr>
        <p:xfrm>
          <a:off x="5214938" y="3143250"/>
          <a:ext cx="7143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7" imgW="342751" imgH="241195" progId="Equation.DSMT4">
                  <p:embed/>
                </p:oleObj>
              </mc:Choice>
              <mc:Fallback>
                <p:oleObj name="Equation" r:id="rId7" imgW="342751" imgH="24119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143250"/>
                        <a:ext cx="7143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4375" y="5214938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Within  Universe </a:t>
            </a:r>
            <a:r>
              <a:rPr lang="en-US" u="dbl" dirty="0"/>
              <a:t>one</a:t>
            </a:r>
            <a:r>
              <a:rPr lang="en-US" dirty="0"/>
              <a:t> particular </a:t>
            </a:r>
            <a:r>
              <a:rPr lang="en-US" u="dbl" dirty="0"/>
              <a:t>realization</a:t>
            </a:r>
            <a:r>
              <a:rPr lang="en-US" dirty="0"/>
              <a:t>             :</a:t>
            </a:r>
          </a:p>
          <a:p>
            <a:pPr>
              <a:defRPr/>
            </a:pPr>
            <a:endParaRPr lang="en-US" u="dbl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Observations</a:t>
            </a:r>
            <a:r>
              <a:rPr lang="en-US" dirty="0"/>
              <a:t>:  only spatial distribution in that one particular</a:t>
            </a:r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Theory</a:t>
            </a:r>
            <a:r>
              <a:rPr lang="en-US" dirty="0"/>
              <a:t>:                  </a:t>
            </a:r>
          </a:p>
        </p:txBody>
      </p:sp>
      <p:graphicFrame>
        <p:nvGraphicFramePr>
          <p:cNvPr id="6155" name="Object 5"/>
          <p:cNvGraphicFramePr>
            <a:graphicFrameLocks noChangeAspect="1"/>
          </p:cNvGraphicFramePr>
          <p:nvPr/>
        </p:nvGraphicFramePr>
        <p:xfrm>
          <a:off x="5072063" y="50720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9" imgW="342751" imgH="241195" progId="Equation.DSMT4">
                  <p:embed/>
                </p:oleObj>
              </mc:Choice>
              <mc:Fallback>
                <p:oleObj name="Equation" r:id="rId9" imgW="342751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0720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6"/>
          <p:cNvGraphicFramePr>
            <a:graphicFrameLocks noChangeAspect="1"/>
          </p:cNvGraphicFramePr>
          <p:nvPr/>
        </p:nvGraphicFramePr>
        <p:xfrm>
          <a:off x="7143750" y="56435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0" imgW="342751" imgH="241195" progId="Equation.DSMT4">
                  <p:embed/>
                </p:oleObj>
              </mc:Choice>
              <mc:Fallback>
                <p:oleObj name="Equation" r:id="rId10" imgW="342751" imgH="24119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56435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7"/>
          <p:cNvGraphicFramePr>
            <a:graphicFrameLocks noChangeAspect="1"/>
          </p:cNvGraphicFramePr>
          <p:nvPr/>
        </p:nvGraphicFramePr>
        <p:xfrm>
          <a:off x="2571750" y="6000750"/>
          <a:ext cx="11112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quation" r:id="rId11" imgW="533169" imgH="241195" progId="Equation.DSMT4">
                  <p:embed/>
                </p:oleObj>
              </mc:Choice>
              <mc:Fallback>
                <p:oleObj name="Equation" r:id="rId11" imgW="533169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6000750"/>
                        <a:ext cx="11112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42938" y="5000625"/>
            <a:ext cx="8143875" cy="1643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14625"/>
            <a:ext cx="9072563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Measurement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Spatial  2pt-Correlation  Function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3011" name="AutoShape 4"/>
          <p:cNvSpPr>
            <a:spLocks noChangeArrowheads="1"/>
          </p:cNvSpPr>
          <p:nvPr/>
        </p:nvSpPr>
        <p:spPr bwMode="auto">
          <a:xfrm>
            <a:off x="214313" y="2286000"/>
            <a:ext cx="8715375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563" cy="1143000"/>
          </a:xfrm>
        </p:spPr>
        <p:txBody>
          <a:bodyPr/>
          <a:lstStyle/>
          <a:p>
            <a:r>
              <a:rPr lang="en-US" altLang="en-US" smtClean="0"/>
              <a:t>Deprojected Spatial Correlations</a:t>
            </a:r>
          </a:p>
        </p:txBody>
      </p:sp>
      <p:pic>
        <p:nvPicPr>
          <p:cNvPr id="44035" name="Picture 10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143000"/>
            <a:ext cx="5875338" cy="5345113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142875" y="1500188"/>
            <a:ext cx="3929063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2pt correlation function</a:t>
            </a:r>
          </a:p>
          <a:p>
            <a:pPr>
              <a:defRPr/>
            </a:pPr>
            <a:r>
              <a:rPr lang="en-US" dirty="0"/>
              <a:t>not an ideal power-law: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Halo Model: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Two-point correlation function</a:t>
            </a:r>
          </a:p>
          <a:p>
            <a:pPr>
              <a:defRPr/>
            </a:pPr>
            <a:r>
              <a:rPr lang="en-US" dirty="0"/>
              <a:t>combination of</a:t>
            </a:r>
          </a:p>
          <a:p>
            <a:pPr>
              <a:defRPr/>
            </a:pPr>
            <a:endParaRPr lang="en-US" dirty="0"/>
          </a:p>
          <a:p>
            <a:pPr marL="342900" indent="-342900">
              <a:defRPr/>
            </a:pPr>
            <a:r>
              <a:rPr lang="en-US" dirty="0"/>
              <a:t>1)  small-scale correlations, </a:t>
            </a:r>
          </a:p>
          <a:p>
            <a:pPr marL="342900" indent="-342900">
              <a:defRPr/>
            </a:pPr>
            <a:r>
              <a:rPr lang="en-US" dirty="0"/>
              <a:t>     due to galaxies inside </a:t>
            </a:r>
          </a:p>
          <a:p>
            <a:pPr marL="342900" indent="-342900">
              <a:defRPr/>
            </a:pPr>
            <a:r>
              <a:rPr lang="en-US" dirty="0"/>
              <a:t>     one dark matter halo</a:t>
            </a:r>
          </a:p>
          <a:p>
            <a:pPr marL="342900" indent="-342900">
              <a:defRPr/>
            </a:pPr>
            <a:endParaRPr lang="en-US" dirty="0"/>
          </a:p>
          <a:p>
            <a:pPr marL="342900" indent="-342900">
              <a:buFontTx/>
              <a:buAutoNum type="arabicParenR" startAt="2"/>
              <a:defRPr/>
            </a:pPr>
            <a:r>
              <a:rPr lang="en-US" dirty="0"/>
              <a:t>large scale correlations </a:t>
            </a:r>
          </a:p>
          <a:p>
            <a:pPr marL="342900" indent="-342900">
              <a:defRPr/>
            </a:pPr>
            <a:r>
              <a:rPr lang="en-US" dirty="0"/>
              <a:t>      between dark matter halos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214438"/>
            <a:ext cx="3429000" cy="4500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7"/>
          <p:cNvSpPr txBox="1">
            <a:spLocks noChangeArrowheads="1"/>
          </p:cNvSpPr>
          <p:nvPr/>
        </p:nvSpPr>
        <p:spPr bwMode="auto">
          <a:xfrm>
            <a:off x="142875" y="1214438"/>
            <a:ext cx="3352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The correlation function              g(r)=1+</a:t>
            </a:r>
            <a:r>
              <a:rPr kumimoji="1" lang="en-US" altLang="en-US" sz="1800">
                <a:latin typeface="Symbol" pitchFamily="18" charset="2"/>
              </a:rPr>
              <a:t>x(</a:t>
            </a:r>
            <a:r>
              <a:rPr kumimoji="1" lang="en-US" altLang="en-US" sz="1800"/>
              <a:t>r)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Stromlo-APM, Las Campanas,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CfA2, ESP redshift surveys.</a:t>
            </a:r>
          </a:p>
          <a:p>
            <a:pPr>
              <a:spcBef>
                <a:spcPct val="0"/>
              </a:spcBef>
              <a:buFontTx/>
              <a:buNone/>
            </a:pPr>
            <a:endParaRPr kumimoji="1"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The fractal behavior at small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scales dissapear</a:t>
            </a:r>
            <a:r>
              <a:rPr kumimoji="1" lang="es-ES_tradnl" altLang="en-US" sz="1800"/>
              <a:t>s</a:t>
            </a:r>
            <a:r>
              <a:rPr kumimoji="1" lang="en-US" altLang="en-US" sz="1800"/>
              <a:t> at larger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distances, providing evidence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for a gradual transition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homogeneity.</a:t>
            </a:r>
          </a:p>
        </p:txBody>
      </p:sp>
      <p:sp>
        <p:nvSpPr>
          <p:cNvPr id="45059" name="Text Box 1031"/>
          <p:cNvSpPr txBox="1">
            <a:spLocks noChangeArrowheads="1"/>
          </p:cNvSpPr>
          <p:nvPr/>
        </p:nvSpPr>
        <p:spPr bwMode="auto">
          <a:xfrm>
            <a:off x="8610600" y="99060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400">
                <a:solidFill>
                  <a:schemeClr val="bg2"/>
                </a:solidFill>
              </a:rPr>
              <a:t>(3)</a:t>
            </a:r>
          </a:p>
        </p:txBody>
      </p:sp>
      <p:pic>
        <p:nvPicPr>
          <p:cNvPr id="45060" name="Picture 1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000125"/>
            <a:ext cx="5853112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Comment 1028"/>
          <p:cNvSpPr>
            <a:spLocks noChangeArrowheads="1"/>
          </p:cNvSpPr>
          <p:nvPr/>
        </p:nvSpPr>
        <p:spPr bwMode="auto">
          <a:xfrm>
            <a:off x="142875" y="4500563"/>
            <a:ext cx="4572000" cy="2185987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Plot from Martínez, 1999,  Science, </a:t>
            </a:r>
            <a:r>
              <a:rPr lang="en-US" altLang="en-US" sz="1600" b="1">
                <a:solidFill>
                  <a:srgbClr val="000000"/>
                </a:solidFill>
              </a:rPr>
              <a:t>284</a:t>
            </a:r>
            <a:r>
              <a:rPr lang="en-US" altLang="en-US" sz="1600">
                <a:solidFill>
                  <a:srgbClr val="000000"/>
                </a:solidFill>
              </a:rPr>
              <a:t>, 445.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Loveday </a:t>
            </a:r>
            <a:r>
              <a:rPr lang="en-US" altLang="en-US" sz="1600" i="1">
                <a:solidFill>
                  <a:srgbClr val="000000"/>
                </a:solidFill>
              </a:rPr>
              <a:t>et al.</a:t>
            </a:r>
            <a:r>
              <a:rPr lang="en-US" altLang="en-US" sz="1600">
                <a:solidFill>
                  <a:srgbClr val="000000"/>
                </a:solidFill>
              </a:rPr>
              <a:t>, 1995, ApJ, </a:t>
            </a:r>
            <a:r>
              <a:rPr lang="en-US" altLang="en-US" sz="1600" b="1">
                <a:solidFill>
                  <a:srgbClr val="000000"/>
                </a:solidFill>
              </a:rPr>
              <a:t>442</a:t>
            </a:r>
            <a:r>
              <a:rPr lang="en-US" altLang="en-US" sz="1600">
                <a:solidFill>
                  <a:srgbClr val="000000"/>
                </a:solidFill>
              </a:rPr>
              <a:t>, 457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Tucker </a:t>
            </a:r>
            <a:r>
              <a:rPr lang="en-US" altLang="en-US" sz="1600" i="1">
                <a:solidFill>
                  <a:srgbClr val="000000"/>
                </a:solidFill>
              </a:rPr>
              <a:t>et al., </a:t>
            </a:r>
            <a:r>
              <a:rPr lang="en-US" altLang="en-US" sz="1600">
                <a:solidFill>
                  <a:srgbClr val="000000"/>
                </a:solidFill>
              </a:rPr>
              <a:t>1997, MNRAS, </a:t>
            </a:r>
            <a:r>
              <a:rPr lang="en-US" altLang="en-US" sz="1600" b="1">
                <a:solidFill>
                  <a:srgbClr val="000000"/>
                </a:solidFill>
              </a:rPr>
              <a:t>285</a:t>
            </a:r>
            <a:r>
              <a:rPr lang="en-US" altLang="en-US" sz="1600">
                <a:solidFill>
                  <a:srgbClr val="000000"/>
                </a:solidFill>
              </a:rPr>
              <a:t>, L5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Guzzo </a:t>
            </a:r>
            <a:r>
              <a:rPr lang="en-US" altLang="en-US" sz="1600" i="1">
                <a:solidFill>
                  <a:srgbClr val="000000"/>
                </a:solidFill>
              </a:rPr>
              <a:t>et al</a:t>
            </a:r>
            <a:r>
              <a:rPr lang="en-US" altLang="en-US" sz="1600">
                <a:solidFill>
                  <a:srgbClr val="000000"/>
                </a:solidFill>
              </a:rPr>
              <a:t>.,  2000, AA, </a:t>
            </a:r>
            <a:r>
              <a:rPr lang="en-US" altLang="en-US" sz="1600" b="1">
                <a:solidFill>
                  <a:srgbClr val="000000"/>
                </a:solidFill>
              </a:rPr>
              <a:t>355</a:t>
            </a:r>
            <a:r>
              <a:rPr lang="en-US" altLang="en-US" sz="1600">
                <a:solidFill>
                  <a:srgbClr val="000000"/>
                </a:solidFill>
              </a:rPr>
              <a:t>, 1</a:t>
            </a:r>
            <a:endParaRPr lang="en-US" altLang="en-US" sz="1600" b="1" i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Both"/>
            </a:pPr>
            <a:endParaRPr kumimoji="1" lang="en-US" altLang="en-US" sz="16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kumimoji="1" lang="en-US" altLang="en-US" sz="160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5750" y="214313"/>
            <a:ext cx="85439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Convergence to Homogeneity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2875" y="1143000"/>
            <a:ext cx="3143250" cy="3214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Luminosity Dependence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608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543925" cy="1143000"/>
          </a:xfrm>
        </p:spPr>
        <p:txBody>
          <a:bodyPr/>
          <a:lstStyle/>
          <a:p>
            <a:r>
              <a:rPr lang="en-US" altLang="en-US" smtClean="0"/>
              <a:t>Galaxy  Luminosity  Dependence </a:t>
            </a:r>
          </a:p>
        </p:txBody>
      </p:sp>
      <p:pic>
        <p:nvPicPr>
          <p:cNvPr id="47107" name="Content Placeholder 3" descr="xi.powerpk.zsurvey_Page_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785938"/>
            <a:ext cx="4786312" cy="4651375"/>
          </a:xfrm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5286375" y="1928813"/>
            <a:ext cx="3643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SDSS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correlation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galaxies in different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luminosity bins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Spatial  Structure  &amp;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813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Structural  Insensitivity</a:t>
            </a:r>
          </a:p>
        </p:txBody>
      </p:sp>
      <p:pic>
        <p:nvPicPr>
          <p:cNvPr id="49155" name="Content Placeholder 3" descr="voronoi.randompha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14438"/>
            <a:ext cx="2500312" cy="5278437"/>
          </a:xfrm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3000375" y="1357313"/>
            <a:ext cx="57150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2-pt correlation function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highly insensitive to the geometry &amp; morphology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weblike patterns: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compare 2 distributions with same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1800">
                <a:sym typeface="Mathematica1" pitchFamily="2" charset="2"/>
              </a:rPr>
              <a:t>(r), cq.  P(k),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     but totally different phase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In practice, some sensitivity in terms of distinction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Field, Filamentary, Wall-like and Cluster-dominated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distributions: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because of different fractal dimensions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 smtClean="0"/>
              <a:t>Structural  Sensitivity</a:t>
            </a:r>
          </a:p>
        </p:txBody>
      </p:sp>
      <p:pic>
        <p:nvPicPr>
          <p:cNvPr id="50179" name="Content Placeholder 6" descr="vorelm3.aitoffmag.tran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3286125" cy="5619750"/>
          </a:xfrm>
        </p:spPr>
      </p:pic>
      <p:pic>
        <p:nvPicPr>
          <p:cNvPr id="50180" name="Picture 7" descr="vorelm3.cubex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71563"/>
            <a:ext cx="406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3429000" y="1500188"/>
            <a:ext cx="17145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Wall-dominated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Filamentary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Cluster-like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438" y="1071563"/>
            <a:ext cx="3286125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57750" y="1000125"/>
            <a:ext cx="4071938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Cluster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5120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643438" y="428625"/>
            <a:ext cx="4043362" cy="1143000"/>
          </a:xfrm>
        </p:spPr>
        <p:txBody>
          <a:bodyPr/>
          <a:lstStyle/>
          <a:p>
            <a:r>
              <a:rPr lang="en-US" altLang="en-US" smtClean="0"/>
              <a:t>Clusters of Galaxies </a:t>
            </a:r>
          </a:p>
        </p:txBody>
      </p:sp>
      <p:pic>
        <p:nvPicPr>
          <p:cNvPr id="52227" name="Content Placeholder 3" descr="coma.perse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14313"/>
            <a:ext cx="4000500" cy="6445250"/>
          </a:xfrm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4429125" y="3286125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Coma  Cluster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Perseus Cluster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357688" y="3286125"/>
            <a:ext cx="2071687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1714500"/>
            <a:ext cx="8143875" cy="1785938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785813" y="1428750"/>
            <a:ext cx="8358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                            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Spatial  Averages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Ensemble  Averages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over one realization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                                       of random field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38" y="3857625"/>
            <a:ext cx="821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 Basis for statistical analysis  cosmological large scale structure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In statistical mechanics </a:t>
            </a:r>
            <a:r>
              <a:rPr lang="en-US" dirty="0" err="1"/>
              <a:t>Ergodic</a:t>
            </a:r>
            <a:r>
              <a:rPr lang="en-US" dirty="0"/>
              <a:t> Hypothesis usually refers to time evolution </a:t>
            </a:r>
          </a:p>
          <a:p>
            <a:pPr>
              <a:defRPr/>
            </a:pPr>
            <a:r>
              <a:rPr lang="en-US" dirty="0"/>
              <a:t>  of system, in cosmological applications to </a:t>
            </a:r>
            <a:r>
              <a:rPr lang="en-US" u="dbl" dirty="0"/>
              <a:t>spatial distribution </a:t>
            </a:r>
            <a:r>
              <a:rPr lang="en-US" dirty="0"/>
              <a:t>at one fixed time</a:t>
            </a:r>
          </a:p>
        </p:txBody>
      </p:sp>
      <p:sp>
        <p:nvSpPr>
          <p:cNvPr id="17" name="Left-Right Arrow 16"/>
          <p:cNvSpPr/>
          <p:nvPr/>
        </p:nvSpPr>
        <p:spPr>
          <a:xfrm>
            <a:off x="4071938" y="2428875"/>
            <a:ext cx="785812" cy="214313"/>
          </a:xfrm>
          <a:prstGeom prst="leftRightArrow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3251" name="Picture 4" descr="apm.aco.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2911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285875"/>
            <a:ext cx="4043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Clustering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of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Clusters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50" y="3000375"/>
            <a:ext cx="4071938" cy="277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Clusters cluster much more strongly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than galaxies:</a:t>
            </a:r>
          </a:p>
          <a:p>
            <a:pPr>
              <a:defRPr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clustering defines </a:t>
            </a:r>
            <a:r>
              <a:rPr lang="en-US" dirty="0" err="1">
                <a:solidFill>
                  <a:schemeClr val="accent3"/>
                </a:solidFill>
              </a:rPr>
              <a:t>superclusters</a:t>
            </a:r>
            <a:r>
              <a:rPr lang="en-US" dirty="0">
                <a:solidFill>
                  <a:schemeClr val="accent3"/>
                </a:solidFill>
              </a:rPr>
              <a:t> !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also power-law 2-pt correlation </a:t>
            </a:r>
            <a:r>
              <a:rPr lang="en-US" dirty="0" err="1">
                <a:solidFill>
                  <a:schemeClr val="accent3"/>
                </a:solidFill>
              </a:rPr>
              <a:t>fct</a:t>
            </a:r>
            <a:r>
              <a:rPr lang="en-US" dirty="0">
                <a:solidFill>
                  <a:schemeClr val="accent3"/>
                </a:solidFill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same power law slope 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1.8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  <a:sym typeface="Mathematica1"/>
              </a:rPr>
              <a:t> much higher correlation length r</a:t>
            </a: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0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:</a:t>
            </a:r>
          </a:p>
          <a:p>
            <a:pPr>
              <a:buFontTx/>
              <a:buChar char="-"/>
              <a:defRPr/>
            </a:pPr>
            <a:endParaRPr lang="en-US" baseline="-25000" dirty="0">
              <a:solidFill>
                <a:schemeClr val="accent3"/>
              </a:solidFill>
              <a:sym typeface="Mathematica1"/>
            </a:endParaRPr>
          </a:p>
          <a:p>
            <a:pPr>
              <a:defRPr/>
            </a:pP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 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sym typeface="Mathematica1"/>
              </a:rPr>
              <a:t>           r</a:t>
            </a: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0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 ~   15-25  h</a:t>
            </a:r>
            <a:r>
              <a:rPr lang="en-US" baseline="30000" dirty="0">
                <a:solidFill>
                  <a:schemeClr val="accent3"/>
                </a:solidFill>
                <a:sym typeface="Mathematica1"/>
              </a:rPr>
              <a:t>-1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</a:t>
            </a:r>
            <a:r>
              <a:rPr lang="en-US" dirty="0" err="1">
                <a:solidFill>
                  <a:schemeClr val="accent3"/>
                </a:solidFill>
                <a:sym typeface="Mathematica1"/>
              </a:rPr>
              <a:t>Mpc</a:t>
            </a:r>
            <a:endParaRPr lang="en-US" baseline="-25000" dirty="0">
              <a:solidFill>
                <a:schemeClr val="accent3"/>
              </a:solidFill>
              <a:sym typeface="Mathematica1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9125" y="142875"/>
            <a:ext cx="4643438" cy="657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2875" y="2714625"/>
            <a:ext cx="4071938" cy="40005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4275" name="Content Placeholder 3" descr="xi.powerpk.zsurvey_Page_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571500"/>
            <a:ext cx="6286500" cy="597693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5" descr="xi.cluster.scaling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00250"/>
            <a:ext cx="4357688" cy="8628063"/>
          </a:xfrm>
        </p:spPr>
      </p:pic>
      <p:pic>
        <p:nvPicPr>
          <p:cNvPr id="55299" name="Picture 6" descr="xi.cluster.scaling.estr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4503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2071688"/>
            <a:ext cx="4357688" cy="4286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285750"/>
            <a:ext cx="9072562" cy="63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>
                <a:latin typeface="+mj-lt"/>
              </a:rPr>
              <a:t>Richness-Dependent  Cluster Correlations  </a:t>
            </a:r>
          </a:p>
        </p:txBody>
      </p:sp>
      <p:sp>
        <p:nvSpPr>
          <p:cNvPr id="55302" name="TextBox 9"/>
          <p:cNvSpPr txBox="1">
            <a:spLocks noChangeArrowheads="1"/>
          </p:cNvSpPr>
          <p:nvPr/>
        </p:nvSpPr>
        <p:spPr bwMode="auto">
          <a:xfrm>
            <a:off x="500063" y="1214438"/>
            <a:ext cx="464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More massive clusters are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systematically more strongly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clustered than lower mass ones.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xi.cluster.scaling.estr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4503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2071688"/>
            <a:ext cx="4357688" cy="4286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285750"/>
            <a:ext cx="9072562" cy="63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>
                <a:latin typeface="+mj-lt"/>
              </a:rPr>
              <a:t>Richness-Dependent  Cluster Correlations  </a:t>
            </a:r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500063" y="2071688"/>
            <a:ext cx="46434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More massive clusters are 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systematically more strongly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clustered than lower mass 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simple model: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Szalay &amp; Schramm  1985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56326" name="Picture 11" descr="xiclustszala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357688"/>
            <a:ext cx="299243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 descr="xiclustszala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357813"/>
            <a:ext cx="18954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71500" y="4286250"/>
            <a:ext cx="3643313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Scaling   of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Cluster  Correlation  Functions: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a geometric model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57347" name="AutoShape 4"/>
          <p:cNvSpPr>
            <a:spLocks noChangeArrowheads="1"/>
          </p:cNvSpPr>
          <p:nvPr/>
        </p:nvSpPr>
        <p:spPr bwMode="auto">
          <a:xfrm>
            <a:off x="571500" y="1428750"/>
            <a:ext cx="8215313" cy="421481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5"/>
          <p:cNvSpPr>
            <a:spLocks noChangeArrowheads="1"/>
          </p:cNvSpPr>
          <p:nvPr/>
        </p:nvSpPr>
        <p:spPr bwMode="auto">
          <a:xfrm>
            <a:off x="3419475" y="5876925"/>
            <a:ext cx="1223963" cy="358775"/>
          </a:xfrm>
          <a:prstGeom prst="rect">
            <a:avLst/>
          </a:prstGeom>
          <a:solidFill>
            <a:srgbClr val="FFFF99"/>
          </a:solidFill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1" name="Rectangle 16"/>
          <p:cNvSpPr>
            <a:spLocks noChangeArrowheads="1"/>
          </p:cNvSpPr>
          <p:nvPr/>
        </p:nvSpPr>
        <p:spPr bwMode="auto">
          <a:xfrm>
            <a:off x="5580063" y="5589588"/>
            <a:ext cx="1223962" cy="358775"/>
          </a:xfrm>
          <a:prstGeom prst="rect">
            <a:avLst/>
          </a:prstGeom>
          <a:solidFill>
            <a:srgbClr val="FFFF99"/>
          </a:solidFill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2" name="Rectangle 17"/>
          <p:cNvSpPr>
            <a:spLocks noChangeArrowheads="1"/>
          </p:cNvSpPr>
          <p:nvPr/>
        </p:nvSpPr>
        <p:spPr bwMode="auto">
          <a:xfrm>
            <a:off x="6732588" y="2852738"/>
            <a:ext cx="1223962" cy="358775"/>
          </a:xfrm>
          <a:prstGeom prst="rect">
            <a:avLst/>
          </a:prstGeom>
          <a:solidFill>
            <a:srgbClr val="FFFF99"/>
          </a:solidFill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3" name="Rectangle 12"/>
          <p:cNvSpPr>
            <a:spLocks noChangeArrowheads="1"/>
          </p:cNvSpPr>
          <p:nvPr/>
        </p:nvSpPr>
        <p:spPr bwMode="auto">
          <a:xfrm>
            <a:off x="1116013" y="2636838"/>
            <a:ext cx="1223962" cy="358775"/>
          </a:xfrm>
          <a:prstGeom prst="rect">
            <a:avLst/>
          </a:prstGeom>
          <a:solidFill>
            <a:srgbClr val="FFFF99"/>
          </a:solidFill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4" name="AutoShape 7"/>
          <p:cNvSpPr>
            <a:spLocks noChangeArrowheads="1"/>
          </p:cNvSpPr>
          <p:nvPr/>
        </p:nvSpPr>
        <p:spPr bwMode="auto">
          <a:xfrm>
            <a:off x="250825" y="115888"/>
            <a:ext cx="8713788" cy="20891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8713788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Voronoi  Models:</a:t>
            </a:r>
            <a:b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</a:b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Templates  for the Cosmic Web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</a:t>
            </a:r>
          </a:p>
        </p:txBody>
      </p:sp>
      <p:pic>
        <p:nvPicPr>
          <p:cNvPr id="58376" name="Picture 5" descr="vorkin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28675" y="2781300"/>
            <a:ext cx="10801350" cy="3116263"/>
          </a:xfrm>
          <a:noFill/>
        </p:spPr>
      </p:pic>
      <p:sp>
        <p:nvSpPr>
          <p:cNvPr id="675848" name="Text Box 8"/>
          <p:cNvSpPr txBox="1">
            <a:spLocks noChangeArrowheads="1"/>
          </p:cNvSpPr>
          <p:nvPr/>
        </p:nvSpPr>
        <p:spPr bwMode="auto">
          <a:xfrm>
            <a:off x="1187450" y="2636838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filament</a:t>
            </a:r>
          </a:p>
        </p:txBody>
      </p:sp>
      <p:sp>
        <p:nvSpPr>
          <p:cNvPr id="675849" name="Text Box 9"/>
          <p:cNvSpPr txBox="1">
            <a:spLocks noChangeArrowheads="1"/>
          </p:cNvSpPr>
          <p:nvPr/>
        </p:nvSpPr>
        <p:spPr bwMode="auto">
          <a:xfrm>
            <a:off x="3635375" y="5876925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wall</a:t>
            </a:r>
          </a:p>
        </p:txBody>
      </p:sp>
      <p:sp>
        <p:nvSpPr>
          <p:cNvPr id="58379" name="Text Box 10"/>
          <p:cNvSpPr txBox="1">
            <a:spLocks noChangeArrowheads="1"/>
          </p:cNvSpPr>
          <p:nvPr/>
        </p:nvSpPr>
        <p:spPr bwMode="auto">
          <a:xfrm>
            <a:off x="5651500" y="5589588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663300"/>
                </a:solidFill>
                <a:latin typeface="Papyrus" pitchFamily="66" charset="0"/>
              </a:rPr>
              <a:t>cluster</a:t>
            </a:r>
          </a:p>
        </p:txBody>
      </p:sp>
      <p:sp>
        <p:nvSpPr>
          <p:cNvPr id="675851" name="Text Box 11"/>
          <p:cNvSpPr txBox="1">
            <a:spLocks noChangeArrowheads="1"/>
          </p:cNvSpPr>
          <p:nvPr/>
        </p:nvSpPr>
        <p:spPr bwMode="auto">
          <a:xfrm>
            <a:off x="6948488" y="2852738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void</a:t>
            </a:r>
          </a:p>
        </p:txBody>
      </p:sp>
      <p:sp>
        <p:nvSpPr>
          <p:cNvPr id="58381" name="AutoShape 18"/>
          <p:cNvSpPr>
            <a:spLocks noChangeArrowheads="1"/>
          </p:cNvSpPr>
          <p:nvPr/>
        </p:nvSpPr>
        <p:spPr bwMode="auto">
          <a:xfrm rot="2700000">
            <a:off x="1382712" y="3233738"/>
            <a:ext cx="792163" cy="71438"/>
          </a:xfrm>
          <a:prstGeom prst="rightArrow">
            <a:avLst>
              <a:gd name="adj1" fmla="val 50000"/>
              <a:gd name="adj2" fmla="val 27722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82" name="AutoShape 19"/>
          <p:cNvSpPr>
            <a:spLocks noChangeArrowheads="1"/>
          </p:cNvSpPr>
          <p:nvPr/>
        </p:nvSpPr>
        <p:spPr bwMode="auto">
          <a:xfrm rot="7680000">
            <a:off x="6584950" y="3503613"/>
            <a:ext cx="796925" cy="73025"/>
          </a:xfrm>
          <a:prstGeom prst="rightArrow">
            <a:avLst>
              <a:gd name="adj1" fmla="val 50000"/>
              <a:gd name="adj2" fmla="val 272826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83" name="AutoShape 22"/>
          <p:cNvSpPr>
            <a:spLocks noChangeArrowheads="1"/>
          </p:cNvSpPr>
          <p:nvPr/>
        </p:nvSpPr>
        <p:spPr bwMode="auto">
          <a:xfrm rot="-4680000">
            <a:off x="3444875" y="5121275"/>
            <a:ext cx="1438275" cy="73025"/>
          </a:xfrm>
          <a:prstGeom prst="rightArrow">
            <a:avLst>
              <a:gd name="adj1" fmla="val 50000"/>
              <a:gd name="adj2" fmla="val 492391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84" name="AutoShape 23"/>
          <p:cNvSpPr>
            <a:spLocks noChangeArrowheads="1"/>
          </p:cNvSpPr>
          <p:nvPr/>
        </p:nvSpPr>
        <p:spPr bwMode="auto">
          <a:xfrm rot="-6900000">
            <a:off x="5076826" y="5084762"/>
            <a:ext cx="1079500" cy="73025"/>
          </a:xfrm>
          <a:prstGeom prst="rightArrow">
            <a:avLst>
              <a:gd name="adj1" fmla="val 50000"/>
              <a:gd name="adj2" fmla="val 369565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9395" name="Content Placeholder 3" descr="vorvrtx.cubexi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63" y="357188"/>
            <a:ext cx="6286500" cy="6286500"/>
          </a:xfrm>
        </p:spPr>
      </p:pic>
      <p:pic>
        <p:nvPicPr>
          <p:cNvPr id="59396" name="Picture 5" descr="xivertex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24606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xiverte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2800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1438" y="3857625"/>
            <a:ext cx="2714625" cy="1643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399" name="TextBox 8"/>
          <p:cNvSpPr txBox="1">
            <a:spLocks noChangeArrowheads="1"/>
          </p:cNvSpPr>
          <p:nvPr/>
        </p:nvSpPr>
        <p:spPr bwMode="auto">
          <a:xfrm>
            <a:off x="71438" y="1857375"/>
            <a:ext cx="2786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Perfect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Power-law clustering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Voronoi vertices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438" y="1714500"/>
            <a:ext cx="2714625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0419" name="Content Placeholder 3" descr="clustscaling.cub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42875"/>
            <a:ext cx="8286750" cy="6403975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43" name="Content Placeholder 3" descr="clustscaling.slc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-211138"/>
            <a:ext cx="9144000" cy="706913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Self-similar  Clustering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62467" name="TextBox 5"/>
          <p:cNvSpPr txBox="1">
            <a:spLocks noChangeArrowheads="1"/>
          </p:cNvSpPr>
          <p:nvPr/>
        </p:nvSpPr>
        <p:spPr bwMode="auto">
          <a:xfrm>
            <a:off x="357188" y="5214938"/>
            <a:ext cx="835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function of mass, the correlation length r</a:t>
            </a:r>
            <a:r>
              <a:rPr lang="en-US" altLang="en-US" sz="1800" baseline="-25000"/>
              <a:t>0</a:t>
            </a:r>
            <a:r>
              <a:rPr lang="en-US" altLang="en-US" sz="1800"/>
              <a:t> and coherence length r</a:t>
            </a:r>
            <a:r>
              <a:rPr lang="en-US" altLang="en-US" sz="1800" baseline="-25000"/>
              <a:t>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increase unanimously.   </a:t>
            </a:r>
          </a:p>
        </p:txBody>
      </p:sp>
      <p:pic>
        <p:nvPicPr>
          <p:cNvPr id="62468" name="Content Placeholder 6" descr="vorvrtx.xicorrloglin.ph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785813"/>
            <a:ext cx="8143875" cy="433546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5"/>
          <p:cNvSpPr txBox="1">
            <a:spLocks noChangeArrowheads="1"/>
          </p:cNvSpPr>
          <p:nvPr/>
        </p:nvSpPr>
        <p:spPr bwMode="auto">
          <a:xfrm>
            <a:off x="785813" y="1357313"/>
            <a:ext cx="821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Validity Ergodic  Theorem: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Proven for Gaussian random fields with continuous power spectrum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Requirement: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spatial correlations decay sufficiently rapidly with separation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such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1800" u="sng"/>
              <a:t>many statistically independent volumes </a:t>
            </a:r>
            <a:r>
              <a:rPr lang="en-US" altLang="en-US" sz="1800"/>
              <a:t>in one realization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All information present in complete distribution function                  available from  single sample            over all space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graphicFrame>
        <p:nvGraphicFramePr>
          <p:cNvPr id="8196" name="Object 2"/>
          <p:cNvGraphicFramePr>
            <a:graphicFrameLocks noChangeAspect="1"/>
          </p:cNvGraphicFramePr>
          <p:nvPr/>
        </p:nvGraphicFramePr>
        <p:xfrm>
          <a:off x="2857500" y="5429250"/>
          <a:ext cx="642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3" imgW="342751" imgH="241195" progId="Equation.DSMT4">
                  <p:embed/>
                </p:oleObj>
              </mc:Choice>
              <mc:Fallback>
                <p:oleObj name="Equation" r:id="rId3" imgW="342751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5429250"/>
                        <a:ext cx="6429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3"/>
          <p:cNvGraphicFramePr>
            <a:graphicFrameLocks noChangeAspect="1"/>
          </p:cNvGraphicFramePr>
          <p:nvPr/>
        </p:nvGraphicFramePr>
        <p:xfrm>
          <a:off x="6429375" y="5143500"/>
          <a:ext cx="9683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5" imgW="533169" imgH="241195" progId="Equation.DSMT4">
                  <p:embed/>
                </p:oleObj>
              </mc:Choice>
              <mc:Fallback>
                <p:oleObj name="Equation" r:id="rId5" imgW="533169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5143500"/>
                        <a:ext cx="9683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28625" y="1857375"/>
            <a:ext cx="8143875" cy="4214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786188" y="4643438"/>
            <a:ext cx="642937" cy="42862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Self-similar  Clustering</a:t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63491" name="Content Placeholder 3" descr="corrrscal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928688"/>
            <a:ext cx="8359775" cy="3929062"/>
          </a:xfrm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357188" y="5000625"/>
            <a:ext cx="835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function of mass, the correlation length r</a:t>
            </a:r>
            <a:r>
              <a:rPr lang="en-US" altLang="en-US" sz="1800" baseline="-25000"/>
              <a:t>0</a:t>
            </a:r>
            <a:r>
              <a:rPr lang="en-US" altLang="en-US" sz="1800"/>
              <a:t> and coherence length r</a:t>
            </a:r>
            <a:r>
              <a:rPr lang="en-US" altLang="en-US" sz="1800" baseline="-25000"/>
              <a:t>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increase unanimously.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Higher Order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Functions: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4515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N-point  correlation  functions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endParaRPr lang="en-US" altLang="en-US" sz="2200" smtClean="0"/>
          </a:p>
          <a:p>
            <a:endParaRPr lang="en-US" altLang="en-US" sz="2200" smtClean="0"/>
          </a:p>
          <a:p>
            <a:endParaRPr lang="en-US" altLang="en-US" sz="2200" smtClean="0"/>
          </a:p>
          <a:p>
            <a:r>
              <a:rPr lang="en-US" altLang="en-US" sz="2200" smtClean="0"/>
              <a:t>N-point correlation function </a:t>
            </a:r>
          </a:p>
          <a:p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 </a:t>
            </a:r>
          </a:p>
          <a:p>
            <a:endParaRPr lang="en-US" altLang="en-US" sz="2200" smtClean="0"/>
          </a:p>
          <a:p>
            <a:r>
              <a:rPr lang="en-US" altLang="en-US" sz="2200" smtClean="0"/>
              <a:t>Probability function of finding an n-tuplet  of  galaxies in </a:t>
            </a:r>
          </a:p>
          <a:p>
            <a:pPr>
              <a:buFontTx/>
              <a:buNone/>
            </a:pPr>
            <a:r>
              <a:rPr lang="en-US" altLang="en-US" sz="2200" smtClean="0"/>
              <a:t>    n  specified volumes  dV</a:t>
            </a:r>
            <a:r>
              <a:rPr lang="en-US" altLang="en-US" sz="2200" baseline="-25000" smtClean="0"/>
              <a:t>1</a:t>
            </a:r>
            <a:r>
              <a:rPr lang="en-US" altLang="en-US" sz="2200" smtClean="0"/>
              <a:t>, dV</a:t>
            </a:r>
            <a:r>
              <a:rPr lang="en-US" altLang="en-US" sz="2200" baseline="-25000" smtClean="0"/>
              <a:t>2</a:t>
            </a:r>
            <a:r>
              <a:rPr lang="en-US" altLang="en-US" sz="2200" smtClean="0"/>
              <a:t>, …, dV</a:t>
            </a:r>
            <a:r>
              <a:rPr lang="en-US" altLang="en-US" sz="2200" baseline="-25000" smtClean="0"/>
              <a:t>n</a:t>
            </a:r>
          </a:p>
        </p:txBody>
      </p:sp>
      <p:graphicFrame>
        <p:nvGraphicFramePr>
          <p:cNvPr id="65540" name="Object 2"/>
          <p:cNvGraphicFramePr>
            <a:graphicFrameLocks noChangeAspect="1"/>
          </p:cNvGraphicFramePr>
          <p:nvPr/>
        </p:nvGraphicFramePr>
        <p:xfrm>
          <a:off x="285750" y="5000625"/>
          <a:ext cx="863758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Equation" r:id="rId3" imgW="2527300" imgH="279400" progId="Equation.DSMT4">
                  <p:embed/>
                </p:oleObj>
              </mc:Choice>
              <mc:Fallback>
                <p:oleObj name="Equation" r:id="rId3" imgW="25273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000625"/>
                        <a:ext cx="8637588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4"/>
          <p:cNvGraphicFramePr>
            <a:graphicFrameLocks noChangeAspect="1"/>
          </p:cNvGraphicFramePr>
          <p:nvPr/>
        </p:nvGraphicFramePr>
        <p:xfrm>
          <a:off x="2714625" y="2786063"/>
          <a:ext cx="35591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Equation" r:id="rId5" imgW="1040948" imgH="253890" progId="Equation.DSMT4">
                  <p:embed/>
                </p:oleObj>
              </mc:Choice>
              <mc:Fallback>
                <p:oleObj name="Equation" r:id="rId5" imgW="1040948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786063"/>
                        <a:ext cx="3559175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14313" y="4857750"/>
            <a:ext cx="8786812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6563" name="Content Placeholder 3" descr="xi.powerpk.zsurvey_Page_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285750"/>
            <a:ext cx="6357937" cy="62738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3-point  correlation  functions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3-point correlation function </a:t>
            </a:r>
          </a:p>
          <a:p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 </a:t>
            </a:r>
          </a:p>
          <a:p>
            <a:endParaRPr lang="en-US" altLang="en-US" sz="2200" smtClean="0"/>
          </a:p>
        </p:txBody>
      </p:sp>
      <p:graphicFrame>
        <p:nvGraphicFramePr>
          <p:cNvPr id="67588" name="Object 2"/>
          <p:cNvGraphicFramePr>
            <a:graphicFrameLocks noChangeAspect="1"/>
          </p:cNvGraphicFramePr>
          <p:nvPr/>
        </p:nvGraphicFramePr>
        <p:xfrm>
          <a:off x="428625" y="1928813"/>
          <a:ext cx="759618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0" name="Equation" r:id="rId3" imgW="2222500" imgH="279400" progId="Equation.DSMT4">
                  <p:embed/>
                </p:oleObj>
              </mc:Choice>
              <mc:Fallback>
                <p:oleObj name="Equation" r:id="rId3" imgW="22225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928813"/>
                        <a:ext cx="7596188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857500" y="3429000"/>
          <a:ext cx="34147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1" name="Equation" r:id="rId5" imgW="1447800" imgH="457200" progId="Equation.DSMT4">
                  <p:embed/>
                </p:oleObj>
              </mc:Choice>
              <mc:Fallback>
                <p:oleObj name="Equation" r:id="rId5" imgW="14478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429000"/>
                        <a:ext cx="34147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428625" y="5214938"/>
          <a:ext cx="848518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2" name="Equation" r:id="rId7" imgW="2895600" imgH="254000" progId="Equation.DSMT4">
                  <p:embed/>
                </p:oleObj>
              </mc:Choice>
              <mc:Fallback>
                <p:oleObj name="Equation" r:id="rId7" imgW="2895600" imgH="254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214938"/>
                        <a:ext cx="848518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14313" y="1357313"/>
            <a:ext cx="8715375" cy="1643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750" y="4857750"/>
            <a:ext cx="8643938" cy="1285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429375" y="3143250"/>
            <a:ext cx="428625" cy="157162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2"/>
          <p:cNvSpPr txBox="1">
            <a:spLocks/>
          </p:cNvSpPr>
          <p:nvPr/>
        </p:nvSpPr>
        <p:spPr bwMode="auto">
          <a:xfrm>
            <a:off x="285750" y="5357813"/>
            <a:ext cx="82296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kern="0" dirty="0">
                <a:latin typeface="+mn-lt"/>
              </a:rPr>
              <a:t> </a:t>
            </a:r>
            <a:r>
              <a:rPr lang="en-US" sz="2200" kern="0" dirty="0">
                <a:latin typeface="+mn-lt"/>
                <a:sym typeface="Mathematica1"/>
              </a:rPr>
              <a:t>  0:              non-Gaussian density field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kern="0" dirty="0">
                <a:latin typeface="+mn-lt"/>
                <a:sym typeface="Mathematica1"/>
              </a:rPr>
              <a:t> Hierarchical  </a:t>
            </a:r>
            <a:r>
              <a:rPr lang="en-US" sz="2200" kern="0" dirty="0" err="1">
                <a:latin typeface="+mn-lt"/>
                <a:sym typeface="Mathematica1"/>
              </a:rPr>
              <a:t>ansatz</a:t>
            </a:r>
            <a:r>
              <a:rPr lang="en-US" sz="2200" kern="0" dirty="0">
                <a:latin typeface="+mn-lt"/>
                <a:sym typeface="Mathematica1"/>
              </a:rPr>
              <a:t>  (</a:t>
            </a:r>
            <a:r>
              <a:rPr lang="en-US" sz="2200" kern="0" dirty="0" err="1">
                <a:latin typeface="+mn-lt"/>
                <a:sym typeface="Mathematica1"/>
              </a:rPr>
              <a:t>Groth</a:t>
            </a:r>
            <a:r>
              <a:rPr lang="en-US" sz="2200" kern="0" dirty="0">
                <a:latin typeface="+mn-lt"/>
                <a:sym typeface="Mathematica1"/>
              </a:rPr>
              <a:t> &amp; Peebles 1977) </a:t>
            </a:r>
            <a:endParaRPr lang="en-US" sz="2200" kern="0" dirty="0">
              <a:latin typeface="+mn-lt"/>
            </a:endParaRPr>
          </a:p>
        </p:txBody>
      </p:sp>
      <p:sp>
        <p:nvSpPr>
          <p:cNvPr id="14" name="Content Placeholder 12"/>
          <p:cNvSpPr txBox="1">
            <a:spLocks/>
          </p:cNvSpPr>
          <p:nvPr/>
        </p:nvSpPr>
        <p:spPr bwMode="auto">
          <a:xfrm>
            <a:off x="357188" y="3357563"/>
            <a:ext cx="82296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+mn-lt"/>
              </a:rPr>
              <a:t> reduced 3-point correlation function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+mn-lt"/>
              </a:rPr>
              <a:t> excess correlation over that described by the 2-pt contributions</a:t>
            </a:r>
          </a:p>
        </p:txBody>
      </p:sp>
      <p:sp>
        <p:nvSpPr>
          <p:cNvPr id="68612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3-point  correlation  functions</a:t>
            </a:r>
          </a:p>
        </p:txBody>
      </p:sp>
      <p:graphicFrame>
        <p:nvGraphicFramePr>
          <p:cNvPr id="68613" name="Object 4"/>
          <p:cNvGraphicFramePr>
            <a:graphicFrameLocks noChangeAspect="1"/>
          </p:cNvGraphicFramePr>
          <p:nvPr/>
        </p:nvGraphicFramePr>
        <p:xfrm>
          <a:off x="500063" y="2071688"/>
          <a:ext cx="848518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5" name="Equation" r:id="rId3" imgW="2895600" imgH="254000" progId="Equation.DSMT4">
                  <p:embed/>
                </p:oleObj>
              </mc:Choice>
              <mc:Fallback>
                <p:oleObj name="Equation" r:id="rId3" imgW="28956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071688"/>
                        <a:ext cx="8485187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14313" y="1357313"/>
            <a:ext cx="8715375" cy="1643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313" y="3286125"/>
            <a:ext cx="8715375" cy="1928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68616" name="Object 6"/>
          <p:cNvGraphicFramePr>
            <a:graphicFrameLocks noChangeAspect="1"/>
          </p:cNvGraphicFramePr>
          <p:nvPr/>
        </p:nvGraphicFramePr>
        <p:xfrm>
          <a:off x="2786063" y="3857625"/>
          <a:ext cx="37957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Equation" r:id="rId5" imgW="1294838" imgH="266584" progId="Equation.DSMT4">
                  <p:embed/>
                </p:oleObj>
              </mc:Choice>
              <mc:Fallback>
                <p:oleObj name="Equation" r:id="rId5" imgW="1294838" imgH="26658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3857625"/>
                        <a:ext cx="379571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7" name="Content Placeholder 12"/>
          <p:cNvSpPr>
            <a:spLocks noGrp="1"/>
          </p:cNvSpPr>
          <p:nvPr>
            <p:ph idx="1"/>
          </p:nvPr>
        </p:nvSpPr>
        <p:spPr>
          <a:xfrm>
            <a:off x="428625" y="1571625"/>
            <a:ext cx="8229600" cy="12144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smtClean="0"/>
              <a:t>3-point correlation function</a:t>
            </a:r>
          </a:p>
        </p:txBody>
      </p:sp>
      <p:graphicFrame>
        <p:nvGraphicFramePr>
          <p:cNvPr id="68618" name="Object 7"/>
          <p:cNvGraphicFramePr>
            <a:graphicFrameLocks noChangeAspect="1"/>
          </p:cNvGraphicFramePr>
          <p:nvPr/>
        </p:nvGraphicFramePr>
        <p:xfrm>
          <a:off x="1714500" y="6215063"/>
          <a:ext cx="53784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7" name="Equation" r:id="rId7" imgW="2298700" imgH="254000" progId="Equation.DSMT4">
                  <p:embed/>
                </p:oleObj>
              </mc:Choice>
              <mc:Fallback>
                <p:oleObj name="Equation" r:id="rId7" imgW="22987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6215063"/>
                        <a:ext cx="53784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Power  Spectrum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9635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Power Spectrum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28625" y="1500188"/>
            <a:ext cx="8829675" cy="4525962"/>
          </a:xfrm>
        </p:spPr>
        <p:txBody>
          <a:bodyPr/>
          <a:lstStyle/>
          <a:p>
            <a:r>
              <a:rPr lang="en-US" altLang="en-US" smtClean="0"/>
              <a:t>Directly measuring clustering in </a:t>
            </a:r>
          </a:p>
          <a:p>
            <a:pPr>
              <a:buFontTx/>
              <a:buNone/>
            </a:pPr>
            <a:r>
              <a:rPr lang="en-US" altLang="en-US" smtClean="0"/>
              <a:t>   Fourier space: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   -  </a:t>
            </a:r>
            <a:r>
              <a:rPr lang="en-US" altLang="en-US" sz="2200" smtClean="0"/>
              <a:t>More intuitive physically:</a:t>
            </a:r>
          </a:p>
          <a:p>
            <a:pPr>
              <a:buFontTx/>
              <a:buNone/>
            </a:pPr>
            <a:r>
              <a:rPr lang="en-US" altLang="en-US" sz="2200" smtClean="0"/>
              <a:t>         separating processes on different scales</a:t>
            </a:r>
          </a:p>
          <a:p>
            <a:pPr>
              <a:buFontTx/>
              <a:buNone/>
            </a:pPr>
            <a:r>
              <a:rPr lang="en-US" altLang="en-US" sz="2200" smtClean="0"/>
              <a:t>     -   Theoretical model predictions are made </a:t>
            </a:r>
          </a:p>
          <a:p>
            <a:pPr>
              <a:buFontTx/>
              <a:buNone/>
            </a:pPr>
            <a:r>
              <a:rPr lang="en-US" altLang="en-US" sz="2200" smtClean="0"/>
              <a:t>         in terms of power spectrum</a:t>
            </a:r>
          </a:p>
          <a:p>
            <a:pPr>
              <a:buFontTx/>
              <a:buNone/>
            </a:pPr>
            <a:r>
              <a:rPr lang="en-US" altLang="en-US" sz="2200" smtClean="0"/>
              <a:t>      -  Amplitudes for different wavenumbers are</a:t>
            </a:r>
          </a:p>
          <a:p>
            <a:pPr>
              <a:buFontTx/>
              <a:buNone/>
            </a:pPr>
            <a:r>
              <a:rPr lang="en-US" altLang="en-US" sz="2200" smtClean="0"/>
              <a:t>         statistically orthogonal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Power Spectrum  P(k)</a:t>
            </a:r>
          </a:p>
        </p:txBody>
      </p:sp>
      <p:pic>
        <p:nvPicPr>
          <p:cNvPr id="71683" name="Content Placeholder 5" descr="deltak.tran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571625"/>
            <a:ext cx="5362575" cy="1601788"/>
          </a:xfrm>
        </p:spPr>
      </p:pic>
      <p:pic>
        <p:nvPicPr>
          <p:cNvPr id="71684" name="Picture 8" descr="powerspec.tran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929063"/>
            <a:ext cx="8299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0063" y="3786188"/>
            <a:ext cx="8286750" cy="235743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8229600" cy="1143000"/>
          </a:xfrm>
        </p:spPr>
        <p:txBody>
          <a:bodyPr/>
          <a:lstStyle/>
          <a:p>
            <a:r>
              <a:rPr lang="en-US" altLang="en-US" smtClean="0"/>
              <a:t>CDM Power Spectrum  P(k)</a:t>
            </a:r>
          </a:p>
        </p:txBody>
      </p:sp>
      <p:pic>
        <p:nvPicPr>
          <p:cNvPr id="72707" name="Content Placeholder 3" descr="xi.powerpk.zsurvey_Page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00313"/>
            <a:ext cx="8229600" cy="2422525"/>
          </a:xfrm>
        </p:spPr>
      </p:pic>
      <p:sp>
        <p:nvSpPr>
          <p:cNvPr id="5" name="Rectangle 4"/>
          <p:cNvSpPr/>
          <p:nvPr/>
        </p:nvSpPr>
        <p:spPr>
          <a:xfrm>
            <a:off x="8001000" y="4786313"/>
            <a:ext cx="857250" cy="50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313" y="2143125"/>
            <a:ext cx="8643937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2438" y="3286125"/>
            <a:ext cx="642937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Statistical  Cosmological   Principle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Weak cosmological  principle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(small fluctuations initially and today over Hubble scale)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Ergodic Hypothesis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Fair  Sample  Hypothesis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5143500" y="5715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fair sample hypothesis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(Peebles  1980)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3731" name="Content Placeholder 3" descr="xi.powerpk.zsurvey_Page_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5081588" cy="6575425"/>
          </a:xfrm>
        </p:spPr>
      </p:pic>
      <p:pic>
        <p:nvPicPr>
          <p:cNvPr id="73732" name="Picture 4" descr="xi.powerpk.zsurvey_Page_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71500"/>
            <a:ext cx="5180012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15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 P(k)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800" smtClean="0"/>
              <a:t>Power Spectrum -  Correlation Function</a:t>
            </a:r>
          </a:p>
        </p:txBody>
      </p:sp>
      <p:graphicFrame>
        <p:nvGraphicFramePr>
          <p:cNvPr id="7475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500313" y="1285875"/>
          <a:ext cx="409733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9" name="Equation" r:id="rId3" imgW="1269449" imgH="291973" progId="Equation.DSMT4">
                  <p:embed/>
                </p:oleObj>
              </mc:Choice>
              <mc:Fallback>
                <p:oleObj name="Equation" r:id="rId3" imgW="1269449" imgH="29197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285875"/>
                        <a:ext cx="4097337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3"/>
          <p:cNvGraphicFramePr>
            <a:graphicFrameLocks noChangeAspect="1"/>
          </p:cNvGraphicFramePr>
          <p:nvPr/>
        </p:nvGraphicFramePr>
        <p:xfrm>
          <a:off x="2714625" y="2571750"/>
          <a:ext cx="42608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0" name="Equation" r:id="rId5" imgW="1473200" imgH="444500" progId="Equation.DSMT4">
                  <p:embed/>
                </p:oleObj>
              </mc:Choice>
              <mc:Fallback>
                <p:oleObj name="Equation" r:id="rId5" imgW="14732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571750"/>
                        <a:ext cx="426085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1143000"/>
            <a:ext cx="4857750" cy="29289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4758" name="Object 4"/>
          <p:cNvGraphicFramePr>
            <a:graphicFrameLocks noChangeAspect="1"/>
          </p:cNvGraphicFramePr>
          <p:nvPr/>
        </p:nvGraphicFramePr>
        <p:xfrm>
          <a:off x="2357438" y="4286250"/>
          <a:ext cx="432593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1" name="Equation" r:id="rId7" imgW="1841500" imgH="482600" progId="Equation.DSMT4">
                  <p:embed/>
                </p:oleObj>
              </mc:Choice>
              <mc:Fallback>
                <p:oleObj name="Equation" r:id="rId7" imgW="18415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4286250"/>
                        <a:ext cx="432593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142875" y="4643438"/>
            <a:ext cx="27860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</a:rPr>
              <a:t>Isotropy: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</a:rPr>
              <a:t>Delta-power</a:t>
            </a:r>
          </a:p>
        </p:txBody>
      </p:sp>
      <p:graphicFrame>
        <p:nvGraphicFramePr>
          <p:cNvPr id="74760" name="Object 5"/>
          <p:cNvGraphicFramePr>
            <a:graphicFrameLocks noChangeAspect="1"/>
          </p:cNvGraphicFramePr>
          <p:nvPr/>
        </p:nvGraphicFramePr>
        <p:xfrm>
          <a:off x="2357438" y="5643563"/>
          <a:ext cx="33877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2" name="Equation" r:id="rId9" imgW="1256755" imgH="393529" progId="Equation.DSMT4">
                  <p:embed/>
                </p:oleObj>
              </mc:Choice>
              <mc:Fallback>
                <p:oleObj name="Equation" r:id="rId9" imgW="1256755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5643563"/>
                        <a:ext cx="338772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8377237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6096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Estimators of P(k)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714500"/>
            <a:ext cx="8153400" cy="4114800"/>
          </a:xfrm>
        </p:spPr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Direct estimator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Pixelization and maximum likelihood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Karhunen-Loèwe (signal-to-noise) transform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Quadratic compression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Bayesian 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Multiresolution decomposition</a:t>
            </a:r>
          </a:p>
        </p:txBody>
      </p:sp>
      <p:sp>
        <p:nvSpPr>
          <p:cNvPr id="76804" name="Comment 4"/>
          <p:cNvSpPr>
            <a:spLocks noChangeArrowheads="1"/>
          </p:cNvSpPr>
          <p:nvPr/>
        </p:nvSpPr>
        <p:spPr bwMode="auto">
          <a:xfrm>
            <a:off x="2286000" y="5715000"/>
            <a:ext cx="6080125" cy="9255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800">
                <a:solidFill>
                  <a:srgbClr val="000000"/>
                </a:solidFill>
              </a:rPr>
              <a:t>Tegmark, Hamilton, Strauss, Vogeley, and Szalay, (1998),</a:t>
            </a:r>
            <a:r>
              <a:rPr lang="es-ES_tradnl" altLang="en-US" sz="1800" b="1">
                <a:solidFill>
                  <a:srgbClr val="000000"/>
                </a:solidFill>
              </a:rPr>
              <a:t> </a:t>
            </a:r>
            <a:r>
              <a:rPr lang="es-ES_tradnl" altLang="en-US" sz="1800">
                <a:solidFill>
                  <a:srgbClr val="000000"/>
                </a:solidFill>
              </a:rPr>
              <a:t>Measuring the galaxy power spectrum with future redshift surveys, ApJ, </a:t>
            </a:r>
            <a:r>
              <a:rPr lang="es-ES_tradnl" altLang="en-US" sz="1800" b="1">
                <a:solidFill>
                  <a:srgbClr val="000000"/>
                </a:solidFill>
              </a:rPr>
              <a:t>499</a:t>
            </a:r>
            <a:r>
              <a:rPr lang="es-ES_tradnl" altLang="en-US" sz="1800">
                <a:solidFill>
                  <a:srgbClr val="000000"/>
                </a:solidFill>
              </a:rPr>
              <a:t>, 555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Estimators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143000"/>
          </a:xfrm>
        </p:spPr>
        <p:txBody>
          <a:bodyPr/>
          <a:lstStyle/>
          <a:p>
            <a:r>
              <a:rPr lang="en-US" altLang="en-US" smtClean="0"/>
              <a:t>Karhunen-Loeve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142875" y="214312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smtClean="0"/>
              <a:t>Decomposition in series of </a:t>
            </a:r>
          </a:p>
          <a:p>
            <a:pPr>
              <a:buFontTx/>
              <a:buNone/>
            </a:pPr>
            <a:r>
              <a:rPr lang="en-US" altLang="en-US" sz="2200" smtClean="0"/>
              <a:t>orthogonal </a:t>
            </a:r>
          </a:p>
          <a:p>
            <a:pPr>
              <a:buFontTx/>
              <a:buNone/>
            </a:pPr>
            <a:r>
              <a:rPr lang="en-US" altLang="en-US" sz="2200" smtClean="0"/>
              <a:t>signal-noise eigenfunctions</a:t>
            </a:r>
          </a:p>
          <a:p>
            <a:pPr>
              <a:buFontTx/>
              <a:buNone/>
            </a:pPr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Vogeley &amp; Szalay 1995</a:t>
            </a:r>
          </a:p>
        </p:txBody>
      </p:sp>
      <p:pic>
        <p:nvPicPr>
          <p:cNvPr id="77828" name="Picture 3" descr="karhune-loeve.sd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0"/>
            <a:ext cx="5230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8851" name="Content Placeholder 3" descr="xi.powerpk.zsurvey_Page_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214313"/>
            <a:ext cx="7429500" cy="63754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9875" name="Content Placeholder 3" descr="xi.powerpk.zsurvey_Page_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428625"/>
            <a:ext cx="6715125" cy="62357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0899" name="Content Placeholder 3" descr="xi.powerpk.zsurvey_Page_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285750"/>
            <a:ext cx="5857875" cy="613251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Baryonic  Acoustic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Oscillations 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8192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82947" name="Picture 8" descr="phot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20896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Discrete  e.g.  Continuous  </a:t>
            </a:r>
          </a:p>
        </p:txBody>
      </p:sp>
      <p:sp>
        <p:nvSpPr>
          <p:cNvPr id="1024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83971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3_z=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84995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3_z=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4_z=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5_z=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Measuring BAO</a:t>
            </a:r>
          </a:p>
        </p:txBody>
      </p:sp>
      <p:pic>
        <p:nvPicPr>
          <p:cNvPr id="86019" name="Picture 8" descr="anim_man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5429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 as cosmological tools</a:t>
            </a:r>
          </a:p>
        </p:txBody>
      </p:sp>
      <p:pic>
        <p:nvPicPr>
          <p:cNvPr id="87043" name="Picture 4" descr="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40163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12"/>
          <p:cNvSpPr txBox="1">
            <a:spLocks noChangeArrowheads="1"/>
          </p:cNvSpPr>
          <p:nvPr/>
        </p:nvSpPr>
        <p:spPr bwMode="auto">
          <a:xfrm>
            <a:off x="5003800" y="1720850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Until recombination, the sound wave travels a distance of: </a:t>
            </a:r>
          </a:p>
        </p:txBody>
      </p:sp>
      <p:pic>
        <p:nvPicPr>
          <p:cNvPr id="87045" name="Picture 13" descr="sound_distanc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68638"/>
            <a:ext cx="2305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15"/>
          <p:cNvSpPr txBox="1">
            <a:spLocks noChangeArrowheads="1"/>
          </p:cNvSpPr>
          <p:nvPr/>
        </p:nvSpPr>
        <p:spPr bwMode="auto">
          <a:xfrm>
            <a:off x="5127625" y="4314825"/>
            <a:ext cx="40163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This distance can be accurately determined from the CMB power spectrum, and was found to be 147</a:t>
            </a:r>
            <a:r>
              <a:rPr lang="en-US" altLang="en-US" sz="2400">
                <a:cs typeface="Times New Roman" pitchFamily="18" charset="0"/>
              </a:rPr>
              <a:t>±</a:t>
            </a:r>
            <a:r>
              <a:rPr lang="en-US" altLang="en-US" sz="2400"/>
              <a:t>2 Mpc.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Cosmic Constraints</a:t>
            </a:r>
            <a:br>
              <a:rPr lang="en-US" altLang="en-US" b="1" smtClean="0"/>
            </a:br>
            <a:r>
              <a:rPr lang="en-US" altLang="en-US" b="1" smtClean="0"/>
              <a:t>LSS Clustering</a:t>
            </a:r>
          </a:p>
        </p:txBody>
      </p:sp>
      <p:pic>
        <p:nvPicPr>
          <p:cNvPr id="88067" name="Content Placeholder 3" descr="pk.sdss.dr7.re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048125" cy="4525962"/>
          </a:xfrm>
        </p:spPr>
      </p:pic>
      <p:pic>
        <p:nvPicPr>
          <p:cNvPr id="88068" name="Picture 4" descr="clustering.cosmpar.sdss.dr7.re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628775"/>
            <a:ext cx="49625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5"/>
          <p:cNvSpPr txBox="1">
            <a:spLocks noChangeArrowheads="1"/>
          </p:cNvSpPr>
          <p:nvPr/>
        </p:nvSpPr>
        <p:spPr bwMode="auto">
          <a:xfrm>
            <a:off x="611188" y="609282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SDSS DR7 LRG sample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Clustering,   Reid et al.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Topological Analysis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of the Cosmic Web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8909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50825" y="4868863"/>
            <a:ext cx="8642350" cy="18002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250825" y="2349500"/>
            <a:ext cx="8642350" cy="237490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 assess the 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key aspects of the 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nonlinear cosmic matter and galaxy distribution: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       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●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multiscale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character                                   hierarchical structure formation</a:t>
            </a:r>
          </a:p>
          <a:p>
            <a:pPr marL="371475" indent="-371475">
              <a:lnSpc>
                <a:spcPct val="80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1600" b="1" dirty="0">
                <a:solidFill>
                  <a:srgbClr val="292929"/>
                </a:solidFill>
                <a:latin typeface="+mn-lt"/>
              </a:rPr>
              <a:t>            ●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weblike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network                                          anisotropic collapse</a:t>
            </a:r>
          </a:p>
          <a:p>
            <a:pPr marL="371475" indent="-371475">
              <a:lnSpc>
                <a:spcPct val="80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1600" b="1" dirty="0">
                <a:solidFill>
                  <a:srgbClr val="292929"/>
                </a:solidFill>
                <a:latin typeface="+mn-lt"/>
              </a:rPr>
              <a:t>            ● volume dominance voids                           asymmetry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overdense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vs.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underdense</a:t>
            </a:r>
            <a:endParaRPr lang="en-US" sz="1600" b="1" dirty="0">
              <a:solidFill>
                <a:srgbClr val="DDDDDD"/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9011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3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Cosmic Structure Analysis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3419475" y="3789363"/>
            <a:ext cx="1008063" cy="287337"/>
          </a:xfrm>
          <a:prstGeom prst="left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850" y="5084763"/>
            <a:ext cx="88201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Many statistical measures:                         clustering measures (correlation functions)</a:t>
            </a: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                                                                  density distribution functions</a:t>
            </a:r>
          </a:p>
          <a:p>
            <a:pPr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Topological Characteristic of network:      genus statistics</a:t>
            </a: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Geometric   Characteristics:                       Minkowski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functionals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8_baby_univer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40513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 descr="7_pscz_pot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857250"/>
            <a:ext cx="52863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1565275"/>
            <a:ext cx="6915150" cy="408781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1. Direct intuitive meanings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- characterize the LSS as a quantitative measure with a physical  interpretation attached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2. Easy to measure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- global genus topology from integration of local curvature: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          According to the Gauss-Bonnet theorem  the integrated Gaussian curvature of a surface is related with its topological genus by </a:t>
            </a: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081088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ko-KR" sz="4500" b="1" smtClean="0">
                <a:latin typeface="Times New Roman" pitchFamily="18" charset="0"/>
                <a:ea typeface="굴림" pitchFamily="50" charset="-127"/>
              </a:rPr>
              <a:t>Why is the topology study useful?</a:t>
            </a:r>
          </a:p>
        </p:txBody>
      </p:sp>
      <p:pic>
        <p:nvPicPr>
          <p:cNvPr id="92164" name="Picture 2" descr="C:\강의\국제강연\0410CosForm-KIAS\genus\Weinberg87\Fig2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>
            <a:fillRect/>
          </a:stretch>
        </p:blipFill>
        <p:spPr bwMode="auto">
          <a:xfrm>
            <a:off x="1325563" y="2527300"/>
            <a:ext cx="61388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3" descr="C:\강의\국제강연\1006Beijing\Fig2\GBTheor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805488"/>
            <a:ext cx="2209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723900"/>
            <a:ext cx="7335837" cy="39084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2400" b="1" smtClean="0">
                <a:latin typeface="Times New Roman" pitchFamily="18" charset="0"/>
                <a:ea typeface="굴림" pitchFamily="50" charset="-127"/>
              </a:rPr>
              <a:t>Intrinsic topology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does not change by trivial change in the shape of structure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or by trivial coordinate transformation, which result in monotonic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expansion/contraction, distortion, rotation ...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93187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7" r="47806"/>
          <a:stretch>
            <a:fillRect/>
          </a:stretch>
        </p:blipFill>
        <p:spPr bwMode="auto">
          <a:xfrm>
            <a:off x="1268413" y="2879725"/>
            <a:ext cx="113823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7" r="47806"/>
          <a:stretch>
            <a:fillRect/>
          </a:stretch>
        </p:blipFill>
        <p:spPr bwMode="auto">
          <a:xfrm>
            <a:off x="2708275" y="2286000"/>
            <a:ext cx="19843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3" r="49606"/>
          <a:stretch>
            <a:fillRect/>
          </a:stretch>
        </p:blipFill>
        <p:spPr bwMode="auto">
          <a:xfrm>
            <a:off x="5294313" y="1865313"/>
            <a:ext cx="7969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7" r="47806"/>
          <a:stretch>
            <a:fillRect/>
          </a:stretch>
        </p:blipFill>
        <p:spPr bwMode="auto">
          <a:xfrm rot="2754733">
            <a:off x="6783388" y="2725738"/>
            <a:ext cx="11826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1325563" y="4811713"/>
            <a:ext cx="12652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2828925" y="4511675"/>
            <a:ext cx="19240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5413375" y="4210050"/>
            <a:ext cx="8826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 rot="2431806">
            <a:off x="6762750" y="4816475"/>
            <a:ext cx="12128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195" name="직선 연결선 18"/>
          <p:cNvCxnSpPr>
            <a:cxnSpLocks noChangeShapeType="1"/>
          </p:cNvCxnSpPr>
          <p:nvPr/>
        </p:nvCxnSpPr>
        <p:spPr bwMode="auto">
          <a:xfrm>
            <a:off x="0" y="4090988"/>
            <a:ext cx="4572000" cy="603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How to relate discrete and continuous  distributions: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Define number density             for a point process: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Dirac Delta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ensemble 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Discrete &amp;  Continuous</a:t>
            </a:r>
            <a:br>
              <a:rPr lang="en-US" altLang="en-US" smtClean="0"/>
            </a:br>
            <a:r>
              <a:rPr lang="en-US" altLang="en-US" smtClean="0"/>
              <a:t>Distributions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4500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269" name="Object 2"/>
          <p:cNvGraphicFramePr>
            <a:graphicFrameLocks noChangeAspect="1"/>
          </p:cNvGraphicFramePr>
          <p:nvPr/>
        </p:nvGraphicFramePr>
        <p:xfrm>
          <a:off x="3500438" y="2714625"/>
          <a:ext cx="660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3" imgW="317225" imgH="241091" progId="Equation.DSMT4">
                  <p:embed/>
                </p:oleObj>
              </mc:Choice>
              <mc:Fallback>
                <p:oleObj name="Equation" r:id="rId3" imgW="317225" imgH="24109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2714625"/>
                        <a:ext cx="660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3"/>
          <p:cNvGraphicFramePr>
            <a:graphicFrameLocks noChangeAspect="1"/>
          </p:cNvGraphicFramePr>
          <p:nvPr/>
        </p:nvGraphicFramePr>
        <p:xfrm>
          <a:off x="1571625" y="3429000"/>
          <a:ext cx="5891213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Equation" r:id="rId5" imgW="2032000" imgH="355600" progId="Equation.DSMT4">
                  <p:embed/>
                </p:oleObj>
              </mc:Choice>
              <mc:Fallback>
                <p:oleObj name="Equation" r:id="rId5" imgW="2032000" imgH="355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3429000"/>
                        <a:ext cx="5891213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428750" y="3286125"/>
            <a:ext cx="6143625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272" name="Object 4"/>
          <p:cNvGraphicFramePr>
            <a:graphicFrameLocks noChangeAspect="1"/>
          </p:cNvGraphicFramePr>
          <p:nvPr/>
        </p:nvGraphicFramePr>
        <p:xfrm>
          <a:off x="1500188" y="4500563"/>
          <a:ext cx="108902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Equation" r:id="rId7" imgW="393529" imgH="253890" progId="Equation.DSMT4">
                  <p:embed/>
                </p:oleObj>
              </mc:Choice>
              <mc:Fallback>
                <p:oleObj name="Equation" r:id="rId7" imgW="393529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4500563"/>
                        <a:ext cx="108902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5"/>
          <p:cNvGraphicFramePr>
            <a:graphicFrameLocks noChangeAspect="1"/>
          </p:cNvGraphicFramePr>
          <p:nvPr/>
        </p:nvGraphicFramePr>
        <p:xfrm>
          <a:off x="1428750" y="5143500"/>
          <a:ext cx="31178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Equation" r:id="rId9" imgW="1206500" imgH="457200" progId="Equation.DSMT4">
                  <p:embed/>
                </p:oleObj>
              </mc:Choice>
              <mc:Fallback>
                <p:oleObj name="Equation" r:id="rId9" imgW="12065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5143500"/>
                        <a:ext cx="311785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4" descr="C:\강의\국제강연\1006Beijing\Fig2\92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3825"/>
            <a:ext cx="1219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13"/>
          <p:cNvSpPr>
            <a:spLocks noChangeArrowheads="1"/>
          </p:cNvSpPr>
          <p:nvPr/>
        </p:nvSpPr>
        <p:spPr bwMode="auto">
          <a:xfrm>
            <a:off x="844550" y="3549650"/>
            <a:ext cx="5892800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2" name="Rectangle 14"/>
          <p:cNvSpPr>
            <a:spLocks noChangeArrowheads="1"/>
          </p:cNvSpPr>
          <p:nvPr/>
        </p:nvSpPr>
        <p:spPr bwMode="auto">
          <a:xfrm>
            <a:off x="844550" y="5233988"/>
            <a:ext cx="5892800" cy="10810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3" name="Rectangle 12"/>
          <p:cNvSpPr>
            <a:spLocks noChangeArrowheads="1"/>
          </p:cNvSpPr>
          <p:nvPr/>
        </p:nvSpPr>
        <p:spPr bwMode="auto">
          <a:xfrm>
            <a:off x="844550" y="1746250"/>
            <a:ext cx="5892800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963613" y="5054600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963613" y="3367088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6" name="Text Box 9"/>
          <p:cNvSpPr txBox="1">
            <a:spLocks noChangeArrowheads="1"/>
          </p:cNvSpPr>
          <p:nvPr/>
        </p:nvSpPr>
        <p:spPr bwMode="auto">
          <a:xfrm>
            <a:off x="963613" y="1620838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7" name="Text Box 4"/>
          <p:cNvSpPr txBox="1">
            <a:spLocks noChangeArrowheads="1"/>
          </p:cNvSpPr>
          <p:nvPr/>
        </p:nvSpPr>
        <p:spPr bwMode="auto">
          <a:xfrm>
            <a:off x="844550" y="542925"/>
            <a:ext cx="589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000">
                <a:ea typeface="굴림" pitchFamily="50" charset="-127"/>
              </a:rPr>
              <a:t>II. Introductory theory of topology statistics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800"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Measures of intrinsic topology - </a:t>
            </a:r>
            <a:r>
              <a:rPr lang="en-US" altLang="ko-KR" sz="1600" b="1">
                <a:solidFill>
                  <a:srgbClr val="0000FF"/>
                </a:solidFill>
                <a:ea typeface="굴림" pitchFamily="50" charset="-127"/>
              </a:rPr>
              <a:t>Minkowski Functionals</a:t>
            </a:r>
          </a:p>
        </p:txBody>
      </p:sp>
      <p:sp>
        <p:nvSpPr>
          <p:cNvPr id="94218" name="Text Box 5"/>
          <p:cNvSpPr txBox="1">
            <a:spLocks noChangeArrowheads="1"/>
          </p:cNvSpPr>
          <p:nvPr/>
        </p:nvSpPr>
        <p:spPr bwMode="auto">
          <a:xfrm>
            <a:off x="1023938" y="1566863"/>
            <a:ext cx="650081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3D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</a:t>
            </a:r>
            <a:r>
              <a:rPr lang="en-US" altLang="ko-KR" sz="1600">
                <a:solidFill>
                  <a:srgbClr val="0000FF"/>
                </a:solidFill>
                <a:ea typeface="굴림" pitchFamily="50" charset="-127"/>
              </a:rPr>
              <a:t>3d genus (Euler characteristic)     </a:t>
            </a:r>
            <a:r>
              <a:rPr lang="en-US" altLang="ko-KR" sz="1600">
                <a:ea typeface="굴림" pitchFamily="50" charset="-127"/>
              </a:rPr>
              <a:t>2. mean curvature                                              3. contour surface area                     4. volume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3d galaxy redshift survey data, 3d HI map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1600">
              <a:solidFill>
                <a:srgbClr val="CC0099"/>
              </a:solidFill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2D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2d genus (Euler characteristic)     2. contour length                                              3. area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  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CMB temp./polarization,  2d galaxy surveys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1500"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1D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level crossings                                 2. length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Ly</a:t>
            </a:r>
            <a:r>
              <a:rPr lang="el-GR" altLang="ko-KR" sz="1400" b="1">
                <a:solidFill>
                  <a:srgbClr val="CC0099"/>
                </a:solidFill>
                <a:cs typeface="Times New Roman" pitchFamily="18" charset="0"/>
              </a:rPr>
              <a:t>α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  clouds, deep HI surveys, pencil beam galaxy surveys</a:t>
            </a:r>
          </a:p>
        </p:txBody>
      </p:sp>
      <p:sp>
        <p:nvSpPr>
          <p:cNvPr id="94219" name="Line 6"/>
          <p:cNvSpPr>
            <a:spLocks noChangeShapeType="1"/>
          </p:cNvSpPr>
          <p:nvPr/>
        </p:nvSpPr>
        <p:spPr bwMode="auto">
          <a:xfrm>
            <a:off x="1143000" y="2768600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0" name="Line 7"/>
          <p:cNvSpPr>
            <a:spLocks noChangeShapeType="1"/>
          </p:cNvSpPr>
          <p:nvPr/>
        </p:nvSpPr>
        <p:spPr bwMode="auto">
          <a:xfrm>
            <a:off x="1144588" y="4511675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1" name="Line 8"/>
          <p:cNvSpPr>
            <a:spLocks noChangeShapeType="1"/>
          </p:cNvSpPr>
          <p:nvPr/>
        </p:nvSpPr>
        <p:spPr bwMode="auto">
          <a:xfrm>
            <a:off x="1144588" y="6015038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2" name="TextBox 4"/>
          <p:cNvSpPr txBox="1">
            <a:spLocks noChangeArrowheads="1"/>
          </p:cNvSpPr>
          <p:nvPr/>
        </p:nvSpPr>
        <p:spPr bwMode="auto">
          <a:xfrm>
            <a:off x="7277100" y="1565275"/>
            <a:ext cx="1743075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CC0066"/>
                </a:solidFill>
                <a:ea typeface="굴림" pitchFamily="50" charset="-127"/>
              </a:rPr>
              <a:t>II. Introductory theory of topology statistics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CC0066"/>
                </a:solidFill>
                <a:ea typeface="굴림" pitchFamily="50" charset="-127"/>
                <a:cs typeface="Times New Roman" pitchFamily="18" charset="0"/>
              </a:rPr>
              <a:t>1. Measures of intrinsic topology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FF99FF"/>
                </a:solidFill>
                <a:ea typeface="굴림" pitchFamily="50" charset="-127"/>
                <a:cs typeface="Times New Roman" pitchFamily="18" charset="0"/>
              </a:rPr>
              <a:t>2. Definitions of MFs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FF99FF"/>
                </a:solidFill>
                <a:ea typeface="굴림" pitchFamily="50" charset="-127"/>
                <a:cs typeface="Times New Roman" pitchFamily="18" charset="0"/>
              </a:rPr>
              <a:t>3. Gaussian formulae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FF99FF"/>
              </a:solidFill>
              <a:ea typeface="굴림" pitchFamily="50" charset="-127"/>
            </a:endParaRPr>
          </a:p>
        </p:txBody>
      </p:sp>
      <p:pic>
        <p:nvPicPr>
          <p:cNvPr id="94223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8" r="47806"/>
          <a:stretch>
            <a:fillRect/>
          </a:stretch>
        </p:blipFill>
        <p:spPr bwMode="auto">
          <a:xfrm>
            <a:off x="6049963" y="2346325"/>
            <a:ext cx="6873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4" descr="Map-c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144963"/>
            <a:ext cx="11890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to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625725"/>
            <a:ext cx="1503362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5705475" y="2857500"/>
            <a:ext cx="2500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: 2 holes – 1 body = +1</a:t>
            </a:r>
          </a:p>
        </p:txBody>
      </p:sp>
      <p:pic>
        <p:nvPicPr>
          <p:cNvPr id="952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7" b="18312"/>
          <a:stretch>
            <a:fillRect/>
          </a:stretch>
        </p:blipFill>
        <p:spPr bwMode="auto">
          <a:xfrm>
            <a:off x="2698750" y="2741613"/>
            <a:ext cx="889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587625"/>
            <a:ext cx="83343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03250" y="903288"/>
            <a:ext cx="63738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ko-KR" altLang="en-US" sz="1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ko-KR" dirty="0">
                <a:cs typeface="Times New Roman" pitchFamily="18" charset="0"/>
              </a:rPr>
              <a:t>Topological definition of  the genus, G=-V</a:t>
            </a:r>
            <a:r>
              <a:rPr lang="en-US" altLang="ko-KR" baseline="-25000" dirty="0">
                <a:cs typeface="Times New Roman" pitchFamily="18" charset="0"/>
              </a:rPr>
              <a:t>3</a:t>
            </a:r>
            <a:endParaRPr lang="ko-KR" altLang="en-US" baseline="-25000" dirty="0">
              <a:cs typeface="Times New Roman" pitchFamily="18" charset="0"/>
            </a:endParaRPr>
          </a:p>
          <a:p>
            <a:pPr>
              <a:defRPr/>
            </a:pPr>
            <a:endParaRPr lang="en-US" altLang="ko-KR" sz="1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Genus = # of holes in </a:t>
            </a:r>
            <a:r>
              <a:rPr lang="en-US" altLang="ko-KR" sz="1400" b="1" dirty="0" err="1">
                <a:solidFill>
                  <a:srgbClr val="0000FF"/>
                </a:solidFill>
                <a:latin typeface="+mn-lt"/>
              </a:rPr>
              <a:t>iso</a:t>
            </a: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-density contour surfaces -  # of isolated regions </a:t>
            </a:r>
          </a:p>
          <a:p>
            <a:pPr>
              <a:defRPr/>
            </a:pPr>
            <a:endParaRPr lang="en-US" altLang="ko-KR" sz="1400" b="1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 [ex. G(sphere)=-1,             G(torus)=0,            G(two </a:t>
            </a:r>
            <a:r>
              <a:rPr lang="en-US" altLang="ko-KR" sz="1400" b="1" dirty="0" err="1">
                <a:solidFill>
                  <a:srgbClr val="0000FF"/>
                </a:solidFill>
                <a:latin typeface="+mn-lt"/>
              </a:rPr>
              <a:t>tori</a:t>
            </a: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)=+1   ]</a:t>
            </a:r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r>
              <a:rPr lang="en-US" altLang="ko-KR" sz="1400" dirty="0"/>
              <a:t>The topological genus is related with the integrated Gaussian curvature of a surface by (Gauss-Bonnet theorem )</a:t>
            </a:r>
            <a:endParaRPr lang="ko-KR" altLang="en-US" sz="1400" dirty="0"/>
          </a:p>
        </p:txBody>
      </p:sp>
      <p:pic>
        <p:nvPicPr>
          <p:cNvPr id="95239" name="Picture 3" descr="C:\강의\국제강연\1006Beijing\Fig2\GBTheor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25590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50825" y="1341438"/>
            <a:ext cx="8642350" cy="45354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611188" y="1503363"/>
            <a:ext cx="8208962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ym typeface="Mathematica3"/>
              </a:rPr>
              <a:t>For a surface with c components, the genus G specifies </a:t>
            </a:r>
            <a:r>
              <a:rPr lang="en-US" b="1" dirty="0">
                <a:sym typeface="Mathematica1"/>
              </a:rPr>
              <a:t> handles on </a:t>
            </a:r>
          </a:p>
          <a:p>
            <a:pPr>
              <a:defRPr/>
            </a:pPr>
            <a:r>
              <a:rPr lang="en-US" b="1" dirty="0">
                <a:sym typeface="Mathematica1"/>
              </a:rPr>
              <a:t>surface,  and is related to the Euler characteristic (</a:t>
            </a:r>
            <a:r>
              <a:rPr lang="en-US" b="1" dirty="0">
                <a:sym typeface="Mathematica5"/>
              </a:rPr>
              <a:t></a:t>
            </a:r>
            <a:r>
              <a:rPr lang="en-US" b="1" dirty="0">
                <a:sym typeface="Mathematica1"/>
              </a:rPr>
              <a:t>) via: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where, according to the Gauss-Bonnet theorem, the Euler-Poincare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characteristic is given by the surface integral over the Gaussian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9626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1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98647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Gauss – Bonnet Theorem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graphicFrame>
        <p:nvGraphicFramePr>
          <p:cNvPr id="96263" name="Object 3"/>
          <p:cNvGraphicFramePr>
            <a:graphicFrameLocks noChangeAspect="1"/>
          </p:cNvGraphicFramePr>
          <p:nvPr/>
        </p:nvGraphicFramePr>
        <p:xfrm>
          <a:off x="2916238" y="2205038"/>
          <a:ext cx="3252787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name="Equation" r:id="rId5" imgW="1066337" imgH="393529" progId="Equation.DSMT4">
                  <p:embed/>
                </p:oleObj>
              </mc:Choice>
              <mc:Fallback>
                <p:oleObj name="Equation" r:id="rId5" imgW="1066337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205038"/>
                        <a:ext cx="3252787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4" name="Object 4"/>
          <p:cNvGraphicFramePr>
            <a:graphicFrameLocks noChangeAspect="1"/>
          </p:cNvGraphicFramePr>
          <p:nvPr/>
        </p:nvGraphicFramePr>
        <p:xfrm>
          <a:off x="2700338" y="4437063"/>
          <a:ext cx="39433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3" name="Equation" r:id="rId7" imgW="1651000" imgH="482600" progId="Equation.DSMT4">
                  <p:embed/>
                </p:oleObj>
              </mc:Choice>
              <mc:Fallback>
                <p:oleObj name="Equation" r:id="rId7" imgW="16510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437063"/>
                        <a:ext cx="39433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fa2_n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067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39750" y="1773238"/>
            <a:ext cx="3887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43195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n-lt"/>
              </a:rPr>
              <a:t>The mean value of </a:t>
            </a:r>
            <a:r>
              <a:rPr lang="en-GB" sz="2400" b="1" dirty="0">
                <a:latin typeface="+mn-lt"/>
                <a:sym typeface="Symbol" pitchFamily="18" charset="2"/>
              </a:rPr>
              <a:t> can be calculated analytically for Gaussian random fields (test of GRF hypothesis?)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n-lt"/>
                <a:sym typeface="Symbol" pitchFamily="18" charset="2"/>
              </a:rPr>
              <a:t>In 3D the mean level is characterised by </a:t>
            </a: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g&gt;0 (a sponge)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In 2D the mean level has =0.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There is no 2D equivalent of a sponge!</a:t>
            </a: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827088" y="476250"/>
            <a:ext cx="741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395288" y="404813"/>
            <a:ext cx="748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       The usefulness of </a:t>
            </a:r>
            <a:r>
              <a:rPr lang="en-GB" altLang="en-US" sz="4000">
                <a:sym typeface="Symbol" pitchFamily="18" charset="2"/>
              </a:rPr>
              <a:t>Euler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Topology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 the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Primordial Gaussian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125538"/>
            <a:ext cx="8785225" cy="46069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skyglobe.wmap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0425" y="0"/>
            <a:ext cx="4214813" cy="7354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5963" y="981075"/>
            <a:ext cx="371475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Earliest View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of our Cosmos:</a:t>
            </a: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the Universe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379,000 years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after the Big Bang</a:t>
            </a:r>
          </a:p>
          <a:p>
            <a:pPr>
              <a:defRPr/>
            </a:pP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Perfect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Gaussian Field</a:t>
            </a: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Origin: Inflation,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             t =10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-36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sec 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07950" y="-242888"/>
            <a:ext cx="9828213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Cosmic  Microwave  Background</a:t>
            </a:r>
          </a:p>
        </p:txBody>
      </p:sp>
      <p:sp>
        <p:nvSpPr>
          <p:cNvPr id="9933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CMB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temperature map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1863" y="981075"/>
            <a:ext cx="3060700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1863" y="3500438"/>
            <a:ext cx="3060700" cy="17287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6"/>
          <p:cNvGraphicFramePr>
            <a:graphicFrameLocks noChangeAspect="1"/>
          </p:cNvGraphicFramePr>
          <p:nvPr/>
        </p:nvGraphicFramePr>
        <p:xfrm>
          <a:off x="5219700" y="1844675"/>
          <a:ext cx="372903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4" name="Equation" r:id="rId3" imgW="2781300" imgH="774700" progId="Equation.DSMT4">
                  <p:embed/>
                </p:oleObj>
              </mc:Choice>
              <mc:Fallback>
                <p:oleObj name="Equation" r:id="rId3" imgW="2781300" imgH="7747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844675"/>
                        <a:ext cx="3729038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5" name="Object 26"/>
          <p:cNvGraphicFramePr>
            <a:graphicFrameLocks noChangeAspect="1"/>
          </p:cNvGraphicFramePr>
          <p:nvPr/>
        </p:nvGraphicFramePr>
        <p:xfrm>
          <a:off x="4716463" y="5661025"/>
          <a:ext cx="4281487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5" name="Equation" r:id="rId5" imgW="3251200" imgH="736600" progId="Equation.DSMT4">
                  <p:embed/>
                </p:oleObj>
              </mc:Choice>
              <mc:Fallback>
                <p:oleObj name="Equation" r:id="rId5" imgW="3251200" imgH="736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661025"/>
                        <a:ext cx="4281487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6" name="Object 26"/>
          <p:cNvGraphicFramePr>
            <a:graphicFrameLocks noChangeAspect="1"/>
          </p:cNvGraphicFramePr>
          <p:nvPr/>
        </p:nvGraphicFramePr>
        <p:xfrm>
          <a:off x="5292725" y="4564063"/>
          <a:ext cx="36639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6" name="Equation" r:id="rId7" imgW="2946400" imgH="736600" progId="Equation.DSMT4">
                  <p:embed/>
                </p:oleObj>
              </mc:Choice>
              <mc:Fallback>
                <p:oleObj name="Equation" r:id="rId7" imgW="2946400" imgH="736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64063"/>
                        <a:ext cx="36639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427538" y="1700213"/>
            <a:ext cx="4608512" cy="50419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0358" name="Content Placeholder 4" descr="gaussian.3d.png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5076825" cy="50768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00013"/>
            <a:ext cx="901065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Primordial Gaussian Field</a:t>
            </a:r>
            <a:endParaRPr lang="en-US" b="1" dirty="0">
              <a:solidFill>
                <a:schemeClr val="accent3"/>
              </a:solidFill>
            </a:endParaRPr>
          </a:p>
        </p:txBody>
      </p:sp>
      <p:graphicFrame>
        <p:nvGraphicFramePr>
          <p:cNvPr id="100360" name="Object 26"/>
          <p:cNvGraphicFramePr>
            <a:graphicFrameLocks noChangeAspect="1"/>
          </p:cNvGraphicFramePr>
          <p:nvPr/>
        </p:nvGraphicFramePr>
        <p:xfrm>
          <a:off x="323850" y="5445125"/>
          <a:ext cx="33115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7" name="Equation" r:id="rId10" imgW="2260600" imgH="863600" progId="Equation.DSMT4">
                  <p:embed/>
                </p:oleObj>
              </mc:Choice>
              <mc:Fallback>
                <p:oleObj name="Equation" r:id="rId10" imgW="2260600" imgH="863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45125"/>
                        <a:ext cx="3311525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own Arrow 9"/>
          <p:cNvSpPr/>
          <p:nvPr/>
        </p:nvSpPr>
        <p:spPr>
          <a:xfrm>
            <a:off x="6659563" y="3141663"/>
            <a:ext cx="576262" cy="1008062"/>
          </a:xfrm>
          <a:prstGeom prst="down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204369" y="3572669"/>
            <a:ext cx="37449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27538" y="5445125"/>
            <a:ext cx="6492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388" y="5445125"/>
            <a:ext cx="4105275" cy="12969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4319588" y="5553075"/>
            <a:ext cx="215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137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1380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1381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13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1" descr="s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" b="6833"/>
          <a:stretch>
            <a:fillRect/>
          </a:stretch>
        </p:blipFill>
        <p:spPr bwMode="auto">
          <a:xfrm>
            <a:off x="-252413" y="2349500"/>
            <a:ext cx="4895851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Line 41"/>
          <p:cNvSpPr>
            <a:spLocks noChangeShapeType="1"/>
          </p:cNvSpPr>
          <p:nvPr/>
        </p:nvSpPr>
        <p:spPr bwMode="auto">
          <a:xfrm flipH="1">
            <a:off x="3059113" y="3357563"/>
            <a:ext cx="1512887" cy="6492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Genus</a:t>
            </a:r>
          </a:p>
        </p:txBody>
      </p:sp>
      <p:sp>
        <p:nvSpPr>
          <p:cNvPr id="102405" name="TextBox 8"/>
          <p:cNvSpPr txBox="1">
            <a:spLocks noChangeArrowheads="1"/>
          </p:cNvSpPr>
          <p:nvPr/>
        </p:nvSpPr>
        <p:spPr bwMode="auto">
          <a:xfrm>
            <a:off x="611188" y="155733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Genus Gaussian Field, the “cosmological” way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06" name="Object 26"/>
          <p:cNvGraphicFramePr>
            <a:graphicFrameLocks noChangeAspect="1"/>
          </p:cNvGraphicFramePr>
          <p:nvPr/>
        </p:nvGraphicFramePr>
        <p:xfrm>
          <a:off x="3851275" y="1989138"/>
          <a:ext cx="12319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7" name="Equation" r:id="rId4" imgW="609336" imgH="203112" progId="Equation.DSMT4">
                  <p:embed/>
                </p:oleObj>
              </mc:Choice>
              <mc:Fallback>
                <p:oleObj name="Equation" r:id="rId4" imgW="609336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989138"/>
                        <a:ext cx="123190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26"/>
          <p:cNvGraphicFramePr>
            <a:graphicFrameLocks noChangeAspect="1"/>
          </p:cNvGraphicFramePr>
          <p:nvPr/>
        </p:nvGraphicFramePr>
        <p:xfrm>
          <a:off x="4787900" y="2708275"/>
          <a:ext cx="420846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8" name="Equation" r:id="rId6" imgW="2260600" imgH="596900" progId="Equation.DSMT4">
                  <p:embed/>
                </p:oleObj>
              </mc:Choice>
              <mc:Fallback>
                <p:oleObj name="Equation" r:id="rId6" imgW="2260600" imgH="5969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708275"/>
                        <a:ext cx="4208463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716463" y="2708275"/>
            <a:ext cx="4319587" cy="11525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409" name="Object 26"/>
          <p:cNvGraphicFramePr>
            <a:graphicFrameLocks noChangeAspect="1"/>
          </p:cNvGraphicFramePr>
          <p:nvPr/>
        </p:nvGraphicFramePr>
        <p:xfrm>
          <a:off x="4787900" y="4402138"/>
          <a:ext cx="413226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9" name="Equation" r:id="rId8" imgW="1954951" imgH="253890" progId="Equation.DSMT4">
                  <p:embed/>
                </p:oleObj>
              </mc:Choice>
              <mc:Fallback>
                <p:oleObj name="Equation" r:id="rId8" imgW="1954951" imgH="25389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402138"/>
                        <a:ext cx="413226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716463" y="4149725"/>
            <a:ext cx="4319587" cy="11509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Topology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non-Gaussian Fields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125538"/>
            <a:ext cx="8785225" cy="46069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5117</TotalTime>
  <Words>2968</Words>
  <Application>Microsoft Office PowerPoint</Application>
  <PresentationFormat>On-screen Show (4:3)</PresentationFormat>
  <Paragraphs>887</Paragraphs>
  <Slides>139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1" baseType="lpstr">
      <vt:lpstr>Default Design</vt:lpstr>
      <vt:lpstr>Equation</vt:lpstr>
      <vt:lpstr>    Lecture course CSF2014 University Groningen Nov . 2014-Jan 2015</vt:lpstr>
      <vt:lpstr>If you want to  know more...</vt:lpstr>
      <vt:lpstr>Ergodic  Theorem  </vt:lpstr>
      <vt:lpstr>Statistical  Cosmological  Principle</vt:lpstr>
      <vt:lpstr>Ergodic  Theorem </vt:lpstr>
      <vt:lpstr>Ergodic  Theorem </vt:lpstr>
      <vt:lpstr>Fair  Sample  Hypothesis </vt:lpstr>
      <vt:lpstr>Discrete  e.g.  Continuous  </vt:lpstr>
      <vt:lpstr>Discrete &amp;  Continuous Distributions </vt:lpstr>
      <vt:lpstr>Correlation  Functions  </vt:lpstr>
      <vt:lpstr>Correlation Functions</vt:lpstr>
      <vt:lpstr>Correlation Functions</vt:lpstr>
      <vt:lpstr> Correlation Functions</vt:lpstr>
      <vt:lpstr> Correlation Functions</vt:lpstr>
      <vt:lpstr>Correlation Functions:   related measures</vt:lpstr>
      <vt:lpstr>Correlation Functions:   related measures</vt:lpstr>
      <vt:lpstr>Power-law  Correlations</vt:lpstr>
      <vt:lpstr>Correlation Functions</vt:lpstr>
      <vt:lpstr>Correlation  Function Estimators   </vt:lpstr>
      <vt:lpstr>PowerPoint Presentation</vt:lpstr>
      <vt:lpstr>PowerPoint Presentation</vt:lpstr>
      <vt:lpstr>PowerPoint Presentation</vt:lpstr>
      <vt:lpstr>PowerPoint Presentation</vt:lpstr>
      <vt:lpstr>Angular  Two-point  Correlation Function </vt:lpstr>
      <vt:lpstr>Nonlinear Descriptions</vt:lpstr>
      <vt:lpstr>Nonlinear Descriptions</vt:lpstr>
      <vt:lpstr>Nonlinear Descriptions</vt:lpstr>
      <vt:lpstr>PowerPoint Presentation</vt:lpstr>
      <vt:lpstr>Nonlinear Descriptions</vt:lpstr>
      <vt:lpstr>Nonlinear Descriptions</vt:lpstr>
      <vt:lpstr>Nonlinear Descriptions</vt:lpstr>
      <vt:lpstr>Nonlinear Descriptions</vt:lpstr>
      <vt:lpstr>Nonlinear Descriptions</vt:lpstr>
      <vt:lpstr>Correlation  Functions:  Redshift  Space  </vt:lpstr>
      <vt:lpstr>PowerPoint Presentation</vt:lpstr>
      <vt:lpstr>PowerPoint Presentation</vt:lpstr>
      <vt:lpstr>sky-redshift space  2-pt correlation function (,)</vt:lpstr>
      <vt:lpstr>Redshift Space Distortions  Correlation Function</vt:lpstr>
      <vt:lpstr>Evolution Growth Rate</vt:lpstr>
      <vt:lpstr> Measurement   Spatial  2pt-Correlation  Function   </vt:lpstr>
      <vt:lpstr>Deprojected Spatial Correlations</vt:lpstr>
      <vt:lpstr>PowerPoint Presentation</vt:lpstr>
      <vt:lpstr> Luminosity Dependence  Correlation  Functions   </vt:lpstr>
      <vt:lpstr>Galaxy  Luminosity  Dependence </vt:lpstr>
      <vt:lpstr> Spatial  Structure  &amp;  Correlation  Functions   </vt:lpstr>
      <vt:lpstr>Structural  Insensitivity</vt:lpstr>
      <vt:lpstr>Structural  Sensitivity</vt:lpstr>
      <vt:lpstr> Cluster  Correlation  Functions   </vt:lpstr>
      <vt:lpstr>Clusters of Galaxies </vt:lpstr>
      <vt:lpstr>PowerPoint Presentation</vt:lpstr>
      <vt:lpstr>PowerPoint Presentation</vt:lpstr>
      <vt:lpstr>PowerPoint Presentation</vt:lpstr>
      <vt:lpstr>PowerPoint Presentation</vt:lpstr>
      <vt:lpstr> Scaling   of  Cluster  Correlation  Functions:  a geometric model    </vt:lpstr>
      <vt:lpstr>Voronoi  Models: Templates  for the Cosmic Web  </vt:lpstr>
      <vt:lpstr>PowerPoint Presentation</vt:lpstr>
      <vt:lpstr>PowerPoint Presentation</vt:lpstr>
      <vt:lpstr>PowerPoint Presentation</vt:lpstr>
      <vt:lpstr>Self-similar  Clustering </vt:lpstr>
      <vt:lpstr>Self-similar  Clustering </vt:lpstr>
      <vt:lpstr> Higher Order  Correlation  Functions:   </vt:lpstr>
      <vt:lpstr>N-point  correlation  functions</vt:lpstr>
      <vt:lpstr>PowerPoint Presentation</vt:lpstr>
      <vt:lpstr>3-point  correlation  functions</vt:lpstr>
      <vt:lpstr>3-point  correlation  functions</vt:lpstr>
      <vt:lpstr> Power  Spectrum    </vt:lpstr>
      <vt:lpstr>Power Spectrum</vt:lpstr>
      <vt:lpstr>Power Spectrum  P(k)</vt:lpstr>
      <vt:lpstr>CDM Power Spectrum  P(k)</vt:lpstr>
      <vt:lpstr>PowerPoint Presentation</vt:lpstr>
      <vt:lpstr>Power Spectrum -  Correlation Function</vt:lpstr>
      <vt:lpstr>PowerPoint Presentation</vt:lpstr>
      <vt:lpstr>Estimators of P(k)</vt:lpstr>
      <vt:lpstr>Karhunen-Loeve</vt:lpstr>
      <vt:lpstr>PowerPoint Presentation</vt:lpstr>
      <vt:lpstr>PowerPoint Presentation</vt:lpstr>
      <vt:lpstr>PowerPoint Presentation</vt:lpstr>
      <vt:lpstr> Baryonic  Acoustic  Oscillations     </vt:lpstr>
      <vt:lpstr>BAO</vt:lpstr>
      <vt:lpstr>BAO</vt:lpstr>
      <vt:lpstr>BAO</vt:lpstr>
      <vt:lpstr>Measuring BAO</vt:lpstr>
      <vt:lpstr>BAO as cosmological tools</vt:lpstr>
      <vt:lpstr>Cosmic Constraints LSS Clustering</vt:lpstr>
      <vt:lpstr> Topological Analysis   of the Cosmic Web    </vt:lpstr>
      <vt:lpstr>PowerPoint Presentation</vt:lpstr>
      <vt:lpstr>PowerPoint Presentation</vt:lpstr>
      <vt:lpstr>Why is the topology study useful?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Topology   of  the   Primordial Gaussian Field</vt:lpstr>
      <vt:lpstr>Edge of the Visible Universe</vt:lpstr>
      <vt:lpstr>Primordial Gaussian Field</vt:lpstr>
      <vt:lpstr>PowerPoint Presentation</vt:lpstr>
      <vt:lpstr>Gaussian  Random  Fields: Genus</vt:lpstr>
      <vt:lpstr> Topology   of    non-Gaussian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Minkowski Functionals</vt:lpstr>
      <vt:lpstr>PowerPoint Presentation</vt:lpstr>
      <vt:lpstr>Minkowski  Functionals: Non-Gaussianity Measure</vt:lpstr>
      <vt:lpstr>Minkowski functionals</vt:lpstr>
      <vt:lpstr> Homology Analysis  of the Cosmic 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 Random  Fields: Betti Numbers</vt:lpstr>
      <vt:lpstr>Gaussian  Random  Fields: Betti Numbers</vt:lpstr>
      <vt:lpstr>Gaussian  Random  Fields: Correlation Betti Numbers</vt:lpstr>
      <vt:lpstr>Gaussian  Random  Fields: Betti Numbers</vt:lpstr>
      <vt:lpstr> Homology  of the Cosmic Web</vt:lpstr>
      <vt:lpstr>Homology of evolving LCDM cosmology</vt:lpstr>
      <vt:lpstr>Betti2: evolving void populations</vt:lpstr>
      <vt:lpstr>LCDM  vs. SUGRA</vt:lpstr>
      <vt:lpstr>Homology sensitivity LCDM vs. Quintessence</vt:lpstr>
      <vt:lpstr> Persistence</vt:lpstr>
      <vt:lpstr>Persistence: search for topological reality</vt:lpstr>
      <vt:lpstr>Persistent Homology </vt:lpstr>
      <vt:lpstr>Persistent   LCDM Cosmic Web </vt:lpstr>
      <vt:lpstr> Minimal  Spanning  Tree     </vt:lpstr>
      <vt:lpstr>PowerPoint Presentation</vt:lpstr>
      <vt:lpstr> Morse  Theory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241</cp:revision>
  <cp:lastPrinted>2015-01-12T07:27:00Z</cp:lastPrinted>
  <dcterms:created xsi:type="dcterms:W3CDTF">2003-04-08T08:38:37Z</dcterms:created>
  <dcterms:modified xsi:type="dcterms:W3CDTF">2015-01-12T09:57:02Z</dcterms:modified>
</cp:coreProperties>
</file>