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6"/>
  </p:notesMasterIdLst>
  <p:sldIdLst>
    <p:sldId id="409" r:id="rId2"/>
    <p:sldId id="468" r:id="rId3"/>
    <p:sldId id="410" r:id="rId4"/>
    <p:sldId id="429" r:id="rId5"/>
    <p:sldId id="413" r:id="rId6"/>
    <p:sldId id="511" r:id="rId7"/>
    <p:sldId id="503" r:id="rId8"/>
    <p:sldId id="512" r:id="rId9"/>
    <p:sldId id="514" r:id="rId10"/>
    <p:sldId id="515" r:id="rId11"/>
    <p:sldId id="516" r:id="rId12"/>
    <p:sldId id="517" r:id="rId13"/>
    <p:sldId id="518" r:id="rId14"/>
    <p:sldId id="529" r:id="rId15"/>
    <p:sldId id="528" r:id="rId16"/>
    <p:sldId id="519" r:id="rId17"/>
    <p:sldId id="521" r:id="rId18"/>
    <p:sldId id="522" r:id="rId19"/>
    <p:sldId id="523" r:id="rId20"/>
    <p:sldId id="524" r:id="rId21"/>
    <p:sldId id="525" r:id="rId22"/>
    <p:sldId id="526" r:id="rId23"/>
    <p:sldId id="527" r:id="rId24"/>
    <p:sldId id="513" r:id="rId25"/>
    <p:sldId id="414" r:id="rId26"/>
    <p:sldId id="530" r:id="rId27"/>
    <p:sldId id="416" r:id="rId28"/>
    <p:sldId id="418" r:id="rId29"/>
    <p:sldId id="427" r:id="rId30"/>
    <p:sldId id="451" r:id="rId31"/>
    <p:sldId id="452" r:id="rId32"/>
    <p:sldId id="453" r:id="rId33"/>
    <p:sldId id="454" r:id="rId34"/>
    <p:sldId id="455" r:id="rId35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6666FF"/>
    <a:srgbClr val="3366FF"/>
    <a:srgbClr val="3333CC"/>
    <a:srgbClr val="000066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2" autoAdjust="0"/>
  </p:normalViewPr>
  <p:slideViewPr>
    <p:cSldViewPr>
      <p:cViewPr varScale="1">
        <p:scale>
          <a:sx n="91" d="100"/>
          <a:sy n="91" d="100"/>
        </p:scale>
        <p:origin x="-12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17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17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EDBD024-51AC-4398-8DB0-5EB3710F9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93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9827C-2A5E-4680-B681-1F40962BF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83391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CD090-9438-4BB0-9192-9C9E02E28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7890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B06AA-45C6-4EEB-A84A-DFB220AD7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9675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89A7C-6E3D-4670-9BEB-7D84870D3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11256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4BC7A-4B6E-4BDF-85FA-8F7894EBA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9877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7A21A-BE67-472A-9919-D0FC27802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06155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3130D-2EF8-453F-9E18-3439BC189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26688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9C4B0-76C8-4F2C-89B8-1C0DE72BE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74076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56707-A067-42A0-AC85-D0E75A724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11367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4A2F1-9424-440B-9E80-6884CC126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771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38C96-DAD0-4705-9F6E-EADF51874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5941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570A1-536C-483F-8CF6-767C9BA79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1034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3013C-7872-4BAB-8900-F331A4B18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13485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1C11EA-79B9-4071-BC91-F54F1D154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8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3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80975" y="1989138"/>
            <a:ext cx="950595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9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9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>Lecture course </a:t>
            </a: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> LSS2014</a:t>
            </a: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/>
            </a:r>
            <a:b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>University Groningen</a:t>
            </a:r>
            <a:b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>Nov. 2014-Jan. 2015</a:t>
            </a:r>
            <a:endParaRPr lang="en-US" sz="4000" b="1" dirty="0" smtClean="0">
              <a:solidFill>
                <a:srgbClr val="000099"/>
              </a:solidFill>
              <a:latin typeface="Papyrus" pitchFamily="66" charset="0"/>
            </a:endParaRPr>
          </a:p>
        </p:txBody>
      </p:sp>
      <p:sp>
        <p:nvSpPr>
          <p:cNvPr id="324613" name="Rectangle 5"/>
          <p:cNvSpPr>
            <a:spLocks noChangeArrowheads="1"/>
          </p:cNvSpPr>
          <p:nvPr/>
        </p:nvSpPr>
        <p:spPr bwMode="auto">
          <a:xfrm>
            <a:off x="-107950" y="765175"/>
            <a:ext cx="95059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993300"/>
                </a:solidFill>
                <a:latin typeface="Papyrus" pitchFamily="66" charset="0"/>
              </a:rPr>
              <a:t/>
            </a:r>
            <a:br>
              <a:rPr lang="en-US" sz="7200" b="1" dirty="0">
                <a:solidFill>
                  <a:srgbClr val="993300"/>
                </a:solidFill>
                <a:latin typeface="Papyrus" pitchFamily="66" charset="0"/>
              </a:rPr>
            </a:br>
            <a: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Gaussian </a:t>
            </a:r>
          </a:p>
          <a:p>
            <a:pPr algn="ctr">
              <a:defRPr/>
            </a:pPr>
            <a: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Random Fields</a:t>
            </a:r>
            <a: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000" b="1" dirty="0">
              <a:solidFill>
                <a:srgbClr val="000099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39" name="Content Placeholder 5" descr="simulcr1.0.gravgr.5.xyz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0"/>
            <a:ext cx="5688013" cy="6846888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5363" name="Content Placeholder 3" descr="simulcr1.0.gravvec.5.xyz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0"/>
            <a:ext cx="5821362" cy="68580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6387" name="Content Placeholder 3" descr="simulcr1.0.potngr.5.xyz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0"/>
            <a:ext cx="5700713" cy="68580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Power Spectrum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Phases &amp; Pattern Information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1741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Comic Sans MS" pitchFamily="66" charset="0"/>
              </a:rPr>
              <a:t>Random Field Phases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idx="1"/>
          </p:nvPr>
        </p:nvGraphicFramePr>
        <p:xfrm>
          <a:off x="1692275" y="1535113"/>
          <a:ext cx="5883275" cy="282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3" imgW="2197080" imgH="1054080" progId="Equation.DSMT4">
                  <p:embed/>
                </p:oleObj>
              </mc:Choice>
              <mc:Fallback>
                <p:oleObj name="Equation" r:id="rId3" imgW="2197080" imgH="10540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535113"/>
                        <a:ext cx="5883275" cy="282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250825" y="4724400"/>
            <a:ext cx="84978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Comic Sans MS" pitchFamily="66" charset="0"/>
              </a:rPr>
              <a:t>When a field is a Random Gaussian Field, its phases </a:t>
            </a:r>
            <a:r>
              <a:rPr lang="en-US" altLang="en-US">
                <a:latin typeface="Comic Sans MS" pitchFamily="66" charset="0"/>
                <a:sym typeface="Mathematica1" pitchFamily="2" charset="2"/>
              </a:rPr>
              <a:t>(k) are uniformly </a:t>
            </a:r>
          </a:p>
          <a:p>
            <a:pPr eaLnBrk="1" hangingPunct="1"/>
            <a:r>
              <a:rPr lang="en-US" altLang="en-US">
                <a:latin typeface="Comic Sans MS" pitchFamily="66" charset="0"/>
                <a:sym typeface="Mathematica1" pitchFamily="2" charset="2"/>
              </a:rPr>
              <a:t>distributed over the interval  [0,2]:      </a:t>
            </a:r>
          </a:p>
          <a:p>
            <a:pPr eaLnBrk="1" hangingPunct="1"/>
            <a:endParaRPr lang="en-US" altLang="en-US">
              <a:latin typeface="Comic Sans MS" pitchFamily="66" charset="0"/>
              <a:sym typeface="Mathematica1" pitchFamily="2" charset="2"/>
            </a:endParaRPr>
          </a:p>
          <a:p>
            <a:pPr eaLnBrk="1" hangingPunct="1"/>
            <a:r>
              <a:rPr lang="en-US" altLang="en-US">
                <a:latin typeface="Comic Sans MS" pitchFamily="66" charset="0"/>
                <a:sym typeface="Mathematica1" pitchFamily="2" charset="2"/>
              </a:rPr>
              <a:t>                                         </a:t>
            </a:r>
          </a:p>
          <a:p>
            <a:pPr eaLnBrk="1" hangingPunct="1"/>
            <a:endParaRPr lang="en-US" altLang="en-US">
              <a:latin typeface="Comic Sans MS" pitchFamily="66" charset="0"/>
              <a:sym typeface="Mathematica1" pitchFamily="2" charset="2"/>
            </a:endParaRPr>
          </a:p>
          <a:p>
            <a:pPr eaLnBrk="1" hangingPunct="1"/>
            <a:r>
              <a:rPr lang="en-US" altLang="en-US">
                <a:latin typeface="Comic Sans MS" pitchFamily="66" charset="0"/>
                <a:sym typeface="Mathematica1" pitchFamily="2" charset="2"/>
              </a:rPr>
              <a:t>As a result of nonlinear gravitational evolution, we see the phases acquire a </a:t>
            </a:r>
          </a:p>
          <a:p>
            <a:pPr eaLnBrk="1" hangingPunct="1"/>
            <a:r>
              <a:rPr lang="en-US" altLang="en-US">
                <a:latin typeface="Comic Sans MS" pitchFamily="66" charset="0"/>
                <a:sym typeface="Mathematica1" pitchFamily="2" charset="2"/>
              </a:rPr>
              <a:t>distinct non-uniform distribution. </a:t>
            </a:r>
            <a:r>
              <a:rPr lang="en-US" altLang="en-US">
                <a:latin typeface="Comic Sans MS" pitchFamily="66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7450" y="1484313"/>
            <a:ext cx="6553200" cy="302418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51" name="Object 2"/>
          <p:cNvGraphicFramePr>
            <a:graphicFrameLocks noChangeAspect="1"/>
          </p:cNvGraphicFramePr>
          <p:nvPr/>
        </p:nvGraphicFramePr>
        <p:xfrm>
          <a:off x="3132138" y="5445125"/>
          <a:ext cx="26860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5" imgW="1002960" imgH="203040" progId="Equation.DSMT4">
                  <p:embed/>
                </p:oleObj>
              </mc:Choice>
              <mc:Fallback>
                <p:oleObj name="Equation" r:id="rId5" imgW="100296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445125"/>
                        <a:ext cx="268605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nimdenn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41767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animphsn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1767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Power Spectrum:</a:t>
            </a:r>
            <a:br>
              <a:rPr lang="en-US" altLang="en-US" smtClean="0"/>
            </a:br>
            <a:r>
              <a:rPr lang="en-US" altLang="en-US" smtClean="0"/>
              <a:t>Pattern Information &amp; Phases</a:t>
            </a:r>
          </a:p>
        </p:txBody>
      </p:sp>
      <p:pic>
        <p:nvPicPr>
          <p:cNvPr id="19459" name="Content Placeholder 3" descr="fldscrambl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963" y="1600200"/>
            <a:ext cx="8220075" cy="45259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lob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3500"/>
            <a:ext cx="7620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lobe_nodi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490663"/>
            <a:ext cx="762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20598_ilc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7802563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Power  Spectrum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717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3500"/>
            <a:ext cx="7620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wap_globe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3500"/>
            <a:ext cx="7620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wap_wmap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3500"/>
            <a:ext cx="7620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d_swap_wmap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62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Power Spectrum Measurement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2765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8675" name="Content Placeholder 3" descr="xi.powerpk.zsurvey_Page_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214313"/>
            <a:ext cx="7429500" cy="63754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71500" y="857250"/>
            <a:ext cx="8229600" cy="1143000"/>
          </a:xfrm>
        </p:spPr>
        <p:txBody>
          <a:bodyPr/>
          <a:lstStyle/>
          <a:p>
            <a:r>
              <a:rPr lang="en-US" altLang="en-US" smtClean="0"/>
              <a:t>CDM Power Spectrum  P(k)</a:t>
            </a:r>
          </a:p>
        </p:txBody>
      </p:sp>
      <p:pic>
        <p:nvPicPr>
          <p:cNvPr id="29699" name="Content Placeholder 3" descr="xi.powerpk.zsurvey_Page_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2500313"/>
            <a:ext cx="8229600" cy="2422525"/>
          </a:xfrm>
        </p:spPr>
      </p:pic>
      <p:sp>
        <p:nvSpPr>
          <p:cNvPr id="5" name="Rectangle 4"/>
          <p:cNvSpPr/>
          <p:nvPr/>
        </p:nvSpPr>
        <p:spPr>
          <a:xfrm>
            <a:off x="8001000" y="4786313"/>
            <a:ext cx="857250" cy="500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4313" y="2143125"/>
            <a:ext cx="8643937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2438" y="3286125"/>
            <a:ext cx="642937" cy="428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23" name="Content Placeholder 3" descr="xi.powerpk.zsurvey_Page_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5938" y="142875"/>
            <a:ext cx="5143500" cy="65278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1747" name="Content Placeholder 3" descr="xi.powerpk.zsurvey_Page_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428625"/>
            <a:ext cx="6715125" cy="62357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2771" name="Content Placeholder 3" descr="xi.powerpk.zsurvey_Page_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285750"/>
            <a:ext cx="5857875" cy="613251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Power Spectrum  P(k)</a:t>
            </a:r>
          </a:p>
        </p:txBody>
      </p:sp>
      <p:pic>
        <p:nvPicPr>
          <p:cNvPr id="8195" name="Content Placeholder 5" descr="deltak.tran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5" y="1571625"/>
            <a:ext cx="5362575" cy="1601788"/>
          </a:xfrm>
        </p:spPr>
      </p:pic>
      <p:pic>
        <p:nvPicPr>
          <p:cNvPr id="8196" name="Picture 8" descr="powerspec.tran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929063"/>
            <a:ext cx="82994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0063" y="3786188"/>
            <a:ext cx="8286750" cy="235743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Ergodic  Theorem  </a:t>
            </a:r>
          </a:p>
        </p:txBody>
      </p:sp>
      <p:sp>
        <p:nvSpPr>
          <p:cNvPr id="33795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TextBox 5"/>
          <p:cNvSpPr txBox="1">
            <a:spLocks noChangeArrowheads="1"/>
          </p:cNvSpPr>
          <p:nvPr/>
        </p:nvSpPr>
        <p:spPr bwMode="auto">
          <a:xfrm>
            <a:off x="500063" y="1643063"/>
            <a:ext cx="79295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Cosmological  Principle:</a:t>
            </a:r>
          </a:p>
          <a:p>
            <a:pPr eaLnBrk="1" hangingPunct="1"/>
            <a:endParaRPr lang="en-US" altLang="en-US" sz="2500" b="1">
              <a:solidFill>
                <a:srgbClr val="000066"/>
              </a:solidFill>
              <a:latin typeface="Garamond" pitchFamily="18" charset="0"/>
            </a:endParaRPr>
          </a:p>
          <a:p>
            <a:pPr eaLnBrk="1" hangingPunct="1"/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                  Universe  is  Isotropic  and  Homogeneous  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         </a:t>
            </a:r>
          </a:p>
        </p:txBody>
      </p:sp>
      <p:sp>
        <p:nvSpPr>
          <p:cNvPr id="3081" name="Title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 Cosmological  Principle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938" y="3071813"/>
            <a:ext cx="8143875" cy="1785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2938" y="1643063"/>
            <a:ext cx="8143875" cy="1285875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84" name="TextBox 8"/>
          <p:cNvSpPr txBox="1">
            <a:spLocks noChangeArrowheads="1"/>
          </p:cNvSpPr>
          <p:nvPr/>
        </p:nvSpPr>
        <p:spPr bwMode="auto">
          <a:xfrm>
            <a:off x="785813" y="3214688"/>
            <a:ext cx="7858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Homogeneous &amp; Isotropic  Random  Field             : 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           Homogenous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           Isotropic      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286250" y="3643313"/>
          <a:ext cx="32781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3" imgW="1384200" imgH="241200" progId="Equation.DSMT4">
                  <p:embed/>
                </p:oleObj>
              </mc:Choice>
              <mc:Fallback>
                <p:oleObj name="Equation" r:id="rId3" imgW="138420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3643313"/>
                        <a:ext cx="3278188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286250" y="4143375"/>
          <a:ext cx="40608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5" imgW="1714320" imgH="241200" progId="Equation.DSMT4">
                  <p:embed/>
                </p:oleObj>
              </mc:Choice>
              <mc:Fallback>
                <p:oleObj name="Equation" r:id="rId5" imgW="171432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4143375"/>
                        <a:ext cx="40608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5214938" y="3143250"/>
          <a:ext cx="7143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7" imgW="342720" imgH="241200" progId="Equation.DSMT4">
                  <p:embed/>
                </p:oleObj>
              </mc:Choice>
              <mc:Fallback>
                <p:oleObj name="Equation" r:id="rId7" imgW="342720" imgH="241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8" y="3143250"/>
                        <a:ext cx="7143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14375" y="5214938"/>
            <a:ext cx="7858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Within  Universe </a:t>
            </a:r>
            <a:r>
              <a:rPr lang="en-US" u="dbl" dirty="0"/>
              <a:t>one</a:t>
            </a:r>
            <a:r>
              <a:rPr lang="en-US" dirty="0"/>
              <a:t> particular </a:t>
            </a:r>
            <a:r>
              <a:rPr lang="en-US" u="dbl" dirty="0"/>
              <a:t>realization</a:t>
            </a:r>
            <a:r>
              <a:rPr lang="en-US" dirty="0"/>
              <a:t>             :</a:t>
            </a:r>
          </a:p>
          <a:p>
            <a:pPr>
              <a:defRPr/>
            </a:pPr>
            <a:endParaRPr lang="en-US" u="dbl" dirty="0"/>
          </a:p>
          <a:p>
            <a:pPr>
              <a:defRPr/>
            </a:pPr>
            <a:r>
              <a:rPr lang="en-US" dirty="0"/>
              <a:t>     </a:t>
            </a:r>
            <a:r>
              <a:rPr lang="en-US" u="sng" dirty="0"/>
              <a:t>Observations</a:t>
            </a:r>
            <a:r>
              <a:rPr lang="en-US" dirty="0"/>
              <a:t>:  only spatial distribution in that one particular</a:t>
            </a:r>
          </a:p>
          <a:p>
            <a:pPr>
              <a:defRPr/>
            </a:pPr>
            <a:r>
              <a:rPr lang="en-US" dirty="0"/>
              <a:t>     </a:t>
            </a:r>
            <a:r>
              <a:rPr lang="en-US" u="sng" dirty="0"/>
              <a:t>Theory</a:t>
            </a:r>
            <a:r>
              <a:rPr lang="en-US" dirty="0"/>
              <a:t>:                  </a:t>
            </a:r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072063" y="5072063"/>
          <a:ext cx="7143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9" imgW="342720" imgH="241200" progId="Equation.DSMT4">
                  <p:embed/>
                </p:oleObj>
              </mc:Choice>
              <mc:Fallback>
                <p:oleObj name="Equation" r:id="rId9" imgW="342720" imgH="241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072063"/>
                        <a:ext cx="7143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7143750" y="5643563"/>
          <a:ext cx="7143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10" imgW="342720" imgH="241200" progId="Equation.DSMT4">
                  <p:embed/>
                </p:oleObj>
              </mc:Choice>
              <mc:Fallback>
                <p:oleObj name="Equation" r:id="rId10" imgW="342720" imgH="24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5643563"/>
                        <a:ext cx="7143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2571750" y="6000750"/>
          <a:ext cx="11112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Equation" r:id="rId11" imgW="533160" imgH="241200" progId="Equation.DSMT4">
                  <p:embed/>
                </p:oleObj>
              </mc:Choice>
              <mc:Fallback>
                <p:oleObj name="Equation" r:id="rId11" imgW="533160" imgH="241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6000750"/>
                        <a:ext cx="111125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642938" y="5000625"/>
            <a:ext cx="8143875" cy="1643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Ergodic  Theorem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938" y="1714500"/>
            <a:ext cx="8143875" cy="1785938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20" name="TextBox 8"/>
          <p:cNvSpPr txBox="1">
            <a:spLocks noChangeArrowheads="1"/>
          </p:cNvSpPr>
          <p:nvPr/>
        </p:nvSpPr>
        <p:spPr bwMode="auto">
          <a:xfrm>
            <a:off x="785813" y="1428750"/>
            <a:ext cx="83581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sz="2500"/>
              <a:t>                                                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  <a:sym typeface="Mathematica1" pitchFamily="2" charset="2"/>
              </a:rPr>
              <a:t>Spatial  Averages </a:t>
            </a:r>
          </a:p>
          <a:p>
            <a:pPr eaLnBrk="1" hangingPunct="1"/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  <a:sym typeface="Mathematica1" pitchFamily="2" charset="2"/>
              </a:rPr>
              <a:t>Ensemble  Averages                    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over one realization </a:t>
            </a:r>
          </a:p>
          <a:p>
            <a:pPr eaLnBrk="1" hangingPunct="1"/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                                                         of random field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2938" y="3857625"/>
            <a:ext cx="82153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 Basis for statistical analysis  cosmological large scale structure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In statistical mechanics </a:t>
            </a:r>
            <a:r>
              <a:rPr lang="en-US" dirty="0" err="1"/>
              <a:t>Ergodic</a:t>
            </a:r>
            <a:r>
              <a:rPr lang="en-US" dirty="0"/>
              <a:t> Hypothesis usually refers to time evolution </a:t>
            </a:r>
          </a:p>
          <a:p>
            <a:pPr>
              <a:defRPr/>
            </a:pPr>
            <a:r>
              <a:rPr lang="en-US" dirty="0"/>
              <a:t>  of system, in cosmological applications to </a:t>
            </a:r>
            <a:r>
              <a:rPr lang="en-US" u="dbl" dirty="0"/>
              <a:t>spatial distribution </a:t>
            </a:r>
            <a:r>
              <a:rPr lang="en-US" dirty="0"/>
              <a:t>at one fixed time</a:t>
            </a:r>
          </a:p>
        </p:txBody>
      </p:sp>
      <p:sp>
        <p:nvSpPr>
          <p:cNvPr id="17" name="Left-Right Arrow 16"/>
          <p:cNvSpPr/>
          <p:nvPr/>
        </p:nvSpPr>
        <p:spPr>
          <a:xfrm>
            <a:off x="4071938" y="2428875"/>
            <a:ext cx="785812" cy="214313"/>
          </a:xfrm>
          <a:prstGeom prst="leftRightArrow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15"/>
          <p:cNvSpPr txBox="1">
            <a:spLocks noChangeArrowheads="1"/>
          </p:cNvSpPr>
          <p:nvPr/>
        </p:nvSpPr>
        <p:spPr bwMode="auto">
          <a:xfrm>
            <a:off x="785813" y="1357313"/>
            <a:ext cx="8215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Validity Ergodic  Theorem:</a:t>
            </a:r>
          </a:p>
          <a:p>
            <a:pPr eaLnBrk="1" hangingPunct="1"/>
            <a:endParaRPr lang="en-US" altLang="en-US"/>
          </a:p>
          <a:p>
            <a:pPr eaLnBrk="1" hangingPunct="1">
              <a:buFont typeface="Arial" charset="0"/>
              <a:buChar char="•"/>
            </a:pPr>
            <a:r>
              <a:rPr lang="en-US" altLang="en-US"/>
              <a:t> Proven for Gaussian random fields with continuous power spectrum</a:t>
            </a:r>
          </a:p>
          <a:p>
            <a:pPr eaLnBrk="1" hangingPunct="1"/>
            <a:endParaRPr lang="en-US" altLang="en-US"/>
          </a:p>
          <a:p>
            <a:pPr eaLnBrk="1" hangingPunct="1">
              <a:buFont typeface="Arial" charset="0"/>
              <a:buChar char="•"/>
            </a:pPr>
            <a:r>
              <a:rPr lang="en-US" altLang="en-US"/>
              <a:t> Requirement:</a:t>
            </a:r>
          </a:p>
          <a:p>
            <a:pPr eaLnBrk="1" hangingPunct="1">
              <a:buFont typeface="Arial" charset="0"/>
              <a:buChar char="•"/>
            </a:pPr>
            <a:endParaRPr lang="en-US" altLang="en-US"/>
          </a:p>
          <a:p>
            <a:pPr eaLnBrk="1" hangingPunct="1"/>
            <a:r>
              <a:rPr lang="en-US" altLang="en-US"/>
              <a:t>       spatial correlations decay sufficiently rapidly with separation 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                                               such that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      </a:t>
            </a:r>
            <a:r>
              <a:rPr lang="en-US" altLang="en-US" u="sng"/>
              <a:t>many statistically independent volumes </a:t>
            </a:r>
            <a:r>
              <a:rPr lang="en-US" altLang="en-US"/>
              <a:t>in one realization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All information present in complete distribution function                  available from  single sample            over all space </a:t>
            </a:r>
          </a:p>
          <a:p>
            <a:pPr eaLnBrk="1" hangingPunct="1"/>
            <a:endParaRPr lang="en-US" altLang="en-US"/>
          </a:p>
        </p:txBody>
      </p:sp>
      <p:sp>
        <p:nvSpPr>
          <p:cNvPr id="4101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Ergodic  Theorem 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857500" y="5429250"/>
          <a:ext cx="6429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3" imgW="342720" imgH="241200" progId="Equation.DSMT4">
                  <p:embed/>
                </p:oleObj>
              </mc:Choice>
              <mc:Fallback>
                <p:oleObj name="Equation" r:id="rId3" imgW="34272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5429250"/>
                        <a:ext cx="642938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6429375" y="5143500"/>
          <a:ext cx="96837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5" imgW="533160" imgH="241200" progId="Equation.DSMT4">
                  <p:embed/>
                </p:oleObj>
              </mc:Choice>
              <mc:Fallback>
                <p:oleObj name="Equation" r:id="rId5" imgW="53316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5143500"/>
                        <a:ext cx="968375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28625" y="1857375"/>
            <a:ext cx="8143875" cy="4214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3786188" y="4643438"/>
            <a:ext cx="642937" cy="428625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5"/>
          <p:cNvSpPr txBox="1">
            <a:spLocks noChangeArrowheads="1"/>
          </p:cNvSpPr>
          <p:nvPr/>
        </p:nvSpPr>
        <p:spPr bwMode="auto">
          <a:xfrm>
            <a:off x="785813" y="1643063"/>
            <a:ext cx="8215312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>
              <a:buFont typeface="Arial" charset="0"/>
              <a:buChar char="•"/>
            </a:pPr>
            <a:r>
              <a:rPr lang="en-US" altLang="en-US"/>
              <a:t> Statistical  Cosmological   Principle</a:t>
            </a:r>
          </a:p>
          <a:p>
            <a:pPr eaLnBrk="1" hangingPunct="1">
              <a:buFont typeface="Arial" charset="0"/>
              <a:buChar char="•"/>
            </a:pPr>
            <a:endParaRPr lang="en-US" altLang="en-US"/>
          </a:p>
          <a:p>
            <a:pPr eaLnBrk="1" hangingPunct="1"/>
            <a:r>
              <a:rPr lang="en-US" altLang="en-US"/>
              <a:t>                                                   +</a:t>
            </a:r>
          </a:p>
          <a:p>
            <a:pPr eaLnBrk="1" hangingPunct="1"/>
            <a:endParaRPr lang="en-US" altLang="en-US"/>
          </a:p>
          <a:p>
            <a:pPr eaLnBrk="1" hangingPunct="1">
              <a:buFont typeface="Arial" charset="0"/>
              <a:buChar char="•"/>
            </a:pPr>
            <a:r>
              <a:rPr lang="en-US" altLang="en-US"/>
              <a:t> Weak cosmological  principle</a:t>
            </a:r>
          </a:p>
          <a:p>
            <a:pPr eaLnBrk="1" hangingPunct="1"/>
            <a:r>
              <a:rPr lang="en-US" altLang="en-US"/>
              <a:t>       (small fluctuations initially and today over Hubble scale)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                                                  +</a:t>
            </a:r>
          </a:p>
          <a:p>
            <a:pPr eaLnBrk="1" hangingPunct="1"/>
            <a:endParaRPr lang="en-US" altLang="en-US"/>
          </a:p>
          <a:p>
            <a:pPr eaLnBrk="1" hangingPunct="1">
              <a:buFont typeface="Arial" charset="0"/>
              <a:buChar char="•"/>
            </a:pPr>
            <a:r>
              <a:rPr lang="en-US" altLang="en-US"/>
              <a:t>  Ergodic Hypothesis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Fair  Sample  Hypothesis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625" y="1928813"/>
            <a:ext cx="8143875" cy="3429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5143500" y="5715000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fair sample hypothesis</a:t>
            </a:r>
          </a:p>
          <a:p>
            <a:pPr eaLnBrk="1" hangingPunct="1"/>
            <a:r>
              <a:rPr lang="en-US" altLang="en-US"/>
              <a:t>(Peebles  1980)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71500" y="857250"/>
            <a:ext cx="8229600" cy="1143000"/>
          </a:xfrm>
        </p:spPr>
        <p:txBody>
          <a:bodyPr/>
          <a:lstStyle/>
          <a:p>
            <a:r>
              <a:rPr lang="en-US" altLang="en-US" smtClean="0"/>
              <a:t>CDM Power Spectrum  P(k)</a:t>
            </a:r>
          </a:p>
        </p:txBody>
      </p:sp>
      <p:pic>
        <p:nvPicPr>
          <p:cNvPr id="9219" name="Content Placeholder 3" descr="xi.powerpk.zsurvey_Page_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2500313"/>
            <a:ext cx="8229600" cy="2422525"/>
          </a:xfrm>
        </p:spPr>
      </p:pic>
      <p:sp>
        <p:nvSpPr>
          <p:cNvPr id="5" name="Rectangle 4"/>
          <p:cNvSpPr/>
          <p:nvPr/>
        </p:nvSpPr>
        <p:spPr>
          <a:xfrm>
            <a:off x="8001000" y="4786313"/>
            <a:ext cx="857250" cy="500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4313" y="2143125"/>
            <a:ext cx="8643937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2438" y="3286125"/>
            <a:ext cx="642937" cy="428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243" name="Content Placeholder 3" descr="xi.powerpk.zsurvey_Page_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5081588" cy="6575425"/>
          </a:xfrm>
        </p:spPr>
      </p:pic>
      <p:pic>
        <p:nvPicPr>
          <p:cNvPr id="10244" name="Picture 4" descr="xi.powerpk.zsurvey_Page_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71500"/>
            <a:ext cx="5180012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715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Power Spectrum  P(k)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800" smtClean="0"/>
              <a:t>Power Spectrum -  Correlation Function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2500313" y="1285875"/>
          <a:ext cx="409733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1269720" imgH="291960" progId="Equation.DSMT4">
                  <p:embed/>
                </p:oleObj>
              </mc:Choice>
              <mc:Fallback>
                <p:oleObj name="Equation" r:id="rId3" imgW="1269720" imgH="2919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1285875"/>
                        <a:ext cx="4097337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714625" y="2571750"/>
          <a:ext cx="426085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5" imgW="1473120" imgH="444240" progId="Equation.DSMT4">
                  <p:embed/>
                </p:oleObj>
              </mc:Choice>
              <mc:Fallback>
                <p:oleObj name="Equation" r:id="rId5" imgW="1473120" imgH="4442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571750"/>
                        <a:ext cx="4260850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0" y="1143000"/>
            <a:ext cx="4857750" cy="292893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2357438" y="4286250"/>
          <a:ext cx="4325937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7" imgW="1841400" imgH="482400" progId="Equation.DSMT4">
                  <p:embed/>
                </p:oleObj>
              </mc:Choice>
              <mc:Fallback>
                <p:oleObj name="Equation" r:id="rId7" imgW="1841400" imgH="482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4286250"/>
                        <a:ext cx="4325937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Box 7"/>
          <p:cNvSpPr txBox="1">
            <a:spLocks noChangeArrowheads="1"/>
          </p:cNvSpPr>
          <p:nvPr/>
        </p:nvSpPr>
        <p:spPr bwMode="auto">
          <a:xfrm>
            <a:off x="142875" y="4643438"/>
            <a:ext cx="27860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200">
                <a:solidFill>
                  <a:srgbClr val="0000FF"/>
                </a:solidFill>
              </a:rPr>
              <a:t>Isotropy:</a:t>
            </a:r>
          </a:p>
          <a:p>
            <a:pPr eaLnBrk="1" hangingPunct="1"/>
            <a:endParaRPr lang="en-US" altLang="en-US" sz="2200">
              <a:solidFill>
                <a:srgbClr val="0000FF"/>
              </a:solidFill>
            </a:endParaRPr>
          </a:p>
          <a:p>
            <a:pPr eaLnBrk="1" hangingPunct="1"/>
            <a:endParaRPr lang="en-US" altLang="en-US" sz="2200">
              <a:solidFill>
                <a:srgbClr val="0000FF"/>
              </a:solidFill>
            </a:endParaRPr>
          </a:p>
          <a:p>
            <a:pPr eaLnBrk="1" hangingPunct="1"/>
            <a:endParaRPr lang="en-US" altLang="en-US" sz="220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200">
                <a:solidFill>
                  <a:srgbClr val="0000FF"/>
                </a:solidFill>
              </a:rPr>
              <a:t>Delta-power</a:t>
            </a:r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2357438" y="5643563"/>
          <a:ext cx="338772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9" imgW="1257120" imgH="393480" progId="Equation.DSMT4">
                  <p:embed/>
                </p:oleObj>
              </mc:Choice>
              <mc:Fallback>
                <p:oleObj name="Equation" r:id="rId9" imgW="125712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5643563"/>
                        <a:ext cx="3387725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8377237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Field  Realizations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315" name="Content Placeholder 3" descr="simulcr1.0.densgr.5.xyz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-28575"/>
            <a:ext cx="6007100" cy="6886575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4766</TotalTime>
  <Words>257</Words>
  <Application>Microsoft Office PowerPoint</Application>
  <PresentationFormat>On-screen Show (4:3)</PresentationFormat>
  <Paragraphs>86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Papyrus</vt:lpstr>
      <vt:lpstr>Comic Sans MS</vt:lpstr>
      <vt:lpstr>Mathematica1</vt:lpstr>
      <vt:lpstr>Garamond</vt:lpstr>
      <vt:lpstr>Default Design</vt:lpstr>
      <vt:lpstr>MathType 6.0 Equation</vt:lpstr>
      <vt:lpstr>    Lecture course  LSS2014 University Groningen Nov. 2014-Jan. 2015</vt:lpstr>
      <vt:lpstr> Power  Spectrum    </vt:lpstr>
      <vt:lpstr>Power Spectrum  P(k)</vt:lpstr>
      <vt:lpstr>CDM Power Spectrum  P(k)</vt:lpstr>
      <vt:lpstr>PowerPoint Presentation</vt:lpstr>
      <vt:lpstr>Power Spectrum -  Correlation Function</vt:lpstr>
      <vt:lpstr>PowerPoint Presentation</vt:lpstr>
      <vt:lpstr> Field  Realizations    </vt:lpstr>
      <vt:lpstr>PowerPoint Presentation</vt:lpstr>
      <vt:lpstr>PowerPoint Presentation</vt:lpstr>
      <vt:lpstr>PowerPoint Presentation</vt:lpstr>
      <vt:lpstr>PowerPoint Presentation</vt:lpstr>
      <vt:lpstr> Power Spectrum  Phases &amp; Pattern Information    </vt:lpstr>
      <vt:lpstr>Random Field Phases</vt:lpstr>
      <vt:lpstr>PowerPoint Presentation</vt:lpstr>
      <vt:lpstr>Power Spectrum: Pattern Information &amp; Phases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Power Spectrum Measurement    </vt:lpstr>
      <vt:lpstr>PowerPoint Presentation</vt:lpstr>
      <vt:lpstr>CDM Power Spectrum  P(k)</vt:lpstr>
      <vt:lpstr>PowerPoint Presentation</vt:lpstr>
      <vt:lpstr>PowerPoint Presentation</vt:lpstr>
      <vt:lpstr>PowerPoint Presentation</vt:lpstr>
      <vt:lpstr>Ergodic  Theorem  </vt:lpstr>
      <vt:lpstr>Statistical  Cosmological  Principle</vt:lpstr>
      <vt:lpstr>Ergodic  Theorem </vt:lpstr>
      <vt:lpstr>Ergodic  Theorem </vt:lpstr>
      <vt:lpstr>Fair  Sample  Hypothesis 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236</cp:revision>
  <dcterms:created xsi:type="dcterms:W3CDTF">2003-04-08T08:38:37Z</dcterms:created>
  <dcterms:modified xsi:type="dcterms:W3CDTF">2014-12-08T07:31:03Z</dcterms:modified>
</cp:coreProperties>
</file>