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eg" ContentType="video/mpeg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1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9" r:id="rId2"/>
    <p:sldMasterId id="2147483738" r:id="rId3"/>
    <p:sldMasterId id="2147483754" r:id="rId4"/>
    <p:sldMasterId id="2147483770" r:id="rId5"/>
    <p:sldMasterId id="2147483782" r:id="rId6"/>
    <p:sldMasterId id="2147483798" r:id="rId7"/>
    <p:sldMasterId id="2147483814" r:id="rId8"/>
    <p:sldMasterId id="2147483830" r:id="rId9"/>
    <p:sldMasterId id="2147483846" r:id="rId10"/>
    <p:sldMasterId id="2147483859" r:id="rId11"/>
    <p:sldMasterId id="2147483872" r:id="rId12"/>
  </p:sldMasterIdLst>
  <p:notesMasterIdLst>
    <p:notesMasterId r:id="rId121"/>
  </p:notesMasterIdLst>
  <p:handoutMasterIdLst>
    <p:handoutMasterId r:id="rId122"/>
  </p:handoutMasterIdLst>
  <p:sldIdLst>
    <p:sldId id="1024" r:id="rId13"/>
    <p:sldId id="1425" r:id="rId14"/>
    <p:sldId id="1438" r:id="rId15"/>
    <p:sldId id="1315" r:id="rId16"/>
    <p:sldId id="1324" r:id="rId17"/>
    <p:sldId id="1278" r:id="rId18"/>
    <p:sldId id="1317" r:id="rId19"/>
    <p:sldId id="1389" r:id="rId20"/>
    <p:sldId id="1390" r:id="rId21"/>
    <p:sldId id="1393" r:id="rId22"/>
    <p:sldId id="1287" r:id="rId23"/>
    <p:sldId id="1323" r:id="rId24"/>
    <p:sldId id="1320" r:id="rId25"/>
    <p:sldId id="1293" r:id="rId26"/>
    <p:sldId id="1288" r:id="rId27"/>
    <p:sldId id="1395" r:id="rId28"/>
    <p:sldId id="1286" r:id="rId29"/>
    <p:sldId id="1289" r:id="rId30"/>
    <p:sldId id="1299" r:id="rId31"/>
    <p:sldId id="1290" r:id="rId32"/>
    <p:sldId id="1292" r:id="rId33"/>
    <p:sldId id="1291" r:id="rId34"/>
    <p:sldId id="1387" r:id="rId35"/>
    <p:sldId id="1369" r:id="rId36"/>
    <p:sldId id="1380" r:id="rId37"/>
    <p:sldId id="1343" r:id="rId38"/>
    <p:sldId id="1394" r:id="rId39"/>
    <p:sldId id="1344" r:id="rId40"/>
    <p:sldId id="1399" r:id="rId41"/>
    <p:sldId id="1396" r:id="rId42"/>
    <p:sldId id="1368" r:id="rId43"/>
    <p:sldId id="1398" r:id="rId44"/>
    <p:sldId id="1316" r:id="rId45"/>
    <p:sldId id="1043" r:id="rId46"/>
    <p:sldId id="1222" r:id="rId47"/>
    <p:sldId id="1405" r:id="rId48"/>
    <p:sldId id="1230" r:id="rId49"/>
    <p:sldId id="846" r:id="rId50"/>
    <p:sldId id="1376" r:id="rId51"/>
    <p:sldId id="1232" r:id="rId52"/>
    <p:sldId id="1220" r:id="rId53"/>
    <p:sldId id="1406" r:id="rId54"/>
    <p:sldId id="1407" r:id="rId55"/>
    <p:sldId id="1477" r:id="rId56"/>
    <p:sldId id="1470" r:id="rId57"/>
    <p:sldId id="1471" r:id="rId58"/>
    <p:sldId id="1472" r:id="rId59"/>
    <p:sldId id="1484" r:id="rId60"/>
    <p:sldId id="1473" r:id="rId61"/>
    <p:sldId id="1474" r:id="rId62"/>
    <p:sldId id="1475" r:id="rId63"/>
    <p:sldId id="1476" r:id="rId64"/>
    <p:sldId id="1483" r:id="rId65"/>
    <p:sldId id="1481" r:id="rId66"/>
    <p:sldId id="1482" r:id="rId67"/>
    <p:sldId id="1480" r:id="rId68"/>
    <p:sldId id="1479" r:id="rId69"/>
    <p:sldId id="1485" r:id="rId70"/>
    <p:sldId id="1356" r:id="rId71"/>
    <p:sldId id="1445" r:id="rId72"/>
    <p:sldId id="1331" r:id="rId73"/>
    <p:sldId id="1447" r:id="rId74"/>
    <p:sldId id="1448" r:id="rId75"/>
    <p:sldId id="1449" r:id="rId76"/>
    <p:sldId id="1450" r:id="rId77"/>
    <p:sldId id="1451" r:id="rId78"/>
    <p:sldId id="1452" r:id="rId79"/>
    <p:sldId id="1453" r:id="rId80"/>
    <p:sldId id="1454" r:id="rId81"/>
    <p:sldId id="1455" r:id="rId82"/>
    <p:sldId id="1456" r:id="rId83"/>
    <p:sldId id="1350" r:id="rId84"/>
    <p:sldId id="1458" r:id="rId85"/>
    <p:sldId id="1459" r:id="rId86"/>
    <p:sldId id="1460" r:id="rId87"/>
    <p:sldId id="1461" r:id="rId88"/>
    <p:sldId id="1462" r:id="rId89"/>
    <p:sldId id="1463" r:id="rId90"/>
    <p:sldId id="1464" r:id="rId91"/>
    <p:sldId id="1465" r:id="rId92"/>
    <p:sldId id="1466" r:id="rId93"/>
    <p:sldId id="1467" r:id="rId94"/>
    <p:sldId id="1468" r:id="rId95"/>
    <p:sldId id="1420" r:id="rId96"/>
    <p:sldId id="1421" r:id="rId97"/>
    <p:sldId id="1487" r:id="rId98"/>
    <p:sldId id="1486" r:id="rId99"/>
    <p:sldId id="1422" r:id="rId100"/>
    <p:sldId id="1423" r:id="rId101"/>
    <p:sldId id="1424" r:id="rId102"/>
    <p:sldId id="1357" r:id="rId103"/>
    <p:sldId id="1442" r:id="rId104"/>
    <p:sldId id="1354" r:id="rId105"/>
    <p:sldId id="1352" r:id="rId106"/>
    <p:sldId id="1355" r:id="rId107"/>
    <p:sldId id="1353" r:id="rId108"/>
    <p:sldId id="1365" r:id="rId109"/>
    <p:sldId id="1363" r:id="rId110"/>
    <p:sldId id="1364" r:id="rId111"/>
    <p:sldId id="1383" r:id="rId112"/>
    <p:sldId id="1330" r:id="rId113"/>
    <p:sldId id="1348" r:id="rId114"/>
    <p:sldId id="1347" r:id="rId115"/>
    <p:sldId id="1349" r:id="rId116"/>
    <p:sldId id="1436" r:id="rId117"/>
    <p:sldId id="1437" r:id="rId118"/>
    <p:sldId id="1441" r:id="rId119"/>
    <p:sldId id="1439" r:id="rId120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11111"/>
    <a:srgbClr val="080808"/>
    <a:srgbClr val="DBDBDB"/>
    <a:srgbClr val="CDCDCD"/>
    <a:srgbClr val="000066"/>
    <a:srgbClr val="CC6600"/>
    <a:srgbClr val="CC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3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16" Type="http://schemas.openxmlformats.org/officeDocument/2006/relationships/slide" Target="slides/slide104.xml"/><Relationship Id="rId124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11" Type="http://schemas.openxmlformats.org/officeDocument/2006/relationships/slide" Target="slides/slide9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C9A87-F89D-4BFF-A0D9-4761340CA175}" type="datetimeFigureOut">
              <a:rPr lang="en-GB" smtClean="0"/>
              <a:t>18/12/2013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0915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9709150"/>
            <a:ext cx="307022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D37CB-60E9-4EA8-803C-FB4C08C552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787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016DC5-AE84-4C5B-833A-A267A5B6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1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B20531-0E4F-466F-8A2F-B3274FA4F7B8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CA5DDB-FDF4-4B85-BE71-9F060ECF0591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48B40-FA6E-4A95-B8F5-61582C795F87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C6C8F1-C250-4E61-A681-B132827A7BFC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BFB234-8D4E-4BF7-B308-1DEA74705A5D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1310D9-90B5-4C0E-B27D-EE1D63806362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71525"/>
            <a:ext cx="5092700" cy="3819525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4575"/>
            <a:ext cx="5194300" cy="4603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15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114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05533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24876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4087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38488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32380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98568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19963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1649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36434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408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1580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08505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66455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71242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91135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68226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25841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95155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06202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64134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5040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20742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56648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66306"/>
      </p:ext>
    </p:extLst>
  </p:cSld>
  <p:clrMapOvr>
    <a:masterClrMapping/>
  </p:clrMapOvr>
  <p:transition>
    <p:zo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63202"/>
      </p:ext>
    </p:extLst>
  </p:cSld>
  <p:clrMapOvr>
    <a:masterClrMapping/>
  </p:clrMapOvr>
  <p:transition>
    <p:zo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4444"/>
      </p:ext>
    </p:extLst>
  </p:cSld>
  <p:clrMapOvr>
    <a:masterClrMapping/>
  </p:clrMapOvr>
  <p:transition>
    <p:zo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34821"/>
      </p:ext>
    </p:extLst>
  </p:cSld>
  <p:clrMapOvr>
    <a:masterClrMapping/>
  </p:clrMapOvr>
  <p:transition>
    <p:zo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10429"/>
      </p:ext>
    </p:extLst>
  </p:cSld>
  <p:clrMapOvr>
    <a:masterClrMapping/>
  </p:clrMapOvr>
  <p:transition>
    <p:zo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6550"/>
      </p:ext>
    </p:extLst>
  </p:cSld>
  <p:clrMapOvr>
    <a:masterClrMapping/>
  </p:clrMapOvr>
  <p:transition>
    <p:zo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59925"/>
      </p:ext>
    </p:extLst>
  </p:cSld>
  <p:clrMapOvr>
    <a:masterClrMapping/>
  </p:clrMapOvr>
  <p:transition>
    <p:zo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2125"/>
      </p:ext>
    </p:extLst>
  </p:cSld>
  <p:clrMapOvr>
    <a:masterClrMapping/>
  </p:clrMapOvr>
  <p:transition>
    <p:zo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649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24015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03306"/>
      </p:ext>
    </p:extLst>
  </p:cSld>
  <p:clrMapOvr>
    <a:masterClrMapping/>
  </p:clrMapOvr>
  <p:transition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12032"/>
      </p:ext>
    </p:extLst>
  </p:cSld>
  <p:clrMapOvr>
    <a:masterClrMapping/>
  </p:clrMapOvr>
  <p:transition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18916"/>
      </p:ext>
    </p:extLst>
  </p:cSld>
  <p:clrMapOvr>
    <a:masterClrMapping/>
  </p:clrMapOvr>
  <p:transition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207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223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198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87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291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875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12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40649"/>
      </p:ext>
    </p:extLst>
  </p:cSld>
  <p:clrMapOvr>
    <a:masterClrMapping/>
  </p:clrMapOvr>
  <p:transition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5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112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976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52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03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450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25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044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635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85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8333"/>
      </p:ext>
    </p:extLst>
  </p:cSld>
  <p:clrMapOvr>
    <a:masterClrMapping/>
  </p:clrMapOvr>
  <p:transition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942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317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7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755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137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497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99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D7945-718E-4FDF-86DD-0DFB64D02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67982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3B615-49AA-4922-82DE-BD4095121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76636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03143-BE0E-42EF-9488-D72476E15C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17093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DCB70-6CF3-4A71-A09C-5850DE26CF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11878"/>
      </p:ext>
    </p:extLst>
  </p:cSld>
  <p:clrMapOvr>
    <a:masterClrMapping/>
  </p:clrMapOvr>
  <p:transition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08499-2748-49DE-9732-A46608997F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45312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F7F7E-C389-459C-A5C6-ACFD8305AF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91571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81A14-4BFD-4C8E-AF76-5679417C68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75986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339B5-CB62-4315-ADFB-D992B434E5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11409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C4FF1-2BF3-412B-812A-5462F11DA5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3902"/>
      </p:ext>
    </p:extLst>
  </p:cSld>
  <p:clrMapOvr>
    <a:masterClrMapping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B029-EBDB-425D-B748-E041F6A8F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4837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B1B90-3883-4621-8E73-2519FB391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53635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1E760-5965-46EB-8F91-901AC910E8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19298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EF7E1-B454-47F0-B83F-446D4A4846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07556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2CDA7-C17D-4B41-931A-715766A0B4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199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E3A5A-D892-4A93-83FC-D387ABAB87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65912"/>
      </p:ext>
    </p:extLst>
  </p:cSld>
  <p:clrMapOvr>
    <a:masterClrMapping/>
  </p:clrMapOvr>
  <p:transition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9E19A-F4EC-4FAF-A5E0-684AAC7A40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11939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145F0-AAD1-4C5E-B8FE-15FE623A8F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08001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B757E-D045-4995-9366-1D763C1FE5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88102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6E7F1-FA3C-411C-A243-99BC5A612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6600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39918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8A9B0-371B-4017-8002-39D1814491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6339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9D338-0655-41C8-A84C-2873A6602F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4097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0EE4E-7C76-4560-8006-F02CE70BFC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6911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2277E-B2FC-4116-AE80-90F31B752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17103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E16FC-A36C-43E1-89A3-4B8181B50B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51905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42FC8-C5BA-43D6-840B-D674022CAF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62939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83EF-C34E-4542-9CB9-D8EB37DEE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2570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F00D-0A97-4955-821B-E488204203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96871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85B58-272F-4034-8BBA-5A2C1C538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28554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2939-9090-460E-8885-F2DDCF5D4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034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03633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47DA9-122F-4FC1-8FB9-6883B9B169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59153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79636-70A6-47E5-AA0F-2C471E09D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29786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99601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1492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84955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85328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69571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52232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75089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2684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2109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96451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59281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0185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08453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6681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2150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80673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3997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53134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4720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5474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84610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51951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78042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41417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92556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7284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74975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4931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75796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2099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63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41649"/>
      </p:ext>
    </p:extLst>
  </p:cSld>
  <p:clrMapOvr>
    <a:masterClrMapping/>
  </p:clrMapOvr>
  <p:transition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07994"/>
      </p:ext>
    </p:extLst>
  </p:cSld>
  <p:clrMapOvr>
    <a:masterClrMapping/>
  </p:clrMapOvr>
  <p:transition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AF1F147-82F1-469E-A43F-DAD0444BE4A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460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2B38F-5A23-4378-B972-061130240D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632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E3C75-4AA8-48E3-9352-726E8E9E2B9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206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05AB1-8A41-4AF6-8F71-F659088D6A5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840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79109-108F-465B-BC43-99DDCB7C01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61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CC876-AC31-4CBF-BE3C-18BD4CFDA79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72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1E137-EDE1-47B1-AEDB-E23F4FA0F68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005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21AF3-D4BF-4FF5-9C28-42519EAD857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1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002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71217-2CEB-4339-B77A-530718B4009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09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14F05-61E5-41FF-996B-09AE0E7DF89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205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03CB7-5BBA-4B1D-A527-800E30750D4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92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96791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69493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69621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19466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12175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14220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0878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13665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50371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55414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54773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73311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14246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28034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99851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94160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13656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15435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618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38387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53293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67088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97993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72647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5060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21228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73332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8535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2839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35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12/18/2013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44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1FF9EB3-DCA6-4DAA-8E46-C5ACCF766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C5DE847-69EA-402C-8FCE-23990A0F7F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3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4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BAE5EBB5-06CC-45ED-A4F1-F811ABF78ABF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767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2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3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3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2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2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6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7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106.png"/><Relationship Id="rId7" Type="http://schemas.openxmlformats.org/officeDocument/2006/relationships/image" Target="../media/image104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05.w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06.png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0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1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 b="-333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101sn2011f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89" y="-315913"/>
            <a:ext cx="10856913" cy="849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9539" name="Rectangle 3"/>
          <p:cNvSpPr>
            <a:spLocks noChangeArrowheads="1"/>
          </p:cNvSpPr>
          <p:nvPr/>
        </p:nvSpPr>
        <p:spPr bwMode="auto">
          <a:xfrm>
            <a:off x="-36513" y="2852936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Dark  Energy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Probes of Dark Energy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1089540" name="Rectangle 4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388" y="333375"/>
            <a:ext cx="8785225" cy="61198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2" name="Rectangle 6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</a:t>
            </a:r>
            <a:b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</a:b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539750" y="1341438"/>
            <a:ext cx="79930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Luminosity Distance at low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redshift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with first term the linear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Hubble expansion term</a:t>
            </a:r>
          </a:p>
          <a:p>
            <a:pPr>
              <a:buFont typeface="Arial" charset="0"/>
              <a:buChar char="•"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second term the first </a:t>
            </a:r>
          </a:p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accelerarion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/deceleration term:</a:t>
            </a:r>
          </a:p>
          <a:p>
            <a:pPr>
              <a:defRPr/>
            </a:pPr>
            <a:endParaRPr lang="en-US" b="1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Luminosity Distance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0" y="908050"/>
            <a:ext cx="4679950" cy="561657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4821" name="Object 2"/>
          <p:cNvGraphicFramePr>
            <a:graphicFrameLocks noChangeAspect="1"/>
          </p:cNvGraphicFramePr>
          <p:nvPr/>
        </p:nvGraphicFramePr>
        <p:xfrm>
          <a:off x="539750" y="1916113"/>
          <a:ext cx="4103688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9" name="Equation" r:id="rId4" imgW="2108200" imgH="457200" progId="Equation.DSMT4">
                  <p:embed/>
                </p:oleObj>
              </mc:Choice>
              <mc:Fallback>
                <p:oleObj name="Equation" r:id="rId4" imgW="21082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16113"/>
                        <a:ext cx="4103688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242589"/>
              </p:ext>
            </p:extLst>
          </p:nvPr>
        </p:nvGraphicFramePr>
        <p:xfrm>
          <a:off x="1358900" y="4941888"/>
          <a:ext cx="2463800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0" name="Equation" r:id="rId6" imgW="1244520" imgH="419040" progId="Equation.DSMT4">
                  <p:embed/>
                </p:oleObj>
              </mc:Choice>
              <mc:Fallback>
                <p:oleObj name="Equation" r:id="rId6" imgW="1244520" imgH="419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4941888"/>
                        <a:ext cx="2463800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3" name="Picture 7" descr="DL-vs-z-16Apr1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44550"/>
            <a:ext cx="308133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CosmoDistanceMeasures_z_to_onehalf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776663"/>
            <a:ext cx="3024188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smtClean="0">
                <a:solidFill>
                  <a:schemeClr val="tx1"/>
                </a:solidFill>
              </a:rPr>
              <a:t>Evolving  Void  Shapes</a:t>
            </a:r>
          </a:p>
        </p:txBody>
      </p:sp>
      <p:sp>
        <p:nvSpPr>
          <p:cNvPr id="121859" name="TextBox 5"/>
          <p:cNvSpPr txBox="1">
            <a:spLocks noChangeArrowheads="1"/>
          </p:cNvSpPr>
          <p:nvPr/>
        </p:nvSpPr>
        <p:spPr bwMode="auto">
          <a:xfrm>
            <a:off x="611188" y="400526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Measuring void shape by WVF</a:t>
            </a:r>
          </a:p>
        </p:txBody>
      </p:sp>
      <p:pic>
        <p:nvPicPr>
          <p:cNvPr id="121860" name="Content Placeholder 9" descr="wvf.voids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6764338" cy="3600450"/>
          </a:xfrm>
        </p:spPr>
      </p:pic>
      <p:pic>
        <p:nvPicPr>
          <p:cNvPr id="121861" name="Picture 10" descr="void.ellipticity.evolut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4613275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TextBox 11"/>
          <p:cNvSpPr txBox="1">
            <a:spLocks noChangeArrowheads="1"/>
          </p:cNvSpPr>
          <p:nvPr/>
        </p:nvSpPr>
        <p:spPr bwMode="auto">
          <a:xfrm>
            <a:off x="684213" y="5157788"/>
            <a:ext cx="3816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Bos et al. 2011:</a:t>
            </a:r>
          </a:p>
          <a:p>
            <a:pPr eaLnBrk="1" hangingPunct="1"/>
            <a:endParaRPr lang="en-US" sz="1600" b="1"/>
          </a:p>
          <a:p>
            <a:pPr eaLnBrk="1" hangingPunct="1"/>
            <a:r>
              <a:rPr lang="en-US" sz="1600" b="1"/>
              <a:t>Trend of evolving void shape </a:t>
            </a:r>
          </a:p>
          <a:p>
            <a:pPr eaLnBrk="1" hangingPunct="1"/>
            <a:r>
              <a:rPr lang="en-US" sz="1600" b="1"/>
              <a:t>as function of dark energy eqn.state confirmed.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384550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468313" y="2205038"/>
            <a:ext cx="9720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Future Experiments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Content Placeholder 9" descr="Ad-Eucli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73238"/>
            <a:ext cx="3384550" cy="4814887"/>
          </a:xfrm>
        </p:spPr>
      </p:pic>
      <p:sp>
        <p:nvSpPr>
          <p:cNvPr id="1239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1331913" y="404813"/>
            <a:ext cx="6119812" cy="93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chemeClr val="accent3"/>
                </a:solidFill>
              </a:rPr>
              <a:t>           Euclid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625" y="1773238"/>
            <a:ext cx="2555875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ESA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Cosmic Vision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2020-2025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1.2 m </a:t>
            </a:r>
            <a:r>
              <a:rPr lang="en-US" sz="1200" b="1" dirty="0" err="1">
                <a:solidFill>
                  <a:schemeClr val="accent3"/>
                </a:solidFill>
              </a:rPr>
              <a:t>Korsch</a:t>
            </a:r>
            <a:r>
              <a:rPr lang="en-US" sz="1200" b="1" dirty="0">
                <a:solidFill>
                  <a:schemeClr val="accent3"/>
                </a:solidFill>
              </a:rPr>
              <a:t> telescope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visible light: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m=24.5 CCD imaging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IR  (Y,J,H) band photometer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spectrometer 108 bright gals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15,000 sq. deg. survey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40 sq. deg. deep survey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Combination: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DUNE           </a:t>
            </a:r>
            <a:r>
              <a:rPr lang="en-US" sz="1200" b="1" dirty="0" err="1">
                <a:solidFill>
                  <a:schemeClr val="accent3"/>
                </a:solidFill>
              </a:rPr>
              <a:t>grav</a:t>
            </a:r>
            <a:r>
              <a:rPr lang="en-US" sz="1200" b="1" dirty="0">
                <a:solidFill>
                  <a:schemeClr val="accent3"/>
                </a:solidFill>
              </a:rPr>
              <a:t>. </a:t>
            </a:r>
            <a:r>
              <a:rPr lang="en-US" sz="1200" b="1" dirty="0" err="1">
                <a:solidFill>
                  <a:schemeClr val="accent3"/>
                </a:solidFill>
              </a:rPr>
              <a:t>Lensing</a:t>
            </a: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SPACE         BAO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9613" y="1773238"/>
            <a:ext cx="3384550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08625" y="1773238"/>
            <a:ext cx="2376488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9388" y="1844675"/>
            <a:ext cx="20891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Euclid: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father of geometry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4931" name="Content Placeholder 4" descr="Euclid_ESA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6432550" cy="4824412"/>
          </a:xfrm>
        </p:spPr>
      </p:pic>
      <p:sp>
        <p:nvSpPr>
          <p:cNvPr id="4" name="TextBox 3"/>
          <p:cNvSpPr txBox="1"/>
          <p:nvPr/>
        </p:nvSpPr>
        <p:spPr>
          <a:xfrm>
            <a:off x="1331913" y="404813"/>
            <a:ext cx="6119812" cy="93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chemeClr val="accent3"/>
                </a:solidFill>
              </a:rPr>
              <a:t>           Euclid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59563" y="1773238"/>
            <a:ext cx="2557462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ESA 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Cosmic Vision</a:t>
            </a: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2020-2025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1.2 m </a:t>
            </a:r>
            <a:r>
              <a:rPr lang="en-US" sz="1200" b="1" dirty="0" err="1">
                <a:solidFill>
                  <a:schemeClr val="accent3"/>
                </a:solidFill>
              </a:rPr>
              <a:t>Korsch</a:t>
            </a:r>
            <a:r>
              <a:rPr lang="en-US" sz="1200" b="1" dirty="0">
                <a:solidFill>
                  <a:schemeClr val="accent3"/>
                </a:solidFill>
              </a:rPr>
              <a:t> telescope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visible light: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m=24.5 CCD imaging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IR  (Y,J,H) band photometer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spectrometer 108 bright gals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15,000 sq. deg. survey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40 sq. deg. deep survey</a:t>
            </a: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chemeClr val="accent3"/>
                </a:solidFill>
              </a:rPr>
              <a:t> Combination: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DUNE           </a:t>
            </a:r>
            <a:r>
              <a:rPr lang="en-US" sz="1200" b="1" dirty="0" err="1">
                <a:solidFill>
                  <a:schemeClr val="accent3"/>
                </a:solidFill>
              </a:rPr>
              <a:t>grav</a:t>
            </a:r>
            <a:r>
              <a:rPr lang="en-US" sz="1200" b="1" dirty="0">
                <a:solidFill>
                  <a:schemeClr val="accent3"/>
                </a:solidFill>
              </a:rPr>
              <a:t>. </a:t>
            </a:r>
            <a:r>
              <a:rPr lang="en-US" sz="1200" b="1" dirty="0" err="1">
                <a:solidFill>
                  <a:schemeClr val="accent3"/>
                </a:solidFill>
              </a:rPr>
              <a:t>Lensing</a:t>
            </a:r>
            <a:endParaRPr lang="en-US" sz="12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  -  SPACE         BAO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388" y="1773238"/>
            <a:ext cx="6408737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59563" y="1773238"/>
            <a:ext cx="2376487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1222375" y="115888"/>
            <a:ext cx="7921625" cy="1401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chemeClr val="accent3"/>
                </a:solidFill>
              </a:rPr>
              <a:t>           LSST:</a:t>
            </a:r>
          </a:p>
          <a:p>
            <a:pPr>
              <a:defRPr/>
            </a:pPr>
            <a:r>
              <a:rPr lang="en-US" sz="3000" b="1" dirty="0">
                <a:solidFill>
                  <a:schemeClr val="accent3"/>
                </a:solidFill>
              </a:rPr>
              <a:t>Large Synoptic Survey Telescope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0888" y="1844675"/>
            <a:ext cx="3313112" cy="4370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8.4 m primary mirror</a:t>
            </a:r>
          </a:p>
          <a:p>
            <a:pPr>
              <a:defRPr/>
            </a:pPr>
            <a:r>
              <a:rPr lang="en-US" b="1" dirty="0" err="1">
                <a:solidFill>
                  <a:schemeClr val="accent3"/>
                </a:solidFill>
              </a:rPr>
              <a:t>widefield</a:t>
            </a:r>
            <a:r>
              <a:rPr lang="en-US" b="1" dirty="0">
                <a:solidFill>
                  <a:schemeClr val="accent3"/>
                </a:solidFill>
              </a:rPr>
              <a:t>  survey telescope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3"/>
                </a:solidFill>
              </a:rPr>
              <a:t> </a:t>
            </a:r>
            <a:r>
              <a:rPr lang="en-US" sz="1400" b="1" dirty="0">
                <a:solidFill>
                  <a:schemeClr val="accent3"/>
                </a:solidFill>
              </a:rPr>
              <a:t>El </a:t>
            </a:r>
            <a:r>
              <a:rPr lang="en-US" sz="1400" b="1" dirty="0" err="1">
                <a:solidFill>
                  <a:schemeClr val="accent3"/>
                </a:solidFill>
              </a:rPr>
              <a:t>Penon</a:t>
            </a:r>
            <a:r>
              <a:rPr lang="en-US" sz="1400" b="1" dirty="0">
                <a:solidFill>
                  <a:schemeClr val="accent3"/>
                </a:solidFill>
              </a:rPr>
              <a:t>, Chile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 2682 m. mountain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start operation:  2015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3.5 deg. angle of view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3.2 </a:t>
            </a:r>
            <a:r>
              <a:rPr lang="en-US" sz="1400" b="1" dirty="0" err="1">
                <a:solidFill>
                  <a:schemeClr val="accent3"/>
                </a:solidFill>
              </a:rPr>
              <a:t>Gigapixel</a:t>
            </a:r>
            <a:r>
              <a:rPr lang="en-US" sz="1400" b="1" dirty="0">
                <a:solidFill>
                  <a:schemeClr val="accent3"/>
                </a:solidFill>
              </a:rPr>
              <a:t> prime focus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 digital camera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200,000 images per year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30 </a:t>
            </a:r>
            <a:r>
              <a:rPr lang="en-US" sz="1400" b="1" dirty="0" err="1">
                <a:solidFill>
                  <a:schemeClr val="accent3"/>
                </a:solidFill>
              </a:rPr>
              <a:t>Tbyte</a:t>
            </a:r>
            <a:r>
              <a:rPr lang="en-US" sz="1400" b="1" dirty="0">
                <a:solidFill>
                  <a:schemeClr val="accent3"/>
                </a:solidFill>
              </a:rPr>
              <a:t> per night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b="1" dirty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accent3"/>
                </a:solidFill>
              </a:rPr>
              <a:t>  partial funding Bill Gates</a:t>
            </a: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endParaRPr lang="en-US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 </a:t>
            </a:r>
          </a:p>
          <a:p>
            <a:pPr>
              <a:defRPr/>
            </a:pPr>
            <a:r>
              <a:rPr lang="en-US" sz="1200" b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388" y="1773238"/>
            <a:ext cx="5616575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7400" y="1773238"/>
            <a:ext cx="3168650" cy="48244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5959" name="Content Placeholder 9" descr="LSST_Telescope_Aug_2010-half-660x5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73238"/>
            <a:ext cx="5616575" cy="4824412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540269" y="2204864"/>
            <a:ext cx="9720263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Summary</a:t>
            </a: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3888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507288" cy="4525963"/>
          </a:xfrm>
        </p:spPr>
        <p:txBody>
          <a:bodyPr/>
          <a:lstStyle/>
          <a:p>
            <a:pPr>
              <a:buAutoNum type="arabicPeriod"/>
            </a:pPr>
            <a:r>
              <a:rPr lang="nl-NL" sz="1800" b="1" dirty="0" smtClean="0">
                <a:solidFill>
                  <a:schemeClr val="accent5"/>
                </a:solidFill>
              </a:rPr>
              <a:t>Strong evidence Accelerated Expansion</a:t>
            </a:r>
          </a:p>
          <a:p>
            <a:pPr marL="0" indent="0">
              <a:buNone/>
            </a:pPr>
            <a:r>
              <a:rPr lang="nl-NL" sz="1800" dirty="0" smtClean="0">
                <a:solidFill>
                  <a:schemeClr val="accent5"/>
                </a:solidFill>
              </a:rPr>
              <a:t>      </a:t>
            </a:r>
            <a:r>
              <a:rPr lang="nl-NL" sz="1400" dirty="0" smtClean="0">
                <a:solidFill>
                  <a:schemeClr val="accent5"/>
                </a:solidFill>
              </a:rPr>
              <a:t>-   since supernova discovery, 100s SNIa observed over broader range  redshifts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  based solely upon supernova Hubble diagram, independent of  General Relativity,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very strong evidence expansion Universe accelerated recently</a:t>
            </a:r>
            <a:endParaRPr lang="nl-NL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nl-NL" sz="1800" b="1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2.    Dark energy as cause cosmic acceleration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   </a:t>
            </a:r>
            <a:r>
              <a:rPr lang="nl-NL" sz="1400" dirty="0" smtClean="0">
                <a:solidFill>
                  <a:schemeClr val="accent5"/>
                </a:solidFill>
              </a:rPr>
              <a:t>- within general relativity, accelerated expansion cannot be explained by any known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form of matter or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-  it can be accommodated by a nearly smooth form of energy with large negative pressure,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Dark Energy, that accounts for about 73% of the universe.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</a:t>
            </a:r>
          </a:p>
          <a:p>
            <a:pPr>
              <a:buAutoNum type="arabicPeriod"/>
            </a:pPr>
            <a:endParaRPr lang="nl-NL" sz="1400" dirty="0">
              <a:solidFill>
                <a:schemeClr val="accent5"/>
              </a:solidFill>
            </a:endParaRPr>
          </a:p>
          <a:p>
            <a:pPr>
              <a:buAutoNum type="arabicPeriod" startAt="3"/>
            </a:pPr>
            <a:r>
              <a:rPr lang="nl-NL" sz="1800" b="1" dirty="0" smtClean="0">
                <a:solidFill>
                  <a:schemeClr val="accent5"/>
                </a:solidFill>
              </a:rPr>
              <a:t> Independent evidence dark energy</a:t>
            </a: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       </a:t>
            </a:r>
            <a:r>
              <a:rPr lang="nl-NL" sz="1400" dirty="0" smtClean="0">
                <a:solidFill>
                  <a:schemeClr val="accent5"/>
                </a:solidFill>
              </a:rPr>
              <a:t>-  Cosmic Microwave Background and Large Scale Structure data provide independent evidence,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within context of CDM model of structure formation, that the universe is filled with a smooth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medium accounting for 73% of the total energy content of the universe.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-  that came to dominate the dynamics of the universe once all observed structure had formed </a:t>
            </a:r>
          </a:p>
          <a:p>
            <a:pPr marL="0" indent="0">
              <a:buNone/>
            </a:pPr>
            <a:endParaRPr lang="nl-NL" sz="1800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00365"/>
      </p:ext>
    </p:extLst>
  </p:cSld>
  <p:clrMapOvr>
    <a:masterClrMapping/>
  </p:clrMapOvr>
  <p:transition>
    <p:zo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814"/>
            <a:ext cx="8229600" cy="1143000"/>
          </a:xfrm>
        </p:spPr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867328" cy="4525963"/>
          </a:xfrm>
        </p:spPr>
        <p:txBody>
          <a:bodyPr/>
          <a:lstStyle/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>
              <a:buAutoNum type="arabicPeriod" startAt="4"/>
            </a:pPr>
            <a:r>
              <a:rPr lang="nl-NL" sz="1800" b="1" dirty="0" smtClean="0">
                <a:solidFill>
                  <a:schemeClr val="accent5"/>
                </a:solidFill>
              </a:rPr>
              <a:t>Vacuum energy as dark energy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  </a:t>
            </a:r>
            <a:r>
              <a:rPr lang="nl-NL" sz="1400" dirty="0" smtClean="0">
                <a:solidFill>
                  <a:schemeClr val="accent5"/>
                </a:solidFill>
              </a:rPr>
              <a:t>- simplest explanation for dark energy is the energy associated with the vacuum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mathematically equivalent to a cosmological constant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- However, most straightforward calculations of vacuum energy density from zero-point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energies of all quantum fields lead to estimates which are a bit too large,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in the order of ~10</a:t>
            </a:r>
            <a:r>
              <a:rPr lang="nl-NL" sz="1400" baseline="30000" dirty="0" smtClean="0">
                <a:solidFill>
                  <a:schemeClr val="accent5"/>
                </a:solidFill>
              </a:rPr>
              <a:t>120</a:t>
            </a:r>
            <a:r>
              <a:rPr lang="nl-NL" sz="1400" dirty="0" smtClean="0">
                <a:solidFill>
                  <a:schemeClr val="accent5"/>
                </a:solidFill>
              </a:rPr>
              <a:t> </a:t>
            </a:r>
            <a:endParaRPr lang="nl-NL" sz="1800" b="1" dirty="0" smtClean="0">
              <a:solidFill>
                <a:schemeClr val="accent5"/>
              </a:solidFill>
            </a:endParaRPr>
          </a:p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5.  Dark theories of Dark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- There is no compelling theory of dark energy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Beyond vacuum energy, man intriguing ideas:      light scalar fields, additional spatial dimensions, etc.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Many models involve time-varying dark energy</a:t>
            </a:r>
          </a:p>
          <a:p>
            <a:pPr marL="0" indent="0">
              <a:buNone/>
            </a:pPr>
            <a:endParaRPr lang="nl-NL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6. New Gravitational Theories  ?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alternatively,  </a:t>
            </a:r>
            <a:r>
              <a:rPr lang="nl-NL" sz="1400" dirty="0">
                <a:solidFill>
                  <a:schemeClr val="accent5"/>
                </a:solidFill>
              </a:rPr>
              <a:t>c</a:t>
            </a:r>
            <a:r>
              <a:rPr lang="nl-NL" sz="1400" dirty="0" smtClean="0">
                <a:solidFill>
                  <a:schemeClr val="accent5"/>
                </a:solidFill>
              </a:rPr>
              <a:t>osmic acceleration could be a manifestaation of gravitational physics beyond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                      General Relativity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-  however, as yet there is no self-consistent model for new gravitational physics that is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</a:t>
            </a:r>
            <a:r>
              <a:rPr lang="nl-NL" sz="1400" dirty="0" smtClean="0">
                <a:solidFill>
                  <a:schemeClr val="accent5"/>
                </a:solidFill>
              </a:rPr>
              <a:t>        consistent with large body of data that constrains theories of graavity. </a:t>
            </a:r>
            <a:endParaRPr lang="en-GB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41829"/>
      </p:ext>
    </p:extLst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000" b="1" dirty="0" smtClean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7. Dark destiny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8. At the nexus of many physical mysteries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9. Two big questions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</a:t>
            </a:r>
            <a:r>
              <a:rPr lang="nl-NL" sz="1800" b="1" dirty="0" smtClean="0">
                <a:solidFill>
                  <a:schemeClr val="accent5"/>
                </a:solidFill>
              </a:rPr>
              <a:t>   </a:t>
            </a:r>
            <a:r>
              <a:rPr lang="nl-NL" sz="1800" dirty="0" smtClean="0">
                <a:solidFill>
                  <a:schemeClr val="accent5"/>
                </a:solidFill>
              </a:rPr>
              <a:t>a)   Is dark energy something different than vacuum energy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accent5"/>
                </a:solidFill>
              </a:rPr>
              <a:t> </a:t>
            </a:r>
            <a:r>
              <a:rPr lang="nl-NL" sz="1800" dirty="0" smtClean="0">
                <a:solidFill>
                  <a:schemeClr val="accent5"/>
                </a:solidFill>
              </a:rPr>
              <a:t>   b)   Does General Relativity self-consistently describe cosmic acceleration ?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accent5"/>
                </a:solidFill>
              </a:rPr>
              <a:t>10. Probing Dark Energy</a:t>
            </a:r>
          </a:p>
        </p:txBody>
      </p:sp>
    </p:spTree>
    <p:extLst>
      <p:ext uri="{BB962C8B-B14F-4D97-AF65-F5344CB8AC3E}">
        <p14:creationId xmlns:p14="http://schemas.microsoft.com/office/powerpoint/2010/main" val="1742771869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Type </a:t>
            </a:r>
            <a:r>
              <a:rPr lang="en-US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Ia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Supernovae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26035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Supernova Explosion &amp; Host Galaxy </a:t>
            </a:r>
          </a:p>
        </p:txBody>
      </p:sp>
      <p:pic>
        <p:nvPicPr>
          <p:cNvPr id="41988" name="Picture 5" descr="M51SNe_3panel_gaban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59563" y="5949950"/>
            <a:ext cx="2233612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accent3"/>
                </a:solidFill>
              </a:rPr>
              <a:t>M51 supernovae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6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Supernovae</a:t>
            </a:r>
            <a:endParaRPr lang="en-US" sz="6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7891" name="Content Placeholder 3" descr="Supernova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836613"/>
            <a:ext cx="7632700" cy="4792662"/>
          </a:xfrm>
        </p:spPr>
      </p:pic>
      <p:sp>
        <p:nvSpPr>
          <p:cNvPr id="4" name="TextBox 3"/>
          <p:cNvSpPr txBox="1"/>
          <p:nvPr/>
        </p:nvSpPr>
        <p:spPr>
          <a:xfrm>
            <a:off x="5580063" y="5589588"/>
            <a:ext cx="77041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Supernovae, 4 types  </a:t>
            </a:r>
          </a:p>
          <a:p>
            <a:pPr>
              <a:defRPr/>
            </a:pPr>
            <a:r>
              <a:rPr lang="en-US" sz="1200" b="1" dirty="0">
                <a:latin typeface="+mn-lt"/>
              </a:rPr>
              <a:t>                       (spectral absorption lines):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II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</a:t>
            </a:r>
            <a:r>
              <a:rPr lang="en-US" sz="1200" b="1" dirty="0" err="1">
                <a:latin typeface="+mn-lt"/>
              </a:rPr>
              <a:t>Ia</a:t>
            </a:r>
            <a:r>
              <a:rPr lang="en-US" sz="1200" b="1" dirty="0">
                <a:latin typeface="+mn-lt"/>
              </a:rPr>
              <a:t>     -  no hydrogen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</a:t>
            </a:r>
            <a:r>
              <a:rPr lang="en-US" sz="1200" b="1" dirty="0" err="1">
                <a:latin typeface="+mn-lt"/>
              </a:rPr>
              <a:t>Ib</a:t>
            </a:r>
            <a:endParaRPr lang="en-US" sz="1200" b="1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     SN </a:t>
            </a:r>
            <a:r>
              <a:rPr lang="en-US" sz="1200" b="1" dirty="0" err="1">
                <a:latin typeface="+mn-lt"/>
              </a:rPr>
              <a:t>Ic</a:t>
            </a:r>
            <a:r>
              <a:rPr lang="en-US" sz="1200" b="1" dirty="0">
                <a:latin typeface="+mn-lt"/>
              </a:rPr>
              <a:t>     -  no helium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750" y="5589588"/>
            <a:ext cx="77041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+mn-lt"/>
              </a:rPr>
              <a:t>Supernovae: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gigantic stellar explosions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within few months more radiation than Sun over entire lifetime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shockwaves  5,000-30,000 km/s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enrichment interstellar medium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200" b="1" dirty="0">
                <a:latin typeface="+mn-lt"/>
              </a:rPr>
              <a:t>     triggers star formation in surrounding ISM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750" y="5589588"/>
            <a:ext cx="4968875" cy="1196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80063" y="5589588"/>
            <a:ext cx="3168650" cy="1196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ype IA Supernovae.animati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288" y="1700213"/>
            <a:ext cx="8280400" cy="4657724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358775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Type </a:t>
            </a:r>
            <a:r>
              <a:rPr lang="en-US" sz="4500" b="1" dirty="0" err="1">
                <a:solidFill>
                  <a:schemeClr val="accent1"/>
                </a:solidFill>
                <a:latin typeface="+mj-lt"/>
              </a:rPr>
              <a:t>Ia</a:t>
            </a:r>
            <a:r>
              <a:rPr lang="en-US" sz="4500" b="1" dirty="0">
                <a:solidFill>
                  <a:schemeClr val="accent1"/>
                </a:solidFill>
                <a:latin typeface="+mj-lt"/>
              </a:rPr>
              <a:t>  Supernova Explosion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1700213"/>
            <a:ext cx="8280400" cy="46815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40" name="Picture 3" descr="Iaprogeni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0350"/>
            <a:ext cx="6264275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ccretion_Disk_Binary_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711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1547813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Type </a:t>
            </a:r>
            <a:r>
              <a:rPr lang="en-US" sz="4500" b="1" dirty="0" err="1">
                <a:solidFill>
                  <a:schemeClr val="accent1"/>
                </a:solidFill>
                <a:latin typeface="+mj-lt"/>
              </a:rPr>
              <a:t>Ia</a:t>
            </a:r>
            <a:r>
              <a:rPr lang="en-US" sz="4500" b="1" dirty="0">
                <a:solidFill>
                  <a:schemeClr val="accent1"/>
                </a:solidFill>
                <a:latin typeface="+mj-lt"/>
              </a:rPr>
              <a:t>  Supernova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5661025"/>
            <a:ext cx="8280400" cy="9366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6" name="Content Placeholder 5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Amongst the most energetic explosions in our Universe: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</a:pPr>
            <a:r>
              <a:rPr lang="en-US" sz="1400" b="1" smtClean="0">
                <a:solidFill>
                  <a:schemeClr val="accent1"/>
                </a:solidFill>
              </a:rPr>
              <a:t>                                               E ~ 10</a:t>
            </a:r>
            <a:r>
              <a:rPr lang="en-US" sz="1400" b="1" baseline="30000" smtClean="0">
                <a:solidFill>
                  <a:schemeClr val="accent1"/>
                </a:solidFill>
              </a:rPr>
              <a:t>54 </a:t>
            </a:r>
            <a:r>
              <a:rPr lang="en-US" sz="1400" b="1" smtClean="0">
                <a:solidFill>
                  <a:schemeClr val="accent1"/>
                </a:solidFill>
              </a:rPr>
              <a:t>ergs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 During explosion the star is as bright as entire galaxy !  (ie. 10</a:t>
            </a:r>
            <a:r>
              <a:rPr lang="en-US" sz="1400" b="1" baseline="30000" smtClean="0">
                <a:solidFill>
                  <a:schemeClr val="accent1"/>
                </a:solidFill>
                <a:sym typeface="Mathematica1" pitchFamily="2" charset="2"/>
              </a:rPr>
              <a:t>11</a:t>
            </a: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 stars)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Violent explosion Carbon-Oxygen white dwarfs: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Embedded in binary, mass accretion from companion star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 When nearing</a:t>
            </a:r>
            <a:r>
              <a:rPr lang="en-US" sz="1400" b="1" smtClean="0">
                <a:solidFill>
                  <a:schemeClr val="accent1"/>
                </a:solidFill>
              </a:rPr>
              <a:t> Chandrasekhar Limit   (1.38 M</a:t>
            </a:r>
            <a:r>
              <a:rPr lang="en-US" sz="1400" b="1" baseline="-25000" smtClean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smtClean="0">
                <a:solidFill>
                  <a:schemeClr val="accent1"/>
                </a:solidFill>
              </a:rPr>
              <a:t>), electron degeneracy pressure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        can no longer sustain star.</a:t>
            </a:r>
            <a:r>
              <a:rPr lang="en-US" sz="1400" b="1" smtClean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while contracting under its weight, </a:t>
            </a:r>
            <a:r>
              <a:rPr lang="en-US" sz="1400" b="1" smtClean="0">
                <a:solidFill>
                  <a:schemeClr val="accent1"/>
                </a:solidFill>
                <a:sym typeface="Mathematica1" pitchFamily="2" charset="2"/>
              </a:rPr>
              <a:t>carbon fusion sets in,  powering  </a:t>
            </a:r>
            <a:r>
              <a:rPr lang="en-US" sz="1400" b="1" smtClean="0">
                <a:solidFill>
                  <a:schemeClr val="accent1"/>
                </a:solidFill>
              </a:rPr>
              <a:t>a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 smtClean="0">
                <a:solidFill>
                  <a:schemeClr val="accent1"/>
                </a:solidFill>
              </a:rPr>
              <a:t>catastrophic deflagration  or detonation wave,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leading to a violent explosion, ripping apart entire star  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Char char="·"/>
            </a:pPr>
            <a:r>
              <a:rPr lang="en-US" sz="1400" b="1" smtClean="0">
                <a:solidFill>
                  <a:schemeClr val="accent1"/>
                </a:solidFill>
              </a:rPr>
              <a:t>Because exploding stars have nearly uniform  progenitor (~1.38 M</a:t>
            </a:r>
            <a:r>
              <a:rPr lang="en-US" sz="1400" b="1" baseline="-25000" smtClean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smtClean="0">
                <a:solidFill>
                  <a:schemeClr val="accent1"/>
                </a:solidFill>
              </a:rPr>
              <a:t> white dwarf),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smtClean="0">
                <a:solidFill>
                  <a:schemeClr val="accent1"/>
                </a:solidFill>
              </a:rPr>
              <a:t>       their luminosity is almost the same:                 M ~ -19.3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smtClean="0">
                <a:solidFill>
                  <a:schemeClr val="accent1"/>
                </a:solidFill>
              </a:rPr>
              <a:t>                                                                                     Standard Candle</a:t>
            </a:r>
            <a:endParaRPr lang="en-US" sz="1400" b="1" smtClean="0">
              <a:solidFill>
                <a:schemeClr val="accent1"/>
              </a:solidFill>
              <a:sym typeface="Mathematica1" pitchFamily="2" charset="2"/>
            </a:endParaRPr>
          </a:p>
          <a:p>
            <a:endParaRPr lang="en-US" smtClean="0"/>
          </a:p>
        </p:txBody>
      </p:sp>
      <p:sp>
        <p:nvSpPr>
          <p:cNvPr id="10" name="Rectangle 9"/>
          <p:cNvSpPr/>
          <p:nvPr/>
        </p:nvSpPr>
        <p:spPr>
          <a:xfrm>
            <a:off x="395288" y="2997200"/>
            <a:ext cx="8280400" cy="23034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5288" y="1628775"/>
            <a:ext cx="8280400" cy="12239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1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brightest stellar event recorded in history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SN1006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5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brightest stellar event recorded in history </a:t>
            </a:r>
          </a:p>
        </p:txBody>
      </p:sp>
      <p:pic>
        <p:nvPicPr>
          <p:cNvPr id="44037" name="Picture 4" descr="sidebar_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6339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850" y="1412875"/>
            <a:ext cx="4608513" cy="48244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endParaRPr lang="en-US" sz="1200" b="1">
              <a:solidFill>
                <a:schemeClr val="bg1"/>
              </a:solidFill>
            </a:endParaRP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-    brightness:                m = -7.5 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distance:                    d=2.2 kpc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recorded:                   China, Egypt, Iraq, Japan, 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pic>
        <p:nvPicPr>
          <p:cNvPr id="45059" name="Picture 9" descr="sn1006c_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608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brightest stellar event recorded in history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1628775"/>
            <a:ext cx="4608513" cy="46085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 SN1006:</a:t>
            </a:r>
          </a:p>
          <a:p>
            <a:pPr eaLnBrk="1" hangingPunct="1"/>
            <a:endParaRPr lang="en-US" sz="1200" b="1">
              <a:solidFill>
                <a:schemeClr val="bg1"/>
              </a:solidFill>
            </a:endParaRP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-    brightness:                m = -7.5 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distance:                    d=2.2 kpc</a:t>
            </a:r>
          </a:p>
          <a:p>
            <a:pPr eaLnBrk="1" hangingPunct="1">
              <a:buFontTx/>
              <a:buChar char="-"/>
            </a:pPr>
            <a:r>
              <a:rPr lang="en-US" sz="1200" b="1">
                <a:solidFill>
                  <a:schemeClr val="bg1"/>
                </a:solidFill>
              </a:rPr>
              <a:t>    recorded:                   China, Egypt, Iraq, Japan, 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2987675" y="56610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present-day </a:t>
            </a:r>
          </a:p>
          <a:p>
            <a:pPr eaLnBrk="1" hangingPunct="1"/>
            <a:r>
              <a:rPr lang="en-US" sz="1200" b="1">
                <a:solidFill>
                  <a:schemeClr val="bg1"/>
                </a:solidFill>
              </a:rPr>
              <a:t>Supernova Remnant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ChangeArrowheads="1"/>
          </p:cNvSpPr>
          <p:nvPr/>
        </p:nvSpPr>
        <p:spPr bwMode="auto">
          <a:xfrm>
            <a:off x="323850" y="857250"/>
            <a:ext cx="8640763" cy="5786438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9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14375" y="-285750"/>
            <a:ext cx="10404475" cy="13716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solidFill>
                  <a:schemeClr val="accent5"/>
                </a:solidFill>
              </a:rPr>
              <a:t>Probes Dark Energy</a:t>
            </a:r>
            <a:endParaRPr lang="en-US" sz="5400" b="1" dirty="0">
              <a:solidFill>
                <a:schemeClr val="accent5"/>
              </a:solidFill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smtClean="0">
                <a:solidFill>
                  <a:srgbClr val="000099"/>
                </a:solidFill>
                <a:latin typeface="Mathematica1" pitchFamily="2" charset="2"/>
              </a:rPr>
              <a:t>                                                                </a:t>
            </a:r>
            <a:endParaRPr lang="el-GR" altLang="en-US" b="1" smtClean="0">
              <a:solidFill>
                <a:srgbClr val="000099"/>
              </a:solidFill>
              <a:latin typeface="Mathematica1" pitchFamily="2" charset="2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1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2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3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291283" name="Text Box 19"/>
          <p:cNvSpPr txBox="1">
            <a:spLocks noChangeArrowheads="1"/>
          </p:cNvSpPr>
          <p:nvPr/>
        </p:nvSpPr>
        <p:spPr bwMode="auto">
          <a:xfrm>
            <a:off x="395288" y="692150"/>
            <a:ext cx="8351837" cy="641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99"/>
              </a:solidFill>
              <a:latin typeface="Arial"/>
              <a:sym typeface="Mathematica1" pitchFamily="2" charset="2"/>
            </a:endParaRPr>
          </a:p>
          <a:p>
            <a:pPr marL="285750" indent="-285750">
              <a:lnSpc>
                <a:spcPct val="60000"/>
              </a:lnSpc>
              <a:spcBef>
                <a:spcPct val="50000"/>
              </a:spcBef>
              <a:buFont typeface="Mathematica1"/>
              <a:buChar char="·"/>
              <a:defRPr/>
            </a:pPr>
            <a:r>
              <a:rPr lang="en-US" sz="1300" b="1" dirty="0" smtClean="0">
                <a:solidFill>
                  <a:srgbClr val="CC0000"/>
                </a:solidFill>
                <a:latin typeface="Arial"/>
                <a:sym typeface="Mathematica1" pitchFamily="2" charset="2"/>
              </a:rPr>
              <a:t>Supernovae  </a:t>
            </a:r>
            <a:r>
              <a:rPr lang="en-US" sz="1300" b="1" dirty="0" err="1" smtClean="0">
                <a:solidFill>
                  <a:srgbClr val="CC0000"/>
                </a:solidFill>
                <a:latin typeface="Arial"/>
                <a:sym typeface="Mathematica1" pitchFamily="2" charset="2"/>
              </a:rPr>
              <a:t>Ia</a:t>
            </a:r>
            <a:endParaRPr lang="en-US" sz="1300" b="1" dirty="0">
              <a:solidFill>
                <a:srgbClr val="CC0000"/>
              </a:solidFill>
              <a:latin typeface="Arial"/>
              <a:sym typeface="Mathematica1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 smtClean="0">
                <a:solidFill>
                  <a:srgbClr val="CC0000"/>
                </a:solidFill>
                <a:latin typeface="Arial"/>
                <a:sym typeface="Mathematica1" pitchFamily="2" charset="2"/>
              </a:rPr>
              <a:t>             </a:t>
            </a:r>
            <a:r>
              <a:rPr lang="en-US" sz="1300" b="1" dirty="0" smtClean="0">
                <a:solidFill>
                  <a:schemeClr val="accent5"/>
                </a:solidFill>
                <a:latin typeface="Arial"/>
                <a:sym typeface="Mathematica1" pitchFamily="2" charset="2"/>
              </a:rPr>
              <a:t>probing  luminosity distance – redshift relation </a:t>
            </a:r>
            <a:endParaRPr lang="en-US" sz="1300" b="1" dirty="0">
              <a:solidFill>
                <a:srgbClr val="CC0000"/>
              </a:solidFill>
              <a:latin typeface="Arial"/>
              <a:sym typeface="Mathematica1" pitchFamily="2" charset="2"/>
            </a:endParaRPr>
          </a:p>
          <a:p>
            <a:pPr marL="285750" indent="-285750">
              <a:lnSpc>
                <a:spcPct val="6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b="1" dirty="0" smtClean="0">
                <a:solidFill>
                  <a:srgbClr val="CC0000"/>
                </a:solidFill>
                <a:latin typeface="Arial"/>
              </a:rPr>
              <a:t>Clusters </a:t>
            </a:r>
            <a:r>
              <a:rPr lang="en-US" sz="1300" b="1" dirty="0">
                <a:solidFill>
                  <a:srgbClr val="CC0000"/>
                </a:solidFill>
                <a:latin typeface="Arial"/>
              </a:rPr>
              <a:t>of Galaxies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CC0000"/>
                </a:solidFill>
                <a:latin typeface="Arial"/>
              </a:rPr>
              <a:t>              </a:t>
            </a:r>
            <a:r>
              <a:rPr lang="en-US" sz="1300" b="1" dirty="0">
                <a:solidFill>
                  <a:srgbClr val="FFFFE9"/>
                </a:solidFill>
                <a:latin typeface="Arial"/>
              </a:rPr>
              <a:t>number counts N(z),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FFFFE9"/>
                </a:solidFill>
                <a:latin typeface="Arial"/>
              </a:rPr>
              <a:t>              # formed clusters of galaxies as function of z sensitive to w &amp; w</a:t>
            </a:r>
            <a:r>
              <a:rPr lang="en-US" sz="1300" b="1" dirty="0" smtClean="0">
                <a:solidFill>
                  <a:srgbClr val="FFFFE9"/>
                </a:solidFill>
                <a:latin typeface="Arial"/>
              </a:rPr>
              <a:t>’</a:t>
            </a:r>
            <a:endParaRPr lang="en-US" sz="1300" b="1" dirty="0" smtClean="0">
              <a:solidFill>
                <a:srgbClr val="C00000"/>
              </a:solidFill>
              <a:latin typeface="Arial"/>
            </a:endParaRPr>
          </a:p>
          <a:p>
            <a:pPr marL="285750" indent="-285750">
              <a:lnSpc>
                <a:spcPct val="6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b="1" dirty="0" smtClean="0">
                <a:solidFill>
                  <a:srgbClr val="C00000"/>
                </a:solidFill>
                <a:latin typeface="Arial"/>
              </a:rPr>
              <a:t>Cosmic Shear/Weak Lensing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 smtClean="0">
                <a:solidFill>
                  <a:srgbClr val="C00000"/>
                </a:solidFill>
                <a:latin typeface="Arial"/>
              </a:rPr>
              <a:t>              </a:t>
            </a:r>
            <a:r>
              <a:rPr lang="en-US" sz="1300" b="1" dirty="0" smtClean="0">
                <a:solidFill>
                  <a:schemeClr val="accent5"/>
                </a:solidFill>
                <a:latin typeface="Arial"/>
              </a:rPr>
              <a:t>measures  angular diameter distance-redshift relation, in combination with structure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 smtClean="0">
                <a:solidFill>
                  <a:schemeClr val="accent5"/>
                </a:solidFill>
                <a:latin typeface="Arial"/>
              </a:rPr>
              <a:t>               growth</a:t>
            </a:r>
            <a:endParaRPr lang="en-US" sz="1300" b="1" dirty="0">
              <a:solidFill>
                <a:schemeClr val="accent5"/>
              </a:solidFill>
              <a:latin typeface="Arial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000099"/>
                </a:solidFill>
                <a:latin typeface="Arial"/>
                <a:sym typeface="Mathematica1" pitchFamily="2" charset="2"/>
              </a:rPr>
              <a:t> </a:t>
            </a:r>
            <a:r>
              <a:rPr lang="en-US" sz="1300" b="1" dirty="0">
                <a:solidFill>
                  <a:srgbClr val="CC0000"/>
                </a:solidFill>
                <a:latin typeface="Arial"/>
                <a:sym typeface="Mathematica1" pitchFamily="2" charset="2"/>
              </a:rPr>
              <a:t>  </a:t>
            </a:r>
            <a:r>
              <a:rPr lang="en-US" sz="1300" b="1" dirty="0">
                <a:solidFill>
                  <a:srgbClr val="CC0000"/>
                </a:solidFill>
                <a:latin typeface="Arial"/>
              </a:rPr>
              <a:t>Baryonic Oscillations (BAO)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CC0000"/>
                </a:solidFill>
                <a:latin typeface="Arial"/>
              </a:rPr>
              <a:t>              </a:t>
            </a:r>
            <a:r>
              <a:rPr lang="en-US" sz="1300" b="1" dirty="0">
                <a:solidFill>
                  <a:srgbClr val="FFFFE9"/>
                </a:solidFill>
                <a:latin typeface="Arial"/>
              </a:rPr>
              <a:t>cosmic yardstick, curvature:  residual imprint in galaxy distribution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FFFFE9"/>
                </a:solidFill>
                <a:latin typeface="Arial"/>
              </a:rPr>
              <a:t>              acoustic oscillations primordial baryon-photon plasma  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000099"/>
              </a:buClr>
              <a:buFont typeface="Arial" pitchFamily="34" charset="0"/>
              <a:buChar char="•"/>
              <a:defRPr/>
            </a:pPr>
            <a:r>
              <a:rPr lang="en-US" sz="1300" b="1" dirty="0">
                <a:solidFill>
                  <a:srgbClr val="FFFFE9"/>
                </a:solidFill>
                <a:latin typeface="Arial"/>
              </a:rPr>
              <a:t>   </a:t>
            </a:r>
            <a:r>
              <a:rPr lang="en-US" sz="1300" b="1" dirty="0">
                <a:solidFill>
                  <a:srgbClr val="C00000"/>
                </a:solidFill>
                <a:latin typeface="Arial"/>
              </a:rPr>
              <a:t>Integrated Sachs Wolfe (ISW)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FFFFE9"/>
                </a:solidFill>
                <a:latin typeface="Arial"/>
              </a:rPr>
              <a:t>              imprint foreground large scale structure on CMB,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FFFFE9"/>
                </a:solidFill>
                <a:latin typeface="Arial"/>
              </a:rPr>
              <a:t>              via evolving potential perturbations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1300" b="1" dirty="0">
              <a:solidFill>
                <a:srgbClr val="FFFFE9"/>
              </a:solidFill>
              <a:latin typeface="Arial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1300" b="1" dirty="0">
                <a:solidFill>
                  <a:srgbClr val="000099"/>
                </a:solidFill>
                <a:latin typeface="Arial"/>
                <a:sym typeface="Mathematica1" pitchFamily="2" charset="2"/>
              </a:rPr>
              <a:t>  </a:t>
            </a: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Clustering  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clustering correlation function/power spectrum,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              directly probing cosmological scenario, BAO wiggles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000099"/>
              </a:buClr>
              <a:buFont typeface="Mathematica1" pitchFamily="2" charset="2"/>
              <a:buChar char="·"/>
              <a:defRPr/>
            </a:pP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Growth of clustering: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evolving growth rate  f(</a:t>
            </a:r>
            <a:r>
              <a:rPr lang="en-US" sz="1300" b="1" dirty="0" err="1">
                <a:solidFill>
                  <a:srgbClr val="FFFFF7"/>
                </a:solidFill>
                <a:latin typeface="Arial"/>
                <a:sym typeface="Mathematica1" pitchFamily="2" charset="2"/>
              </a:rPr>
              <a:t>Omega,z</a:t>
            </a: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),   probed via influence of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300" b="1" dirty="0" err="1">
                <a:solidFill>
                  <a:srgbClr val="FFFFF7"/>
                </a:solidFill>
                <a:latin typeface="Arial"/>
                <a:sym typeface="Mathematica1" pitchFamily="2" charset="2"/>
              </a:rPr>
              <a:t>redshift</a:t>
            </a: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distortions on correlation functions </a:t>
            </a:r>
          </a:p>
          <a:p>
            <a:pPr>
              <a:lnSpc>
                <a:spcPct val="60000"/>
              </a:lnSpc>
              <a:spcBef>
                <a:spcPct val="50000"/>
              </a:spcBef>
              <a:buClr>
                <a:srgbClr val="000099"/>
              </a:buClr>
              <a:buFont typeface="Mathematica1" pitchFamily="2" charset="2"/>
              <a:buChar char="·"/>
              <a:defRPr/>
            </a:pP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Voids: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evolving void shapes, 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              probing tidal force field generated by large scale mass distribution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r>
              <a:rPr lang="en-US" sz="1300" b="1" dirty="0">
                <a:solidFill>
                  <a:srgbClr val="000099"/>
                </a:solidFill>
                <a:latin typeface="Arial"/>
                <a:sym typeface="Mathematica1" pitchFamily="2" charset="2"/>
              </a:rPr>
              <a:t>  </a:t>
            </a: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Morphology and Topology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300" b="1" dirty="0">
                <a:solidFill>
                  <a:srgbClr val="C00000"/>
                </a:solidFill>
                <a:latin typeface="Arial"/>
                <a:sym typeface="Mathematica1" pitchFamily="2" charset="2"/>
              </a:rPr>
              <a:t>               </a:t>
            </a: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sensitivity of topology, measured by homology (</a:t>
            </a:r>
            <a:r>
              <a:rPr lang="en-US" sz="1300" b="1" dirty="0" err="1">
                <a:solidFill>
                  <a:srgbClr val="FFFFF7"/>
                </a:solidFill>
                <a:latin typeface="Arial"/>
                <a:sym typeface="Mathematica1" pitchFamily="2" charset="2"/>
              </a:rPr>
              <a:t>Betti</a:t>
            </a:r>
            <a:r>
              <a:rPr lang="en-US" sz="1300" b="1" dirty="0">
                <a:solidFill>
                  <a:srgbClr val="FFFFF7"/>
                </a:solidFill>
                <a:latin typeface="Arial"/>
                <a:sym typeface="Mathematica1" pitchFamily="2" charset="2"/>
              </a:rPr>
              <a:t> numbers)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endParaRPr lang="en-US" sz="1300" b="1" dirty="0">
              <a:solidFill>
                <a:srgbClr val="000099"/>
              </a:solidFill>
              <a:latin typeface="Arial"/>
              <a:sym typeface="Mathematica1" pitchFamily="2" charset="2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 typeface="Mathematica1" pitchFamily="2" charset="2"/>
              <a:buChar char="·"/>
              <a:defRPr/>
            </a:pPr>
            <a:endParaRPr lang="el-GR" sz="1300" b="1" dirty="0">
              <a:solidFill>
                <a:srgbClr val="0000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2438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the-white-dwarf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357188"/>
            <a:ext cx="5573712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00063"/>
            <a:ext cx="3143250" cy="3500437"/>
          </a:xfrm>
        </p:spPr>
        <p:txBody>
          <a:bodyPr/>
          <a:lstStyle/>
          <a:p>
            <a:r>
              <a:rPr lang="en-US" sz="6000" b="1" smtClean="0">
                <a:solidFill>
                  <a:schemeClr val="tx1"/>
                </a:solidFill>
              </a:rPr>
              <a:t>White  Dwarfs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928938"/>
            <a:ext cx="7772400" cy="36195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solidFill>
                  <a:schemeClr val="accent3"/>
                </a:solidFill>
              </a:rPr>
              <a:t>Low  Mass  Stars </a:t>
            </a:r>
            <a:endParaRPr lang="en-US" sz="6000" b="1" dirty="0">
              <a:solidFill>
                <a:schemeClr val="accent3"/>
              </a:solidFill>
            </a:endParaRPr>
          </a:p>
        </p:txBody>
      </p:sp>
      <p:pic>
        <p:nvPicPr>
          <p:cNvPr id="47107" name="Picture 3" descr="1e7m_comparison_Uranus_Neptune_Sirius_B_Earth_Ven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9855897">
            <a:off x="5057775" y="4025900"/>
            <a:ext cx="28575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 rot="-968145">
            <a:off x="6108700" y="3359150"/>
            <a:ext cx="1785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accent1"/>
                </a:solidFill>
              </a:rPr>
              <a:t>Sirius  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8131" name="Content Placeholder 3" descr="an-artists-concept-of-the-surface-of-the-white-dwarf-star-h150465-released-to-reuters_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00013"/>
            <a:ext cx="4743450" cy="6686550"/>
          </a:xfrm>
        </p:spPr>
      </p:pic>
      <p:pic>
        <p:nvPicPr>
          <p:cNvPr id="48132" name="Picture 4" descr="degerg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500438"/>
            <a:ext cx="407193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whitedwar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14313"/>
            <a:ext cx="40751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9188" y="142875"/>
            <a:ext cx="4071937" cy="66436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SdFDN614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857375"/>
            <a:ext cx="90138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8836025" cy="4859337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smtClean="0">
                <a:latin typeface="Book Antiqua" pitchFamily="18" charset="0"/>
              </a:rPr>
              <a:t>                     What is the maximum mass that can be supported by </a:t>
            </a:r>
          </a:p>
          <a:p>
            <a:pPr>
              <a:buFontTx/>
              <a:buNone/>
            </a:pPr>
            <a:r>
              <a:rPr lang="en-US" sz="2200" smtClean="0">
                <a:latin typeface="Book Antiqua" pitchFamily="18" charset="0"/>
              </a:rPr>
              <a:t>                     the dense compact material of a white dwarf star?</a:t>
            </a:r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  <a:latin typeface="Book Antiqua" pitchFamily="18" charset="0"/>
              </a:rPr>
              <a:t>Chandrasekhar Mass Limit</a:t>
            </a:r>
          </a:p>
        </p:txBody>
      </p:sp>
      <p:graphicFrame>
        <p:nvGraphicFramePr>
          <p:cNvPr id="49158" name="Object 2"/>
          <p:cNvGraphicFramePr>
            <a:graphicFrameLocks noChangeAspect="1"/>
          </p:cNvGraphicFramePr>
          <p:nvPr/>
        </p:nvGraphicFramePr>
        <p:xfrm>
          <a:off x="3286125" y="2714625"/>
          <a:ext cx="309562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0" name="Equation" r:id="rId4" imgW="749300" imgH="228600" progId="Equation.DSMT4">
                  <p:embed/>
                </p:oleObj>
              </mc:Choice>
              <mc:Fallback>
                <p:oleObj name="Equation" r:id="rId4" imgW="7493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2714625"/>
                        <a:ext cx="3095625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107950" y="1989138"/>
            <a:ext cx="88915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5500" b="1" dirty="0">
                <a:solidFill>
                  <a:schemeClr val="accent1"/>
                </a:solidFill>
                <a:latin typeface="+mj-lt"/>
              </a:rPr>
              <a:t> Supernova </a:t>
            </a:r>
            <a:r>
              <a:rPr lang="en-US" sz="5500" b="1" dirty="0" err="1">
                <a:solidFill>
                  <a:schemeClr val="accent1"/>
                </a:solidFill>
                <a:latin typeface="+mj-lt"/>
              </a:rPr>
              <a:t>Lightcurves</a:t>
            </a:r>
            <a:endParaRPr lang="en-US" sz="5500" b="1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SN 2007uy 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1203" name="Content Placeholder 3" descr="eso0823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484313"/>
            <a:ext cx="9072562" cy="4537075"/>
          </a:xfrm>
        </p:spPr>
      </p:pic>
      <p:sp>
        <p:nvSpPr>
          <p:cNvPr id="5" name="TextBox 4"/>
          <p:cNvSpPr txBox="1"/>
          <p:nvPr/>
        </p:nvSpPr>
        <p:spPr>
          <a:xfrm>
            <a:off x="611188" y="5876925"/>
            <a:ext cx="81375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/>
                </a:solidFill>
              </a:rPr>
              <a:t>Supernova SN 2007uy in  NGC2770</a:t>
            </a:r>
          </a:p>
          <a:p>
            <a:pPr>
              <a:defRPr/>
            </a:pPr>
            <a:endParaRPr lang="en-US" sz="1600" b="1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en-US" sz="1600" b="1" dirty="0">
                <a:solidFill>
                  <a:schemeClr val="accent3"/>
                </a:solidFill>
              </a:rPr>
              <a:t>while fading,  another supernova, SN2008D, went off in same galaxy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188" y="5805488"/>
            <a:ext cx="7993062" cy="9366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ul_s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7" y="1057376"/>
            <a:ext cx="7194415" cy="5395811"/>
          </a:xfrm>
          <a:prstGeom prst="rect">
            <a:avLst/>
          </a:prstGeom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Supernova </a:t>
            </a:r>
            <a:r>
              <a:rPr lang="en-US" sz="4000" b="1" dirty="0" err="1">
                <a:solidFill>
                  <a:schemeClr val="accent1"/>
                </a:solidFill>
                <a:latin typeface="+mj-lt"/>
              </a:rPr>
              <a:t>Lightcurve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 &amp; Spectrum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988" y="1052513"/>
            <a:ext cx="7200900" cy="54006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63713" y="115888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Supernova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Lightcurve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988" y="2997200"/>
            <a:ext cx="4465637" cy="3384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2" name="Picture 5" descr="clip_image002_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 descr="snlite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514826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11"/>
          <p:cNvSpPr>
            <a:spLocks noChangeArrowheads="1"/>
          </p:cNvSpPr>
          <p:nvPr/>
        </p:nvSpPr>
        <p:spPr bwMode="auto">
          <a:xfrm>
            <a:off x="611188" y="5013325"/>
            <a:ext cx="79930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Type Ia supernovae follow a characteristic light curve</a:t>
            </a:r>
          </a:p>
          <a:p>
            <a:r>
              <a:rPr lang="en-US" sz="1400"/>
              <a:t>—the graph of luminosity as a function of time—after the explosion. </a:t>
            </a:r>
          </a:p>
          <a:p>
            <a:endParaRPr lang="en-US" sz="1400"/>
          </a:p>
          <a:p>
            <a:r>
              <a:rPr lang="en-US" sz="1400"/>
              <a:t>This luminosity is generated by the radioactive decay of Nickel-56 through Cobalt-56 to Iron-56.</a:t>
            </a:r>
            <a:r>
              <a:rPr lang="en-US" sz="1400" baseline="30000"/>
              <a:t> </a:t>
            </a:r>
          </a:p>
          <a:p>
            <a:endParaRPr lang="en-US" sz="1400"/>
          </a:p>
          <a:p>
            <a:r>
              <a:rPr lang="en-US" sz="1400"/>
              <a:t>Maximum absolute magnitude of about -19.3.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750" y="4941888"/>
            <a:ext cx="8353425" cy="1439862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2413" y="115888"/>
            <a:ext cx="9324976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5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+mj-lt"/>
              </a:rPr>
              <a:t>             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 Phillips Relation </a:t>
            </a:r>
          </a:p>
        </p:txBody>
      </p:sp>
      <p:pic>
        <p:nvPicPr>
          <p:cNvPr id="54275" name="Picture 12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4"/>
          <a:stretch>
            <a:fillRect/>
          </a:stretch>
        </p:blipFill>
        <p:spPr bwMode="auto">
          <a:xfrm>
            <a:off x="179388" y="1196975"/>
            <a:ext cx="39243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1"/>
          <a:stretch>
            <a:fillRect/>
          </a:stretch>
        </p:blipFill>
        <p:spPr bwMode="auto">
          <a:xfrm>
            <a:off x="179388" y="4032250"/>
            <a:ext cx="39243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7675" y="6669088"/>
            <a:ext cx="1152525" cy="18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950" y="1125538"/>
            <a:ext cx="4032250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4211638" y="1125538"/>
            <a:ext cx="5184775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Relationship between </a:t>
            </a:r>
          </a:p>
          <a:p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  peak luminosity of a Type Ia supernova </a:t>
            </a:r>
          </a:p>
          <a:p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  speed of luminosity evolution after maximum light.</a:t>
            </a:r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pPr>
              <a:buFont typeface="Arial" charset="0"/>
              <a:buChar char="•"/>
            </a:pPr>
            <a:endParaRPr lang="en-US" sz="1400" b="1"/>
          </a:p>
          <a:p>
            <a:endParaRPr lang="en-US" sz="1400" b="1"/>
          </a:p>
          <a:p>
            <a:r>
              <a:rPr lang="en-US" sz="1200" b="1"/>
              <a:t>Mark Phillips (1993):</a:t>
            </a:r>
          </a:p>
          <a:p>
            <a:pPr>
              <a:buFont typeface="Arial" charset="0"/>
              <a:buChar char="•"/>
            </a:pPr>
            <a:r>
              <a:rPr lang="en-US" sz="1200" b="1"/>
              <a:t>   on the basis of Calan/Tololo Supernova Survey</a:t>
            </a:r>
          </a:p>
          <a:p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the faster a supernova fades after peak,</a:t>
            </a:r>
          </a:p>
          <a:p>
            <a:pPr>
              <a:buFont typeface="Arial" charset="0"/>
              <a:buChar char="•"/>
            </a:pPr>
            <a:r>
              <a:rPr lang="en-US" sz="1200" b="1"/>
              <a:t>   the fainter its intrinsic peak luminosity</a:t>
            </a:r>
          </a:p>
          <a:p>
            <a:pPr>
              <a:buFont typeface="Arial" charset="0"/>
              <a:buChar char="•"/>
            </a:pPr>
            <a:endParaRPr lang="en-US" sz="1200" b="1"/>
          </a:p>
          <a:p>
            <a:pPr>
              <a:buFont typeface="Arial" charset="0"/>
              <a:buChar char="•"/>
            </a:pPr>
            <a:r>
              <a:rPr lang="en-US" sz="1200" b="1"/>
              <a:t>   reduces scatter in Hubble diagram to </a:t>
            </a:r>
            <a:r>
              <a:rPr lang="en-US" sz="1200" b="1">
                <a:sym typeface="Mathematica1" pitchFamily="2" charset="2"/>
              </a:rPr>
              <a:t>&lt;0.2 mag</a:t>
            </a:r>
          </a:p>
          <a:p>
            <a:pPr>
              <a:buFont typeface="Arial" charset="0"/>
              <a:buChar char="•"/>
            </a:pPr>
            <a:r>
              <a:rPr lang="en-US" sz="1200" b="1">
                <a:sym typeface="Mathematica1" pitchFamily="2" charset="2"/>
              </a:rPr>
              <a:t>   heuristic relationship, as yet not theoretically “understood”</a:t>
            </a:r>
            <a:r>
              <a:rPr lang="en-US" sz="1200" b="1"/>
              <a:t>  </a:t>
            </a:r>
          </a:p>
        </p:txBody>
      </p:sp>
      <p:pic>
        <p:nvPicPr>
          <p:cNvPr id="54280" name="Picture 11" descr="Dm15_definition_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3240087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11638" y="1125538"/>
            <a:ext cx="4824412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107950" y="1989138"/>
            <a:ext cx="88915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  Supernova Teams:</a:t>
            </a:r>
          </a:p>
          <a:p>
            <a:pPr>
              <a:defRPr/>
            </a:pPr>
            <a:endParaRPr lang="en-US" sz="6500" b="1" dirty="0">
              <a:solidFill>
                <a:schemeClr val="accent1"/>
              </a:solidFill>
              <a:latin typeface="+mj-lt"/>
            </a:endParaRPr>
          </a:p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   Practical  Aspects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704"/>
            <a:ext cx="8784976" cy="1143000"/>
          </a:xfrm>
        </p:spPr>
        <p:txBody>
          <a:bodyPr/>
          <a:lstStyle/>
          <a:p>
            <a:r>
              <a:rPr lang="nl-NL" sz="4000" b="1" dirty="0" smtClean="0">
                <a:solidFill>
                  <a:schemeClr val="accent5"/>
                </a:solidFill>
              </a:rPr>
              <a:t>Dark Energy Probes:   Comparison</a:t>
            </a:r>
            <a:endParaRPr lang="en-GB" sz="4000" b="1" dirty="0">
              <a:solidFill>
                <a:schemeClr val="accent5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4275662"/>
              </p:ext>
            </p:extLst>
          </p:nvPr>
        </p:nvGraphicFramePr>
        <p:xfrm>
          <a:off x="107504" y="1124744"/>
          <a:ext cx="8928992" cy="557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016224"/>
                <a:gridCol w="2232248"/>
                <a:gridCol w="2232248"/>
              </a:tblGrid>
              <a:tr h="1065718">
                <a:tc>
                  <a:txBody>
                    <a:bodyPr/>
                    <a:lstStyle/>
                    <a:p>
                      <a:r>
                        <a:rPr lang="nl-NL" dirty="0" smtClean="0"/>
                        <a:t>Method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Strengths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Weaknesses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Systematics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Weak Lensing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Structure Growth +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Statistical Power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CDM 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Image quality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Photo-z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Supernovae SNIa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Purely 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Mature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Standard Candle 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Evolution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Dust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BAO</a:t>
                      </a:r>
                    </a:p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(Baryonic Acoustic </a:t>
                      </a:r>
                    </a:p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              Oscillation)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Largely 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Low systematics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Large samples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required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Bias 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Nonlinearity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Cluster Population    </a:t>
                      </a:r>
                    </a:p>
                    <a:p>
                      <a:r>
                        <a:rPr lang="nl-NL" b="1" i="0" baseline="0" dirty="0" smtClean="0">
                          <a:solidFill>
                            <a:schemeClr val="accent5"/>
                          </a:solidFill>
                        </a:rPr>
                        <a:t>                        </a:t>
                      </a:r>
                      <a:r>
                        <a:rPr lang="en-GB" b="1" i="0" baseline="0" dirty="0" smtClean="0">
                          <a:solidFill>
                            <a:schemeClr val="accent5"/>
                          </a:solidFill>
                        </a:rPr>
                        <a:t>N(z)</a:t>
                      </a:r>
                      <a:endParaRPr lang="nl-NL" b="1" i="0" baseline="0" dirty="0" smtClean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Structure Growth +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Geometric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Xray+SZ+optical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CDM 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Determining mass</a:t>
                      </a:r>
                    </a:p>
                    <a:p>
                      <a:r>
                        <a:rPr lang="nl-NL" baseline="0" dirty="0" smtClean="0">
                          <a:solidFill>
                            <a:schemeClr val="accent5"/>
                          </a:solidFill>
                        </a:rPr>
                        <a:t>Selection function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3507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Supernova Cosmology Project</a:t>
            </a:r>
            <a:endParaRPr lang="en-US" sz="4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68413"/>
            <a:ext cx="86868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Success of Supernova Projects built on 3 major developments: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the introduction in the 1980s of large mosaic charge-coupled device (CCD) cameras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on 4-meter class telescopes: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- systematic search of thousands of galaxies over large area of sky for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 rare supernova events</a:t>
            </a:r>
          </a:p>
          <a:p>
            <a:pPr>
              <a:buFont typeface="Arial" pitchFamily="34" charset="0"/>
              <a:buChar char="•"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dramatic increase in computing power in the 1980s: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- enabling vast amount of data processing for automated search of supernovae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  amongst the huge number of galaxies monitored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Supernovae </a:t>
            </a:r>
            <a:r>
              <a:rPr lang="en-US" sz="1400" b="1" dirty="0" err="1" smtClean="0">
                <a:solidFill>
                  <a:srgbClr val="FF0000"/>
                </a:solidFill>
              </a:rPr>
              <a:t>Ia</a:t>
            </a:r>
            <a:r>
              <a:rPr lang="en-US" sz="1400" b="1" dirty="0" smtClean="0">
                <a:solidFill>
                  <a:srgbClr val="FF0000"/>
                </a:solidFill>
              </a:rPr>
              <a:t>  as standard candles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- </a:t>
            </a:r>
            <a:r>
              <a:rPr lang="en-US" sz="1400" b="1" dirty="0" err="1" smtClean="0">
                <a:solidFill>
                  <a:schemeClr val="accent3"/>
                </a:solidFill>
              </a:rPr>
              <a:t>Calan</a:t>
            </a:r>
            <a:r>
              <a:rPr lang="en-US" sz="1400" b="1" dirty="0" smtClean="0">
                <a:solidFill>
                  <a:schemeClr val="accent3"/>
                </a:solidFill>
              </a:rPr>
              <a:t>/</a:t>
            </a:r>
            <a:r>
              <a:rPr lang="en-US" sz="1400" b="1" dirty="0" err="1" smtClean="0">
                <a:solidFill>
                  <a:schemeClr val="accent3"/>
                </a:solidFill>
              </a:rPr>
              <a:t>Tololo</a:t>
            </a:r>
            <a:r>
              <a:rPr lang="en-US" sz="1400" b="1" dirty="0" smtClean="0">
                <a:solidFill>
                  <a:schemeClr val="accent3"/>
                </a:solidFill>
              </a:rPr>
              <a:t> Supernova Search:  accurate light curves &amp; spectra 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3"/>
                </a:solidFill>
              </a:rPr>
              <a:t>        - Phillips relation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 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1196975"/>
            <a:ext cx="8207375" cy="46799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7" name="Content Placeholder 3" descr="2339767447_624fbbde53_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08050"/>
            <a:ext cx="4983162" cy="4968875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Supernova Cosmology Project</a:t>
            </a:r>
            <a:endParaRPr lang="en-US" sz="4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313" y="908050"/>
            <a:ext cx="4967287" cy="49688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80063" y="5084763"/>
            <a:ext cx="324008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diligently monitoring millions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of galaxies, in search for that </a:t>
            </a:r>
          </a:p>
          <a:p>
            <a:pPr>
              <a:defRPr/>
            </a:pPr>
            <a:r>
              <a:rPr lang="en-US" sz="1400" b="1" dirty="0">
                <a:solidFill>
                  <a:schemeClr val="accent3"/>
                </a:solidFill>
                <a:latin typeface="+mn-lt"/>
              </a:rPr>
              <a:t>one explosion  …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Supernova Cosmology Project</a:t>
            </a:r>
            <a:endParaRPr lang="en-US" sz="4400" b="1" kern="0" dirty="0">
              <a:solidFill>
                <a:schemeClr val="accent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chemeClr val="accent3"/>
                </a:solidFill>
                <a:latin typeface="+mj-lt"/>
                <a:ea typeface="+mj-ea"/>
                <a:cs typeface="+mj-cs"/>
              </a:rPr>
              <a:t>High-z Supernova Search Team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052513"/>
            <a:ext cx="8686800" cy="45259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 Challenges to be dealt with by Supernova Teams: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Huge logistic (and political) issue of assuring vast amounts of (strongly contested)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observing time on a range of telescopes (incl. 4-m ones for probing high-z universe)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Dealing with a range of astronomical effects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 that would render any subtle cosmological signature insignificant: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  </a:t>
            </a:r>
            <a:r>
              <a:rPr lang="en-US" sz="1400" b="1" dirty="0" smtClean="0">
                <a:solidFill>
                  <a:schemeClr val="accent1"/>
                </a:solidFill>
              </a:rPr>
              <a:t>-   Influence of dust:                     affecting brightness of supernovae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        -   Abundance effects:                  poorly understood influence of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                                                                heavy chemical elements on supernova </a:t>
            </a:r>
            <a:r>
              <a:rPr lang="en-US" sz="1400" b="1" dirty="0" err="1" smtClean="0">
                <a:solidFill>
                  <a:schemeClr val="accent1"/>
                </a:solidFill>
              </a:rPr>
              <a:t>lightcurves</a:t>
            </a:r>
            <a:endParaRPr lang="en-US" sz="1400" b="1" dirty="0" smtClean="0">
              <a:solidFill>
                <a:schemeClr val="accent1"/>
              </a:solidFill>
            </a:endParaRP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        -   ….</a:t>
            </a: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chemeClr val="accent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Results put under heavy scrutiny through large range of tests dealing with </a:t>
            </a:r>
          </a:p>
          <a:p>
            <a:pPr>
              <a:buFontTx/>
              <a:buNone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        each imaginable pitfall and </a:t>
            </a:r>
            <a:r>
              <a:rPr lang="en-US" sz="1400" b="1" dirty="0" err="1" smtClean="0">
                <a:solidFill>
                  <a:srgbClr val="FF0000"/>
                </a:solidFill>
              </a:rPr>
              <a:t>artefact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endParaRPr lang="en-US" sz="14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FF0000"/>
                </a:solidFill>
              </a:rPr>
              <a:t> Absolutely crucial that two competing teams reached same conclusion independently !!!!</a:t>
            </a: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chemeClr val="accent3"/>
              </a:solidFill>
            </a:endParaRPr>
          </a:p>
          <a:p>
            <a:pPr>
              <a:buFontTx/>
              <a:buNone/>
              <a:defRPr/>
            </a:pPr>
            <a:r>
              <a:rPr lang="en-US" sz="1600" b="1" dirty="0" smtClean="0">
                <a:solidFill>
                  <a:schemeClr val="accent3"/>
                </a:solidFill>
              </a:rPr>
              <a:t> </a:t>
            </a:r>
            <a:endParaRPr lang="en-US" sz="1600" b="1" dirty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981075"/>
            <a:ext cx="8207375" cy="48958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6500" b="1" dirty="0">
                <a:solidFill>
                  <a:schemeClr val="accent1"/>
                </a:solidFill>
                <a:latin typeface="+mj-lt"/>
              </a:rPr>
              <a:t>Cosmic Acceleration</a:t>
            </a: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Hubble Diagram high-z 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SNIa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distance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z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m-M      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z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determine: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absolute brightness of  supernova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from dimming rate (Phillips relation)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easure: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apparent brightness of explosion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ranslates into: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luminosity distance of supernova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dependent on acceleration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q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0421" name="Content Placeholder 9" descr="sni.hubblediagram.cosmo.jp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4108450" cy="524351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482013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11"/>
          <p:cNvSpPr>
            <a:spLocks noChangeArrowheads="1"/>
          </p:cNvSpPr>
          <p:nvPr/>
        </p:nvSpPr>
        <p:spPr bwMode="auto">
          <a:xfrm>
            <a:off x="-828675" y="188913"/>
            <a:ext cx="10404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CC0000"/>
                </a:solidFill>
                <a:latin typeface="Papyrus" pitchFamily="66" charset="0"/>
              </a:rPr>
              <a:t> </a:t>
            </a:r>
            <a:r>
              <a:rPr lang="en-US" sz="6500" b="1" dirty="0">
                <a:solidFill>
                  <a:schemeClr val="accent1"/>
                </a:solidFill>
                <a:latin typeface="+mj-lt"/>
              </a:rPr>
              <a:t>High-z </a:t>
            </a:r>
            <a:r>
              <a:rPr lang="en-US" sz="6500" b="1" dirty="0" err="1">
                <a:solidFill>
                  <a:schemeClr val="accent1"/>
                </a:solidFill>
                <a:latin typeface="+mj-lt"/>
              </a:rPr>
              <a:t>SNIa</a:t>
            </a:r>
            <a:r>
              <a:rPr lang="en-US" sz="6500" b="1" dirty="0">
                <a:solidFill>
                  <a:schemeClr val="accent1"/>
                </a:solidFill>
                <a:latin typeface="+mj-lt"/>
              </a:rPr>
              <a:t>:  sample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1125538"/>
            <a:ext cx="4670425" cy="6048375"/>
          </a:xfrm>
          <a:noFill/>
        </p:spPr>
      </p:pic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Hubble Diagram high-z 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SNIa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distance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z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m-M          vs.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z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determine: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absolute brightness of  supernova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from dimming rate (Phillips relation)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easure: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- apparent brightness of explosion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ranslates into: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luminosity distance of supernova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-  dependent on acceleration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q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2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2868613"/>
            <a:ext cx="3081338" cy="3989387"/>
          </a:xfrm>
          <a:noFill/>
        </p:spPr>
      </p:pic>
      <p:sp>
        <p:nvSpPr>
          <p:cNvPr id="132608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3494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013325"/>
            <a:ext cx="37449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32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Relative Hubble Diagram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 ∆(m-M)    vs.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Redshift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z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with Hubble diagram for empty Universe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 </a:t>
            </a: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</a:t>
            </a:r>
            <a:r>
              <a:rPr lang="en-US" sz="1600" b="1" baseline="-25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=0.0, Ω</a:t>
            </a:r>
            <a:r>
              <a:rPr lang="el-GR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Λ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=0.0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as reference.  </a:t>
            </a: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Acceleration of the Universe: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4643438" y="5013325"/>
            <a:ext cx="3960812" cy="10795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7" name="Picture 11" descr="s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9"/>
          <p:cNvSpPr txBox="1">
            <a:spLocks noChangeArrowheads="1"/>
          </p:cNvSpPr>
          <p:nvPr/>
        </p:nvSpPr>
        <p:spPr bwMode="auto">
          <a:xfrm>
            <a:off x="0" y="1484313"/>
            <a:ext cx="2592388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rgbClr val="FFFF00"/>
              </a:solidFill>
              <a:latin typeface="Papyru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Present: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ACCELERATION</a:t>
            </a: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endParaRPr lang="en-US" b="1" dirty="0">
              <a:solidFill>
                <a:schemeClr val="accent3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Past: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DECELERATION   </a:t>
            </a:r>
            <a:endParaRPr lang="el-GR" b="1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64515" name="Picture 11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6529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5538"/>
            <a:ext cx="287972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2"/>
          <p:cNvSpPr>
            <a:spLocks noChangeArrowheads="1"/>
          </p:cNvSpPr>
          <p:nvPr/>
        </p:nvSpPr>
        <p:spPr bwMode="auto">
          <a:xfrm>
            <a:off x="2627313" y="0"/>
            <a:ext cx="6516687" cy="6858000"/>
          </a:xfrm>
          <a:prstGeom prst="rect">
            <a:avLst/>
          </a:prstGeom>
          <a:noFill/>
          <a:ln w="571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07950" y="3141663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07950" y="5589588"/>
            <a:ext cx="1800225" cy="2159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3124" r="4375" b="36089"/>
          <a:stretch>
            <a:fillRect/>
          </a:stretch>
        </p:blipFill>
        <p:spPr bwMode="auto">
          <a:xfrm>
            <a:off x="-180975" y="0"/>
            <a:ext cx="94329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50825" y="1557338"/>
            <a:ext cx="8713788" cy="4103687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196975"/>
            <a:ext cx="9720263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Standard Candle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&amp;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Distances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Before current  Dark  Energy  epoch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Universe dominated by matter: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Decelerating Expansion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buFont typeface="Mathematica1" pitchFamily="2" charset="2"/>
              <a:buChar char="·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Observable in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SNIa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at very high z:</a:t>
            </a:r>
          </a:p>
          <a:p>
            <a:pPr eaLnBrk="0" hangingPunct="0">
              <a:buFont typeface="Mathematica1" pitchFamily="2" charset="2"/>
              <a:buNone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sym typeface="Mathematica1" pitchFamily="2" charset="2"/>
            </a:endParaRPr>
          </a:p>
          <a:p>
            <a:pPr eaLnBrk="0" hangingPunct="0">
              <a:buFont typeface="Mathematica1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              z  &gt;  0.73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pic>
        <p:nvPicPr>
          <p:cNvPr id="66566" name="Picture 10" descr="s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AutoShape 13"/>
          <p:cNvSpPr>
            <a:spLocks noChangeArrowheads="1"/>
          </p:cNvSpPr>
          <p:nvPr/>
        </p:nvSpPr>
        <p:spPr bwMode="auto">
          <a:xfrm>
            <a:off x="1187450" y="2205038"/>
            <a:ext cx="144463" cy="2952750"/>
          </a:xfrm>
          <a:prstGeom prst="upArrow">
            <a:avLst>
              <a:gd name="adj1" fmla="val 50000"/>
              <a:gd name="adj2" fmla="val 5109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6568" name="AutoShape 14"/>
          <p:cNvSpPr>
            <a:spLocks noChangeArrowheads="1"/>
          </p:cNvSpPr>
          <p:nvPr/>
        </p:nvSpPr>
        <p:spPr bwMode="auto">
          <a:xfrm rot="1140000">
            <a:off x="2484438" y="2349500"/>
            <a:ext cx="144462" cy="2952750"/>
          </a:xfrm>
          <a:prstGeom prst="upArrow">
            <a:avLst>
              <a:gd name="adj1" fmla="val 50000"/>
              <a:gd name="adj2" fmla="val 510991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75786" name="Text Box 15"/>
          <p:cNvSpPr txBox="1">
            <a:spLocks noChangeArrowheads="1"/>
          </p:cNvSpPr>
          <p:nvPr/>
        </p:nvSpPr>
        <p:spPr bwMode="auto">
          <a:xfrm>
            <a:off x="0" y="5229225"/>
            <a:ext cx="216058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0000"/>
                </a:solidFill>
                <a:latin typeface="+mn-lt"/>
              </a:rPr>
              <a:t>Cosmic acceleration: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C0000"/>
                </a:solidFill>
                <a:latin typeface="+mn-lt"/>
              </a:rPr>
              <a:t>SNIa</a:t>
            </a:r>
            <a:r>
              <a:rPr lang="en-US" sz="1400" b="1" dirty="0">
                <a:solidFill>
                  <a:srgbClr val="CC0000"/>
                </a:solidFill>
                <a:latin typeface="+mn-lt"/>
              </a:rPr>
              <a:t> fainter</a:t>
            </a:r>
          </a:p>
        </p:txBody>
      </p:sp>
      <p:sp>
        <p:nvSpPr>
          <p:cNvPr id="75787" name="Text Box 16"/>
          <p:cNvSpPr txBox="1">
            <a:spLocks noChangeArrowheads="1"/>
          </p:cNvSpPr>
          <p:nvPr/>
        </p:nvSpPr>
        <p:spPr bwMode="auto">
          <a:xfrm>
            <a:off x="2195513" y="4652963"/>
            <a:ext cx="21605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CC0000"/>
                </a:solidFill>
                <a:latin typeface="+mn-lt"/>
              </a:rPr>
              <a:t>Cosmic deceleration:</a:t>
            </a:r>
          </a:p>
          <a:p>
            <a:pPr>
              <a:spcBef>
                <a:spcPct val="50000"/>
              </a:spcBef>
              <a:defRPr/>
            </a:pPr>
            <a:r>
              <a:rPr lang="en-US" sz="1400" b="1" dirty="0" err="1">
                <a:solidFill>
                  <a:srgbClr val="CC0000"/>
                </a:solidFill>
                <a:latin typeface="+mn-lt"/>
              </a:rPr>
              <a:t>SNIa</a:t>
            </a:r>
            <a:r>
              <a:rPr lang="en-US" sz="1400" b="1" dirty="0">
                <a:solidFill>
                  <a:srgbClr val="CC0000"/>
                </a:solidFill>
                <a:latin typeface="+mn-lt"/>
              </a:rPr>
              <a:t> brighter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9"/>
          <p:cNvSpPr>
            <a:spLocks noChangeArrowheads="1"/>
          </p:cNvSpPr>
          <p:nvPr/>
        </p:nvSpPr>
        <p:spPr bwMode="auto">
          <a:xfrm>
            <a:off x="-757238" y="188913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CC0000"/>
                </a:solidFill>
                <a:latin typeface="Papyrus" pitchFamily="66" charset="0"/>
              </a:rPr>
              <a:t> </a:t>
            </a:r>
            <a:r>
              <a:rPr lang="en-US" sz="5400" b="1" dirty="0">
                <a:solidFill>
                  <a:schemeClr val="accent3"/>
                </a:solidFill>
                <a:latin typeface="+mj-lt"/>
              </a:rPr>
              <a:t>Beyond Acceleration: </a:t>
            </a:r>
            <a:br>
              <a:rPr lang="en-US" sz="5400" b="1" dirty="0">
                <a:solidFill>
                  <a:schemeClr val="accent3"/>
                </a:solidFill>
                <a:latin typeface="+mj-lt"/>
              </a:rPr>
            </a:br>
            <a:r>
              <a:rPr lang="en-US" sz="5400" b="1" dirty="0" err="1">
                <a:solidFill>
                  <a:schemeClr val="accent3"/>
                </a:solidFill>
                <a:latin typeface="+mj-lt"/>
              </a:rPr>
              <a:t>SNe</a:t>
            </a:r>
            <a:r>
              <a:rPr lang="en-US" sz="5400" b="1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accent3"/>
                </a:solidFill>
                <a:latin typeface="+mj-lt"/>
              </a:rPr>
              <a:t>Ia</a:t>
            </a:r>
            <a:r>
              <a:rPr lang="en-US" sz="5400" b="1" dirty="0">
                <a:solidFill>
                  <a:schemeClr val="accent3"/>
                </a:solidFill>
                <a:latin typeface="+mj-lt"/>
              </a:rPr>
              <a:t>  at  z &gt; 0.7  </a:t>
            </a:r>
          </a:p>
        </p:txBody>
      </p:sp>
      <p:pic>
        <p:nvPicPr>
          <p:cNvPr id="67587" name="Picture 10" descr="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566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11"/>
          <p:cNvSpPr txBox="1">
            <a:spLocks noChangeArrowheads="1"/>
          </p:cNvSpPr>
          <p:nvPr/>
        </p:nvSpPr>
        <p:spPr bwMode="auto">
          <a:xfrm>
            <a:off x="179388" y="5805488"/>
            <a:ext cx="8713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179388" y="5516563"/>
            <a:ext cx="87137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Five high-z </a:t>
            </a:r>
            <a:r>
              <a:rPr lang="en-US" b="1" dirty="0" err="1">
                <a:solidFill>
                  <a:schemeClr val="accent3"/>
                </a:solidFill>
                <a:latin typeface="+mn-lt"/>
              </a:rPr>
              <a:t>SNIa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,  images HST-ACS camera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accent3"/>
                </a:solidFill>
                <a:latin typeface="+mn-lt"/>
              </a:rPr>
              <a:t>SNIa</a:t>
            </a:r>
            <a:r>
              <a:rPr lang="en-US" b="1" dirty="0">
                <a:solidFill>
                  <a:schemeClr val="accent3"/>
                </a:solidFill>
                <a:latin typeface="+mn-lt"/>
              </a:rPr>
              <a:t> and host galaxies          lower panel:   before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                                                 top panel:       after explosion)</a:t>
            </a:r>
            <a:r>
              <a:rPr lang="en-US" b="1" dirty="0">
                <a:solidFill>
                  <a:schemeClr val="accent1"/>
                </a:solidFill>
                <a:latin typeface="Papyrus" pitchFamily="66" charset="0"/>
              </a:rPr>
              <a:t>     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4356100" y="1557338"/>
            <a:ext cx="4608513" cy="47513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Before current  Dark  Energy  epoch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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Universe dominated by matter: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Decelerating Expansion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buFont typeface="Mathematica1" pitchFamily="2" charset="2"/>
              <a:buChar char="·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Observable in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SNIa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at very high z:</a:t>
            </a:r>
          </a:p>
          <a:p>
            <a:pPr eaLnBrk="0" hangingPunct="0">
              <a:buFont typeface="Mathematica1" pitchFamily="2" charset="2"/>
              <a:buNone/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sym typeface="Mathematica1" pitchFamily="2" charset="2"/>
            </a:endParaRPr>
          </a:p>
          <a:p>
            <a:pPr eaLnBrk="0" hangingPunct="0">
              <a:buFont typeface="Mathematica1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Mathematica1" pitchFamily="2" charset="2"/>
              </a:rPr>
              <a:t>               z  &gt;  0.73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</a:t>
            </a:r>
          </a:p>
        </p:txBody>
      </p:sp>
      <p:pic>
        <p:nvPicPr>
          <p:cNvPr id="68614" name="Picture 10" descr="dDM-vs-SNLS3-20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17671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1" descr="dDM-vs-z-29Dec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428466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Union2:</a:t>
            </a:r>
            <a:br>
              <a:rPr lang="en-US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state-of-the-art </a:t>
            </a:r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SNIa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compilation</a:t>
            </a:r>
          </a:p>
        </p:txBody>
      </p:sp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solidFill>
                  <a:srgbClr val="000099"/>
                </a:solidFill>
                <a:latin typeface="Papyrus" pitchFamily="66" charset="0"/>
              </a:rPr>
              <a:t>   </a:t>
            </a:r>
          </a:p>
        </p:txBody>
      </p:sp>
      <p:sp>
        <p:nvSpPr>
          <p:cNvPr id="75781" name="Rectangle 6"/>
          <p:cNvSpPr>
            <a:spLocks noChangeArrowheads="1"/>
          </p:cNvSpPr>
          <p:nvPr/>
        </p:nvSpPr>
        <p:spPr bwMode="auto">
          <a:xfrm>
            <a:off x="5003800" y="1557338"/>
            <a:ext cx="3889375" cy="475138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5508625" y="1916113"/>
            <a:ext cx="3240088" cy="3970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SCP Union2.1 SN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compilation: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719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SNe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17 datasets     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          (557 used)</a:t>
            </a:r>
          </a:p>
          <a:p>
            <a:pPr eaLnBrk="0" hangingPunct="0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 z&gt;1 SN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Ia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Amanullah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et al. 2010</a:t>
            </a: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69638" name="Picture 2" descr="Union2_Hubble_slidebig.png     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956175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6" y="2255534"/>
            <a:ext cx="9720263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Cosmic Curvature</a:t>
            </a:r>
          </a:p>
        </p:txBody>
      </p:sp>
    </p:spTree>
    <p:extLst>
      <p:ext uri="{BB962C8B-B14F-4D97-AF65-F5344CB8AC3E}">
        <p14:creationId xmlns:p14="http://schemas.microsoft.com/office/powerpoint/2010/main" val="11843594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9091" name="Picture 3" descr="sky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856662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-612775" y="0"/>
            <a:ext cx="106934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295365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Map of the Universe at Recombination Epoch  (WMAP, 2003):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379,000 years after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 err="1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Subhorizon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perturbations:    primordial sound waves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        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sym typeface="Mathematica1" pitchFamily="2" charset="2"/>
              </a:rPr>
              <a:t> </a:t>
            </a:r>
            <a:r>
              <a:rPr lang="en-US" sz="1600" b="1" dirty="0"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∆T/T   &lt;  10-5</a:t>
            </a:r>
          </a:p>
        </p:txBody>
      </p:sp>
    </p:spTree>
    <p:extLst>
      <p:ext uri="{BB962C8B-B14F-4D97-AF65-F5344CB8AC3E}">
        <p14:creationId xmlns:p14="http://schemas.microsoft.com/office/powerpoint/2010/main" val="23113943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Measuring the Geometry of the Universe: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Measure angular extent on sky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● 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Comparison yields light path,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Batang" pitchFamily="18" charset="-127"/>
              </a:rPr>
              <a:t>       and from this the curvature of space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243888" y="40767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0" name="Object 2"/>
          <p:cNvGraphicFramePr>
            <a:graphicFrameLocks noChangeAspect="1"/>
          </p:cNvGraphicFramePr>
          <p:nvPr/>
        </p:nvGraphicFramePr>
        <p:xfrm>
          <a:off x="4357688" y="550068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9" name="Equation" r:id="rId4" imgW="3568700" imgH="508000" progId="Equation.DSMT4">
                  <p:embed/>
                </p:oleObj>
              </mc:Choice>
              <mc:Fallback>
                <p:oleObj name="Equation" r:id="rId4" imgW="3568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50068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14813" y="4500563"/>
            <a:ext cx="4857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Arial"/>
              </a:rPr>
              <a:t>In a  FRW  Universe:</a:t>
            </a:r>
          </a:p>
          <a:p>
            <a:pPr>
              <a:defRPr/>
            </a:pPr>
            <a:r>
              <a:rPr lang="en-US" b="1" dirty="0" err="1">
                <a:solidFill>
                  <a:srgbClr val="000099"/>
                </a:solidFill>
                <a:latin typeface="Arial"/>
              </a:rPr>
              <a:t>lightpaths</a:t>
            </a:r>
            <a:r>
              <a:rPr lang="en-US" b="1" dirty="0">
                <a:solidFill>
                  <a:srgbClr val="000099"/>
                </a:solidFill>
                <a:latin typeface="Arial"/>
              </a:rPr>
              <a:t> described by </a:t>
            </a:r>
          </a:p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Arial"/>
              </a:rPr>
              <a:t>Robertson-Walker metric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188" y="5357813"/>
            <a:ext cx="3214687" cy="477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rgbClr val="000000"/>
                </a:solidFill>
                <a:latin typeface="Arial"/>
              </a:rPr>
              <a:t>Geometry  of 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824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Object with known physical size,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    at large cosmological distance: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  </a:t>
            </a: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   Sound Waves in the Early Universe !!!!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  <a:sym typeface="Mathematica1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  <a:sym typeface="Mathematica1"/>
              </a:rPr>
              <a:t>  </a:t>
            </a:r>
            <a:endParaRPr lang="en-US" sz="1400" b="1" dirty="0">
              <a:solidFill>
                <a:srgbClr val="000000">
                  <a:lumMod val="95000"/>
                </a:srgbClr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95000"/>
                  </a:srgbClr>
                </a:solidFill>
                <a:latin typeface="Arial"/>
              </a:rPr>
              <a:t>	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1140" name="Text Box 9"/>
          <p:cNvSpPr txBox="1">
            <a:spLocks noChangeArrowheads="1"/>
          </p:cNvSpPr>
          <p:nvPr/>
        </p:nvSpPr>
        <p:spPr bwMode="auto">
          <a:xfrm>
            <a:off x="8243888" y="41497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1141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91143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4" name="Object 2"/>
          <p:cNvGraphicFramePr>
            <a:graphicFrameLocks noChangeAspect="1"/>
          </p:cNvGraphicFramePr>
          <p:nvPr/>
        </p:nvGraphicFramePr>
        <p:xfrm>
          <a:off x="4357688" y="550068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3" name="Equation" r:id="rId4" imgW="3568700" imgH="508000" progId="Equation.DSMT4">
                  <p:embed/>
                </p:oleObj>
              </mc:Choice>
              <mc:Fallback>
                <p:oleObj name="Equation" r:id="rId4" imgW="35687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88" y="550068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14813" y="4500563"/>
            <a:ext cx="48577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Arial"/>
              </a:rPr>
              <a:t>In a  FRW  Universe:</a:t>
            </a:r>
          </a:p>
          <a:p>
            <a:pPr>
              <a:defRPr/>
            </a:pPr>
            <a:r>
              <a:rPr lang="en-US" b="1" dirty="0" err="1">
                <a:solidFill>
                  <a:srgbClr val="000099"/>
                </a:solidFill>
                <a:latin typeface="Arial"/>
              </a:rPr>
              <a:t>lightpaths</a:t>
            </a:r>
            <a:r>
              <a:rPr lang="en-US" b="1" dirty="0">
                <a:solidFill>
                  <a:srgbClr val="000099"/>
                </a:solidFill>
                <a:latin typeface="Arial"/>
              </a:rPr>
              <a:t> described by </a:t>
            </a:r>
          </a:p>
          <a:p>
            <a:pPr>
              <a:defRPr/>
            </a:pPr>
            <a:r>
              <a:rPr lang="en-US" b="1" dirty="0">
                <a:solidFill>
                  <a:srgbClr val="000099"/>
                </a:solidFill>
                <a:latin typeface="Arial"/>
              </a:rPr>
              <a:t>Robertson-Walker metric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8" y="5357813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Temperature Fluctuations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                    CMB</a:t>
            </a:r>
          </a:p>
        </p:txBody>
      </p:sp>
    </p:spTree>
    <p:extLst>
      <p:ext uri="{BB962C8B-B14F-4D97-AF65-F5344CB8AC3E}">
        <p14:creationId xmlns:p14="http://schemas.microsoft.com/office/powerpoint/2010/main" val="20737933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Fluctuations-Origin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14338" name="Picture 2" descr="http://background.uchicago.edu/~whu/SciAm/second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0494"/>
            <a:ext cx="8251458" cy="5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5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ahoma" pitchFamily="34" charset="0"/>
              </a:rPr>
              <a:t>●</a:t>
            </a:r>
            <a:r>
              <a:rPr lang="en-US" sz="16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small ripples in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primordial matter &amp; photon   distribution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 gravity: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compression primordial photon gas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- photon pressure resists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compressions and rarefactions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in photon gas:   sound waves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sound waves not heard, but seen: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compressions:    (photon) T  higher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rarefactions:                              lower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fundamental mode sound spectrum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size of “instrument”:         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- (sound) horizon size last scattering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1400" b="1" dirty="0">
              <a:solidFill>
                <a:srgbClr val="000000"/>
              </a:solidFill>
              <a:latin typeface="Arial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● Observed, angular size:            </a:t>
            </a:r>
            <a:r>
              <a:rPr lang="el-GR" sz="1400" b="1" dirty="0">
                <a:solidFill>
                  <a:srgbClr val="000000"/>
                </a:solidFill>
                <a:latin typeface="Arial"/>
              </a:rPr>
              <a:t>θ</a:t>
            </a:r>
            <a:r>
              <a:rPr lang="en-US" sz="1400" b="1" dirty="0">
                <a:solidFill>
                  <a:srgbClr val="000000"/>
                </a:solidFill>
                <a:latin typeface="Arial"/>
              </a:rPr>
              <a:t>~1º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- exact scale maximum compression, the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       “cosmic fundamental mode of music”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00"/>
                </a:solidFill>
                <a:latin typeface="Tahoma" pitchFamily="34" charset="0"/>
              </a:rPr>
              <a:t>     </a:t>
            </a:r>
            <a:endParaRPr lang="en-US" sz="1400" i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800">
                <a:solidFill>
                  <a:srgbClr val="000000"/>
                </a:solidFill>
                <a:latin typeface="Tahoma" pitchFamily="34" charset="0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184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429125" y="4000500"/>
            <a:ext cx="4357688" cy="2714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71450"/>
            <a:ext cx="8829675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</a:t>
            </a:r>
            <a:r>
              <a:rPr sz="5200" b="1" dirty="0" smtClean="0">
                <a:solidFill>
                  <a:schemeClr val="accent3"/>
                </a:solidFill>
              </a:rPr>
              <a:t>Robertson-Walker  Metric</a:t>
            </a:r>
            <a:endParaRPr sz="5200" b="1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313" y="928688"/>
            <a:ext cx="8280400" cy="135731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8625" y="2357438"/>
            <a:ext cx="8358188" cy="1571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30726" name="Object 2"/>
          <p:cNvGraphicFramePr>
            <a:graphicFrameLocks noChangeAspect="1"/>
          </p:cNvGraphicFramePr>
          <p:nvPr/>
        </p:nvGraphicFramePr>
        <p:xfrm>
          <a:off x="500063" y="2571750"/>
          <a:ext cx="8272462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3" imgW="3568700" imgH="508000" progId="Equation.DSMT4">
                  <p:embed/>
                </p:oleObj>
              </mc:Choice>
              <mc:Fallback>
                <p:oleObj name="Equation" r:id="rId3" imgW="35687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571750"/>
                        <a:ext cx="8272462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0" y="4070350"/>
          <a:ext cx="4119563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4" name="Equation" r:id="rId5" imgW="2311400" imgH="1473200" progId="Equation.DSMT4">
                  <p:embed/>
                </p:oleObj>
              </mc:Choice>
              <mc:Fallback>
                <p:oleObj name="Equation" r:id="rId5" imgW="2311400" imgH="147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70350"/>
                        <a:ext cx="4119563" cy="262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1188" y="1196975"/>
            <a:ext cx="78581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Distances in  a uniformly  curved  </a:t>
            </a:r>
            <a:r>
              <a:rPr lang="en-US" dirty="0" err="1">
                <a:solidFill>
                  <a:schemeClr val="accent3"/>
                </a:solidFill>
                <a:latin typeface="+mn-lt"/>
              </a:rPr>
              <a:t>spacetime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  is specified in terms of the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Robertson-Walker metric.  The </a:t>
            </a:r>
            <a:r>
              <a:rPr lang="en-US" dirty="0" err="1">
                <a:solidFill>
                  <a:schemeClr val="accent3"/>
                </a:solidFill>
                <a:latin typeface="+mn-lt"/>
              </a:rPr>
              <a:t>spacetime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 distance of a point at coordinate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(r,</a:t>
            </a:r>
            <a:r>
              <a:rPr lang="en-US" dirty="0">
                <a:solidFill>
                  <a:schemeClr val="accent3"/>
                </a:solidFill>
                <a:latin typeface="+mn-lt"/>
                <a:sym typeface="Mathematica1"/>
              </a:rPr>
              <a:t>,) is:</a:t>
            </a: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5857875" y="4286250"/>
            <a:ext cx="214313" cy="2143125"/>
          </a:xfrm>
          <a:prstGeom prst="leftBrac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4375" y="4643438"/>
            <a:ext cx="3500438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where  the  function  S</a:t>
            </a:r>
            <a:r>
              <a:rPr lang="en-US" baseline="-25000" dirty="0">
                <a:solidFill>
                  <a:schemeClr val="accent3"/>
                </a:solidFill>
                <a:latin typeface="+mn-lt"/>
              </a:rPr>
              <a:t>k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(r/R</a:t>
            </a:r>
            <a:r>
              <a:rPr lang="en-US" baseline="-25000" dirty="0">
                <a:solidFill>
                  <a:schemeClr val="accent3"/>
                </a:solidFill>
                <a:latin typeface="+mn-lt"/>
              </a:rPr>
              <a:t>c</a:t>
            </a:r>
            <a:r>
              <a:rPr lang="en-US" dirty="0">
                <a:solidFill>
                  <a:schemeClr val="accent3"/>
                </a:solidFill>
                <a:latin typeface="+mn-lt"/>
              </a:rPr>
              <a:t>)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specifies the effect of curvature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on the distances between </a:t>
            </a:r>
          </a:p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+mn-lt"/>
              </a:rPr>
              <a:t>points in </a:t>
            </a:r>
            <a:r>
              <a:rPr lang="en-US" dirty="0" err="1">
                <a:solidFill>
                  <a:schemeClr val="accent3"/>
                </a:solidFill>
                <a:latin typeface="+mn-lt"/>
              </a:rPr>
              <a:t>spacetime</a:t>
            </a:r>
            <a:endParaRPr lang="en-US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accent3"/>
              </a:solidFill>
              <a:latin typeface="+mn-lt"/>
            </a:endParaRPr>
          </a:p>
          <a:p>
            <a:pPr>
              <a:defRPr/>
            </a:pP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US" sz="2200" b="1" dirty="0">
                <a:solidFill>
                  <a:srgbClr val="FFFFF7"/>
                </a:solidFill>
                <a:latin typeface="Arial"/>
              </a:rPr>
              <a:t>The Cosmic Microwave Background Temperature Anisotropies: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FFFFF7"/>
                </a:solidFill>
                <a:latin typeface="Arial"/>
              </a:rPr>
              <a:t>                              Universe is almost perfectly flat</a:t>
            </a: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7"/>
                </a:solidFill>
                <a:latin typeface="Arial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4152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The WMAP CMB temperature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FF00"/>
                </a:solidFill>
                <a:latin typeface="Arial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8158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WMAPdetail_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013" y="-387350"/>
            <a:ext cx="16705263" cy="835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AutoShape 8"/>
          <p:cNvSpPr>
            <a:spLocks noChangeArrowheads="1"/>
          </p:cNvSpPr>
          <p:nvPr/>
        </p:nvSpPr>
        <p:spPr bwMode="auto">
          <a:xfrm>
            <a:off x="107950" y="5805488"/>
            <a:ext cx="8928100" cy="936625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5236" name="AutoShape 2"/>
          <p:cNvSpPr>
            <a:spLocks noChangeArrowheads="1"/>
          </p:cNvSpPr>
          <p:nvPr/>
        </p:nvSpPr>
        <p:spPr bwMode="auto">
          <a:xfrm>
            <a:off x="107950" y="188913"/>
            <a:ext cx="8893175" cy="15113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323850" y="47625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500" b="1" dirty="0" smtClean="0">
                <a:solidFill>
                  <a:srgbClr val="663300"/>
                </a:solidFill>
                <a:latin typeface="+mn-lt"/>
              </a:rPr>
              <a:t>Angular  CMB  temperature fluctuations </a:t>
            </a:r>
            <a:br>
              <a:rPr sz="3500" b="1" dirty="0" smtClean="0">
                <a:solidFill>
                  <a:srgbClr val="663300"/>
                </a:solidFill>
                <a:latin typeface="+mn-lt"/>
              </a:rPr>
            </a:br>
            <a:r>
              <a:rPr sz="3500" b="1" dirty="0" smtClean="0">
                <a:solidFill>
                  <a:srgbClr val="663300"/>
                </a:solidFill>
                <a:latin typeface="+mn-lt"/>
              </a:rPr>
              <a:t>                          </a:t>
            </a:r>
          </a:p>
        </p:txBody>
      </p:sp>
      <p:pic>
        <p:nvPicPr>
          <p:cNvPr id="95238" name="Picture 4" descr="geo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871378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Rectangle 5"/>
          <p:cNvSpPr>
            <a:spLocks noChangeArrowheads="1"/>
          </p:cNvSpPr>
          <p:nvPr/>
        </p:nvSpPr>
        <p:spPr bwMode="auto">
          <a:xfrm>
            <a:off x="250825" y="1916113"/>
            <a:ext cx="8713788" cy="3744912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9" name="Rectangle 6"/>
          <p:cNvSpPr>
            <a:spLocks noChangeArrowheads="1"/>
          </p:cNvSpPr>
          <p:nvPr/>
        </p:nvSpPr>
        <p:spPr bwMode="auto">
          <a:xfrm>
            <a:off x="-541338" y="5589588"/>
            <a:ext cx="101171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rgbClr val="663300"/>
                </a:solidFill>
                <a:latin typeface="Papyrus" pitchFamily="66" charset="0"/>
              </a:rPr>
              <a:t>         </a:t>
            </a:r>
            <a:r>
              <a:rPr lang="en-US" sz="3500" b="1" dirty="0">
                <a:solidFill>
                  <a:srgbClr val="663300"/>
                </a:solidFill>
                <a:latin typeface="Arial"/>
              </a:rPr>
              <a:t>CMB: Universe almost perfectly Flat  !</a:t>
            </a:r>
          </a:p>
        </p:txBody>
      </p:sp>
    </p:spTree>
    <p:extLst>
      <p:ext uri="{BB962C8B-B14F-4D97-AF65-F5344CB8AC3E}">
        <p14:creationId xmlns:p14="http://schemas.microsoft.com/office/powerpoint/2010/main" val="29425816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Flat </a:t>
            </a:r>
            <a:r>
              <a:rPr lang="nl-NL" dirty="0" err="1" smtClean="0"/>
              <a:t>universe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CMB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First peak:  flat </a:t>
            </a:r>
            <a:r>
              <a:rPr lang="nl-NL" dirty="0" err="1" smtClean="0"/>
              <a:t>universe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99146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93904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/>
                </a:solidFill>
                <a:latin typeface="Calibri"/>
              </a:rPr>
              <a:t>Closed: hot spots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appear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larger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993904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/>
                </a:solidFill>
                <a:latin typeface="Calibri"/>
              </a:rPr>
              <a:t>Flat: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appear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as big as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they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are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5993904"/>
            <a:ext cx="1463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/>
                </a:solidFill>
                <a:latin typeface="Calibri"/>
              </a:rPr>
              <a:t>Open: spots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appear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smaller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2132856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solidFill>
                  <a:prstClr val="black"/>
                </a:solidFill>
                <a:latin typeface="Calibri"/>
              </a:rPr>
              <a:t>We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know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redshift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the time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it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took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the light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to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reach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us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from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this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we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know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length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of the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legs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of the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triangle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angle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at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which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we are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measuring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 </a:t>
            </a:r>
            <a:r>
              <a:rPr lang="nl-NL" dirty="0" err="1" smtClean="0">
                <a:solidFill>
                  <a:prstClr val="black"/>
                </a:solidFill>
                <a:latin typeface="Calibri"/>
              </a:rPr>
              <a:t>and</a:t>
            </a:r>
            <a:r>
              <a:rPr lang="nl-NL" dirty="0" smtClean="0">
                <a:solidFill>
                  <a:prstClr val="black"/>
                </a:solidFill>
                <a:latin typeface="Calibri"/>
              </a:rPr>
              <a:t> the sound horizon.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5431929"/>
            <a:ext cx="215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450912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75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CMB, l up </a:t>
            </a:r>
            <a:r>
              <a:rPr lang="nl-NL" dirty="0" err="1" smtClean="0">
                <a:solidFill>
                  <a:schemeClr val="bg1"/>
                </a:solidFill>
              </a:rPr>
              <a:t>to</a:t>
            </a:r>
            <a:r>
              <a:rPr lang="nl-NL" dirty="0" smtClean="0">
                <a:solidFill>
                  <a:schemeClr val="bg1"/>
                </a:solidFill>
              </a:rPr>
              <a:t> 2500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830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CMB - Fluctuations</a:t>
            </a:r>
            <a:endParaRPr lang="nl-NL" dirty="0"/>
          </a:p>
        </p:txBody>
      </p:sp>
      <p:pic>
        <p:nvPicPr>
          <p:cNvPr id="13314" name="Picture 2" descr="http://scienceblogs.com/startswithabang/files/2013/03/Power_Spectrum_Bl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05" y="1196752"/>
            <a:ext cx="7056784" cy="55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3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6" y="2255534"/>
            <a:ext cx="9720263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Probes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Combined</a:t>
            </a:r>
            <a:endParaRPr lang="en-US" sz="6000" b="1" dirty="0" smtClean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5296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nion2_Om-Ol_systema#5C384F.png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259263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250825" y="4437063"/>
            <a:ext cx="5041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00"/>
                </a:solidFill>
              </a:rPr>
              <a:t>SCP  Union2  constraints  (2010)</a:t>
            </a:r>
          </a:p>
          <a:p>
            <a:pPr eaLnBrk="1" hangingPunct="1"/>
            <a:endParaRPr lang="en-US" sz="1600" b="1">
              <a:solidFill>
                <a:srgbClr val="000000"/>
              </a:solidFill>
            </a:endParaRPr>
          </a:p>
          <a:p>
            <a:pPr eaLnBrk="1" hangingPunct="1"/>
            <a:r>
              <a:rPr lang="en-US" sz="1600" b="1">
                <a:solidFill>
                  <a:srgbClr val="000000"/>
                </a:solidFill>
              </a:rPr>
              <a:t>on values of  matter density </a:t>
            </a:r>
            <a:r>
              <a:rPr lang="en-US" sz="1600" b="1">
                <a:solidFill>
                  <a:srgbClr val="000000"/>
                </a:solidFill>
                <a:sym typeface="Mathematica1" pitchFamily="2" charset="2"/>
              </a:rPr>
              <a:t></a:t>
            </a:r>
            <a:r>
              <a:rPr lang="en-US" sz="1600" b="1" baseline="-25000">
                <a:solidFill>
                  <a:srgbClr val="000000"/>
                </a:solidFill>
                <a:sym typeface="Mathematica1" pitchFamily="2" charset="2"/>
              </a:rPr>
              <a:t>m</a:t>
            </a:r>
          </a:p>
          <a:p>
            <a:pPr eaLnBrk="1" hangingPunct="1"/>
            <a:r>
              <a:rPr lang="en-US" sz="1600" b="1">
                <a:solidFill>
                  <a:srgbClr val="000000"/>
                </a:solidFill>
                <a:sym typeface="Mathematica1" pitchFamily="2" charset="2"/>
              </a:rPr>
              <a:t>                     dark energy density </a:t>
            </a:r>
            <a:r>
              <a:rPr lang="en-US" sz="1600" b="1" baseline="-25000">
                <a:solidFill>
                  <a:srgbClr val="000000"/>
                </a:solidFill>
                <a:sym typeface="Mathematica1" pitchFamily="2" charset="2"/>
              </a:rPr>
              <a:t></a:t>
            </a:r>
            <a:r>
              <a:rPr lang="en-US" sz="1600" b="1">
                <a:solidFill>
                  <a:srgbClr val="000000"/>
                </a:solidFill>
                <a:sym typeface="Mathematica1" pitchFamily="2" charset="2"/>
              </a:rPr>
              <a:t> </a:t>
            </a:r>
            <a:r>
              <a:rPr lang="en-US" sz="1600" b="1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313" y="260350"/>
            <a:ext cx="46799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000000">
                    <a:lumMod val="85000"/>
                    <a:lumOff val="15000"/>
                  </a:srgbClr>
                </a:solidFill>
                <a:sym typeface="Mathematica1"/>
              </a:rPr>
              <a:t></a:t>
            </a:r>
            <a:r>
              <a:rPr lang="en-US" sz="6000" baseline="-25000" dirty="0">
                <a:solidFill>
                  <a:srgbClr val="000000">
                    <a:lumMod val="85000"/>
                    <a:lumOff val="15000"/>
                  </a:srgbClr>
                </a:solidFill>
                <a:sym typeface="Mathematica1"/>
              </a:rPr>
              <a:t>m</a:t>
            </a:r>
            <a:r>
              <a:rPr lang="en-US" sz="6000" dirty="0">
                <a:solidFill>
                  <a:srgbClr val="000000">
                    <a:lumMod val="85000"/>
                    <a:lumOff val="15000"/>
                  </a:srgbClr>
                </a:solidFill>
                <a:sym typeface="Mathematica1"/>
              </a:rPr>
              <a:t>  vs.  </a:t>
            </a:r>
            <a:r>
              <a:rPr lang="en-US" sz="6000" baseline="-25000" dirty="0">
                <a:solidFill>
                  <a:srgbClr val="000000">
                    <a:lumMod val="85000"/>
                    <a:lumOff val="15000"/>
                  </a:srgbClr>
                </a:solidFill>
                <a:sym typeface="Mathematica1"/>
              </a:rPr>
              <a:t></a:t>
            </a:r>
            <a:endParaRPr lang="en-US" sz="6000" baseline="-250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graphicFrame>
        <p:nvGraphicFramePr>
          <p:cNvPr id="97285" name="Object 4"/>
          <p:cNvGraphicFramePr>
            <a:graphicFrameLocks noChangeAspect="1"/>
          </p:cNvGraphicFramePr>
          <p:nvPr/>
        </p:nvGraphicFramePr>
        <p:xfrm>
          <a:off x="827088" y="1989138"/>
          <a:ext cx="16827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0" name="Equation" r:id="rId4" imgW="825500" imgH="393700" progId="Equation.DSMT4">
                  <p:embed/>
                </p:oleObj>
              </mc:Choice>
              <mc:Fallback>
                <p:oleObj name="Equation" r:id="rId4" imgW="8255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89138"/>
                        <a:ext cx="1682750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6" name="Object 3"/>
          <p:cNvGraphicFramePr>
            <a:graphicFrameLocks noChangeAspect="1"/>
          </p:cNvGraphicFramePr>
          <p:nvPr/>
        </p:nvGraphicFramePr>
        <p:xfrm>
          <a:off x="900113" y="2924175"/>
          <a:ext cx="30972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1" name="Equation" r:id="rId6" imgW="1511300" imgH="419100" progId="Equation.DSMT4">
                  <p:embed/>
                </p:oleObj>
              </mc:Choice>
              <mc:Fallback>
                <p:oleObj name="Equation" r:id="rId6" imgW="15113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924175"/>
                        <a:ext cx="30972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11188" y="1773238"/>
            <a:ext cx="3529012" cy="216058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242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Box 2"/>
          <p:cNvSpPr txBox="1">
            <a:spLocks noChangeArrowheads="1"/>
          </p:cNvSpPr>
          <p:nvPr/>
        </p:nvSpPr>
        <p:spPr bwMode="auto">
          <a:xfrm>
            <a:off x="5292725" y="4724400"/>
            <a:ext cx="50403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 smtClean="0">
              <a:solidFill>
                <a:srgbClr val="000000"/>
              </a:solidFill>
            </a:endParaRPr>
          </a:p>
          <a:p>
            <a:pPr eaLnBrk="1" hangingPunct="1"/>
            <a:endParaRPr lang="en-US" altLang="en-US" sz="1600" b="1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b="1" smtClean="0">
                <a:solidFill>
                  <a:srgbClr val="000000"/>
                </a:solidFill>
              </a:rPr>
              <a:t>on dynamical evolution dark energy:</a:t>
            </a:r>
          </a:p>
          <a:p>
            <a:pPr eaLnBrk="1" hangingPunct="1"/>
            <a:endParaRPr lang="en-US" altLang="en-US" sz="1600" b="1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b="1" smtClean="0">
                <a:solidFill>
                  <a:srgbClr val="000000"/>
                </a:solidFill>
                <a:sym typeface="Mathematica1" pitchFamily="2" charset="2"/>
              </a:rPr>
              <a:t>      eqn. state parameters       w</a:t>
            </a:r>
            <a:r>
              <a:rPr lang="en-US" altLang="en-US" sz="1600" b="1" baseline="-25000" smtClean="0">
                <a:solidFill>
                  <a:srgbClr val="000000"/>
                </a:solidFill>
                <a:sym typeface="Mathematica1" pitchFamily="2" charset="2"/>
              </a:rPr>
              <a:t>0</a:t>
            </a:r>
          </a:p>
          <a:p>
            <a:pPr eaLnBrk="1" hangingPunct="1"/>
            <a:r>
              <a:rPr lang="en-US" altLang="en-US" sz="1600" b="1" smtClean="0">
                <a:solidFill>
                  <a:srgbClr val="000000"/>
                </a:solidFill>
                <a:sym typeface="Mathematica1" pitchFamily="2" charset="2"/>
              </a:rPr>
              <a:t>                                                  w</a:t>
            </a:r>
            <a:r>
              <a:rPr lang="en-US" altLang="en-US" sz="1600" b="1" baseline="-25000" smtClean="0">
                <a:solidFill>
                  <a:srgbClr val="000000"/>
                </a:solidFill>
                <a:sym typeface="Mathematica1" pitchFamily="2" charset="2"/>
              </a:rPr>
              <a:t>a</a:t>
            </a:r>
            <a:r>
              <a:rPr lang="en-US" altLang="en-US" sz="1600" b="1" smtClean="0">
                <a:solidFill>
                  <a:srgbClr val="000000"/>
                </a:solidFill>
                <a:sym typeface="Mathematica1" pitchFamily="2" charset="2"/>
              </a:rPr>
              <a:t> </a:t>
            </a:r>
            <a:r>
              <a:rPr lang="en-US" altLang="en-US" sz="1600" b="1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825" y="0"/>
            <a:ext cx="9361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sym typeface="Mathematica1"/>
              </a:rPr>
              <a:t>Dark Energy </a:t>
            </a:r>
            <a:r>
              <a:rPr lang="en-US" sz="6000" b="1" dirty="0" err="1">
                <a:solidFill>
                  <a:srgbClr val="000000">
                    <a:lumMod val="85000"/>
                    <a:lumOff val="15000"/>
                  </a:srgbClr>
                </a:solidFill>
                <a:sym typeface="Mathematica1"/>
              </a:rPr>
              <a:t>Eqn.State</a:t>
            </a: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sym typeface="Mathematica1"/>
              </a:rPr>
              <a:t> </a:t>
            </a:r>
            <a:endParaRPr lang="en-US" sz="6000" b="1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pic>
        <p:nvPicPr>
          <p:cNvPr id="112644" name="Picture 2" descr="Union2_w0-wa_slidebig.png      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72427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2" descr="Union2_Om-w_systemat#5C3851.png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38369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Box 6"/>
          <p:cNvSpPr txBox="1">
            <a:spLocks noChangeArrowheads="1"/>
          </p:cNvSpPr>
          <p:nvPr/>
        </p:nvSpPr>
        <p:spPr bwMode="auto">
          <a:xfrm>
            <a:off x="611188" y="5229225"/>
            <a:ext cx="5040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smtClean="0">
                <a:solidFill>
                  <a:srgbClr val="000000"/>
                </a:solidFill>
              </a:rPr>
              <a:t>SCP  Union2  constraints  (2010)</a:t>
            </a:r>
          </a:p>
          <a:p>
            <a:pPr eaLnBrk="1" hangingPunct="1"/>
            <a:endParaRPr lang="en-US" altLang="en-US" sz="1600" b="1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600" b="1" smtClean="0">
                <a:solidFill>
                  <a:srgbClr val="000000"/>
                </a:solidFill>
              </a:rPr>
              <a:t>on values of  matter density </a:t>
            </a:r>
            <a:r>
              <a:rPr lang="en-US" altLang="en-US" sz="1600" b="1" smtClean="0">
                <a:solidFill>
                  <a:srgbClr val="000000"/>
                </a:solidFill>
                <a:sym typeface="Mathematica1" pitchFamily="2" charset="2"/>
              </a:rPr>
              <a:t></a:t>
            </a:r>
            <a:r>
              <a:rPr lang="en-US" altLang="en-US" sz="1600" b="1" baseline="-25000" smtClean="0">
                <a:solidFill>
                  <a:srgbClr val="000000"/>
                </a:solidFill>
                <a:sym typeface="Mathematica1" pitchFamily="2" charset="2"/>
              </a:rPr>
              <a:t>m</a:t>
            </a:r>
          </a:p>
          <a:p>
            <a:pPr eaLnBrk="1" hangingPunct="1"/>
            <a:r>
              <a:rPr lang="en-US" altLang="en-US" sz="1600" b="1" smtClean="0">
                <a:solidFill>
                  <a:srgbClr val="000000"/>
                </a:solidFill>
                <a:sym typeface="Mathematica1" pitchFamily="2" charset="2"/>
              </a:rPr>
              <a:t>                       dark energy eqn. state w </a:t>
            </a:r>
            <a:r>
              <a:rPr lang="en-US" altLang="en-US" sz="1600" b="1" smtClean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9750" y="5157788"/>
            <a:ext cx="3887788" cy="11509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9700" y="5157788"/>
            <a:ext cx="3816350" cy="11509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6071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BAO: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Baryonic Acoustic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Oscillations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32497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Distance Measurements</a:t>
            </a:r>
          </a:p>
        </p:txBody>
      </p:sp>
      <p:sp>
        <p:nvSpPr>
          <p:cNvPr id="1387523" name="Rectangle 3"/>
          <p:cNvSpPr>
            <a:spLocks noChangeArrowheads="1"/>
          </p:cNvSpPr>
          <p:nvPr/>
        </p:nvSpPr>
        <p:spPr bwMode="auto">
          <a:xfrm>
            <a:off x="250825" y="5157788"/>
            <a:ext cx="8748713" cy="187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6493" tIns="43247" rIns="86493" bIns="43247">
            <a:spAutoFit/>
          </a:bodyPr>
          <a:lstStyle/>
          <a:p>
            <a:pPr defTabSz="865188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Luminosity Distance:</a:t>
            </a:r>
          </a:p>
          <a:p>
            <a:pPr defTabSz="865188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use of “Standard Candles”</a:t>
            </a:r>
          </a:p>
          <a:p>
            <a:pPr defTabSz="865188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en-US" sz="3200" b="1" dirty="0">
              <a:solidFill>
                <a:srgbClr val="00279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What are BAO?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111111"/>
                </a:solidFill>
                <a:latin typeface="Times New Roman" pitchFamily="18" charset="0"/>
              </a:rPr>
              <a:t>Sound waves traveling in the primordial plasma.</a:t>
            </a:r>
          </a:p>
          <a:p>
            <a:endParaRPr lang="en-US" altLang="en-US" sz="2400" dirty="0">
              <a:solidFill>
                <a:srgbClr val="111111"/>
              </a:solidFill>
              <a:latin typeface="Times New Roman" pitchFamily="18" charset="0"/>
            </a:endParaRPr>
          </a:p>
          <a:p>
            <a:r>
              <a:rPr lang="en-US" altLang="en-US" sz="2400" dirty="0">
                <a:solidFill>
                  <a:srgbClr val="111111"/>
                </a:solidFill>
                <a:latin typeface="Times New Roman" pitchFamily="18" charset="0"/>
              </a:rPr>
              <a:t>The resonant wavelengths are selected by the time when recombination takes place.</a:t>
            </a:r>
          </a:p>
          <a:p>
            <a:endParaRPr lang="en-US" altLang="en-US" sz="2400" dirty="0">
              <a:solidFill>
                <a:srgbClr val="111111"/>
              </a:solidFill>
              <a:latin typeface="Times New Roman" pitchFamily="18" charset="0"/>
            </a:endParaRPr>
          </a:p>
          <a:p>
            <a:r>
              <a:rPr lang="en-US" altLang="en-US" sz="2400" dirty="0">
                <a:solidFill>
                  <a:srgbClr val="111111"/>
                </a:solidFill>
                <a:latin typeface="Times New Roman" pitchFamily="18" charset="0"/>
              </a:rPr>
              <a:t>Signature of these waves in the matter distribution in the present universe.</a:t>
            </a:r>
          </a:p>
          <a:p>
            <a:endParaRPr lang="en-US" altLang="en-US" sz="2400" dirty="0">
              <a:solidFill>
                <a:srgbClr val="11111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</a:rPr>
              <a:t>BAO explained</a:t>
            </a:r>
            <a:endParaRPr lang="en-US" b="1" dirty="0" smtClean="0">
              <a:latin typeface="Times New Roman" pitchFamily="18" charset="0"/>
            </a:endParaRPr>
          </a:p>
        </p:txBody>
      </p:sp>
      <p:pic>
        <p:nvPicPr>
          <p:cNvPr id="109571" name="Picture 8" descr="phot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20896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BAO explained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rgbClr val="080808"/>
                </a:solidFill>
                <a:latin typeface="Times New Roman" pitchFamily="18" charset="0"/>
              </a:rPr>
              <a:t>The early universe is a hot plasma in which baryonic matter and radiation are tightly coupled.</a:t>
            </a:r>
          </a:p>
          <a:p>
            <a:r>
              <a:rPr lang="en-US" altLang="en-US" sz="2400" dirty="0">
                <a:solidFill>
                  <a:srgbClr val="080808"/>
                </a:solidFill>
                <a:latin typeface="Times New Roman" pitchFamily="18" charset="0"/>
              </a:rPr>
              <a:t>The density is not uniform, but there are small variations that oscillate due to gravity and radiation pressure.</a:t>
            </a:r>
          </a:p>
          <a:p>
            <a:endParaRPr lang="en-US" altLang="en-US" sz="2400" dirty="0">
              <a:solidFill>
                <a:srgbClr val="080808"/>
              </a:solidFill>
              <a:latin typeface="Times New Roman" pitchFamily="18" charset="0"/>
            </a:endParaRPr>
          </a:p>
          <a:p>
            <a:endParaRPr lang="en-US" altLang="en-US" sz="1400" dirty="0">
              <a:solidFill>
                <a:srgbClr val="080808"/>
              </a:solidFill>
              <a:latin typeface="Times New Roman" pitchFamily="18" charset="0"/>
            </a:endParaRPr>
          </a:p>
          <a:p>
            <a:endParaRPr lang="en-US" altLang="en-US" sz="2400" dirty="0">
              <a:solidFill>
                <a:srgbClr val="080808"/>
              </a:solidFill>
              <a:latin typeface="Times New Roman" pitchFamily="18" charset="0"/>
            </a:endParaRPr>
          </a:p>
          <a:p>
            <a:r>
              <a:rPr lang="en-US" altLang="en-US" sz="2400" dirty="0">
                <a:solidFill>
                  <a:srgbClr val="080808"/>
                </a:solidFill>
                <a:latin typeface="Times New Roman" pitchFamily="18" charset="0"/>
              </a:rPr>
              <a:t>The waves stop propagating at recombination, since the photons stop interacting with baryons.</a:t>
            </a:r>
          </a:p>
        </p:txBody>
      </p:sp>
      <p:pic>
        <p:nvPicPr>
          <p:cNvPr id="52228" name="Picture 4" descr="sound_sp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16338"/>
            <a:ext cx="230505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sound_dist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661025"/>
            <a:ext cx="1800225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0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34821" name="Picture 5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0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44035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2_z=7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0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40963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2_z=7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3_z=1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41987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2_z=7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3_z=1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4_z=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43011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2_z=7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3_z=1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4_z=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4a_z=5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2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38915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2_z=7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3_z=1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4_z=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5_z=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39939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6_z=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2463"/>
            <a:ext cx="9396413" cy="695325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Standard  Candles  in  Cosmology</a:t>
            </a:r>
          </a:p>
        </p:txBody>
      </p:sp>
      <p:pic>
        <p:nvPicPr>
          <p:cNvPr id="35843" name="Picture 6" descr="img.myghana.t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423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45059" name="Picture 3" descr="1_z=83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acoustic_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57338"/>
            <a:ext cx="565785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BAO explained</a:t>
            </a:r>
          </a:p>
        </p:txBody>
      </p:sp>
      <p:pic>
        <p:nvPicPr>
          <p:cNvPr id="31752" name="Picture 8" descr="different_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985000" cy="49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98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latin typeface="Times New Roman" pitchFamily="18" charset="0"/>
              </a:rPr>
              <a:t>BAO as cosmological tools</a:t>
            </a:r>
          </a:p>
        </p:txBody>
      </p:sp>
      <p:pic>
        <p:nvPicPr>
          <p:cNvPr id="110595" name="Picture 4" descr="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40163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12"/>
          <p:cNvSpPr txBox="1">
            <a:spLocks noChangeArrowheads="1"/>
          </p:cNvSpPr>
          <p:nvPr/>
        </p:nvSpPr>
        <p:spPr bwMode="auto">
          <a:xfrm>
            <a:off x="5003800" y="1720850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Until recombination, the sound wave travels a distance of: </a:t>
            </a:r>
          </a:p>
        </p:txBody>
      </p:sp>
      <p:pic>
        <p:nvPicPr>
          <p:cNvPr id="110597" name="Picture 13" descr="sound_distanc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068638"/>
            <a:ext cx="23050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15"/>
          <p:cNvSpPr txBox="1">
            <a:spLocks noChangeArrowheads="1"/>
          </p:cNvSpPr>
          <p:nvPr/>
        </p:nvSpPr>
        <p:spPr bwMode="auto">
          <a:xfrm>
            <a:off x="5127625" y="4314825"/>
            <a:ext cx="40163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This distance can be accurately determined from the CMB power spectrum, and was found to be 147</a:t>
            </a:r>
            <a:r>
              <a:rPr lang="en-US" sz="2400">
                <a:cs typeface="Times New Roman" pitchFamily="18" charset="0"/>
              </a:rPr>
              <a:t>±</a:t>
            </a:r>
            <a:r>
              <a:rPr lang="en-US" sz="2400"/>
              <a:t>2 Mpc.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BAO as cosmological tools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11188" y="1989138"/>
            <a:ext cx="8137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If we know the radius </a:t>
            </a:r>
            <a:r>
              <a:rPr lang="en-US" altLang="en-US" sz="2400" b="1" dirty="0" err="1" smtClean="0">
                <a:solidFill>
                  <a:srgbClr val="111111"/>
                </a:solidFill>
                <a:latin typeface="Times New Roman" pitchFamily="18" charset="0"/>
              </a:rPr>
              <a:t>r</a:t>
            </a:r>
            <a:r>
              <a:rPr lang="en-US" altLang="en-US" b="1" dirty="0" err="1" smtClean="0">
                <a:solidFill>
                  <a:srgbClr val="111111"/>
                </a:solidFill>
                <a:latin typeface="Times New Roman" pitchFamily="18" charset="0"/>
              </a:rPr>
              <a:t>s</a:t>
            </a:r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, than we can compute both the Hubble factor </a:t>
            </a:r>
            <a:r>
              <a:rPr lang="en-US" altLang="en-US" sz="2400" b="1" dirty="0" smtClean="0">
                <a:solidFill>
                  <a:srgbClr val="111111"/>
                </a:solidFill>
                <a:latin typeface="Times New Roman" pitchFamily="18" charset="0"/>
              </a:rPr>
              <a:t>H(z)</a:t>
            </a:r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 and the angular distance </a:t>
            </a:r>
            <a:r>
              <a:rPr lang="en-US" altLang="en-US" sz="2400" b="1" dirty="0" smtClean="0">
                <a:solidFill>
                  <a:srgbClr val="111111"/>
                </a:solidFill>
                <a:latin typeface="Times New Roman" pitchFamily="18" charset="0"/>
              </a:rPr>
              <a:t>D</a:t>
            </a:r>
            <a:r>
              <a:rPr lang="en-US" altLang="en-US" sz="1400" b="1" dirty="0" smtClean="0">
                <a:solidFill>
                  <a:srgbClr val="111111"/>
                </a:solidFill>
                <a:latin typeface="Times New Roman" pitchFamily="18" charset="0"/>
              </a:rPr>
              <a:t>A</a:t>
            </a:r>
            <a:r>
              <a:rPr lang="en-US" altLang="en-US" sz="2400" b="1" dirty="0" smtClean="0">
                <a:solidFill>
                  <a:srgbClr val="111111"/>
                </a:solidFill>
                <a:latin typeface="Times New Roman" pitchFamily="18" charset="0"/>
              </a:rPr>
              <a:t>(z)</a:t>
            </a:r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50183" name="Picture 7" descr="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76700"/>
            <a:ext cx="287972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4" name="Picture 8" descr="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7875588" cy="60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f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00663"/>
            <a:ext cx="5430838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67544" y="292494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0808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7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Measuring BAO</a:t>
            </a:r>
          </a:p>
        </p:txBody>
      </p:sp>
      <p:pic>
        <p:nvPicPr>
          <p:cNvPr id="46083" name="Picture 3" descr="anim_single_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5429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80808"/>
                </a:solidFill>
                <a:latin typeface="Times New Roman" pitchFamily="18" charset="0"/>
              </a:rPr>
              <a:t>Measuring BAO</a:t>
            </a:r>
          </a:p>
        </p:txBody>
      </p:sp>
      <p:pic>
        <p:nvPicPr>
          <p:cNvPr id="27656" name="Picture 8" descr="anim_man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85875"/>
            <a:ext cx="5429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Measuring BAO</a:t>
            </a:r>
          </a:p>
        </p:txBody>
      </p:sp>
      <p:pic>
        <p:nvPicPr>
          <p:cNvPr id="47108" name="Picture 4" descr="one-m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8389937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7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Times New Roman" pitchFamily="18" charset="0"/>
              </a:rPr>
              <a:t>Measuring BAO</a:t>
            </a:r>
          </a:p>
        </p:txBody>
      </p:sp>
      <p:pic>
        <p:nvPicPr>
          <p:cNvPr id="51204" name="Picture 4" descr="sdss_pi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0500"/>
            <a:ext cx="6624638" cy="659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795963" y="188913"/>
            <a:ext cx="198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smtClean="0">
                <a:solidFill>
                  <a:srgbClr val="FFFFFF"/>
                </a:solidFill>
                <a:latin typeface="Times New Roman" pitchFamily="18" charset="0"/>
              </a:rPr>
              <a:t>SDSS galaxies</a:t>
            </a:r>
          </a:p>
        </p:txBody>
      </p:sp>
    </p:spTree>
    <p:extLst>
      <p:ext uri="{BB962C8B-B14F-4D97-AF65-F5344CB8AC3E}">
        <p14:creationId xmlns:p14="http://schemas.microsoft.com/office/powerpoint/2010/main" val="15609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Measuring BAO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7675" y="1722438"/>
            <a:ext cx="8301038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Must use statistical tools to find the acoustic peak!</a:t>
            </a:r>
          </a:p>
          <a:p>
            <a:pPr eaLnBrk="0" hangingPunct="0"/>
            <a:endParaRPr lang="en-US" altLang="en-US" dirty="0" smtClean="0">
              <a:solidFill>
                <a:srgbClr val="111111"/>
              </a:solidFill>
              <a:latin typeface="Times New Roman" pitchFamily="18" charset="0"/>
            </a:endParaRPr>
          </a:p>
          <a:p>
            <a:pPr eaLnBrk="0" hangingPunct="0"/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In the CMB, the acoustic peak if found by computing the power spectrum of the temperature fluctuations across the sky. This determines the distance </a:t>
            </a:r>
            <a:r>
              <a:rPr lang="en-US" altLang="en-US" sz="2400" b="1" dirty="0" err="1" smtClean="0">
                <a:solidFill>
                  <a:srgbClr val="111111"/>
                </a:solidFill>
                <a:latin typeface="Times New Roman" pitchFamily="18" charset="0"/>
              </a:rPr>
              <a:t>r</a:t>
            </a:r>
            <a:r>
              <a:rPr lang="en-US" altLang="en-US" b="1" dirty="0" err="1" smtClean="0">
                <a:solidFill>
                  <a:srgbClr val="111111"/>
                </a:solidFill>
                <a:latin typeface="Times New Roman" pitchFamily="18" charset="0"/>
              </a:rPr>
              <a:t>s</a:t>
            </a:r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 traveled by the sound waves until recombination.</a:t>
            </a:r>
          </a:p>
          <a:p>
            <a:pPr eaLnBrk="0" hangingPunct="0">
              <a:buFontTx/>
              <a:buChar char="•"/>
            </a:pPr>
            <a:endParaRPr lang="en-US" altLang="en-US" dirty="0" smtClean="0">
              <a:solidFill>
                <a:srgbClr val="111111"/>
              </a:solidFill>
              <a:latin typeface="Times New Roman" pitchFamily="18" charset="0"/>
            </a:endParaRPr>
          </a:p>
          <a:p>
            <a:pPr eaLnBrk="0" hangingPunct="0"/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In the baryon distribution, the acoustic peak is computed from the 2-point correlation function or the power spectrum. (The 2-point correlation function quantifies the excess of clustering on a given scale relative to a uniform distribution of matter with the same mean density.)</a:t>
            </a:r>
          </a:p>
          <a:p>
            <a:pPr eaLnBrk="0" hangingPunct="0"/>
            <a:endParaRPr lang="en-US" altLang="en-US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/>
          <a:lstStyle/>
          <a:p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Measuring BAO</a:t>
            </a:r>
          </a:p>
        </p:txBody>
      </p:sp>
      <p:pic>
        <p:nvPicPr>
          <p:cNvPr id="48136" name="Picture 8" descr="CMB_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799465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539750" y="1196975"/>
            <a:ext cx="79930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Definition cosmological luminosity distance: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for a source with      INTRINSIC luminosity  L</a:t>
            </a: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                                   OBSERVED brightness l</a:t>
            </a:r>
          </a:p>
        </p:txBody>
      </p:sp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Luminosity Distance</a:t>
            </a:r>
          </a:p>
        </p:txBody>
      </p:sp>
      <p:graphicFrame>
        <p:nvGraphicFramePr>
          <p:cNvPr id="32772" name="Object 2"/>
          <p:cNvGraphicFramePr>
            <a:graphicFrameLocks noChangeAspect="1"/>
          </p:cNvGraphicFramePr>
          <p:nvPr/>
        </p:nvGraphicFramePr>
        <p:xfrm>
          <a:off x="3348038" y="1773238"/>
          <a:ext cx="2170112" cy="139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9" name="Equation" r:id="rId4" imgW="672808" imgH="431613" progId="Equation.DSMT4">
                  <p:embed/>
                </p:oleObj>
              </mc:Choice>
              <mc:Fallback>
                <p:oleObj name="Equation" r:id="rId4" imgW="672808" imgH="431613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773238"/>
                        <a:ext cx="2170112" cy="1392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23850" y="981075"/>
            <a:ext cx="8424863" cy="3384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611188" y="4652963"/>
            <a:ext cx="799306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In a Robertson-Walker geometry,  luminosity distance is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where  D(z) is the cosmological distance measure  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                                    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</p:txBody>
      </p:sp>
      <p:graphicFrame>
        <p:nvGraphicFramePr>
          <p:cNvPr id="32775" name="Object 2"/>
          <p:cNvGraphicFramePr>
            <a:graphicFrameLocks noChangeAspect="1"/>
          </p:cNvGraphicFramePr>
          <p:nvPr/>
        </p:nvGraphicFramePr>
        <p:xfrm>
          <a:off x="3059113" y="5229225"/>
          <a:ext cx="335756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0" name="Equation" r:id="rId6" imgW="1040948" imgH="228501" progId="Equation.DSMT4">
                  <p:embed/>
                </p:oleObj>
              </mc:Choice>
              <mc:Fallback>
                <p:oleObj name="Equation" r:id="rId6" imgW="1040948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229225"/>
                        <a:ext cx="3357562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23850" y="4437063"/>
            <a:ext cx="8424863" cy="21605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algn="l"/>
            <a:r>
              <a:rPr lang="en-US" altLang="en-US">
                <a:latin typeface="Times New Roman" pitchFamily="18" charset="0"/>
              </a:rPr>
              <a:t>SDSS results</a:t>
            </a:r>
          </a:p>
        </p:txBody>
      </p:sp>
      <p:pic>
        <p:nvPicPr>
          <p:cNvPr id="21509" name="Picture 5" descr="BAO-eisenstein 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8066088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867400" y="404813"/>
            <a:ext cx="2787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smtClean="0">
                <a:solidFill>
                  <a:srgbClr val="FFFFFF"/>
                </a:solidFill>
                <a:latin typeface="Times New Roman" pitchFamily="18" charset="0"/>
              </a:rPr>
              <a:t>Eisenstein et al. 2005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39750" y="333375"/>
            <a:ext cx="8135938" cy="7016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000" smtClean="0">
                <a:solidFill>
                  <a:srgbClr val="FFFFFF"/>
                </a:solidFill>
                <a:latin typeface="Times New Roman" pitchFamily="18" charset="0"/>
              </a:rPr>
              <a:t>Green, red and blue: increasing </a:t>
            </a:r>
            <a:r>
              <a:rPr lang="el-GR" altLang="en-US" sz="20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altLang="en-US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2000" smtClean="0">
                <a:solidFill>
                  <a:srgbClr val="FFFFFF"/>
                </a:solidFill>
                <a:latin typeface="Times New Roman" pitchFamily="18" charset="0"/>
              </a:rPr>
              <a:t> h^2 from 0.12 to 0.14 </a:t>
            </a:r>
          </a:p>
          <a:p>
            <a:pPr eaLnBrk="0" hangingPunct="0"/>
            <a:r>
              <a:rPr lang="en-US" altLang="en-US" sz="2000" smtClean="0">
                <a:solidFill>
                  <a:srgbClr val="FFFFFF"/>
                </a:solidFill>
                <a:latin typeface="Times New Roman" pitchFamily="18" charset="0"/>
              </a:rPr>
              <a:t>Magenta: Only CDM</a:t>
            </a:r>
          </a:p>
        </p:txBody>
      </p:sp>
    </p:spTree>
    <p:extLst>
      <p:ext uri="{BB962C8B-B14F-4D97-AF65-F5344CB8AC3E}">
        <p14:creationId xmlns:p14="http://schemas.microsoft.com/office/powerpoint/2010/main" val="17912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2dFGRS results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940152" y="404813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Cole et al. 2005</a:t>
            </a:r>
          </a:p>
        </p:txBody>
      </p:sp>
      <p:pic>
        <p:nvPicPr>
          <p:cNvPr id="53254" name="Picture 6" descr="results_2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836613"/>
            <a:ext cx="4441825" cy="58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rgbClr val="111111"/>
                </a:solidFill>
                <a:latin typeface="Times New Roman" pitchFamily="18" charset="0"/>
              </a:rPr>
              <a:t>BAO Results</a:t>
            </a:r>
          </a:p>
        </p:txBody>
      </p:sp>
      <p:pic>
        <p:nvPicPr>
          <p:cNvPr id="30725" name="Picture 5" descr="omegaL_omeg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036888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w_omeg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96975"/>
            <a:ext cx="514985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011863" y="765175"/>
            <a:ext cx="2781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dirty="0" smtClean="0">
                <a:solidFill>
                  <a:srgbClr val="111111"/>
                </a:solidFill>
                <a:latin typeface="Times New Roman" pitchFamily="18" charset="0"/>
              </a:rPr>
              <a:t>Kowalski et. al. 2008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924300" y="1484313"/>
            <a:ext cx="17653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smtClean="0">
                <a:solidFill>
                  <a:srgbClr val="FFFFFF"/>
                </a:solidFill>
                <a:latin typeface="Times New Roman" pitchFamily="18" charset="0"/>
              </a:rPr>
              <a:t>Flat universe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2124075" y="1484313"/>
            <a:ext cx="9652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i="1" smtClean="0">
                <a:solidFill>
                  <a:srgbClr val="FFFFFF"/>
                </a:solidFill>
                <a:latin typeface="Times New Roman" pitchFamily="18" charset="0"/>
              </a:rPr>
              <a:t>w </a:t>
            </a:r>
            <a:r>
              <a:rPr lang="en-US" altLang="en-US" sz="2400" smtClean="0">
                <a:solidFill>
                  <a:srgbClr val="FFFFFF"/>
                </a:solidFill>
                <a:latin typeface="Times New Roman" pitchFamily="18" charset="0"/>
              </a:rPr>
              <a:t>= -1</a:t>
            </a:r>
          </a:p>
        </p:txBody>
      </p:sp>
      <p:grpSp>
        <p:nvGrpSpPr>
          <p:cNvPr id="30735" name="Group 15"/>
          <p:cNvGrpSpPr>
            <a:grpSpLocks/>
          </p:cNvGrpSpPr>
          <p:nvPr/>
        </p:nvGrpSpPr>
        <p:grpSpPr bwMode="auto">
          <a:xfrm>
            <a:off x="4572000" y="4941888"/>
            <a:ext cx="3806825" cy="1752600"/>
            <a:chOff x="2880" y="3113"/>
            <a:chExt cx="2398" cy="1104"/>
          </a:xfrm>
        </p:grpSpPr>
        <p:pic>
          <p:nvPicPr>
            <p:cNvPr id="30733" name="Picture 13" descr="parameter_valu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3113"/>
              <a:ext cx="1950" cy="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34" name="Text Box 14"/>
            <p:cNvSpPr txBox="1">
              <a:spLocks noChangeArrowheads="1"/>
            </p:cNvSpPr>
            <p:nvPr/>
          </p:nvSpPr>
          <p:spPr bwMode="auto">
            <a:xfrm>
              <a:off x="2880" y="3929"/>
              <a:ext cx="23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400" dirty="0" smtClean="0">
                  <a:solidFill>
                    <a:srgbClr val="111111"/>
                  </a:solidFill>
                  <a:latin typeface="Times New Roman" pitchFamily="18" charset="0"/>
                </a:rPr>
                <a:t>Jarosik et. al. 2010 –WMAP7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257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 animBg="1"/>
      <p:bldP spid="3073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Structure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b="1" dirty="0" smtClean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Growth Factor</a:t>
            </a: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424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vpec.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572125"/>
            <a:ext cx="50625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</a:rPr>
              <a:t>Large  Scale  Flows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86063" y="1428750"/>
            <a:ext cx="5929312" cy="4143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2875" y="1285875"/>
            <a:ext cx="37861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0000CC"/>
                </a:solidFill>
                <a:latin typeface="Arial"/>
                <a:sym typeface="Mathematica1"/>
              </a:rPr>
              <a:t>Large-Scale Flows: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On large (</a:t>
            </a:r>
            <a:r>
              <a:rPr lang="en-US" sz="1400" b="1" kern="0" dirty="0" err="1">
                <a:solidFill>
                  <a:srgbClr val="0000CC"/>
                </a:solidFill>
                <a:latin typeface="Arial"/>
                <a:sym typeface="Mathematica1"/>
              </a:rPr>
              <a:t>Mpc</a:t>
            </a: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) scales,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structure formation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still in linear regime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Structure buildup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accompanied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by displacement of matter: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- Cosmic flows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 Directly related to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Arial"/>
                <a:sym typeface="Mathematica1"/>
              </a:rPr>
              <a:t>   cosmic matter distribution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Arial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endParaRPr lang="en-US" sz="1400" b="1" kern="0" dirty="0">
              <a:solidFill>
                <a:srgbClr val="0000CC"/>
              </a:solidFill>
              <a:latin typeface="Papyrus" pitchFamily="66" charset="0"/>
              <a:sym typeface="Mathematica1"/>
            </a:endParaRPr>
          </a:p>
          <a:p>
            <a:pPr marL="342900" indent="-342900">
              <a:lnSpc>
                <a:spcPct val="60000"/>
              </a:lnSpc>
              <a:spcBef>
                <a:spcPct val="20000"/>
              </a:spcBef>
              <a:defRPr/>
            </a:pPr>
            <a:r>
              <a:rPr lang="en-US" sz="1400" b="1" kern="0" dirty="0">
                <a:solidFill>
                  <a:srgbClr val="0000CC"/>
                </a:solidFill>
                <a:latin typeface="Papyrus" pitchFamily="66" charset="0"/>
                <a:sym typeface="Mathematica1"/>
              </a:rPr>
              <a:t>                           </a:t>
            </a:r>
            <a:endParaRPr lang="en-US" sz="14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875" y="1428750"/>
            <a:ext cx="2571750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27656" name="Picture 8" descr="pscz.dtfe.sculptor.l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00188"/>
            <a:ext cx="5483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215188" y="6286500"/>
            <a:ext cx="428625" cy="357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438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0000CC"/>
                </a:solidFill>
              </a:rPr>
              <a:t>Redshift  Distortions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715375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</a:rPr>
              <a:t>Origin  of  peculiar  velocities:</a:t>
            </a:r>
            <a:r>
              <a:rPr lang="en-US" altLang="en-US" sz="2000" b="1" smtClean="0">
                <a:solidFill>
                  <a:srgbClr val="FFFF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</a:rPr>
              <a:t>three  regimes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b="1" smtClean="0">
                <a:solidFill>
                  <a:srgbClr val="0000CC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500" b="1" smtClean="0">
                <a:solidFill>
                  <a:srgbClr val="0000CC"/>
                </a:solidFill>
              </a:rPr>
              <a:t>very  high-density virialized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cluster  (core) regions: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 “thermal”  motion  in cluster,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 up to  &gt; 1000  km/s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C00000"/>
                </a:solidFill>
              </a:rPr>
              <a:t>     “Fingers   of  God”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</a:t>
            </a: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  </a:t>
            </a:r>
            <a:r>
              <a:rPr lang="en-US" altLang="en-US" sz="1500" b="1" smtClean="0">
                <a:solidFill>
                  <a:srgbClr val="0000CC"/>
                </a:solidFill>
              </a:rPr>
              <a:t>collapsing overdensity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(forming cluster):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</a:rPr>
              <a:t>    inflow/infall  velocity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500" b="1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 Large scales: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   (linear, quasi-linear)  cosmic flow,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0000CC"/>
                </a:solidFill>
                <a:sym typeface="Mathematica1" pitchFamily="2" charset="2"/>
              </a:rPr>
              <a:t>    manifestation of structure growth</a:t>
            </a:r>
            <a:endParaRPr lang="en-US" altLang="en-US" sz="15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smtClean="0">
                <a:solidFill>
                  <a:srgbClr val="FFFF00"/>
                </a:solidFill>
                <a:latin typeface="Papyrus" pitchFamily="66" charset="0"/>
              </a:rPr>
              <a:t>   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 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  <a:sym typeface="Mathematica1" pitchFamily="2" charset="2"/>
              </a:rPr>
              <a:t>      </a:t>
            </a: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b="1" smtClean="0">
              <a:solidFill>
                <a:srgbClr val="FFFF00"/>
              </a:solidFill>
              <a:latin typeface="Papyru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b="1" smtClean="0">
                <a:solidFill>
                  <a:srgbClr val="FFFF00"/>
                </a:solidFill>
                <a:latin typeface="Papyrus" pitchFamily="66" charset="0"/>
              </a:rPr>
              <a:t>        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500063" y="214313"/>
            <a:ext cx="8215312" cy="10461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28677" name="Picture 5" descr="zspace.distortions.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57313"/>
            <a:ext cx="48577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29063" y="1428750"/>
            <a:ext cx="4786312" cy="52863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2500313"/>
            <a:ext cx="3714750" cy="421481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624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672691" cy="4320480"/>
          </a:xfrm>
        </p:spPr>
      </p:pic>
    </p:spTree>
    <p:extLst>
      <p:ext uri="{BB962C8B-B14F-4D97-AF65-F5344CB8AC3E}">
        <p14:creationId xmlns:p14="http://schemas.microsoft.com/office/powerpoint/2010/main" val="396762660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488832" cy="6306386"/>
          </a:xfrm>
        </p:spPr>
      </p:pic>
    </p:spTree>
    <p:extLst>
      <p:ext uri="{BB962C8B-B14F-4D97-AF65-F5344CB8AC3E}">
        <p14:creationId xmlns:p14="http://schemas.microsoft.com/office/powerpoint/2010/main" val="1476886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sky-redshift space </a:t>
            </a:r>
            <a:br>
              <a:rPr lang="en-US" altLang="en-US" smtClean="0"/>
            </a:br>
            <a:r>
              <a:rPr lang="en-US" altLang="en-US" smtClean="0"/>
              <a:t>2-pt correlation function </a:t>
            </a:r>
            <a:r>
              <a:rPr lang="en-US" altLang="en-US" smtClean="0">
                <a:sym typeface="Mathematica1" pitchFamily="2" charset="2"/>
              </a:rPr>
              <a:t>(,)</a:t>
            </a:r>
            <a:endParaRPr lang="en-US" altLang="en-US" smtClean="0"/>
          </a:p>
        </p:txBody>
      </p:sp>
      <p:pic>
        <p:nvPicPr>
          <p:cNvPr id="6150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5357813" y="1857375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Correlation function determined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in sky-redshift space: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6072188" y="2857500"/>
          <a:ext cx="19669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5" name="Equation" r:id="rId4" imgW="495000" imgH="203040" progId="Equation.DSMT4">
                  <p:embed/>
                </p:oleObj>
              </mc:Choice>
              <mc:Fallback>
                <p:oleObj name="Equation" r:id="rId4" imgW="495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88" y="2857500"/>
                        <a:ext cx="196691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5286375" y="4000500"/>
            <a:ext cx="2786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sky position:              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redshift coordinate:  </a:t>
            </a:r>
          </a:p>
        </p:txBody>
      </p:sp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7358063" y="4000500"/>
          <a:ext cx="16192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6"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000500"/>
                        <a:ext cx="1619250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7358063" y="4357688"/>
          <a:ext cx="1058862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7" name="Equation" r:id="rId8" imgW="431640" imgH="139680" progId="Equation.DSMT4">
                  <p:embed/>
                </p:oleObj>
              </mc:Choice>
              <mc:Fallback>
                <p:oleObj name="Equation" r:id="rId8" imgW="43164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4357688"/>
                        <a:ext cx="1058862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072188" y="2786063"/>
            <a:ext cx="2071687" cy="857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5357813" y="4857750"/>
            <a:ext cx="39290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Close distances: 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distortion due to non-linear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Finger of God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Large distances: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distortions due to large-scale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flows</a:t>
            </a:r>
          </a:p>
        </p:txBody>
      </p:sp>
      <p:sp>
        <p:nvSpPr>
          <p:cNvPr id="16" name="Left Arrow 15"/>
          <p:cNvSpPr/>
          <p:nvPr/>
        </p:nvSpPr>
        <p:spPr>
          <a:xfrm rot="1698307">
            <a:off x="3022600" y="4633913"/>
            <a:ext cx="2500313" cy="63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 rot="1698307">
            <a:off x="3690938" y="5430838"/>
            <a:ext cx="1765300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813" y="4857750"/>
            <a:ext cx="3643312" cy="1785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729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Redshift Space Distortions </a:t>
            </a:r>
            <a:br>
              <a:rPr lang="en-US" altLang="en-US" smtClean="0"/>
            </a:br>
            <a:r>
              <a:rPr lang="en-US" altLang="en-US" smtClean="0"/>
              <a:t>Correlation Function</a:t>
            </a:r>
          </a:p>
        </p:txBody>
      </p:sp>
      <p:pic>
        <p:nvPicPr>
          <p:cNvPr id="7174" name="Content Placeholder 3" descr="2dFGRS_Xi_passiv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14500"/>
            <a:ext cx="4935538" cy="4965700"/>
          </a:xfrm>
        </p:spPr>
      </p:pic>
      <p:sp>
        <p:nvSpPr>
          <p:cNvPr id="7175" name="TextBox 13"/>
          <p:cNvSpPr txBox="1">
            <a:spLocks noChangeArrowheads="1"/>
          </p:cNvSpPr>
          <p:nvPr/>
        </p:nvSpPr>
        <p:spPr bwMode="auto">
          <a:xfrm>
            <a:off x="5357813" y="5214938"/>
            <a:ext cx="3929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Large distances: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distortions due to large-scale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flows</a:t>
            </a:r>
          </a:p>
        </p:txBody>
      </p:sp>
      <p:sp>
        <p:nvSpPr>
          <p:cNvPr id="17" name="Left Arrow 16"/>
          <p:cNvSpPr/>
          <p:nvPr/>
        </p:nvSpPr>
        <p:spPr>
          <a:xfrm rot="1698307">
            <a:off x="3914775" y="5257800"/>
            <a:ext cx="1527175" cy="460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813" y="5143500"/>
            <a:ext cx="3714750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7178" name="TextBox 17"/>
          <p:cNvSpPr txBox="1">
            <a:spLocks noChangeArrowheads="1"/>
          </p:cNvSpPr>
          <p:nvPr/>
        </p:nvSpPr>
        <p:spPr bwMode="auto">
          <a:xfrm>
            <a:off x="5214938" y="2786063"/>
            <a:ext cx="37147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On average,            gets amplified 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              wrt.            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Linear perturbation theory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(Kaiser 1987):   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6643688" y="2786063"/>
          <a:ext cx="6794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9" name="Equation" r:id="rId4" imgW="342720" imgH="228600" progId="Equation.DSMT4">
                  <p:embed/>
                </p:oleObj>
              </mc:Choice>
              <mc:Fallback>
                <p:oleObj name="Equation" r:id="rId4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2786063"/>
                        <a:ext cx="6794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6"/>
          <p:cNvGraphicFramePr>
            <a:graphicFrameLocks noChangeAspect="1"/>
          </p:cNvGraphicFramePr>
          <p:nvPr/>
        </p:nvGraphicFramePr>
        <p:xfrm>
          <a:off x="6643688" y="3071813"/>
          <a:ext cx="7048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0"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3071813"/>
                        <a:ext cx="7048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7"/>
          <p:cNvGraphicFramePr>
            <a:graphicFrameLocks noChangeAspect="1"/>
          </p:cNvGraphicFramePr>
          <p:nvPr/>
        </p:nvGraphicFramePr>
        <p:xfrm>
          <a:off x="5357813" y="4357688"/>
          <a:ext cx="37147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1" name="Equation" r:id="rId8" imgW="1955520" imgH="393480" progId="Equation.DSMT4">
                  <p:embed/>
                </p:oleObj>
              </mc:Choice>
              <mc:Fallback>
                <p:oleObj name="Equation" r:id="rId8" imgW="19555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3" y="4357688"/>
                        <a:ext cx="371475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57813" y="4286250"/>
            <a:ext cx="3714750" cy="785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77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539750" y="1196975"/>
            <a:ext cx="7993063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1"/>
                </a:solidFill>
              </a:rPr>
              <a:t>Cosmological distance measure: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with  curvature term  S</a:t>
            </a:r>
            <a:r>
              <a:rPr lang="en-US" b="1" baseline="-25000">
                <a:solidFill>
                  <a:schemeClr val="accent1"/>
                </a:solidFill>
              </a:rPr>
              <a:t>k</a:t>
            </a:r>
            <a:r>
              <a:rPr lang="en-US" b="1">
                <a:solidFill>
                  <a:schemeClr val="accent1"/>
                </a:solidFill>
              </a:rPr>
              <a:t>(x)=sin(x),  x, or sinh(x)  </a:t>
            </a: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endParaRPr lang="en-US" b="1">
              <a:solidFill>
                <a:schemeClr val="accent1"/>
              </a:solidFill>
            </a:endParaRPr>
          </a:p>
          <a:p>
            <a:pPr eaLnBrk="1" hangingPunct="1"/>
            <a:r>
              <a:rPr lang="en-US" b="1">
                <a:solidFill>
                  <a:schemeClr val="accent1"/>
                </a:solidFill>
              </a:rPr>
              <a:t>Comoving radial distance r(z) at redshift  z</a:t>
            </a:r>
          </a:p>
        </p:txBody>
      </p:sp>
      <p:sp>
        <p:nvSpPr>
          <p:cNvPr id="138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9396413" cy="693738"/>
          </a:xfrm>
        </p:spPr>
        <p:txBody>
          <a:bodyPr/>
          <a:lstStyle/>
          <a:p>
            <a:pPr eaLnBrk="1" hangingPunct="1">
              <a:defRPr/>
            </a:pPr>
            <a:r>
              <a:rPr lang="en-US" sz="45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Luminosity Distance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0" y="1052513"/>
            <a:ext cx="8424863" cy="26638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3850" y="4221163"/>
            <a:ext cx="8424863" cy="24479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3798" name="Object 2"/>
          <p:cNvGraphicFramePr>
            <a:graphicFrameLocks noChangeAspect="1"/>
          </p:cNvGraphicFramePr>
          <p:nvPr/>
        </p:nvGraphicFramePr>
        <p:xfrm>
          <a:off x="2916238" y="1628775"/>
          <a:ext cx="316865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2" name="Equation" r:id="rId4" imgW="1167893" imgH="482391" progId="Equation.DSMT4">
                  <p:embed/>
                </p:oleObj>
              </mc:Choice>
              <mc:Fallback>
                <p:oleObj name="Equation" r:id="rId4" imgW="1167893" imgH="48239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628775"/>
                        <a:ext cx="316865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9" name="Object 2"/>
          <p:cNvGraphicFramePr>
            <a:graphicFrameLocks noChangeAspect="1"/>
          </p:cNvGraphicFramePr>
          <p:nvPr/>
        </p:nvGraphicFramePr>
        <p:xfrm>
          <a:off x="684213" y="4292600"/>
          <a:ext cx="7802562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Equation" r:id="rId6" imgW="3302000" imgH="508000" progId="Equation.DSMT4">
                  <p:embed/>
                </p:oleObj>
              </mc:Choice>
              <mc:Fallback>
                <p:oleObj name="Equation" r:id="rId6" imgW="3302000" imgH="508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92600"/>
                        <a:ext cx="7802562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 b="1" smtClean="0"/>
              <a:t>Evolution Growth Rate</a:t>
            </a:r>
          </a:p>
        </p:txBody>
      </p:sp>
      <p:pic>
        <p:nvPicPr>
          <p:cNvPr id="8196" name="Content Placeholder 3" descr="xipiz.guzzo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5538"/>
            <a:ext cx="4316412" cy="3671887"/>
          </a:xfrm>
        </p:spPr>
      </p:pic>
      <p:pic>
        <p:nvPicPr>
          <p:cNvPr id="8197" name="Picture 4" descr="growthrate.evolution.guzz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60575"/>
            <a:ext cx="48609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684213" y="5516563"/>
          <a:ext cx="350837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5" name="Equation" r:id="rId5" imgW="1752480" imgH="393480" progId="Equation.DSMT4">
                  <p:embed/>
                </p:oleObj>
              </mc:Choice>
              <mc:Fallback>
                <p:oleObj name="Equation" r:id="rId5" imgW="1752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516563"/>
                        <a:ext cx="350837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wn Arrow 6"/>
          <p:cNvSpPr/>
          <p:nvPr/>
        </p:nvSpPr>
        <p:spPr>
          <a:xfrm>
            <a:off x="1908175" y="4868863"/>
            <a:ext cx="576263" cy="647700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611188" y="6381750"/>
            <a:ext cx="345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Peebles growth rate factor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13" y="5589588"/>
            <a:ext cx="3527425" cy="71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4643438" y="1412875"/>
            <a:ext cx="3457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Linder  2008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</a:rPr>
              <a:t>Guzzo et al. 2008 </a:t>
            </a:r>
          </a:p>
        </p:txBody>
      </p:sp>
    </p:spTree>
    <p:extLst>
      <p:ext uri="{BB962C8B-B14F-4D97-AF65-F5344CB8AC3E}">
        <p14:creationId xmlns:p14="http://schemas.microsoft.com/office/powerpoint/2010/main" val="1374488428"/>
      </p:ext>
    </p:extLst>
  </p:cSld>
  <p:clrMapOvr>
    <a:masterClrMapping/>
  </p:clrMapOvr>
  <p:transition>
    <p:zo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ISW: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Integrated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Sachs Wolfe Effect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7" name="Rectangle 5"/>
          <p:cNvSpPr>
            <a:spLocks noChangeArrowheads="1"/>
          </p:cNvSpPr>
          <p:nvPr/>
        </p:nvSpPr>
        <p:spPr bwMode="auto">
          <a:xfrm>
            <a:off x="-714375" y="-71438"/>
            <a:ext cx="1040447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accent5"/>
                </a:solidFill>
                <a:latin typeface="Arial"/>
              </a:rPr>
              <a:t>Dark Energy:  ISW</a:t>
            </a:r>
          </a:p>
        </p:txBody>
      </p:sp>
      <p:sp>
        <p:nvSpPr>
          <p:cNvPr id="878599" name="Text Box 7"/>
          <p:cNvSpPr txBox="1">
            <a:spLocks noChangeArrowheads="1"/>
          </p:cNvSpPr>
          <p:nvPr/>
        </p:nvSpPr>
        <p:spPr bwMode="auto">
          <a:xfrm>
            <a:off x="285750" y="5715000"/>
            <a:ext cx="3960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5"/>
                </a:solidFill>
                <a:latin typeface="Arial"/>
              </a:rPr>
              <a:t>Dark Energy modifies evolution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5"/>
                </a:solidFill>
                <a:latin typeface="Arial"/>
              </a:rPr>
              <a:t>potential wells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6" y="1052735"/>
            <a:ext cx="6622504" cy="4761231"/>
          </a:xfrm>
          <a:prstGeom prst="rect">
            <a:avLst/>
          </a:prstGeom>
        </p:spPr>
      </p:pic>
      <p:sp>
        <p:nvSpPr>
          <p:cNvPr id="878598" name="Rectangle 6"/>
          <p:cNvSpPr>
            <a:spLocks noChangeArrowheads="1"/>
          </p:cNvSpPr>
          <p:nvPr/>
        </p:nvSpPr>
        <p:spPr bwMode="auto">
          <a:xfrm>
            <a:off x="214313" y="5500688"/>
            <a:ext cx="3960812" cy="1227137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3250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7" name="Rectangle 5"/>
          <p:cNvSpPr>
            <a:spLocks noChangeArrowheads="1"/>
          </p:cNvSpPr>
          <p:nvPr/>
        </p:nvSpPr>
        <p:spPr bwMode="auto">
          <a:xfrm>
            <a:off x="-714375" y="-71438"/>
            <a:ext cx="1040447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Dark Energy:  ISW</a:t>
            </a:r>
          </a:p>
        </p:txBody>
      </p:sp>
      <p:sp>
        <p:nvSpPr>
          <p:cNvPr id="878598" name="Rectangle 6"/>
          <p:cNvSpPr>
            <a:spLocks noChangeArrowheads="1"/>
          </p:cNvSpPr>
          <p:nvPr/>
        </p:nvSpPr>
        <p:spPr bwMode="auto">
          <a:xfrm>
            <a:off x="214313" y="5500688"/>
            <a:ext cx="3960812" cy="12271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78599" name="Text Box 7"/>
          <p:cNvSpPr txBox="1">
            <a:spLocks noChangeArrowheads="1"/>
          </p:cNvSpPr>
          <p:nvPr/>
        </p:nvSpPr>
        <p:spPr bwMode="auto">
          <a:xfrm>
            <a:off x="285750" y="5715000"/>
            <a:ext cx="3960813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Dark Energy modifies evolution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potential wells</a:t>
            </a:r>
          </a:p>
        </p:txBody>
      </p:sp>
      <p:pic>
        <p:nvPicPr>
          <p:cNvPr id="115717" name="Picture 7" descr="dark_energy_signa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43000"/>
            <a:ext cx="88074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4" name="Picture 2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8596" name="Text Box 4"/>
          <p:cNvSpPr txBox="1">
            <a:spLocks noChangeArrowheads="1"/>
          </p:cNvSpPr>
          <p:nvPr/>
        </p:nvSpPr>
        <p:spPr bwMode="auto">
          <a:xfrm>
            <a:off x="468313" y="4005263"/>
            <a:ext cx="26638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latin typeface="Tahoma" pitchFamily="34" charset="0"/>
              </a:rPr>
              <a:t>The WMAP CMB temperature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400">
                <a:solidFill>
                  <a:srgbClr val="FFFF00"/>
                </a:solidFill>
                <a:latin typeface="Tahoma" pitchFamily="34" charset="0"/>
              </a:rPr>
              <a:t>                  power spectrum</a:t>
            </a:r>
          </a:p>
        </p:txBody>
      </p:sp>
      <p:sp>
        <p:nvSpPr>
          <p:cNvPr id="878597" name="Rectangle 5"/>
          <p:cNvSpPr>
            <a:spLocks noChangeArrowheads="1"/>
          </p:cNvSpPr>
          <p:nvPr/>
        </p:nvSpPr>
        <p:spPr bwMode="auto">
          <a:xfrm>
            <a:off x="-714375" y="-71438"/>
            <a:ext cx="1040447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500" b="1" dirty="0">
                <a:solidFill>
                  <a:schemeClr val="accent5"/>
                </a:solidFill>
                <a:latin typeface="+mj-lt"/>
              </a:rPr>
              <a:t>Dark Energy &amp; CMB:  ISW</a:t>
            </a:r>
          </a:p>
        </p:txBody>
      </p:sp>
      <p:sp>
        <p:nvSpPr>
          <p:cNvPr id="878598" name="Rectangle 6"/>
          <p:cNvSpPr>
            <a:spLocks noChangeArrowheads="1"/>
          </p:cNvSpPr>
          <p:nvPr/>
        </p:nvSpPr>
        <p:spPr bwMode="auto">
          <a:xfrm>
            <a:off x="107950" y="4941888"/>
            <a:ext cx="3960813" cy="1512887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78599" name="Text Box 7"/>
          <p:cNvSpPr txBox="1">
            <a:spLocks noChangeArrowheads="1"/>
          </p:cNvSpPr>
          <p:nvPr/>
        </p:nvSpPr>
        <p:spPr bwMode="auto">
          <a:xfrm>
            <a:off x="179388" y="5157788"/>
            <a:ext cx="396081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5"/>
                </a:solidFill>
                <a:latin typeface="+mn-lt"/>
              </a:rPr>
              <a:t>Dark Energy modifies evolution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accent5"/>
                </a:solidFill>
                <a:latin typeface="+mn-lt"/>
              </a:rPr>
              <a:t>potential wells</a:t>
            </a:r>
          </a:p>
        </p:txBody>
      </p:sp>
      <p:pic>
        <p:nvPicPr>
          <p:cNvPr id="114695" name="Picture 8" descr="c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557338"/>
            <a:ext cx="4849812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78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78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59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1"/>
          <p:cNvSpPr txBox="1">
            <a:spLocks noChangeArrowheads="1"/>
          </p:cNvSpPr>
          <p:nvPr/>
        </p:nvSpPr>
        <p:spPr bwMode="auto">
          <a:xfrm>
            <a:off x="539750" y="115888"/>
            <a:ext cx="921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/>
              <a:t>ISW  &amp; identified voids/clusters </a:t>
            </a:r>
          </a:p>
        </p:txBody>
      </p:sp>
      <p:pic>
        <p:nvPicPr>
          <p:cNvPr id="116739" name="Picture 2" descr="isw.lrg.gra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3" descr="voids.cluster.lrg.gra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413"/>
            <a:ext cx="3995738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Box 4"/>
          <p:cNvSpPr txBox="1">
            <a:spLocks noChangeArrowheads="1"/>
          </p:cNvSpPr>
          <p:nvPr/>
        </p:nvSpPr>
        <p:spPr bwMode="auto">
          <a:xfrm>
            <a:off x="4211638" y="3933825"/>
            <a:ext cx="48244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/>
              <a:t>Granett</a:t>
            </a:r>
            <a:r>
              <a:rPr lang="en-US" dirty="0"/>
              <a:t> et al. (2008-…)</a:t>
            </a:r>
          </a:p>
          <a:p>
            <a:pPr eaLnBrk="1" hangingPunct="1"/>
            <a:r>
              <a:rPr lang="en-US" dirty="0"/>
              <a:t>- LRG distribution vs. predicted ISW signal</a:t>
            </a:r>
          </a:p>
          <a:p>
            <a:pPr eaLnBrk="1" hangingPunct="1">
              <a:buFontTx/>
              <a:buChar char="-"/>
            </a:pPr>
            <a:r>
              <a:rPr lang="en-US" dirty="0"/>
              <a:t> identification (super)voids &amp; (super)clusters</a:t>
            </a:r>
          </a:p>
          <a:p>
            <a:pPr eaLnBrk="1" hangingPunct="1">
              <a:buFontTx/>
              <a:buChar char="-"/>
            </a:pPr>
            <a:r>
              <a:rPr lang="en-US" dirty="0"/>
              <a:t> correlation with WMAP</a:t>
            </a:r>
          </a:p>
          <a:p>
            <a:pPr eaLnBrk="1" hangingPunct="1">
              <a:buFontTx/>
              <a:buChar char="-"/>
            </a:pPr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7" name="Rectangle 5"/>
          <p:cNvSpPr>
            <a:spLocks noChangeArrowheads="1"/>
          </p:cNvSpPr>
          <p:nvPr/>
        </p:nvSpPr>
        <p:spPr bwMode="auto">
          <a:xfrm>
            <a:off x="-714375" y="-71438"/>
            <a:ext cx="10404475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Dark Energy:  ISW</a:t>
            </a:r>
          </a:p>
        </p:txBody>
      </p:sp>
      <p:sp>
        <p:nvSpPr>
          <p:cNvPr id="878598" name="Rectangle 6"/>
          <p:cNvSpPr>
            <a:spLocks noChangeArrowheads="1"/>
          </p:cNvSpPr>
          <p:nvPr/>
        </p:nvSpPr>
        <p:spPr bwMode="auto">
          <a:xfrm>
            <a:off x="107950" y="5572125"/>
            <a:ext cx="3960813" cy="88265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878599" name="Text Box 7"/>
          <p:cNvSpPr txBox="1">
            <a:spLocks noChangeArrowheads="1"/>
          </p:cNvSpPr>
          <p:nvPr/>
        </p:nvSpPr>
        <p:spPr bwMode="auto">
          <a:xfrm>
            <a:off x="214313" y="5643563"/>
            <a:ext cx="396081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Dark Energy modifies evolution </a:t>
            </a:r>
          </a:p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potential wells</a:t>
            </a:r>
          </a:p>
        </p:txBody>
      </p:sp>
      <p:pic>
        <p:nvPicPr>
          <p:cNvPr id="117765" name="Picture 7" descr="isw_likeliho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4438"/>
            <a:ext cx="87868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endParaRPr lang="en-US" sz="66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Voids: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Shape of Voids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611188" y="188913"/>
            <a:ext cx="88931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6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    </a:t>
            </a:r>
            <a:r>
              <a:rPr lang="en-US" sz="65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Cosmic Voids</a:t>
            </a:r>
          </a:p>
        </p:txBody>
      </p:sp>
      <p:pic>
        <p:nvPicPr>
          <p:cNvPr id="119812" name="Picture 8" descr="Void_0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b="1" smtClean="0">
                <a:solidFill>
                  <a:schemeClr val="tx1"/>
                </a:solidFill>
              </a:rPr>
              <a:t>Evolving  Void  Shapes</a:t>
            </a:r>
          </a:p>
        </p:txBody>
      </p:sp>
      <p:pic>
        <p:nvPicPr>
          <p:cNvPr id="120835" name="Content Placeholder 4" descr="voidshape.evolution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484313"/>
            <a:ext cx="4978400" cy="5040312"/>
          </a:xfrm>
        </p:spPr>
      </p:pic>
      <p:pic>
        <p:nvPicPr>
          <p:cNvPr id="120836" name="Content Placeholder 6" descr="voidshape.evolution.lw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700213"/>
            <a:ext cx="2830512" cy="2520950"/>
          </a:xfrm>
        </p:spPr>
      </p:pic>
      <p:sp>
        <p:nvSpPr>
          <p:cNvPr id="120837" name="TextBox 5"/>
          <p:cNvSpPr txBox="1">
            <a:spLocks noChangeArrowheads="1"/>
          </p:cNvSpPr>
          <p:nvPr/>
        </p:nvSpPr>
        <p:spPr bwMode="auto">
          <a:xfrm>
            <a:off x="5292725" y="4221163"/>
            <a:ext cx="36004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Evolution of void shape</a:t>
            </a:r>
          </a:p>
          <a:p>
            <a:pPr eaLnBrk="1" hangingPunct="1"/>
            <a:r>
              <a:rPr lang="en-US"/>
              <a:t>sensitive probe of dark energy: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Park &amp; Lee 2007</a:t>
            </a:r>
          </a:p>
          <a:p>
            <a:pPr eaLnBrk="1" hangingPunct="1"/>
            <a:r>
              <a:rPr lang="en-US"/>
              <a:t>Lavaux &amp; Wandelt  2010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21879</TotalTime>
  <Words>3165</Words>
  <Application>Microsoft Office PowerPoint</Application>
  <PresentationFormat>On-screen Show (4:3)</PresentationFormat>
  <Paragraphs>808</Paragraphs>
  <Slides>108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21" baseType="lpstr">
      <vt:lpstr>Default Design</vt:lpstr>
      <vt:lpstr>1_Default Design</vt:lpstr>
      <vt:lpstr>4_Default Design</vt:lpstr>
      <vt:lpstr>5_Default Design</vt:lpstr>
      <vt:lpstr>Textured</vt:lpstr>
      <vt:lpstr>2_Default Design</vt:lpstr>
      <vt:lpstr>3_Default Design</vt:lpstr>
      <vt:lpstr>6_Default Design</vt:lpstr>
      <vt:lpstr>7_Default Design</vt:lpstr>
      <vt:lpstr>Office Theme</vt:lpstr>
      <vt:lpstr>1_Office Theme</vt:lpstr>
      <vt:lpstr>8_Default Design</vt:lpstr>
      <vt:lpstr>Equation</vt:lpstr>
      <vt:lpstr>PowerPoint Presentation</vt:lpstr>
      <vt:lpstr>Probes Dark Energy</vt:lpstr>
      <vt:lpstr>Dark Energy Probes:   Comparison</vt:lpstr>
      <vt:lpstr>PowerPoint Presentation</vt:lpstr>
      <vt:lpstr>  Robertson-Walker  Metric</vt:lpstr>
      <vt:lpstr>Cosmic Distance Measurements</vt:lpstr>
      <vt:lpstr>Standard  Candles  in  Cosmology</vt:lpstr>
      <vt:lpstr>Luminosity Distance</vt:lpstr>
      <vt:lpstr>Luminosity Distance</vt:lpstr>
      <vt:lpstr>Luminosity Distance</vt:lpstr>
      <vt:lpstr>PowerPoint Presentation</vt:lpstr>
      <vt:lpstr>PowerPoint Presentation</vt:lpstr>
      <vt:lpstr>Supernovae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 Dwarfs  </vt:lpstr>
      <vt:lpstr>Low  Mass  Stars </vt:lpstr>
      <vt:lpstr>PowerPoint Presentation</vt:lpstr>
      <vt:lpstr>Chandrasekhar Mass Limit</vt:lpstr>
      <vt:lpstr>PowerPoint Presentation</vt:lpstr>
      <vt:lpstr>SN 2007uy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  Acceleration</vt:lpstr>
      <vt:lpstr>PowerPoint Presentation</vt:lpstr>
      <vt:lpstr>Cosmic  Acceleration</vt:lpstr>
      <vt:lpstr>Cosmic  Acceleration</vt:lpstr>
      <vt:lpstr>PowerPoint Presentation</vt:lpstr>
      <vt:lpstr>PowerPoint Presentation</vt:lpstr>
      <vt:lpstr>Cosmic Deceleration</vt:lpstr>
      <vt:lpstr>PowerPoint Presentation</vt:lpstr>
      <vt:lpstr>Cosmic Deceleration</vt:lpstr>
      <vt:lpstr>Union2: state-of-the-art SNIa compilation</vt:lpstr>
      <vt:lpstr>PowerPoint Presentation</vt:lpstr>
      <vt:lpstr>Cosmic Microwave Background</vt:lpstr>
      <vt:lpstr>Measuring  Curvature</vt:lpstr>
      <vt:lpstr>Measuring  Curvature</vt:lpstr>
      <vt:lpstr>Fluctuations-Origin </vt:lpstr>
      <vt:lpstr>Music of the Spheres</vt:lpstr>
      <vt:lpstr>PowerPoint Presentation</vt:lpstr>
      <vt:lpstr>PowerPoint Presentation</vt:lpstr>
      <vt:lpstr>Angular  CMB  temperature fluctuations                            </vt:lpstr>
      <vt:lpstr>Flat universe from CMB</vt:lpstr>
      <vt:lpstr>CMB, l up to 2500</vt:lpstr>
      <vt:lpstr>CMB - Fluctuations</vt:lpstr>
      <vt:lpstr>PowerPoint Presentation</vt:lpstr>
      <vt:lpstr>PowerPoint Presentation</vt:lpstr>
      <vt:lpstr>PowerPoint Presentation</vt:lpstr>
      <vt:lpstr>PowerPoint Presentation</vt:lpstr>
      <vt:lpstr>What are BAO?</vt:lpstr>
      <vt:lpstr>BAO explained</vt:lpstr>
      <vt:lpstr>BAO explained</vt:lpstr>
      <vt:lpstr>BAO explained</vt:lpstr>
      <vt:lpstr>BAO explained</vt:lpstr>
      <vt:lpstr>BAO explained</vt:lpstr>
      <vt:lpstr>BAO explained</vt:lpstr>
      <vt:lpstr>BAO explained</vt:lpstr>
      <vt:lpstr>BAO explained</vt:lpstr>
      <vt:lpstr>BAO explained</vt:lpstr>
      <vt:lpstr>BAO explained</vt:lpstr>
      <vt:lpstr>BAO explained</vt:lpstr>
      <vt:lpstr>BAO as cosmological tools</vt:lpstr>
      <vt:lpstr>BAO as cosmological tools</vt:lpstr>
      <vt:lpstr>Measuring BAO</vt:lpstr>
      <vt:lpstr>Measuring BAO</vt:lpstr>
      <vt:lpstr>Measuring BAO</vt:lpstr>
      <vt:lpstr>Measuring BAO</vt:lpstr>
      <vt:lpstr>Measuring BAO</vt:lpstr>
      <vt:lpstr>Measuring BAO</vt:lpstr>
      <vt:lpstr>SDSS results</vt:lpstr>
      <vt:lpstr>2dFGRS results</vt:lpstr>
      <vt:lpstr>BAO Results</vt:lpstr>
      <vt:lpstr>PowerPoint Presentation</vt:lpstr>
      <vt:lpstr>Large  Scale  Flows</vt:lpstr>
      <vt:lpstr>Redshift  Distortions</vt:lpstr>
      <vt:lpstr>PowerPoint Presentation</vt:lpstr>
      <vt:lpstr>PowerPoint Presentation</vt:lpstr>
      <vt:lpstr>sky-redshift space  2-pt correlation function (,)</vt:lpstr>
      <vt:lpstr>Redshift Space Distortions  Correlation Function</vt:lpstr>
      <vt:lpstr>Evolution Growth 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Evolving  Void  Shapes</vt:lpstr>
      <vt:lpstr>Evolving  Void  Shapes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Take-Home Facts</vt:lpstr>
      <vt:lpstr>Take-Home Facts</vt:lpstr>
      <vt:lpstr>Take-Home Facts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586</cp:revision>
  <cp:lastPrinted>2013-12-11T07:00:09Z</cp:lastPrinted>
  <dcterms:created xsi:type="dcterms:W3CDTF">2003-04-08T08:38:37Z</dcterms:created>
  <dcterms:modified xsi:type="dcterms:W3CDTF">2013-12-18T07:58:00Z</dcterms:modified>
</cp:coreProperties>
</file>