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6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9" r:id="rId2"/>
    <p:sldMasterId id="2147483706" r:id="rId3"/>
    <p:sldMasterId id="2147483722" r:id="rId4"/>
    <p:sldMasterId id="2147483738" r:id="rId5"/>
    <p:sldMasterId id="2147483754" r:id="rId6"/>
    <p:sldMasterId id="2147483770" r:id="rId7"/>
  </p:sldMasterIdLst>
  <p:notesMasterIdLst>
    <p:notesMasterId r:id="rId162"/>
  </p:notesMasterIdLst>
  <p:sldIdLst>
    <p:sldId id="1024" r:id="rId8"/>
    <p:sldId id="1295" r:id="rId9"/>
    <p:sldId id="1294" r:id="rId10"/>
    <p:sldId id="1318" r:id="rId11"/>
    <p:sldId id="1319" r:id="rId12"/>
    <p:sldId id="1378" r:id="rId13"/>
    <p:sldId id="1372" r:id="rId14"/>
    <p:sldId id="1413" r:id="rId15"/>
    <p:sldId id="1296" r:id="rId16"/>
    <p:sldId id="1397" r:id="rId17"/>
    <p:sldId id="1366" r:id="rId18"/>
    <p:sldId id="1340" r:id="rId19"/>
    <p:sldId id="1279" r:id="rId20"/>
    <p:sldId id="1322" r:id="rId21"/>
    <p:sldId id="1339" r:id="rId22"/>
    <p:sldId id="1386" r:id="rId23"/>
    <p:sldId id="1256" r:id="rId24"/>
    <p:sldId id="1384" r:id="rId25"/>
    <p:sldId id="1385" r:id="rId26"/>
    <p:sldId id="1341" r:id="rId27"/>
    <p:sldId id="1342" r:id="rId28"/>
    <p:sldId id="1391" r:id="rId29"/>
    <p:sldId id="1392" r:id="rId30"/>
    <p:sldId id="1367" r:id="rId31"/>
    <p:sldId id="1374" r:id="rId32"/>
    <p:sldId id="1379" r:id="rId33"/>
    <p:sldId id="1377" r:id="rId34"/>
    <p:sldId id="1328" r:id="rId35"/>
    <p:sldId id="1204" r:id="rId36"/>
    <p:sldId id="1308" r:id="rId37"/>
    <p:sldId id="1309" r:id="rId38"/>
    <p:sldId id="1310" r:id="rId39"/>
    <p:sldId id="1311" r:id="rId40"/>
    <p:sldId id="1312" r:id="rId41"/>
    <p:sldId id="1313" r:id="rId42"/>
    <p:sldId id="1408" r:id="rId43"/>
    <p:sldId id="1410" r:id="rId44"/>
    <p:sldId id="1314" r:id="rId45"/>
    <p:sldId id="1300" r:id="rId46"/>
    <p:sldId id="1301" r:id="rId47"/>
    <p:sldId id="1302" r:id="rId48"/>
    <p:sldId id="1373" r:id="rId49"/>
    <p:sldId id="1303" r:id="rId50"/>
    <p:sldId id="1304" r:id="rId51"/>
    <p:sldId id="1305" r:id="rId52"/>
    <p:sldId id="1332" r:id="rId53"/>
    <p:sldId id="1414" r:id="rId54"/>
    <p:sldId id="1333" r:id="rId55"/>
    <p:sldId id="1415" r:id="rId56"/>
    <p:sldId id="1336" r:id="rId57"/>
    <p:sldId id="1346" r:id="rId58"/>
    <p:sldId id="1338" r:id="rId59"/>
    <p:sldId id="1345" r:id="rId60"/>
    <p:sldId id="812" r:id="rId61"/>
    <p:sldId id="1400" r:id="rId62"/>
    <p:sldId id="1404" r:id="rId63"/>
    <p:sldId id="1334" r:id="rId64"/>
    <p:sldId id="1401" r:id="rId65"/>
    <p:sldId id="1282" r:id="rId66"/>
    <p:sldId id="1403" r:id="rId67"/>
    <p:sldId id="1307" r:id="rId68"/>
    <p:sldId id="1306" r:id="rId69"/>
    <p:sldId id="1412" r:id="rId70"/>
    <p:sldId id="1442" r:id="rId71"/>
    <p:sldId id="1443" r:id="rId72"/>
    <p:sldId id="1327" r:id="rId73"/>
    <p:sldId id="1361" r:id="rId74"/>
    <p:sldId id="1362" r:id="rId75"/>
    <p:sldId id="1402" r:id="rId76"/>
    <p:sldId id="1335" r:id="rId77"/>
    <p:sldId id="1360" r:id="rId78"/>
    <p:sldId id="1329" r:id="rId79"/>
    <p:sldId id="1440" r:id="rId80"/>
    <p:sldId id="1425" r:id="rId81"/>
    <p:sldId id="1438" r:id="rId82"/>
    <p:sldId id="1315" r:id="rId83"/>
    <p:sldId id="1324" r:id="rId84"/>
    <p:sldId id="1278" r:id="rId85"/>
    <p:sldId id="1389" r:id="rId86"/>
    <p:sldId id="1390" r:id="rId87"/>
    <p:sldId id="1393" r:id="rId88"/>
    <p:sldId id="1317" r:id="rId89"/>
    <p:sldId id="1287" r:id="rId90"/>
    <p:sldId id="1320" r:id="rId91"/>
    <p:sldId id="1293" r:id="rId92"/>
    <p:sldId id="1288" r:id="rId93"/>
    <p:sldId id="1395" r:id="rId94"/>
    <p:sldId id="1323" r:id="rId95"/>
    <p:sldId id="1286" r:id="rId96"/>
    <p:sldId id="1289" r:id="rId97"/>
    <p:sldId id="1299" r:id="rId98"/>
    <p:sldId id="1290" r:id="rId99"/>
    <p:sldId id="1292" r:id="rId100"/>
    <p:sldId id="1291" r:id="rId101"/>
    <p:sldId id="1387" r:id="rId102"/>
    <p:sldId id="1369" r:id="rId103"/>
    <p:sldId id="1380" r:id="rId104"/>
    <p:sldId id="1343" r:id="rId105"/>
    <p:sldId id="1394" r:id="rId106"/>
    <p:sldId id="1344" r:id="rId107"/>
    <p:sldId id="1399" r:id="rId108"/>
    <p:sldId id="1396" r:id="rId109"/>
    <p:sldId id="1368" r:id="rId110"/>
    <p:sldId id="1398" r:id="rId111"/>
    <p:sldId id="1316" r:id="rId112"/>
    <p:sldId id="1043" r:id="rId113"/>
    <p:sldId id="1222" r:id="rId114"/>
    <p:sldId id="1405" r:id="rId115"/>
    <p:sldId id="1230" r:id="rId116"/>
    <p:sldId id="846" r:id="rId117"/>
    <p:sldId id="1376" r:id="rId118"/>
    <p:sldId id="1232" r:id="rId119"/>
    <p:sldId id="1220" r:id="rId120"/>
    <p:sldId id="1406" r:id="rId121"/>
    <p:sldId id="1407" r:id="rId122"/>
    <p:sldId id="1417" r:id="rId123"/>
    <p:sldId id="1418" r:id="rId124"/>
    <p:sldId id="1419" r:id="rId125"/>
    <p:sldId id="1420" r:id="rId126"/>
    <p:sldId id="1421" r:id="rId127"/>
    <p:sldId id="1422" r:id="rId128"/>
    <p:sldId id="1423" r:id="rId129"/>
    <p:sldId id="1424" r:id="rId130"/>
    <p:sldId id="1434" r:id="rId131"/>
    <p:sldId id="1427" r:id="rId132"/>
    <p:sldId id="1435" r:id="rId133"/>
    <p:sldId id="1429" r:id="rId134"/>
    <p:sldId id="1430" r:id="rId135"/>
    <p:sldId id="1431" r:id="rId136"/>
    <p:sldId id="1432" r:id="rId137"/>
    <p:sldId id="1433" r:id="rId138"/>
    <p:sldId id="1356" r:id="rId139"/>
    <p:sldId id="1331" r:id="rId140"/>
    <p:sldId id="1350" r:id="rId141"/>
    <p:sldId id="1359" r:id="rId142"/>
    <p:sldId id="1358" r:id="rId143"/>
    <p:sldId id="1357" r:id="rId144"/>
    <p:sldId id="1352" r:id="rId145"/>
    <p:sldId id="1354" r:id="rId146"/>
    <p:sldId id="1355" r:id="rId147"/>
    <p:sldId id="1353" r:id="rId148"/>
    <p:sldId id="1365" r:id="rId149"/>
    <p:sldId id="1363" r:id="rId150"/>
    <p:sldId id="1364" r:id="rId151"/>
    <p:sldId id="1383" r:id="rId152"/>
    <p:sldId id="1330" r:id="rId153"/>
    <p:sldId id="1348" r:id="rId154"/>
    <p:sldId id="1347" r:id="rId155"/>
    <p:sldId id="1349" r:id="rId156"/>
    <p:sldId id="1436" r:id="rId157"/>
    <p:sldId id="1437" r:id="rId158"/>
    <p:sldId id="1441" r:id="rId159"/>
    <p:sldId id="1439" r:id="rId160"/>
    <p:sldId id="1297" r:id="rId161"/>
  </p:sldIdLst>
  <p:sldSz cx="9144000" cy="6858000" type="screen4x3"/>
  <p:notesSz cx="7086600" cy="102219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DBDB"/>
    <a:srgbClr val="CDCDCD"/>
    <a:srgbClr val="000066"/>
    <a:srgbClr val="CC6600"/>
    <a:srgbClr val="CC0000"/>
    <a:srgbClr val="000099"/>
    <a:srgbClr val="080808"/>
    <a:srgbClr val="111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334" autoAdjust="0"/>
    <p:restoredTop sz="94639" autoAdjust="0"/>
  </p:normalViewPr>
  <p:slideViewPr>
    <p:cSldViewPr>
      <p:cViewPr varScale="1">
        <p:scale>
          <a:sx n="70" d="100"/>
          <a:sy n="70" d="100"/>
        </p:scale>
        <p:origin x="-4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9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33" Type="http://schemas.openxmlformats.org/officeDocument/2006/relationships/slide" Target="slides/slide126.xml"/><Relationship Id="rId138" Type="http://schemas.openxmlformats.org/officeDocument/2006/relationships/slide" Target="slides/slide131.xml"/><Relationship Id="rId154" Type="http://schemas.openxmlformats.org/officeDocument/2006/relationships/slide" Target="slides/slide147.xml"/><Relationship Id="rId159" Type="http://schemas.openxmlformats.org/officeDocument/2006/relationships/slide" Target="slides/slide152.xml"/><Relationship Id="rId16" Type="http://schemas.openxmlformats.org/officeDocument/2006/relationships/slide" Target="slides/slide9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28" Type="http://schemas.openxmlformats.org/officeDocument/2006/relationships/slide" Target="slides/slide121.xml"/><Relationship Id="rId144" Type="http://schemas.openxmlformats.org/officeDocument/2006/relationships/slide" Target="slides/slide137.xml"/><Relationship Id="rId149" Type="http://schemas.openxmlformats.org/officeDocument/2006/relationships/slide" Target="slides/slide14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160" Type="http://schemas.openxmlformats.org/officeDocument/2006/relationships/slide" Target="slides/slide153.xml"/><Relationship Id="rId165" Type="http://schemas.openxmlformats.org/officeDocument/2006/relationships/theme" Target="theme/theme1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18" Type="http://schemas.openxmlformats.org/officeDocument/2006/relationships/slide" Target="slides/slide111.xml"/><Relationship Id="rId134" Type="http://schemas.openxmlformats.org/officeDocument/2006/relationships/slide" Target="slides/slide127.xml"/><Relationship Id="rId139" Type="http://schemas.openxmlformats.org/officeDocument/2006/relationships/slide" Target="slides/slide132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50" Type="http://schemas.openxmlformats.org/officeDocument/2006/relationships/slide" Target="slides/slide143.xml"/><Relationship Id="rId155" Type="http://schemas.openxmlformats.org/officeDocument/2006/relationships/slide" Target="slides/slide148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24" Type="http://schemas.openxmlformats.org/officeDocument/2006/relationships/slide" Target="slides/slide117.xml"/><Relationship Id="rId129" Type="http://schemas.openxmlformats.org/officeDocument/2006/relationships/slide" Target="slides/slide122.xml"/><Relationship Id="rId54" Type="http://schemas.openxmlformats.org/officeDocument/2006/relationships/slide" Target="slides/slide47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40" Type="http://schemas.openxmlformats.org/officeDocument/2006/relationships/slide" Target="slides/slide133.xml"/><Relationship Id="rId145" Type="http://schemas.openxmlformats.org/officeDocument/2006/relationships/slide" Target="slides/slide138.xml"/><Relationship Id="rId161" Type="http://schemas.openxmlformats.org/officeDocument/2006/relationships/slide" Target="slides/slide154.xml"/><Relationship Id="rId16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14" Type="http://schemas.openxmlformats.org/officeDocument/2006/relationships/slide" Target="slides/slide107.xml"/><Relationship Id="rId119" Type="http://schemas.openxmlformats.org/officeDocument/2006/relationships/slide" Target="slides/slide112.xml"/><Relationship Id="rId127" Type="http://schemas.openxmlformats.org/officeDocument/2006/relationships/slide" Target="slides/slide12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130" Type="http://schemas.openxmlformats.org/officeDocument/2006/relationships/slide" Target="slides/slide123.xml"/><Relationship Id="rId135" Type="http://schemas.openxmlformats.org/officeDocument/2006/relationships/slide" Target="slides/slide128.xml"/><Relationship Id="rId143" Type="http://schemas.openxmlformats.org/officeDocument/2006/relationships/slide" Target="slides/slide136.xml"/><Relationship Id="rId148" Type="http://schemas.openxmlformats.org/officeDocument/2006/relationships/slide" Target="slides/slide141.xml"/><Relationship Id="rId151" Type="http://schemas.openxmlformats.org/officeDocument/2006/relationships/slide" Target="slides/slide144.xml"/><Relationship Id="rId156" Type="http://schemas.openxmlformats.org/officeDocument/2006/relationships/slide" Target="slides/slide149.xml"/><Relationship Id="rId16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slide" Target="slides/slide113.xml"/><Relationship Id="rId125" Type="http://schemas.openxmlformats.org/officeDocument/2006/relationships/slide" Target="slides/slide118.xml"/><Relationship Id="rId141" Type="http://schemas.openxmlformats.org/officeDocument/2006/relationships/slide" Target="slides/slide134.xml"/><Relationship Id="rId146" Type="http://schemas.openxmlformats.org/officeDocument/2006/relationships/slide" Target="slides/slide13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16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131" Type="http://schemas.openxmlformats.org/officeDocument/2006/relationships/slide" Target="slides/slide124.xml"/><Relationship Id="rId136" Type="http://schemas.openxmlformats.org/officeDocument/2006/relationships/slide" Target="slides/slide129.xml"/><Relationship Id="rId157" Type="http://schemas.openxmlformats.org/officeDocument/2006/relationships/slide" Target="slides/slide150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52" Type="http://schemas.openxmlformats.org/officeDocument/2006/relationships/slide" Target="slides/slide14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26" Type="http://schemas.openxmlformats.org/officeDocument/2006/relationships/slide" Target="slides/slide119.xml"/><Relationship Id="rId147" Type="http://schemas.openxmlformats.org/officeDocument/2006/relationships/slide" Target="slides/slide14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142" Type="http://schemas.openxmlformats.org/officeDocument/2006/relationships/slide" Target="slides/slide135.xml"/><Relationship Id="rId16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116" Type="http://schemas.openxmlformats.org/officeDocument/2006/relationships/slide" Target="slides/slide109.xml"/><Relationship Id="rId137" Type="http://schemas.openxmlformats.org/officeDocument/2006/relationships/slide" Target="slides/slide130.xml"/><Relationship Id="rId158" Type="http://schemas.openxmlformats.org/officeDocument/2006/relationships/slide" Target="slides/slide15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111" Type="http://schemas.openxmlformats.org/officeDocument/2006/relationships/slide" Target="slides/slide104.xml"/><Relationship Id="rId132" Type="http://schemas.openxmlformats.org/officeDocument/2006/relationships/slide" Target="slides/slide125.xml"/><Relationship Id="rId153" Type="http://schemas.openxmlformats.org/officeDocument/2006/relationships/slide" Target="slides/slide14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7" Type="http://schemas.openxmlformats.org/officeDocument/2006/relationships/image" Target="../media/image58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6" Type="http://schemas.openxmlformats.org/officeDocument/2006/relationships/image" Target="../media/image57.wmf"/><Relationship Id="rId5" Type="http://schemas.openxmlformats.org/officeDocument/2006/relationships/image" Target="../media/image56.wmf"/><Relationship Id="rId4" Type="http://schemas.openxmlformats.org/officeDocument/2006/relationships/image" Target="../media/image55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4" Type="http://schemas.openxmlformats.org/officeDocument/2006/relationships/image" Target="../media/image65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Relationship Id="rId6" Type="http://schemas.openxmlformats.org/officeDocument/2006/relationships/image" Target="../media/image85.wmf"/><Relationship Id="rId5" Type="http://schemas.openxmlformats.org/officeDocument/2006/relationships/image" Target="../media/image84.wmf"/><Relationship Id="rId4" Type="http://schemas.openxmlformats.org/officeDocument/2006/relationships/image" Target="../media/image83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image" Target="../media/image89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wmf"/><Relationship Id="rId1" Type="http://schemas.openxmlformats.org/officeDocument/2006/relationships/image" Target="../media/image90.wmf"/><Relationship Id="rId5" Type="http://schemas.openxmlformats.org/officeDocument/2006/relationships/image" Target="../media/image96.wmf"/><Relationship Id="rId4" Type="http://schemas.openxmlformats.org/officeDocument/2006/relationships/image" Target="../media/image95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image" Target="../media/image98.wmf"/><Relationship Id="rId1" Type="http://schemas.openxmlformats.org/officeDocument/2006/relationships/image" Target="../media/image9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image" Target="../media/image107.wmf"/><Relationship Id="rId1" Type="http://schemas.openxmlformats.org/officeDocument/2006/relationships/image" Target="../media/image106.wmf"/><Relationship Id="rId4" Type="http://schemas.openxmlformats.org/officeDocument/2006/relationships/image" Target="../media/image109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image" Target="../media/image107.wmf"/><Relationship Id="rId1" Type="http://schemas.openxmlformats.org/officeDocument/2006/relationships/image" Target="../media/image106.wmf"/><Relationship Id="rId4" Type="http://schemas.openxmlformats.org/officeDocument/2006/relationships/image" Target="../media/image111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wmf"/><Relationship Id="rId1" Type="http://schemas.openxmlformats.org/officeDocument/2006/relationships/image" Target="../media/image117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wmf"/><Relationship Id="rId1" Type="http://schemas.openxmlformats.org/officeDocument/2006/relationships/image" Target="../media/image120.w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wmf"/><Relationship Id="rId1" Type="http://schemas.openxmlformats.org/officeDocument/2006/relationships/image" Target="../media/image122.w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wmf"/><Relationship Id="rId1" Type="http://schemas.openxmlformats.org/officeDocument/2006/relationships/image" Target="../media/image124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wmf"/><Relationship Id="rId2" Type="http://schemas.openxmlformats.org/officeDocument/2006/relationships/image" Target="../media/image167.wmf"/><Relationship Id="rId1" Type="http://schemas.openxmlformats.org/officeDocument/2006/relationships/image" Target="../media/image166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wmf"/><Relationship Id="rId2" Type="http://schemas.openxmlformats.org/officeDocument/2006/relationships/image" Target="../media/image171.wmf"/><Relationship Id="rId1" Type="http://schemas.openxmlformats.org/officeDocument/2006/relationships/image" Target="../media/image17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3.w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wmf"/><Relationship Id="rId2" Type="http://schemas.openxmlformats.org/officeDocument/2006/relationships/image" Target="../media/image167.wmf"/><Relationship Id="rId1" Type="http://schemas.openxmlformats.org/officeDocument/2006/relationships/image" Target="../media/image166.w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wmf"/><Relationship Id="rId2" Type="http://schemas.openxmlformats.org/officeDocument/2006/relationships/image" Target="../media/image171.wmf"/><Relationship Id="rId1" Type="http://schemas.openxmlformats.org/officeDocument/2006/relationships/image" Target="../media/image170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4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28.wmf"/><Relationship Id="rId1" Type="http://schemas.openxmlformats.org/officeDocument/2006/relationships/image" Target="../media/image3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4788" y="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4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7425" y="766763"/>
            <a:ext cx="5111750" cy="3833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8025" y="4856163"/>
            <a:ext cx="5670550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9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0915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4788" y="970915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A016DC5-AE84-4C5B-833A-A267A5B62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910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3B20531-0E4F-466F-8A2F-B3274FA4F7B8}" type="slidenum">
              <a:rPr lang="en-US" smtClean="0"/>
              <a:pPr eaLnBrk="1" hangingPunct="1"/>
              <a:t>78</a:t>
            </a:fld>
            <a:endParaRPr lang="en-US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71525"/>
            <a:ext cx="5092700" cy="3819525"/>
          </a:xfrm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4575"/>
            <a:ext cx="5194300" cy="4603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0F48B40-FA6E-4A95-B8F5-61582C795F87}" type="slidenum">
              <a:rPr lang="en-US" smtClean="0"/>
              <a:pPr eaLnBrk="1" hangingPunct="1"/>
              <a:t>79</a:t>
            </a:fld>
            <a:endParaRPr lang="en-US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71525"/>
            <a:ext cx="5092700" cy="3819525"/>
          </a:xfrm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4575"/>
            <a:ext cx="5194300" cy="4603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6C6C8F1-C250-4E61-A681-B132827A7BFC}" type="slidenum">
              <a:rPr lang="en-US" smtClean="0"/>
              <a:pPr eaLnBrk="1" hangingPunct="1"/>
              <a:t>80</a:t>
            </a:fld>
            <a:endParaRPr lang="en-US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71525"/>
            <a:ext cx="5092700" cy="3819525"/>
          </a:xfrm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4575"/>
            <a:ext cx="5194300" cy="4603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6BFB234-8D4E-4BF7-B308-1DEA74705A5D}" type="slidenum">
              <a:rPr lang="en-US" smtClean="0"/>
              <a:pPr eaLnBrk="1" hangingPunct="1"/>
              <a:t>81</a:t>
            </a:fld>
            <a:endParaRPr lang="en-US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71525"/>
            <a:ext cx="5092700" cy="3819525"/>
          </a:xfrm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4575"/>
            <a:ext cx="5194300" cy="4603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7CA5DDB-FDF4-4B85-BE71-9F060ECF0591}" type="slidenum">
              <a:rPr lang="en-US" smtClean="0"/>
              <a:pPr eaLnBrk="1" hangingPunct="1"/>
              <a:t>82</a:t>
            </a:fld>
            <a:endParaRPr lang="en-US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71525"/>
            <a:ext cx="5092700" cy="3819525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4575"/>
            <a:ext cx="5194300" cy="4603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1310D9-90B5-4C0E-B27D-EE1D63806362}" type="slidenum">
              <a:rPr lang="en-US" smtClean="0"/>
              <a:pPr eaLnBrk="1" hangingPunct="1"/>
              <a:t>111</a:t>
            </a:fld>
            <a:endParaRPr lang="en-US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71525"/>
            <a:ext cx="5092700" cy="3819525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4575"/>
            <a:ext cx="5194300" cy="4603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35C54-41F5-46DF-A1E8-BD0DF1C645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41158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94F78-E929-4381-B4A3-FB1900AC14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05114"/>
      </p:ext>
    </p:extLst>
  </p:cSld>
  <p:clrMapOvr>
    <a:masterClrMapping/>
  </p:clrMapOvr>
  <p:transition>
    <p:zo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090CE-069A-43C1-AD90-B84675A9BB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123711"/>
      </p:ext>
    </p:extLst>
  </p:cSld>
  <p:clrMapOvr>
    <a:masterClrMapping/>
  </p:clrMapOvr>
  <p:transition>
    <p:zo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94F78-E929-4381-B4A3-FB1900AC14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937553"/>
      </p:ext>
    </p:extLst>
  </p:cSld>
  <p:clrMapOvr>
    <a:masterClrMapping/>
  </p:clrMapOvr>
  <p:transition>
    <p:zo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86ECD-0BBA-41BE-B79F-727EA027A3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391194"/>
      </p:ext>
    </p:extLst>
  </p:cSld>
  <p:clrMapOvr>
    <a:masterClrMapping/>
  </p:clrMapOvr>
  <p:transition>
    <p:zo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8F212-2723-4816-9B5B-9100A145D1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1618"/>
      </p:ext>
    </p:extLst>
  </p:cSld>
  <p:clrMapOvr>
    <a:masterClrMapping/>
  </p:clrMapOvr>
  <p:transition>
    <p:zo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AFA3B-39FA-4A8E-A32F-7B4A507F56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095551"/>
      </p:ext>
    </p:extLst>
  </p:cSld>
  <p:clrMapOvr>
    <a:masterClrMapping/>
  </p:clrMapOvr>
  <p:transition>
    <p:zo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6B5C4-01CE-4034-9BF8-7F25EC9590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904666"/>
      </p:ext>
    </p:extLst>
  </p:cSld>
  <p:clrMapOvr>
    <a:masterClrMapping/>
  </p:clrMapOvr>
  <p:transition>
    <p:zo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C123F-77B4-414B-9823-6ADD8B7F43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576535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86ECD-0BBA-41BE-B79F-727EA027A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01580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8F212-2723-4816-9B5B-9100A145D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920742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AFA3B-39FA-4A8E-A32F-7B4A507F56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924015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6B5C4-01CE-4034-9BF8-7F25EC9590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440649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C123F-77B4-414B-9823-6ADD8B7F4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18333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DCB70-6CF3-4A71-A09C-5850DE26CF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611878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E3A5A-D892-4A93-83FC-D387ABAB87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665912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B757E-D045-4995-9366-1D763C1FE5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388102"/>
      </p:ext>
    </p:extLst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6E7F1-FA3C-411C-A243-99BC5A6128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466005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9169A-42BF-4F58-906E-5D22BDF376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239918"/>
      </p:ext>
    </p:extLst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8A9B0-371B-4017-8002-39D1814491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663391"/>
      </p:ext>
    </p:extLst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9D338-0655-41C8-A84C-2873A6602F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44097"/>
      </p:ext>
    </p:extLst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0EE4E-7C76-4560-8006-F02CE70BFC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326911"/>
      </p:ext>
    </p:extLst>
  </p:cSld>
  <p:clrMapOvr>
    <a:masterClrMapping/>
  </p:clrMapOvr>
  <p:transition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2277E-B2FC-4116-AE80-90F31B7520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617103"/>
      </p:ext>
    </p:extLst>
  </p:cSld>
  <p:clrMapOvr>
    <a:masterClrMapping/>
  </p:clrMapOvr>
  <p:transition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E16FC-A36C-43E1-89A3-4B8181B50B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351905"/>
      </p:ext>
    </p:extLst>
  </p:cSld>
  <p:clrMapOvr>
    <a:masterClrMapping/>
  </p:clrMapOvr>
  <p:transition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42FC8-C5BA-43D6-840B-D674022CAF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862939"/>
      </p:ext>
    </p:extLst>
  </p:cSld>
  <p:clrMapOvr>
    <a:masterClrMapping/>
  </p:clrMapOvr>
  <p:transition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383EF-C34E-4542-9CB9-D8EB37DEEE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682570"/>
      </p:ext>
    </p:extLst>
  </p:cSld>
  <p:clrMapOvr>
    <a:masterClrMapping/>
  </p:clrMapOvr>
  <p:transition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DF00D-0A97-4955-821B-E488204203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96871"/>
      </p:ext>
    </p:extLst>
  </p:cSld>
  <p:clrMapOvr>
    <a:masterClrMapping/>
  </p:clrMapOvr>
  <p:transition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85B58-272F-4034-8BBA-5A2C1C5386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528554"/>
      </p:ext>
    </p:extLst>
  </p:cSld>
  <p:clrMapOvr>
    <a:masterClrMapping/>
  </p:clrMapOvr>
  <p:transition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D2939-9090-460E-8885-F2DDCF5D4A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203433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4660C-B22F-4BA6-A0A6-47D8DCFAF2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103633"/>
      </p:ext>
    </p:extLst>
  </p:cSld>
  <p:clrMapOvr>
    <a:masterClrMapping/>
  </p:clrMapOvr>
  <p:transition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47DA9-122F-4FC1-8FB9-6883B9B169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859153"/>
      </p:ext>
    </p:extLst>
  </p:cSld>
  <p:clrMapOvr>
    <a:masterClrMapping/>
  </p:clrMapOvr>
  <p:transition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79636-70A6-47E5-AA0F-2C471E09D9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729786"/>
      </p:ext>
    </p:extLst>
  </p:cSld>
  <p:clrMapOvr>
    <a:masterClrMapping/>
  </p:clrMapOvr>
  <p:transition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35C54-41F5-46DF-A1E8-BD0DF1C645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764876"/>
      </p:ext>
    </p:extLst>
  </p:cSld>
  <p:clrMapOvr>
    <a:masterClrMapping/>
  </p:clrMapOvr>
  <p:transition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9169A-42BF-4F58-906E-5D22BDF376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689209"/>
      </p:ext>
    </p:extLst>
  </p:cSld>
  <p:clrMapOvr>
    <a:masterClrMapping/>
  </p:clrMapOvr>
  <p:transition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4660C-B22F-4BA6-A0A6-47D8DCFAF2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04482"/>
      </p:ext>
    </p:extLst>
  </p:cSld>
  <p:clrMapOvr>
    <a:masterClrMapping/>
  </p:clrMapOvr>
  <p:transition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FE3AC-D1F2-4612-B8C2-C4A1DE8A2F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70505"/>
      </p:ext>
    </p:extLst>
  </p:cSld>
  <p:clrMapOvr>
    <a:masterClrMapping/>
  </p:clrMapOvr>
  <p:transition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2AB9B-6B72-4073-8857-F80F8AFF0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452521"/>
      </p:ext>
    </p:extLst>
  </p:cSld>
  <p:clrMapOvr>
    <a:masterClrMapping/>
  </p:clrMapOvr>
  <p:transition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0927A-32A8-4EC6-8CCA-DA4C5A8E31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139656"/>
      </p:ext>
    </p:extLst>
  </p:cSld>
  <p:clrMapOvr>
    <a:masterClrMapping/>
  </p:clrMapOvr>
  <p:transition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19FE4-8911-4C5A-8015-FEB8C49E42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798929"/>
      </p:ext>
    </p:extLst>
  </p:cSld>
  <p:clrMapOvr>
    <a:masterClrMapping/>
  </p:clrMapOvr>
  <p:transition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73919-95EE-4936-B769-504D739D23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842560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FE3AC-D1F2-4612-B8C2-C4A1DE8A2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32109"/>
      </p:ext>
    </p:extLst>
  </p:cSld>
  <p:clrMapOvr>
    <a:masterClrMapping/>
  </p:clrMapOvr>
  <p:transition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090CE-069A-43C1-AD90-B84675A9BB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154384"/>
      </p:ext>
    </p:extLst>
  </p:cSld>
  <p:clrMapOvr>
    <a:masterClrMapping/>
  </p:clrMapOvr>
  <p:transition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94F78-E929-4381-B4A3-FB1900AC14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626664"/>
      </p:ext>
    </p:extLst>
  </p:cSld>
  <p:clrMapOvr>
    <a:masterClrMapping/>
  </p:clrMapOvr>
  <p:transition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86ECD-0BBA-41BE-B79F-727EA027A3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120084"/>
      </p:ext>
    </p:extLst>
  </p:cSld>
  <p:clrMapOvr>
    <a:masterClrMapping/>
  </p:clrMapOvr>
  <p:transition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8F212-2723-4816-9B5B-9100A145D1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491423"/>
      </p:ext>
    </p:extLst>
  </p:cSld>
  <p:clrMapOvr>
    <a:masterClrMapping/>
  </p:clrMapOvr>
  <p:transition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AFA3B-39FA-4A8E-A32F-7B4A507F56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423003"/>
      </p:ext>
    </p:extLst>
  </p:cSld>
  <p:clrMapOvr>
    <a:masterClrMapping/>
  </p:clrMapOvr>
  <p:transition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6B5C4-01CE-4034-9BF8-7F25EC9590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796400"/>
      </p:ext>
    </p:extLst>
  </p:cSld>
  <p:clrMapOvr>
    <a:masterClrMapping/>
  </p:clrMapOvr>
  <p:transition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C123F-77B4-414B-9823-6ADD8B7F43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387620"/>
      </p:ext>
    </p:extLst>
  </p:cSld>
  <p:clrMapOvr>
    <a:masterClrMapping/>
  </p:clrMapOvr>
  <p:transition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35C54-41F5-46DF-A1E8-BD0DF1C645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764876"/>
      </p:ext>
    </p:extLst>
  </p:cSld>
  <p:clrMapOvr>
    <a:masterClrMapping/>
  </p:clrMapOvr>
  <p:transition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9169A-42BF-4F58-906E-5D22BDF376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689209"/>
      </p:ext>
    </p:extLst>
  </p:cSld>
  <p:clrMapOvr>
    <a:masterClrMapping/>
  </p:clrMapOvr>
  <p:transition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4660C-B22F-4BA6-A0A6-47D8DCFAF2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04482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2AB9B-6B72-4073-8857-F80F8AFF08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54741"/>
      </p:ext>
    </p:extLst>
  </p:cSld>
  <p:clrMapOvr>
    <a:masterClrMapping/>
  </p:clrMapOvr>
  <p:transition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FE3AC-D1F2-4612-B8C2-C4A1DE8A2F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70505"/>
      </p:ext>
    </p:extLst>
  </p:cSld>
  <p:clrMapOvr>
    <a:masterClrMapping/>
  </p:clrMapOvr>
  <p:transition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2AB9B-6B72-4073-8857-F80F8AFF0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452521"/>
      </p:ext>
    </p:extLst>
  </p:cSld>
  <p:clrMapOvr>
    <a:masterClrMapping/>
  </p:clrMapOvr>
  <p:transition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0927A-32A8-4EC6-8CCA-DA4C5A8E31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139656"/>
      </p:ext>
    </p:extLst>
  </p:cSld>
  <p:clrMapOvr>
    <a:masterClrMapping/>
  </p:clrMapOvr>
  <p:transition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19FE4-8911-4C5A-8015-FEB8C49E42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798929"/>
      </p:ext>
    </p:extLst>
  </p:cSld>
  <p:clrMapOvr>
    <a:masterClrMapping/>
  </p:clrMapOvr>
  <p:transition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73919-95EE-4936-B769-504D739D23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842560"/>
      </p:ext>
    </p:extLst>
  </p:cSld>
  <p:clrMapOvr>
    <a:masterClrMapping/>
  </p:clrMapOvr>
  <p:transition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090CE-069A-43C1-AD90-B84675A9BB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154384"/>
      </p:ext>
    </p:extLst>
  </p:cSld>
  <p:clrMapOvr>
    <a:masterClrMapping/>
  </p:clrMapOvr>
  <p:transition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94F78-E929-4381-B4A3-FB1900AC14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626664"/>
      </p:ext>
    </p:extLst>
  </p:cSld>
  <p:clrMapOvr>
    <a:masterClrMapping/>
  </p:clrMapOvr>
  <p:transition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86ECD-0BBA-41BE-B79F-727EA027A3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120084"/>
      </p:ext>
    </p:extLst>
  </p:cSld>
  <p:clrMapOvr>
    <a:masterClrMapping/>
  </p:clrMapOvr>
  <p:transition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8F212-2723-4816-9B5B-9100A145D1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491423"/>
      </p:ext>
    </p:extLst>
  </p:cSld>
  <p:clrMapOvr>
    <a:masterClrMapping/>
  </p:clrMapOvr>
  <p:transition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AFA3B-39FA-4A8E-A32F-7B4A507F56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423003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0927A-32A8-4EC6-8CCA-DA4C5A8E3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66398"/>
      </p:ext>
    </p:extLst>
  </p:cSld>
  <p:clrMapOvr>
    <a:masterClrMapping/>
  </p:clrMapOvr>
  <p:transition>
    <p:zo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6B5C4-01CE-4034-9BF8-7F25EC9590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796400"/>
      </p:ext>
    </p:extLst>
  </p:cSld>
  <p:clrMapOvr>
    <a:masterClrMapping/>
  </p:clrMapOvr>
  <p:transition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C123F-77B4-414B-9823-6ADD8B7F43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387620"/>
      </p:ext>
    </p:extLst>
  </p:cSld>
  <p:clrMapOvr>
    <a:masterClrMapping/>
  </p:clrMapOvr>
  <p:transition>
    <p:zo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35C54-41F5-46DF-A1E8-BD0DF1C645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899601"/>
      </p:ext>
    </p:extLst>
  </p:cSld>
  <p:clrMapOvr>
    <a:masterClrMapping/>
  </p:clrMapOvr>
  <p:transition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9169A-42BF-4F58-906E-5D22BDF376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61492"/>
      </p:ext>
    </p:extLst>
  </p:cSld>
  <p:clrMapOvr>
    <a:masterClrMapping/>
  </p:clrMapOvr>
  <p:transition>
    <p:zo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4660C-B22F-4BA6-A0A6-47D8DCFAF2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184955"/>
      </p:ext>
    </p:extLst>
  </p:cSld>
  <p:clrMapOvr>
    <a:masterClrMapping/>
  </p:clrMapOvr>
  <p:transition>
    <p:zo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FE3AC-D1F2-4612-B8C2-C4A1DE8A2F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385328"/>
      </p:ext>
    </p:extLst>
  </p:cSld>
  <p:clrMapOvr>
    <a:masterClrMapping/>
  </p:clrMapOvr>
  <p:transition>
    <p:zo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2AB9B-6B72-4073-8857-F80F8AFF0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769571"/>
      </p:ext>
    </p:extLst>
  </p:cSld>
  <p:clrMapOvr>
    <a:masterClrMapping/>
  </p:clrMapOvr>
  <p:transition>
    <p:zo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0927A-32A8-4EC6-8CCA-DA4C5A8E31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352232"/>
      </p:ext>
    </p:extLst>
  </p:cSld>
  <p:clrMapOvr>
    <a:masterClrMapping/>
  </p:clrMapOvr>
  <p:transition>
    <p:zo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19FE4-8911-4C5A-8015-FEB8C49E42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675089"/>
      </p:ext>
    </p:extLst>
  </p:cSld>
  <p:clrMapOvr>
    <a:masterClrMapping/>
  </p:clrMapOvr>
  <p:transition>
    <p:zo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73919-95EE-4936-B769-504D739D23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226849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19FE4-8911-4C5A-8015-FEB8C49E4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9002"/>
      </p:ext>
    </p:extLst>
  </p:cSld>
  <p:clrMapOvr>
    <a:masterClrMapping/>
  </p:clrMapOvr>
  <p:transition>
    <p:zo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090CE-069A-43C1-AD90-B84675A9BB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196451"/>
      </p:ext>
    </p:extLst>
  </p:cSld>
  <p:clrMapOvr>
    <a:masterClrMapping/>
  </p:clrMapOvr>
  <p:transition>
    <p:zo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94F78-E929-4381-B4A3-FB1900AC14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459281"/>
      </p:ext>
    </p:extLst>
  </p:cSld>
  <p:clrMapOvr>
    <a:masterClrMapping/>
  </p:clrMapOvr>
  <p:transition>
    <p:zo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86ECD-0BBA-41BE-B79F-727EA027A3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230185"/>
      </p:ext>
    </p:extLst>
  </p:cSld>
  <p:clrMapOvr>
    <a:masterClrMapping/>
  </p:clrMapOvr>
  <p:transition>
    <p:zo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8F212-2723-4816-9B5B-9100A145D1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508453"/>
      </p:ext>
    </p:extLst>
  </p:cSld>
  <p:clrMapOvr>
    <a:masterClrMapping/>
  </p:clrMapOvr>
  <p:transition>
    <p:zo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AFA3B-39FA-4A8E-A32F-7B4A507F56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66681"/>
      </p:ext>
    </p:extLst>
  </p:cSld>
  <p:clrMapOvr>
    <a:masterClrMapping/>
  </p:clrMapOvr>
  <p:transition>
    <p:zo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6B5C4-01CE-4034-9BF8-7F25EC9590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32150"/>
      </p:ext>
    </p:extLst>
  </p:cSld>
  <p:clrMapOvr>
    <a:masterClrMapping/>
  </p:clrMapOvr>
  <p:transition>
    <p:zo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C123F-77B4-414B-9823-6ADD8B7F43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180673"/>
      </p:ext>
    </p:extLst>
  </p:cSld>
  <p:clrMapOvr>
    <a:masterClrMapping/>
  </p:clrMapOvr>
  <p:transition>
    <p:zo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35C54-41F5-46DF-A1E8-BD0DF1C645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608005"/>
      </p:ext>
    </p:extLst>
  </p:cSld>
  <p:clrMapOvr>
    <a:masterClrMapping/>
  </p:clrMapOvr>
  <p:transition>
    <p:zo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9169A-42BF-4F58-906E-5D22BDF376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086342"/>
      </p:ext>
    </p:extLst>
  </p:cSld>
  <p:clrMapOvr>
    <a:masterClrMapping/>
  </p:clrMapOvr>
  <p:transition>
    <p:zo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4660C-B22F-4BA6-A0A6-47D8DCFAF2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896183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73919-95EE-4936-B769-504D739D23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13665"/>
      </p:ext>
    </p:extLst>
  </p:cSld>
  <p:clrMapOvr>
    <a:masterClrMapping/>
  </p:clrMapOvr>
  <p:transition>
    <p:zo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FE3AC-D1F2-4612-B8C2-C4A1DE8A2F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999018"/>
      </p:ext>
    </p:extLst>
  </p:cSld>
  <p:clrMapOvr>
    <a:masterClrMapping/>
  </p:clrMapOvr>
  <p:transition>
    <p:zo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2AB9B-6B72-4073-8857-F80F8AFF0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974562"/>
      </p:ext>
    </p:extLst>
  </p:cSld>
  <p:clrMapOvr>
    <a:masterClrMapping/>
  </p:clrMapOvr>
  <p:transition>
    <p:zo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0927A-32A8-4EC6-8CCA-DA4C5A8E31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598496"/>
      </p:ext>
    </p:extLst>
  </p:cSld>
  <p:clrMapOvr>
    <a:masterClrMapping/>
  </p:clrMapOvr>
  <p:transition>
    <p:zo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19FE4-8911-4C5A-8015-FEB8C49E42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76819"/>
      </p:ext>
    </p:extLst>
  </p:cSld>
  <p:clrMapOvr>
    <a:masterClrMapping/>
  </p:clrMapOvr>
  <p:transition>
    <p:zo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73919-95EE-4936-B769-504D739D23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098958"/>
      </p:ext>
    </p:extLst>
  </p:cSld>
  <p:clrMapOvr>
    <a:masterClrMapping/>
  </p:clrMapOvr>
  <p:transition>
    <p:zo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090CE-069A-43C1-AD90-B84675A9BB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063452"/>
      </p:ext>
    </p:extLst>
  </p:cSld>
  <p:clrMapOvr>
    <a:masterClrMapping/>
  </p:clrMapOvr>
  <p:transition>
    <p:zo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94F78-E929-4381-B4A3-FB1900AC14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936702"/>
      </p:ext>
    </p:extLst>
  </p:cSld>
  <p:clrMapOvr>
    <a:masterClrMapping/>
  </p:clrMapOvr>
  <p:transition>
    <p:zo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86ECD-0BBA-41BE-B79F-727EA027A3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369756"/>
      </p:ext>
    </p:extLst>
  </p:cSld>
  <p:clrMapOvr>
    <a:masterClrMapping/>
  </p:clrMapOvr>
  <p:transition>
    <p:zo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8F212-2723-4816-9B5B-9100A145D1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986086"/>
      </p:ext>
    </p:extLst>
  </p:cSld>
  <p:clrMapOvr>
    <a:masterClrMapping/>
  </p:clrMapOvr>
  <p:transition>
    <p:zo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AFA3B-39FA-4A8E-A32F-7B4A507F56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863209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090CE-069A-43C1-AD90-B84675A9BB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66188"/>
      </p:ext>
    </p:extLst>
  </p:cSld>
  <p:clrMapOvr>
    <a:masterClrMapping/>
  </p:clrMapOvr>
  <p:transition>
    <p:zo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6B5C4-01CE-4034-9BF8-7F25EC9590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91642"/>
      </p:ext>
    </p:extLst>
  </p:cSld>
  <p:clrMapOvr>
    <a:masterClrMapping/>
  </p:clrMapOvr>
  <p:transition>
    <p:zo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C123F-77B4-414B-9823-6ADD8B7F43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403529"/>
      </p:ext>
    </p:extLst>
  </p:cSld>
  <p:clrMapOvr>
    <a:masterClrMapping/>
  </p:clrMapOvr>
  <p:transition>
    <p:zo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35C54-41F5-46DF-A1E8-BD0DF1C645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701974"/>
      </p:ext>
    </p:extLst>
  </p:cSld>
  <p:clrMapOvr>
    <a:masterClrMapping/>
  </p:clrMapOvr>
  <p:transition>
    <p:zo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9169A-42BF-4F58-906E-5D22BDF376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854168"/>
      </p:ext>
    </p:extLst>
  </p:cSld>
  <p:clrMapOvr>
    <a:masterClrMapping/>
  </p:clrMapOvr>
  <p:transition>
    <p:zo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4660C-B22F-4BA6-A0A6-47D8DCFAF2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885282"/>
      </p:ext>
    </p:extLst>
  </p:cSld>
  <p:clrMapOvr>
    <a:masterClrMapping/>
  </p:clrMapOvr>
  <p:transition>
    <p:zo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FE3AC-D1F2-4612-B8C2-C4A1DE8A2F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012912"/>
      </p:ext>
    </p:extLst>
  </p:cSld>
  <p:clrMapOvr>
    <a:masterClrMapping/>
  </p:clrMapOvr>
  <p:transition>
    <p:zo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2AB9B-6B72-4073-8857-F80F8AFF0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10864"/>
      </p:ext>
    </p:extLst>
  </p:cSld>
  <p:clrMapOvr>
    <a:masterClrMapping/>
  </p:clrMapOvr>
  <p:transition>
    <p:zo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0927A-32A8-4EC6-8CCA-DA4C5A8E31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797674"/>
      </p:ext>
    </p:extLst>
  </p:cSld>
  <p:clrMapOvr>
    <a:masterClrMapping/>
  </p:clrMapOvr>
  <p:transition>
    <p:zo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19FE4-8911-4C5A-8015-FEB8C49E42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81841"/>
      </p:ext>
    </p:extLst>
  </p:cSld>
  <p:clrMapOvr>
    <a:masterClrMapping/>
  </p:clrMapOvr>
  <p:transition>
    <p:zo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73919-95EE-4936-B769-504D739D23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095351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7C58146-8CB2-4788-BCDD-E83870E9A3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C5DE847-69EA-402C-8FCE-23990A0F7F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22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7C58146-8CB2-4788-BCDD-E83870E9A3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94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7C58146-8CB2-4788-BCDD-E83870E9A3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94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7C58146-8CB2-4788-BCDD-E83870E9A3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337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7C58146-8CB2-4788-BCDD-E83870E9A3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564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7C58146-8CB2-4788-BCDD-E83870E9A3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280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5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5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7.xml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9.bin"/><Relationship Id="rId3" Type="http://schemas.openxmlformats.org/officeDocument/2006/relationships/image" Target="../media/image169.png"/><Relationship Id="rId7" Type="http://schemas.openxmlformats.org/officeDocument/2006/relationships/image" Target="../media/image167.wmf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78.bin"/><Relationship Id="rId5" Type="http://schemas.openxmlformats.org/officeDocument/2006/relationships/image" Target="../media/image166.wmf"/><Relationship Id="rId4" Type="http://schemas.openxmlformats.org/officeDocument/2006/relationships/oleObject" Target="../embeddings/oleObject77.bin"/><Relationship Id="rId9" Type="http://schemas.openxmlformats.org/officeDocument/2006/relationships/image" Target="../media/image168.wmf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2.bin"/><Relationship Id="rId3" Type="http://schemas.openxmlformats.org/officeDocument/2006/relationships/image" Target="../media/image169.png"/><Relationship Id="rId7" Type="http://schemas.openxmlformats.org/officeDocument/2006/relationships/image" Target="../media/image171.wmf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81.bin"/><Relationship Id="rId5" Type="http://schemas.openxmlformats.org/officeDocument/2006/relationships/image" Target="../media/image170.wmf"/><Relationship Id="rId4" Type="http://schemas.openxmlformats.org/officeDocument/2006/relationships/oleObject" Target="../embeddings/oleObject80.bin"/><Relationship Id="rId9" Type="http://schemas.openxmlformats.org/officeDocument/2006/relationships/image" Target="../media/image172.wmf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73.wmf"/><Relationship Id="rId5" Type="http://schemas.openxmlformats.org/officeDocument/2006/relationships/oleObject" Target="../embeddings/oleObject83.bin"/><Relationship Id="rId4" Type="http://schemas.openxmlformats.org/officeDocument/2006/relationships/image" Target="../media/image175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7.xml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6.bin"/><Relationship Id="rId3" Type="http://schemas.openxmlformats.org/officeDocument/2006/relationships/image" Target="../media/image169.png"/><Relationship Id="rId7" Type="http://schemas.openxmlformats.org/officeDocument/2006/relationships/image" Target="../media/image167.wmf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85.bin"/><Relationship Id="rId5" Type="http://schemas.openxmlformats.org/officeDocument/2006/relationships/image" Target="../media/image166.wmf"/><Relationship Id="rId4" Type="http://schemas.openxmlformats.org/officeDocument/2006/relationships/oleObject" Target="../embeddings/oleObject84.bin"/><Relationship Id="rId9" Type="http://schemas.openxmlformats.org/officeDocument/2006/relationships/image" Target="../media/image168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E:\Documents\Rien\science\astronomy\images\cosmology\general\expansion\accel_expanding_univ_lg.mpg" TargetMode="External"/><Relationship Id="rId1" Type="http://schemas.microsoft.com/office/2007/relationships/media" Target="file:///E:\Documents\Rien\science\astronomy\images\cosmology\general\expansion\accel_expanding_univ_lg.mpg" TargetMode="External"/><Relationship Id="rId4" Type="http://schemas.openxmlformats.org/officeDocument/2006/relationships/image" Target="../media/image14.png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9.bin"/><Relationship Id="rId3" Type="http://schemas.openxmlformats.org/officeDocument/2006/relationships/image" Target="../media/image169.png"/><Relationship Id="rId7" Type="http://schemas.openxmlformats.org/officeDocument/2006/relationships/image" Target="../media/image171.wmf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88.bin"/><Relationship Id="rId5" Type="http://schemas.openxmlformats.org/officeDocument/2006/relationships/image" Target="../media/image170.wmf"/><Relationship Id="rId4" Type="http://schemas.openxmlformats.org/officeDocument/2006/relationships/oleObject" Target="../embeddings/oleObject87.bin"/><Relationship Id="rId9" Type="http://schemas.openxmlformats.org/officeDocument/2006/relationships/image" Target="../media/image172.wmf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173.wmf"/><Relationship Id="rId5" Type="http://schemas.openxmlformats.org/officeDocument/2006/relationships/oleObject" Target="../embeddings/oleObject90.bin"/><Relationship Id="rId4" Type="http://schemas.openxmlformats.org/officeDocument/2006/relationships/image" Target="../media/image175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gif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gif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4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4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5.wmf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5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8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8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31.wmf"/><Relationship Id="rId4" Type="http://schemas.openxmlformats.org/officeDocument/2006/relationships/image" Target="../media/image28.wmf"/><Relationship Id="rId9" Type="http://schemas.openxmlformats.org/officeDocument/2006/relationships/oleObject" Target="../embeddings/oleObject12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32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3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5.wmf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37.wmf"/><Relationship Id="rId4" Type="http://schemas.openxmlformats.org/officeDocument/2006/relationships/image" Target="../media/image34.wmf"/><Relationship Id="rId9" Type="http://schemas.openxmlformats.org/officeDocument/2006/relationships/oleObject" Target="../embeddings/oleObject19.bin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0.wmf"/><Relationship Id="rId4" Type="http://schemas.openxmlformats.org/officeDocument/2006/relationships/oleObject" Target="../embeddings/oleObject21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40.wmf"/><Relationship Id="rId4" Type="http://schemas.openxmlformats.org/officeDocument/2006/relationships/oleObject" Target="../embeddings/oleObject22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49.wmf"/><Relationship Id="rId4" Type="http://schemas.openxmlformats.org/officeDocument/2006/relationships/oleObject" Target="../embeddings/oleObject23.bin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13" Type="http://schemas.openxmlformats.org/officeDocument/2006/relationships/image" Target="../media/image56.wmf"/><Relationship Id="rId3" Type="http://schemas.openxmlformats.org/officeDocument/2006/relationships/image" Target="../media/image59.jpeg"/><Relationship Id="rId7" Type="http://schemas.openxmlformats.org/officeDocument/2006/relationships/image" Target="../media/image53.wmf"/><Relationship Id="rId12" Type="http://schemas.openxmlformats.org/officeDocument/2006/relationships/oleObject" Target="../embeddings/oleObject29.bin"/><Relationship Id="rId17" Type="http://schemas.openxmlformats.org/officeDocument/2006/relationships/image" Target="../media/image58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31.bin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6.bin"/><Relationship Id="rId11" Type="http://schemas.openxmlformats.org/officeDocument/2006/relationships/image" Target="../media/image55.wmf"/><Relationship Id="rId5" Type="http://schemas.openxmlformats.org/officeDocument/2006/relationships/image" Target="../media/image52.wmf"/><Relationship Id="rId15" Type="http://schemas.openxmlformats.org/officeDocument/2006/relationships/image" Target="../media/image57.wmf"/><Relationship Id="rId10" Type="http://schemas.openxmlformats.org/officeDocument/2006/relationships/oleObject" Target="../embeddings/oleObject28.bin"/><Relationship Id="rId4" Type="http://schemas.openxmlformats.org/officeDocument/2006/relationships/oleObject" Target="../embeddings/oleObject25.bin"/><Relationship Id="rId9" Type="http://schemas.openxmlformats.org/officeDocument/2006/relationships/image" Target="../media/image54.wmf"/><Relationship Id="rId14" Type="http://schemas.openxmlformats.org/officeDocument/2006/relationships/oleObject" Target="../embeddings/oleObject30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33.bin"/><Relationship Id="rId10" Type="http://schemas.openxmlformats.org/officeDocument/2006/relationships/image" Target="../media/image65.wmf"/><Relationship Id="rId4" Type="http://schemas.openxmlformats.org/officeDocument/2006/relationships/image" Target="../media/image62.wmf"/><Relationship Id="rId9" Type="http://schemas.openxmlformats.org/officeDocument/2006/relationships/oleObject" Target="../embeddings/oleObject35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66.wmf"/><Relationship Id="rId4" Type="http://schemas.openxmlformats.org/officeDocument/2006/relationships/oleObject" Target="../embeddings/oleObject36.bin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image" Target="../media/image72.jpeg"/><Relationship Id="rId7" Type="http://schemas.openxmlformats.org/officeDocument/2006/relationships/image" Target="../media/image7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8.bin"/><Relationship Id="rId5" Type="http://schemas.openxmlformats.org/officeDocument/2006/relationships/image" Target="../media/image69.wmf"/><Relationship Id="rId4" Type="http://schemas.openxmlformats.org/officeDocument/2006/relationships/oleObject" Target="../embeddings/oleObject37.bin"/><Relationship Id="rId9" Type="http://schemas.openxmlformats.org/officeDocument/2006/relationships/image" Target="../media/image71.w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74.w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76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13" Type="http://schemas.openxmlformats.org/officeDocument/2006/relationships/image" Target="../media/image84.wmf"/><Relationship Id="rId3" Type="http://schemas.openxmlformats.org/officeDocument/2006/relationships/image" Target="../media/image86.jpeg"/><Relationship Id="rId7" Type="http://schemas.openxmlformats.org/officeDocument/2006/relationships/image" Target="../media/image81.wmf"/><Relationship Id="rId12" Type="http://schemas.openxmlformats.org/officeDocument/2006/relationships/oleObject" Target="../embeddings/oleObject4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42.bin"/><Relationship Id="rId11" Type="http://schemas.openxmlformats.org/officeDocument/2006/relationships/image" Target="../media/image83.wmf"/><Relationship Id="rId5" Type="http://schemas.openxmlformats.org/officeDocument/2006/relationships/image" Target="../media/image80.wmf"/><Relationship Id="rId15" Type="http://schemas.openxmlformats.org/officeDocument/2006/relationships/image" Target="../media/image85.wmf"/><Relationship Id="rId10" Type="http://schemas.openxmlformats.org/officeDocument/2006/relationships/oleObject" Target="../embeddings/oleObject44.bin"/><Relationship Id="rId4" Type="http://schemas.openxmlformats.org/officeDocument/2006/relationships/oleObject" Target="../embeddings/oleObject41.bin"/><Relationship Id="rId9" Type="http://schemas.openxmlformats.org/officeDocument/2006/relationships/image" Target="../media/image82.wmf"/><Relationship Id="rId14" Type="http://schemas.openxmlformats.org/officeDocument/2006/relationships/oleObject" Target="../embeddings/oleObject46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3" Type="http://schemas.openxmlformats.org/officeDocument/2006/relationships/oleObject" Target="../embeddings/oleObject47.bin"/><Relationship Id="rId7" Type="http://schemas.openxmlformats.org/officeDocument/2006/relationships/oleObject" Target="../embeddings/oleObject4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90.wmf"/><Relationship Id="rId5" Type="http://schemas.openxmlformats.org/officeDocument/2006/relationships/oleObject" Target="../embeddings/oleObject48.bin"/><Relationship Id="rId4" Type="http://schemas.openxmlformats.org/officeDocument/2006/relationships/image" Target="../media/image89.w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wmf"/><Relationship Id="rId3" Type="http://schemas.openxmlformats.org/officeDocument/2006/relationships/oleObject" Target="../embeddings/oleObject50.bin"/><Relationship Id="rId7" Type="http://schemas.openxmlformats.org/officeDocument/2006/relationships/oleObject" Target="../embeddings/oleObject52.bin"/><Relationship Id="rId12" Type="http://schemas.openxmlformats.org/officeDocument/2006/relationships/image" Target="../media/image9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93.wmf"/><Relationship Id="rId11" Type="http://schemas.openxmlformats.org/officeDocument/2006/relationships/oleObject" Target="../embeddings/oleObject54.bin"/><Relationship Id="rId5" Type="http://schemas.openxmlformats.org/officeDocument/2006/relationships/oleObject" Target="../embeddings/oleObject51.bin"/><Relationship Id="rId10" Type="http://schemas.openxmlformats.org/officeDocument/2006/relationships/image" Target="../media/image95.wmf"/><Relationship Id="rId4" Type="http://schemas.openxmlformats.org/officeDocument/2006/relationships/image" Target="../media/image90.wmf"/><Relationship Id="rId9" Type="http://schemas.openxmlformats.org/officeDocument/2006/relationships/oleObject" Target="../embeddings/oleObject53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E:\Documents\Rien\science\astronomy\images\cosmology\general\expansion\big_rip_lg.mpg" TargetMode="External"/><Relationship Id="rId1" Type="http://schemas.microsoft.com/office/2007/relationships/media" Target="file:///E:\Documents\Rien\science\astronomy\images\cosmology\general\expansion\big_rip_lg.mpg" TargetMode="External"/><Relationship Id="rId4" Type="http://schemas.openxmlformats.org/officeDocument/2006/relationships/image" Target="../media/image9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3" Type="http://schemas.openxmlformats.org/officeDocument/2006/relationships/oleObject" Target="../embeddings/oleObject55.bin"/><Relationship Id="rId7" Type="http://schemas.openxmlformats.org/officeDocument/2006/relationships/oleObject" Target="../embeddings/oleObject5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98.wmf"/><Relationship Id="rId5" Type="http://schemas.openxmlformats.org/officeDocument/2006/relationships/oleObject" Target="../embeddings/oleObject56.bin"/><Relationship Id="rId4" Type="http://schemas.openxmlformats.org/officeDocument/2006/relationships/image" Target="../media/image90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wmf"/><Relationship Id="rId3" Type="http://schemas.openxmlformats.org/officeDocument/2006/relationships/oleObject" Target="../embeddings/oleObject58.bin"/><Relationship Id="rId7" Type="http://schemas.openxmlformats.org/officeDocument/2006/relationships/oleObject" Target="../embeddings/oleObject6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07.wmf"/><Relationship Id="rId5" Type="http://schemas.openxmlformats.org/officeDocument/2006/relationships/oleObject" Target="../embeddings/oleObject59.bin"/><Relationship Id="rId10" Type="http://schemas.openxmlformats.org/officeDocument/2006/relationships/image" Target="../media/image109.wmf"/><Relationship Id="rId4" Type="http://schemas.openxmlformats.org/officeDocument/2006/relationships/image" Target="../media/image106.wmf"/><Relationship Id="rId9" Type="http://schemas.openxmlformats.org/officeDocument/2006/relationships/oleObject" Target="../embeddings/oleObject61.bin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wmf"/><Relationship Id="rId3" Type="http://schemas.openxmlformats.org/officeDocument/2006/relationships/oleObject" Target="../embeddings/oleObject62.bin"/><Relationship Id="rId7" Type="http://schemas.openxmlformats.org/officeDocument/2006/relationships/oleObject" Target="../embeddings/oleObject6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07.wmf"/><Relationship Id="rId5" Type="http://schemas.openxmlformats.org/officeDocument/2006/relationships/oleObject" Target="../embeddings/oleObject63.bin"/><Relationship Id="rId10" Type="http://schemas.openxmlformats.org/officeDocument/2006/relationships/image" Target="../media/image111.wmf"/><Relationship Id="rId4" Type="http://schemas.openxmlformats.org/officeDocument/2006/relationships/image" Target="../media/image106.wmf"/><Relationship Id="rId9" Type="http://schemas.openxmlformats.org/officeDocument/2006/relationships/oleObject" Target="../embeddings/oleObject6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22.vml"/><Relationship Id="rId5" Type="http://schemas.openxmlformats.org/officeDocument/2006/relationships/oleObject" Target="../embeddings/oleObject67.bin"/><Relationship Id="rId4" Type="http://schemas.openxmlformats.org/officeDocument/2006/relationships/image" Target="../media/image116.w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18.wmf"/><Relationship Id="rId5" Type="http://schemas.openxmlformats.org/officeDocument/2006/relationships/oleObject" Target="../embeddings/oleObject69.bin"/><Relationship Id="rId4" Type="http://schemas.openxmlformats.org/officeDocument/2006/relationships/image" Target="../media/image117.w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1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71.bin"/><Relationship Id="rId5" Type="http://schemas.openxmlformats.org/officeDocument/2006/relationships/image" Target="../media/image120.wmf"/><Relationship Id="rId4" Type="http://schemas.openxmlformats.org/officeDocument/2006/relationships/oleObject" Target="../embeddings/oleObject70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73.bin"/><Relationship Id="rId5" Type="http://schemas.openxmlformats.org/officeDocument/2006/relationships/image" Target="../media/image122.wmf"/><Relationship Id="rId4" Type="http://schemas.openxmlformats.org/officeDocument/2006/relationships/oleObject" Target="../embeddings/oleObject72.bin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5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75.bin"/><Relationship Id="rId5" Type="http://schemas.openxmlformats.org/officeDocument/2006/relationships/image" Target="../media/image124.wmf"/><Relationship Id="rId4" Type="http://schemas.openxmlformats.org/officeDocument/2006/relationships/oleObject" Target="../embeddings/oleObject74.bin"/><Relationship Id="rId9" Type="http://schemas.openxmlformats.org/officeDocument/2006/relationships/image" Target="../media/image12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E:\Documents\Rien\science\astronomy\images\stars\supernovae\thermonuclear\Type%20IA%20Supernovae.animation.mpg" TargetMode="External"/><Relationship Id="rId1" Type="http://schemas.microsoft.com/office/2007/relationships/media" Target="file:///E:\Documents\Rien\science\astronomy\images\stars\supernovae\thermonuclear\Type%20IA%20Supernovae.animation.mpg" TargetMode="External"/><Relationship Id="rId4" Type="http://schemas.openxmlformats.org/officeDocument/2006/relationships/image" Target="../media/image130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141.wmf"/><Relationship Id="rId4" Type="http://schemas.openxmlformats.org/officeDocument/2006/relationships/oleObject" Target="../embeddings/oleObject76.bin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E:\Documents\Rien\science\astronomy\images\cosmology\dark_universe\darkenergy\sni\saul_sm.mpg" TargetMode="External"/><Relationship Id="rId1" Type="http://schemas.microsoft.com/office/2007/relationships/media" Target="file:///E:\Documents\Rien\science\astronomy\images\cosmology\dark_universe\darkenergy\sni\saul_sm.mpg" TargetMode="External"/><Relationship Id="rId4" Type="http://schemas.openxmlformats.org/officeDocument/2006/relationships/image" Target="../media/image14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 b="-33333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m101sn2011f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489" y="-315913"/>
            <a:ext cx="10856913" cy="849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9539" name="Rectangle 3"/>
          <p:cNvSpPr>
            <a:spLocks noChangeArrowheads="1"/>
          </p:cNvSpPr>
          <p:nvPr/>
        </p:nvSpPr>
        <p:spPr bwMode="auto">
          <a:xfrm>
            <a:off x="-36513" y="2852936"/>
            <a:ext cx="92170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Dark  Energy</a:t>
            </a:r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>
              <a:defRPr/>
            </a:pP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>
              <a:defRPr/>
            </a:pPr>
            <a:endParaRPr lang="en-US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>
              <a:defRPr/>
            </a:pP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>
              <a:defRPr/>
            </a:pP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Caput Lecture Series</a:t>
            </a:r>
          </a:p>
          <a:p>
            <a:pPr algn="ctr">
              <a:defRPr/>
            </a:pP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Groningen University</a:t>
            </a:r>
          </a:p>
          <a:p>
            <a:pPr algn="ctr">
              <a:defRPr/>
            </a:pP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November 2013 - January 2014</a:t>
            </a:r>
            <a:endParaRPr lang="en-US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>
              <a:defRPr/>
            </a:pP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1089540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79388" y="333375"/>
            <a:ext cx="8785225" cy="6119813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42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/>
          <p:cNvSpPr>
            <a:spLocks noChangeArrowheads="1"/>
          </p:cNvSpPr>
          <p:nvPr/>
        </p:nvSpPr>
        <p:spPr bwMode="auto">
          <a:xfrm>
            <a:off x="107950" y="1989138"/>
            <a:ext cx="8891588" cy="3095625"/>
          </a:xfrm>
          <a:prstGeom prst="roundRect">
            <a:avLst>
              <a:gd name="adj" fmla="val 16667"/>
            </a:avLst>
          </a:prstGeom>
          <a:solidFill>
            <a:srgbClr val="C0C0C0">
              <a:alpha val="45097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sz="6500" b="1" dirty="0">
                <a:solidFill>
                  <a:schemeClr val="accent1"/>
                </a:solidFill>
                <a:latin typeface="+mj-lt"/>
              </a:rPr>
              <a:t>  Einstein’s  Blunder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252413" y="115888"/>
            <a:ext cx="9324976" cy="78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5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4000" b="1" dirty="0">
                <a:solidFill>
                  <a:schemeClr val="accent1"/>
                </a:solidFill>
                <a:latin typeface="+mj-lt"/>
              </a:rPr>
              <a:t>              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 Phillips Relation </a:t>
            </a:r>
          </a:p>
        </p:txBody>
      </p:sp>
      <p:pic>
        <p:nvPicPr>
          <p:cNvPr id="54275" name="Picture 12" descr="alex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44"/>
          <a:stretch>
            <a:fillRect/>
          </a:stretch>
        </p:blipFill>
        <p:spPr bwMode="auto">
          <a:xfrm>
            <a:off x="179388" y="1196975"/>
            <a:ext cx="3924300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13" descr="alex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81"/>
          <a:stretch>
            <a:fillRect/>
          </a:stretch>
        </p:blipFill>
        <p:spPr bwMode="auto">
          <a:xfrm>
            <a:off x="179388" y="4032250"/>
            <a:ext cx="392430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987675" y="6669088"/>
            <a:ext cx="1152525" cy="188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7950" y="1125538"/>
            <a:ext cx="4032250" cy="5616575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279" name="Rectangle 10"/>
          <p:cNvSpPr>
            <a:spLocks noChangeArrowheads="1"/>
          </p:cNvSpPr>
          <p:nvPr/>
        </p:nvSpPr>
        <p:spPr bwMode="auto">
          <a:xfrm>
            <a:off x="4211638" y="1125538"/>
            <a:ext cx="5184775" cy="544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1"/>
              <a:t>Relationship between </a:t>
            </a:r>
          </a:p>
          <a:p>
            <a:endParaRPr lang="en-US" sz="1200" b="1"/>
          </a:p>
          <a:p>
            <a:pPr>
              <a:buFont typeface="Arial" charset="0"/>
              <a:buChar char="•"/>
            </a:pPr>
            <a:r>
              <a:rPr lang="en-US" sz="1200" b="1"/>
              <a:t>     peak luminosity of a Type Ia supernova </a:t>
            </a:r>
          </a:p>
          <a:p>
            <a:endParaRPr lang="en-US" sz="1200" b="1"/>
          </a:p>
          <a:p>
            <a:pPr>
              <a:buFont typeface="Arial" charset="0"/>
              <a:buChar char="•"/>
            </a:pPr>
            <a:r>
              <a:rPr lang="en-US" sz="1200" b="1"/>
              <a:t>     speed of luminosity evolution after maximum light.</a:t>
            </a:r>
          </a:p>
          <a:p>
            <a:pPr>
              <a:buFont typeface="Arial" charset="0"/>
              <a:buChar char="•"/>
            </a:pPr>
            <a:endParaRPr lang="en-US" sz="1400" b="1"/>
          </a:p>
          <a:p>
            <a:pPr>
              <a:buFont typeface="Arial" charset="0"/>
              <a:buChar char="•"/>
            </a:pPr>
            <a:endParaRPr lang="en-US" sz="1400" b="1"/>
          </a:p>
          <a:p>
            <a:pPr>
              <a:buFont typeface="Arial" charset="0"/>
              <a:buChar char="•"/>
            </a:pPr>
            <a:endParaRPr lang="en-US" sz="1400" b="1"/>
          </a:p>
          <a:p>
            <a:pPr>
              <a:buFont typeface="Arial" charset="0"/>
              <a:buChar char="•"/>
            </a:pPr>
            <a:endParaRPr lang="en-US" sz="1400" b="1"/>
          </a:p>
          <a:p>
            <a:pPr>
              <a:buFont typeface="Arial" charset="0"/>
              <a:buChar char="•"/>
            </a:pPr>
            <a:endParaRPr lang="en-US" sz="1400" b="1"/>
          </a:p>
          <a:p>
            <a:pPr>
              <a:buFont typeface="Arial" charset="0"/>
              <a:buChar char="•"/>
            </a:pPr>
            <a:endParaRPr lang="en-US" sz="1400" b="1"/>
          </a:p>
          <a:p>
            <a:pPr>
              <a:buFont typeface="Arial" charset="0"/>
              <a:buChar char="•"/>
            </a:pPr>
            <a:endParaRPr lang="en-US" sz="1400" b="1"/>
          </a:p>
          <a:p>
            <a:pPr>
              <a:buFont typeface="Arial" charset="0"/>
              <a:buChar char="•"/>
            </a:pPr>
            <a:endParaRPr lang="en-US" sz="1400" b="1"/>
          </a:p>
          <a:p>
            <a:pPr>
              <a:buFont typeface="Arial" charset="0"/>
              <a:buChar char="•"/>
            </a:pPr>
            <a:endParaRPr lang="en-US" sz="1400" b="1"/>
          </a:p>
          <a:p>
            <a:pPr>
              <a:buFont typeface="Arial" charset="0"/>
              <a:buChar char="•"/>
            </a:pPr>
            <a:endParaRPr lang="en-US" sz="1400" b="1"/>
          </a:p>
          <a:p>
            <a:pPr>
              <a:buFont typeface="Arial" charset="0"/>
              <a:buChar char="•"/>
            </a:pPr>
            <a:endParaRPr lang="en-US" sz="1400" b="1"/>
          </a:p>
          <a:p>
            <a:pPr>
              <a:buFont typeface="Arial" charset="0"/>
              <a:buChar char="•"/>
            </a:pPr>
            <a:endParaRPr lang="en-US" sz="1400" b="1"/>
          </a:p>
          <a:p>
            <a:endParaRPr lang="en-US" sz="1400" b="1"/>
          </a:p>
          <a:p>
            <a:r>
              <a:rPr lang="en-US" sz="1200" b="1"/>
              <a:t>Mark Phillips (1993):</a:t>
            </a:r>
          </a:p>
          <a:p>
            <a:pPr>
              <a:buFont typeface="Arial" charset="0"/>
              <a:buChar char="•"/>
            </a:pPr>
            <a:r>
              <a:rPr lang="en-US" sz="1200" b="1"/>
              <a:t>   on the basis of Calan/Tololo Supernova Survey</a:t>
            </a:r>
          </a:p>
          <a:p>
            <a:endParaRPr lang="en-US" sz="1200" b="1"/>
          </a:p>
          <a:p>
            <a:pPr>
              <a:buFont typeface="Arial" charset="0"/>
              <a:buChar char="•"/>
            </a:pPr>
            <a:r>
              <a:rPr lang="en-US" sz="1200" b="1"/>
              <a:t>   the faster a supernova fades after peak,</a:t>
            </a:r>
          </a:p>
          <a:p>
            <a:pPr>
              <a:buFont typeface="Arial" charset="0"/>
              <a:buChar char="•"/>
            </a:pPr>
            <a:r>
              <a:rPr lang="en-US" sz="1200" b="1"/>
              <a:t>   the fainter its intrinsic peak luminosity</a:t>
            </a:r>
          </a:p>
          <a:p>
            <a:pPr>
              <a:buFont typeface="Arial" charset="0"/>
              <a:buChar char="•"/>
            </a:pPr>
            <a:endParaRPr lang="en-US" sz="1200" b="1"/>
          </a:p>
          <a:p>
            <a:pPr>
              <a:buFont typeface="Arial" charset="0"/>
              <a:buChar char="•"/>
            </a:pPr>
            <a:r>
              <a:rPr lang="en-US" sz="1200" b="1"/>
              <a:t>   reduces scatter in Hubble diagram to </a:t>
            </a:r>
            <a:r>
              <a:rPr lang="en-US" sz="1200" b="1">
                <a:sym typeface="Mathematica1" pitchFamily="2" charset="2"/>
              </a:rPr>
              <a:t>&lt;0.2 mag</a:t>
            </a:r>
          </a:p>
          <a:p>
            <a:pPr>
              <a:buFont typeface="Arial" charset="0"/>
              <a:buChar char="•"/>
            </a:pPr>
            <a:r>
              <a:rPr lang="en-US" sz="1200" b="1">
                <a:sym typeface="Mathematica1" pitchFamily="2" charset="2"/>
              </a:rPr>
              <a:t>   heuristic relationship, as yet not theoretically “understood”</a:t>
            </a:r>
            <a:r>
              <a:rPr lang="en-US" sz="1200" b="1"/>
              <a:t>  </a:t>
            </a:r>
          </a:p>
        </p:txBody>
      </p:sp>
      <p:pic>
        <p:nvPicPr>
          <p:cNvPr id="54280" name="Picture 11" descr="Dm15_definition_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133600"/>
            <a:ext cx="3240087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211638" y="1125538"/>
            <a:ext cx="4824412" cy="5616575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/>
          <p:cNvSpPr>
            <a:spLocks noChangeArrowheads="1"/>
          </p:cNvSpPr>
          <p:nvPr/>
        </p:nvSpPr>
        <p:spPr bwMode="auto">
          <a:xfrm>
            <a:off x="107950" y="1989138"/>
            <a:ext cx="8891588" cy="3095625"/>
          </a:xfrm>
          <a:prstGeom prst="roundRect">
            <a:avLst>
              <a:gd name="adj" fmla="val 16667"/>
            </a:avLst>
          </a:prstGeom>
          <a:solidFill>
            <a:srgbClr val="C0C0C0">
              <a:alpha val="45097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sz="6500" b="1" dirty="0">
                <a:solidFill>
                  <a:schemeClr val="accent1"/>
                </a:solidFill>
                <a:latin typeface="+mj-lt"/>
              </a:rPr>
              <a:t>  Supernova Teams:</a:t>
            </a:r>
          </a:p>
          <a:p>
            <a:pPr>
              <a:defRPr/>
            </a:pPr>
            <a:endParaRPr lang="en-US" sz="6500" b="1" dirty="0">
              <a:solidFill>
                <a:schemeClr val="accent1"/>
              </a:solidFill>
              <a:latin typeface="+mj-lt"/>
            </a:endParaRPr>
          </a:p>
          <a:p>
            <a:pPr>
              <a:defRPr/>
            </a:pPr>
            <a:r>
              <a:rPr lang="en-US" sz="6500" b="1" dirty="0">
                <a:solidFill>
                  <a:schemeClr val="accent1"/>
                </a:solidFill>
                <a:latin typeface="+mj-lt"/>
              </a:rPr>
              <a:t>   Practical  Aspects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-100013"/>
            <a:ext cx="9155113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b="1" kern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Supernova Cosmology Project</a:t>
            </a:r>
            <a:endParaRPr lang="en-US" sz="4400" b="1" kern="0" dirty="0">
              <a:solidFill>
                <a:schemeClr val="accent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5715000"/>
            <a:ext cx="91551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b="1" kern="0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High-z Supernova Search Team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268413"/>
            <a:ext cx="8686800" cy="4525962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sz="1600" b="1" dirty="0" smtClean="0">
                <a:solidFill>
                  <a:schemeClr val="accent3"/>
                </a:solidFill>
              </a:rPr>
              <a:t>Success of Supernova Projects built on 3 major developments:</a:t>
            </a:r>
          </a:p>
          <a:p>
            <a:pPr>
              <a:buFontTx/>
              <a:buNone/>
              <a:defRPr/>
            </a:pPr>
            <a:endParaRPr lang="en-US" sz="1600" b="1" dirty="0" smtClean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400" b="1" dirty="0" smtClean="0">
                <a:solidFill>
                  <a:srgbClr val="FF0000"/>
                </a:solidFill>
              </a:rPr>
              <a:t>the introduction in the 1980s of large mosaic charge-coupled device (CCD) cameras </a:t>
            </a:r>
          </a:p>
          <a:p>
            <a:pPr>
              <a:buFontTx/>
              <a:buNone/>
              <a:defRPr/>
            </a:pPr>
            <a:r>
              <a:rPr lang="en-US" sz="1400" b="1" dirty="0" smtClean="0">
                <a:solidFill>
                  <a:srgbClr val="FF0000"/>
                </a:solidFill>
              </a:rPr>
              <a:t>       on 4-meter class telescopes:</a:t>
            </a:r>
          </a:p>
          <a:p>
            <a:pPr>
              <a:buFontTx/>
              <a:buNone/>
              <a:defRPr/>
            </a:pPr>
            <a:endParaRPr lang="en-US" sz="1400" b="1" dirty="0" smtClean="0">
              <a:solidFill>
                <a:schemeClr val="accent3"/>
              </a:solidFill>
            </a:endParaRPr>
          </a:p>
          <a:p>
            <a:pPr>
              <a:buFontTx/>
              <a:buNone/>
              <a:defRPr/>
            </a:pPr>
            <a:r>
              <a:rPr lang="en-US" sz="1400" b="1" dirty="0" smtClean="0">
                <a:solidFill>
                  <a:schemeClr val="accent3"/>
                </a:solidFill>
              </a:rPr>
              <a:t>       - systematic search of thousands of galaxies over large area of sky for </a:t>
            </a:r>
          </a:p>
          <a:p>
            <a:pPr>
              <a:buFontTx/>
              <a:buNone/>
              <a:defRPr/>
            </a:pPr>
            <a:r>
              <a:rPr lang="en-US" sz="1400" b="1" dirty="0" smtClean="0">
                <a:solidFill>
                  <a:schemeClr val="accent3"/>
                </a:solidFill>
              </a:rPr>
              <a:t>         rare supernova events</a:t>
            </a:r>
          </a:p>
          <a:p>
            <a:pPr>
              <a:buFont typeface="Arial" pitchFamily="34" charset="0"/>
              <a:buChar char="•"/>
              <a:defRPr/>
            </a:pPr>
            <a:endParaRPr lang="en-US" sz="1400" b="1" dirty="0" smtClean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400" b="1" dirty="0" smtClean="0">
                <a:solidFill>
                  <a:srgbClr val="FF0000"/>
                </a:solidFill>
              </a:rPr>
              <a:t> dramatic increase in computing power in the 1980s:</a:t>
            </a:r>
          </a:p>
          <a:p>
            <a:pPr>
              <a:buFontTx/>
              <a:buNone/>
              <a:defRPr/>
            </a:pPr>
            <a:r>
              <a:rPr lang="en-US" sz="1400" b="1" dirty="0" smtClean="0">
                <a:solidFill>
                  <a:schemeClr val="accent3"/>
                </a:solidFill>
              </a:rPr>
              <a:t>      </a:t>
            </a:r>
          </a:p>
          <a:p>
            <a:pPr>
              <a:buFontTx/>
              <a:buNone/>
              <a:defRPr/>
            </a:pPr>
            <a:r>
              <a:rPr lang="en-US" sz="1400" b="1" dirty="0" smtClean="0">
                <a:solidFill>
                  <a:schemeClr val="accent3"/>
                </a:solidFill>
              </a:rPr>
              <a:t>        - enabling vast amount of data processing for automated search of supernovae </a:t>
            </a:r>
          </a:p>
          <a:p>
            <a:pPr>
              <a:buFontTx/>
              <a:buNone/>
              <a:defRPr/>
            </a:pPr>
            <a:r>
              <a:rPr lang="en-US" sz="1400" b="1" dirty="0" smtClean="0">
                <a:solidFill>
                  <a:schemeClr val="accent3"/>
                </a:solidFill>
              </a:rPr>
              <a:t>          amongst the huge number of galaxies monitored</a:t>
            </a:r>
          </a:p>
          <a:p>
            <a:pPr>
              <a:buFontTx/>
              <a:buNone/>
              <a:defRPr/>
            </a:pPr>
            <a:endParaRPr lang="en-US" sz="1400" b="1" dirty="0" smtClean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400" b="1" dirty="0" smtClean="0">
                <a:solidFill>
                  <a:schemeClr val="accent3"/>
                </a:solidFill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</a:rPr>
              <a:t>Supernovae </a:t>
            </a:r>
            <a:r>
              <a:rPr lang="en-US" sz="1400" b="1" dirty="0" err="1" smtClean="0">
                <a:solidFill>
                  <a:srgbClr val="FF0000"/>
                </a:solidFill>
              </a:rPr>
              <a:t>Ia</a:t>
            </a:r>
            <a:r>
              <a:rPr lang="en-US" sz="1400" b="1" dirty="0" smtClean="0">
                <a:solidFill>
                  <a:srgbClr val="FF0000"/>
                </a:solidFill>
              </a:rPr>
              <a:t>  as standard candles</a:t>
            </a:r>
          </a:p>
          <a:p>
            <a:pPr>
              <a:buFontTx/>
              <a:buNone/>
              <a:defRPr/>
            </a:pPr>
            <a:endParaRPr lang="en-US" sz="1400" b="1" dirty="0" smtClean="0">
              <a:solidFill>
                <a:schemeClr val="accent3"/>
              </a:solidFill>
            </a:endParaRPr>
          </a:p>
          <a:p>
            <a:pPr>
              <a:buFontTx/>
              <a:buNone/>
              <a:defRPr/>
            </a:pPr>
            <a:r>
              <a:rPr lang="en-US" sz="1400" b="1" dirty="0" smtClean="0">
                <a:solidFill>
                  <a:schemeClr val="accent3"/>
                </a:solidFill>
              </a:rPr>
              <a:t>        - </a:t>
            </a:r>
            <a:r>
              <a:rPr lang="en-US" sz="1400" b="1" dirty="0" err="1" smtClean="0">
                <a:solidFill>
                  <a:schemeClr val="accent3"/>
                </a:solidFill>
              </a:rPr>
              <a:t>Calan</a:t>
            </a:r>
            <a:r>
              <a:rPr lang="en-US" sz="1400" b="1" dirty="0" smtClean="0">
                <a:solidFill>
                  <a:schemeClr val="accent3"/>
                </a:solidFill>
              </a:rPr>
              <a:t>/</a:t>
            </a:r>
            <a:r>
              <a:rPr lang="en-US" sz="1400" b="1" dirty="0" err="1" smtClean="0">
                <a:solidFill>
                  <a:schemeClr val="accent3"/>
                </a:solidFill>
              </a:rPr>
              <a:t>Tololo</a:t>
            </a:r>
            <a:r>
              <a:rPr lang="en-US" sz="1400" b="1" dirty="0" smtClean="0">
                <a:solidFill>
                  <a:schemeClr val="accent3"/>
                </a:solidFill>
              </a:rPr>
              <a:t> Supernova Search:  accurate light curves &amp; spectra  </a:t>
            </a:r>
          </a:p>
          <a:p>
            <a:pPr>
              <a:buFontTx/>
              <a:buNone/>
              <a:defRPr/>
            </a:pPr>
            <a:r>
              <a:rPr lang="en-US" sz="1400" b="1" dirty="0" smtClean="0">
                <a:solidFill>
                  <a:schemeClr val="accent3"/>
                </a:solidFill>
              </a:rPr>
              <a:t>        - Phillips relation</a:t>
            </a:r>
          </a:p>
          <a:p>
            <a:pPr>
              <a:buFontTx/>
              <a:buNone/>
              <a:defRPr/>
            </a:pPr>
            <a:endParaRPr lang="en-US" sz="1600" b="1" dirty="0" smtClean="0">
              <a:solidFill>
                <a:schemeClr val="accent3"/>
              </a:solidFill>
            </a:endParaRPr>
          </a:p>
          <a:p>
            <a:pPr>
              <a:buFontTx/>
              <a:buNone/>
              <a:defRPr/>
            </a:pPr>
            <a:r>
              <a:rPr lang="en-US" sz="1600" b="1" dirty="0" smtClean="0">
                <a:solidFill>
                  <a:schemeClr val="accent3"/>
                </a:solidFill>
              </a:rPr>
              <a:t> </a:t>
            </a:r>
            <a:endParaRPr lang="en-US" sz="1600" b="1" dirty="0">
              <a:solidFill>
                <a:schemeClr val="accent3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8313" y="1196975"/>
            <a:ext cx="8207375" cy="467995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7347" name="Content Placeholder 3" descr="2339767447_624fbbde53_z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908050"/>
            <a:ext cx="4983162" cy="4968875"/>
          </a:xfr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-100013"/>
            <a:ext cx="9155113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b="1" kern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Supernova Cosmology Project</a:t>
            </a:r>
            <a:endParaRPr lang="en-US" sz="4400" b="1" kern="0" dirty="0">
              <a:solidFill>
                <a:schemeClr val="accent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5715000"/>
            <a:ext cx="91551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b="1" kern="0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High-z Supernova Search Team</a:t>
            </a:r>
          </a:p>
        </p:txBody>
      </p:sp>
      <p:sp>
        <p:nvSpPr>
          <p:cNvPr id="7" name="Rectangle 6"/>
          <p:cNvSpPr/>
          <p:nvPr/>
        </p:nvSpPr>
        <p:spPr>
          <a:xfrm>
            <a:off x="468313" y="908050"/>
            <a:ext cx="4967287" cy="4968875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580063" y="5084763"/>
            <a:ext cx="3240087" cy="739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+mn-lt"/>
              </a:rPr>
              <a:t>diligently monitoring millions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+mn-lt"/>
              </a:rPr>
              <a:t>of galaxies, in search for that 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+mn-lt"/>
              </a:rPr>
              <a:t>one explosion  …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-100013"/>
            <a:ext cx="9155113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b="1" kern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Supernova Cosmology Project</a:t>
            </a:r>
            <a:endParaRPr lang="en-US" sz="4400" b="1" kern="0" dirty="0">
              <a:solidFill>
                <a:schemeClr val="accent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5715000"/>
            <a:ext cx="91551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b="1" kern="0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High-z Supernova Search Team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052513"/>
            <a:ext cx="8686800" cy="4525962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sz="1600" b="1" dirty="0" smtClean="0">
                <a:solidFill>
                  <a:schemeClr val="accent3"/>
                </a:solidFill>
              </a:rPr>
              <a:t> Challenges to be dealt with by Supernova Teams:</a:t>
            </a:r>
          </a:p>
          <a:p>
            <a:pPr>
              <a:buFontTx/>
              <a:buNone/>
              <a:defRPr/>
            </a:pPr>
            <a:endParaRPr lang="en-US" sz="1600" b="1" dirty="0" smtClean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400" b="1" dirty="0" smtClean="0">
                <a:solidFill>
                  <a:srgbClr val="FF0000"/>
                </a:solidFill>
              </a:rPr>
              <a:t>Huge logistic (and political) issue of assuring vast amounts of (strongly contested) </a:t>
            </a:r>
          </a:p>
          <a:p>
            <a:pPr>
              <a:buFontTx/>
              <a:buNone/>
              <a:defRPr/>
            </a:pPr>
            <a:r>
              <a:rPr lang="en-US" sz="1400" b="1" dirty="0" smtClean="0">
                <a:solidFill>
                  <a:srgbClr val="FF0000"/>
                </a:solidFill>
              </a:rPr>
              <a:t>       observing time on a range of telescopes (incl. 4-m ones for probing high-z universe)</a:t>
            </a:r>
          </a:p>
          <a:p>
            <a:pPr>
              <a:buFontTx/>
              <a:buNone/>
              <a:defRPr/>
            </a:pPr>
            <a:endParaRPr lang="en-US" sz="1400" b="1" dirty="0" smtClean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400" b="1" dirty="0" smtClean="0">
                <a:solidFill>
                  <a:srgbClr val="FF0000"/>
                </a:solidFill>
              </a:rPr>
              <a:t> Dealing with a range of astronomical effects </a:t>
            </a:r>
          </a:p>
          <a:p>
            <a:pPr>
              <a:buFontTx/>
              <a:buNone/>
              <a:defRPr/>
            </a:pPr>
            <a:r>
              <a:rPr lang="en-US" sz="1400" b="1" dirty="0" smtClean="0">
                <a:solidFill>
                  <a:srgbClr val="FF0000"/>
                </a:solidFill>
              </a:rPr>
              <a:t>        that would render any subtle cosmological signature insignificant:</a:t>
            </a:r>
          </a:p>
          <a:p>
            <a:pPr>
              <a:buFontTx/>
              <a:buNone/>
              <a:defRPr/>
            </a:pPr>
            <a:endParaRPr lang="en-US" sz="1400" b="1" dirty="0" smtClean="0">
              <a:solidFill>
                <a:srgbClr val="FF0000"/>
              </a:solidFill>
            </a:endParaRPr>
          </a:p>
          <a:p>
            <a:pPr>
              <a:buFontTx/>
              <a:buNone/>
              <a:defRPr/>
            </a:pPr>
            <a:r>
              <a:rPr lang="en-US" sz="1400" b="1" dirty="0" smtClean="0">
                <a:solidFill>
                  <a:srgbClr val="FF0000"/>
                </a:solidFill>
              </a:rPr>
              <a:t>         </a:t>
            </a:r>
            <a:r>
              <a:rPr lang="en-US" sz="1400" b="1" dirty="0" smtClean="0">
                <a:solidFill>
                  <a:schemeClr val="accent1"/>
                </a:solidFill>
              </a:rPr>
              <a:t>-   Influence of dust:                     affecting brightness of supernovae</a:t>
            </a:r>
          </a:p>
          <a:p>
            <a:pPr>
              <a:buFontTx/>
              <a:buNone/>
              <a:defRPr/>
            </a:pPr>
            <a:r>
              <a:rPr lang="en-US" sz="1400" b="1" dirty="0" smtClean="0">
                <a:solidFill>
                  <a:schemeClr val="accent1"/>
                </a:solidFill>
              </a:rPr>
              <a:t> </a:t>
            </a:r>
          </a:p>
          <a:p>
            <a:pPr>
              <a:buFontTx/>
              <a:buNone/>
              <a:defRPr/>
            </a:pPr>
            <a:r>
              <a:rPr lang="en-US" sz="1400" b="1" dirty="0" smtClean="0">
                <a:solidFill>
                  <a:schemeClr val="accent1"/>
                </a:solidFill>
              </a:rPr>
              <a:t>         -   Abundance effects:                  poorly understood influence of </a:t>
            </a:r>
          </a:p>
          <a:p>
            <a:pPr>
              <a:buFontTx/>
              <a:buNone/>
              <a:defRPr/>
            </a:pPr>
            <a:r>
              <a:rPr lang="en-US" sz="1400" b="1" dirty="0" smtClean="0">
                <a:solidFill>
                  <a:schemeClr val="accent1"/>
                </a:solidFill>
              </a:rPr>
              <a:t>                                                                 heavy chemical elements on supernova </a:t>
            </a:r>
            <a:r>
              <a:rPr lang="en-US" sz="1400" b="1" dirty="0" err="1" smtClean="0">
                <a:solidFill>
                  <a:schemeClr val="accent1"/>
                </a:solidFill>
              </a:rPr>
              <a:t>lightcurves</a:t>
            </a:r>
            <a:endParaRPr lang="en-US" sz="1400" b="1" dirty="0" smtClean="0">
              <a:solidFill>
                <a:schemeClr val="accent1"/>
              </a:solidFill>
            </a:endParaRPr>
          </a:p>
          <a:p>
            <a:pPr>
              <a:buFontTx/>
              <a:buNone/>
              <a:defRPr/>
            </a:pPr>
            <a:r>
              <a:rPr lang="en-US" sz="1400" b="1" dirty="0" smtClean="0">
                <a:solidFill>
                  <a:schemeClr val="accent1"/>
                </a:solidFill>
              </a:rPr>
              <a:t>         -   ….</a:t>
            </a:r>
          </a:p>
          <a:p>
            <a:pPr>
              <a:buFontTx/>
              <a:buNone/>
              <a:defRPr/>
            </a:pPr>
            <a:endParaRPr lang="en-US" sz="1400" b="1" dirty="0" smtClean="0">
              <a:solidFill>
                <a:schemeClr val="accent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400" b="1" dirty="0" smtClean="0">
                <a:solidFill>
                  <a:schemeClr val="accent1"/>
                </a:solidFill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</a:rPr>
              <a:t>Results put under heavy scrutiny through large range of tests dealing with </a:t>
            </a:r>
          </a:p>
          <a:p>
            <a:pPr>
              <a:buFontTx/>
              <a:buNone/>
              <a:defRPr/>
            </a:pPr>
            <a:r>
              <a:rPr lang="en-US" sz="1400" b="1" dirty="0" smtClean="0">
                <a:solidFill>
                  <a:srgbClr val="FF0000"/>
                </a:solidFill>
              </a:rPr>
              <a:t>         each imaginable pitfall and </a:t>
            </a:r>
            <a:r>
              <a:rPr lang="en-US" sz="1400" b="1" dirty="0" err="1" smtClean="0">
                <a:solidFill>
                  <a:srgbClr val="FF0000"/>
                </a:solidFill>
              </a:rPr>
              <a:t>artefact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>
              <a:buFontTx/>
              <a:buNone/>
              <a:defRPr/>
            </a:pPr>
            <a:endParaRPr lang="en-US" sz="1400" b="1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400" b="1" dirty="0" smtClean="0">
                <a:solidFill>
                  <a:srgbClr val="FF0000"/>
                </a:solidFill>
              </a:rPr>
              <a:t> Absolutely crucial that two competing teams reached same conclusion independently !!!!</a:t>
            </a:r>
          </a:p>
          <a:p>
            <a:pPr>
              <a:buFontTx/>
              <a:buNone/>
              <a:defRPr/>
            </a:pPr>
            <a:endParaRPr lang="en-US" sz="1600" b="1" dirty="0" smtClean="0">
              <a:solidFill>
                <a:schemeClr val="accent3"/>
              </a:solidFill>
            </a:endParaRPr>
          </a:p>
          <a:p>
            <a:pPr>
              <a:buFontTx/>
              <a:buNone/>
              <a:defRPr/>
            </a:pPr>
            <a:r>
              <a:rPr lang="en-US" sz="1600" b="1" dirty="0" smtClean="0">
                <a:solidFill>
                  <a:schemeClr val="accent3"/>
                </a:solidFill>
              </a:rPr>
              <a:t> </a:t>
            </a:r>
            <a:endParaRPr lang="en-US" sz="1600" b="1" dirty="0">
              <a:solidFill>
                <a:schemeClr val="accent3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8313" y="981075"/>
            <a:ext cx="8207375" cy="489585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/>
          <p:cNvSpPr>
            <a:spLocks noChangeArrowheads="1"/>
          </p:cNvSpPr>
          <p:nvPr/>
        </p:nvSpPr>
        <p:spPr bwMode="auto">
          <a:xfrm>
            <a:off x="250825" y="1989138"/>
            <a:ext cx="8713788" cy="3095625"/>
          </a:xfrm>
          <a:prstGeom prst="roundRect">
            <a:avLst>
              <a:gd name="adj" fmla="val 16667"/>
            </a:avLst>
          </a:prstGeom>
          <a:solidFill>
            <a:srgbClr val="C0C0C0">
              <a:alpha val="45097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sz="6500" b="1" dirty="0">
                <a:solidFill>
                  <a:schemeClr val="accent1"/>
                </a:solidFill>
                <a:latin typeface="+mj-lt"/>
              </a:rPr>
              <a:t>Cosmic Acceleration</a:t>
            </a:r>
          </a:p>
        </p:txBody>
      </p:sp>
      <p:sp>
        <p:nvSpPr>
          <p:cNvPr id="858115" name="Text Box 3"/>
          <p:cNvSpPr txBox="1">
            <a:spLocks noChangeArrowheads="1"/>
          </p:cNvSpPr>
          <p:nvPr/>
        </p:nvSpPr>
        <p:spPr bwMode="auto">
          <a:xfrm>
            <a:off x="-396875" y="2060575"/>
            <a:ext cx="9720263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25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95288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Cosmic  Acceleration</a:t>
            </a:r>
          </a:p>
        </p:txBody>
      </p:sp>
      <p:sp>
        <p:nvSpPr>
          <p:cNvPr id="1120261" name="Text Box 5"/>
          <p:cNvSpPr txBox="1">
            <a:spLocks noChangeArrowheads="1"/>
          </p:cNvSpPr>
          <p:nvPr/>
        </p:nvSpPr>
        <p:spPr bwMode="auto">
          <a:xfrm>
            <a:off x="4572000" y="1773238"/>
            <a:ext cx="4176713" cy="4092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Hubble Diagram high-z  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SNIa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</a:p>
          <a:p>
            <a:pPr eaLnBrk="0" hangingPunct="0">
              <a:defRPr/>
            </a:pP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sym typeface="Mathematica1" pitchFamily="2" charset="2"/>
              </a:rPr>
              <a:t> 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distance    vs.   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redshift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z</a:t>
            </a: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m-M          vs.   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redshift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z</a:t>
            </a:r>
          </a:p>
          <a:p>
            <a:pPr eaLnBrk="0" hangingPunct="0">
              <a:defRPr/>
            </a:pP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Mathematica1" pitchFamily="2" charset="2"/>
              </a:rPr>
              <a:t> 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determine:</a:t>
            </a: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- absolute brightness of  supernova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Ia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- from dimming rate (Phillips relation)</a:t>
            </a:r>
          </a:p>
          <a:p>
            <a:pPr eaLnBrk="0" hangingPunct="0">
              <a:defRPr/>
            </a:pP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Mathematica1" pitchFamily="2" charset="2"/>
              </a:rPr>
              <a:t> m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easure:</a:t>
            </a: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- apparent brightness of explosion</a:t>
            </a:r>
          </a:p>
          <a:p>
            <a:pPr eaLnBrk="0" hangingPunct="0">
              <a:defRPr/>
            </a:pP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Mathematica1" pitchFamily="2" charset="2"/>
              </a:rPr>
              <a:t> t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ranslates into:</a:t>
            </a: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-  luminosity distance of supernova</a:t>
            </a: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-  dependent on acceleration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parm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q</a:t>
            </a: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</a:t>
            </a:r>
          </a:p>
        </p:txBody>
      </p:sp>
      <p:sp>
        <p:nvSpPr>
          <p:cNvPr id="72710" name="Rectangle 9"/>
          <p:cNvSpPr>
            <a:spLocks noChangeArrowheads="1"/>
          </p:cNvSpPr>
          <p:nvPr/>
        </p:nvSpPr>
        <p:spPr bwMode="auto">
          <a:xfrm>
            <a:off x="4356100" y="1484313"/>
            <a:ext cx="4608513" cy="4897437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60421" name="Content Placeholder 9" descr="sni.hubblediagram.cosmo.jpg"/>
          <p:cNvPicPr>
            <a:picLocks noGrp="1" noChangeAspect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12875"/>
            <a:ext cx="4108450" cy="5243513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8" descr="h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28775"/>
            <a:ext cx="8482013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Rectangle 11"/>
          <p:cNvSpPr>
            <a:spLocks noChangeArrowheads="1"/>
          </p:cNvSpPr>
          <p:nvPr/>
        </p:nvSpPr>
        <p:spPr bwMode="auto">
          <a:xfrm>
            <a:off x="-828675" y="188913"/>
            <a:ext cx="104044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CC0000"/>
                </a:solidFill>
                <a:latin typeface="Papyrus" pitchFamily="66" charset="0"/>
              </a:rPr>
              <a:t> </a:t>
            </a:r>
            <a:r>
              <a:rPr lang="en-US" sz="6500" b="1" dirty="0">
                <a:solidFill>
                  <a:schemeClr val="accent1"/>
                </a:solidFill>
                <a:latin typeface="+mj-lt"/>
              </a:rPr>
              <a:t>High-z </a:t>
            </a:r>
            <a:r>
              <a:rPr lang="en-US" sz="6500" b="1" dirty="0" err="1">
                <a:solidFill>
                  <a:schemeClr val="accent1"/>
                </a:solidFill>
                <a:latin typeface="+mj-lt"/>
              </a:rPr>
              <a:t>SNIa</a:t>
            </a:r>
            <a:r>
              <a:rPr lang="en-US" sz="6500" b="1" dirty="0">
                <a:solidFill>
                  <a:schemeClr val="accent1"/>
                </a:solidFill>
                <a:latin typeface="+mj-lt"/>
              </a:rPr>
              <a:t>:  sample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hz_highzhub_col_bothbi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80975" y="1125538"/>
            <a:ext cx="4670425" cy="6048375"/>
          </a:xfrm>
          <a:noFill/>
        </p:spPr>
      </p:pic>
      <p:sp>
        <p:nvSpPr>
          <p:cNvPr id="112025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95288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Cosmic  Acceleration</a:t>
            </a:r>
          </a:p>
        </p:txBody>
      </p:sp>
      <p:sp>
        <p:nvSpPr>
          <p:cNvPr id="1120261" name="Text Box 5"/>
          <p:cNvSpPr txBox="1">
            <a:spLocks noChangeArrowheads="1"/>
          </p:cNvSpPr>
          <p:nvPr/>
        </p:nvSpPr>
        <p:spPr bwMode="auto">
          <a:xfrm>
            <a:off x="4572000" y="1773238"/>
            <a:ext cx="4176713" cy="4092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Hubble Diagram high-z  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SNIa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</a:p>
          <a:p>
            <a:pPr eaLnBrk="0" hangingPunct="0">
              <a:defRPr/>
            </a:pP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sym typeface="Mathematica1" pitchFamily="2" charset="2"/>
              </a:rPr>
              <a:t> 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distance    vs.   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redshift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z</a:t>
            </a: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m-M          vs.   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redshift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z</a:t>
            </a:r>
          </a:p>
          <a:p>
            <a:pPr eaLnBrk="0" hangingPunct="0">
              <a:defRPr/>
            </a:pP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Mathematica1" pitchFamily="2" charset="2"/>
              </a:rPr>
              <a:t> 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determine:</a:t>
            </a: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- absolute brightness of  supernova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Ia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- from dimming rate (Phillips relation)</a:t>
            </a:r>
          </a:p>
          <a:p>
            <a:pPr eaLnBrk="0" hangingPunct="0">
              <a:defRPr/>
            </a:pP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Mathematica1" pitchFamily="2" charset="2"/>
              </a:rPr>
              <a:t> m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easure:</a:t>
            </a: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- apparent brightness of explosion</a:t>
            </a:r>
          </a:p>
          <a:p>
            <a:pPr eaLnBrk="0" hangingPunct="0">
              <a:defRPr/>
            </a:pP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Mathematica1" pitchFamily="2" charset="2"/>
              </a:rPr>
              <a:t> t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ranslates into:</a:t>
            </a: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-  luminosity distance of supernova</a:t>
            </a: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-  dependent on acceleration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parm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q</a:t>
            </a: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</a:t>
            </a:r>
          </a:p>
        </p:txBody>
      </p:sp>
      <p:sp>
        <p:nvSpPr>
          <p:cNvPr id="72710" name="Rectangle 9"/>
          <p:cNvSpPr>
            <a:spLocks noChangeArrowheads="1"/>
          </p:cNvSpPr>
          <p:nvPr/>
        </p:nvSpPr>
        <p:spPr bwMode="auto">
          <a:xfrm>
            <a:off x="4356100" y="1484313"/>
            <a:ext cx="4608513" cy="4897437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2" descr="hz_highzhub_col_bothbi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80975" y="2868613"/>
            <a:ext cx="3081338" cy="3989387"/>
          </a:xfrm>
          <a:noFill/>
        </p:spPr>
      </p:pic>
      <p:sp>
        <p:nvSpPr>
          <p:cNvPr id="1326084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395288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Cosmic  Acceleration</a:t>
            </a:r>
          </a:p>
        </p:txBody>
      </p:sp>
      <p:sp>
        <p:nvSpPr>
          <p:cNvPr id="63492" name="Text Box 5"/>
          <p:cNvSpPr txBox="1">
            <a:spLocks noChangeArrowheads="1"/>
          </p:cNvSpPr>
          <p:nvPr/>
        </p:nvSpPr>
        <p:spPr bwMode="auto">
          <a:xfrm>
            <a:off x="4643438" y="1557338"/>
            <a:ext cx="41767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b="1">
                <a:solidFill>
                  <a:srgbClr val="000099"/>
                </a:solidFill>
                <a:latin typeface="Papyrus" pitchFamily="66" charset="0"/>
              </a:rPr>
              <a:t>   </a:t>
            </a:r>
          </a:p>
        </p:txBody>
      </p:sp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4356100" y="1484313"/>
            <a:ext cx="4608513" cy="4897437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63494" name="Picture 7" descr="q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5013325"/>
            <a:ext cx="3744913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0" name="Text Box 8"/>
          <p:cNvSpPr txBox="1">
            <a:spLocks noChangeArrowheads="1"/>
          </p:cNvSpPr>
          <p:nvPr/>
        </p:nvSpPr>
        <p:spPr bwMode="auto">
          <a:xfrm>
            <a:off x="4572000" y="1557338"/>
            <a:ext cx="4176713" cy="3324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Relative Hubble Diagram</a:t>
            </a: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             </a:t>
            </a: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              ∆(m-M)    vs.  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Redshift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z</a:t>
            </a:r>
          </a:p>
          <a:p>
            <a:pPr eaLnBrk="0" hangingPunct="0">
              <a:defRPr/>
            </a:pP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with Hubble diagram for empty Universe</a:t>
            </a: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              </a:t>
            </a: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            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Ω</a:t>
            </a:r>
            <a:r>
              <a:rPr lang="en-US" sz="1600" b="1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=0.0, Ω</a:t>
            </a:r>
            <a:r>
              <a:rPr lang="el-GR" sz="16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Λ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=0.0</a:t>
            </a:r>
          </a:p>
          <a:p>
            <a:pPr eaLnBrk="0" hangingPunct="0">
              <a:defRPr/>
            </a:pP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as reference.  </a:t>
            </a:r>
          </a:p>
          <a:p>
            <a:pPr eaLnBrk="0" hangingPunct="0">
              <a:defRPr/>
            </a:pP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Acceleration of the Universe:</a:t>
            </a:r>
          </a:p>
          <a:p>
            <a:pPr eaLnBrk="0" hangingPunct="0">
              <a:defRPr/>
            </a:pPr>
            <a:r>
              <a:rPr lang="en-US" b="1" dirty="0">
                <a:solidFill>
                  <a:srgbClr val="000099"/>
                </a:solidFill>
                <a:latin typeface="Papyrus" pitchFamily="66" charset="0"/>
              </a:rPr>
              <a:t>   </a:t>
            </a:r>
          </a:p>
        </p:txBody>
      </p:sp>
      <p:sp>
        <p:nvSpPr>
          <p:cNvPr id="63496" name="Rectangle 9"/>
          <p:cNvSpPr>
            <a:spLocks noChangeArrowheads="1"/>
          </p:cNvSpPr>
          <p:nvPr/>
        </p:nvSpPr>
        <p:spPr bwMode="auto">
          <a:xfrm>
            <a:off x="4643438" y="5013325"/>
            <a:ext cx="3960812" cy="1079500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3497" name="Picture 11" descr="sn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4284663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957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00112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Science Magazine 1998 </a:t>
            </a:r>
          </a:p>
        </p:txBody>
      </p:sp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457200" y="1600200"/>
            <a:ext cx="4038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800"/>
          </a:p>
        </p:txBody>
      </p:sp>
      <p:pic>
        <p:nvPicPr>
          <p:cNvPr id="12293" name="Picture 9" descr="coverm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3889375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50825" y="1196975"/>
            <a:ext cx="3889375" cy="5327650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95" name="TextBox 11"/>
          <p:cNvSpPr txBox="1">
            <a:spLocks noChangeArrowheads="1"/>
          </p:cNvSpPr>
          <p:nvPr/>
        </p:nvSpPr>
        <p:spPr bwMode="auto">
          <a:xfrm>
            <a:off x="4284663" y="5300663"/>
            <a:ext cx="4103687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500" b="1"/>
              <a:t>Science</a:t>
            </a:r>
          </a:p>
          <a:p>
            <a:pPr eaLnBrk="1" hangingPunct="1"/>
            <a:r>
              <a:rPr lang="en-US" sz="2500" b="1"/>
              <a:t>Breakthrough of the Year </a:t>
            </a:r>
          </a:p>
          <a:p>
            <a:pPr eaLnBrk="1" hangingPunct="1"/>
            <a:r>
              <a:rPr lang="en-US" sz="2500" b="1"/>
              <a:t>1998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84663" y="5229225"/>
            <a:ext cx="4464050" cy="1295400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Text Box 9"/>
          <p:cNvSpPr txBox="1">
            <a:spLocks noChangeArrowheads="1"/>
          </p:cNvSpPr>
          <p:nvPr/>
        </p:nvSpPr>
        <p:spPr bwMode="auto">
          <a:xfrm>
            <a:off x="0" y="1484313"/>
            <a:ext cx="2592388" cy="411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 dirty="0">
              <a:solidFill>
                <a:srgbClr val="FFFF00"/>
              </a:solidFill>
              <a:latin typeface="Papyrus" pitchFamily="66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accent3"/>
                </a:solidFill>
                <a:latin typeface="+mn-lt"/>
              </a:rPr>
              <a:t>Present: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accent3"/>
                </a:solidFill>
                <a:latin typeface="+mn-lt"/>
              </a:rPr>
              <a:t>ACCELERATION</a:t>
            </a:r>
          </a:p>
          <a:p>
            <a:pPr>
              <a:spcBef>
                <a:spcPct val="50000"/>
              </a:spcBef>
              <a:defRPr/>
            </a:pPr>
            <a:endParaRPr lang="en-US" b="1" dirty="0">
              <a:solidFill>
                <a:schemeClr val="accent3"/>
              </a:solidFill>
              <a:latin typeface="+mn-lt"/>
            </a:endParaRPr>
          </a:p>
          <a:p>
            <a:pPr>
              <a:spcBef>
                <a:spcPct val="50000"/>
              </a:spcBef>
              <a:defRPr/>
            </a:pPr>
            <a:endParaRPr lang="en-US" b="1" dirty="0">
              <a:solidFill>
                <a:schemeClr val="accent3"/>
              </a:solidFill>
              <a:latin typeface="+mn-lt"/>
            </a:endParaRPr>
          </a:p>
          <a:p>
            <a:pPr>
              <a:spcBef>
                <a:spcPct val="50000"/>
              </a:spcBef>
              <a:defRPr/>
            </a:pPr>
            <a:endParaRPr lang="en-US" b="1" dirty="0">
              <a:solidFill>
                <a:schemeClr val="accent3"/>
              </a:solidFill>
              <a:latin typeface="+mn-lt"/>
            </a:endParaRPr>
          </a:p>
          <a:p>
            <a:pPr>
              <a:spcBef>
                <a:spcPct val="50000"/>
              </a:spcBef>
              <a:defRPr/>
            </a:pPr>
            <a:endParaRPr lang="en-US" b="1" dirty="0">
              <a:solidFill>
                <a:schemeClr val="accent3"/>
              </a:solidFill>
              <a:latin typeface="+mn-lt"/>
            </a:endParaRP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accent3"/>
                </a:solidFill>
                <a:latin typeface="+mn-lt"/>
              </a:rPr>
              <a:t>Past: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accent3"/>
                </a:solidFill>
                <a:latin typeface="+mn-lt"/>
              </a:rPr>
              <a:t>DECELERATION   </a:t>
            </a:r>
            <a:endParaRPr lang="el-GR" b="1" dirty="0"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64515" name="Picture 11" descr="h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0"/>
            <a:ext cx="6529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7" descr="q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125538"/>
            <a:ext cx="2879725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Rectangle 12"/>
          <p:cNvSpPr>
            <a:spLocks noChangeArrowheads="1"/>
          </p:cNvSpPr>
          <p:nvPr/>
        </p:nvSpPr>
        <p:spPr bwMode="auto">
          <a:xfrm>
            <a:off x="2627313" y="0"/>
            <a:ext cx="6516687" cy="6858000"/>
          </a:xfrm>
          <a:prstGeom prst="rect">
            <a:avLst/>
          </a:prstGeom>
          <a:noFill/>
          <a:ln w="5715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107950" y="3141663"/>
            <a:ext cx="1800225" cy="2159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107950" y="5589588"/>
            <a:ext cx="1800225" cy="2159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t="13124" r="4375" b="36089"/>
          <a:stretch>
            <a:fillRect/>
          </a:stretch>
        </p:blipFill>
        <p:spPr bwMode="auto">
          <a:xfrm>
            <a:off x="-180975" y="0"/>
            <a:ext cx="9432925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156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395288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Cosmic Deceleration</a:t>
            </a:r>
          </a:p>
        </p:txBody>
      </p:sp>
      <p:sp>
        <p:nvSpPr>
          <p:cNvPr id="66563" name="Text Box 5"/>
          <p:cNvSpPr txBox="1">
            <a:spLocks noChangeArrowheads="1"/>
          </p:cNvSpPr>
          <p:nvPr/>
        </p:nvSpPr>
        <p:spPr bwMode="auto">
          <a:xfrm>
            <a:off x="4643438" y="1557338"/>
            <a:ext cx="41767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b="1">
                <a:solidFill>
                  <a:srgbClr val="000099"/>
                </a:solidFill>
                <a:latin typeface="Papyrus" pitchFamily="66" charset="0"/>
              </a:rPr>
              <a:t>   </a:t>
            </a:r>
          </a:p>
        </p:txBody>
      </p:sp>
      <p:sp>
        <p:nvSpPr>
          <p:cNvPr id="66564" name="Rectangle 6"/>
          <p:cNvSpPr>
            <a:spLocks noChangeArrowheads="1"/>
          </p:cNvSpPr>
          <p:nvPr/>
        </p:nvSpPr>
        <p:spPr bwMode="auto">
          <a:xfrm>
            <a:off x="4356100" y="1484313"/>
            <a:ext cx="4608513" cy="4897437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2" name="Text Box 8"/>
          <p:cNvSpPr txBox="1">
            <a:spLocks noChangeArrowheads="1"/>
          </p:cNvSpPr>
          <p:nvPr/>
        </p:nvSpPr>
        <p:spPr bwMode="auto">
          <a:xfrm>
            <a:off x="4572000" y="1557338"/>
            <a:ext cx="4176713" cy="3140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Before current  Dark  Energy  epoch</a:t>
            </a:r>
          </a:p>
          <a:p>
            <a:pPr eaLnBrk="0" hangingPunct="0"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Mathematica1" pitchFamily="2" charset="2"/>
              </a:rPr>
              <a:t>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Universe dominated by matter:</a:t>
            </a:r>
          </a:p>
          <a:p>
            <a:pPr eaLnBrk="0" hangingPunct="0"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          Decelerating Expansion</a:t>
            </a:r>
          </a:p>
          <a:p>
            <a:pPr eaLnBrk="0" hangingPunct="0"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buFont typeface="Mathematica1" pitchFamily="2" charset="2"/>
              <a:buChar char="·"/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Mathematica1" pitchFamily="2" charset="2"/>
              </a:rPr>
              <a:t>Observable in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Mathematica1" pitchFamily="2" charset="2"/>
              </a:rPr>
              <a:t>SNIa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Mathematica1" pitchFamily="2" charset="2"/>
              </a:rPr>
              <a:t> at very high z:</a:t>
            </a:r>
          </a:p>
          <a:p>
            <a:pPr eaLnBrk="0" hangingPunct="0">
              <a:buFont typeface="Mathematica1" pitchFamily="2" charset="2"/>
              <a:buNone/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sym typeface="Mathematica1" pitchFamily="2" charset="2"/>
            </a:endParaRPr>
          </a:p>
          <a:p>
            <a:pPr eaLnBrk="0" hangingPunct="0">
              <a:buFont typeface="Mathematica1" pitchFamily="2" charset="2"/>
              <a:buNone/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Mathematica1" pitchFamily="2" charset="2"/>
              </a:rPr>
              <a:t>               z  &gt;  0.73</a:t>
            </a:r>
          </a:p>
          <a:p>
            <a:pPr eaLnBrk="0" hangingPunct="0"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</a:t>
            </a:r>
          </a:p>
        </p:txBody>
      </p:sp>
      <p:pic>
        <p:nvPicPr>
          <p:cNvPr id="66566" name="Picture 10" descr="s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4284663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7" name="AutoShape 13"/>
          <p:cNvSpPr>
            <a:spLocks noChangeArrowheads="1"/>
          </p:cNvSpPr>
          <p:nvPr/>
        </p:nvSpPr>
        <p:spPr bwMode="auto">
          <a:xfrm>
            <a:off x="1187450" y="2205038"/>
            <a:ext cx="144463" cy="2952750"/>
          </a:xfrm>
          <a:prstGeom prst="upArrow">
            <a:avLst>
              <a:gd name="adj1" fmla="val 50000"/>
              <a:gd name="adj2" fmla="val 510987"/>
            </a:avLst>
          </a:prstGeom>
          <a:solidFill>
            <a:srgbClr val="CC0000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66568" name="AutoShape 14"/>
          <p:cNvSpPr>
            <a:spLocks noChangeArrowheads="1"/>
          </p:cNvSpPr>
          <p:nvPr/>
        </p:nvSpPr>
        <p:spPr bwMode="auto">
          <a:xfrm rot="1140000">
            <a:off x="2484438" y="2349500"/>
            <a:ext cx="144462" cy="2952750"/>
          </a:xfrm>
          <a:prstGeom prst="upArrow">
            <a:avLst>
              <a:gd name="adj1" fmla="val 50000"/>
              <a:gd name="adj2" fmla="val 510991"/>
            </a:avLst>
          </a:prstGeom>
          <a:solidFill>
            <a:srgbClr val="CC0000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75786" name="Text Box 15"/>
          <p:cNvSpPr txBox="1">
            <a:spLocks noChangeArrowheads="1"/>
          </p:cNvSpPr>
          <p:nvPr/>
        </p:nvSpPr>
        <p:spPr bwMode="auto">
          <a:xfrm>
            <a:off x="0" y="5229225"/>
            <a:ext cx="2160588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CC0000"/>
                </a:solidFill>
                <a:latin typeface="+mn-lt"/>
              </a:rPr>
              <a:t>Cosmic acceleration:</a:t>
            </a:r>
          </a:p>
          <a:p>
            <a:pPr>
              <a:spcBef>
                <a:spcPct val="50000"/>
              </a:spcBef>
              <a:defRPr/>
            </a:pPr>
            <a:r>
              <a:rPr lang="en-US" sz="1400" b="1" dirty="0" err="1">
                <a:solidFill>
                  <a:srgbClr val="CC0000"/>
                </a:solidFill>
                <a:latin typeface="+mn-lt"/>
              </a:rPr>
              <a:t>SNIa</a:t>
            </a:r>
            <a:r>
              <a:rPr lang="en-US" sz="1400" b="1" dirty="0">
                <a:solidFill>
                  <a:srgbClr val="CC0000"/>
                </a:solidFill>
                <a:latin typeface="+mn-lt"/>
              </a:rPr>
              <a:t> fainter</a:t>
            </a:r>
          </a:p>
        </p:txBody>
      </p:sp>
      <p:sp>
        <p:nvSpPr>
          <p:cNvPr id="75787" name="Text Box 16"/>
          <p:cNvSpPr txBox="1">
            <a:spLocks noChangeArrowheads="1"/>
          </p:cNvSpPr>
          <p:nvPr/>
        </p:nvSpPr>
        <p:spPr bwMode="auto">
          <a:xfrm>
            <a:off x="2195513" y="4652963"/>
            <a:ext cx="2160587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CC0000"/>
                </a:solidFill>
                <a:latin typeface="+mn-lt"/>
              </a:rPr>
              <a:t>Cosmic deceleration:</a:t>
            </a:r>
          </a:p>
          <a:p>
            <a:pPr>
              <a:spcBef>
                <a:spcPct val="50000"/>
              </a:spcBef>
              <a:defRPr/>
            </a:pPr>
            <a:r>
              <a:rPr lang="en-US" sz="1400" b="1" dirty="0" err="1">
                <a:solidFill>
                  <a:srgbClr val="CC0000"/>
                </a:solidFill>
                <a:latin typeface="+mn-lt"/>
              </a:rPr>
              <a:t>SNIa</a:t>
            </a:r>
            <a:r>
              <a:rPr lang="en-US" sz="1400" b="1" dirty="0">
                <a:solidFill>
                  <a:srgbClr val="CC0000"/>
                </a:solidFill>
                <a:latin typeface="+mn-lt"/>
              </a:rPr>
              <a:t> brighter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9"/>
          <p:cNvSpPr>
            <a:spLocks noChangeArrowheads="1"/>
          </p:cNvSpPr>
          <p:nvPr/>
        </p:nvSpPr>
        <p:spPr bwMode="auto">
          <a:xfrm>
            <a:off x="-757238" y="188913"/>
            <a:ext cx="1040447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CC0000"/>
                </a:solidFill>
                <a:latin typeface="Papyrus" pitchFamily="66" charset="0"/>
              </a:rPr>
              <a:t> </a:t>
            </a:r>
            <a:r>
              <a:rPr lang="en-US" sz="5400" b="1" dirty="0">
                <a:solidFill>
                  <a:schemeClr val="accent3"/>
                </a:solidFill>
                <a:latin typeface="+mj-lt"/>
              </a:rPr>
              <a:t>Beyond Acceleration: </a:t>
            </a:r>
            <a:br>
              <a:rPr lang="en-US" sz="5400" b="1" dirty="0">
                <a:solidFill>
                  <a:schemeClr val="accent3"/>
                </a:solidFill>
                <a:latin typeface="+mj-lt"/>
              </a:rPr>
            </a:br>
            <a:r>
              <a:rPr lang="en-US" sz="5400" b="1" dirty="0" err="1">
                <a:solidFill>
                  <a:schemeClr val="accent3"/>
                </a:solidFill>
                <a:latin typeface="+mj-lt"/>
              </a:rPr>
              <a:t>SNe</a:t>
            </a:r>
            <a:r>
              <a:rPr lang="en-US" sz="5400" b="1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accent3"/>
                </a:solidFill>
                <a:latin typeface="+mj-lt"/>
              </a:rPr>
              <a:t>Ia</a:t>
            </a:r>
            <a:r>
              <a:rPr lang="en-US" sz="5400" b="1" dirty="0">
                <a:solidFill>
                  <a:schemeClr val="accent3"/>
                </a:solidFill>
                <a:latin typeface="+mj-lt"/>
              </a:rPr>
              <a:t>  at  z &gt; 0.7  </a:t>
            </a:r>
          </a:p>
        </p:txBody>
      </p:sp>
      <p:pic>
        <p:nvPicPr>
          <p:cNvPr id="67587" name="Picture 10" descr="h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73238"/>
            <a:ext cx="8856663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 Box 11"/>
          <p:cNvSpPr txBox="1">
            <a:spLocks noChangeArrowheads="1"/>
          </p:cNvSpPr>
          <p:nvPr/>
        </p:nvSpPr>
        <p:spPr bwMode="auto">
          <a:xfrm>
            <a:off x="179388" y="5805488"/>
            <a:ext cx="87137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76806" name="Text Box 12"/>
          <p:cNvSpPr txBox="1">
            <a:spLocks noChangeArrowheads="1"/>
          </p:cNvSpPr>
          <p:nvPr/>
        </p:nvSpPr>
        <p:spPr bwMode="auto">
          <a:xfrm>
            <a:off x="179388" y="5516563"/>
            <a:ext cx="8713787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accent3"/>
                </a:solidFill>
                <a:latin typeface="+mn-lt"/>
              </a:rPr>
              <a:t>Five high-z </a:t>
            </a:r>
            <a:r>
              <a:rPr lang="en-US" b="1" dirty="0" err="1">
                <a:solidFill>
                  <a:schemeClr val="accent3"/>
                </a:solidFill>
                <a:latin typeface="+mn-lt"/>
              </a:rPr>
              <a:t>SNIa</a:t>
            </a:r>
            <a:r>
              <a:rPr lang="en-US" b="1" dirty="0">
                <a:solidFill>
                  <a:schemeClr val="accent3"/>
                </a:solidFill>
                <a:latin typeface="+mn-lt"/>
              </a:rPr>
              <a:t>,  images HST-ACS camera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accent3"/>
                </a:solidFill>
                <a:latin typeface="+mn-lt"/>
              </a:rPr>
              <a:t>SNIa</a:t>
            </a:r>
            <a:r>
              <a:rPr lang="en-US" b="1" dirty="0">
                <a:solidFill>
                  <a:schemeClr val="accent3"/>
                </a:solidFill>
                <a:latin typeface="+mn-lt"/>
              </a:rPr>
              <a:t> and host galaxies          lower panel:   before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accent3"/>
                </a:solidFill>
                <a:latin typeface="+mn-lt"/>
              </a:rPr>
              <a:t>                                                 top panel:       after explosion)</a:t>
            </a:r>
            <a:r>
              <a:rPr lang="en-US" b="1" dirty="0">
                <a:solidFill>
                  <a:schemeClr val="accent1"/>
                </a:solidFill>
                <a:latin typeface="Papyrus" pitchFamily="66" charset="0"/>
              </a:rPr>
              <a:t>       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156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395288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Cosmic Deceleration</a:t>
            </a:r>
          </a:p>
        </p:txBody>
      </p:sp>
      <p:sp>
        <p:nvSpPr>
          <p:cNvPr id="68611" name="Text Box 5"/>
          <p:cNvSpPr txBox="1">
            <a:spLocks noChangeArrowheads="1"/>
          </p:cNvSpPr>
          <p:nvPr/>
        </p:nvSpPr>
        <p:spPr bwMode="auto">
          <a:xfrm>
            <a:off x="4643438" y="1557338"/>
            <a:ext cx="41767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b="1">
                <a:solidFill>
                  <a:srgbClr val="000099"/>
                </a:solidFill>
                <a:latin typeface="Papyrus" pitchFamily="66" charset="0"/>
              </a:rPr>
              <a:t>   </a:t>
            </a:r>
          </a:p>
        </p:txBody>
      </p:sp>
      <p:sp>
        <p:nvSpPr>
          <p:cNvPr id="68612" name="Rectangle 6"/>
          <p:cNvSpPr>
            <a:spLocks noChangeArrowheads="1"/>
          </p:cNvSpPr>
          <p:nvPr/>
        </p:nvSpPr>
        <p:spPr bwMode="auto">
          <a:xfrm>
            <a:off x="4356100" y="1557338"/>
            <a:ext cx="4608513" cy="4751387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2" name="Text Box 8"/>
          <p:cNvSpPr txBox="1">
            <a:spLocks noChangeArrowheads="1"/>
          </p:cNvSpPr>
          <p:nvPr/>
        </p:nvSpPr>
        <p:spPr bwMode="auto">
          <a:xfrm>
            <a:off x="4572000" y="1557338"/>
            <a:ext cx="4176713" cy="3140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Before current  Dark  Energy  epoch</a:t>
            </a:r>
          </a:p>
          <a:p>
            <a:pPr eaLnBrk="0" hangingPunct="0"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Mathematica1" pitchFamily="2" charset="2"/>
              </a:rPr>
              <a:t>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Universe dominated by matter:</a:t>
            </a:r>
          </a:p>
          <a:p>
            <a:pPr eaLnBrk="0" hangingPunct="0"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          Decelerating Expansion</a:t>
            </a:r>
          </a:p>
          <a:p>
            <a:pPr eaLnBrk="0" hangingPunct="0"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buFont typeface="Mathematica1" pitchFamily="2" charset="2"/>
              <a:buChar char="·"/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Mathematica1" pitchFamily="2" charset="2"/>
              </a:rPr>
              <a:t>Observable in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Mathematica1" pitchFamily="2" charset="2"/>
              </a:rPr>
              <a:t>SNIa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Mathematica1" pitchFamily="2" charset="2"/>
              </a:rPr>
              <a:t> at very high z:</a:t>
            </a:r>
          </a:p>
          <a:p>
            <a:pPr eaLnBrk="0" hangingPunct="0">
              <a:buFont typeface="Mathematica1" pitchFamily="2" charset="2"/>
              <a:buNone/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sym typeface="Mathematica1" pitchFamily="2" charset="2"/>
            </a:endParaRPr>
          </a:p>
          <a:p>
            <a:pPr eaLnBrk="0" hangingPunct="0">
              <a:buFont typeface="Mathematica1" pitchFamily="2" charset="2"/>
              <a:buNone/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Mathematica1" pitchFamily="2" charset="2"/>
              </a:rPr>
              <a:t>               z  &gt;  0.73</a:t>
            </a:r>
          </a:p>
          <a:p>
            <a:pPr eaLnBrk="0" hangingPunct="0"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</a:t>
            </a:r>
          </a:p>
        </p:txBody>
      </p:sp>
      <p:pic>
        <p:nvPicPr>
          <p:cNvPr id="68614" name="Picture 10" descr="dDM-vs-SNLS3-201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84313"/>
            <a:ext cx="4176713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11" descr="dDM-vs-z-29Dec06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700"/>
            <a:ext cx="4284663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156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395288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Union2:</a:t>
            </a:r>
            <a:br>
              <a:rPr lang="en-US" sz="6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state-of-the-art </a:t>
            </a:r>
            <a:r>
              <a:rPr lang="en-US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SNIa</a:t>
            </a:r>
            <a:r>
              <a:rPr 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compilation</a:t>
            </a:r>
          </a:p>
        </p:txBody>
      </p:sp>
      <p:sp>
        <p:nvSpPr>
          <p:cNvPr id="69635" name="Text Box 5"/>
          <p:cNvSpPr txBox="1">
            <a:spLocks noChangeArrowheads="1"/>
          </p:cNvSpPr>
          <p:nvPr/>
        </p:nvSpPr>
        <p:spPr bwMode="auto">
          <a:xfrm>
            <a:off x="4643438" y="1557338"/>
            <a:ext cx="41767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b="1">
                <a:solidFill>
                  <a:srgbClr val="000099"/>
                </a:solidFill>
                <a:latin typeface="Papyrus" pitchFamily="66" charset="0"/>
              </a:rPr>
              <a:t>   </a:t>
            </a:r>
          </a:p>
        </p:txBody>
      </p:sp>
      <p:sp>
        <p:nvSpPr>
          <p:cNvPr id="75781" name="Rectangle 6"/>
          <p:cNvSpPr>
            <a:spLocks noChangeArrowheads="1"/>
          </p:cNvSpPr>
          <p:nvPr/>
        </p:nvSpPr>
        <p:spPr bwMode="auto">
          <a:xfrm>
            <a:off x="5003800" y="1557338"/>
            <a:ext cx="3889375" cy="4751387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5782" name="Text Box 8"/>
          <p:cNvSpPr txBox="1">
            <a:spLocks noChangeArrowheads="1"/>
          </p:cNvSpPr>
          <p:nvPr/>
        </p:nvSpPr>
        <p:spPr bwMode="auto">
          <a:xfrm>
            <a:off x="5508625" y="1916113"/>
            <a:ext cx="3240088" cy="3970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SCP Union2.1 SN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compilation:</a:t>
            </a:r>
          </a:p>
          <a:p>
            <a:pPr eaLnBrk="0" hangingPunct="0"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719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SNe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17 datasets     </a:t>
            </a:r>
          </a:p>
          <a:p>
            <a:pPr eaLnBrk="0" hangingPunct="0"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            (557 used)</a:t>
            </a:r>
          </a:p>
          <a:p>
            <a:pPr eaLnBrk="0" hangingPunct="0"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6 z&gt;1 SN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Ia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Amanullah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et al. 2010</a:t>
            </a:r>
          </a:p>
          <a:p>
            <a:pPr eaLnBrk="0" hangingPunct="0"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69638" name="Picture 2" descr="Union2_Hubble_slidebig.png                                     005C3117Macintosh HD                   BEE2E65C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4956175" cy="50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4"/>
          <p:cNvSpPr>
            <a:spLocks noChangeArrowheads="1"/>
          </p:cNvSpPr>
          <p:nvPr/>
        </p:nvSpPr>
        <p:spPr bwMode="auto">
          <a:xfrm>
            <a:off x="331788" y="938213"/>
            <a:ext cx="8526462" cy="4705350"/>
          </a:xfrm>
          <a:prstGeom prst="rect">
            <a:avLst/>
          </a:prstGeom>
          <a:noFill/>
          <a:ln w="57150">
            <a:solidFill>
              <a:schemeClr val="accent3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492375"/>
            <a:ext cx="9072563" cy="1169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000" b="1" dirty="0">
                <a:solidFill>
                  <a:srgbClr val="FFFF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Clustering</a:t>
            </a:r>
          </a:p>
        </p:txBody>
      </p:sp>
    </p:spTree>
    <p:extLst>
      <p:ext uri="{BB962C8B-B14F-4D97-AF65-F5344CB8AC3E}">
        <p14:creationId xmlns:p14="http://schemas.microsoft.com/office/powerpoint/2010/main" val="57209018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/>
              <a:t>Cosmic Constraints</a:t>
            </a:r>
            <a:br>
              <a:rPr lang="en-US" altLang="en-US" b="1" smtClean="0"/>
            </a:br>
            <a:r>
              <a:rPr lang="en-US" altLang="en-US" b="1" smtClean="0"/>
              <a:t>LSS Clustering</a:t>
            </a:r>
          </a:p>
        </p:txBody>
      </p:sp>
      <p:pic>
        <p:nvPicPr>
          <p:cNvPr id="25603" name="Content Placeholder 3" descr="pk.sdss.dr7.reid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484313"/>
            <a:ext cx="4048125" cy="4525962"/>
          </a:xfrm>
        </p:spPr>
      </p:pic>
      <p:pic>
        <p:nvPicPr>
          <p:cNvPr id="25604" name="Picture 4" descr="clustering.cosmpar.sdss.dr7.rei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5" y="1628775"/>
            <a:ext cx="4962525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Box 5"/>
          <p:cNvSpPr txBox="1">
            <a:spLocks noChangeArrowheads="1"/>
          </p:cNvSpPr>
          <p:nvPr/>
        </p:nvSpPr>
        <p:spPr bwMode="auto">
          <a:xfrm>
            <a:off x="611188" y="6092825"/>
            <a:ext cx="3600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SDSS DR7 LRG sample </a:t>
            </a: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Clustering,   Reid et al. 2010</a:t>
            </a:r>
          </a:p>
        </p:txBody>
      </p:sp>
    </p:spTree>
    <p:extLst>
      <p:ext uri="{BB962C8B-B14F-4D97-AF65-F5344CB8AC3E}">
        <p14:creationId xmlns:p14="http://schemas.microsoft.com/office/powerpoint/2010/main" val="585849345"/>
      </p:ext>
    </p:extLst>
  </p:cSld>
  <p:clrMapOvr>
    <a:masterClrMapping/>
  </p:clrMapOvr>
  <p:transition>
    <p:zoom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4"/>
          <p:cNvSpPr>
            <a:spLocks noChangeArrowheads="1"/>
          </p:cNvSpPr>
          <p:nvPr/>
        </p:nvSpPr>
        <p:spPr bwMode="auto">
          <a:xfrm>
            <a:off x="331788" y="938213"/>
            <a:ext cx="8526462" cy="4705350"/>
          </a:xfrm>
          <a:prstGeom prst="rect">
            <a:avLst/>
          </a:prstGeom>
          <a:noFill/>
          <a:ln w="57150">
            <a:solidFill>
              <a:schemeClr val="accent3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916113"/>
            <a:ext cx="9072563" cy="22479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000" b="1" dirty="0">
                <a:solidFill>
                  <a:srgbClr val="FFFF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Structure </a:t>
            </a:r>
          </a:p>
          <a:p>
            <a:pPr algn="ctr">
              <a:defRPr/>
            </a:pPr>
            <a:r>
              <a:rPr lang="en-US" sz="7000" b="1" dirty="0">
                <a:solidFill>
                  <a:srgbClr val="FFFF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Growth Factor</a:t>
            </a:r>
          </a:p>
        </p:txBody>
      </p:sp>
    </p:spTree>
    <p:extLst>
      <p:ext uri="{BB962C8B-B14F-4D97-AF65-F5344CB8AC3E}">
        <p14:creationId xmlns:p14="http://schemas.microsoft.com/office/powerpoint/2010/main" val="328124536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1" descr="vpec.line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5572125"/>
            <a:ext cx="506253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CC"/>
                </a:solidFill>
              </a:rPr>
              <a:t>Large  Scale  Flows</a:t>
            </a:r>
          </a:p>
        </p:txBody>
      </p:sp>
      <p:sp>
        <p:nvSpPr>
          <p:cNvPr id="27652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86063" y="1428750"/>
            <a:ext cx="5929312" cy="4143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42875" y="1285875"/>
            <a:ext cx="3786188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Arial"/>
                <a:sym typeface="Mathematica1"/>
              </a:rPr>
              <a:t>Large-Scale Flows: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Arial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Arial"/>
                <a:sym typeface="Mathematica1"/>
              </a:rPr>
              <a:t> On large (</a:t>
            </a:r>
            <a:r>
              <a:rPr lang="en-US" sz="1400" b="1" kern="0" dirty="0" err="1">
                <a:solidFill>
                  <a:srgbClr val="0000CC"/>
                </a:solidFill>
                <a:latin typeface="Arial"/>
                <a:sym typeface="Mathematica1"/>
              </a:rPr>
              <a:t>Mpc</a:t>
            </a:r>
            <a:r>
              <a:rPr lang="en-US" sz="1400" b="1" kern="0" dirty="0">
                <a:solidFill>
                  <a:srgbClr val="0000CC"/>
                </a:solidFill>
                <a:latin typeface="Arial"/>
                <a:sym typeface="Mathematica1"/>
              </a:rPr>
              <a:t>) scales,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Arial"/>
                <a:sym typeface="Mathematica1"/>
              </a:rPr>
              <a:t>   structure formation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Arial"/>
                <a:sym typeface="Mathematica1"/>
              </a:rPr>
              <a:t>   still in linear regime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Arial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Arial"/>
                <a:sym typeface="Mathematica1"/>
              </a:rPr>
              <a:t> Structure buildup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Arial"/>
                <a:sym typeface="Mathematica1"/>
              </a:rPr>
              <a:t>   accompanied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Arial"/>
                <a:sym typeface="Mathematica1"/>
              </a:rPr>
              <a:t>   by displacement of matter: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Arial"/>
                <a:sym typeface="Mathematica1"/>
              </a:rPr>
              <a:t>   - Cosmic flows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Arial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Arial"/>
                <a:sym typeface="Mathematica1"/>
              </a:rPr>
              <a:t> Directly related to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Arial"/>
                <a:sym typeface="Mathematica1"/>
              </a:rPr>
              <a:t>   cosmic matter distribution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Arial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                     </a:t>
            </a:r>
            <a:endParaRPr lang="en-US" sz="14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1428750"/>
            <a:ext cx="2571750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pic>
        <p:nvPicPr>
          <p:cNvPr id="27656" name="Picture 8" descr="pscz.dtfe.sculptor.l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1500188"/>
            <a:ext cx="5483225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215188" y="6286500"/>
            <a:ext cx="428625" cy="3571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74387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inste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113" y="-4275138"/>
            <a:ext cx="12076113" cy="136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0825" y="-458788"/>
            <a:ext cx="9793288" cy="70167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0" b="1" dirty="0">
                <a:solidFill>
                  <a:schemeClr val="accent3"/>
                </a:solidFill>
                <a:latin typeface="+mj-lt"/>
                <a:sym typeface="Mathematica1"/>
              </a:rPr>
              <a:t>     </a:t>
            </a:r>
            <a:endParaRPr lang="en-US" sz="20000" b="1" dirty="0">
              <a:solidFill>
                <a:schemeClr val="accent3"/>
              </a:solidFill>
              <a:latin typeface="+mj-lt"/>
            </a:endParaRPr>
          </a:p>
          <a:p>
            <a:pPr>
              <a:defRPr/>
            </a:pPr>
            <a:endParaRPr lang="en-US" sz="5000" b="1" dirty="0">
              <a:solidFill>
                <a:schemeClr val="accent3"/>
              </a:solidFill>
              <a:latin typeface="+mj-lt"/>
            </a:endParaRPr>
          </a:p>
          <a:p>
            <a:pPr>
              <a:defRPr/>
            </a:pPr>
            <a:endParaRPr lang="en-US" sz="5000" b="1" dirty="0">
              <a:solidFill>
                <a:schemeClr val="accent3"/>
              </a:solidFill>
              <a:latin typeface="+mj-lt"/>
            </a:endParaRPr>
          </a:p>
          <a:p>
            <a:pPr>
              <a:defRPr/>
            </a:pPr>
            <a:endParaRPr lang="en-US" sz="5000" b="1" dirty="0">
              <a:solidFill>
                <a:schemeClr val="accent3"/>
              </a:solidFill>
              <a:latin typeface="+mj-lt"/>
            </a:endParaRPr>
          </a:p>
          <a:p>
            <a:pPr>
              <a:defRPr/>
            </a:pPr>
            <a:endParaRPr lang="en-US" sz="5000" b="1" dirty="0">
              <a:solidFill>
                <a:schemeClr val="accent3"/>
              </a:solidFill>
              <a:latin typeface="+mj-lt"/>
            </a:endParaRPr>
          </a:p>
          <a:p>
            <a:pPr>
              <a:defRPr/>
            </a:pPr>
            <a:r>
              <a:rPr lang="en-US" sz="5000" b="1" dirty="0">
                <a:solidFill>
                  <a:schemeClr val="accent3"/>
                </a:solidFill>
                <a:latin typeface="+mj-lt"/>
              </a:rPr>
              <a:t>Einstein’s  Biggest  Blunder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CC"/>
                </a:solidFill>
              </a:rPr>
              <a:t>Redshift  Distortions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428750"/>
            <a:ext cx="8715375" cy="51419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smtClean="0">
                <a:solidFill>
                  <a:srgbClr val="0000CC"/>
                </a:solidFill>
              </a:rPr>
              <a:t>Origin  of  peculiar  velocities:</a:t>
            </a:r>
            <a:r>
              <a:rPr lang="en-US" altLang="en-US" sz="2000" b="1" smtClean="0">
                <a:solidFill>
                  <a:srgbClr val="FFFF00"/>
                </a:solidFill>
              </a:rPr>
              <a:t>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smtClean="0">
                <a:solidFill>
                  <a:srgbClr val="0000CC"/>
                </a:solidFill>
              </a:rPr>
              <a:t>three  regimes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smtClean="0">
                <a:solidFill>
                  <a:srgbClr val="0000CC"/>
                </a:solidFill>
                <a:latin typeface="Papyrus" pitchFamily="66" charset="0"/>
                <a:sym typeface="Mathematica1" pitchFamily="2" charset="2"/>
              </a:rPr>
              <a:t>  </a:t>
            </a:r>
            <a:r>
              <a:rPr lang="en-US" altLang="en-US" sz="1500" b="1" smtClean="0">
                <a:solidFill>
                  <a:srgbClr val="0000CC"/>
                </a:solidFill>
              </a:rPr>
              <a:t>very  high-density virialized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500" b="1" smtClean="0">
                <a:solidFill>
                  <a:srgbClr val="0000CC"/>
                </a:solidFill>
              </a:rPr>
              <a:t>    cluster  (core) regions: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500" b="1" smtClean="0">
                <a:solidFill>
                  <a:srgbClr val="0000CC"/>
                </a:solidFill>
              </a:rPr>
              <a:t>     “thermal”  motion  in cluster,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500" b="1" smtClean="0">
                <a:solidFill>
                  <a:srgbClr val="0000CC"/>
                </a:solidFill>
              </a:rPr>
              <a:t>     up to  &gt; 1000  km/s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500" b="1" smtClean="0">
              <a:solidFill>
                <a:srgbClr val="0000CC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500" b="1" smtClean="0">
                <a:solidFill>
                  <a:srgbClr val="C00000"/>
                </a:solidFill>
              </a:rPr>
              <a:t>     “Fingers   of  God”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500" b="1" smtClean="0">
              <a:solidFill>
                <a:srgbClr val="0000CC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500" b="1" smtClean="0">
                <a:solidFill>
                  <a:srgbClr val="0000CC"/>
                </a:solidFill>
              </a:rPr>
              <a:t> </a:t>
            </a:r>
            <a:r>
              <a:rPr lang="en-US" altLang="en-US" sz="1500" b="1" smtClean="0">
                <a:solidFill>
                  <a:srgbClr val="0000CC"/>
                </a:solidFill>
                <a:sym typeface="Mathematica1" pitchFamily="2" charset="2"/>
              </a:rPr>
              <a:t>  </a:t>
            </a:r>
            <a:r>
              <a:rPr lang="en-US" altLang="en-US" sz="1500" b="1" smtClean="0">
                <a:solidFill>
                  <a:srgbClr val="0000CC"/>
                </a:solidFill>
              </a:rPr>
              <a:t>collapsing overdensity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500" b="1" smtClean="0">
                <a:solidFill>
                  <a:srgbClr val="0000CC"/>
                </a:solidFill>
              </a:rPr>
              <a:t>    (forming cluster):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500" b="1" smtClean="0">
                <a:solidFill>
                  <a:srgbClr val="0000CC"/>
                </a:solidFill>
              </a:rPr>
              <a:t>    inflow/infall  velocity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500" b="1" smtClean="0">
              <a:solidFill>
                <a:srgbClr val="0000CC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500" b="1" smtClean="0">
                <a:solidFill>
                  <a:srgbClr val="0000CC"/>
                </a:solidFill>
                <a:sym typeface="Mathematica1" pitchFamily="2" charset="2"/>
              </a:rPr>
              <a:t>  Large scales: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500" b="1" smtClean="0">
                <a:solidFill>
                  <a:srgbClr val="0000CC"/>
                </a:solidFill>
                <a:sym typeface="Mathematica1" pitchFamily="2" charset="2"/>
              </a:rPr>
              <a:t>    (linear, quasi-linear)  cosmic flow,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500" b="1" smtClean="0">
                <a:solidFill>
                  <a:srgbClr val="0000CC"/>
                </a:solidFill>
                <a:sym typeface="Mathematica1" pitchFamily="2" charset="2"/>
              </a:rPr>
              <a:t>    manifestation of structure growth</a:t>
            </a:r>
            <a:endParaRPr lang="en-US" altLang="en-US" sz="1500" b="1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500" b="1" smtClean="0">
                <a:solidFill>
                  <a:srgbClr val="FFFF00"/>
                </a:solidFill>
                <a:latin typeface="Papyrus" pitchFamily="66" charset="0"/>
              </a:rPr>
              <a:t>     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</a:t>
            </a: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</a:t>
            </a: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28676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</p:txBody>
      </p:sp>
      <p:pic>
        <p:nvPicPr>
          <p:cNvPr id="28677" name="Picture 5" descr="zspace.distortions.hamil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1357313"/>
            <a:ext cx="4857750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929063" y="1428750"/>
            <a:ext cx="4786312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2875" y="2500313"/>
            <a:ext cx="3714750" cy="4214812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06244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sky-redshift space </a:t>
            </a:r>
            <a:br>
              <a:rPr lang="en-US" altLang="en-US" smtClean="0"/>
            </a:br>
            <a:r>
              <a:rPr lang="en-US" altLang="en-US" smtClean="0"/>
              <a:t>2-pt correlation function </a:t>
            </a:r>
            <a:r>
              <a:rPr lang="en-US" altLang="en-US" smtClean="0">
                <a:sym typeface="Mathematica1" pitchFamily="2" charset="2"/>
              </a:rPr>
              <a:t>(,)</a:t>
            </a:r>
            <a:endParaRPr lang="en-US" altLang="en-US" smtClean="0"/>
          </a:p>
        </p:txBody>
      </p:sp>
      <p:pic>
        <p:nvPicPr>
          <p:cNvPr id="6150" name="Content Placeholder 3" descr="2dFGRS_Xi_passive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" y="1714500"/>
            <a:ext cx="4935538" cy="4965700"/>
          </a:xfrm>
        </p:spPr>
      </p:pic>
      <p:sp>
        <p:nvSpPr>
          <p:cNvPr id="6151" name="TextBox 5"/>
          <p:cNvSpPr txBox="1">
            <a:spLocks noChangeArrowheads="1"/>
          </p:cNvSpPr>
          <p:nvPr/>
        </p:nvSpPr>
        <p:spPr bwMode="auto">
          <a:xfrm>
            <a:off x="5357813" y="1857375"/>
            <a:ext cx="35718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Correlation function determined </a:t>
            </a: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in sky-redshift space:</a:t>
            </a:r>
          </a:p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         </a:t>
            </a: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6072188" y="2857500"/>
          <a:ext cx="1966912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25" name="Equation" r:id="rId4" imgW="495000" imgH="203040" progId="Equation.DSMT4">
                  <p:embed/>
                </p:oleObj>
              </mc:Choice>
              <mc:Fallback>
                <p:oleObj name="Equation" r:id="rId4" imgW="4950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2188" y="2857500"/>
                        <a:ext cx="1966912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TextBox 7"/>
          <p:cNvSpPr txBox="1">
            <a:spLocks noChangeArrowheads="1"/>
          </p:cNvSpPr>
          <p:nvPr/>
        </p:nvSpPr>
        <p:spPr bwMode="auto">
          <a:xfrm>
            <a:off x="5286375" y="4000500"/>
            <a:ext cx="27860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sky position:               </a:t>
            </a: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redshift coordinate:  </a:t>
            </a:r>
          </a:p>
        </p:txBody>
      </p:sp>
      <p:graphicFrame>
        <p:nvGraphicFramePr>
          <p:cNvPr id="6147" name="Object 4"/>
          <p:cNvGraphicFramePr>
            <a:graphicFrameLocks noChangeAspect="1"/>
          </p:cNvGraphicFramePr>
          <p:nvPr/>
        </p:nvGraphicFramePr>
        <p:xfrm>
          <a:off x="7358063" y="4000500"/>
          <a:ext cx="161925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26" name="Equation" r:id="rId6" imgW="660240" imgH="203040" progId="Equation.DSMT4">
                  <p:embed/>
                </p:oleObj>
              </mc:Choice>
              <mc:Fallback>
                <p:oleObj name="Equation" r:id="rId6" imgW="6602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8063" y="4000500"/>
                        <a:ext cx="1619250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5"/>
          <p:cNvGraphicFramePr>
            <a:graphicFrameLocks noChangeAspect="1"/>
          </p:cNvGraphicFramePr>
          <p:nvPr/>
        </p:nvGraphicFramePr>
        <p:xfrm>
          <a:off x="7358063" y="4357688"/>
          <a:ext cx="1058862" cy="2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27" name="Equation" r:id="rId8" imgW="431640" imgH="139680" progId="Equation.DSMT4">
                  <p:embed/>
                </p:oleObj>
              </mc:Choice>
              <mc:Fallback>
                <p:oleObj name="Equation" r:id="rId8" imgW="431640" imgH="139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8063" y="4357688"/>
                        <a:ext cx="1058862" cy="293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6072188" y="2786063"/>
            <a:ext cx="2071687" cy="857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6154" name="TextBox 13"/>
          <p:cNvSpPr txBox="1">
            <a:spLocks noChangeArrowheads="1"/>
          </p:cNvSpPr>
          <p:nvPr/>
        </p:nvSpPr>
        <p:spPr bwMode="auto">
          <a:xfrm>
            <a:off x="5357813" y="4857750"/>
            <a:ext cx="392906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Close distances:  </a:t>
            </a: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       distortion due to non-linear</a:t>
            </a: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       Finger of God</a:t>
            </a: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Large distances:</a:t>
            </a: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        distortions due to large-scale </a:t>
            </a: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        flows</a:t>
            </a:r>
          </a:p>
        </p:txBody>
      </p:sp>
      <p:sp>
        <p:nvSpPr>
          <p:cNvPr id="16" name="Left Arrow 15"/>
          <p:cNvSpPr/>
          <p:nvPr/>
        </p:nvSpPr>
        <p:spPr>
          <a:xfrm rot="1698307">
            <a:off x="3022600" y="4633913"/>
            <a:ext cx="2500313" cy="635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17" name="Left Arrow 16"/>
          <p:cNvSpPr/>
          <p:nvPr/>
        </p:nvSpPr>
        <p:spPr>
          <a:xfrm rot="1698307">
            <a:off x="3690938" y="5430838"/>
            <a:ext cx="1765300" cy="4603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57813" y="4857750"/>
            <a:ext cx="3643312" cy="17859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97298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Redshift Space Distortions </a:t>
            </a:r>
            <a:br>
              <a:rPr lang="en-US" altLang="en-US" smtClean="0"/>
            </a:br>
            <a:r>
              <a:rPr lang="en-US" altLang="en-US" smtClean="0"/>
              <a:t>Correlation Function</a:t>
            </a:r>
          </a:p>
        </p:txBody>
      </p:sp>
      <p:pic>
        <p:nvPicPr>
          <p:cNvPr id="7174" name="Content Placeholder 3" descr="2dFGRS_Xi_passive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" y="1714500"/>
            <a:ext cx="4935538" cy="4965700"/>
          </a:xfrm>
        </p:spPr>
      </p:pic>
      <p:sp>
        <p:nvSpPr>
          <p:cNvPr id="7175" name="TextBox 13"/>
          <p:cNvSpPr txBox="1">
            <a:spLocks noChangeArrowheads="1"/>
          </p:cNvSpPr>
          <p:nvPr/>
        </p:nvSpPr>
        <p:spPr bwMode="auto">
          <a:xfrm>
            <a:off x="5357813" y="5214938"/>
            <a:ext cx="39290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Large distances:</a:t>
            </a: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        distortions due to large-scale </a:t>
            </a: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        flows</a:t>
            </a:r>
          </a:p>
        </p:txBody>
      </p:sp>
      <p:sp>
        <p:nvSpPr>
          <p:cNvPr id="17" name="Left Arrow 16"/>
          <p:cNvSpPr/>
          <p:nvPr/>
        </p:nvSpPr>
        <p:spPr>
          <a:xfrm rot="1698307">
            <a:off x="3914775" y="5257800"/>
            <a:ext cx="1527175" cy="460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57813" y="5143500"/>
            <a:ext cx="3714750" cy="10001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7178" name="TextBox 17"/>
          <p:cNvSpPr txBox="1">
            <a:spLocks noChangeArrowheads="1"/>
          </p:cNvSpPr>
          <p:nvPr/>
        </p:nvSpPr>
        <p:spPr bwMode="auto">
          <a:xfrm>
            <a:off x="5214938" y="2786063"/>
            <a:ext cx="37147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On average,            gets amplified </a:t>
            </a: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              wrt.            </a:t>
            </a:r>
          </a:p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Linear perturbation theory</a:t>
            </a: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(Kaiser 1987):   </a:t>
            </a:r>
          </a:p>
        </p:txBody>
      </p:sp>
      <p:graphicFrame>
        <p:nvGraphicFramePr>
          <p:cNvPr id="7170" name="Object 5"/>
          <p:cNvGraphicFramePr>
            <a:graphicFrameLocks noChangeAspect="1"/>
          </p:cNvGraphicFramePr>
          <p:nvPr/>
        </p:nvGraphicFramePr>
        <p:xfrm>
          <a:off x="6643688" y="2786063"/>
          <a:ext cx="67945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9" name="Equation" r:id="rId4" imgW="342720" imgH="228600" progId="Equation.DSMT4">
                  <p:embed/>
                </p:oleObj>
              </mc:Choice>
              <mc:Fallback>
                <p:oleObj name="Equation" r:id="rId4" imgW="3427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688" y="2786063"/>
                        <a:ext cx="679450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6"/>
          <p:cNvGraphicFramePr>
            <a:graphicFrameLocks noChangeAspect="1"/>
          </p:cNvGraphicFramePr>
          <p:nvPr/>
        </p:nvGraphicFramePr>
        <p:xfrm>
          <a:off x="6643688" y="3071813"/>
          <a:ext cx="70485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0" name="Equation" r:id="rId6" imgW="355320" imgH="228600" progId="Equation.DSMT4">
                  <p:embed/>
                </p:oleObj>
              </mc:Choice>
              <mc:Fallback>
                <p:oleObj name="Equation" r:id="rId6" imgW="3553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688" y="3071813"/>
                        <a:ext cx="704850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7"/>
          <p:cNvGraphicFramePr>
            <a:graphicFrameLocks noChangeAspect="1"/>
          </p:cNvGraphicFramePr>
          <p:nvPr/>
        </p:nvGraphicFramePr>
        <p:xfrm>
          <a:off x="5357813" y="4357688"/>
          <a:ext cx="3714750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1" name="Equation" r:id="rId8" imgW="1955520" imgH="393480" progId="Equation.DSMT4">
                  <p:embed/>
                </p:oleObj>
              </mc:Choice>
              <mc:Fallback>
                <p:oleObj name="Equation" r:id="rId8" imgW="19555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7813" y="4357688"/>
                        <a:ext cx="3714750" cy="642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5357813" y="4286250"/>
            <a:ext cx="3714750" cy="7858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00774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altLang="en-US" b="1" smtClean="0"/>
              <a:t>Evolution Growth Rate</a:t>
            </a:r>
          </a:p>
        </p:txBody>
      </p:sp>
      <p:pic>
        <p:nvPicPr>
          <p:cNvPr id="8196" name="Content Placeholder 3" descr="xipiz.guzzo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125538"/>
            <a:ext cx="4316412" cy="3671887"/>
          </a:xfrm>
        </p:spPr>
      </p:pic>
      <p:pic>
        <p:nvPicPr>
          <p:cNvPr id="8197" name="Picture 4" descr="growthrate.evolution.guzz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060575"/>
            <a:ext cx="4860925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684213" y="5516563"/>
          <a:ext cx="3508375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55" name="Equation" r:id="rId5" imgW="1752480" imgH="393480" progId="Equation.DSMT4">
                  <p:embed/>
                </p:oleObj>
              </mc:Choice>
              <mc:Fallback>
                <p:oleObj name="Equation" r:id="rId5" imgW="17524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5516563"/>
                        <a:ext cx="3508375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own Arrow 6"/>
          <p:cNvSpPr/>
          <p:nvPr/>
        </p:nvSpPr>
        <p:spPr>
          <a:xfrm>
            <a:off x="1908175" y="4868863"/>
            <a:ext cx="576263" cy="647700"/>
          </a:xfrm>
          <a:prstGeom prst="down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8199" name="TextBox 7"/>
          <p:cNvSpPr txBox="1">
            <a:spLocks noChangeArrowheads="1"/>
          </p:cNvSpPr>
          <p:nvPr/>
        </p:nvSpPr>
        <p:spPr bwMode="auto">
          <a:xfrm>
            <a:off x="611188" y="6381750"/>
            <a:ext cx="3455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Peebles growth rate factor </a:t>
            </a:r>
          </a:p>
        </p:txBody>
      </p:sp>
      <p:sp>
        <p:nvSpPr>
          <p:cNvPr id="9" name="Rectangle 8"/>
          <p:cNvSpPr/>
          <p:nvPr/>
        </p:nvSpPr>
        <p:spPr>
          <a:xfrm>
            <a:off x="684213" y="5589588"/>
            <a:ext cx="3527425" cy="7191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8201" name="TextBox 9"/>
          <p:cNvSpPr txBox="1">
            <a:spLocks noChangeArrowheads="1"/>
          </p:cNvSpPr>
          <p:nvPr/>
        </p:nvSpPr>
        <p:spPr bwMode="auto">
          <a:xfrm>
            <a:off x="4643438" y="1412875"/>
            <a:ext cx="3457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Linder  2008</a:t>
            </a: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Guzzo et al. 2008 </a:t>
            </a:r>
          </a:p>
        </p:txBody>
      </p:sp>
    </p:spTree>
    <p:extLst>
      <p:ext uri="{BB962C8B-B14F-4D97-AF65-F5344CB8AC3E}">
        <p14:creationId xmlns:p14="http://schemas.microsoft.com/office/powerpoint/2010/main" val="1374488428"/>
      </p:ext>
    </p:extLst>
  </p:cSld>
  <p:clrMapOvr>
    <a:masterClrMapping/>
  </p:clrMapOvr>
  <p:transition>
    <p:zoom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085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-396875" y="1700808"/>
            <a:ext cx="9720263" cy="281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6000" b="1" dirty="0" smtClean="0"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Galaxy &amp; Cluster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 smtClean="0"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Clustering</a:t>
            </a:r>
            <a:endParaRPr lang="en-US" sz="6000" b="1" dirty="0"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480224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/>
              <a:t>Cosmic Constraints</a:t>
            </a:r>
            <a:br>
              <a:rPr lang="en-US" altLang="en-US" b="1" smtClean="0"/>
            </a:br>
            <a:r>
              <a:rPr lang="en-US" altLang="en-US" b="1" smtClean="0"/>
              <a:t>LSS Clustering</a:t>
            </a:r>
          </a:p>
        </p:txBody>
      </p:sp>
      <p:pic>
        <p:nvPicPr>
          <p:cNvPr id="25603" name="Content Placeholder 3" descr="pk.sdss.dr7.reid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484313"/>
            <a:ext cx="4048125" cy="4525962"/>
          </a:xfrm>
        </p:spPr>
      </p:pic>
      <p:pic>
        <p:nvPicPr>
          <p:cNvPr id="25604" name="Picture 4" descr="clustering.cosmpar.sdss.dr7.rei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5" y="1628775"/>
            <a:ext cx="4962525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Box 5"/>
          <p:cNvSpPr txBox="1">
            <a:spLocks noChangeArrowheads="1"/>
          </p:cNvSpPr>
          <p:nvPr/>
        </p:nvSpPr>
        <p:spPr bwMode="auto">
          <a:xfrm>
            <a:off x="611188" y="6092825"/>
            <a:ext cx="3600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SDSS DR7 LRG sample </a:t>
            </a: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Clustering,   Reid et al. 2010</a:t>
            </a:r>
          </a:p>
        </p:txBody>
      </p:sp>
    </p:spTree>
    <p:extLst>
      <p:ext uri="{BB962C8B-B14F-4D97-AF65-F5344CB8AC3E}">
        <p14:creationId xmlns:p14="http://schemas.microsoft.com/office/powerpoint/2010/main" val="3909482769"/>
      </p:ext>
    </p:extLst>
  </p:cSld>
  <p:clrMapOvr>
    <a:masterClrMapping/>
  </p:clrMapOvr>
  <p:transition>
    <p:zoom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085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-396875" y="1341438"/>
            <a:ext cx="9720263" cy="3674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6000" b="1" dirty="0" smtClean="0"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Structure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000" b="1" dirty="0"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 smtClean="0"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Growth Factor</a:t>
            </a:r>
            <a:endParaRPr lang="en-US" sz="6000" b="1" dirty="0"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480224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1" descr="vpec.line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5572125"/>
            <a:ext cx="506253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CC"/>
                </a:solidFill>
              </a:rPr>
              <a:t>Large  Scale  Flows</a:t>
            </a:r>
          </a:p>
        </p:txBody>
      </p:sp>
      <p:sp>
        <p:nvSpPr>
          <p:cNvPr id="27652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86063" y="1428750"/>
            <a:ext cx="5929312" cy="4143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42875" y="1285875"/>
            <a:ext cx="3786188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Arial"/>
                <a:sym typeface="Mathematica1"/>
              </a:rPr>
              <a:t>Large-Scale Flows: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Arial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Arial"/>
                <a:sym typeface="Mathematica1"/>
              </a:rPr>
              <a:t> On large (</a:t>
            </a:r>
            <a:r>
              <a:rPr lang="en-US" sz="1400" b="1" kern="0" dirty="0" err="1">
                <a:solidFill>
                  <a:srgbClr val="0000CC"/>
                </a:solidFill>
                <a:latin typeface="Arial"/>
                <a:sym typeface="Mathematica1"/>
              </a:rPr>
              <a:t>Mpc</a:t>
            </a:r>
            <a:r>
              <a:rPr lang="en-US" sz="1400" b="1" kern="0" dirty="0">
                <a:solidFill>
                  <a:srgbClr val="0000CC"/>
                </a:solidFill>
                <a:latin typeface="Arial"/>
                <a:sym typeface="Mathematica1"/>
              </a:rPr>
              <a:t>) scales,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Arial"/>
                <a:sym typeface="Mathematica1"/>
              </a:rPr>
              <a:t>   structure formation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Arial"/>
                <a:sym typeface="Mathematica1"/>
              </a:rPr>
              <a:t>   still in linear regime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Arial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Arial"/>
                <a:sym typeface="Mathematica1"/>
              </a:rPr>
              <a:t> Structure buildup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Arial"/>
                <a:sym typeface="Mathematica1"/>
              </a:rPr>
              <a:t>   accompanied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Arial"/>
                <a:sym typeface="Mathematica1"/>
              </a:rPr>
              <a:t>   by displacement of matter: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Arial"/>
                <a:sym typeface="Mathematica1"/>
              </a:rPr>
              <a:t>   - Cosmic flows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Arial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Arial"/>
                <a:sym typeface="Mathematica1"/>
              </a:rPr>
              <a:t> Directly related to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Arial"/>
                <a:sym typeface="Mathematica1"/>
              </a:rPr>
              <a:t>   cosmic matter distribution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Arial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                     </a:t>
            </a:r>
            <a:endParaRPr lang="en-US" sz="14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1428750"/>
            <a:ext cx="2571750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pic>
        <p:nvPicPr>
          <p:cNvPr id="27656" name="Picture 8" descr="pscz.dtfe.sculptor.l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1500188"/>
            <a:ext cx="5483225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215188" y="6286500"/>
            <a:ext cx="428625" cy="3571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24899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CC"/>
                </a:solidFill>
              </a:rPr>
              <a:t>Redshift  Distortions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428750"/>
            <a:ext cx="8715375" cy="51419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smtClean="0">
                <a:solidFill>
                  <a:srgbClr val="0000CC"/>
                </a:solidFill>
              </a:rPr>
              <a:t>Origin  of  peculiar  velocities:</a:t>
            </a:r>
            <a:r>
              <a:rPr lang="en-US" altLang="en-US" sz="2000" b="1" smtClean="0">
                <a:solidFill>
                  <a:srgbClr val="FFFF00"/>
                </a:solidFill>
              </a:rPr>
              <a:t>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smtClean="0">
                <a:solidFill>
                  <a:srgbClr val="0000CC"/>
                </a:solidFill>
              </a:rPr>
              <a:t>three  regimes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smtClean="0">
                <a:solidFill>
                  <a:srgbClr val="0000CC"/>
                </a:solidFill>
                <a:latin typeface="Papyrus" pitchFamily="66" charset="0"/>
                <a:sym typeface="Mathematica1" pitchFamily="2" charset="2"/>
              </a:rPr>
              <a:t>  </a:t>
            </a:r>
            <a:r>
              <a:rPr lang="en-US" altLang="en-US" sz="1500" b="1" smtClean="0">
                <a:solidFill>
                  <a:srgbClr val="0000CC"/>
                </a:solidFill>
              </a:rPr>
              <a:t>very  high-density virialized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500" b="1" smtClean="0">
                <a:solidFill>
                  <a:srgbClr val="0000CC"/>
                </a:solidFill>
              </a:rPr>
              <a:t>    cluster  (core) regions: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500" b="1" smtClean="0">
                <a:solidFill>
                  <a:srgbClr val="0000CC"/>
                </a:solidFill>
              </a:rPr>
              <a:t>     “thermal”  motion  in cluster,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500" b="1" smtClean="0">
                <a:solidFill>
                  <a:srgbClr val="0000CC"/>
                </a:solidFill>
              </a:rPr>
              <a:t>     up to  &gt; 1000  km/s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500" b="1" smtClean="0">
              <a:solidFill>
                <a:srgbClr val="0000CC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500" b="1" smtClean="0">
                <a:solidFill>
                  <a:srgbClr val="C00000"/>
                </a:solidFill>
              </a:rPr>
              <a:t>     “Fingers   of  God”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500" b="1" smtClean="0">
              <a:solidFill>
                <a:srgbClr val="0000CC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500" b="1" smtClean="0">
                <a:solidFill>
                  <a:srgbClr val="0000CC"/>
                </a:solidFill>
              </a:rPr>
              <a:t> </a:t>
            </a:r>
            <a:r>
              <a:rPr lang="en-US" altLang="en-US" sz="1500" b="1" smtClean="0">
                <a:solidFill>
                  <a:srgbClr val="0000CC"/>
                </a:solidFill>
                <a:sym typeface="Mathematica1" pitchFamily="2" charset="2"/>
              </a:rPr>
              <a:t>  </a:t>
            </a:r>
            <a:r>
              <a:rPr lang="en-US" altLang="en-US" sz="1500" b="1" smtClean="0">
                <a:solidFill>
                  <a:srgbClr val="0000CC"/>
                </a:solidFill>
              </a:rPr>
              <a:t>collapsing overdensity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500" b="1" smtClean="0">
                <a:solidFill>
                  <a:srgbClr val="0000CC"/>
                </a:solidFill>
              </a:rPr>
              <a:t>    (forming cluster):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500" b="1" smtClean="0">
                <a:solidFill>
                  <a:srgbClr val="0000CC"/>
                </a:solidFill>
              </a:rPr>
              <a:t>    inflow/infall  velocity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500" b="1" smtClean="0">
              <a:solidFill>
                <a:srgbClr val="0000CC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500" b="1" smtClean="0">
                <a:solidFill>
                  <a:srgbClr val="0000CC"/>
                </a:solidFill>
                <a:sym typeface="Mathematica1" pitchFamily="2" charset="2"/>
              </a:rPr>
              <a:t>  Large scales: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500" b="1" smtClean="0">
                <a:solidFill>
                  <a:srgbClr val="0000CC"/>
                </a:solidFill>
                <a:sym typeface="Mathematica1" pitchFamily="2" charset="2"/>
              </a:rPr>
              <a:t>    (linear, quasi-linear)  cosmic flow,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500" b="1" smtClean="0">
                <a:solidFill>
                  <a:srgbClr val="0000CC"/>
                </a:solidFill>
                <a:sym typeface="Mathematica1" pitchFamily="2" charset="2"/>
              </a:rPr>
              <a:t>    manifestation of structure growth</a:t>
            </a:r>
            <a:endParaRPr lang="en-US" altLang="en-US" sz="1500" b="1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500" b="1" smtClean="0">
                <a:solidFill>
                  <a:srgbClr val="FFFF00"/>
                </a:solidFill>
                <a:latin typeface="Papyrus" pitchFamily="66" charset="0"/>
              </a:rPr>
              <a:t>     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</a:t>
            </a: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</a:t>
            </a: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28676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</p:txBody>
      </p:sp>
      <p:pic>
        <p:nvPicPr>
          <p:cNvPr id="28677" name="Picture 5" descr="zspace.distortions.hamil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1357313"/>
            <a:ext cx="4857750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929063" y="1428750"/>
            <a:ext cx="4786312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2875" y="2500313"/>
            <a:ext cx="3714750" cy="4214812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00394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sky-redshift space </a:t>
            </a:r>
            <a:br>
              <a:rPr lang="en-US" altLang="en-US" smtClean="0"/>
            </a:br>
            <a:r>
              <a:rPr lang="en-US" altLang="en-US" smtClean="0"/>
              <a:t>2-pt correlation function </a:t>
            </a:r>
            <a:r>
              <a:rPr lang="en-US" altLang="en-US" smtClean="0">
                <a:sym typeface="Mathematica1" pitchFamily="2" charset="2"/>
              </a:rPr>
              <a:t>(,)</a:t>
            </a:r>
            <a:endParaRPr lang="en-US" altLang="en-US" smtClean="0"/>
          </a:p>
        </p:txBody>
      </p:sp>
      <p:pic>
        <p:nvPicPr>
          <p:cNvPr id="6150" name="Content Placeholder 3" descr="2dFGRS_Xi_passive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" y="1714500"/>
            <a:ext cx="4935538" cy="4965700"/>
          </a:xfrm>
        </p:spPr>
      </p:pic>
      <p:sp>
        <p:nvSpPr>
          <p:cNvPr id="6151" name="TextBox 5"/>
          <p:cNvSpPr txBox="1">
            <a:spLocks noChangeArrowheads="1"/>
          </p:cNvSpPr>
          <p:nvPr/>
        </p:nvSpPr>
        <p:spPr bwMode="auto">
          <a:xfrm>
            <a:off x="5357813" y="1857375"/>
            <a:ext cx="35718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Correlation function determined </a:t>
            </a: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in sky-redshift space:</a:t>
            </a:r>
          </a:p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         </a:t>
            </a: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6072188" y="2857500"/>
          <a:ext cx="1966912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18" name="Equation" r:id="rId4" imgW="495000" imgH="203040" progId="Equation.DSMT4">
                  <p:embed/>
                </p:oleObj>
              </mc:Choice>
              <mc:Fallback>
                <p:oleObj name="Equation" r:id="rId4" imgW="4950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2188" y="2857500"/>
                        <a:ext cx="1966912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TextBox 7"/>
          <p:cNvSpPr txBox="1">
            <a:spLocks noChangeArrowheads="1"/>
          </p:cNvSpPr>
          <p:nvPr/>
        </p:nvSpPr>
        <p:spPr bwMode="auto">
          <a:xfrm>
            <a:off x="5286375" y="4000500"/>
            <a:ext cx="27860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sky position:               </a:t>
            </a: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redshift coordinate:  </a:t>
            </a:r>
          </a:p>
        </p:txBody>
      </p:sp>
      <p:graphicFrame>
        <p:nvGraphicFramePr>
          <p:cNvPr id="6147" name="Object 4"/>
          <p:cNvGraphicFramePr>
            <a:graphicFrameLocks noChangeAspect="1"/>
          </p:cNvGraphicFramePr>
          <p:nvPr/>
        </p:nvGraphicFramePr>
        <p:xfrm>
          <a:off x="7358063" y="4000500"/>
          <a:ext cx="161925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19" name="Equation" r:id="rId6" imgW="660240" imgH="203040" progId="Equation.DSMT4">
                  <p:embed/>
                </p:oleObj>
              </mc:Choice>
              <mc:Fallback>
                <p:oleObj name="Equation" r:id="rId6" imgW="6602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8063" y="4000500"/>
                        <a:ext cx="1619250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5"/>
          <p:cNvGraphicFramePr>
            <a:graphicFrameLocks noChangeAspect="1"/>
          </p:cNvGraphicFramePr>
          <p:nvPr/>
        </p:nvGraphicFramePr>
        <p:xfrm>
          <a:off x="7358063" y="4357688"/>
          <a:ext cx="1058862" cy="2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20" name="Equation" r:id="rId8" imgW="431640" imgH="139680" progId="Equation.DSMT4">
                  <p:embed/>
                </p:oleObj>
              </mc:Choice>
              <mc:Fallback>
                <p:oleObj name="Equation" r:id="rId8" imgW="431640" imgH="139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8063" y="4357688"/>
                        <a:ext cx="1058862" cy="293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6072188" y="2786063"/>
            <a:ext cx="2071687" cy="857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6154" name="TextBox 13"/>
          <p:cNvSpPr txBox="1">
            <a:spLocks noChangeArrowheads="1"/>
          </p:cNvSpPr>
          <p:nvPr/>
        </p:nvSpPr>
        <p:spPr bwMode="auto">
          <a:xfrm>
            <a:off x="5357813" y="4857750"/>
            <a:ext cx="392906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Close distances:  </a:t>
            </a: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       distortion due to non-linear</a:t>
            </a: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       Finger of God</a:t>
            </a: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Large distances:</a:t>
            </a: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        distortions due to large-scale </a:t>
            </a: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        flows</a:t>
            </a:r>
          </a:p>
        </p:txBody>
      </p:sp>
      <p:sp>
        <p:nvSpPr>
          <p:cNvPr id="16" name="Left Arrow 15"/>
          <p:cNvSpPr/>
          <p:nvPr/>
        </p:nvSpPr>
        <p:spPr>
          <a:xfrm rot="1698307">
            <a:off x="3022600" y="4633913"/>
            <a:ext cx="2500313" cy="635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17" name="Left Arrow 16"/>
          <p:cNvSpPr/>
          <p:nvPr/>
        </p:nvSpPr>
        <p:spPr>
          <a:xfrm rot="1698307">
            <a:off x="3690938" y="5430838"/>
            <a:ext cx="1765300" cy="4603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57813" y="4857750"/>
            <a:ext cx="3643312" cy="17859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75258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rgbClr val="C0C0C0">
              <a:alpha val="50195"/>
            </a:srgbClr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89572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Cosmic Expansion </a:t>
            </a:r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457200" y="1600200"/>
            <a:ext cx="4038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800"/>
          </a:p>
        </p:txBody>
      </p:sp>
      <p:pic>
        <p:nvPicPr>
          <p:cNvPr id="7" name="accel_expanding_univ_lg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268413"/>
            <a:ext cx="8275638" cy="5518150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Redshift Space Distortions </a:t>
            </a:r>
            <a:br>
              <a:rPr lang="en-US" altLang="en-US" smtClean="0"/>
            </a:br>
            <a:r>
              <a:rPr lang="en-US" altLang="en-US" smtClean="0"/>
              <a:t>Correlation Function</a:t>
            </a:r>
          </a:p>
        </p:txBody>
      </p:sp>
      <p:pic>
        <p:nvPicPr>
          <p:cNvPr id="7174" name="Content Placeholder 3" descr="2dFGRS_Xi_passive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" y="1714500"/>
            <a:ext cx="4935538" cy="4965700"/>
          </a:xfrm>
        </p:spPr>
      </p:pic>
      <p:sp>
        <p:nvSpPr>
          <p:cNvPr id="7175" name="TextBox 13"/>
          <p:cNvSpPr txBox="1">
            <a:spLocks noChangeArrowheads="1"/>
          </p:cNvSpPr>
          <p:nvPr/>
        </p:nvSpPr>
        <p:spPr bwMode="auto">
          <a:xfrm>
            <a:off x="5357813" y="5214938"/>
            <a:ext cx="39290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Large distances:</a:t>
            </a: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        distortions due to large-scale </a:t>
            </a: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        flows</a:t>
            </a:r>
          </a:p>
        </p:txBody>
      </p:sp>
      <p:sp>
        <p:nvSpPr>
          <p:cNvPr id="17" name="Left Arrow 16"/>
          <p:cNvSpPr/>
          <p:nvPr/>
        </p:nvSpPr>
        <p:spPr>
          <a:xfrm rot="1698307">
            <a:off x="3914775" y="5257800"/>
            <a:ext cx="1527175" cy="460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57813" y="5143500"/>
            <a:ext cx="3714750" cy="10001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7178" name="TextBox 17"/>
          <p:cNvSpPr txBox="1">
            <a:spLocks noChangeArrowheads="1"/>
          </p:cNvSpPr>
          <p:nvPr/>
        </p:nvSpPr>
        <p:spPr bwMode="auto">
          <a:xfrm>
            <a:off x="5214938" y="2786063"/>
            <a:ext cx="37147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On average,            gets amplified </a:t>
            </a: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              wrt.            </a:t>
            </a:r>
          </a:p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Linear perturbation theory</a:t>
            </a: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(Kaiser 1987):   </a:t>
            </a:r>
          </a:p>
        </p:txBody>
      </p:sp>
      <p:graphicFrame>
        <p:nvGraphicFramePr>
          <p:cNvPr id="7170" name="Object 5"/>
          <p:cNvGraphicFramePr>
            <a:graphicFrameLocks noChangeAspect="1"/>
          </p:cNvGraphicFramePr>
          <p:nvPr/>
        </p:nvGraphicFramePr>
        <p:xfrm>
          <a:off x="6643688" y="2786063"/>
          <a:ext cx="67945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42" name="Equation" r:id="rId4" imgW="342720" imgH="228600" progId="Equation.DSMT4">
                  <p:embed/>
                </p:oleObj>
              </mc:Choice>
              <mc:Fallback>
                <p:oleObj name="Equation" r:id="rId4" imgW="3427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688" y="2786063"/>
                        <a:ext cx="679450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6"/>
          <p:cNvGraphicFramePr>
            <a:graphicFrameLocks noChangeAspect="1"/>
          </p:cNvGraphicFramePr>
          <p:nvPr/>
        </p:nvGraphicFramePr>
        <p:xfrm>
          <a:off x="6643688" y="3071813"/>
          <a:ext cx="70485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43" name="Equation" r:id="rId6" imgW="355320" imgH="228600" progId="Equation.DSMT4">
                  <p:embed/>
                </p:oleObj>
              </mc:Choice>
              <mc:Fallback>
                <p:oleObj name="Equation" r:id="rId6" imgW="3553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688" y="3071813"/>
                        <a:ext cx="704850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7"/>
          <p:cNvGraphicFramePr>
            <a:graphicFrameLocks noChangeAspect="1"/>
          </p:cNvGraphicFramePr>
          <p:nvPr/>
        </p:nvGraphicFramePr>
        <p:xfrm>
          <a:off x="5357813" y="4357688"/>
          <a:ext cx="3714750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44" name="Equation" r:id="rId8" imgW="1955520" imgH="393480" progId="Equation.DSMT4">
                  <p:embed/>
                </p:oleObj>
              </mc:Choice>
              <mc:Fallback>
                <p:oleObj name="Equation" r:id="rId8" imgW="19555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7813" y="4357688"/>
                        <a:ext cx="3714750" cy="642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5357813" y="4286250"/>
            <a:ext cx="3714750" cy="7858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28248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altLang="en-US" b="1" smtClean="0"/>
              <a:t>Evolution Growth Rate</a:t>
            </a:r>
          </a:p>
        </p:txBody>
      </p:sp>
      <p:pic>
        <p:nvPicPr>
          <p:cNvPr id="8196" name="Content Placeholder 3" descr="xipiz.guzzo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125538"/>
            <a:ext cx="4316412" cy="3671887"/>
          </a:xfrm>
        </p:spPr>
      </p:pic>
      <p:pic>
        <p:nvPicPr>
          <p:cNvPr id="8197" name="Picture 4" descr="growthrate.evolution.guzz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060575"/>
            <a:ext cx="4860925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684213" y="5516563"/>
          <a:ext cx="3508375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50" name="Equation" r:id="rId5" imgW="1752480" imgH="393480" progId="Equation.DSMT4">
                  <p:embed/>
                </p:oleObj>
              </mc:Choice>
              <mc:Fallback>
                <p:oleObj name="Equation" r:id="rId5" imgW="17524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5516563"/>
                        <a:ext cx="3508375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own Arrow 6"/>
          <p:cNvSpPr/>
          <p:nvPr/>
        </p:nvSpPr>
        <p:spPr>
          <a:xfrm>
            <a:off x="1908175" y="4868863"/>
            <a:ext cx="576263" cy="647700"/>
          </a:xfrm>
          <a:prstGeom prst="down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8199" name="TextBox 7"/>
          <p:cNvSpPr txBox="1">
            <a:spLocks noChangeArrowheads="1"/>
          </p:cNvSpPr>
          <p:nvPr/>
        </p:nvSpPr>
        <p:spPr bwMode="auto">
          <a:xfrm>
            <a:off x="611188" y="6381750"/>
            <a:ext cx="3455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Peebles growth rate factor </a:t>
            </a:r>
          </a:p>
        </p:txBody>
      </p:sp>
      <p:sp>
        <p:nvSpPr>
          <p:cNvPr id="9" name="Rectangle 8"/>
          <p:cNvSpPr/>
          <p:nvPr/>
        </p:nvSpPr>
        <p:spPr>
          <a:xfrm>
            <a:off x="684213" y="5589588"/>
            <a:ext cx="3527425" cy="7191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8201" name="TextBox 9"/>
          <p:cNvSpPr txBox="1">
            <a:spLocks noChangeArrowheads="1"/>
          </p:cNvSpPr>
          <p:nvPr/>
        </p:nvSpPr>
        <p:spPr bwMode="auto">
          <a:xfrm>
            <a:off x="4643438" y="1412875"/>
            <a:ext cx="3457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Linder  2008</a:t>
            </a: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Guzzo et al. 2008 </a:t>
            </a:r>
          </a:p>
        </p:txBody>
      </p:sp>
    </p:spTree>
    <p:extLst>
      <p:ext uri="{BB962C8B-B14F-4D97-AF65-F5344CB8AC3E}">
        <p14:creationId xmlns:p14="http://schemas.microsoft.com/office/powerpoint/2010/main" val="3393114784"/>
      </p:ext>
    </p:extLst>
  </p:cSld>
  <p:clrMapOvr>
    <a:masterClrMapping/>
  </p:clrMapOvr>
  <p:transition>
    <p:zoom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085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-396875" y="1341438"/>
            <a:ext cx="9720263" cy="459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BAO: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Baryonic Acoustic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Oscillations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latin typeface="Times New Roman" pitchFamily="18" charset="0"/>
              </a:rPr>
              <a:t>BAO</a:t>
            </a:r>
          </a:p>
        </p:txBody>
      </p:sp>
      <p:pic>
        <p:nvPicPr>
          <p:cNvPr id="109571" name="Picture 8" descr="phot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57338"/>
            <a:ext cx="8208963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latin typeface="Times New Roman" pitchFamily="18" charset="0"/>
              </a:rPr>
              <a:t>BAO as cosmological tools</a:t>
            </a:r>
          </a:p>
        </p:txBody>
      </p:sp>
      <p:pic>
        <p:nvPicPr>
          <p:cNvPr id="110595" name="Picture 4" descr="sphe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12875"/>
            <a:ext cx="401637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Text Box 12"/>
          <p:cNvSpPr txBox="1">
            <a:spLocks noChangeArrowheads="1"/>
          </p:cNvSpPr>
          <p:nvPr/>
        </p:nvSpPr>
        <p:spPr bwMode="auto">
          <a:xfrm>
            <a:off x="5003800" y="1720850"/>
            <a:ext cx="38163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Until recombination, the sound wave travels a distance of: </a:t>
            </a:r>
          </a:p>
        </p:txBody>
      </p:sp>
      <p:pic>
        <p:nvPicPr>
          <p:cNvPr id="110597" name="Picture 13" descr="sound_distance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068638"/>
            <a:ext cx="230505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8" name="Text Box 15"/>
          <p:cNvSpPr txBox="1">
            <a:spLocks noChangeArrowheads="1"/>
          </p:cNvSpPr>
          <p:nvPr/>
        </p:nvSpPr>
        <p:spPr bwMode="auto">
          <a:xfrm>
            <a:off x="5127625" y="4314825"/>
            <a:ext cx="401637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This distance can be accurately determined from the CMB power spectrum, and was found to be 147</a:t>
            </a:r>
            <a:r>
              <a:rPr lang="en-US" sz="2400">
                <a:cs typeface="Times New Roman" pitchFamily="18" charset="0"/>
              </a:rPr>
              <a:t>±</a:t>
            </a:r>
            <a:r>
              <a:rPr lang="en-US" sz="2400"/>
              <a:t>2 Mpc.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latin typeface="Times New Roman" pitchFamily="18" charset="0"/>
              </a:rPr>
              <a:t>Measuring BAO</a:t>
            </a:r>
          </a:p>
        </p:txBody>
      </p:sp>
      <p:pic>
        <p:nvPicPr>
          <p:cNvPr id="111619" name="Picture 5" descr="acoustic_ani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557338"/>
            <a:ext cx="56578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latin typeface="Times New Roman" pitchFamily="18" charset="0"/>
              </a:rPr>
              <a:t>Measuring BAO</a:t>
            </a:r>
          </a:p>
        </p:txBody>
      </p:sp>
      <p:pic>
        <p:nvPicPr>
          <p:cNvPr id="112643" name="Picture 8" descr="anim_man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285875"/>
            <a:ext cx="54292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136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-396875" y="1341438"/>
            <a:ext cx="9720263" cy="459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ISW: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Integrated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Sachs Wolfe Effect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8594" name="Picture 2" descr="skyglo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84313"/>
            <a:ext cx="31686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8596" name="Text Box 4"/>
          <p:cNvSpPr txBox="1">
            <a:spLocks noChangeArrowheads="1"/>
          </p:cNvSpPr>
          <p:nvPr/>
        </p:nvSpPr>
        <p:spPr bwMode="auto">
          <a:xfrm>
            <a:off x="468313" y="4005263"/>
            <a:ext cx="2663825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400">
                <a:solidFill>
                  <a:srgbClr val="FFFF00"/>
                </a:solidFill>
                <a:latin typeface="Tahoma" pitchFamily="34" charset="0"/>
              </a:rPr>
              <a:t>The WMAP CMB temperature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400">
                <a:solidFill>
                  <a:srgbClr val="FFFF00"/>
                </a:solidFill>
                <a:latin typeface="Tahoma" pitchFamily="34" charset="0"/>
              </a:rPr>
              <a:t>                  power spectrum</a:t>
            </a:r>
          </a:p>
        </p:txBody>
      </p:sp>
      <p:sp>
        <p:nvSpPr>
          <p:cNvPr id="878597" name="Rectangle 5"/>
          <p:cNvSpPr>
            <a:spLocks noChangeArrowheads="1"/>
          </p:cNvSpPr>
          <p:nvPr/>
        </p:nvSpPr>
        <p:spPr bwMode="auto">
          <a:xfrm>
            <a:off x="-714375" y="-71438"/>
            <a:ext cx="10404475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500" b="1" dirty="0">
                <a:solidFill>
                  <a:schemeClr val="accent5"/>
                </a:solidFill>
                <a:latin typeface="+mj-lt"/>
              </a:rPr>
              <a:t>Dark Energy &amp; CMB:  ISW</a:t>
            </a:r>
          </a:p>
        </p:txBody>
      </p:sp>
      <p:sp>
        <p:nvSpPr>
          <p:cNvPr id="878598" name="Rectangle 6"/>
          <p:cNvSpPr>
            <a:spLocks noChangeArrowheads="1"/>
          </p:cNvSpPr>
          <p:nvPr/>
        </p:nvSpPr>
        <p:spPr bwMode="auto">
          <a:xfrm>
            <a:off x="107950" y="4941888"/>
            <a:ext cx="3960813" cy="1512887"/>
          </a:xfrm>
          <a:prstGeom prst="rect">
            <a:avLst/>
          </a:prstGeom>
          <a:noFill/>
          <a:ln w="38100">
            <a:solidFill>
              <a:schemeClr val="accent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878599" name="Text Box 7"/>
          <p:cNvSpPr txBox="1">
            <a:spLocks noChangeArrowheads="1"/>
          </p:cNvSpPr>
          <p:nvPr/>
        </p:nvSpPr>
        <p:spPr bwMode="auto">
          <a:xfrm>
            <a:off x="179388" y="5157788"/>
            <a:ext cx="3960812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accent5"/>
                </a:solidFill>
                <a:latin typeface="+mn-lt"/>
              </a:rPr>
              <a:t>Dark Energy modifies evolution 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accent5"/>
                </a:solidFill>
                <a:latin typeface="+mn-lt"/>
              </a:rPr>
              <a:t>potential wells</a:t>
            </a:r>
          </a:p>
        </p:txBody>
      </p:sp>
      <p:pic>
        <p:nvPicPr>
          <p:cNvPr id="114695" name="Picture 8" descr="c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557338"/>
            <a:ext cx="4849812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78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8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78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78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8596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597" name="Rectangle 5"/>
          <p:cNvSpPr>
            <a:spLocks noChangeArrowheads="1"/>
          </p:cNvSpPr>
          <p:nvPr/>
        </p:nvSpPr>
        <p:spPr bwMode="auto">
          <a:xfrm>
            <a:off x="-714375" y="-71438"/>
            <a:ext cx="10404475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Dark Energy:  ISW</a:t>
            </a:r>
          </a:p>
        </p:txBody>
      </p:sp>
      <p:sp>
        <p:nvSpPr>
          <p:cNvPr id="878598" name="Rectangle 6"/>
          <p:cNvSpPr>
            <a:spLocks noChangeArrowheads="1"/>
          </p:cNvSpPr>
          <p:nvPr/>
        </p:nvSpPr>
        <p:spPr bwMode="auto">
          <a:xfrm>
            <a:off x="214313" y="5500688"/>
            <a:ext cx="3960812" cy="1227137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878599" name="Text Box 7"/>
          <p:cNvSpPr txBox="1">
            <a:spLocks noChangeArrowheads="1"/>
          </p:cNvSpPr>
          <p:nvPr/>
        </p:nvSpPr>
        <p:spPr bwMode="auto">
          <a:xfrm>
            <a:off x="285750" y="5715000"/>
            <a:ext cx="3960813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Dark Energy modifies evolution 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potential wells</a:t>
            </a:r>
          </a:p>
        </p:txBody>
      </p:sp>
      <p:pic>
        <p:nvPicPr>
          <p:cNvPr id="115717" name="Picture 7" descr="dark_energy_signa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143000"/>
            <a:ext cx="88074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/>
          <p:cNvSpPr>
            <a:spLocks noChangeArrowheads="1"/>
          </p:cNvSpPr>
          <p:nvPr/>
        </p:nvSpPr>
        <p:spPr bwMode="auto">
          <a:xfrm>
            <a:off x="250825" y="1412875"/>
            <a:ext cx="8713788" cy="4176713"/>
          </a:xfrm>
          <a:prstGeom prst="roundRect">
            <a:avLst>
              <a:gd name="adj" fmla="val 16667"/>
            </a:avLst>
          </a:prstGeom>
          <a:solidFill>
            <a:srgbClr val="C0C0C0">
              <a:alpha val="45097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8115" name="Text Box 3"/>
          <p:cNvSpPr txBox="1">
            <a:spLocks noChangeArrowheads="1"/>
          </p:cNvSpPr>
          <p:nvPr/>
        </p:nvSpPr>
        <p:spPr bwMode="auto">
          <a:xfrm>
            <a:off x="-396875" y="1341438"/>
            <a:ext cx="9720263" cy="37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Friedmann-Robertson-Walker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Universe: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45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the  Big Bang Universe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Box 1"/>
          <p:cNvSpPr txBox="1">
            <a:spLocks noChangeArrowheads="1"/>
          </p:cNvSpPr>
          <p:nvPr/>
        </p:nvSpPr>
        <p:spPr bwMode="auto">
          <a:xfrm>
            <a:off x="539750" y="115888"/>
            <a:ext cx="9217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b="1"/>
              <a:t>ISW  &amp; identified voids/clusters </a:t>
            </a:r>
          </a:p>
        </p:txBody>
      </p:sp>
      <p:pic>
        <p:nvPicPr>
          <p:cNvPr id="116739" name="Picture 2" descr="isw.lrg.granet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44000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0" name="Picture 3" descr="voids.cluster.lrg.granet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1413"/>
            <a:ext cx="3995738" cy="317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1" name="TextBox 4"/>
          <p:cNvSpPr txBox="1">
            <a:spLocks noChangeArrowheads="1"/>
          </p:cNvSpPr>
          <p:nvPr/>
        </p:nvSpPr>
        <p:spPr bwMode="auto">
          <a:xfrm>
            <a:off x="4211638" y="3933825"/>
            <a:ext cx="482441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err="1"/>
              <a:t>Granett</a:t>
            </a:r>
            <a:r>
              <a:rPr lang="en-US" dirty="0"/>
              <a:t> et al. (2008-…)</a:t>
            </a:r>
          </a:p>
          <a:p>
            <a:pPr eaLnBrk="1" hangingPunct="1"/>
            <a:r>
              <a:rPr lang="en-US" dirty="0"/>
              <a:t>- LRG distribution vs. predicted ISW signal</a:t>
            </a:r>
          </a:p>
          <a:p>
            <a:pPr eaLnBrk="1" hangingPunct="1">
              <a:buFontTx/>
              <a:buChar char="-"/>
            </a:pPr>
            <a:r>
              <a:rPr lang="en-US" dirty="0"/>
              <a:t> identification (super)voids &amp; (super)clusters</a:t>
            </a:r>
          </a:p>
          <a:p>
            <a:pPr eaLnBrk="1" hangingPunct="1">
              <a:buFontTx/>
              <a:buChar char="-"/>
            </a:pPr>
            <a:r>
              <a:rPr lang="en-US" dirty="0"/>
              <a:t> correlation with WMAP</a:t>
            </a:r>
          </a:p>
          <a:p>
            <a:pPr eaLnBrk="1" hangingPunct="1">
              <a:buFontTx/>
              <a:buChar char="-"/>
            </a:pPr>
            <a:endParaRPr lang="en-US" dirty="0"/>
          </a:p>
          <a:p>
            <a:pPr eaLnBrk="1" hangingPunct="1"/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597" name="Rectangle 5"/>
          <p:cNvSpPr>
            <a:spLocks noChangeArrowheads="1"/>
          </p:cNvSpPr>
          <p:nvPr/>
        </p:nvSpPr>
        <p:spPr bwMode="auto">
          <a:xfrm>
            <a:off x="-714375" y="-71438"/>
            <a:ext cx="10404475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Dark Energy:  ISW</a:t>
            </a:r>
          </a:p>
        </p:txBody>
      </p:sp>
      <p:sp>
        <p:nvSpPr>
          <p:cNvPr id="878598" name="Rectangle 6"/>
          <p:cNvSpPr>
            <a:spLocks noChangeArrowheads="1"/>
          </p:cNvSpPr>
          <p:nvPr/>
        </p:nvSpPr>
        <p:spPr bwMode="auto">
          <a:xfrm>
            <a:off x="107950" y="5572125"/>
            <a:ext cx="3960813" cy="882650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878599" name="Text Box 7"/>
          <p:cNvSpPr txBox="1">
            <a:spLocks noChangeArrowheads="1"/>
          </p:cNvSpPr>
          <p:nvPr/>
        </p:nvSpPr>
        <p:spPr bwMode="auto">
          <a:xfrm>
            <a:off x="214313" y="5643563"/>
            <a:ext cx="3960812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Dark Energy modifies evolution 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potential wells</a:t>
            </a:r>
          </a:p>
        </p:txBody>
      </p:sp>
      <p:pic>
        <p:nvPicPr>
          <p:cNvPr id="117765" name="Picture 7" descr="isw_likelihoo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214438"/>
            <a:ext cx="8786813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187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-396875" y="1341438"/>
            <a:ext cx="9720263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Cosmic Voids: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Shape of Voids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56839" name="Rectangle 7"/>
          <p:cNvSpPr>
            <a:spLocks noChangeArrowheads="1"/>
          </p:cNvSpPr>
          <p:nvPr/>
        </p:nvSpPr>
        <p:spPr bwMode="auto">
          <a:xfrm>
            <a:off x="611188" y="188913"/>
            <a:ext cx="889317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65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  </a:t>
            </a:r>
            <a:r>
              <a:rPr lang="en-US" sz="65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Cosmic Voids</a:t>
            </a:r>
          </a:p>
        </p:txBody>
      </p:sp>
      <p:pic>
        <p:nvPicPr>
          <p:cNvPr id="119812" name="Picture 8" descr="Void_08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00" b="1" smtClean="0">
                <a:solidFill>
                  <a:schemeClr val="tx1"/>
                </a:solidFill>
              </a:rPr>
              <a:t>Evolving  Void  Shapes</a:t>
            </a:r>
          </a:p>
        </p:txBody>
      </p:sp>
      <p:pic>
        <p:nvPicPr>
          <p:cNvPr id="120835" name="Content Placeholder 4" descr="voidshape.evolution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484313"/>
            <a:ext cx="4978400" cy="5040312"/>
          </a:xfrm>
        </p:spPr>
      </p:pic>
      <p:pic>
        <p:nvPicPr>
          <p:cNvPr id="120836" name="Content Placeholder 6" descr="voidshape.evolution.lw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1700213"/>
            <a:ext cx="2830512" cy="2520950"/>
          </a:xfrm>
        </p:spPr>
      </p:pic>
      <p:sp>
        <p:nvSpPr>
          <p:cNvPr id="120837" name="TextBox 5"/>
          <p:cNvSpPr txBox="1">
            <a:spLocks noChangeArrowheads="1"/>
          </p:cNvSpPr>
          <p:nvPr/>
        </p:nvSpPr>
        <p:spPr bwMode="auto">
          <a:xfrm>
            <a:off x="5292725" y="4221163"/>
            <a:ext cx="36004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Evolution of void shape</a:t>
            </a:r>
          </a:p>
          <a:p>
            <a:pPr eaLnBrk="1" hangingPunct="1"/>
            <a:r>
              <a:rPr lang="en-US"/>
              <a:t>sensitive probe of dark energy: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Park &amp; Lee 2007</a:t>
            </a:r>
          </a:p>
          <a:p>
            <a:pPr eaLnBrk="1" hangingPunct="1"/>
            <a:r>
              <a:rPr lang="en-US"/>
              <a:t>Lavaux &amp; Wandelt  2010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00" b="1" smtClean="0">
                <a:solidFill>
                  <a:schemeClr val="tx1"/>
                </a:solidFill>
              </a:rPr>
              <a:t>Evolving  Void  Shapes</a:t>
            </a:r>
          </a:p>
        </p:txBody>
      </p:sp>
      <p:sp>
        <p:nvSpPr>
          <p:cNvPr id="121859" name="TextBox 5"/>
          <p:cNvSpPr txBox="1">
            <a:spLocks noChangeArrowheads="1"/>
          </p:cNvSpPr>
          <p:nvPr/>
        </p:nvSpPr>
        <p:spPr bwMode="auto">
          <a:xfrm>
            <a:off x="611188" y="4005263"/>
            <a:ext cx="3600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Measuring void shape by WVF</a:t>
            </a:r>
          </a:p>
        </p:txBody>
      </p:sp>
      <p:pic>
        <p:nvPicPr>
          <p:cNvPr id="121860" name="Content Placeholder 9" descr="wvf.voids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557338"/>
            <a:ext cx="6764338" cy="3600450"/>
          </a:xfrm>
        </p:spPr>
      </p:pic>
      <p:pic>
        <p:nvPicPr>
          <p:cNvPr id="121861" name="Picture 10" descr="void.ellipticity.evolutio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933825"/>
            <a:ext cx="4613275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2" name="TextBox 11"/>
          <p:cNvSpPr txBox="1">
            <a:spLocks noChangeArrowheads="1"/>
          </p:cNvSpPr>
          <p:nvPr/>
        </p:nvSpPr>
        <p:spPr bwMode="auto">
          <a:xfrm>
            <a:off x="684213" y="5157788"/>
            <a:ext cx="38163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/>
              <a:t>Bos et al. 2011:</a:t>
            </a:r>
          </a:p>
          <a:p>
            <a:pPr eaLnBrk="1" hangingPunct="1"/>
            <a:endParaRPr lang="en-US" sz="1600" b="1"/>
          </a:p>
          <a:p>
            <a:pPr eaLnBrk="1" hangingPunct="1"/>
            <a:r>
              <a:rPr lang="en-US" sz="1600" b="1"/>
              <a:t>Trend of evolving void shape </a:t>
            </a:r>
          </a:p>
          <a:p>
            <a:pPr eaLnBrk="1" hangingPunct="1"/>
            <a:r>
              <a:rPr lang="en-US" sz="1600" b="1"/>
              <a:t>as function of dark energy eqn.state confirmed.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AutoShape 2"/>
          <p:cNvSpPr>
            <a:spLocks noChangeArrowheads="1"/>
          </p:cNvSpPr>
          <p:nvPr/>
        </p:nvSpPr>
        <p:spPr bwMode="auto">
          <a:xfrm>
            <a:off x="250825" y="1989138"/>
            <a:ext cx="8713788" cy="3384550"/>
          </a:xfrm>
          <a:prstGeom prst="roundRect">
            <a:avLst>
              <a:gd name="adj" fmla="val 16667"/>
            </a:avLst>
          </a:prstGeom>
          <a:solidFill>
            <a:srgbClr val="C0C0C0">
              <a:alpha val="45097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8115" name="Text Box 3"/>
          <p:cNvSpPr txBox="1">
            <a:spLocks noChangeArrowheads="1"/>
          </p:cNvSpPr>
          <p:nvPr/>
        </p:nvSpPr>
        <p:spPr bwMode="auto">
          <a:xfrm>
            <a:off x="-468313" y="2205038"/>
            <a:ext cx="972026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Future Experiments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Content Placeholder 9" descr="Ad-Eucli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1773238"/>
            <a:ext cx="3384550" cy="4814887"/>
          </a:xfrm>
        </p:spPr>
      </p:pic>
      <p:sp>
        <p:nvSpPr>
          <p:cNvPr id="1239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TextBox 3"/>
          <p:cNvSpPr txBox="1"/>
          <p:nvPr/>
        </p:nvSpPr>
        <p:spPr>
          <a:xfrm>
            <a:off x="1331913" y="404813"/>
            <a:ext cx="6119812" cy="938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chemeClr val="accent3"/>
                </a:solidFill>
              </a:rPr>
              <a:t>           Euclid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08625" y="1773238"/>
            <a:ext cx="2555875" cy="42465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ESA </a:t>
            </a:r>
          </a:p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Cosmic Vision</a:t>
            </a:r>
          </a:p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2020-2025</a:t>
            </a: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solidFill>
                  <a:schemeClr val="accent3"/>
                </a:solidFill>
              </a:rPr>
              <a:t> 1.2 m </a:t>
            </a:r>
            <a:r>
              <a:rPr lang="en-US" sz="1200" b="1" dirty="0" err="1">
                <a:solidFill>
                  <a:schemeClr val="accent3"/>
                </a:solidFill>
              </a:rPr>
              <a:t>Korsch</a:t>
            </a:r>
            <a:r>
              <a:rPr lang="en-US" sz="1200" b="1" dirty="0">
                <a:solidFill>
                  <a:schemeClr val="accent3"/>
                </a:solidFill>
              </a:rPr>
              <a:t> telescope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solidFill>
                  <a:schemeClr val="accent3"/>
                </a:solidFill>
              </a:rPr>
              <a:t> visible light:</a:t>
            </a:r>
          </a:p>
          <a:p>
            <a:pPr>
              <a:defRPr/>
            </a:pPr>
            <a:r>
              <a:rPr lang="en-US" sz="1200" b="1" dirty="0">
                <a:solidFill>
                  <a:schemeClr val="accent3"/>
                </a:solidFill>
              </a:rPr>
              <a:t>   m=24.5 CCD imaging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solidFill>
                  <a:schemeClr val="accent3"/>
                </a:solidFill>
              </a:rPr>
              <a:t>  IR  (Y,J,H) band photometer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solidFill>
                  <a:schemeClr val="accent3"/>
                </a:solidFill>
              </a:rPr>
              <a:t>  spectrometer 108 bright gals</a:t>
            </a:r>
          </a:p>
          <a:p>
            <a:pPr>
              <a:buFont typeface="Arial" pitchFamily="34" charset="0"/>
              <a:buChar char="•"/>
              <a:defRPr/>
            </a:pPr>
            <a:endParaRPr lang="en-US" sz="1200" b="1" dirty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1200" b="1" dirty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solidFill>
                  <a:schemeClr val="accent3"/>
                </a:solidFill>
              </a:rPr>
              <a:t>  15,000 sq. deg. survey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solidFill>
                  <a:schemeClr val="accent3"/>
                </a:solidFill>
              </a:rPr>
              <a:t>  40 sq. deg. deep survey</a:t>
            </a:r>
          </a:p>
          <a:p>
            <a:pPr>
              <a:buFont typeface="Arial" pitchFamily="34" charset="0"/>
              <a:buChar char="•"/>
              <a:defRPr/>
            </a:pPr>
            <a:endParaRPr lang="en-US" sz="1200" b="1" dirty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1200" b="1" dirty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solidFill>
                  <a:schemeClr val="accent3"/>
                </a:solidFill>
              </a:rPr>
              <a:t> Combination:</a:t>
            </a:r>
          </a:p>
          <a:p>
            <a:pPr>
              <a:defRPr/>
            </a:pPr>
            <a:r>
              <a:rPr lang="en-US" sz="1200" b="1" dirty="0">
                <a:solidFill>
                  <a:schemeClr val="accent3"/>
                </a:solidFill>
              </a:rPr>
              <a:t>   -  DUNE           </a:t>
            </a:r>
            <a:r>
              <a:rPr lang="en-US" sz="1200" b="1" dirty="0" err="1">
                <a:solidFill>
                  <a:schemeClr val="accent3"/>
                </a:solidFill>
              </a:rPr>
              <a:t>grav</a:t>
            </a:r>
            <a:r>
              <a:rPr lang="en-US" sz="1200" b="1" dirty="0">
                <a:solidFill>
                  <a:schemeClr val="accent3"/>
                </a:solidFill>
              </a:rPr>
              <a:t>. </a:t>
            </a:r>
            <a:r>
              <a:rPr lang="en-US" sz="1200" b="1" dirty="0" err="1">
                <a:solidFill>
                  <a:schemeClr val="accent3"/>
                </a:solidFill>
              </a:rPr>
              <a:t>Lensing</a:t>
            </a:r>
            <a:endParaRPr lang="en-US" sz="1200" b="1" dirty="0">
              <a:solidFill>
                <a:schemeClr val="accent3"/>
              </a:solidFill>
            </a:endParaRPr>
          </a:p>
          <a:p>
            <a:pPr>
              <a:defRPr/>
            </a:pPr>
            <a:r>
              <a:rPr lang="en-US" sz="1200" b="1" dirty="0">
                <a:solidFill>
                  <a:schemeClr val="accent3"/>
                </a:solidFill>
              </a:rPr>
              <a:t>   -  SPACE         BAO</a:t>
            </a:r>
          </a:p>
          <a:p>
            <a:pPr>
              <a:defRPr/>
            </a:pPr>
            <a:r>
              <a:rPr lang="en-US" sz="1200" b="1" dirty="0">
                <a:solidFill>
                  <a:schemeClr val="accent3"/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1979613" y="1773238"/>
            <a:ext cx="3384550" cy="4824412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08625" y="1773238"/>
            <a:ext cx="2376488" cy="4824412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9388" y="1844675"/>
            <a:ext cx="20891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</a:rPr>
              <a:t>Euclid: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</a:rPr>
              <a:t>father of geometry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24931" name="Content Placeholder 4" descr="Euclid_ESA0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773238"/>
            <a:ext cx="6432550" cy="4824412"/>
          </a:xfrm>
        </p:spPr>
      </p:pic>
      <p:sp>
        <p:nvSpPr>
          <p:cNvPr id="4" name="TextBox 3"/>
          <p:cNvSpPr txBox="1"/>
          <p:nvPr/>
        </p:nvSpPr>
        <p:spPr>
          <a:xfrm>
            <a:off x="1331913" y="404813"/>
            <a:ext cx="6119812" cy="938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chemeClr val="accent3"/>
                </a:solidFill>
              </a:rPr>
              <a:t>           Euclid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59563" y="1773238"/>
            <a:ext cx="2557462" cy="42465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ESA </a:t>
            </a:r>
          </a:p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Cosmic Vision</a:t>
            </a:r>
          </a:p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2020-2025</a:t>
            </a: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solidFill>
                  <a:schemeClr val="accent3"/>
                </a:solidFill>
              </a:rPr>
              <a:t> 1.2 m </a:t>
            </a:r>
            <a:r>
              <a:rPr lang="en-US" sz="1200" b="1" dirty="0" err="1">
                <a:solidFill>
                  <a:schemeClr val="accent3"/>
                </a:solidFill>
              </a:rPr>
              <a:t>Korsch</a:t>
            </a:r>
            <a:r>
              <a:rPr lang="en-US" sz="1200" b="1" dirty="0">
                <a:solidFill>
                  <a:schemeClr val="accent3"/>
                </a:solidFill>
              </a:rPr>
              <a:t> telescope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solidFill>
                  <a:schemeClr val="accent3"/>
                </a:solidFill>
              </a:rPr>
              <a:t> visible light:</a:t>
            </a:r>
          </a:p>
          <a:p>
            <a:pPr>
              <a:defRPr/>
            </a:pPr>
            <a:r>
              <a:rPr lang="en-US" sz="1200" b="1" dirty="0">
                <a:solidFill>
                  <a:schemeClr val="accent3"/>
                </a:solidFill>
              </a:rPr>
              <a:t>   m=24.5 CCD imaging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solidFill>
                  <a:schemeClr val="accent3"/>
                </a:solidFill>
              </a:rPr>
              <a:t>  IR  (Y,J,H) band photometer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solidFill>
                  <a:schemeClr val="accent3"/>
                </a:solidFill>
              </a:rPr>
              <a:t>  spectrometer 108 bright gals</a:t>
            </a:r>
          </a:p>
          <a:p>
            <a:pPr>
              <a:buFont typeface="Arial" pitchFamily="34" charset="0"/>
              <a:buChar char="•"/>
              <a:defRPr/>
            </a:pPr>
            <a:endParaRPr lang="en-US" sz="1200" b="1" dirty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1200" b="1" dirty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solidFill>
                  <a:schemeClr val="accent3"/>
                </a:solidFill>
              </a:rPr>
              <a:t>  15,000 sq. deg. survey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solidFill>
                  <a:schemeClr val="accent3"/>
                </a:solidFill>
              </a:rPr>
              <a:t>  40 sq. deg. deep survey</a:t>
            </a:r>
          </a:p>
          <a:p>
            <a:pPr>
              <a:buFont typeface="Arial" pitchFamily="34" charset="0"/>
              <a:buChar char="•"/>
              <a:defRPr/>
            </a:pPr>
            <a:endParaRPr lang="en-US" sz="1200" b="1" dirty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1200" b="1" dirty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solidFill>
                  <a:schemeClr val="accent3"/>
                </a:solidFill>
              </a:rPr>
              <a:t> Combination:</a:t>
            </a:r>
          </a:p>
          <a:p>
            <a:pPr>
              <a:defRPr/>
            </a:pPr>
            <a:r>
              <a:rPr lang="en-US" sz="1200" b="1" dirty="0">
                <a:solidFill>
                  <a:schemeClr val="accent3"/>
                </a:solidFill>
              </a:rPr>
              <a:t>   -  DUNE           </a:t>
            </a:r>
            <a:r>
              <a:rPr lang="en-US" sz="1200" b="1" dirty="0" err="1">
                <a:solidFill>
                  <a:schemeClr val="accent3"/>
                </a:solidFill>
              </a:rPr>
              <a:t>grav</a:t>
            </a:r>
            <a:r>
              <a:rPr lang="en-US" sz="1200" b="1" dirty="0">
                <a:solidFill>
                  <a:schemeClr val="accent3"/>
                </a:solidFill>
              </a:rPr>
              <a:t>. </a:t>
            </a:r>
            <a:r>
              <a:rPr lang="en-US" sz="1200" b="1" dirty="0" err="1">
                <a:solidFill>
                  <a:schemeClr val="accent3"/>
                </a:solidFill>
              </a:rPr>
              <a:t>Lensing</a:t>
            </a:r>
            <a:endParaRPr lang="en-US" sz="1200" b="1" dirty="0">
              <a:solidFill>
                <a:schemeClr val="accent3"/>
              </a:solidFill>
            </a:endParaRPr>
          </a:p>
          <a:p>
            <a:pPr>
              <a:defRPr/>
            </a:pPr>
            <a:r>
              <a:rPr lang="en-US" sz="1200" b="1" dirty="0">
                <a:solidFill>
                  <a:schemeClr val="accent3"/>
                </a:solidFill>
              </a:rPr>
              <a:t>   -  SPACE         BAO</a:t>
            </a:r>
          </a:p>
          <a:p>
            <a:pPr>
              <a:defRPr/>
            </a:pPr>
            <a:r>
              <a:rPr lang="en-US" sz="1200" b="1" dirty="0">
                <a:solidFill>
                  <a:schemeClr val="accent3"/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179388" y="1773238"/>
            <a:ext cx="6408737" cy="4824412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659563" y="1773238"/>
            <a:ext cx="2376487" cy="4824412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TextBox 3"/>
          <p:cNvSpPr txBox="1"/>
          <p:nvPr/>
        </p:nvSpPr>
        <p:spPr>
          <a:xfrm>
            <a:off x="1222375" y="115888"/>
            <a:ext cx="7921625" cy="14017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chemeClr val="accent3"/>
                </a:solidFill>
              </a:rPr>
              <a:t>           LSST:</a:t>
            </a:r>
          </a:p>
          <a:p>
            <a:pPr>
              <a:defRPr/>
            </a:pPr>
            <a:r>
              <a:rPr lang="en-US" sz="3000" b="1" dirty="0">
                <a:solidFill>
                  <a:schemeClr val="accent3"/>
                </a:solidFill>
              </a:rPr>
              <a:t>Large Synoptic Survey Telescope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30888" y="1844675"/>
            <a:ext cx="3313112" cy="4370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8.4 m primary mirror</a:t>
            </a:r>
          </a:p>
          <a:p>
            <a:pPr>
              <a:defRPr/>
            </a:pPr>
            <a:r>
              <a:rPr lang="en-US" b="1" dirty="0" err="1">
                <a:solidFill>
                  <a:schemeClr val="accent3"/>
                </a:solidFill>
              </a:rPr>
              <a:t>widefield</a:t>
            </a:r>
            <a:r>
              <a:rPr lang="en-US" b="1" dirty="0">
                <a:solidFill>
                  <a:schemeClr val="accent3"/>
                </a:solidFill>
              </a:rPr>
              <a:t>  survey telescope</a:t>
            </a: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accent3"/>
                </a:solidFill>
              </a:rPr>
              <a:t> </a:t>
            </a:r>
            <a:r>
              <a:rPr lang="en-US" sz="1400" b="1" dirty="0">
                <a:solidFill>
                  <a:schemeClr val="accent3"/>
                </a:solidFill>
              </a:rPr>
              <a:t>El </a:t>
            </a:r>
            <a:r>
              <a:rPr lang="en-US" sz="1400" b="1" dirty="0" err="1">
                <a:solidFill>
                  <a:schemeClr val="accent3"/>
                </a:solidFill>
              </a:rPr>
              <a:t>Penon</a:t>
            </a:r>
            <a:r>
              <a:rPr lang="en-US" sz="1400" b="1" dirty="0">
                <a:solidFill>
                  <a:schemeClr val="accent3"/>
                </a:solidFill>
              </a:rPr>
              <a:t>, Chile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</a:rPr>
              <a:t>   2682 m. mountain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chemeClr val="accent3"/>
                </a:solidFill>
              </a:rPr>
              <a:t>  start operation:  2015 </a:t>
            </a:r>
          </a:p>
          <a:p>
            <a:pPr>
              <a:buFont typeface="Arial" pitchFamily="34" charset="0"/>
              <a:buChar char="•"/>
              <a:defRPr/>
            </a:pPr>
            <a:endParaRPr lang="en-US" sz="1400" b="1" dirty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chemeClr val="accent3"/>
                </a:solidFill>
              </a:rPr>
              <a:t>  3.5 deg. angle of view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chemeClr val="accent3"/>
                </a:solidFill>
              </a:rPr>
              <a:t>  3.2 </a:t>
            </a:r>
            <a:r>
              <a:rPr lang="en-US" sz="1400" b="1" dirty="0" err="1">
                <a:solidFill>
                  <a:schemeClr val="accent3"/>
                </a:solidFill>
              </a:rPr>
              <a:t>Gigapixel</a:t>
            </a:r>
            <a:r>
              <a:rPr lang="en-US" sz="1400" b="1" dirty="0">
                <a:solidFill>
                  <a:schemeClr val="accent3"/>
                </a:solidFill>
              </a:rPr>
              <a:t> prime focus 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</a:rPr>
              <a:t>   digital camera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chemeClr val="accent3"/>
                </a:solidFill>
              </a:rPr>
              <a:t>  200,000 images per year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chemeClr val="accent3"/>
                </a:solidFill>
              </a:rPr>
              <a:t>  30 </a:t>
            </a:r>
            <a:r>
              <a:rPr lang="en-US" sz="1400" b="1" dirty="0" err="1">
                <a:solidFill>
                  <a:schemeClr val="accent3"/>
                </a:solidFill>
              </a:rPr>
              <a:t>Tbyte</a:t>
            </a:r>
            <a:r>
              <a:rPr lang="en-US" sz="1400" b="1" dirty="0">
                <a:solidFill>
                  <a:schemeClr val="accent3"/>
                </a:solidFill>
              </a:rPr>
              <a:t> per night</a:t>
            </a:r>
          </a:p>
          <a:p>
            <a:pPr>
              <a:buFont typeface="Arial" pitchFamily="34" charset="0"/>
              <a:buChar char="•"/>
              <a:defRPr/>
            </a:pPr>
            <a:endParaRPr lang="en-US" sz="1400" b="1" dirty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chemeClr val="accent3"/>
                </a:solidFill>
              </a:rPr>
              <a:t>  partial funding Bill Gates</a:t>
            </a: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 </a:t>
            </a:r>
          </a:p>
          <a:p>
            <a:pPr>
              <a:defRPr/>
            </a:pPr>
            <a:r>
              <a:rPr lang="en-US" sz="1200" b="1" dirty="0">
                <a:solidFill>
                  <a:schemeClr val="accent3"/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179388" y="1773238"/>
            <a:ext cx="5616575" cy="4824412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867400" y="1773238"/>
            <a:ext cx="3168650" cy="4824412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5959" name="Content Placeholder 9" descr="LSST_Telescope_Aug_2010-half-660x56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773238"/>
            <a:ext cx="5616575" cy="4824412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84213" y="4005263"/>
            <a:ext cx="7775575" cy="1930400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684213" y="1714500"/>
            <a:ext cx="7775575" cy="1930400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468313" y="115888"/>
            <a:ext cx="101171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b="1" dirty="0" smtClean="0">
                <a:solidFill>
                  <a:schemeClr val="accent3"/>
                </a:solidFill>
              </a:rPr>
              <a:t>Einstein Field Equation</a:t>
            </a:r>
            <a:endParaRPr sz="5000" b="1" dirty="0" smtClean="0">
              <a:solidFill>
                <a:schemeClr val="accent3"/>
              </a:solidFill>
            </a:endParaRPr>
          </a:p>
        </p:txBody>
      </p:sp>
      <p:graphicFrame>
        <p:nvGraphicFramePr>
          <p:cNvPr id="16389" name="Object 2"/>
          <p:cNvGraphicFramePr>
            <a:graphicFrameLocks noChangeAspect="1"/>
          </p:cNvGraphicFramePr>
          <p:nvPr/>
        </p:nvGraphicFramePr>
        <p:xfrm>
          <a:off x="1050925" y="2133600"/>
          <a:ext cx="6591300" cy="1268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3" name="Equation" r:id="rId3" imgW="2044700" imgH="393700" progId="Equation.DSMT4">
                  <p:embed/>
                </p:oleObj>
              </mc:Choice>
              <mc:Fallback>
                <p:oleObj name="Equation" r:id="rId3" imgW="2044700" imgH="3937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0925" y="2133600"/>
                        <a:ext cx="6591300" cy="1268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0" name="Object 2"/>
          <p:cNvGraphicFramePr>
            <a:graphicFrameLocks noChangeAspect="1"/>
          </p:cNvGraphicFramePr>
          <p:nvPr/>
        </p:nvGraphicFramePr>
        <p:xfrm>
          <a:off x="1187450" y="4292600"/>
          <a:ext cx="6591300" cy="1268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4" name="Equation" r:id="rId5" imgW="2044700" imgH="393700" progId="Equation.DSMT4">
                  <p:embed/>
                </p:oleObj>
              </mc:Choice>
              <mc:Fallback>
                <p:oleObj name="Equation" r:id="rId5" imgW="2044700" imgH="3937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4292600"/>
                        <a:ext cx="6591300" cy="1268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AutoShape 2"/>
          <p:cNvSpPr>
            <a:spLocks noChangeArrowheads="1"/>
          </p:cNvSpPr>
          <p:nvPr/>
        </p:nvSpPr>
        <p:spPr bwMode="auto">
          <a:xfrm>
            <a:off x="250825" y="1989138"/>
            <a:ext cx="8713788" cy="3095625"/>
          </a:xfrm>
          <a:prstGeom prst="roundRect">
            <a:avLst>
              <a:gd name="adj" fmla="val 16667"/>
            </a:avLst>
          </a:prstGeom>
          <a:solidFill>
            <a:srgbClr val="C0C0C0">
              <a:alpha val="45097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58115" name="Text Box 3"/>
          <p:cNvSpPr txBox="1">
            <a:spLocks noChangeArrowheads="1"/>
          </p:cNvSpPr>
          <p:nvPr/>
        </p:nvSpPr>
        <p:spPr bwMode="auto">
          <a:xfrm>
            <a:off x="-540269" y="2204864"/>
            <a:ext cx="9720263" cy="1828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6000" b="1" dirty="0" smtClean="0"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Summary</a:t>
            </a:r>
            <a:endParaRPr lang="en-US" sz="6000" b="1" dirty="0"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538886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nl-NL" sz="6000" b="1" dirty="0" smtClean="0">
                <a:solidFill>
                  <a:schemeClr val="accent5"/>
                </a:solidFill>
              </a:rPr>
              <a:t>Take-Home Facts</a:t>
            </a:r>
            <a:endParaRPr lang="en-GB" sz="6000" b="1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507288" cy="4525963"/>
          </a:xfrm>
        </p:spPr>
        <p:txBody>
          <a:bodyPr/>
          <a:lstStyle/>
          <a:p>
            <a:pPr>
              <a:buAutoNum type="arabicPeriod"/>
            </a:pPr>
            <a:r>
              <a:rPr lang="nl-NL" sz="1800" b="1" dirty="0" smtClean="0">
                <a:solidFill>
                  <a:schemeClr val="accent5"/>
                </a:solidFill>
              </a:rPr>
              <a:t>Strong evidence Accelerated Expansion</a:t>
            </a:r>
          </a:p>
          <a:p>
            <a:pPr marL="0" indent="0">
              <a:buNone/>
            </a:pPr>
            <a:r>
              <a:rPr lang="nl-NL" sz="1800" dirty="0" smtClean="0">
                <a:solidFill>
                  <a:schemeClr val="accent5"/>
                </a:solidFill>
              </a:rPr>
              <a:t>      </a:t>
            </a:r>
            <a:r>
              <a:rPr lang="nl-NL" sz="1400" dirty="0" smtClean="0">
                <a:solidFill>
                  <a:schemeClr val="accent5"/>
                </a:solidFill>
              </a:rPr>
              <a:t>-   since supernova discovery, 100s SNIa observed over broader range  redshifts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  -   based solely upon supernova Hubble diagram, independent of  General Relativity,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      very strong evidence expansion Universe accelerated recently</a:t>
            </a:r>
            <a:endParaRPr lang="nl-NL" sz="1400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nl-NL" sz="1800" b="1" dirty="0" smtClean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nl-NL" sz="1800" b="1" dirty="0" smtClean="0">
                <a:solidFill>
                  <a:schemeClr val="accent5"/>
                </a:solidFill>
              </a:rPr>
              <a:t>2.    Dark energy as cause cosmic acceleration</a:t>
            </a:r>
          </a:p>
          <a:p>
            <a:pPr marL="0" indent="0">
              <a:buNone/>
            </a:pPr>
            <a:r>
              <a:rPr lang="nl-NL" sz="1800" b="1" dirty="0">
                <a:solidFill>
                  <a:schemeClr val="accent5"/>
                </a:solidFill>
              </a:rPr>
              <a:t> </a:t>
            </a:r>
            <a:r>
              <a:rPr lang="nl-NL" sz="1800" b="1" dirty="0" smtClean="0">
                <a:solidFill>
                  <a:schemeClr val="accent5"/>
                </a:solidFill>
              </a:rPr>
              <a:t>      </a:t>
            </a:r>
            <a:r>
              <a:rPr lang="nl-NL" sz="1400" dirty="0" smtClean="0">
                <a:solidFill>
                  <a:schemeClr val="accent5"/>
                </a:solidFill>
              </a:rPr>
              <a:t>- within general relativity, accelerated expansion cannot be explained by any known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      form of matter or energy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   -  it can be accommodated by a nearly smooth form of energy with large negative pressure,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      Dark Energy, that accounts for about 73% of the universe.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</a:t>
            </a:r>
          </a:p>
          <a:p>
            <a:pPr>
              <a:buAutoNum type="arabicPeriod"/>
            </a:pPr>
            <a:endParaRPr lang="nl-NL" sz="1400" dirty="0">
              <a:solidFill>
                <a:schemeClr val="accent5"/>
              </a:solidFill>
            </a:endParaRPr>
          </a:p>
          <a:p>
            <a:pPr>
              <a:buAutoNum type="arabicPeriod" startAt="3"/>
            </a:pPr>
            <a:r>
              <a:rPr lang="nl-NL" sz="1800" b="1" dirty="0" smtClean="0">
                <a:solidFill>
                  <a:schemeClr val="accent5"/>
                </a:solidFill>
              </a:rPr>
              <a:t> Independent evidence dark energy</a:t>
            </a:r>
          </a:p>
          <a:p>
            <a:pPr marL="0" indent="0">
              <a:buNone/>
            </a:pPr>
            <a:r>
              <a:rPr lang="nl-NL" sz="1800" b="1" dirty="0" smtClean="0">
                <a:solidFill>
                  <a:schemeClr val="accent5"/>
                </a:solidFill>
              </a:rPr>
              <a:t>       </a:t>
            </a:r>
            <a:r>
              <a:rPr lang="nl-NL" sz="1400" dirty="0" smtClean="0">
                <a:solidFill>
                  <a:schemeClr val="accent5"/>
                </a:solidFill>
              </a:rPr>
              <a:t>-  Cosmic Microwave Background and Large Scale Structure data provide independent evidence,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      within context of CDM model of structure formation, that the universe is filled with a smooth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      medium accounting for 73% of the total energy content of the universe.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   -  that came to dominate the dynamics of the universe once all observed structure had formed </a:t>
            </a:r>
          </a:p>
          <a:p>
            <a:pPr marL="0" indent="0">
              <a:buNone/>
            </a:pPr>
            <a:endParaRPr lang="nl-NL" sz="1800" b="1" dirty="0" smtClean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800365"/>
      </p:ext>
    </p:extLst>
  </p:cSld>
  <p:clrMapOvr>
    <a:masterClrMapping/>
  </p:clrMapOvr>
  <p:transition>
    <p:zoom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814"/>
            <a:ext cx="8229600" cy="1143000"/>
          </a:xfrm>
        </p:spPr>
        <p:txBody>
          <a:bodyPr/>
          <a:lstStyle/>
          <a:p>
            <a:r>
              <a:rPr lang="nl-NL" sz="6000" b="1" dirty="0" smtClean="0">
                <a:solidFill>
                  <a:schemeClr val="accent5"/>
                </a:solidFill>
              </a:rPr>
              <a:t>Take-Home Facts</a:t>
            </a:r>
            <a:endParaRPr lang="en-GB" sz="6000" b="1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52736"/>
            <a:ext cx="8867328" cy="4525963"/>
          </a:xfrm>
        </p:spPr>
        <p:txBody>
          <a:bodyPr/>
          <a:lstStyle/>
          <a:p>
            <a:pPr>
              <a:buAutoNum type="arabicPeriod"/>
            </a:pPr>
            <a:endParaRPr lang="nl-NL" sz="1800" b="1" dirty="0">
              <a:solidFill>
                <a:schemeClr val="accent5"/>
              </a:solidFill>
            </a:endParaRPr>
          </a:p>
          <a:p>
            <a:pPr>
              <a:buAutoNum type="arabicPeriod" startAt="4"/>
            </a:pPr>
            <a:r>
              <a:rPr lang="nl-NL" sz="1800" b="1" dirty="0" smtClean="0">
                <a:solidFill>
                  <a:schemeClr val="accent5"/>
                </a:solidFill>
              </a:rPr>
              <a:t>Vacuum energy as dark energy</a:t>
            </a:r>
          </a:p>
          <a:p>
            <a:pPr marL="0" indent="0">
              <a:buNone/>
            </a:pPr>
            <a:r>
              <a:rPr lang="nl-NL" sz="1800" b="1" dirty="0">
                <a:solidFill>
                  <a:schemeClr val="accent5"/>
                </a:solidFill>
              </a:rPr>
              <a:t> </a:t>
            </a:r>
            <a:r>
              <a:rPr lang="nl-NL" sz="1800" b="1" dirty="0" smtClean="0">
                <a:solidFill>
                  <a:schemeClr val="accent5"/>
                </a:solidFill>
              </a:rPr>
              <a:t>     </a:t>
            </a:r>
            <a:r>
              <a:rPr lang="nl-NL" sz="1400" dirty="0" smtClean="0">
                <a:solidFill>
                  <a:schemeClr val="accent5"/>
                </a:solidFill>
              </a:rPr>
              <a:t>- simplest explanation for dark energy is the energy associated with the vacuum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  - mathematically equivalent to a cosmological constant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  - However, most straightforward calculations of vacuum energy density from zero-point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    energies of all quantum fields lead to estimates which are a bit too large,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    in the order of ~10</a:t>
            </a:r>
            <a:r>
              <a:rPr lang="nl-NL" sz="1400" baseline="30000" dirty="0" smtClean="0">
                <a:solidFill>
                  <a:schemeClr val="accent5"/>
                </a:solidFill>
              </a:rPr>
              <a:t>120</a:t>
            </a:r>
            <a:r>
              <a:rPr lang="nl-NL" sz="1400" dirty="0" smtClean="0">
                <a:solidFill>
                  <a:schemeClr val="accent5"/>
                </a:solidFill>
              </a:rPr>
              <a:t> </a:t>
            </a:r>
            <a:endParaRPr lang="nl-NL" sz="1800" b="1" dirty="0" smtClean="0">
              <a:solidFill>
                <a:schemeClr val="accent5"/>
              </a:solidFill>
            </a:endParaRPr>
          </a:p>
          <a:p>
            <a:pPr>
              <a:buAutoNum type="arabicPeriod"/>
            </a:pPr>
            <a:endParaRPr lang="nl-NL" sz="1800" b="1" dirty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nl-NL" sz="1800" b="1" dirty="0" smtClean="0">
                <a:solidFill>
                  <a:schemeClr val="accent5"/>
                </a:solidFill>
              </a:rPr>
              <a:t>5.  Dark theories of Dark Energy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- There is no compelling theory of dark energy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-  Beyond vacuum energy, man intriguing ideas:      light scalar fields, additional spatial dimensions, etc.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-  Many models involve time-varying dark energy</a:t>
            </a:r>
          </a:p>
          <a:p>
            <a:pPr marL="0" indent="0">
              <a:buNone/>
            </a:pPr>
            <a:endParaRPr lang="nl-NL" sz="1400" dirty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nl-NL" sz="1800" b="1" dirty="0" smtClean="0">
                <a:solidFill>
                  <a:schemeClr val="accent5"/>
                </a:solidFill>
              </a:rPr>
              <a:t>6. New Gravitational Theories  ?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-  alternatively,  </a:t>
            </a:r>
            <a:r>
              <a:rPr lang="nl-NL" sz="1400" dirty="0">
                <a:solidFill>
                  <a:schemeClr val="accent5"/>
                </a:solidFill>
              </a:rPr>
              <a:t>c</a:t>
            </a:r>
            <a:r>
              <a:rPr lang="nl-NL" sz="1400" dirty="0" smtClean="0">
                <a:solidFill>
                  <a:schemeClr val="accent5"/>
                </a:solidFill>
              </a:rPr>
              <a:t>osmic acceleration could be a manifestaation of gravitational physics beyond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                         General Relativity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-  however, as yet there is no self-consistent model for new gravitational physics that is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   consistent with large body of data that constrains theories of graavity. </a:t>
            </a:r>
            <a:endParaRPr lang="en-GB" sz="1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41829"/>
      </p:ext>
    </p:extLst>
  </p:cSld>
  <p:clrMapOvr>
    <a:masterClrMapping/>
  </p:clrMapOvr>
  <p:transition>
    <p:zoom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6000" b="1" dirty="0" smtClean="0">
                <a:solidFill>
                  <a:schemeClr val="accent5"/>
                </a:solidFill>
              </a:rPr>
              <a:t>Take-Home Facts</a:t>
            </a:r>
            <a:endParaRPr lang="en-GB" sz="6000" b="1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1800" b="1" dirty="0" smtClean="0">
                <a:solidFill>
                  <a:schemeClr val="accent5"/>
                </a:solidFill>
              </a:rPr>
              <a:t>7. Dark destiny</a:t>
            </a:r>
          </a:p>
          <a:p>
            <a:pPr marL="0" indent="0">
              <a:buNone/>
            </a:pPr>
            <a:endParaRPr lang="nl-NL" sz="1800" b="1" dirty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nl-NL" sz="1800" b="1" dirty="0" smtClean="0">
                <a:solidFill>
                  <a:schemeClr val="accent5"/>
                </a:solidFill>
              </a:rPr>
              <a:t>8. At the nexus of many physical mysteries</a:t>
            </a:r>
          </a:p>
          <a:p>
            <a:pPr marL="0" indent="0">
              <a:buNone/>
            </a:pPr>
            <a:endParaRPr lang="nl-NL" sz="1800" b="1" dirty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nl-NL" sz="1800" b="1" dirty="0" smtClean="0">
                <a:solidFill>
                  <a:schemeClr val="accent5"/>
                </a:solidFill>
              </a:rPr>
              <a:t>9. Two big questions</a:t>
            </a:r>
          </a:p>
          <a:p>
            <a:pPr marL="0" indent="0">
              <a:buNone/>
            </a:pPr>
            <a:r>
              <a:rPr lang="nl-NL" sz="1800" b="1" dirty="0">
                <a:solidFill>
                  <a:schemeClr val="accent5"/>
                </a:solidFill>
              </a:rPr>
              <a:t> </a:t>
            </a:r>
            <a:r>
              <a:rPr lang="nl-NL" sz="1800" b="1" dirty="0" smtClean="0">
                <a:solidFill>
                  <a:schemeClr val="accent5"/>
                </a:solidFill>
              </a:rPr>
              <a:t>   </a:t>
            </a:r>
            <a:r>
              <a:rPr lang="nl-NL" sz="1800" dirty="0" smtClean="0">
                <a:solidFill>
                  <a:schemeClr val="accent5"/>
                </a:solidFill>
              </a:rPr>
              <a:t>a)   Is dark energy something different than vacuum energy</a:t>
            </a:r>
          </a:p>
          <a:p>
            <a:pPr marL="0" indent="0">
              <a:buNone/>
            </a:pPr>
            <a:r>
              <a:rPr lang="nl-NL" sz="1800" dirty="0">
                <a:solidFill>
                  <a:schemeClr val="accent5"/>
                </a:solidFill>
              </a:rPr>
              <a:t> </a:t>
            </a:r>
            <a:r>
              <a:rPr lang="nl-NL" sz="1800" dirty="0" smtClean="0">
                <a:solidFill>
                  <a:schemeClr val="accent5"/>
                </a:solidFill>
              </a:rPr>
              <a:t>   b)   Does General Relativity self-consistently describe cosmic acceleration ?</a:t>
            </a:r>
          </a:p>
          <a:p>
            <a:pPr marL="0" indent="0">
              <a:buNone/>
            </a:pPr>
            <a:endParaRPr lang="nl-NL" sz="1800" b="1" dirty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nl-NL" sz="1800" b="1" dirty="0" smtClean="0">
                <a:solidFill>
                  <a:schemeClr val="accent5"/>
                </a:solidFill>
              </a:rPr>
              <a:t>10. Probing Dark Energy</a:t>
            </a:r>
          </a:p>
        </p:txBody>
      </p:sp>
    </p:spTree>
    <p:extLst>
      <p:ext uri="{BB962C8B-B14F-4D97-AF65-F5344CB8AC3E}">
        <p14:creationId xmlns:p14="http://schemas.microsoft.com/office/powerpoint/2010/main" val="1742771869"/>
      </p:ext>
    </p:extLst>
  </p:cSld>
  <p:clrMapOvr>
    <a:masterClrMapping/>
  </p:clrMapOvr>
  <p:transition>
    <p:zoom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11" descr="Autumn2002Maipenra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196975"/>
            <a:ext cx="5256212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Rectangle 2"/>
          <p:cNvSpPr>
            <a:spLocks noChangeArrowheads="1"/>
          </p:cNvSpPr>
          <p:nvPr/>
        </p:nvSpPr>
        <p:spPr bwMode="auto">
          <a:xfrm>
            <a:off x="3563938" y="115888"/>
            <a:ext cx="5256212" cy="1009650"/>
          </a:xfrm>
          <a:prstGeom prst="rect">
            <a:avLst/>
          </a:prstGeom>
          <a:solidFill>
            <a:schemeClr val="tx1">
              <a:alpha val="50195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24" name="Rectangle 5"/>
          <p:cNvSpPr>
            <a:spLocks noChangeArrowheads="1"/>
          </p:cNvSpPr>
          <p:nvPr/>
        </p:nvSpPr>
        <p:spPr bwMode="auto">
          <a:xfrm>
            <a:off x="457200" y="1600200"/>
            <a:ext cx="4038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800"/>
          </a:p>
        </p:txBody>
      </p:sp>
      <p:sp>
        <p:nvSpPr>
          <p:cNvPr id="8" name="Rectangle 7"/>
          <p:cNvSpPr/>
          <p:nvPr/>
        </p:nvSpPr>
        <p:spPr>
          <a:xfrm>
            <a:off x="3563938" y="5229225"/>
            <a:ext cx="5256212" cy="1439863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26" name="Rectangle 13"/>
          <p:cNvSpPr>
            <a:spLocks noChangeArrowheads="1"/>
          </p:cNvSpPr>
          <p:nvPr/>
        </p:nvSpPr>
        <p:spPr bwMode="auto">
          <a:xfrm>
            <a:off x="3563938" y="5300663"/>
            <a:ext cx="55800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accent1"/>
                </a:solidFill>
              </a:rPr>
              <a:t>Oct 5, 2011: </a:t>
            </a:r>
          </a:p>
          <a:p>
            <a:endParaRPr lang="en-US" sz="1400" b="1">
              <a:solidFill>
                <a:schemeClr val="accent1"/>
              </a:solidFill>
            </a:endParaRPr>
          </a:p>
          <a:p>
            <a:r>
              <a:rPr lang="en-US" sz="1200" b="1">
                <a:solidFill>
                  <a:schemeClr val="accent1"/>
                </a:solidFill>
              </a:rPr>
              <a:t>“</a:t>
            </a:r>
            <a:r>
              <a:rPr lang="en-US" sz="1000" b="1">
                <a:solidFill>
                  <a:schemeClr val="accent1"/>
                </a:solidFill>
              </a:rPr>
              <a:t>We Are Sold out</a:t>
            </a:r>
          </a:p>
          <a:p>
            <a:r>
              <a:rPr lang="en-US" sz="1000" b="1">
                <a:solidFill>
                  <a:schemeClr val="accent1"/>
                </a:solidFill>
              </a:rPr>
              <a:t>We were down to our last few cases before the announcement of Maipenrai's Brian Schmidt winning the Nobel Prize, and what remained has literally gone in 60 seconds. </a:t>
            </a:r>
          </a:p>
          <a:p>
            <a:endParaRPr lang="en-US" sz="1000" b="1">
              <a:solidFill>
                <a:schemeClr val="accent1"/>
              </a:solidFill>
            </a:endParaRPr>
          </a:p>
          <a:p>
            <a:r>
              <a:rPr lang="en-US" sz="1000" b="1">
                <a:solidFill>
                  <a:schemeClr val="accent1"/>
                </a:solidFill>
              </a:rPr>
              <a:t>Stay tuned for our next release in December of the 2009 Maipenrai Pinot Noir.” </a:t>
            </a:r>
          </a:p>
        </p:txBody>
      </p:sp>
      <p:pic>
        <p:nvPicPr>
          <p:cNvPr id="133127" name="Picture 9" descr="maipenrai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913"/>
            <a:ext cx="2663825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3563938" y="1196975"/>
            <a:ext cx="5256212" cy="3960813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33129" name="Picture 17" descr="Maipenrai-06-bottl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36613"/>
            <a:ext cx="3167063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84213" y="4005263"/>
            <a:ext cx="7775575" cy="1930400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684213" y="1714500"/>
            <a:ext cx="7775575" cy="1930400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468313" y="115888"/>
            <a:ext cx="101171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b="1" dirty="0" smtClean="0">
                <a:solidFill>
                  <a:schemeClr val="accent3"/>
                </a:solidFill>
              </a:rPr>
              <a:t>Einstein Field Equation</a:t>
            </a:r>
            <a:endParaRPr sz="5000" b="1" dirty="0" smtClean="0">
              <a:solidFill>
                <a:schemeClr val="accent3"/>
              </a:solidFill>
            </a:endParaRPr>
          </a:p>
        </p:txBody>
      </p:sp>
      <p:graphicFrame>
        <p:nvGraphicFramePr>
          <p:cNvPr id="17413" name="Object 2"/>
          <p:cNvGraphicFramePr>
            <a:graphicFrameLocks noChangeAspect="1"/>
          </p:cNvGraphicFramePr>
          <p:nvPr/>
        </p:nvGraphicFramePr>
        <p:xfrm>
          <a:off x="1050925" y="2133600"/>
          <a:ext cx="6591300" cy="1268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3" name="Equation" r:id="rId3" imgW="2044700" imgH="393700" progId="Equation.DSMT4">
                  <p:embed/>
                </p:oleObj>
              </mc:Choice>
              <mc:Fallback>
                <p:oleObj name="Equation" r:id="rId3" imgW="2044700" imgH="3937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0925" y="2133600"/>
                        <a:ext cx="6591300" cy="1268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4" name="Object 2"/>
          <p:cNvGraphicFramePr>
            <a:graphicFrameLocks noChangeAspect="1"/>
          </p:cNvGraphicFramePr>
          <p:nvPr/>
        </p:nvGraphicFramePr>
        <p:xfrm>
          <a:off x="1187450" y="4292600"/>
          <a:ext cx="6591300" cy="1268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4" name="Equation" r:id="rId5" imgW="2044700" imgH="393700" progId="Equation.DSMT4">
                  <p:embed/>
                </p:oleObj>
              </mc:Choice>
              <mc:Fallback>
                <p:oleObj name="Equation" r:id="rId5" imgW="2044700" imgH="3937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4292600"/>
                        <a:ext cx="6591300" cy="1268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val 8"/>
          <p:cNvSpPr/>
          <p:nvPr/>
        </p:nvSpPr>
        <p:spPr>
          <a:xfrm>
            <a:off x="3995738" y="2276475"/>
            <a:ext cx="1152525" cy="1152525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659563" y="4365625"/>
            <a:ext cx="1152525" cy="1150938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" name="Straight Arrow Connector 9"/>
          <p:cNvCxnSpPr>
            <a:endCxn id="75781" idx="2"/>
          </p:cNvCxnSpPr>
          <p:nvPr/>
        </p:nvCxnSpPr>
        <p:spPr>
          <a:xfrm flipV="1">
            <a:off x="4572000" y="1487488"/>
            <a:ext cx="17463" cy="784225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235825" y="5508625"/>
            <a:ext cx="0" cy="800100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9" name="TextBox 15"/>
          <p:cNvSpPr txBox="1">
            <a:spLocks noChangeArrowheads="1"/>
          </p:cNvSpPr>
          <p:nvPr/>
        </p:nvSpPr>
        <p:spPr bwMode="auto">
          <a:xfrm>
            <a:off x="4643438" y="1268413"/>
            <a:ext cx="18002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chemeClr val="accent1"/>
                </a:solidFill>
              </a:rPr>
              <a:t>curvature side</a:t>
            </a:r>
          </a:p>
        </p:txBody>
      </p:sp>
      <p:sp>
        <p:nvSpPr>
          <p:cNvPr id="17420" name="TextBox 16"/>
          <p:cNvSpPr txBox="1">
            <a:spLocks noChangeArrowheads="1"/>
          </p:cNvSpPr>
          <p:nvPr/>
        </p:nvSpPr>
        <p:spPr bwMode="auto">
          <a:xfrm>
            <a:off x="5435600" y="6092825"/>
            <a:ext cx="18002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chemeClr val="accent1"/>
                </a:solidFill>
              </a:rPr>
              <a:t>energy-momentum side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paces_curv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-171450"/>
            <a:ext cx="8605838" cy="774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475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119813" y="-747713"/>
            <a:ext cx="3024187" cy="3744913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Uniformly</a:t>
            </a:r>
            <a:b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Curved </a:t>
            </a:r>
            <a:b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Space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547813" y="1196975"/>
            <a:ext cx="1152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latin typeface="Papyrus" pitchFamily="66" charset="0"/>
              </a:rPr>
              <a:t>K=+1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50825" y="3284538"/>
            <a:ext cx="1152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latin typeface="Papyrus" pitchFamily="66" charset="0"/>
              </a:rPr>
              <a:t>K= -1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179388" y="5661025"/>
            <a:ext cx="1152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latin typeface="Papyrus" pitchFamily="66" charset="0"/>
              </a:rPr>
              <a:t>K=0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684213" y="1714500"/>
            <a:ext cx="7775575" cy="43783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396875" y="0"/>
            <a:ext cx="101171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b="1" dirty="0" smtClean="0">
                <a:solidFill>
                  <a:schemeClr val="accent3"/>
                </a:solidFill>
              </a:rPr>
              <a:t>Friedmann-Robertson-Walker-Lemaitre</a:t>
            </a:r>
            <a:r>
              <a:rPr lang="en-US" sz="3600" b="1" dirty="0" smtClean="0">
                <a:solidFill>
                  <a:schemeClr val="accent3"/>
                </a:solidFill>
              </a:rPr>
              <a:t/>
            </a:r>
            <a:br>
              <a:rPr lang="en-US" sz="3600" b="1" dirty="0" smtClean="0">
                <a:solidFill>
                  <a:schemeClr val="accent3"/>
                </a:solidFill>
              </a:rPr>
            </a:br>
            <a:r>
              <a:rPr sz="3600" b="1" dirty="0" smtClean="0">
                <a:solidFill>
                  <a:schemeClr val="accent3"/>
                </a:solidFill>
              </a:rPr>
              <a:t>Universe</a:t>
            </a:r>
          </a:p>
        </p:txBody>
      </p:sp>
      <p:graphicFrame>
        <p:nvGraphicFramePr>
          <p:cNvPr id="19460" name="Object 2"/>
          <p:cNvGraphicFramePr>
            <a:graphicFrameLocks noChangeAspect="1"/>
          </p:cNvGraphicFramePr>
          <p:nvPr/>
        </p:nvGraphicFramePr>
        <p:xfrm>
          <a:off x="1500188" y="2071688"/>
          <a:ext cx="5691187" cy="1392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4" name="Equation" r:id="rId3" imgW="1765300" imgH="431800" progId="Equation.DSMT4">
                  <p:embed/>
                </p:oleObj>
              </mc:Choice>
              <mc:Fallback>
                <p:oleObj name="Equation" r:id="rId3" imgW="1765300" imgH="4318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0188" y="2071688"/>
                        <a:ext cx="5691187" cy="1392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1" name="Object 3"/>
          <p:cNvGraphicFramePr>
            <a:graphicFrameLocks noChangeAspect="1"/>
          </p:cNvGraphicFramePr>
          <p:nvPr/>
        </p:nvGraphicFramePr>
        <p:xfrm>
          <a:off x="1571625" y="4357688"/>
          <a:ext cx="5486400" cy="1474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5" name="Equation" r:id="rId5" imgW="1701800" imgH="457200" progId="Equation.DSMT4">
                  <p:embed/>
                </p:oleObj>
              </mc:Choice>
              <mc:Fallback>
                <p:oleObj name="Equation" r:id="rId5" imgW="1701800" imgH="457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25" y="4357688"/>
                        <a:ext cx="5486400" cy="1474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642938" y="1714500"/>
            <a:ext cx="7775575" cy="43783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323850" y="0"/>
            <a:ext cx="101171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b="1" dirty="0" smtClean="0">
                <a:solidFill>
                  <a:schemeClr val="accent3"/>
                </a:solidFill>
              </a:rPr>
              <a:t>Friedmann-Robertson-Walker-Lemaitre Universe</a:t>
            </a:r>
          </a:p>
        </p:txBody>
      </p:sp>
      <p:graphicFrame>
        <p:nvGraphicFramePr>
          <p:cNvPr id="20484" name="Object 2"/>
          <p:cNvGraphicFramePr>
            <a:graphicFrameLocks noChangeAspect="1"/>
          </p:cNvGraphicFramePr>
          <p:nvPr/>
        </p:nvGraphicFramePr>
        <p:xfrm>
          <a:off x="1500188" y="2071688"/>
          <a:ext cx="5691187" cy="1392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6" name="Equation" r:id="rId3" imgW="1765300" imgH="431800" progId="Equation.DSMT4">
                  <p:embed/>
                </p:oleObj>
              </mc:Choice>
              <mc:Fallback>
                <p:oleObj name="Equation" r:id="rId3" imgW="1765300" imgH="4318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0188" y="2071688"/>
                        <a:ext cx="5691187" cy="1392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5" name="Object 3"/>
          <p:cNvGraphicFramePr>
            <a:graphicFrameLocks noChangeAspect="1"/>
          </p:cNvGraphicFramePr>
          <p:nvPr/>
        </p:nvGraphicFramePr>
        <p:xfrm>
          <a:off x="1571625" y="4357688"/>
          <a:ext cx="5486400" cy="1474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7" name="Equation" r:id="rId5" imgW="1701800" imgH="457200" progId="Equation.DSMT4">
                  <p:embed/>
                </p:oleObj>
              </mc:Choice>
              <mc:Fallback>
                <p:oleObj name="Equation" r:id="rId5" imgW="1701800" imgH="457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25" y="4357688"/>
                        <a:ext cx="5486400" cy="1474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357563" y="3643313"/>
            <a:ext cx="128587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density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0" y="3500438"/>
            <a:ext cx="128587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pressure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6500" y="3500438"/>
            <a:ext cx="1428750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cosmological</a:t>
            </a:r>
          </a:p>
          <a:p>
            <a:pPr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constant</a:t>
            </a:r>
          </a:p>
          <a:p>
            <a:pPr>
              <a:defRPr/>
            </a:pPr>
            <a:endParaRPr lang="en-US" sz="1400" b="1" dirty="0">
              <a:solidFill>
                <a:schemeClr val="bg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4071938"/>
            <a:ext cx="178593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curvature  term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57563" y="3571875"/>
            <a:ext cx="857250" cy="42862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72000" y="3429000"/>
            <a:ext cx="928688" cy="42862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72000" y="4000500"/>
            <a:ext cx="1500188" cy="42862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286500" y="3500438"/>
            <a:ext cx="1285875" cy="5715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143625" y="2000250"/>
            <a:ext cx="857250" cy="857250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786438" y="4357688"/>
            <a:ext cx="857250" cy="857250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857750" y="2000250"/>
            <a:ext cx="857250" cy="857250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rot="5400000" flipH="1" flipV="1">
            <a:off x="5001419" y="3142456"/>
            <a:ext cx="571500" cy="1588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5" idx="0"/>
          </p:cNvCxnSpPr>
          <p:nvPr/>
        </p:nvCxnSpPr>
        <p:spPr>
          <a:xfrm rot="16200000" flipV="1">
            <a:off x="6465094" y="3036094"/>
            <a:ext cx="642938" cy="285750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18" idx="7"/>
          </p:cNvCxnSpPr>
          <p:nvPr/>
        </p:nvCxnSpPr>
        <p:spPr>
          <a:xfrm rot="5400000">
            <a:off x="6482557" y="4107656"/>
            <a:ext cx="411162" cy="339725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 flipH="1" flipV="1">
            <a:off x="3714751" y="3214687"/>
            <a:ext cx="571500" cy="142875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>
            <a:off x="3429794" y="4428331"/>
            <a:ext cx="857250" cy="1588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4643438" y="4500563"/>
            <a:ext cx="928687" cy="1214437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6" name="Straight Arrow Connector 35"/>
          <p:cNvCxnSpPr/>
          <p:nvPr/>
        </p:nvCxnSpPr>
        <p:spPr>
          <a:xfrm rot="5400000">
            <a:off x="4358482" y="4715669"/>
            <a:ext cx="571500" cy="1587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1" descr="Nobel_medal_dsc0617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549275"/>
            <a:ext cx="4103688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12" descr="05nobelspan-article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636838"/>
            <a:ext cx="7023100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rgbClr val="C0C0C0">
              <a:alpha val="50195"/>
            </a:srgbClr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89572" name="Rectangle 4"/>
          <p:cNvSpPr>
            <a:spLocks noGrp="1" noChangeArrowheads="1"/>
          </p:cNvSpPr>
          <p:nvPr>
            <p:ph type="title"/>
          </p:nvPr>
        </p:nvSpPr>
        <p:spPr>
          <a:xfrm>
            <a:off x="142875" y="0"/>
            <a:ext cx="900112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Nobel Prize Laureates </a:t>
            </a:r>
          </a:p>
        </p:txBody>
      </p:sp>
      <p:sp>
        <p:nvSpPr>
          <p:cNvPr id="3078" name="Rectangle 5"/>
          <p:cNvSpPr>
            <a:spLocks noChangeArrowheads="1"/>
          </p:cNvSpPr>
          <p:nvPr/>
        </p:nvSpPr>
        <p:spPr bwMode="auto">
          <a:xfrm>
            <a:off x="457200" y="1600200"/>
            <a:ext cx="4038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800"/>
          </a:p>
        </p:txBody>
      </p:sp>
      <p:sp>
        <p:nvSpPr>
          <p:cNvPr id="8" name="Rectangle 7"/>
          <p:cNvSpPr/>
          <p:nvPr/>
        </p:nvSpPr>
        <p:spPr>
          <a:xfrm>
            <a:off x="1692275" y="2636838"/>
            <a:ext cx="6983413" cy="3887787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080" name="TextBox 8"/>
          <p:cNvSpPr txBox="1">
            <a:spLocks noChangeArrowheads="1"/>
          </p:cNvSpPr>
          <p:nvPr/>
        </p:nvSpPr>
        <p:spPr bwMode="auto">
          <a:xfrm>
            <a:off x="4067175" y="6165850"/>
            <a:ext cx="1584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/>
              <a:t>Saul Perlmutter</a:t>
            </a:r>
          </a:p>
        </p:txBody>
      </p:sp>
      <p:sp>
        <p:nvSpPr>
          <p:cNvPr id="3081" name="TextBox 9"/>
          <p:cNvSpPr txBox="1">
            <a:spLocks noChangeArrowheads="1"/>
          </p:cNvSpPr>
          <p:nvPr/>
        </p:nvSpPr>
        <p:spPr bwMode="auto">
          <a:xfrm>
            <a:off x="1763713" y="6165850"/>
            <a:ext cx="1584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chemeClr val="bg1"/>
                </a:solidFill>
              </a:rPr>
              <a:t>Adam Riess</a:t>
            </a:r>
          </a:p>
        </p:txBody>
      </p:sp>
      <p:sp>
        <p:nvSpPr>
          <p:cNvPr id="3082" name="TextBox 10"/>
          <p:cNvSpPr txBox="1">
            <a:spLocks noChangeArrowheads="1"/>
          </p:cNvSpPr>
          <p:nvPr/>
        </p:nvSpPr>
        <p:spPr bwMode="auto">
          <a:xfrm>
            <a:off x="7019925" y="6165850"/>
            <a:ext cx="1584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chemeClr val="bg1"/>
                </a:solidFill>
              </a:rPr>
              <a:t>Brian Schmidt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r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9144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63" name="Text Box 3"/>
          <p:cNvSpPr txBox="1">
            <a:spLocks noChangeArrowheads="1"/>
          </p:cNvSpPr>
          <p:nvPr/>
        </p:nvSpPr>
        <p:spPr bwMode="auto">
          <a:xfrm>
            <a:off x="4929188" y="1428750"/>
            <a:ext cx="26654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Our Universe ?</a:t>
            </a:r>
          </a:p>
        </p:txBody>
      </p:sp>
      <p:sp>
        <p:nvSpPr>
          <p:cNvPr id="655364" name="Text Box 4"/>
          <p:cNvSpPr txBox="1">
            <a:spLocks noChangeArrowheads="1"/>
          </p:cNvSpPr>
          <p:nvPr/>
        </p:nvSpPr>
        <p:spPr bwMode="auto">
          <a:xfrm>
            <a:off x="6300788" y="2997200"/>
            <a:ext cx="2665412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Einstein-de Sitter  </a:t>
            </a:r>
          </a:p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   Universe ?</a:t>
            </a:r>
          </a:p>
        </p:txBody>
      </p:sp>
      <p:sp>
        <p:nvSpPr>
          <p:cNvPr id="21509" name="AutoShape 5"/>
          <p:cNvSpPr>
            <a:spLocks noChangeArrowheads="1"/>
          </p:cNvSpPr>
          <p:nvPr/>
        </p:nvSpPr>
        <p:spPr bwMode="auto">
          <a:xfrm>
            <a:off x="4500563" y="1557338"/>
            <a:ext cx="431800" cy="142875"/>
          </a:xfrm>
          <a:prstGeom prst="rightArrow">
            <a:avLst>
              <a:gd name="adj1" fmla="val 50000"/>
              <a:gd name="adj2" fmla="val 7555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ChangeArrowheads="1"/>
          </p:cNvSpPr>
          <p:nvPr/>
        </p:nvSpPr>
        <p:spPr bwMode="auto">
          <a:xfrm>
            <a:off x="4643438" y="5445125"/>
            <a:ext cx="4176712" cy="129698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01124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6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Hubble Expansion</a:t>
            </a:r>
          </a:p>
        </p:txBody>
      </p:sp>
      <p:pic>
        <p:nvPicPr>
          <p:cNvPr id="22532" name="Picture 7" descr="hubbl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673225"/>
            <a:ext cx="4192588" cy="5184775"/>
          </a:xfrm>
          <a:noFill/>
        </p:spPr>
      </p:pic>
      <p:pic>
        <p:nvPicPr>
          <p:cNvPr id="22533" name="Picture 11" descr="hubblediagram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2841625"/>
            <a:ext cx="4176712" cy="2579688"/>
          </a:xfrm>
          <a:noFill/>
        </p:spPr>
      </p:pic>
      <p:sp>
        <p:nvSpPr>
          <p:cNvPr id="88072" name="Text Box 6"/>
          <p:cNvSpPr txBox="1">
            <a:spLocks noChangeArrowheads="1"/>
          </p:cNvSpPr>
          <p:nvPr/>
        </p:nvSpPr>
        <p:spPr bwMode="auto">
          <a:xfrm>
            <a:off x="4787900" y="5516563"/>
            <a:ext cx="4087813" cy="116998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5400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000099"/>
                </a:solidFill>
                <a:latin typeface="Garamond" pitchFamily="18" charset="0"/>
              </a:rPr>
              <a:t> </a:t>
            </a:r>
            <a:r>
              <a:rPr lang="en-US" dirty="0">
                <a:latin typeface="Garamond" pitchFamily="18" charset="0"/>
              </a:rPr>
              <a:t>                    </a:t>
            </a:r>
            <a:r>
              <a:rPr lang="en-US" sz="28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v = H  r</a:t>
            </a:r>
            <a:endParaRPr lang="en-US" b="1" dirty="0">
              <a:solidFill>
                <a:schemeClr val="bg1">
                  <a:lumMod val="85000"/>
                  <a:lumOff val="15000"/>
                </a:schemeClr>
              </a:solidFill>
              <a:latin typeface="+mn-lt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        </a:t>
            </a:r>
            <a:r>
              <a:rPr lang="en-US" sz="28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Hubble Expansion</a:t>
            </a:r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        </a:t>
            </a:r>
          </a:p>
        </p:txBody>
      </p:sp>
      <p:sp>
        <p:nvSpPr>
          <p:cNvPr id="88073" name="Rectangle 8"/>
          <p:cNvSpPr>
            <a:spLocks noChangeArrowheads="1"/>
          </p:cNvSpPr>
          <p:nvPr/>
        </p:nvSpPr>
        <p:spPr bwMode="auto">
          <a:xfrm>
            <a:off x="4643438" y="1557338"/>
            <a:ext cx="4176712" cy="1223962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8074" name="Text Box 9"/>
          <p:cNvSpPr txBox="1">
            <a:spLocks noChangeArrowheads="1"/>
          </p:cNvSpPr>
          <p:nvPr/>
        </p:nvSpPr>
        <p:spPr bwMode="auto">
          <a:xfrm>
            <a:off x="4716463" y="1557338"/>
            <a:ext cx="4103687" cy="116046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i="1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Edwin Hubble   </a:t>
            </a:r>
          </a:p>
          <a:p>
            <a:pPr>
              <a:spcBef>
                <a:spcPct val="50000"/>
              </a:spcBef>
              <a:defRPr/>
            </a:pPr>
            <a:r>
              <a:rPr lang="en-US" sz="2800" b="1" i="1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                   (1889-1953)</a:t>
            </a:r>
            <a:endParaRPr lang="en-US" dirty="0">
              <a:solidFill>
                <a:schemeClr val="bg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88075" name="Rectangle 10"/>
          <p:cNvSpPr>
            <a:spLocks noChangeArrowheads="1"/>
          </p:cNvSpPr>
          <p:nvPr/>
        </p:nvSpPr>
        <p:spPr bwMode="auto">
          <a:xfrm>
            <a:off x="250825" y="1557338"/>
            <a:ext cx="4176713" cy="5184775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07950" y="4292600"/>
            <a:ext cx="2951163" cy="17287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5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323850" y="115888"/>
            <a:ext cx="9036050" cy="1268412"/>
          </a:xfrm>
        </p:spPr>
        <p:txBody>
          <a:bodyPr/>
          <a:lstStyle/>
          <a:p>
            <a:pPr eaLnBrk="1" hangingPunct="1"/>
            <a:r>
              <a:rPr lang="en-US" sz="7200" b="1" smtClean="0">
                <a:solidFill>
                  <a:srgbClr val="CC0000"/>
                </a:solidFill>
                <a:latin typeface="Papyrus" pitchFamily="66" charset="0"/>
              </a:rPr>
              <a:t>     </a:t>
            </a:r>
            <a:r>
              <a:rPr lang="en-US" sz="7200" b="1" smtClean="0">
                <a:solidFill>
                  <a:srgbClr val="CC0000"/>
                </a:solidFill>
              </a:rPr>
              <a:t>Cosmic Redshift</a:t>
            </a:r>
          </a:p>
        </p:txBody>
      </p:sp>
      <p:pic>
        <p:nvPicPr>
          <p:cNvPr id="23556" name="Picture 6" descr="rece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292600"/>
            <a:ext cx="5867400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7" descr="redshiftd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516438"/>
            <a:ext cx="2951163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Line 8"/>
          <p:cNvSpPr>
            <a:spLocks noChangeShapeType="1"/>
          </p:cNvSpPr>
          <p:nvPr/>
        </p:nvSpPr>
        <p:spPr bwMode="auto">
          <a:xfrm>
            <a:off x="5076825" y="3357563"/>
            <a:ext cx="358775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559" name="Rectangle 12"/>
          <p:cNvSpPr>
            <a:spLocks noChangeArrowheads="1"/>
          </p:cNvSpPr>
          <p:nvPr/>
        </p:nvSpPr>
        <p:spPr bwMode="auto">
          <a:xfrm>
            <a:off x="107950" y="1557338"/>
            <a:ext cx="8928100" cy="259238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3560" name="Picture 10" descr="redshiftaexp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57338"/>
            <a:ext cx="84201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" y="115888"/>
            <a:ext cx="8801100" cy="1219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45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Redshift &amp;  Galaxy Spectra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716088"/>
            <a:ext cx="8715375" cy="51419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                                                  </a:t>
            </a:r>
            <a:endParaRPr 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b="1" smtClean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118788" name="AutoShape 4"/>
          <p:cNvSpPr>
            <a:spLocks noChangeArrowheads="1"/>
          </p:cNvSpPr>
          <p:nvPr/>
        </p:nvSpPr>
        <p:spPr bwMode="auto">
          <a:xfrm>
            <a:off x="539750" y="260350"/>
            <a:ext cx="8215313" cy="1046163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24581" name="Picture 6" descr="redspe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571625"/>
            <a:ext cx="712152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71500" y="1643063"/>
            <a:ext cx="8215313" cy="4500562"/>
          </a:xfrm>
          <a:prstGeom prst="round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7767" name="TextBox 8"/>
          <p:cNvSpPr txBox="1">
            <a:spLocks noChangeArrowheads="1"/>
          </p:cNvSpPr>
          <p:nvPr/>
        </p:nvSpPr>
        <p:spPr bwMode="auto">
          <a:xfrm>
            <a:off x="1214438" y="6286500"/>
            <a:ext cx="8286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Examples of 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redshifted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galaxy  spectra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5603" name="Content Placeholder 5" descr="hubbleDiagwReshift.gi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" y="-1643063"/>
            <a:ext cx="8429625" cy="9820276"/>
          </a:xfrm>
        </p:spPr>
      </p:pic>
      <p:sp>
        <p:nvSpPr>
          <p:cNvPr id="7" name="Rectangle 6"/>
          <p:cNvSpPr/>
          <p:nvPr/>
        </p:nvSpPr>
        <p:spPr>
          <a:xfrm>
            <a:off x="5214938" y="6215063"/>
            <a:ext cx="3929062" cy="92868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8688" y="6572250"/>
            <a:ext cx="7786687" cy="14287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57188" y="-465138"/>
            <a:ext cx="3929062" cy="9302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785813" y="5143500"/>
            <a:ext cx="7775575" cy="12858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1116013" y="-100013"/>
            <a:ext cx="10117138" cy="13716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b="1" dirty="0" smtClean="0">
                <a:solidFill>
                  <a:schemeClr val="tx1"/>
                </a:solidFill>
              </a:rPr>
              <a:t>                 </a:t>
            </a:r>
            <a:r>
              <a:rPr sz="5600" b="1" dirty="0" smtClean="0">
                <a:solidFill>
                  <a:schemeClr val="accent3"/>
                </a:solidFill>
              </a:rPr>
              <a:t>FRW  Dynamics</a:t>
            </a:r>
          </a:p>
        </p:txBody>
      </p:sp>
      <p:graphicFrame>
        <p:nvGraphicFramePr>
          <p:cNvPr id="26628" name="Object 2"/>
          <p:cNvGraphicFramePr>
            <a:graphicFrameLocks noChangeAspect="1"/>
          </p:cNvGraphicFramePr>
          <p:nvPr/>
        </p:nvGraphicFramePr>
        <p:xfrm>
          <a:off x="1285875" y="5143500"/>
          <a:ext cx="6619875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9" name="Equation" r:id="rId3" imgW="1244600" imgH="228600" progId="Equation.DSMT4">
                  <p:embed/>
                </p:oleObj>
              </mc:Choice>
              <mc:Fallback>
                <p:oleObj name="Equation" r:id="rId3" imgW="124460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75" y="5143500"/>
                        <a:ext cx="6619875" cy="1214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85813" y="714375"/>
            <a:ext cx="7929562" cy="4154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200" b="1" dirty="0">
              <a:latin typeface="+mn-lt"/>
              <a:sym typeface="Mathematica1"/>
            </a:endParaRPr>
          </a:p>
          <a:p>
            <a:pPr>
              <a:buFont typeface="Mathematica1" pitchFamily="2" charset="2"/>
              <a:buChar char="·"/>
              <a:defRPr/>
            </a:pPr>
            <a:r>
              <a:rPr lang="en-US" sz="2200" b="1" dirty="0">
                <a:latin typeface="+mn-lt"/>
                <a:sym typeface="Mathematica1"/>
              </a:rPr>
              <a:t>  </a:t>
            </a:r>
            <a:r>
              <a:rPr lang="en-US" sz="2200" b="1" dirty="0">
                <a:solidFill>
                  <a:schemeClr val="accent3"/>
                </a:solidFill>
                <a:latin typeface="+mn-lt"/>
                <a:sym typeface="Mathematica1"/>
              </a:rPr>
              <a:t>The individual contributions to the energy density of </a:t>
            </a:r>
          </a:p>
          <a:p>
            <a:pPr>
              <a:defRPr/>
            </a:pPr>
            <a:r>
              <a:rPr lang="en-US" sz="2200" b="1" dirty="0">
                <a:solidFill>
                  <a:schemeClr val="accent3"/>
                </a:solidFill>
                <a:latin typeface="+mn-lt"/>
                <a:sym typeface="Mathematica1"/>
              </a:rPr>
              <a:t>   the Universe can be figured into the  parameter:</a:t>
            </a:r>
          </a:p>
          <a:p>
            <a:pPr>
              <a:defRPr/>
            </a:pPr>
            <a:endParaRPr lang="en-US" sz="2200" b="1" dirty="0">
              <a:latin typeface="+mn-lt"/>
              <a:sym typeface="Mathematica1"/>
            </a:endParaRPr>
          </a:p>
          <a:p>
            <a:pPr>
              <a:defRPr/>
            </a:pPr>
            <a:r>
              <a:rPr lang="en-US" sz="2200" b="1" dirty="0">
                <a:latin typeface="+mn-lt"/>
                <a:sym typeface="Mathematica1"/>
              </a:rPr>
              <a:t>    </a:t>
            </a:r>
            <a:r>
              <a:rPr lang="en-US" sz="2200" b="1" dirty="0">
                <a:solidFill>
                  <a:schemeClr val="accent3"/>
                </a:solidFill>
                <a:latin typeface="+mn-lt"/>
                <a:sym typeface="Mathematica1"/>
              </a:rPr>
              <a:t>- radiation          </a:t>
            </a:r>
          </a:p>
          <a:p>
            <a:pPr>
              <a:defRPr/>
            </a:pPr>
            <a:r>
              <a:rPr lang="en-US" sz="2200" b="1" dirty="0">
                <a:solidFill>
                  <a:schemeClr val="accent3"/>
                </a:solidFill>
                <a:latin typeface="+mn-lt"/>
                <a:sym typeface="Mathematica1"/>
              </a:rPr>
              <a:t>             </a:t>
            </a:r>
          </a:p>
          <a:p>
            <a:pPr>
              <a:defRPr/>
            </a:pPr>
            <a:r>
              <a:rPr lang="en-US" sz="2200" b="1" dirty="0">
                <a:solidFill>
                  <a:schemeClr val="accent3"/>
                </a:solidFill>
                <a:latin typeface="+mn-lt"/>
                <a:sym typeface="Mathematica1"/>
              </a:rPr>
              <a:t>                  </a:t>
            </a:r>
            <a:endParaRPr lang="en-US" sz="2200" b="1" baseline="-25000" dirty="0">
              <a:solidFill>
                <a:schemeClr val="accent3"/>
              </a:solidFill>
              <a:latin typeface="+mn-lt"/>
              <a:sym typeface="Mathematica1"/>
            </a:endParaRPr>
          </a:p>
          <a:p>
            <a:pPr>
              <a:defRPr/>
            </a:pPr>
            <a:r>
              <a:rPr lang="en-US" sz="2200" b="1" dirty="0">
                <a:solidFill>
                  <a:schemeClr val="accent3"/>
                </a:solidFill>
                <a:latin typeface="+mn-lt"/>
                <a:sym typeface="Mathematica1"/>
              </a:rPr>
              <a:t>    - matter </a:t>
            </a:r>
          </a:p>
          <a:p>
            <a:pPr>
              <a:defRPr/>
            </a:pPr>
            <a:endParaRPr lang="en-US" sz="2200" b="1" dirty="0">
              <a:solidFill>
                <a:schemeClr val="accent3"/>
              </a:solidFill>
              <a:latin typeface="+mn-lt"/>
              <a:sym typeface="Mathematica1"/>
            </a:endParaRPr>
          </a:p>
          <a:p>
            <a:pPr>
              <a:defRPr/>
            </a:pPr>
            <a:r>
              <a:rPr lang="en-US" sz="2200" b="1" dirty="0">
                <a:solidFill>
                  <a:schemeClr val="accent3"/>
                </a:solidFill>
                <a:latin typeface="+mn-lt"/>
                <a:sym typeface="Mathematica1"/>
              </a:rPr>
              <a:t>                                             </a:t>
            </a:r>
            <a:endParaRPr lang="en-US" sz="2200" b="1" baseline="-25000" dirty="0">
              <a:solidFill>
                <a:schemeClr val="accent3"/>
              </a:solidFill>
              <a:latin typeface="+mn-lt"/>
              <a:sym typeface="Mathematica1"/>
            </a:endParaRPr>
          </a:p>
          <a:p>
            <a:pPr>
              <a:defRPr/>
            </a:pPr>
            <a:r>
              <a:rPr lang="en-US" sz="2200" b="1" dirty="0">
                <a:solidFill>
                  <a:schemeClr val="accent3"/>
                </a:solidFill>
                <a:latin typeface="+mn-lt"/>
                <a:sym typeface="Mathematica1"/>
              </a:rPr>
              <a:t>    - dark energy/ </a:t>
            </a:r>
            <a:r>
              <a:rPr lang="en-US" sz="2200" b="1" dirty="0">
                <a:solidFill>
                  <a:schemeClr val="accent3"/>
                </a:solidFill>
                <a:latin typeface="+mn-lt"/>
              </a:rPr>
              <a:t>                                  </a:t>
            </a:r>
            <a:endParaRPr lang="en-US" sz="2200" b="1" dirty="0">
              <a:solidFill>
                <a:schemeClr val="accent3"/>
              </a:solidFill>
              <a:latin typeface="+mn-lt"/>
              <a:sym typeface="Mathematica1"/>
            </a:endParaRPr>
          </a:p>
          <a:p>
            <a:pPr>
              <a:defRPr/>
            </a:pPr>
            <a:r>
              <a:rPr lang="en-US" sz="2200" b="1" baseline="-25000" dirty="0">
                <a:solidFill>
                  <a:schemeClr val="accent3"/>
                </a:solidFill>
                <a:latin typeface="+mn-lt"/>
                <a:sym typeface="Mathematica1"/>
              </a:rPr>
              <a:t>          </a:t>
            </a:r>
            <a:r>
              <a:rPr lang="en-US" sz="2200" b="1" dirty="0">
                <a:solidFill>
                  <a:schemeClr val="accent3"/>
                </a:solidFill>
                <a:latin typeface="+mn-lt"/>
                <a:sym typeface="Mathematica1"/>
              </a:rPr>
              <a:t>cosmological constant</a:t>
            </a:r>
          </a:p>
        </p:txBody>
      </p:sp>
      <p:sp>
        <p:nvSpPr>
          <p:cNvPr id="8" name="Rectangle 7"/>
          <p:cNvSpPr/>
          <p:nvPr/>
        </p:nvSpPr>
        <p:spPr>
          <a:xfrm>
            <a:off x="785813" y="1000125"/>
            <a:ext cx="7786687" cy="85725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6631" name="Object 8"/>
          <p:cNvGraphicFramePr>
            <a:graphicFrameLocks noChangeAspect="1"/>
          </p:cNvGraphicFramePr>
          <p:nvPr/>
        </p:nvGraphicFramePr>
        <p:xfrm>
          <a:off x="4643438" y="2071688"/>
          <a:ext cx="3883025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0" name="Equation" r:id="rId5" imgW="2133600" imgH="457200" progId="Equation.DSMT4">
                  <p:embed/>
                </p:oleObj>
              </mc:Choice>
              <mc:Fallback>
                <p:oleObj name="Equation" r:id="rId5" imgW="2133600" imgH="4572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2071688"/>
                        <a:ext cx="3883025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2" name="Object 9"/>
          <p:cNvGraphicFramePr>
            <a:graphicFrameLocks noChangeAspect="1"/>
          </p:cNvGraphicFramePr>
          <p:nvPr/>
        </p:nvGraphicFramePr>
        <p:xfrm>
          <a:off x="4643438" y="3214688"/>
          <a:ext cx="1733550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1" name="Equation" r:id="rId7" imgW="952087" imgH="228501" progId="Equation.DSMT4">
                  <p:embed/>
                </p:oleObj>
              </mc:Choice>
              <mc:Fallback>
                <p:oleObj name="Equation" r:id="rId7" imgW="952087" imgH="228501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3214688"/>
                        <a:ext cx="1733550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3" name="Object 10"/>
          <p:cNvGraphicFramePr>
            <a:graphicFrameLocks noChangeAspect="1"/>
          </p:cNvGraphicFramePr>
          <p:nvPr/>
        </p:nvGraphicFramePr>
        <p:xfrm>
          <a:off x="4714875" y="4071938"/>
          <a:ext cx="1271588" cy="71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2" name="Equation" r:id="rId9" imgW="698197" imgH="393529" progId="Equation.DSMT4">
                  <p:embed/>
                </p:oleObj>
              </mc:Choice>
              <mc:Fallback>
                <p:oleObj name="Equation" r:id="rId9" imgW="698197" imgH="393529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5" y="4071938"/>
                        <a:ext cx="1271588" cy="71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785813" y="1928813"/>
            <a:ext cx="7786687" cy="314325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14375" y="3643313"/>
            <a:ext cx="7715250" cy="307181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786313" y="2071688"/>
            <a:ext cx="3643312" cy="150018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714375" y="2071688"/>
            <a:ext cx="4000500" cy="150018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396875" y="-315913"/>
            <a:ext cx="10117138" cy="13716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b="1" dirty="0" smtClean="0">
                <a:solidFill>
                  <a:schemeClr val="tx1"/>
                </a:solidFill>
              </a:rPr>
              <a:t> </a:t>
            </a:r>
            <a:r>
              <a:rPr sz="5000" b="1" dirty="0" smtClean="0">
                <a:solidFill>
                  <a:schemeClr val="accent3"/>
                </a:solidFill>
              </a:rPr>
              <a:t>FRW Universe:  Curvature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4375" y="1285875"/>
            <a:ext cx="7929563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schemeClr val="accent3"/>
                </a:solidFill>
                <a:latin typeface="+mn-lt"/>
              </a:rPr>
              <a:t>There is a 1-1 relation between the total energy content </a:t>
            </a:r>
          </a:p>
          <a:p>
            <a:pPr>
              <a:defRPr/>
            </a:pPr>
            <a:r>
              <a:rPr lang="en-US" sz="2200" b="1" dirty="0">
                <a:solidFill>
                  <a:schemeClr val="accent3"/>
                </a:solidFill>
                <a:latin typeface="+mn-lt"/>
              </a:rPr>
              <a:t>of the Universe  and its curvature. From FRW equations: </a:t>
            </a:r>
          </a:p>
        </p:txBody>
      </p:sp>
      <p:graphicFrame>
        <p:nvGraphicFramePr>
          <p:cNvPr id="27655" name="Object 3"/>
          <p:cNvGraphicFramePr>
            <a:graphicFrameLocks noChangeAspect="1"/>
          </p:cNvGraphicFramePr>
          <p:nvPr/>
        </p:nvGraphicFramePr>
        <p:xfrm>
          <a:off x="1143000" y="2214563"/>
          <a:ext cx="3143250" cy="120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1" name="Equation" r:id="rId3" imgW="1091726" imgH="418918" progId="Equation.DSMT4">
                  <p:embed/>
                </p:oleObj>
              </mc:Choice>
              <mc:Fallback>
                <p:oleObj name="Equation" r:id="rId3" imgW="1091726" imgH="418918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214563"/>
                        <a:ext cx="3143250" cy="1204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6" name="Object 2"/>
          <p:cNvGraphicFramePr>
            <a:graphicFrameLocks noChangeAspect="1"/>
          </p:cNvGraphicFramePr>
          <p:nvPr/>
        </p:nvGraphicFramePr>
        <p:xfrm>
          <a:off x="4857750" y="2500313"/>
          <a:ext cx="3500438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2" name="Equation" r:id="rId5" imgW="1244600" imgH="228600" progId="Equation.DSMT4">
                  <p:embed/>
                </p:oleObj>
              </mc:Choice>
              <mc:Fallback>
                <p:oleObj name="Equation" r:id="rId5" imgW="124460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750" y="2500313"/>
                        <a:ext cx="3500438" cy="642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7" name="Object 8"/>
          <p:cNvGraphicFramePr>
            <a:graphicFrameLocks noChangeAspect="1"/>
          </p:cNvGraphicFramePr>
          <p:nvPr/>
        </p:nvGraphicFramePr>
        <p:xfrm>
          <a:off x="785813" y="3929063"/>
          <a:ext cx="7500937" cy="238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3" name="Equation" r:id="rId7" imgW="3505200" imgH="1117600" progId="Equation.DSMT4">
                  <p:embed/>
                </p:oleObj>
              </mc:Choice>
              <mc:Fallback>
                <p:oleObj name="Equation" r:id="rId7" imgW="3505200" imgH="11176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3" y="3929063"/>
                        <a:ext cx="7500937" cy="2389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214313" y="3929063"/>
            <a:ext cx="2428875" cy="17145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1189038" y="188913"/>
            <a:ext cx="10117138" cy="1371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b="1" dirty="0" smtClean="0">
                <a:solidFill>
                  <a:schemeClr val="tx1"/>
                </a:solidFill>
              </a:rPr>
              <a:t>               </a:t>
            </a:r>
            <a:r>
              <a:rPr sz="5600" b="1" dirty="0" smtClean="0">
                <a:solidFill>
                  <a:schemeClr val="accent3"/>
                </a:solidFill>
              </a:rPr>
              <a:t>FRW Dynamics:</a:t>
            </a:r>
            <a:br>
              <a:rPr sz="5600" b="1" dirty="0" smtClean="0">
                <a:solidFill>
                  <a:schemeClr val="accent3"/>
                </a:solidFill>
              </a:rPr>
            </a:br>
            <a:r>
              <a:rPr sz="5600" b="1" dirty="0" smtClean="0">
                <a:solidFill>
                  <a:schemeClr val="accent3"/>
                </a:solidFill>
              </a:rPr>
              <a:t>        Cosmic  Acceleration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5813" y="1785938"/>
            <a:ext cx="7929562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schemeClr val="accent3"/>
                </a:solidFill>
                <a:latin typeface="+mn-lt"/>
              </a:rPr>
              <a:t>Cosmic  acceleration quantified</a:t>
            </a:r>
          </a:p>
          <a:p>
            <a:pPr>
              <a:defRPr/>
            </a:pPr>
            <a:r>
              <a:rPr lang="en-US" sz="2200" b="1" dirty="0">
                <a:solidFill>
                  <a:schemeClr val="accent3"/>
                </a:solidFill>
                <a:latin typeface="+mn-lt"/>
              </a:rPr>
              <a:t>by means of dimensionless deceleration parameter q(t):</a:t>
            </a:r>
          </a:p>
        </p:txBody>
      </p:sp>
      <p:graphicFrame>
        <p:nvGraphicFramePr>
          <p:cNvPr id="28677" name="Object 3"/>
          <p:cNvGraphicFramePr>
            <a:graphicFrameLocks noChangeAspect="1"/>
          </p:cNvGraphicFramePr>
          <p:nvPr/>
        </p:nvGraphicFramePr>
        <p:xfrm>
          <a:off x="357188" y="4071938"/>
          <a:ext cx="2081212" cy="1433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1" name="Equation" r:id="rId3" imgW="571252" imgH="393529" progId="Equation.DSMT4">
                  <p:embed/>
                </p:oleObj>
              </mc:Choice>
              <mc:Fallback>
                <p:oleObj name="Equation" r:id="rId3" imgW="571252" imgH="39352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8" y="4071938"/>
                        <a:ext cx="2081212" cy="1433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8" name="Object 3"/>
          <p:cNvGraphicFramePr>
            <a:graphicFrameLocks noChangeAspect="1"/>
          </p:cNvGraphicFramePr>
          <p:nvPr/>
        </p:nvGraphicFramePr>
        <p:xfrm>
          <a:off x="3071813" y="3214688"/>
          <a:ext cx="4071937" cy="130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2" name="Equation" r:id="rId5" imgW="1231366" imgH="393529" progId="Equation.DSMT4">
                  <p:embed/>
                </p:oleObj>
              </mc:Choice>
              <mc:Fallback>
                <p:oleObj name="Equation" r:id="rId5" imgW="1231366" imgH="39352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13" y="3214688"/>
                        <a:ext cx="4071937" cy="1301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9" name="Object 4"/>
          <p:cNvGraphicFramePr>
            <a:graphicFrameLocks noChangeAspect="1"/>
          </p:cNvGraphicFramePr>
          <p:nvPr/>
        </p:nvGraphicFramePr>
        <p:xfrm>
          <a:off x="3143250" y="5072063"/>
          <a:ext cx="2786063" cy="1328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3" name="Equation" r:id="rId7" imgW="825500" imgH="393700" progId="Equation.DSMT4">
                  <p:embed/>
                </p:oleObj>
              </mc:Choice>
              <mc:Fallback>
                <p:oleObj name="Equation" r:id="rId7" imgW="825500" imgH="3937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50" y="5072063"/>
                        <a:ext cx="2786063" cy="1328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9" name="Rectangle 3"/>
          <p:cNvSpPr>
            <a:spLocks noChangeArrowheads="1"/>
          </p:cNvSpPr>
          <p:nvPr/>
        </p:nvSpPr>
        <p:spPr bwMode="auto">
          <a:xfrm>
            <a:off x="2857500" y="3000375"/>
            <a:ext cx="4429125" cy="1714500"/>
          </a:xfrm>
          <a:prstGeom prst="rect">
            <a:avLst/>
          </a:prstGeom>
          <a:noFill/>
          <a:ln w="38100">
            <a:solidFill>
              <a:schemeClr val="accent3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8681" name="Rectangle 3"/>
          <p:cNvSpPr>
            <a:spLocks noChangeArrowheads="1"/>
          </p:cNvSpPr>
          <p:nvPr/>
        </p:nvSpPr>
        <p:spPr bwMode="auto">
          <a:xfrm>
            <a:off x="2857500" y="4857750"/>
            <a:ext cx="4429125" cy="17145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8682" name="Object 5"/>
          <p:cNvGraphicFramePr>
            <a:graphicFrameLocks noChangeAspect="1"/>
          </p:cNvGraphicFramePr>
          <p:nvPr/>
        </p:nvGraphicFramePr>
        <p:xfrm>
          <a:off x="7429500" y="3857625"/>
          <a:ext cx="1465263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4" name="Equation" r:id="rId9" imgW="1320800" imgH="457200" progId="Equation.DSMT4">
                  <p:embed/>
                </p:oleObj>
              </mc:Choice>
              <mc:Fallback>
                <p:oleObj name="Equation" r:id="rId9" imgW="1320800" imgH="457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9500" y="3857625"/>
                        <a:ext cx="1465263" cy="538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3" name="Object 6"/>
          <p:cNvGraphicFramePr>
            <a:graphicFrameLocks noChangeAspect="1"/>
          </p:cNvGraphicFramePr>
          <p:nvPr/>
        </p:nvGraphicFramePr>
        <p:xfrm>
          <a:off x="7429500" y="5072063"/>
          <a:ext cx="1785938" cy="56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5" name="Equation" r:id="rId11" imgW="1524000" imgH="457200" progId="Equation.DSMT4">
                  <p:embed/>
                </p:oleObj>
              </mc:Choice>
              <mc:Fallback>
                <p:oleObj name="Equation" r:id="rId11" imgW="1524000" imgH="4572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9500" y="5072063"/>
                        <a:ext cx="1785938" cy="569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41" name="Rectangle 3"/>
          <p:cNvSpPr>
            <a:spLocks noChangeArrowheads="1"/>
          </p:cNvSpPr>
          <p:nvPr/>
        </p:nvSpPr>
        <p:spPr bwMode="auto">
          <a:xfrm>
            <a:off x="7358063" y="3000375"/>
            <a:ext cx="1643062" cy="3571875"/>
          </a:xfrm>
          <a:prstGeom prst="rect">
            <a:avLst/>
          </a:prstGeom>
          <a:noFill/>
          <a:ln w="38100">
            <a:solidFill>
              <a:schemeClr val="accent3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358063" y="3214688"/>
            <a:ext cx="12858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/>
                </a:solidFill>
                <a:latin typeface="+mn-lt"/>
              </a:rPr>
              <a:t>Examples: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AutoShape 2"/>
          <p:cNvSpPr>
            <a:spLocks noChangeArrowheads="1"/>
          </p:cNvSpPr>
          <p:nvPr/>
        </p:nvSpPr>
        <p:spPr bwMode="auto">
          <a:xfrm>
            <a:off x="250825" y="1989138"/>
            <a:ext cx="8713788" cy="3095625"/>
          </a:xfrm>
          <a:prstGeom prst="roundRect">
            <a:avLst>
              <a:gd name="adj" fmla="val 16667"/>
            </a:avLst>
          </a:prstGeom>
          <a:solidFill>
            <a:srgbClr val="C0C0C0">
              <a:alpha val="45097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8115" name="Text Box 3"/>
          <p:cNvSpPr txBox="1">
            <a:spLocks noChangeArrowheads="1"/>
          </p:cNvSpPr>
          <p:nvPr/>
        </p:nvSpPr>
        <p:spPr bwMode="auto">
          <a:xfrm>
            <a:off x="-396875" y="1268413"/>
            <a:ext cx="9720263" cy="367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How Much ?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Cosmic Curvature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179388" y="5445125"/>
            <a:ext cx="8785225" cy="1296988"/>
          </a:xfrm>
          <a:prstGeom prst="rect">
            <a:avLst/>
          </a:prstGeom>
          <a:noFill/>
          <a:ln w="38100">
            <a:solidFill>
              <a:schemeClr val="accent3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89091" name="Picture 3" descr="sky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6613"/>
            <a:ext cx="8856662" cy="447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5364" name="Rectangle 4"/>
          <p:cNvSpPr>
            <a:spLocks noGrp="1" noChangeArrowheads="1"/>
          </p:cNvSpPr>
          <p:nvPr>
            <p:ph type="title"/>
          </p:nvPr>
        </p:nvSpPr>
        <p:spPr>
          <a:xfrm>
            <a:off x="-612775" y="0"/>
            <a:ext cx="10693400" cy="908050"/>
          </a:xfrm>
        </p:spPr>
        <p:txBody>
          <a:bodyPr/>
          <a:lstStyle/>
          <a:p>
            <a:pPr eaLnBrk="1" hangingPunct="1">
              <a:defRPr/>
            </a:pPr>
            <a:r>
              <a:rPr lang="en-US" sz="45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Cosmic Microwave Background</a:t>
            </a:r>
          </a:p>
        </p:txBody>
      </p:sp>
      <p:sp>
        <p:nvSpPr>
          <p:cNvPr id="1295365" name="Text Box 5"/>
          <p:cNvSpPr txBox="1">
            <a:spLocks noChangeArrowheads="1"/>
          </p:cNvSpPr>
          <p:nvPr/>
        </p:nvSpPr>
        <p:spPr bwMode="auto">
          <a:xfrm>
            <a:off x="179388" y="5475288"/>
            <a:ext cx="8785225" cy="124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Map of the Universe at Recombination Epoch  (WMAP, 2003):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        </a:t>
            </a:r>
            <a:r>
              <a:rPr lang="en-US" sz="16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sym typeface="Mathematica1" pitchFamily="2" charset="2"/>
              </a:rPr>
              <a:t> </a:t>
            </a:r>
            <a:r>
              <a:rPr lang="en-US" sz="16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379,000 years after Big Bang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        </a:t>
            </a:r>
            <a:r>
              <a:rPr lang="en-US" sz="16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sym typeface="Mathematica1" pitchFamily="2" charset="2"/>
              </a:rPr>
              <a:t> </a:t>
            </a:r>
            <a:r>
              <a:rPr lang="en-US" sz="1600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Subhorizon</a:t>
            </a:r>
            <a:r>
              <a:rPr lang="en-US" sz="16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perturbations:    primordial sound waves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         </a:t>
            </a:r>
            <a:r>
              <a:rPr lang="en-US" sz="16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sym typeface="Mathematica1" pitchFamily="2" charset="2"/>
              </a:rPr>
              <a:t> </a:t>
            </a:r>
            <a:r>
              <a:rPr lang="en-US" sz="16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∆T/T   &lt;  10-5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Nobel_medal_dsc0617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620713"/>
            <a:ext cx="5256213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rgbClr val="C0C0C0">
              <a:alpha val="50195"/>
            </a:srgbClr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89572" name="Rectangle 4"/>
          <p:cNvSpPr>
            <a:spLocks noGrp="1" noChangeArrowheads="1"/>
          </p:cNvSpPr>
          <p:nvPr>
            <p:ph type="title"/>
          </p:nvPr>
        </p:nvSpPr>
        <p:spPr>
          <a:xfrm>
            <a:off x="142875" y="0"/>
            <a:ext cx="900112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5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Nobel Prize Physics 2011 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457200" y="1600200"/>
            <a:ext cx="4038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800"/>
          </a:p>
        </p:txBody>
      </p:sp>
      <p:sp>
        <p:nvSpPr>
          <p:cNvPr id="8" name="Rectangle 7"/>
          <p:cNvSpPr/>
          <p:nvPr/>
        </p:nvSpPr>
        <p:spPr>
          <a:xfrm>
            <a:off x="2916238" y="4221163"/>
            <a:ext cx="5903912" cy="2303462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03" name="TextBox 10"/>
          <p:cNvSpPr txBox="1">
            <a:spLocks noChangeArrowheads="1"/>
          </p:cNvSpPr>
          <p:nvPr/>
        </p:nvSpPr>
        <p:spPr bwMode="auto">
          <a:xfrm>
            <a:off x="7380288" y="6165850"/>
            <a:ext cx="1584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chemeClr val="bg1"/>
                </a:solidFill>
              </a:rPr>
              <a:t>Brian Schmidt</a:t>
            </a:r>
          </a:p>
        </p:txBody>
      </p:sp>
      <p:sp>
        <p:nvSpPr>
          <p:cNvPr id="4104" name="Rectangle 13"/>
          <p:cNvSpPr>
            <a:spLocks noChangeArrowheads="1"/>
          </p:cNvSpPr>
          <p:nvPr/>
        </p:nvSpPr>
        <p:spPr bwMode="auto">
          <a:xfrm>
            <a:off x="3132138" y="5516563"/>
            <a:ext cx="50403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“I was shocked by my discovery, I just      </a:t>
            </a:r>
          </a:p>
          <a:p>
            <a:r>
              <a:rPr lang="en-US" b="1">
                <a:solidFill>
                  <a:schemeClr val="accent1"/>
                </a:solidFill>
              </a:rPr>
              <a:t>  assumed we made a mistake"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32138" y="4437063"/>
            <a:ext cx="6750050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1"/>
                </a:solidFill>
                <a:latin typeface="+mn-lt"/>
              </a:rPr>
              <a:t>“the most startling discovery in physics since </a:t>
            </a:r>
          </a:p>
          <a:p>
            <a:pPr>
              <a:defRPr/>
            </a:pPr>
            <a:r>
              <a:rPr lang="en-US" b="1" dirty="0">
                <a:solidFill>
                  <a:schemeClr val="accent1"/>
                </a:solidFill>
                <a:latin typeface="+mn-lt"/>
              </a:rPr>
              <a:t>  I have been in the field.” </a:t>
            </a:r>
          </a:p>
          <a:p>
            <a:pPr>
              <a:defRPr/>
            </a:pPr>
            <a:r>
              <a:rPr lang="en-US" sz="1200" b="1" dirty="0">
                <a:solidFill>
                  <a:schemeClr val="accent1"/>
                </a:solidFill>
                <a:latin typeface="+mn-lt"/>
              </a:rPr>
              <a:t>                                                                                                            E. Witten</a:t>
            </a:r>
          </a:p>
          <a:p>
            <a:pPr>
              <a:defRPr/>
            </a:pPr>
            <a:endParaRPr lang="en-US" b="1" dirty="0">
              <a:solidFill>
                <a:schemeClr val="accent1"/>
              </a:solidFill>
              <a:latin typeface="+mn-lt"/>
            </a:endParaRPr>
          </a:p>
          <a:p>
            <a:pPr>
              <a:defRPr/>
            </a:pPr>
            <a:endParaRPr lang="en-US" b="1" dirty="0">
              <a:solidFill>
                <a:schemeClr val="accent1"/>
              </a:solidFill>
              <a:latin typeface="+mn-lt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1" name="Text Box 5"/>
          <p:cNvSpPr txBox="1">
            <a:spLocks noChangeArrowheads="1"/>
          </p:cNvSpPr>
          <p:nvPr/>
        </p:nvSpPr>
        <p:spPr bwMode="auto">
          <a:xfrm>
            <a:off x="107950" y="1503363"/>
            <a:ext cx="4859338" cy="2628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dirty="0">
                <a:latin typeface="Tahoma" pitchFamily="34" charset="0"/>
              </a:rPr>
              <a:t> </a:t>
            </a:r>
            <a:endParaRPr lang="en-US" sz="1400" b="1" dirty="0">
              <a:latin typeface="+mn-lt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latin typeface="+mn-lt"/>
              </a:rPr>
              <a:t> Measuring the Geometry of the Universe: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chemeClr val="tx1">
                  <a:lumMod val="95000"/>
                </a:schemeClr>
              </a:solidFill>
              <a:latin typeface="+mn-lt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chemeClr val="tx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1400" b="1" dirty="0">
                <a:solidFill>
                  <a:schemeClr val="tx1">
                    <a:lumMod val="95000"/>
                  </a:schemeClr>
                </a:solidFill>
                <a:latin typeface="+mn-lt"/>
                <a:sym typeface="Mathematica1"/>
              </a:rPr>
              <a:t>   </a:t>
            </a:r>
            <a:r>
              <a:rPr lang="en-US" sz="1400" b="1" dirty="0">
                <a:solidFill>
                  <a:schemeClr val="tx1">
                    <a:lumMod val="95000"/>
                  </a:schemeClr>
                </a:solidFill>
                <a:latin typeface="+mn-lt"/>
              </a:rPr>
              <a:t>Object with known physical size,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chemeClr val="tx1">
                    <a:lumMod val="95000"/>
                  </a:schemeClr>
                </a:solidFill>
                <a:latin typeface="+mn-lt"/>
              </a:rPr>
              <a:t>      at large cosmological distance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chemeClr val="tx1">
                    <a:lumMod val="95000"/>
                  </a:schemeClr>
                </a:solidFill>
                <a:latin typeface="+mn-lt"/>
              </a:rPr>
              <a:t>	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chemeClr val="tx1">
                    <a:lumMod val="95000"/>
                  </a:schemeClr>
                </a:solidFill>
                <a:latin typeface="+mn-lt"/>
                <a:sym typeface="Batang" pitchFamily="18" charset="-127"/>
              </a:rPr>
              <a:t>●    </a:t>
            </a:r>
            <a:r>
              <a:rPr lang="en-US" sz="1400" b="1" dirty="0">
                <a:solidFill>
                  <a:schemeClr val="tx1">
                    <a:lumMod val="95000"/>
                  </a:schemeClr>
                </a:solidFill>
                <a:latin typeface="+mn-lt"/>
              </a:rPr>
              <a:t>Measure angular extent on sky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chemeClr val="tx1">
                  <a:lumMod val="95000"/>
                </a:schemeClr>
              </a:solidFill>
              <a:latin typeface="+mn-lt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chemeClr val="tx1">
                    <a:lumMod val="95000"/>
                  </a:schemeClr>
                </a:solidFill>
                <a:latin typeface="+mn-lt"/>
              </a:rPr>
              <a:t>●    </a:t>
            </a:r>
            <a:r>
              <a:rPr lang="en-US" sz="1400" b="1" dirty="0">
                <a:solidFill>
                  <a:schemeClr val="tx1">
                    <a:lumMod val="95000"/>
                  </a:schemeClr>
                </a:solidFill>
                <a:latin typeface="+mn-lt"/>
                <a:sym typeface="Batang" pitchFamily="18" charset="-127"/>
              </a:rPr>
              <a:t>Comparison yields light path,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chemeClr val="tx1">
                    <a:lumMod val="95000"/>
                  </a:schemeClr>
                </a:solidFill>
                <a:latin typeface="+mn-lt"/>
                <a:sym typeface="Batang" pitchFamily="18" charset="-127"/>
              </a:rPr>
              <a:t>       and from this the curvature of space  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i="1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29741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15900" y="-242888"/>
            <a:ext cx="8928100" cy="13716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Measuring  Curvature</a:t>
            </a:r>
          </a:p>
        </p:txBody>
      </p:sp>
      <p:sp>
        <p:nvSpPr>
          <p:cNvPr id="90116" name="Text Box 9"/>
          <p:cNvSpPr txBox="1">
            <a:spLocks noChangeArrowheads="1"/>
          </p:cNvSpPr>
          <p:nvPr/>
        </p:nvSpPr>
        <p:spPr bwMode="auto">
          <a:xfrm>
            <a:off x="8243888" y="4076700"/>
            <a:ext cx="6477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800">
                <a:solidFill>
                  <a:srgbClr val="000000"/>
                </a:solidFill>
                <a:latin typeface="Tahoma" pitchFamily="34" charset="0"/>
              </a:rPr>
              <a:t>W. Hu</a:t>
            </a:r>
          </a:p>
        </p:txBody>
      </p:sp>
      <p:sp>
        <p:nvSpPr>
          <p:cNvPr id="90117" name="Rectangle 10"/>
          <p:cNvSpPr>
            <a:spLocks noChangeArrowheads="1"/>
          </p:cNvSpPr>
          <p:nvPr/>
        </p:nvSpPr>
        <p:spPr bwMode="auto">
          <a:xfrm>
            <a:off x="107950" y="1412875"/>
            <a:ext cx="3821113" cy="5016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08" name="Rectangle 12"/>
          <p:cNvSpPr>
            <a:spLocks noChangeArrowheads="1"/>
          </p:cNvSpPr>
          <p:nvPr/>
        </p:nvSpPr>
        <p:spPr bwMode="auto">
          <a:xfrm>
            <a:off x="4071938" y="1412875"/>
            <a:ext cx="4964112" cy="5016500"/>
          </a:xfrm>
          <a:prstGeom prst="rect">
            <a:avLst/>
          </a:prstGeom>
          <a:noFill/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90119" name="Picture 10" descr="da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43063"/>
            <a:ext cx="382905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0120" name="Object 2"/>
          <p:cNvGraphicFramePr>
            <a:graphicFrameLocks noChangeAspect="1"/>
          </p:cNvGraphicFramePr>
          <p:nvPr/>
        </p:nvGraphicFramePr>
        <p:xfrm>
          <a:off x="4357688" y="5500688"/>
          <a:ext cx="4572000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36" name="Equation" r:id="rId4" imgW="3568700" imgH="508000" progId="Equation.DSMT4">
                  <p:embed/>
                </p:oleObj>
              </mc:Choice>
              <mc:Fallback>
                <p:oleObj name="Equation" r:id="rId4" imgW="3568700" imgH="5080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7688" y="5500688"/>
                        <a:ext cx="4572000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214813" y="4500563"/>
            <a:ext cx="485775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99"/>
                </a:solidFill>
                <a:latin typeface="+mn-lt"/>
              </a:rPr>
              <a:t>In a  FRW  Universe:</a:t>
            </a:r>
          </a:p>
          <a:p>
            <a:pPr>
              <a:defRPr/>
            </a:pPr>
            <a:r>
              <a:rPr lang="en-US" b="1" dirty="0" err="1">
                <a:solidFill>
                  <a:srgbClr val="000099"/>
                </a:solidFill>
                <a:latin typeface="+mn-lt"/>
              </a:rPr>
              <a:t>lightpaths</a:t>
            </a:r>
            <a:r>
              <a:rPr lang="en-US" b="1" dirty="0">
                <a:solidFill>
                  <a:srgbClr val="000099"/>
                </a:solidFill>
                <a:latin typeface="+mn-lt"/>
              </a:rPr>
              <a:t> described by </a:t>
            </a:r>
          </a:p>
          <a:p>
            <a:pPr>
              <a:defRPr/>
            </a:pPr>
            <a:r>
              <a:rPr lang="en-US" b="1" dirty="0">
                <a:solidFill>
                  <a:srgbClr val="000099"/>
                </a:solidFill>
                <a:latin typeface="+mn-lt"/>
              </a:rPr>
              <a:t>Robertson-Walker metric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7188" y="5357813"/>
            <a:ext cx="3214687" cy="4778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500" b="1" dirty="0">
                <a:solidFill>
                  <a:schemeClr val="tx2"/>
                </a:solidFill>
                <a:latin typeface="+mn-lt"/>
              </a:rPr>
              <a:t>Geometry  of   Space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1643063" y="4214813"/>
            <a:ext cx="642937" cy="928687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143375" y="4429125"/>
            <a:ext cx="4786313" cy="1928813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1" name="Text Box 5"/>
          <p:cNvSpPr txBox="1">
            <a:spLocks noChangeArrowheads="1"/>
          </p:cNvSpPr>
          <p:nvPr/>
        </p:nvSpPr>
        <p:spPr bwMode="auto">
          <a:xfrm>
            <a:off x="107950" y="1503363"/>
            <a:ext cx="4859338" cy="2390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dirty="0">
                <a:latin typeface="Tahoma" pitchFamily="34" charset="0"/>
              </a:rPr>
              <a:t> </a:t>
            </a:r>
            <a:endParaRPr lang="en-US" sz="1400" b="1" dirty="0">
              <a:latin typeface="+mn-lt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chemeClr val="tx1">
                  <a:lumMod val="95000"/>
                </a:schemeClr>
              </a:solidFill>
              <a:latin typeface="+mn-lt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chemeClr val="tx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1400" b="1" dirty="0">
                <a:solidFill>
                  <a:schemeClr val="tx1">
                    <a:lumMod val="95000"/>
                  </a:schemeClr>
                </a:solidFill>
                <a:latin typeface="+mn-lt"/>
                <a:sym typeface="Mathematica1"/>
              </a:rPr>
              <a:t>   </a:t>
            </a:r>
            <a:r>
              <a:rPr lang="en-US" sz="1400" b="1" dirty="0">
                <a:solidFill>
                  <a:schemeClr val="tx1">
                    <a:lumMod val="95000"/>
                  </a:schemeClr>
                </a:solidFill>
                <a:latin typeface="+mn-lt"/>
              </a:rPr>
              <a:t>Object with known physical size,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chemeClr val="tx1">
                    <a:lumMod val="95000"/>
                  </a:schemeClr>
                </a:solidFill>
                <a:latin typeface="+mn-lt"/>
              </a:rPr>
              <a:t>      at large cosmological distance: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chemeClr val="tx1">
                  <a:lumMod val="95000"/>
                </a:schemeClr>
              </a:solidFill>
              <a:latin typeface="+mn-lt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chemeClr val="tx1">
                    <a:lumMod val="95000"/>
                  </a:schemeClr>
                </a:solidFill>
                <a:latin typeface="+mn-lt"/>
              </a:rPr>
              <a:t>  </a:t>
            </a:r>
            <a:r>
              <a:rPr lang="en-US" sz="1400" b="1" dirty="0">
                <a:solidFill>
                  <a:schemeClr val="tx1">
                    <a:lumMod val="95000"/>
                  </a:schemeClr>
                </a:solidFill>
                <a:latin typeface="+mn-lt"/>
                <a:sym typeface="Mathematica1"/>
              </a:rPr>
              <a:t>   Sound Waves in the Early Universe !!!!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chemeClr val="tx1">
                  <a:lumMod val="95000"/>
                </a:schemeClr>
              </a:solidFill>
              <a:latin typeface="+mn-lt"/>
              <a:sym typeface="Mathematica1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chemeClr val="tx1">
                    <a:lumMod val="95000"/>
                  </a:schemeClr>
                </a:solidFill>
                <a:latin typeface="+mn-lt"/>
                <a:sym typeface="Mathematica1"/>
              </a:rPr>
              <a:t>  </a:t>
            </a:r>
            <a:endParaRPr lang="en-US" sz="1400" b="1" dirty="0">
              <a:solidFill>
                <a:schemeClr val="tx1">
                  <a:lumMod val="95000"/>
                </a:schemeClr>
              </a:solidFill>
              <a:latin typeface="+mn-lt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chemeClr val="tx1">
                    <a:lumMod val="95000"/>
                  </a:schemeClr>
                </a:solidFill>
                <a:latin typeface="+mn-lt"/>
              </a:rPr>
              <a:t>	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i="1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29741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15900" y="-242888"/>
            <a:ext cx="8928100" cy="13716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Measuring  Curvature</a:t>
            </a:r>
          </a:p>
        </p:txBody>
      </p:sp>
      <p:sp>
        <p:nvSpPr>
          <p:cNvPr id="91140" name="Text Box 9"/>
          <p:cNvSpPr txBox="1">
            <a:spLocks noChangeArrowheads="1"/>
          </p:cNvSpPr>
          <p:nvPr/>
        </p:nvSpPr>
        <p:spPr bwMode="auto">
          <a:xfrm>
            <a:off x="8243888" y="4149725"/>
            <a:ext cx="6477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800">
                <a:solidFill>
                  <a:srgbClr val="000000"/>
                </a:solidFill>
                <a:latin typeface="Tahoma" pitchFamily="34" charset="0"/>
              </a:rPr>
              <a:t>W. Hu</a:t>
            </a:r>
          </a:p>
        </p:txBody>
      </p:sp>
      <p:sp>
        <p:nvSpPr>
          <p:cNvPr id="91141" name="Rectangle 10"/>
          <p:cNvSpPr>
            <a:spLocks noChangeArrowheads="1"/>
          </p:cNvSpPr>
          <p:nvPr/>
        </p:nvSpPr>
        <p:spPr bwMode="auto">
          <a:xfrm>
            <a:off x="107950" y="1412875"/>
            <a:ext cx="3821113" cy="5016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08" name="Rectangle 12"/>
          <p:cNvSpPr>
            <a:spLocks noChangeArrowheads="1"/>
          </p:cNvSpPr>
          <p:nvPr/>
        </p:nvSpPr>
        <p:spPr bwMode="auto">
          <a:xfrm>
            <a:off x="4071938" y="1412875"/>
            <a:ext cx="4964112" cy="5016500"/>
          </a:xfrm>
          <a:prstGeom prst="rect">
            <a:avLst/>
          </a:prstGeom>
          <a:noFill/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91143" name="Picture 10" descr="da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43063"/>
            <a:ext cx="382905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1144" name="Object 2"/>
          <p:cNvGraphicFramePr>
            <a:graphicFrameLocks noChangeAspect="1"/>
          </p:cNvGraphicFramePr>
          <p:nvPr/>
        </p:nvGraphicFramePr>
        <p:xfrm>
          <a:off x="4357688" y="5500688"/>
          <a:ext cx="4572000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60" name="Equation" r:id="rId4" imgW="3568700" imgH="508000" progId="Equation.DSMT4">
                  <p:embed/>
                </p:oleObj>
              </mc:Choice>
              <mc:Fallback>
                <p:oleObj name="Equation" r:id="rId4" imgW="3568700" imgH="5080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7688" y="5500688"/>
                        <a:ext cx="4572000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214813" y="4500563"/>
            <a:ext cx="485775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99"/>
                </a:solidFill>
                <a:latin typeface="+mn-lt"/>
              </a:rPr>
              <a:t>In a  FRW  Universe:</a:t>
            </a:r>
          </a:p>
          <a:p>
            <a:pPr>
              <a:defRPr/>
            </a:pPr>
            <a:r>
              <a:rPr lang="en-US" b="1" dirty="0" err="1">
                <a:solidFill>
                  <a:srgbClr val="000099"/>
                </a:solidFill>
                <a:latin typeface="+mn-lt"/>
              </a:rPr>
              <a:t>lightpaths</a:t>
            </a:r>
            <a:r>
              <a:rPr lang="en-US" b="1" dirty="0">
                <a:solidFill>
                  <a:srgbClr val="000099"/>
                </a:solidFill>
                <a:latin typeface="+mn-lt"/>
              </a:rPr>
              <a:t> described by </a:t>
            </a:r>
          </a:p>
          <a:p>
            <a:pPr>
              <a:defRPr/>
            </a:pPr>
            <a:r>
              <a:rPr lang="en-US" b="1" dirty="0">
                <a:solidFill>
                  <a:srgbClr val="000099"/>
                </a:solidFill>
                <a:latin typeface="+mn-lt"/>
              </a:rPr>
              <a:t>Robertson-Walker metric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143375" y="4429125"/>
            <a:ext cx="4786313" cy="1928813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1643063" y="4214813"/>
            <a:ext cx="642937" cy="928687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57188" y="5357813"/>
            <a:ext cx="364331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tx2"/>
                </a:solidFill>
                <a:latin typeface="+mn-lt"/>
              </a:rPr>
              <a:t>Temperature Fluctuations</a:t>
            </a:r>
          </a:p>
          <a:p>
            <a:pPr>
              <a:defRPr/>
            </a:pPr>
            <a:r>
              <a:rPr lang="en-US" sz="2000" b="1" dirty="0">
                <a:solidFill>
                  <a:schemeClr val="tx2"/>
                </a:solidFill>
                <a:latin typeface="+mn-lt"/>
              </a:rPr>
              <a:t>                    CMB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3" descr="soundwav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292600"/>
            <a:ext cx="4716462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4" descr="fieldsur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700213"/>
            <a:ext cx="4751387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1" name="Text Box 5"/>
          <p:cNvSpPr txBox="1">
            <a:spLocks noChangeArrowheads="1"/>
          </p:cNvSpPr>
          <p:nvPr/>
        </p:nvSpPr>
        <p:spPr bwMode="auto">
          <a:xfrm>
            <a:off x="107950" y="1503363"/>
            <a:ext cx="4859338" cy="4999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dirty="0">
                <a:latin typeface="Tahoma" pitchFamily="34" charset="0"/>
              </a:rPr>
              <a:t> </a:t>
            </a:r>
            <a:r>
              <a:rPr lang="en-US" sz="1600" dirty="0">
                <a:latin typeface="Tahoma" pitchFamily="34" charset="0"/>
              </a:rPr>
              <a:t>●</a:t>
            </a:r>
            <a:r>
              <a:rPr lang="en-US" sz="1600" dirty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en-US" sz="1400" b="1" dirty="0">
                <a:latin typeface="+mn-lt"/>
              </a:rPr>
              <a:t>small ripples in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latin typeface="+mn-lt"/>
              </a:rPr>
              <a:t>      primordial matter &amp; photon   distribution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latin typeface="+mn-lt"/>
              </a:rPr>
              <a:t> ●  gravity:  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latin typeface="+mn-lt"/>
              </a:rPr>
              <a:t>      - compression primordial photon gas 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latin typeface="+mn-lt"/>
              </a:rPr>
              <a:t>      - photon pressure resists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latin typeface="+mn-lt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latin typeface="+mn-lt"/>
              </a:rPr>
              <a:t> ● compressions and rarefactions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latin typeface="+mn-lt"/>
              </a:rPr>
              <a:t>     in photon gas:   sound waves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latin typeface="+mn-lt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latin typeface="+mn-lt"/>
              </a:rPr>
              <a:t> ● sound waves not heard, but seen: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latin typeface="+mn-lt"/>
              </a:rPr>
              <a:t>    - compressions:    (photon) T  higher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latin typeface="+mn-lt"/>
              </a:rPr>
              <a:t>    - rarefactions:                              lower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latin typeface="+mn-lt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latin typeface="+mn-lt"/>
              </a:rPr>
              <a:t> ● fundamental mode sound spectrum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latin typeface="+mn-lt"/>
              </a:rPr>
              <a:t>    - size of “instrument”:        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latin typeface="+mn-lt"/>
              </a:rPr>
              <a:t>    - (sound) horizon size last scattering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latin typeface="+mn-lt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latin typeface="+mn-lt"/>
              </a:rPr>
              <a:t> ● Observed, angular size:            </a:t>
            </a:r>
            <a:r>
              <a:rPr lang="el-GR" sz="1400" b="1" dirty="0">
                <a:latin typeface="+mn-lt"/>
              </a:rPr>
              <a:t>θ</a:t>
            </a:r>
            <a:r>
              <a:rPr lang="en-US" sz="1400" b="1" dirty="0">
                <a:latin typeface="+mn-lt"/>
              </a:rPr>
              <a:t>~1º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latin typeface="+mn-lt"/>
              </a:rPr>
              <a:t>     - exact scale maximum compression, the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latin typeface="+mn-lt"/>
              </a:rPr>
              <a:t>       “cosmic fundamental mode of music”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dirty="0">
                <a:solidFill>
                  <a:srgbClr val="FFFF00"/>
                </a:solidFill>
                <a:latin typeface="Tahoma" pitchFamily="34" charset="0"/>
              </a:rPr>
              <a:t>     </a:t>
            </a:r>
            <a:endParaRPr lang="en-US" sz="1400" i="1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29741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15900" y="-242888"/>
            <a:ext cx="8928100" cy="13716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Music of the Spheres</a:t>
            </a:r>
          </a:p>
        </p:txBody>
      </p:sp>
      <p:sp>
        <p:nvSpPr>
          <p:cNvPr id="92166" name="Text Box 9"/>
          <p:cNvSpPr txBox="1">
            <a:spLocks noChangeArrowheads="1"/>
          </p:cNvSpPr>
          <p:nvPr/>
        </p:nvSpPr>
        <p:spPr bwMode="auto">
          <a:xfrm>
            <a:off x="395288" y="6092825"/>
            <a:ext cx="6477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800">
                <a:solidFill>
                  <a:srgbClr val="000000"/>
                </a:solidFill>
                <a:latin typeface="Tahoma" pitchFamily="34" charset="0"/>
              </a:rPr>
              <a:t>W. Hu</a:t>
            </a:r>
          </a:p>
        </p:txBody>
      </p:sp>
      <p:sp>
        <p:nvSpPr>
          <p:cNvPr id="92167" name="Rectangle 10"/>
          <p:cNvSpPr>
            <a:spLocks noChangeArrowheads="1"/>
          </p:cNvSpPr>
          <p:nvPr/>
        </p:nvSpPr>
        <p:spPr bwMode="auto">
          <a:xfrm>
            <a:off x="107950" y="1412875"/>
            <a:ext cx="4103688" cy="50403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8" name="Rectangle 12"/>
          <p:cNvSpPr>
            <a:spLocks noChangeArrowheads="1"/>
          </p:cNvSpPr>
          <p:nvPr/>
        </p:nvSpPr>
        <p:spPr bwMode="auto">
          <a:xfrm>
            <a:off x="4284663" y="1412875"/>
            <a:ext cx="4751387" cy="50403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9" name="AutoShape 14"/>
          <p:cNvSpPr>
            <a:spLocks noChangeArrowheads="1"/>
          </p:cNvSpPr>
          <p:nvPr/>
        </p:nvSpPr>
        <p:spPr bwMode="auto">
          <a:xfrm>
            <a:off x="6300788" y="3357563"/>
            <a:ext cx="647700" cy="1008062"/>
          </a:xfrm>
          <a:prstGeom prst="downArrow">
            <a:avLst>
              <a:gd name="adj1" fmla="val 50000"/>
              <a:gd name="adj2" fmla="val 38909"/>
            </a:avLst>
          </a:prstGeom>
          <a:solidFill>
            <a:srgbClr val="FF0000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Text Box 2"/>
          <p:cNvSpPr txBox="1">
            <a:spLocks noChangeArrowheads="1"/>
          </p:cNvSpPr>
          <p:nvPr/>
        </p:nvSpPr>
        <p:spPr bwMode="auto">
          <a:xfrm>
            <a:off x="179388" y="6096000"/>
            <a:ext cx="9821862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400" dirty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en-US" sz="2200" b="1" dirty="0">
                <a:solidFill>
                  <a:schemeClr val="accent1"/>
                </a:solidFill>
                <a:latin typeface="+mn-lt"/>
              </a:rPr>
              <a:t>The Cosmic Microwave Background Temperature Anisotropies:</a:t>
            </a:r>
          </a:p>
          <a:p>
            <a:pPr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200" b="1" dirty="0">
                <a:solidFill>
                  <a:schemeClr val="accent1"/>
                </a:solidFill>
                <a:latin typeface="+mn-lt"/>
              </a:rPr>
              <a:t>                              Universe is almost perfectly flat</a:t>
            </a:r>
          </a:p>
        </p:txBody>
      </p:sp>
      <p:pic>
        <p:nvPicPr>
          <p:cNvPr id="93187" name="Picture 3" descr="skyglo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589280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1973" name="Text Box 5"/>
          <p:cNvSpPr txBox="1">
            <a:spLocks noChangeArrowheads="1"/>
          </p:cNvSpPr>
          <p:nvPr/>
        </p:nvSpPr>
        <p:spPr bwMode="auto">
          <a:xfrm>
            <a:off x="4000500" y="1214438"/>
            <a:ext cx="5256213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 b="1" dirty="0">
                <a:solidFill>
                  <a:schemeClr val="accent1"/>
                </a:solidFill>
                <a:latin typeface="+mn-lt"/>
              </a:rPr>
              <a:t>The Cosmic Tonal Ladder</a:t>
            </a:r>
          </a:p>
        </p:txBody>
      </p:sp>
      <p:sp>
        <p:nvSpPr>
          <p:cNvPr id="851974" name="Text Box 6"/>
          <p:cNvSpPr txBox="1">
            <a:spLocks noChangeArrowheads="1"/>
          </p:cNvSpPr>
          <p:nvPr/>
        </p:nvSpPr>
        <p:spPr bwMode="auto">
          <a:xfrm>
            <a:off x="179388" y="3716338"/>
            <a:ext cx="2663825" cy="4587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FFFF00"/>
                </a:solidFill>
                <a:latin typeface="+mn-lt"/>
              </a:rPr>
              <a:t>The WMAP CMB temperature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FFFF00"/>
                </a:solidFill>
                <a:latin typeface="+mn-lt"/>
              </a:rPr>
              <a:t>                     power  spectrum</a:t>
            </a:r>
          </a:p>
        </p:txBody>
      </p:sp>
      <p:pic>
        <p:nvPicPr>
          <p:cNvPr id="93190" name="Picture 7" descr="w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916113"/>
            <a:ext cx="6181725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3" name="Rectangle 8"/>
          <p:cNvSpPr>
            <a:spLocks noChangeArrowheads="1"/>
          </p:cNvSpPr>
          <p:nvPr/>
        </p:nvSpPr>
        <p:spPr bwMode="auto">
          <a:xfrm>
            <a:off x="2771775" y="1916113"/>
            <a:ext cx="6192838" cy="4033837"/>
          </a:xfrm>
          <a:prstGeom prst="rect">
            <a:avLst/>
          </a:prstGeom>
          <a:noFill/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4808" name="Text Box 9"/>
          <p:cNvSpPr txBox="1">
            <a:spLocks noChangeArrowheads="1"/>
          </p:cNvSpPr>
          <p:nvPr/>
        </p:nvSpPr>
        <p:spPr bwMode="auto">
          <a:xfrm>
            <a:off x="6551613" y="4005263"/>
            <a:ext cx="2592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</a:rPr>
              <a:t>Cosmic sound horizon</a:t>
            </a:r>
          </a:p>
        </p:txBody>
      </p:sp>
      <p:sp>
        <p:nvSpPr>
          <p:cNvPr id="93193" name="AutoShape 10"/>
          <p:cNvSpPr>
            <a:spLocks noChangeArrowheads="1"/>
          </p:cNvSpPr>
          <p:nvPr/>
        </p:nvSpPr>
        <p:spPr bwMode="auto">
          <a:xfrm rot="-5400000">
            <a:off x="5939631" y="3645695"/>
            <a:ext cx="1152525" cy="144462"/>
          </a:xfrm>
          <a:prstGeom prst="rightArrow">
            <a:avLst>
              <a:gd name="adj1" fmla="val 50000"/>
              <a:gd name="adj2" fmla="val 199451"/>
            </a:avLst>
          </a:prstGeom>
          <a:solidFill>
            <a:srgbClr val="993300"/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771775" y="1916113"/>
            <a:ext cx="6192838" cy="4033837"/>
          </a:xfrm>
          <a:prstGeom prst="rect">
            <a:avLst/>
          </a:prstGeom>
          <a:noFill/>
          <a:ln w="349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4" name="Text Box 6"/>
          <p:cNvSpPr txBox="1">
            <a:spLocks noChangeArrowheads="1"/>
          </p:cNvSpPr>
          <p:nvPr/>
        </p:nvSpPr>
        <p:spPr bwMode="auto">
          <a:xfrm>
            <a:off x="179388" y="3716338"/>
            <a:ext cx="2663825" cy="473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FFFF00"/>
                </a:solidFill>
                <a:latin typeface="+mn-lt"/>
              </a:rPr>
              <a:t>The WMAP CMB temperature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FFFF00"/>
                </a:solidFill>
                <a:latin typeface="+mn-lt"/>
              </a:rPr>
              <a:t>                          power spectrum</a:t>
            </a:r>
          </a:p>
        </p:txBody>
      </p:sp>
      <p:pic>
        <p:nvPicPr>
          <p:cNvPr id="94211" name="Picture 9" descr="070960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713"/>
            <a:ext cx="9144000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7" descr="WMAPdetail_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013" y="-387350"/>
            <a:ext cx="16705263" cy="835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AutoShape 8"/>
          <p:cNvSpPr>
            <a:spLocks noChangeArrowheads="1"/>
          </p:cNvSpPr>
          <p:nvPr/>
        </p:nvSpPr>
        <p:spPr bwMode="auto">
          <a:xfrm>
            <a:off x="107950" y="5805488"/>
            <a:ext cx="8928100" cy="936625"/>
          </a:xfrm>
          <a:prstGeom prst="roundRect">
            <a:avLst>
              <a:gd name="adj" fmla="val 16667"/>
            </a:avLst>
          </a:prstGeom>
          <a:solidFill>
            <a:schemeClr val="accent1">
              <a:alpha val="50195"/>
            </a:schemeClr>
          </a:solidFill>
          <a:ln w="38100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AutoShape 2"/>
          <p:cNvSpPr>
            <a:spLocks noChangeArrowheads="1"/>
          </p:cNvSpPr>
          <p:nvPr/>
        </p:nvSpPr>
        <p:spPr bwMode="auto">
          <a:xfrm>
            <a:off x="107950" y="188913"/>
            <a:ext cx="8893175" cy="1511300"/>
          </a:xfrm>
          <a:prstGeom prst="roundRect">
            <a:avLst>
              <a:gd name="adj" fmla="val 16667"/>
            </a:avLst>
          </a:prstGeom>
          <a:solidFill>
            <a:schemeClr val="accent1">
              <a:alpha val="50195"/>
            </a:schemeClr>
          </a:solidFill>
          <a:ln w="38100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595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323850" y="476250"/>
            <a:ext cx="101171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500" b="1" dirty="0" smtClean="0">
                <a:solidFill>
                  <a:srgbClr val="663300"/>
                </a:solidFill>
                <a:latin typeface="+mn-lt"/>
              </a:rPr>
              <a:t>Angular  CMB  temperature fluctuations </a:t>
            </a:r>
            <a:br>
              <a:rPr sz="3500" b="1" dirty="0" smtClean="0">
                <a:solidFill>
                  <a:srgbClr val="663300"/>
                </a:solidFill>
                <a:latin typeface="+mn-lt"/>
              </a:rPr>
            </a:br>
            <a:r>
              <a:rPr sz="3500" b="1" dirty="0" smtClean="0">
                <a:solidFill>
                  <a:srgbClr val="663300"/>
                </a:solidFill>
                <a:latin typeface="+mn-lt"/>
              </a:rPr>
              <a:t>                          </a:t>
            </a:r>
          </a:p>
        </p:txBody>
      </p:sp>
      <p:pic>
        <p:nvPicPr>
          <p:cNvPr id="95238" name="Picture 4" descr="geomet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16113"/>
            <a:ext cx="8713788" cy="376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9" name="Rectangle 5"/>
          <p:cNvSpPr>
            <a:spLocks noChangeArrowheads="1"/>
          </p:cNvSpPr>
          <p:nvPr/>
        </p:nvSpPr>
        <p:spPr bwMode="auto">
          <a:xfrm>
            <a:off x="250825" y="1916113"/>
            <a:ext cx="8713788" cy="3744912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399" name="Rectangle 6"/>
          <p:cNvSpPr>
            <a:spLocks noChangeArrowheads="1"/>
          </p:cNvSpPr>
          <p:nvPr/>
        </p:nvSpPr>
        <p:spPr bwMode="auto">
          <a:xfrm>
            <a:off x="-541338" y="5589588"/>
            <a:ext cx="1011713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rgbClr val="663300"/>
                </a:solidFill>
                <a:latin typeface="Papyrus" pitchFamily="66" charset="0"/>
              </a:rPr>
              <a:t>         </a:t>
            </a:r>
            <a:r>
              <a:rPr lang="en-US" sz="3500" b="1" dirty="0">
                <a:solidFill>
                  <a:srgbClr val="663300"/>
                </a:solidFill>
                <a:latin typeface="+mn-lt"/>
              </a:rPr>
              <a:t>CMB: Universe almost perfectly Flat  !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AutoShape 2"/>
          <p:cNvSpPr>
            <a:spLocks noChangeArrowheads="1"/>
          </p:cNvSpPr>
          <p:nvPr/>
        </p:nvSpPr>
        <p:spPr bwMode="auto">
          <a:xfrm>
            <a:off x="250825" y="1989138"/>
            <a:ext cx="8713788" cy="3095625"/>
          </a:xfrm>
          <a:prstGeom prst="roundRect">
            <a:avLst>
              <a:gd name="adj" fmla="val 16667"/>
            </a:avLst>
          </a:prstGeom>
          <a:solidFill>
            <a:srgbClr val="C0C0C0">
              <a:alpha val="45097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8115" name="Text Box 3"/>
          <p:cNvSpPr txBox="1">
            <a:spLocks noChangeArrowheads="1"/>
          </p:cNvSpPr>
          <p:nvPr/>
        </p:nvSpPr>
        <p:spPr bwMode="auto">
          <a:xfrm>
            <a:off x="-396875" y="2060575"/>
            <a:ext cx="972026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Cosmic  Constraints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Union2_Om-Ol_systema#5C384F.png                                005C3117Macintosh HD                   BEE2E65C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350"/>
            <a:ext cx="4259263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extBox 2"/>
          <p:cNvSpPr txBox="1">
            <a:spLocks noChangeArrowheads="1"/>
          </p:cNvSpPr>
          <p:nvPr/>
        </p:nvSpPr>
        <p:spPr bwMode="auto">
          <a:xfrm>
            <a:off x="250825" y="4437063"/>
            <a:ext cx="50419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/>
              <a:t>SCP  Union2  constraints  (2010)</a:t>
            </a:r>
          </a:p>
          <a:p>
            <a:pPr eaLnBrk="1" hangingPunct="1"/>
            <a:endParaRPr lang="en-US" sz="1600" b="1"/>
          </a:p>
          <a:p>
            <a:pPr eaLnBrk="1" hangingPunct="1"/>
            <a:r>
              <a:rPr lang="en-US" sz="1600" b="1"/>
              <a:t>on values of  matter density </a:t>
            </a:r>
            <a:r>
              <a:rPr lang="en-US" sz="1600" b="1">
                <a:sym typeface="Mathematica1" pitchFamily="2" charset="2"/>
              </a:rPr>
              <a:t></a:t>
            </a:r>
            <a:r>
              <a:rPr lang="en-US" sz="1600" b="1" baseline="-25000">
                <a:sym typeface="Mathematica1" pitchFamily="2" charset="2"/>
              </a:rPr>
              <a:t>m</a:t>
            </a:r>
          </a:p>
          <a:p>
            <a:pPr eaLnBrk="1" hangingPunct="1"/>
            <a:r>
              <a:rPr lang="en-US" sz="1600" b="1">
                <a:sym typeface="Mathematica1" pitchFamily="2" charset="2"/>
              </a:rPr>
              <a:t>                     dark energy density </a:t>
            </a:r>
            <a:r>
              <a:rPr lang="en-US" sz="1600" b="1" baseline="-25000">
                <a:sym typeface="Mathematica1" pitchFamily="2" charset="2"/>
              </a:rPr>
              <a:t></a:t>
            </a:r>
            <a:r>
              <a:rPr lang="en-US" sz="1600" b="1">
                <a:sym typeface="Mathematica1" pitchFamily="2" charset="2"/>
              </a:rPr>
              <a:t> </a:t>
            </a:r>
            <a:r>
              <a:rPr lang="en-US" sz="1600" b="1"/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8313" y="260350"/>
            <a:ext cx="467995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</a:t>
            </a:r>
            <a:r>
              <a:rPr lang="en-US" sz="6000" baseline="-25000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m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  vs.  </a:t>
            </a:r>
            <a:r>
              <a:rPr lang="en-US" sz="6000" baseline="-25000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</a:t>
            </a:r>
            <a:endParaRPr lang="en-US" sz="6000" baseline="-25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97285" name="Object 4"/>
          <p:cNvGraphicFramePr>
            <a:graphicFrameLocks noChangeAspect="1"/>
          </p:cNvGraphicFramePr>
          <p:nvPr/>
        </p:nvGraphicFramePr>
        <p:xfrm>
          <a:off x="827088" y="1989138"/>
          <a:ext cx="1682750" cy="80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10" name="Equation" r:id="rId4" imgW="825500" imgH="393700" progId="Equation.DSMT4">
                  <p:embed/>
                </p:oleObj>
              </mc:Choice>
              <mc:Fallback>
                <p:oleObj name="Equation" r:id="rId4" imgW="825500" imgH="3937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989138"/>
                        <a:ext cx="1682750" cy="801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286" name="Object 3"/>
          <p:cNvGraphicFramePr>
            <a:graphicFrameLocks noChangeAspect="1"/>
          </p:cNvGraphicFramePr>
          <p:nvPr/>
        </p:nvGraphicFramePr>
        <p:xfrm>
          <a:off x="900113" y="2924175"/>
          <a:ext cx="3097212" cy="85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11" name="Equation" r:id="rId6" imgW="1511300" imgH="419100" progId="Equation.DSMT4">
                  <p:embed/>
                </p:oleObj>
              </mc:Choice>
              <mc:Fallback>
                <p:oleObj name="Equation" r:id="rId6" imgW="1511300" imgH="4191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2924175"/>
                        <a:ext cx="3097212" cy="858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611188" y="1773238"/>
            <a:ext cx="3529012" cy="2160587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AutoShape 2"/>
          <p:cNvSpPr>
            <a:spLocks noChangeArrowheads="1"/>
          </p:cNvSpPr>
          <p:nvPr/>
        </p:nvSpPr>
        <p:spPr bwMode="auto">
          <a:xfrm>
            <a:off x="250825" y="1989138"/>
            <a:ext cx="8713788" cy="3095625"/>
          </a:xfrm>
          <a:prstGeom prst="roundRect">
            <a:avLst>
              <a:gd name="adj" fmla="val 16667"/>
            </a:avLst>
          </a:prstGeom>
          <a:solidFill>
            <a:srgbClr val="C0C0C0">
              <a:alpha val="45097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8115" name="Text Box 3"/>
          <p:cNvSpPr txBox="1">
            <a:spLocks noChangeArrowheads="1"/>
          </p:cNvSpPr>
          <p:nvPr/>
        </p:nvSpPr>
        <p:spPr bwMode="auto">
          <a:xfrm>
            <a:off x="-396875" y="2060575"/>
            <a:ext cx="972026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Concordance Universe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581025" y="1366838"/>
            <a:ext cx="8429625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200" b="1" dirty="0">
              <a:latin typeface="+mn-lt"/>
            </a:endParaRPr>
          </a:p>
          <a:p>
            <a:pPr>
              <a:defRPr/>
            </a:pPr>
            <a:endParaRPr lang="en-US" sz="2200" b="1" dirty="0">
              <a:latin typeface="+mn-lt"/>
            </a:endParaRPr>
          </a:p>
          <a:p>
            <a:pPr>
              <a:defRPr/>
            </a:pPr>
            <a:endParaRPr lang="en-US" sz="2200" b="1" dirty="0">
              <a:latin typeface="+mn-lt"/>
            </a:endParaRPr>
          </a:p>
          <a:p>
            <a:pPr>
              <a:defRPr/>
            </a:pPr>
            <a:r>
              <a:rPr lang="en-US" sz="2200" b="1" dirty="0">
                <a:latin typeface="+mn-lt"/>
                <a:sym typeface="Mathematica1"/>
              </a:rPr>
              <a:t>     </a:t>
            </a:r>
            <a:endParaRPr lang="en-US" sz="2200" b="1" dirty="0">
              <a:latin typeface="+mn-lt"/>
            </a:endParaRPr>
          </a:p>
          <a:p>
            <a:pPr>
              <a:defRPr/>
            </a:pPr>
            <a:endParaRPr lang="en-US" sz="2200" b="1" dirty="0">
              <a:latin typeface="+mn-lt"/>
            </a:endParaRPr>
          </a:p>
          <a:p>
            <a:pPr>
              <a:defRPr/>
            </a:pPr>
            <a:endParaRPr lang="en-US" sz="2200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625" y="1214438"/>
            <a:ext cx="8429625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200" b="1" dirty="0">
              <a:latin typeface="+mn-lt"/>
            </a:endParaRPr>
          </a:p>
          <a:p>
            <a:pPr>
              <a:defRPr/>
            </a:pPr>
            <a:endParaRPr lang="en-US" sz="2200" b="1" dirty="0">
              <a:latin typeface="+mn-lt"/>
            </a:endParaRPr>
          </a:p>
          <a:p>
            <a:pPr>
              <a:defRPr/>
            </a:pPr>
            <a:endParaRPr lang="en-US" sz="2200" b="1" dirty="0">
              <a:latin typeface="+mn-lt"/>
            </a:endParaRPr>
          </a:p>
          <a:p>
            <a:pPr>
              <a:defRPr/>
            </a:pPr>
            <a:r>
              <a:rPr lang="en-US" sz="2200" b="1" dirty="0">
                <a:latin typeface="+mn-lt"/>
                <a:sym typeface="Mathematica1"/>
              </a:rPr>
              <a:t>     </a:t>
            </a:r>
            <a:endParaRPr lang="en-US" sz="2200" b="1" dirty="0">
              <a:latin typeface="+mn-lt"/>
            </a:endParaRPr>
          </a:p>
          <a:p>
            <a:pPr>
              <a:defRPr/>
            </a:pPr>
            <a:endParaRPr lang="en-US" sz="2200" b="1" dirty="0">
              <a:latin typeface="+mn-lt"/>
            </a:endParaRPr>
          </a:p>
          <a:p>
            <a:pPr>
              <a:defRPr/>
            </a:pPr>
            <a:endParaRPr lang="en-US" sz="2200" b="1" dirty="0">
              <a:latin typeface="+mn-lt"/>
            </a:endParaRPr>
          </a:p>
        </p:txBody>
      </p:sp>
      <p:pic>
        <p:nvPicPr>
          <p:cNvPr id="100356" name="Picture 4" descr="frw.thaexp.lambd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30275"/>
            <a:ext cx="6948488" cy="592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0357" name="Object 2"/>
          <p:cNvGraphicFramePr>
            <a:graphicFrameLocks noChangeAspect="1"/>
          </p:cNvGraphicFramePr>
          <p:nvPr/>
        </p:nvGraphicFramePr>
        <p:xfrm>
          <a:off x="928688" y="2357438"/>
          <a:ext cx="500062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61" name="Equation" r:id="rId4" imgW="253890" imgH="241195" progId="Equation.DSMT4">
                  <p:embed/>
                </p:oleObj>
              </mc:Choice>
              <mc:Fallback>
                <p:oleObj name="Equation" r:id="rId4" imgW="253890" imgH="241195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2357438"/>
                        <a:ext cx="500062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Connector 9"/>
          <p:cNvCxnSpPr/>
          <p:nvPr/>
        </p:nvCxnSpPr>
        <p:spPr>
          <a:xfrm rot="5400000" flipH="1" flipV="1">
            <a:off x="3821906" y="5107782"/>
            <a:ext cx="1928813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43063" y="4143375"/>
            <a:ext cx="3143250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929188" y="5500688"/>
            <a:ext cx="1214437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today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10800000">
            <a:off x="4786313" y="5857875"/>
            <a:ext cx="714375" cy="1588"/>
          </a:xfrm>
          <a:prstGeom prst="straightConnector1">
            <a:avLst/>
          </a:prstGeom>
          <a:ln w="38100">
            <a:solidFill>
              <a:schemeClr val="bg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286375" y="4071938"/>
            <a:ext cx="1357313" cy="1587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929313" y="4071938"/>
            <a:ext cx="1214437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future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428860" y="3857628"/>
            <a:ext cx="2286016" cy="1588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arrow"/>
          </a:ln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428875" y="3500438"/>
            <a:ext cx="1214438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past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14313" y="4286250"/>
            <a:ext cx="3214687" cy="1071563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000750" y="1643063"/>
            <a:ext cx="3000375" cy="1000125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00368" name="Object 4"/>
          <p:cNvGraphicFramePr>
            <a:graphicFrameLocks noChangeAspect="1"/>
          </p:cNvGraphicFramePr>
          <p:nvPr/>
        </p:nvGraphicFramePr>
        <p:xfrm>
          <a:off x="6143625" y="1785938"/>
          <a:ext cx="2811463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62" name="Equation" r:id="rId6" imgW="1167893" imgH="266584" progId="Equation.DSMT4">
                  <p:embed/>
                </p:oleObj>
              </mc:Choice>
              <mc:Fallback>
                <p:oleObj name="Equation" r:id="rId6" imgW="1167893" imgH="266584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3625" y="1785938"/>
                        <a:ext cx="2811463" cy="642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69" name="Object 5"/>
          <p:cNvGraphicFramePr>
            <a:graphicFrameLocks noChangeAspect="1"/>
          </p:cNvGraphicFramePr>
          <p:nvPr/>
        </p:nvGraphicFramePr>
        <p:xfrm>
          <a:off x="214313" y="3929063"/>
          <a:ext cx="714375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63" name="Equation" r:id="rId8" imgW="533169" imgH="228501" progId="Equation.DSMT4">
                  <p:embed/>
                </p:oleObj>
              </mc:Choice>
              <mc:Fallback>
                <p:oleObj name="Equation" r:id="rId8" imgW="533169" imgH="228501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3" y="3929063"/>
                        <a:ext cx="714375" cy="306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70" name="Object 6"/>
          <p:cNvGraphicFramePr>
            <a:graphicFrameLocks noChangeAspect="1"/>
          </p:cNvGraphicFramePr>
          <p:nvPr/>
        </p:nvGraphicFramePr>
        <p:xfrm>
          <a:off x="8286750" y="1285875"/>
          <a:ext cx="714375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64" name="Equation" r:id="rId10" imgW="533169" imgH="228501" progId="Equation.DSMT4">
                  <p:embed/>
                </p:oleObj>
              </mc:Choice>
              <mc:Fallback>
                <p:oleObj name="Equation" r:id="rId10" imgW="533169" imgH="228501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0" y="1285875"/>
                        <a:ext cx="714375" cy="306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42875" y="5429250"/>
            <a:ext cx="17859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expansion like</a:t>
            </a:r>
          </a:p>
          <a:p>
            <a:pPr>
              <a:defRPr/>
            </a:pPr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EdS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universe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072313" y="2714625"/>
            <a:ext cx="1785937" cy="5000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894513" y="2724150"/>
            <a:ext cx="192881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expansion like</a:t>
            </a:r>
          </a:p>
          <a:p>
            <a:pPr>
              <a:defRPr/>
            </a:pP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De Sitter expansion</a:t>
            </a: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86000" y="5572125"/>
            <a:ext cx="1714500" cy="6429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00375" name="Object 24"/>
          <p:cNvGraphicFramePr>
            <a:graphicFrameLocks noChangeAspect="1"/>
          </p:cNvGraphicFramePr>
          <p:nvPr/>
        </p:nvGraphicFramePr>
        <p:xfrm>
          <a:off x="2286000" y="5572125"/>
          <a:ext cx="1733550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65" name="Equation" r:id="rId12" imgW="850531" imgH="203112" progId="Equation.DSMT4">
                  <p:embed/>
                </p:oleObj>
              </mc:Choice>
              <mc:Fallback>
                <p:oleObj name="Equation" r:id="rId12" imgW="850531" imgH="203112" progId="Equation.DSMT4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5572125"/>
                        <a:ext cx="1733550" cy="41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76" name="Object 26"/>
          <p:cNvGraphicFramePr>
            <a:graphicFrameLocks noChangeAspect="1"/>
          </p:cNvGraphicFramePr>
          <p:nvPr/>
        </p:nvGraphicFramePr>
        <p:xfrm>
          <a:off x="285750" y="4286250"/>
          <a:ext cx="3054350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66" name="Equation" r:id="rId14" imgW="1435100" imgH="469900" progId="Equation.DSMT4">
                  <p:embed/>
                </p:oleObj>
              </mc:Choice>
              <mc:Fallback>
                <p:oleObj name="Equation" r:id="rId14" imgW="1435100" imgH="46990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4286250"/>
                        <a:ext cx="3054350" cy="1000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2322513" y="5894388"/>
            <a:ext cx="178593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deceleration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graphicFrame>
        <p:nvGraphicFramePr>
          <p:cNvPr id="100378" name="Object 27"/>
          <p:cNvGraphicFramePr>
            <a:graphicFrameLocks noChangeAspect="1"/>
          </p:cNvGraphicFramePr>
          <p:nvPr/>
        </p:nvGraphicFramePr>
        <p:xfrm>
          <a:off x="3929063" y="2857500"/>
          <a:ext cx="1733550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67" name="Equation" r:id="rId16" imgW="850531" imgH="203112" progId="Equation.DSMT4">
                  <p:embed/>
                </p:oleObj>
              </mc:Choice>
              <mc:Fallback>
                <p:oleObj name="Equation" r:id="rId16" imgW="850531" imgH="203112" progId="Equation.DSMT4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63" y="2857500"/>
                        <a:ext cx="1733550" cy="41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3857625" y="3214688"/>
            <a:ext cx="178593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acceleration</a:t>
            </a:r>
            <a:r>
              <a:rPr lang="en-US" sz="1400" b="1" dirty="0"/>
              <a:t> </a:t>
            </a:r>
          </a:p>
        </p:txBody>
      </p:sp>
      <p:cxnSp>
        <p:nvCxnSpPr>
          <p:cNvPr id="32" name="Straight Connector 31"/>
          <p:cNvCxnSpPr/>
          <p:nvPr/>
        </p:nvCxnSpPr>
        <p:spPr>
          <a:xfrm rot="5400000">
            <a:off x="2571750" y="4572000"/>
            <a:ext cx="2000250" cy="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3571875" y="3571875"/>
            <a:ext cx="1428750" cy="1588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10800000">
            <a:off x="2357438" y="5572125"/>
            <a:ext cx="1214437" cy="1588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5"/>
          <p:cNvSpPr txBox="1">
            <a:spLocks noChangeArrowheads="1"/>
          </p:cNvSpPr>
          <p:nvPr/>
        </p:nvSpPr>
        <p:spPr bwMode="auto">
          <a:xfrm>
            <a:off x="-2357438" y="-142875"/>
            <a:ext cx="117871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kern="0" dirty="0">
                <a:latin typeface="+mj-lt"/>
                <a:ea typeface="+mj-ea"/>
                <a:cs typeface="+mj-cs"/>
              </a:rPr>
              <a:t>               </a:t>
            </a:r>
            <a:r>
              <a:rPr lang="en-US" sz="4600" b="1" kern="0" dirty="0">
                <a:latin typeface="+mj-lt"/>
                <a:ea typeface="+mj-ea"/>
                <a:cs typeface="+mj-cs"/>
              </a:rPr>
              <a:t>  </a:t>
            </a:r>
            <a:r>
              <a:rPr lang="en-US" sz="59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Concordance Expansion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/>
          <p:cNvSpPr>
            <a:spLocks noChangeArrowheads="1"/>
          </p:cNvSpPr>
          <p:nvPr/>
        </p:nvSpPr>
        <p:spPr bwMode="auto">
          <a:xfrm>
            <a:off x="107950" y="1989138"/>
            <a:ext cx="8891588" cy="3095625"/>
          </a:xfrm>
          <a:prstGeom prst="roundRect">
            <a:avLst>
              <a:gd name="adj" fmla="val 16667"/>
            </a:avLst>
          </a:prstGeom>
          <a:solidFill>
            <a:srgbClr val="C0C0C0">
              <a:alpha val="45097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sz="6500" b="1" dirty="0">
                <a:solidFill>
                  <a:schemeClr val="accent1"/>
                </a:solidFill>
                <a:latin typeface="+mj-lt"/>
              </a:rPr>
              <a:t>the Supernova Teams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01379" name="Content Placeholder 3" descr="sk2009.lect8.cosmo_99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9588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sz="5500" b="1" smtClean="0">
                <a:solidFill>
                  <a:schemeClr val="tx1"/>
                </a:solidFill>
              </a:rPr>
              <a:t>LCDM  Cosmology</a:t>
            </a:r>
          </a:p>
        </p:txBody>
      </p:sp>
      <p:sp>
        <p:nvSpPr>
          <p:cNvPr id="102403" name="Content Placeholder 2"/>
          <p:cNvSpPr>
            <a:spLocks noGrp="1"/>
          </p:cNvSpPr>
          <p:nvPr>
            <p:ph idx="1"/>
          </p:nvPr>
        </p:nvSpPr>
        <p:spPr>
          <a:xfrm>
            <a:off x="468313" y="1268413"/>
            <a:ext cx="8229600" cy="4525962"/>
          </a:xfrm>
        </p:spPr>
        <p:txBody>
          <a:bodyPr/>
          <a:lstStyle/>
          <a:p>
            <a:r>
              <a:rPr lang="en-US" smtClean="0"/>
              <a:t>Concordance cosmology</a:t>
            </a:r>
          </a:p>
          <a:p>
            <a:pPr>
              <a:buFontTx/>
              <a:buNone/>
            </a:pPr>
            <a:r>
              <a:rPr lang="en-US" smtClean="0"/>
              <a:t>   </a:t>
            </a:r>
            <a:r>
              <a:rPr lang="en-US" sz="2200" smtClean="0"/>
              <a:t>- model that fits the majority of cosmological observations</a:t>
            </a:r>
          </a:p>
          <a:p>
            <a:pPr>
              <a:buFontTx/>
              <a:buNone/>
            </a:pPr>
            <a:r>
              <a:rPr lang="en-US" sz="2200" smtClean="0"/>
              <a:t>    -  universe dominated by Dark Matter and Dark Energy</a:t>
            </a:r>
          </a:p>
          <a:p>
            <a:pPr>
              <a:buFontTx/>
              <a:buNone/>
            </a:pPr>
            <a:endParaRPr lang="en-US" sz="2200" smtClean="0"/>
          </a:p>
          <a:p>
            <a:pPr>
              <a:buFontTx/>
              <a:buNone/>
            </a:pPr>
            <a:r>
              <a:rPr lang="en-US" sz="2200" smtClean="0"/>
              <a:t>  </a:t>
            </a:r>
          </a:p>
        </p:txBody>
      </p:sp>
      <p:pic>
        <p:nvPicPr>
          <p:cNvPr id="102404" name="Picture 4" descr="Cosmological_Composition_-_Pie_Cha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738"/>
            <a:ext cx="9144000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5" name="TextBox 5"/>
          <p:cNvSpPr txBox="1">
            <a:spLocks noChangeArrowheads="1"/>
          </p:cNvSpPr>
          <p:nvPr/>
        </p:nvSpPr>
        <p:spPr bwMode="auto">
          <a:xfrm>
            <a:off x="4859338" y="6381750"/>
            <a:ext cx="4105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LCDM composition today …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899" name="Text Box 3"/>
          <p:cNvSpPr txBox="1">
            <a:spLocks noChangeArrowheads="1"/>
          </p:cNvSpPr>
          <p:nvPr/>
        </p:nvSpPr>
        <p:spPr bwMode="auto">
          <a:xfrm>
            <a:off x="-285750" y="-500063"/>
            <a:ext cx="9720263" cy="3486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Matter-Dark Energy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Transition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000" b="1" dirty="0">
              <a:solidFill>
                <a:schemeClr val="accent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00125" y="1928813"/>
            <a:ext cx="2214563" cy="171450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42938" y="4214813"/>
            <a:ext cx="8001000" cy="203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 </a:t>
            </a:r>
          </a:p>
          <a:p>
            <a:pPr>
              <a:defRPr/>
            </a:pPr>
            <a:endParaRPr lang="en-US" dirty="0">
              <a:latin typeface="+mn-lt"/>
            </a:endParaRPr>
          </a:p>
          <a:p>
            <a:pPr>
              <a:defRPr/>
            </a:pPr>
            <a:r>
              <a:rPr lang="en-US" dirty="0">
                <a:latin typeface="+mn-lt"/>
              </a:rPr>
              <a:t>                                         </a:t>
            </a:r>
          </a:p>
          <a:p>
            <a:pPr>
              <a:defRPr/>
            </a:pPr>
            <a:endParaRPr lang="en-US" dirty="0">
              <a:latin typeface="+mn-lt"/>
            </a:endParaRPr>
          </a:p>
          <a:p>
            <a:pPr>
              <a:defRPr/>
            </a:pPr>
            <a:endParaRPr lang="en-US" dirty="0">
              <a:latin typeface="+mn-lt"/>
            </a:endParaRPr>
          </a:p>
          <a:p>
            <a:pPr>
              <a:defRPr/>
            </a:pPr>
            <a:endParaRPr lang="en-US" dirty="0">
              <a:latin typeface="+mn-lt"/>
            </a:endParaRPr>
          </a:p>
          <a:p>
            <a:pPr>
              <a:defRPr/>
            </a:pPr>
            <a:endParaRPr lang="en-US" dirty="0">
              <a:latin typeface="+mn-lt"/>
            </a:endParaRPr>
          </a:p>
        </p:txBody>
      </p:sp>
      <p:graphicFrame>
        <p:nvGraphicFramePr>
          <p:cNvPr id="103429" name="Object 5"/>
          <p:cNvGraphicFramePr>
            <a:graphicFrameLocks noChangeAspect="1"/>
          </p:cNvGraphicFramePr>
          <p:nvPr/>
        </p:nvGraphicFramePr>
        <p:xfrm>
          <a:off x="1214438" y="2214563"/>
          <a:ext cx="1720850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85" name="Equation" r:id="rId3" imgW="838200" imgH="508000" progId="Equation.DSMT4">
                  <p:embed/>
                </p:oleObj>
              </mc:Choice>
              <mc:Fallback>
                <p:oleObj name="Equation" r:id="rId3" imgW="838200" imgH="5080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4438" y="2214563"/>
                        <a:ext cx="1720850" cy="109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Left Arrow 14"/>
          <p:cNvSpPr/>
          <p:nvPr/>
        </p:nvSpPr>
        <p:spPr>
          <a:xfrm rot="10800000">
            <a:off x="3429000" y="2571750"/>
            <a:ext cx="714375" cy="357188"/>
          </a:xfrm>
          <a:prstGeom prst="leftArrow">
            <a:avLst/>
          </a:prstGeom>
          <a:solidFill>
            <a:schemeClr val="accent3"/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71563" y="4786313"/>
            <a:ext cx="2143125" cy="164306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03432" name="Object 7"/>
          <p:cNvGraphicFramePr>
            <a:graphicFrameLocks noChangeAspect="1"/>
          </p:cNvGraphicFramePr>
          <p:nvPr/>
        </p:nvGraphicFramePr>
        <p:xfrm>
          <a:off x="4656138" y="2057400"/>
          <a:ext cx="3600450" cy="155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86" name="Equation" r:id="rId5" imgW="1752600" imgH="723900" progId="Equation.DSMT4">
                  <p:embed/>
                </p:oleObj>
              </mc:Choice>
              <mc:Fallback>
                <p:oleObj name="Equation" r:id="rId5" imgW="1752600" imgH="7239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6138" y="2057400"/>
                        <a:ext cx="3600450" cy="1557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/>
          <p:nvPr/>
        </p:nvSpPr>
        <p:spPr>
          <a:xfrm>
            <a:off x="4357688" y="1928813"/>
            <a:ext cx="4429125" cy="171450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ight Brace 20"/>
          <p:cNvSpPr/>
          <p:nvPr/>
        </p:nvSpPr>
        <p:spPr>
          <a:xfrm>
            <a:off x="6286500" y="2071688"/>
            <a:ext cx="285750" cy="1428750"/>
          </a:xfrm>
          <a:prstGeom prst="rightBrac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Left Arrow 21"/>
          <p:cNvSpPr/>
          <p:nvPr/>
        </p:nvSpPr>
        <p:spPr>
          <a:xfrm rot="16200000">
            <a:off x="1750219" y="4036219"/>
            <a:ext cx="714375" cy="357187"/>
          </a:xfrm>
          <a:prstGeom prst="leftArrow">
            <a:avLst/>
          </a:prstGeom>
          <a:solidFill>
            <a:schemeClr val="accent3"/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03436" name="Object 8"/>
          <p:cNvGraphicFramePr>
            <a:graphicFrameLocks noChangeAspect="1"/>
          </p:cNvGraphicFramePr>
          <p:nvPr/>
        </p:nvGraphicFramePr>
        <p:xfrm>
          <a:off x="1103313" y="5072063"/>
          <a:ext cx="2085975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87" name="Equation" r:id="rId7" imgW="1016000" imgH="508000" progId="Equation.DSMT4">
                  <p:embed/>
                </p:oleObj>
              </mc:Choice>
              <mc:Fallback>
                <p:oleObj name="Equation" r:id="rId7" imgW="1016000" imgH="5080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3313" y="5072063"/>
                        <a:ext cx="2085975" cy="109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2286000" y="4071938"/>
            <a:ext cx="4286250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/>
                </a:solidFill>
                <a:latin typeface="+mn-lt"/>
                <a:sym typeface="Mathematica1"/>
              </a:rPr>
              <a:t>Flat</a:t>
            </a:r>
          </a:p>
          <a:p>
            <a:pPr>
              <a:defRPr/>
            </a:pPr>
            <a:r>
              <a:rPr lang="en-US" dirty="0">
                <a:solidFill>
                  <a:schemeClr val="accent3"/>
                </a:solidFill>
                <a:latin typeface="+mn-lt"/>
                <a:sym typeface="Mathematica1"/>
              </a:rPr>
              <a:t>Universe</a:t>
            </a:r>
            <a:r>
              <a:rPr lang="en-US" dirty="0">
                <a:solidFill>
                  <a:schemeClr val="accent3"/>
                </a:solidFill>
                <a:latin typeface="+mn-lt"/>
              </a:rPr>
              <a:t> </a:t>
            </a:r>
          </a:p>
          <a:p>
            <a:pPr>
              <a:defRPr/>
            </a:pPr>
            <a:endParaRPr lang="en-US" dirty="0">
              <a:latin typeface="+mn-lt"/>
            </a:endParaRPr>
          </a:p>
          <a:p>
            <a:pPr>
              <a:defRPr/>
            </a:pPr>
            <a:endParaRPr lang="en-US" dirty="0">
              <a:latin typeface="+mn-lt"/>
            </a:endParaRPr>
          </a:p>
          <a:p>
            <a:pPr>
              <a:defRPr/>
            </a:pPr>
            <a:endParaRPr lang="en-US" dirty="0">
              <a:latin typeface="+mn-lt"/>
            </a:endParaRPr>
          </a:p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71875" y="3786188"/>
            <a:ext cx="5715000" cy="2586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/>
                </a:solidFill>
                <a:latin typeface="+mn-lt"/>
                <a:sym typeface="Mathematica1"/>
              </a:rPr>
              <a:t>Note:    a more appropriate characteristic transition</a:t>
            </a:r>
          </a:p>
          <a:p>
            <a:pPr>
              <a:defRPr/>
            </a:pPr>
            <a:r>
              <a:rPr lang="en-US" dirty="0">
                <a:solidFill>
                  <a:schemeClr val="accent3"/>
                </a:solidFill>
                <a:latin typeface="+mn-lt"/>
                <a:sym typeface="Mathematica1"/>
              </a:rPr>
              <a:t>             is that at which the deceleration turns into </a:t>
            </a:r>
          </a:p>
          <a:p>
            <a:pPr>
              <a:defRPr/>
            </a:pPr>
            <a:r>
              <a:rPr lang="en-US" dirty="0">
                <a:solidFill>
                  <a:schemeClr val="accent3"/>
                </a:solidFill>
                <a:latin typeface="+mn-lt"/>
                <a:sym typeface="Mathematica1"/>
              </a:rPr>
              <a:t>             acceleration:</a:t>
            </a:r>
          </a:p>
          <a:p>
            <a:pPr>
              <a:defRPr/>
            </a:pPr>
            <a:endParaRPr lang="en-US" dirty="0">
              <a:latin typeface="+mn-lt"/>
              <a:sym typeface="Mathematica1"/>
            </a:endParaRPr>
          </a:p>
          <a:p>
            <a:pPr>
              <a:defRPr/>
            </a:pPr>
            <a:r>
              <a:rPr lang="en-US" dirty="0">
                <a:latin typeface="+mn-lt"/>
              </a:rPr>
              <a:t> </a:t>
            </a:r>
          </a:p>
          <a:p>
            <a:pPr>
              <a:defRPr/>
            </a:pPr>
            <a:endParaRPr lang="en-US" dirty="0">
              <a:latin typeface="+mn-lt"/>
            </a:endParaRPr>
          </a:p>
          <a:p>
            <a:pPr>
              <a:defRPr/>
            </a:pPr>
            <a:endParaRPr lang="en-US" dirty="0">
              <a:latin typeface="+mn-lt"/>
            </a:endParaRPr>
          </a:p>
          <a:p>
            <a:pPr>
              <a:defRPr/>
            </a:pPr>
            <a:endParaRPr lang="en-US" dirty="0">
              <a:latin typeface="+mn-lt"/>
            </a:endParaRPr>
          </a:p>
          <a:p>
            <a:pPr>
              <a:defRPr/>
            </a:pPr>
            <a:endParaRPr lang="en-US" dirty="0">
              <a:latin typeface="+mn-lt"/>
            </a:endParaRPr>
          </a:p>
        </p:txBody>
      </p:sp>
      <p:graphicFrame>
        <p:nvGraphicFramePr>
          <p:cNvPr id="103439" name="Object 9"/>
          <p:cNvGraphicFramePr>
            <a:graphicFrameLocks noChangeAspect="1"/>
          </p:cNvGraphicFramePr>
          <p:nvPr/>
        </p:nvGraphicFramePr>
        <p:xfrm>
          <a:off x="4676775" y="5000625"/>
          <a:ext cx="3884613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88" name="Equation" r:id="rId9" imgW="1892300" imgH="508000" progId="Equation.DSMT4">
                  <p:embed/>
                </p:oleObj>
              </mc:Choice>
              <mc:Fallback>
                <p:oleObj name="Equation" r:id="rId9" imgW="1892300" imgH="5080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6775" y="5000625"/>
                        <a:ext cx="3884613" cy="109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/>
          <p:nvPr/>
        </p:nvSpPr>
        <p:spPr>
          <a:xfrm>
            <a:off x="4429125" y="4786313"/>
            <a:ext cx="4357688" cy="164306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2875" y="2786063"/>
            <a:ext cx="642938" cy="10001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4451" name="Content Placeholder 3" descr="frw.aexp.rho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0"/>
            <a:ext cx="8734425" cy="6858000"/>
          </a:xfrm>
        </p:spPr>
      </p:pic>
      <p:sp>
        <p:nvSpPr>
          <p:cNvPr id="3" name="TextBox 2"/>
          <p:cNvSpPr txBox="1"/>
          <p:nvPr/>
        </p:nvSpPr>
        <p:spPr>
          <a:xfrm>
            <a:off x="5572125" y="2786063"/>
            <a:ext cx="20002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+mn-lt"/>
              </a:rPr>
              <a:t>matter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43438" y="3500438"/>
            <a:ext cx="20002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70C0"/>
                </a:solidFill>
                <a:latin typeface="+mn-lt"/>
              </a:rPr>
              <a:t>radiation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14500" y="4572000"/>
            <a:ext cx="20002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99"/>
                </a:solidFill>
                <a:latin typeface="+mn-lt"/>
              </a:rPr>
              <a:t>dark energy</a:t>
            </a:r>
          </a:p>
        </p:txBody>
      </p:sp>
      <p:graphicFrame>
        <p:nvGraphicFramePr>
          <p:cNvPr id="104455" name="Object 5"/>
          <p:cNvGraphicFramePr>
            <a:graphicFrameLocks noChangeAspect="1"/>
          </p:cNvGraphicFramePr>
          <p:nvPr/>
        </p:nvGraphicFramePr>
        <p:xfrm>
          <a:off x="142875" y="928688"/>
          <a:ext cx="642938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74" name="Equation" r:id="rId4" imgW="380835" imgH="444307" progId="Equation.DSMT4">
                  <p:embed/>
                </p:oleObj>
              </mc:Choice>
              <mc:Fallback>
                <p:oleObj name="Equation" r:id="rId4" imgW="380835" imgH="444307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" y="928688"/>
                        <a:ext cx="642938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286000" y="3000375"/>
            <a:ext cx="207168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</a:rPr>
              <a:t>Radiation-Matter transition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2358216" y="2142322"/>
            <a:ext cx="1285884" cy="1588"/>
          </a:xfrm>
          <a:prstGeom prst="straightConnector1">
            <a:avLst/>
          </a:prstGeom>
          <a:ln w="50800" cmpd="dbl">
            <a:solidFill>
              <a:srgbClr val="C00000"/>
            </a:solidFill>
            <a:tailEnd type="arrow"/>
          </a:ln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1893869" y="4678371"/>
            <a:ext cx="2214578" cy="1588"/>
          </a:xfrm>
          <a:prstGeom prst="straightConnector1">
            <a:avLst/>
          </a:prstGeom>
          <a:ln w="50800" cmpd="dbl">
            <a:solidFill>
              <a:srgbClr val="C00000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286000" y="3000375"/>
            <a:ext cx="2071688" cy="5715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357938" y="2143125"/>
            <a:ext cx="23574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</a:rPr>
              <a:t>Matter-Dark Energy</a:t>
            </a:r>
          </a:p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</a:rPr>
              <a:t>Transition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286500" y="2143125"/>
            <a:ext cx="2143125" cy="5715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rot="5400000">
            <a:off x="7287438" y="3571082"/>
            <a:ext cx="1714512" cy="1588"/>
          </a:xfrm>
          <a:prstGeom prst="straightConnector1">
            <a:avLst/>
          </a:prstGeom>
          <a:ln w="50800" cmpd="dbl">
            <a:solidFill>
              <a:srgbClr val="C00000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>
          <a:xfrm>
            <a:off x="4787900" y="333375"/>
            <a:ext cx="4176713" cy="1143000"/>
          </a:xfrm>
        </p:spPr>
        <p:txBody>
          <a:bodyPr/>
          <a:lstStyle/>
          <a:p>
            <a:r>
              <a:rPr lang="en-US" sz="5500" b="1" smtClean="0">
                <a:solidFill>
                  <a:schemeClr val="tx1"/>
                </a:solidFill>
              </a:rPr>
              <a:t>LCDM  Cosmology</a:t>
            </a:r>
          </a:p>
        </p:txBody>
      </p:sp>
      <p:sp>
        <p:nvSpPr>
          <p:cNvPr id="105475" name="Content Placeholder 2"/>
          <p:cNvSpPr>
            <a:spLocks noGrp="1"/>
          </p:cNvSpPr>
          <p:nvPr>
            <p:ph idx="1"/>
          </p:nvPr>
        </p:nvSpPr>
        <p:spPr>
          <a:xfrm>
            <a:off x="4572000" y="1916113"/>
            <a:ext cx="8229600" cy="4525962"/>
          </a:xfrm>
        </p:spPr>
        <p:txBody>
          <a:bodyPr/>
          <a:lstStyle/>
          <a:p>
            <a:endParaRPr lang="en-US" smtClean="0"/>
          </a:p>
          <a:p>
            <a:pPr>
              <a:buFontTx/>
              <a:buNone/>
            </a:pPr>
            <a:r>
              <a:rPr lang="en-US" smtClean="0"/>
              <a:t>   </a:t>
            </a:r>
            <a:r>
              <a:rPr lang="en-US" sz="2200" smtClean="0"/>
              <a:t>- with an evolving mixture of </a:t>
            </a:r>
          </a:p>
          <a:p>
            <a:pPr>
              <a:buFontTx/>
              <a:buNone/>
            </a:pPr>
            <a:r>
              <a:rPr lang="en-US" sz="2200" smtClean="0"/>
              <a:t>       Dark Matter and Dark Energy</a:t>
            </a:r>
          </a:p>
          <a:p>
            <a:pPr>
              <a:buFontTx/>
              <a:buNone/>
            </a:pPr>
            <a:endParaRPr lang="en-US" sz="2200" smtClean="0"/>
          </a:p>
          <a:p>
            <a:pPr>
              <a:buFontTx/>
              <a:buNone/>
            </a:pPr>
            <a:endParaRPr lang="en-US" sz="2200" smtClean="0"/>
          </a:p>
          <a:p>
            <a:pPr>
              <a:buFontTx/>
              <a:buNone/>
            </a:pPr>
            <a:r>
              <a:rPr lang="en-US" sz="2200" smtClean="0"/>
              <a:t>        Universe today </a:t>
            </a:r>
          </a:p>
          <a:p>
            <a:pPr>
              <a:buFontTx/>
              <a:buNone/>
            </a:pPr>
            <a:endParaRPr lang="en-US" sz="2200" smtClean="0"/>
          </a:p>
          <a:p>
            <a:pPr>
              <a:buFontTx/>
              <a:buNone/>
            </a:pPr>
            <a:endParaRPr lang="en-US" sz="2200" smtClean="0"/>
          </a:p>
          <a:p>
            <a:pPr>
              <a:buFontTx/>
              <a:buNone/>
            </a:pPr>
            <a:r>
              <a:rPr lang="en-US" sz="2200" smtClean="0"/>
              <a:t>        Universe at recombination</a:t>
            </a:r>
          </a:p>
          <a:p>
            <a:pPr>
              <a:buFontTx/>
              <a:buNone/>
            </a:pPr>
            <a:endParaRPr lang="en-US" sz="2200" smtClean="0"/>
          </a:p>
          <a:p>
            <a:pPr>
              <a:buFontTx/>
              <a:buNone/>
            </a:pPr>
            <a:r>
              <a:rPr lang="en-US" sz="2200" smtClean="0"/>
              <a:t>  </a:t>
            </a:r>
          </a:p>
        </p:txBody>
      </p:sp>
      <p:pic>
        <p:nvPicPr>
          <p:cNvPr id="105476" name="Picture 5" descr="081119171826-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40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Up-Down Arrow 6"/>
          <p:cNvSpPr/>
          <p:nvPr/>
        </p:nvSpPr>
        <p:spPr>
          <a:xfrm>
            <a:off x="6084888" y="4652963"/>
            <a:ext cx="431800" cy="863600"/>
          </a:xfrm>
          <a:prstGeom prst="up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Content Placeholder 3" descr="frw.aexp.omega.log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0"/>
            <a:ext cx="8778875" cy="6858000"/>
          </a:xfrm>
        </p:spPr>
      </p:pic>
      <p:sp>
        <p:nvSpPr>
          <p:cNvPr id="3" name="TextBox 2"/>
          <p:cNvSpPr txBox="1"/>
          <p:nvPr/>
        </p:nvSpPr>
        <p:spPr>
          <a:xfrm>
            <a:off x="6286500" y="5143500"/>
            <a:ext cx="20002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99"/>
                </a:solidFill>
                <a:latin typeface="+mn-lt"/>
              </a:rPr>
              <a:t>dark energy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71688" y="1643063"/>
            <a:ext cx="20002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+mn-lt"/>
              </a:rPr>
              <a:t>matter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6313" y="2000250"/>
            <a:ext cx="20002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70C0"/>
                </a:solidFill>
                <a:latin typeface="+mn-lt"/>
              </a:rPr>
              <a:t>radiation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28938" y="3000375"/>
            <a:ext cx="207168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+mn-lt"/>
              </a:rPr>
              <a:t>Radiation-Matter transition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58063" y="2500313"/>
            <a:ext cx="2357437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+mn-lt"/>
              </a:rPr>
              <a:t>Matter-</a:t>
            </a:r>
          </a:p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+mn-lt"/>
              </a:rPr>
              <a:t>Dark Energy</a:t>
            </a:r>
          </a:p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+mn-lt"/>
              </a:rPr>
              <a:t>Transition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2928938" y="3000375"/>
            <a:ext cx="1643062" cy="5000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2428066" y="1643050"/>
            <a:ext cx="2286810" cy="794"/>
          </a:xfrm>
          <a:prstGeom prst="straightConnector1">
            <a:avLst/>
          </a:prstGeom>
          <a:ln w="50800" cmpd="dbl">
            <a:solidFill>
              <a:srgbClr val="C00000"/>
            </a:solidFill>
            <a:tailEnd type="arrow"/>
          </a:ln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2428860" y="4643446"/>
            <a:ext cx="2286016" cy="1588"/>
          </a:xfrm>
          <a:prstGeom prst="straightConnector1">
            <a:avLst/>
          </a:prstGeom>
          <a:ln w="50800" cmpd="dbl">
            <a:solidFill>
              <a:srgbClr val="C00000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358063" y="2500313"/>
            <a:ext cx="1214437" cy="78581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7465239" y="1535893"/>
            <a:ext cx="1500198" cy="1588"/>
          </a:xfrm>
          <a:prstGeom prst="straightConnector1">
            <a:avLst/>
          </a:prstGeom>
          <a:ln w="50800" cmpd="dbl">
            <a:solidFill>
              <a:srgbClr val="C00000"/>
            </a:solidFill>
            <a:tailEnd type="arrow"/>
          </a:ln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7787504" y="3713958"/>
            <a:ext cx="857256" cy="1588"/>
          </a:xfrm>
          <a:prstGeom prst="straightConnector1">
            <a:avLst/>
          </a:prstGeom>
          <a:ln w="50800" cmpd="dbl">
            <a:solidFill>
              <a:srgbClr val="C00000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14313" y="2786063"/>
            <a:ext cx="714375" cy="78581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06511" name="Object 5"/>
          <p:cNvGraphicFramePr>
            <a:graphicFrameLocks noChangeAspect="1"/>
          </p:cNvGraphicFramePr>
          <p:nvPr/>
        </p:nvGraphicFramePr>
        <p:xfrm>
          <a:off x="214313" y="428625"/>
          <a:ext cx="727075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48" name="Equation" r:id="rId4" imgW="406224" imgH="228501" progId="Equation.DSMT4">
                  <p:embed/>
                </p:oleObj>
              </mc:Choice>
              <mc:Fallback>
                <p:oleObj name="Equation" r:id="rId4" imgW="406224" imgH="228501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3" y="428625"/>
                        <a:ext cx="727075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12" name="Object 3"/>
          <p:cNvGraphicFramePr>
            <a:graphicFrameLocks noChangeAspect="1"/>
          </p:cNvGraphicFramePr>
          <p:nvPr/>
        </p:nvGraphicFramePr>
        <p:xfrm>
          <a:off x="214313" y="1000125"/>
          <a:ext cx="8382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49" name="Equation" r:id="rId6" imgW="469900" imgH="228600" progId="Equation.DSMT4">
                  <p:embed/>
                </p:oleObj>
              </mc:Choice>
              <mc:Fallback>
                <p:oleObj name="Equation" r:id="rId6" imgW="469900" imgH="228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3" y="1000125"/>
                        <a:ext cx="838200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13" name="Object 4"/>
          <p:cNvGraphicFramePr>
            <a:graphicFrameLocks noChangeAspect="1"/>
          </p:cNvGraphicFramePr>
          <p:nvPr/>
        </p:nvGraphicFramePr>
        <p:xfrm>
          <a:off x="214313" y="1571625"/>
          <a:ext cx="725487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50" name="Equation" r:id="rId8" imgW="406224" imgH="228501" progId="Equation.DSMT4">
                  <p:embed/>
                </p:oleObj>
              </mc:Choice>
              <mc:Fallback>
                <p:oleObj name="Equation" r:id="rId8" imgW="406224" imgH="228501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3" y="1571625"/>
                        <a:ext cx="725487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Up Arrow 30"/>
          <p:cNvSpPr/>
          <p:nvPr/>
        </p:nvSpPr>
        <p:spPr>
          <a:xfrm>
            <a:off x="428625" y="2214563"/>
            <a:ext cx="142875" cy="2857500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AutoShape 2"/>
          <p:cNvSpPr>
            <a:spLocks noChangeArrowheads="1"/>
          </p:cNvSpPr>
          <p:nvPr/>
        </p:nvSpPr>
        <p:spPr bwMode="auto">
          <a:xfrm>
            <a:off x="250825" y="1916113"/>
            <a:ext cx="8713788" cy="3384550"/>
          </a:xfrm>
          <a:prstGeom prst="roundRect">
            <a:avLst>
              <a:gd name="adj" fmla="val 16667"/>
            </a:avLst>
          </a:prstGeom>
          <a:solidFill>
            <a:srgbClr val="C0C0C0">
              <a:alpha val="45097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8115" name="Text Box 3"/>
          <p:cNvSpPr txBox="1">
            <a:spLocks noChangeArrowheads="1"/>
          </p:cNvSpPr>
          <p:nvPr/>
        </p:nvSpPr>
        <p:spPr bwMode="auto">
          <a:xfrm>
            <a:off x="-396875" y="1268413"/>
            <a:ext cx="9720263" cy="367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1990s: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the Brewing Crisis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Content Placeholder 2"/>
          <p:cNvSpPr>
            <a:spLocks noGrp="1"/>
          </p:cNvSpPr>
          <p:nvPr>
            <p:ph idx="1"/>
          </p:nvPr>
        </p:nvSpPr>
        <p:spPr>
          <a:xfrm>
            <a:off x="468313" y="1484313"/>
            <a:ext cx="8229600" cy="4525962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80899" name="Picture 3" descr="co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773238"/>
            <a:ext cx="4887913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accent3"/>
                </a:solidFill>
              </a:rPr>
              <a:t>Standard Cosmology ~ 1990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80901" name="TextBox 3"/>
          <p:cNvSpPr txBox="1">
            <a:spLocks noChangeArrowheads="1"/>
          </p:cNvSpPr>
          <p:nvPr/>
        </p:nvSpPr>
        <p:spPr bwMode="auto">
          <a:xfrm>
            <a:off x="539750" y="1773238"/>
            <a:ext cx="7693025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600" b="1">
                <a:solidFill>
                  <a:schemeClr val="accent1"/>
                </a:solidFill>
              </a:rPr>
              <a:t>  FRW Universe  </a:t>
            </a:r>
          </a:p>
          <a:p>
            <a:pPr eaLnBrk="1" hangingPunct="1"/>
            <a:endParaRPr lang="en-US" sz="1600" b="1">
              <a:solidFill>
                <a:schemeClr val="accent1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600" b="1">
                <a:solidFill>
                  <a:schemeClr val="accent1"/>
                </a:solidFill>
              </a:rPr>
              <a:t>  augmented by  Inflation</a:t>
            </a:r>
          </a:p>
          <a:p>
            <a:pPr eaLnBrk="1" hangingPunct="1"/>
            <a:r>
              <a:rPr lang="en-US" sz="1600" b="1">
                <a:solidFill>
                  <a:schemeClr val="accent1"/>
                </a:solidFill>
              </a:rPr>
              <a:t>   </a:t>
            </a:r>
            <a:r>
              <a:rPr lang="en-US" sz="1200" b="1">
                <a:solidFill>
                  <a:schemeClr val="accent1"/>
                </a:solidFill>
              </a:rPr>
              <a:t>- solved 4 fine-runing problems</a:t>
            </a:r>
          </a:p>
          <a:p>
            <a:pPr eaLnBrk="1" hangingPunct="1"/>
            <a:r>
              <a:rPr lang="en-US" sz="1200" b="1">
                <a:solidFill>
                  <a:schemeClr val="accent1"/>
                </a:solidFill>
              </a:rPr>
              <a:t>    - accelerated expansion by </a:t>
            </a:r>
          </a:p>
          <a:p>
            <a:pPr eaLnBrk="1" hangingPunct="1"/>
            <a:r>
              <a:rPr lang="en-US" sz="1200" b="1">
                <a:solidFill>
                  <a:schemeClr val="accent1"/>
                </a:solidFill>
              </a:rPr>
              <a:t>               factor 10</a:t>
            </a:r>
            <a:r>
              <a:rPr lang="en-US" sz="1200" b="1" baseline="30000">
                <a:solidFill>
                  <a:schemeClr val="accent1"/>
                </a:solidFill>
              </a:rPr>
              <a:t>60 </a:t>
            </a:r>
            <a:endParaRPr lang="en-US" sz="1200" b="1">
              <a:solidFill>
                <a:schemeClr val="accent1"/>
              </a:solidFill>
            </a:endParaRPr>
          </a:p>
          <a:p>
            <a:pPr eaLnBrk="1" hangingPunct="1"/>
            <a:r>
              <a:rPr lang="en-US" sz="1200" b="1">
                <a:solidFill>
                  <a:schemeClr val="accent1"/>
                </a:solidFill>
              </a:rPr>
              <a:t>               ~ 10</a:t>
            </a:r>
            <a:r>
              <a:rPr lang="en-US" sz="1200" b="1" baseline="30000">
                <a:solidFill>
                  <a:schemeClr val="accent1"/>
                </a:solidFill>
              </a:rPr>
              <a:t>-36</a:t>
            </a:r>
            <a:r>
              <a:rPr lang="en-US" sz="1200" b="1">
                <a:solidFill>
                  <a:schemeClr val="accent1"/>
                </a:solidFill>
              </a:rPr>
              <a:t>-10</a:t>
            </a:r>
            <a:r>
              <a:rPr lang="en-US" sz="1200" b="1" baseline="30000">
                <a:solidFill>
                  <a:schemeClr val="accent1"/>
                </a:solidFill>
              </a:rPr>
              <a:t>-34</a:t>
            </a:r>
            <a:r>
              <a:rPr lang="en-US" sz="1200" b="1">
                <a:solidFill>
                  <a:schemeClr val="accent1"/>
                </a:solidFill>
              </a:rPr>
              <a:t> sec after Big Bang </a:t>
            </a:r>
            <a:r>
              <a:rPr lang="en-US" sz="1200" b="1" baseline="30000">
                <a:solidFill>
                  <a:schemeClr val="accent1"/>
                </a:solidFill>
              </a:rPr>
              <a:t> </a:t>
            </a:r>
          </a:p>
          <a:p>
            <a:pPr eaLnBrk="1" hangingPunct="1"/>
            <a:r>
              <a:rPr lang="en-US" sz="1200" b="1">
                <a:solidFill>
                  <a:schemeClr val="accent1"/>
                </a:solidFill>
              </a:rPr>
              <a:t>    - firm prediction:   </a:t>
            </a:r>
          </a:p>
          <a:p>
            <a:pPr eaLnBrk="1" hangingPunct="1"/>
            <a:r>
              <a:rPr lang="en-US" sz="1200" b="1">
                <a:solidFill>
                  <a:schemeClr val="accent1"/>
                </a:solidFill>
              </a:rPr>
              <a:t>              Universe flat:     k=0, </a:t>
            </a:r>
            <a:r>
              <a:rPr lang="en-US" sz="1200" b="1">
                <a:solidFill>
                  <a:schemeClr val="accent1"/>
                </a:solidFill>
                <a:sym typeface="Mathematica1" pitchFamily="2" charset="2"/>
              </a:rPr>
              <a:t></a:t>
            </a:r>
            <a:r>
              <a:rPr lang="en-US" sz="1200" b="1" baseline="-25000">
                <a:solidFill>
                  <a:schemeClr val="accent1"/>
                </a:solidFill>
                <a:sym typeface="Mathematica1" pitchFamily="2" charset="2"/>
              </a:rPr>
              <a:t>tot</a:t>
            </a:r>
            <a:r>
              <a:rPr lang="en-US" sz="1200" b="1">
                <a:solidFill>
                  <a:schemeClr val="accent1"/>
                </a:solidFill>
                <a:sym typeface="Mathematica1" pitchFamily="2" charset="2"/>
              </a:rPr>
              <a:t>=1</a:t>
            </a:r>
            <a:r>
              <a:rPr lang="en-US" sz="1200" b="1">
                <a:solidFill>
                  <a:schemeClr val="accent1"/>
                </a:solidFill>
              </a:rPr>
              <a:t> </a:t>
            </a:r>
          </a:p>
          <a:p>
            <a:pPr eaLnBrk="1" hangingPunct="1"/>
            <a:endParaRPr lang="en-US" sz="1600" b="1">
              <a:solidFill>
                <a:schemeClr val="accent1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600" b="1">
                <a:solidFill>
                  <a:schemeClr val="accent1"/>
                </a:solidFill>
              </a:rPr>
              <a:t> Universe dominated by Dark Matter:</a:t>
            </a:r>
          </a:p>
          <a:p>
            <a:pPr eaLnBrk="1" hangingPunct="1"/>
            <a:r>
              <a:rPr lang="en-US" sz="1600" b="1">
                <a:solidFill>
                  <a:schemeClr val="accent1"/>
                </a:solidFill>
              </a:rPr>
              <a:t>   </a:t>
            </a:r>
            <a:r>
              <a:rPr lang="en-US" sz="1200" b="1">
                <a:solidFill>
                  <a:schemeClr val="accent1"/>
                </a:solidFill>
              </a:rPr>
              <a:t>- necessary to explain structure growth from primordial </a:t>
            </a:r>
          </a:p>
          <a:p>
            <a:pPr eaLnBrk="1" hangingPunct="1"/>
            <a:r>
              <a:rPr lang="en-US" sz="1200" b="1">
                <a:solidFill>
                  <a:schemeClr val="accent1"/>
                </a:solidFill>
              </a:rPr>
              <a:t>      fluctuations, which COBE in 1992 had detected at  10</a:t>
            </a:r>
            <a:r>
              <a:rPr lang="en-US" sz="1200" b="1" baseline="30000">
                <a:solidFill>
                  <a:schemeClr val="accent1"/>
                </a:solidFill>
              </a:rPr>
              <a:t>-5 </a:t>
            </a:r>
            <a:r>
              <a:rPr lang="en-US" sz="1200" b="1">
                <a:solidFill>
                  <a:schemeClr val="accent1"/>
                </a:solidFill>
              </a:rPr>
              <a:t>level</a:t>
            </a:r>
          </a:p>
          <a:p>
            <a:pPr eaLnBrk="1" hangingPunct="1"/>
            <a:r>
              <a:rPr lang="en-US" sz="1200" b="1">
                <a:solidFill>
                  <a:schemeClr val="accent1"/>
                </a:solidFill>
              </a:rPr>
              <a:t>   -  would have to make up 96% of matter density Universe</a:t>
            </a:r>
          </a:p>
          <a:p>
            <a:pPr eaLnBrk="1" hangingPunct="1"/>
            <a:r>
              <a:rPr lang="en-US" sz="1200" b="1">
                <a:solidFill>
                  <a:schemeClr val="accent1"/>
                </a:solidFill>
              </a:rPr>
              <a:t>   -  SCDM:    “standard Cold Dark Matter”,   </a:t>
            </a:r>
            <a:r>
              <a:rPr lang="en-US" sz="1200" b="1">
                <a:solidFill>
                  <a:schemeClr val="accent1"/>
                </a:solidFill>
                <a:sym typeface="Mathematica1" pitchFamily="2" charset="2"/>
              </a:rPr>
              <a:t></a:t>
            </a:r>
            <a:r>
              <a:rPr lang="en-US" sz="1200" b="1" baseline="-25000">
                <a:solidFill>
                  <a:schemeClr val="accent1"/>
                </a:solidFill>
                <a:sym typeface="Mathematica1" pitchFamily="2" charset="2"/>
              </a:rPr>
              <a:t>m</a:t>
            </a:r>
            <a:r>
              <a:rPr lang="en-US" sz="1200" b="1">
                <a:solidFill>
                  <a:schemeClr val="accent1"/>
                </a:solidFill>
                <a:sym typeface="Mathematica1" pitchFamily="2" charset="2"/>
              </a:rPr>
              <a:t>=1.0</a:t>
            </a:r>
          </a:p>
          <a:p>
            <a:pPr eaLnBrk="1" hangingPunct="1"/>
            <a:endParaRPr lang="en-US" sz="1600" b="1">
              <a:solidFill>
                <a:schemeClr val="accent1"/>
              </a:solidFill>
              <a:sym typeface="Mathematica1" pitchFamily="2" charset="2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600" b="1">
                <a:solidFill>
                  <a:schemeClr val="accent1"/>
                </a:solidFill>
                <a:sym typeface="Mathematica1" pitchFamily="2" charset="2"/>
              </a:rPr>
              <a:t> Succesfully explained large range of astronomical observations</a:t>
            </a:r>
          </a:p>
          <a:p>
            <a:pPr eaLnBrk="1" hangingPunct="1"/>
            <a:r>
              <a:rPr lang="en-US" sz="1600" b="1">
                <a:solidFill>
                  <a:schemeClr val="accent1"/>
                </a:solidFill>
                <a:sym typeface="Mathematica1" pitchFamily="2" charset="2"/>
              </a:rPr>
              <a:t>                                      (or was made to explain these:    “bias”)</a:t>
            </a:r>
          </a:p>
          <a:p>
            <a:pPr eaLnBrk="1" hangingPunct="1"/>
            <a:endParaRPr lang="en-US" sz="1600" b="1">
              <a:solidFill>
                <a:schemeClr val="accent1"/>
              </a:solidFill>
              <a:sym typeface="Mathematica1" pitchFamily="2" charset="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3850" y="1412875"/>
            <a:ext cx="8640763" cy="4752975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6" descr="apm_colour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6302375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5651500" y="1125538"/>
            <a:ext cx="3241675" cy="12954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1924" name="TextBox 19"/>
          <p:cNvSpPr txBox="1">
            <a:spLocks noChangeArrowheads="1"/>
          </p:cNvSpPr>
          <p:nvPr/>
        </p:nvSpPr>
        <p:spPr bwMode="auto">
          <a:xfrm>
            <a:off x="5724525" y="1196975"/>
            <a:ext cx="31686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accent1"/>
                </a:solidFill>
              </a:rPr>
              <a:t>Clustering of galaxies in the plate-scanned </a:t>
            </a:r>
          </a:p>
          <a:p>
            <a:pPr eaLnBrk="1" hangingPunct="1"/>
            <a:r>
              <a:rPr lang="en-US" sz="1200">
                <a:solidFill>
                  <a:schemeClr val="accent1"/>
                </a:solidFill>
              </a:rPr>
              <a:t>APM sky galaxy survey (2 million gals):</a:t>
            </a:r>
          </a:p>
          <a:p>
            <a:pPr eaLnBrk="1" hangingPunct="1"/>
            <a:endParaRPr lang="en-US" sz="1200">
              <a:solidFill>
                <a:schemeClr val="accent1"/>
              </a:solidFill>
            </a:endParaRPr>
          </a:p>
          <a:p>
            <a:pPr eaLnBrk="1" hangingPunct="1"/>
            <a:endParaRPr lang="en-US" sz="1200">
              <a:solidFill>
                <a:schemeClr val="accent1"/>
              </a:solidFill>
            </a:endParaRPr>
          </a:p>
          <a:p>
            <a:pPr eaLnBrk="1" hangingPunct="1"/>
            <a:endParaRPr lang="en-US" sz="1200">
              <a:solidFill>
                <a:schemeClr val="accent1"/>
              </a:solidFill>
            </a:endParaRPr>
          </a:p>
          <a:p>
            <a:pPr eaLnBrk="1" hangingPunct="1"/>
            <a:r>
              <a:rPr lang="en-US" sz="1200">
                <a:solidFill>
                  <a:schemeClr val="accent1"/>
                </a:solidFill>
              </a:rPr>
              <a:t>                angular 2pt  correlation function </a:t>
            </a:r>
          </a:p>
        </p:txBody>
      </p:sp>
      <p:sp>
        <p:nvSpPr>
          <p:cNvPr id="81925" name="Title 1"/>
          <p:cNvSpPr>
            <a:spLocks noGrp="1"/>
          </p:cNvSpPr>
          <p:nvPr>
            <p:ph type="title"/>
          </p:nvPr>
        </p:nvSpPr>
        <p:spPr>
          <a:xfrm>
            <a:off x="468313" y="-171450"/>
            <a:ext cx="8229600" cy="1143000"/>
          </a:xfrm>
        </p:spPr>
        <p:txBody>
          <a:bodyPr/>
          <a:lstStyle/>
          <a:p>
            <a:r>
              <a:rPr lang="en-US" sz="6000" b="1" smtClean="0">
                <a:solidFill>
                  <a:schemeClr val="accent1"/>
                </a:solidFill>
              </a:rPr>
              <a:t>Galaxy Clustering</a:t>
            </a:r>
          </a:p>
        </p:txBody>
      </p:sp>
      <p:pic>
        <p:nvPicPr>
          <p:cNvPr id="81926" name="Content Placeholder 3" descr="efstathiou.maddox.xir.1990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3163" y="2997200"/>
            <a:ext cx="3887787" cy="3384550"/>
          </a:xfrm>
        </p:spPr>
      </p:pic>
      <p:sp>
        <p:nvSpPr>
          <p:cNvPr id="8" name="TextBox 7"/>
          <p:cNvSpPr txBox="1"/>
          <p:nvPr/>
        </p:nvSpPr>
        <p:spPr>
          <a:xfrm>
            <a:off x="6084888" y="1989138"/>
            <a:ext cx="3382962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1200" dirty="0">
              <a:solidFill>
                <a:schemeClr val="accent3"/>
              </a:solidFill>
            </a:endParaRPr>
          </a:p>
          <a:p>
            <a:pPr>
              <a:defRPr/>
            </a:pPr>
            <a:endParaRPr lang="en-US" sz="1200" dirty="0">
              <a:solidFill>
                <a:schemeClr val="accent3"/>
              </a:solidFill>
            </a:endParaRPr>
          </a:p>
          <a:p>
            <a:pPr>
              <a:defRPr/>
            </a:pPr>
            <a:endParaRPr lang="en-US" sz="1200" dirty="0">
              <a:solidFill>
                <a:schemeClr val="accent3"/>
              </a:solidFill>
            </a:endParaRPr>
          </a:p>
          <a:p>
            <a:pPr>
              <a:defRPr/>
            </a:pPr>
            <a:r>
              <a:rPr lang="en-US" sz="12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Efstathiou, Sutherland &amp; Maddox, 1990</a:t>
            </a:r>
          </a:p>
          <a:p>
            <a:pPr>
              <a:defRPr/>
            </a:pPr>
            <a:r>
              <a:rPr lang="en-US" sz="12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                                  Nature,  348, 705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64163" y="5876925"/>
            <a:ext cx="4103687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1200" dirty="0">
              <a:solidFill>
                <a:schemeClr val="accent3"/>
              </a:solidFill>
            </a:endParaRPr>
          </a:p>
          <a:p>
            <a:pPr>
              <a:defRPr/>
            </a:pPr>
            <a:endParaRPr lang="en-US" sz="1200" dirty="0">
              <a:solidFill>
                <a:schemeClr val="accent3"/>
              </a:solidFill>
            </a:endParaRPr>
          </a:p>
          <a:p>
            <a:pPr>
              <a:defRPr/>
            </a:pPr>
            <a:endParaRPr lang="en-US" sz="1200" dirty="0">
              <a:solidFill>
                <a:schemeClr val="accent3"/>
              </a:solidFill>
            </a:endParaRPr>
          </a:p>
          <a:p>
            <a:pPr>
              <a:defRPr/>
            </a:pPr>
            <a:r>
              <a:rPr lang="en-US" sz="1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“the Cosmological Constant and Cold Dark Matter”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812088" y="3429000"/>
            <a:ext cx="360362" cy="863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7812088" y="3573463"/>
            <a:ext cx="504825" cy="7191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31" name="TextBox 13"/>
          <p:cNvSpPr txBox="1">
            <a:spLocks noChangeArrowheads="1"/>
          </p:cNvSpPr>
          <p:nvPr/>
        </p:nvSpPr>
        <p:spPr bwMode="auto">
          <a:xfrm>
            <a:off x="8101013" y="3284538"/>
            <a:ext cx="719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APM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0825" y="5661025"/>
            <a:ext cx="4572000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chemeClr val="accent3"/>
                </a:solidFill>
              </a:rPr>
              <a:t>“It is argued here that the success of the cosmological cold dark matter (CDM) model can be retained and the new observations of very large scale cosmological structures can be accommodated in a spatially flat cosmology in which as much as 80 percent of the critical density is provided by a positive cosmological constant. In such a universe, expansion was dominated by CDM until a recent epoch, but is now governed by the cosmological constant.”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9388" y="5589588"/>
            <a:ext cx="4679950" cy="1152525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003800" y="2997200"/>
            <a:ext cx="3889375" cy="3384550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81935" name="Object 2"/>
          <p:cNvGraphicFramePr>
            <a:graphicFrameLocks noChangeAspect="1"/>
          </p:cNvGraphicFramePr>
          <p:nvPr/>
        </p:nvGraphicFramePr>
        <p:xfrm>
          <a:off x="6156325" y="1700213"/>
          <a:ext cx="2446338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0" name="Equation" r:id="rId5" imgW="1828800" imgH="241300" progId="Equation.DSMT4">
                  <p:embed/>
                </p:oleObj>
              </mc:Choice>
              <mc:Fallback>
                <p:oleObj name="Equation" r:id="rId5" imgW="1828800" imgH="2413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1700213"/>
                        <a:ext cx="2446338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Straight Arrow Connector 21"/>
          <p:cNvCxnSpPr/>
          <p:nvPr/>
        </p:nvCxnSpPr>
        <p:spPr>
          <a:xfrm flipV="1">
            <a:off x="6588125" y="4652963"/>
            <a:ext cx="1008063" cy="431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6740525" y="5094288"/>
            <a:ext cx="1008063" cy="431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38" name="TextBox 25"/>
          <p:cNvSpPr txBox="1">
            <a:spLocks noChangeArrowheads="1"/>
          </p:cNvSpPr>
          <p:nvPr/>
        </p:nvSpPr>
        <p:spPr bwMode="auto">
          <a:xfrm>
            <a:off x="5940425" y="5157788"/>
            <a:ext cx="11525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SCDM</a:t>
            </a:r>
          </a:p>
          <a:p>
            <a:pPr eaLnBrk="1" hangingPunct="1"/>
            <a:r>
              <a:rPr lang="en-US" sz="1400">
                <a:sym typeface="Mathematica1" pitchFamily="2" charset="2"/>
              </a:rPr>
              <a:t></a:t>
            </a:r>
            <a:r>
              <a:rPr lang="en-US" sz="1400" baseline="-25000">
                <a:sym typeface="Mathematica1" pitchFamily="2" charset="2"/>
              </a:rPr>
              <a:t>m</a:t>
            </a:r>
            <a:r>
              <a:rPr lang="en-US" sz="1400">
                <a:sym typeface="Mathematica1" pitchFamily="2" charset="2"/>
              </a:rPr>
              <a:t>=1.0</a:t>
            </a:r>
            <a:endParaRPr lang="en-US" sz="14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179388" y="-100013"/>
            <a:ext cx="8783637" cy="1143001"/>
          </a:xfrm>
        </p:spPr>
        <p:txBody>
          <a:bodyPr/>
          <a:lstStyle/>
          <a:p>
            <a:r>
              <a:rPr lang="en-US" sz="6000" b="1" smtClean="0">
                <a:solidFill>
                  <a:schemeClr val="accent1"/>
                </a:solidFill>
              </a:rPr>
              <a:t>Cluster Baryon fraction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7812088" y="3573463"/>
            <a:ext cx="504825" cy="7191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48" name="TextBox 13"/>
          <p:cNvSpPr txBox="1">
            <a:spLocks noChangeArrowheads="1"/>
          </p:cNvSpPr>
          <p:nvPr/>
        </p:nvSpPr>
        <p:spPr bwMode="auto">
          <a:xfrm>
            <a:off x="8101013" y="3284538"/>
            <a:ext cx="719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APM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6588125" y="4652963"/>
            <a:ext cx="1008063" cy="431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6740525" y="5094288"/>
            <a:ext cx="1008063" cy="431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51" name="TextBox 25"/>
          <p:cNvSpPr txBox="1">
            <a:spLocks noChangeArrowheads="1"/>
          </p:cNvSpPr>
          <p:nvPr/>
        </p:nvSpPr>
        <p:spPr bwMode="auto">
          <a:xfrm>
            <a:off x="5940425" y="5157788"/>
            <a:ext cx="11525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SCDM</a:t>
            </a:r>
          </a:p>
          <a:p>
            <a:pPr eaLnBrk="1" hangingPunct="1"/>
            <a:r>
              <a:rPr lang="en-US" sz="1400">
                <a:sym typeface="Mathematica1" pitchFamily="2" charset="2"/>
              </a:rPr>
              <a:t></a:t>
            </a:r>
            <a:r>
              <a:rPr lang="en-US" sz="1400" baseline="-25000">
                <a:sym typeface="Mathematica1" pitchFamily="2" charset="2"/>
              </a:rPr>
              <a:t>m</a:t>
            </a:r>
            <a:r>
              <a:rPr lang="en-US" sz="1400">
                <a:sym typeface="Mathematica1" pitchFamily="2" charset="2"/>
              </a:rPr>
              <a:t>=1.0</a:t>
            </a:r>
            <a:endParaRPr lang="en-US" sz="1400"/>
          </a:p>
        </p:txBody>
      </p:sp>
      <p:pic>
        <p:nvPicPr>
          <p:cNvPr id="82952" name="Picture 21" descr="coma2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916113"/>
            <a:ext cx="4383088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4356100" y="1916113"/>
            <a:ext cx="4392613" cy="4392612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50825" y="1989138"/>
            <a:ext cx="3960813" cy="4708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X-ray </a:t>
            </a:r>
            <a:r>
              <a:rPr lang="en-US" b="1" dirty="0" err="1">
                <a:solidFill>
                  <a:schemeClr val="accent3"/>
                </a:solidFill>
              </a:rPr>
              <a:t>intracluster</a:t>
            </a:r>
            <a:r>
              <a:rPr lang="en-US" b="1" dirty="0">
                <a:solidFill>
                  <a:schemeClr val="accent3"/>
                </a:solidFill>
              </a:rPr>
              <a:t> gas:</a:t>
            </a: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accent3"/>
                </a:solidFill>
              </a:rPr>
              <a:t> </a:t>
            </a:r>
            <a:r>
              <a:rPr lang="en-US" sz="1200" b="1" dirty="0">
                <a:solidFill>
                  <a:schemeClr val="accent3"/>
                </a:solidFill>
              </a:rPr>
              <a:t>Mass determination via</a:t>
            </a:r>
          </a:p>
          <a:p>
            <a:pPr>
              <a:defRPr/>
            </a:pPr>
            <a:r>
              <a:rPr lang="en-US" sz="1200" b="1" dirty="0">
                <a:solidFill>
                  <a:schemeClr val="accent3"/>
                </a:solidFill>
              </a:rPr>
              <a:t>  hydrostatic equilibrium  </a:t>
            </a:r>
          </a:p>
          <a:p>
            <a:pPr>
              <a:defRPr/>
            </a:pPr>
            <a:endParaRPr lang="en-US" sz="1200" b="1" dirty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solidFill>
                  <a:schemeClr val="accent3"/>
                </a:solidFill>
              </a:rPr>
              <a:t>  fraction mass in baryons  (White et al.)</a:t>
            </a:r>
          </a:p>
          <a:p>
            <a:pPr>
              <a:defRPr/>
            </a:pPr>
            <a:endParaRPr lang="en-US" sz="1200" b="1" dirty="0">
              <a:solidFill>
                <a:schemeClr val="accent3"/>
              </a:solidFill>
            </a:endParaRPr>
          </a:p>
          <a:p>
            <a:pPr>
              <a:defRPr/>
            </a:pPr>
            <a:r>
              <a:rPr lang="en-US" sz="1200" b="1" dirty="0">
                <a:solidFill>
                  <a:schemeClr val="accent3"/>
                </a:solidFill>
              </a:rPr>
              <a:t>           f</a:t>
            </a:r>
            <a:r>
              <a:rPr lang="en-US" sz="1200" b="1" baseline="-25000" dirty="0">
                <a:solidFill>
                  <a:schemeClr val="accent3"/>
                </a:solidFill>
              </a:rPr>
              <a:t>baryon</a:t>
            </a:r>
            <a:r>
              <a:rPr lang="en-US" sz="1200" b="1" dirty="0">
                <a:solidFill>
                  <a:schemeClr val="accent3"/>
                </a:solidFill>
              </a:rPr>
              <a:t> ~  1/6-1/7</a:t>
            </a:r>
          </a:p>
          <a:p>
            <a:pPr>
              <a:defRPr/>
            </a:pPr>
            <a:r>
              <a:rPr lang="en-US" sz="1200" b="1" dirty="0">
                <a:solidFill>
                  <a:schemeClr val="accent3"/>
                </a:solidFill>
              </a:rPr>
              <a:t>   </a:t>
            </a:r>
          </a:p>
          <a:p>
            <a:pPr>
              <a:defRPr/>
            </a:pPr>
            <a:endParaRPr lang="en-US" sz="1200" b="1" dirty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solidFill>
                  <a:schemeClr val="accent3"/>
                </a:solidFill>
              </a:rPr>
              <a:t>  But, </a:t>
            </a:r>
          </a:p>
          <a:p>
            <a:pPr>
              <a:defRPr/>
            </a:pPr>
            <a:r>
              <a:rPr lang="en-US" sz="1200" b="1" dirty="0">
                <a:solidFill>
                  <a:schemeClr val="accent3"/>
                </a:solidFill>
              </a:rPr>
              <a:t> </a:t>
            </a:r>
          </a:p>
          <a:p>
            <a:pPr>
              <a:defRPr/>
            </a:pPr>
            <a:r>
              <a:rPr lang="en-US" sz="1200" b="1" dirty="0">
                <a:solidFill>
                  <a:schemeClr val="accent3"/>
                </a:solidFill>
              </a:rPr>
              <a:t>   - if representative for  Universe, AND</a:t>
            </a:r>
          </a:p>
          <a:p>
            <a:pPr>
              <a:defRPr/>
            </a:pPr>
            <a:r>
              <a:rPr lang="en-US" sz="1200" b="1" dirty="0">
                <a:solidFill>
                  <a:schemeClr val="accent3"/>
                </a:solidFill>
              </a:rPr>
              <a:t>   - </a:t>
            </a:r>
            <a:r>
              <a:rPr lang="en-US" sz="1200" b="1" dirty="0">
                <a:solidFill>
                  <a:schemeClr val="accent3"/>
                </a:solidFill>
                <a:sym typeface="Mathematica1"/>
              </a:rPr>
              <a:t></a:t>
            </a:r>
            <a:r>
              <a:rPr lang="en-US" sz="1200" b="1" baseline="-25000" dirty="0">
                <a:solidFill>
                  <a:schemeClr val="accent3"/>
                </a:solidFill>
                <a:sym typeface="Mathematica1"/>
              </a:rPr>
              <a:t>m</a:t>
            </a:r>
            <a:r>
              <a:rPr lang="en-US" sz="1200" b="1" dirty="0">
                <a:solidFill>
                  <a:schemeClr val="accent3"/>
                </a:solidFill>
                <a:sym typeface="Mathematica1"/>
              </a:rPr>
              <a:t>=1.0</a:t>
            </a:r>
          </a:p>
          <a:p>
            <a:pPr>
              <a:defRPr/>
            </a:pPr>
            <a:r>
              <a:rPr lang="en-US" sz="1200" b="1" dirty="0">
                <a:solidFill>
                  <a:schemeClr val="accent3"/>
                </a:solidFill>
                <a:sym typeface="Mathematica1"/>
              </a:rPr>
              <a:t>   - conflict with baryon density </a:t>
            </a:r>
          </a:p>
          <a:p>
            <a:pPr>
              <a:defRPr/>
            </a:pPr>
            <a:r>
              <a:rPr lang="en-US" sz="1200" b="1" dirty="0">
                <a:solidFill>
                  <a:schemeClr val="accent3"/>
                </a:solidFill>
                <a:sym typeface="Mathematica1"/>
              </a:rPr>
              <a:t>     suggested by Big Bang </a:t>
            </a:r>
            <a:r>
              <a:rPr lang="en-US" sz="1200" b="1" dirty="0" err="1">
                <a:solidFill>
                  <a:schemeClr val="accent3"/>
                </a:solidFill>
                <a:sym typeface="Mathematica1"/>
              </a:rPr>
              <a:t>nucleosynthesis</a:t>
            </a:r>
            <a:r>
              <a:rPr lang="en-US" sz="1200" b="1" dirty="0">
                <a:solidFill>
                  <a:schemeClr val="accent3"/>
                </a:solidFill>
                <a:sym typeface="Mathematica1"/>
              </a:rPr>
              <a:t>:</a:t>
            </a:r>
          </a:p>
          <a:p>
            <a:pPr>
              <a:defRPr/>
            </a:pPr>
            <a:r>
              <a:rPr lang="en-US" sz="1200" b="1" dirty="0">
                <a:solidFill>
                  <a:schemeClr val="accent3"/>
                </a:solidFill>
                <a:sym typeface="Mathematica1"/>
              </a:rPr>
              <a:t>    </a:t>
            </a:r>
            <a:r>
              <a:rPr lang="en-US" sz="1200" b="1" dirty="0">
                <a:solidFill>
                  <a:schemeClr val="accent3"/>
                </a:solidFill>
              </a:rPr>
              <a:t> </a:t>
            </a:r>
            <a:r>
              <a:rPr lang="en-US" sz="1200" b="1" dirty="0">
                <a:solidFill>
                  <a:schemeClr val="accent3"/>
                </a:solidFill>
                <a:sym typeface="Mathematica1"/>
              </a:rPr>
              <a:t></a:t>
            </a:r>
            <a:r>
              <a:rPr lang="en-US" sz="1200" b="1" baseline="-25000" dirty="0">
                <a:solidFill>
                  <a:schemeClr val="accent3"/>
                </a:solidFill>
                <a:sym typeface="Mathematica1"/>
              </a:rPr>
              <a:t>b</a:t>
            </a:r>
            <a:r>
              <a:rPr lang="en-US" sz="1200" b="1" dirty="0">
                <a:solidFill>
                  <a:schemeClr val="accent3"/>
                </a:solidFill>
                <a:sym typeface="Mathematica1"/>
              </a:rPr>
              <a:t>=0.04</a:t>
            </a:r>
          </a:p>
          <a:p>
            <a:pPr>
              <a:defRPr/>
            </a:pPr>
            <a:endParaRPr lang="en-US" sz="1200" b="1" dirty="0">
              <a:solidFill>
                <a:schemeClr val="accent3"/>
              </a:solidFill>
              <a:sym typeface="Mathematica1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solidFill>
                  <a:schemeClr val="accent3"/>
                </a:solidFill>
                <a:sym typeface="Mathematica1"/>
              </a:rPr>
              <a:t>    Many other indications find</a:t>
            </a:r>
          </a:p>
          <a:p>
            <a:pPr>
              <a:defRPr/>
            </a:pPr>
            <a:r>
              <a:rPr lang="en-US" sz="1200" b="1" dirty="0">
                <a:solidFill>
                  <a:schemeClr val="accent3"/>
                </a:solidFill>
                <a:sym typeface="Mathematica1"/>
              </a:rPr>
              <a:t>     </a:t>
            </a:r>
            <a:r>
              <a:rPr lang="en-US" sz="1200" b="1" baseline="-25000" dirty="0">
                <a:solidFill>
                  <a:schemeClr val="accent3"/>
                </a:solidFill>
                <a:sym typeface="Mathematica1"/>
              </a:rPr>
              <a:t>m</a:t>
            </a:r>
            <a:r>
              <a:rPr lang="en-US" sz="1200" b="1" dirty="0">
                <a:solidFill>
                  <a:schemeClr val="accent3"/>
                </a:solidFill>
                <a:sym typeface="Mathematica1"/>
              </a:rPr>
              <a:t>=0.3</a:t>
            </a:r>
          </a:p>
          <a:p>
            <a:pPr>
              <a:defRPr/>
            </a:pPr>
            <a:r>
              <a:rPr lang="en-US" sz="1200" b="1" dirty="0">
                <a:solidFill>
                  <a:schemeClr val="accent3"/>
                </a:solidFill>
                <a:sym typeface="Mathematica1"/>
              </a:rPr>
              <a:t>     </a:t>
            </a:r>
            <a:endParaRPr lang="en-US" sz="1200" b="1" dirty="0">
              <a:solidFill>
                <a:schemeClr val="accent3"/>
              </a:solidFill>
            </a:endParaRPr>
          </a:p>
          <a:p>
            <a:pPr>
              <a:defRPr/>
            </a:pPr>
            <a:r>
              <a:rPr lang="en-US" sz="1200" b="1" dirty="0">
                <a:solidFill>
                  <a:schemeClr val="accent3"/>
                </a:solidFill>
              </a:rPr>
              <a:t>   </a:t>
            </a: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3995738" y="6308725"/>
            <a:ext cx="4321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ROSAT  X-ray image  Coma Cluster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50825" y="1916113"/>
            <a:ext cx="3960813" cy="4392612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0013"/>
            <a:ext cx="9155113" cy="1143001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accent3"/>
                </a:solidFill>
              </a:rPr>
              <a:t>Supernova Cosmology Project</a:t>
            </a:r>
            <a:endParaRPr lang="en-US" b="1" dirty="0">
              <a:solidFill>
                <a:schemeClr val="accent3"/>
              </a:solidFill>
            </a:endParaRPr>
          </a:p>
        </p:txBody>
      </p:sp>
      <p:pic>
        <p:nvPicPr>
          <p:cNvPr id="6147" name="Content Placeholder 3" descr="briansau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981075"/>
            <a:ext cx="7058025" cy="4751388"/>
          </a:xfr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5715000"/>
            <a:ext cx="91551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b="1" kern="0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High-z Supernova Search Team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2988" y="981075"/>
            <a:ext cx="7058025" cy="4751388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468313" y="-171450"/>
            <a:ext cx="8229600" cy="1143000"/>
          </a:xfrm>
        </p:spPr>
        <p:txBody>
          <a:bodyPr/>
          <a:lstStyle/>
          <a:p>
            <a:r>
              <a:rPr lang="en-US" sz="6000" b="1" smtClean="0">
                <a:solidFill>
                  <a:schemeClr val="accent1"/>
                </a:solidFill>
              </a:rPr>
              <a:t>Cosmic Age Crisis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7812088" y="3573463"/>
            <a:ext cx="504825" cy="7191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972" name="TextBox 13"/>
          <p:cNvSpPr txBox="1">
            <a:spLocks noChangeArrowheads="1"/>
          </p:cNvSpPr>
          <p:nvPr/>
        </p:nvSpPr>
        <p:spPr bwMode="auto">
          <a:xfrm>
            <a:off x="8101013" y="3284538"/>
            <a:ext cx="719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APM</a:t>
            </a:r>
          </a:p>
        </p:txBody>
      </p:sp>
      <p:pic>
        <p:nvPicPr>
          <p:cNvPr id="83973" name="Picture 18" descr="omegacen.omegacen.es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49500"/>
            <a:ext cx="4148138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323850" y="2349500"/>
            <a:ext cx="4103688" cy="417512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3975" name="Picture 23" descr="isochrones.m15.199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349500"/>
            <a:ext cx="3352800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23850" y="836613"/>
            <a:ext cx="8496300" cy="1662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</a:rPr>
              <a:t>estimated age of the oldest stars in Universe 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</a:rPr>
              <a:t>far in excess of estimated 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</a:rPr>
              <a:t>age of matter-dominated FRW Universe:           </a:t>
            </a: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</a:endParaRP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</a:rPr>
              <a:t>Globular cluster stars:           13-15 </a:t>
            </a:r>
            <a:r>
              <a:rPr lang="en-US" sz="1400" b="1" dirty="0" err="1">
                <a:solidFill>
                  <a:schemeClr val="accent3"/>
                </a:solidFill>
              </a:rPr>
              <a:t>Gyr</a:t>
            </a:r>
            <a:endParaRPr lang="en-US" sz="1400" b="1" dirty="0">
              <a:solidFill>
                <a:schemeClr val="accent3"/>
              </a:solidFill>
            </a:endParaRP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</a:rPr>
              <a:t>Universe:                                 10-12 </a:t>
            </a:r>
            <a:r>
              <a:rPr lang="en-US" sz="1400" b="1" dirty="0" err="1">
                <a:solidFill>
                  <a:schemeClr val="accent3"/>
                </a:solidFill>
              </a:rPr>
              <a:t>Gyr</a:t>
            </a:r>
            <a:endParaRPr lang="en-US" sz="1400" b="1" dirty="0">
              <a:solidFill>
                <a:schemeClr val="accent3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accent3"/>
                </a:solidFill>
              </a:rPr>
              <a:t> 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87675" y="6165850"/>
            <a:ext cx="14398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accent3"/>
                </a:solidFill>
              </a:rPr>
              <a:t>Omega Centauri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23850" y="836613"/>
            <a:ext cx="4103688" cy="143986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500563" y="836613"/>
            <a:ext cx="4643437" cy="1692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accent3"/>
                </a:solidFill>
              </a:rPr>
              <a:t>Globular Clusters</a:t>
            </a:r>
          </a:p>
          <a:p>
            <a:pPr>
              <a:defRPr/>
            </a:pPr>
            <a:endParaRPr lang="en-US" sz="1400" dirty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chemeClr val="accent3"/>
                </a:solidFill>
              </a:rPr>
              <a:t> </a:t>
            </a:r>
            <a:r>
              <a:rPr lang="en-US" sz="1000" dirty="0">
                <a:solidFill>
                  <a:schemeClr val="accent3"/>
                </a:solidFill>
              </a:rPr>
              <a:t>Roughly spherical assemblies of 100,000-200,000 stars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000" dirty="0">
                <a:solidFill>
                  <a:schemeClr val="accent3"/>
                </a:solidFill>
              </a:rPr>
              <a:t> Radius ~ 20-50 pc:   extremely high star density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000" dirty="0">
                <a:solidFill>
                  <a:schemeClr val="accent3"/>
                </a:solidFill>
              </a:rPr>
              <a:t> </a:t>
            </a:r>
            <a:r>
              <a:rPr lang="en-US" sz="1000" dirty="0" err="1">
                <a:solidFill>
                  <a:schemeClr val="accent3"/>
                </a:solidFill>
              </a:rPr>
              <a:t>Globulars</a:t>
            </a:r>
            <a:r>
              <a:rPr lang="en-US" sz="1000" dirty="0">
                <a:solidFill>
                  <a:schemeClr val="accent3"/>
                </a:solidFill>
              </a:rPr>
              <a:t> are very old, amongst oldest objects in local Universe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000" dirty="0">
                <a:solidFill>
                  <a:schemeClr val="accent3"/>
                </a:solidFill>
              </a:rPr>
              <a:t> Stars formed around same time:   old, red, population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000" dirty="0">
                <a:solidFill>
                  <a:schemeClr val="accent3"/>
                </a:solidFill>
              </a:rPr>
              <a:t> </a:t>
            </a:r>
            <a:r>
              <a:rPr lang="en-US" sz="1000" dirty="0" err="1">
                <a:solidFill>
                  <a:schemeClr val="accent3"/>
                </a:solidFill>
              </a:rPr>
              <a:t>Colour</a:t>
            </a:r>
            <a:r>
              <a:rPr lang="en-US" sz="1000" dirty="0">
                <a:solidFill>
                  <a:schemeClr val="accent3"/>
                </a:solidFill>
              </a:rPr>
              <a:t>-magnitude diagram characteristic:</a:t>
            </a:r>
          </a:p>
          <a:p>
            <a:pPr>
              <a:defRPr/>
            </a:pPr>
            <a:r>
              <a:rPr lang="en-US" sz="1000" dirty="0">
                <a:solidFill>
                  <a:schemeClr val="accent3"/>
                </a:solidFill>
              </a:rPr>
              <a:t>   accurate age determination on the basis of stellar evolution theories. </a:t>
            </a:r>
          </a:p>
          <a:p>
            <a:pPr>
              <a:defRPr/>
            </a:pPr>
            <a:endParaRPr lang="en-US" sz="1400" dirty="0">
              <a:solidFill>
                <a:schemeClr val="accent3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00563" y="836613"/>
            <a:ext cx="4248150" cy="143986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885113" y="5876925"/>
            <a:ext cx="158273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3"/>
                </a:solidFill>
              </a:rPr>
              <a:t>Typical </a:t>
            </a:r>
          </a:p>
          <a:p>
            <a:pPr>
              <a:defRPr/>
            </a:pPr>
            <a:r>
              <a:rPr lang="en-US" sz="1200" dirty="0">
                <a:solidFill>
                  <a:schemeClr val="accent3"/>
                </a:solidFill>
              </a:rPr>
              <a:t>1980-1990s </a:t>
            </a:r>
            <a:r>
              <a:rPr lang="en-US" sz="1200" dirty="0" err="1">
                <a:solidFill>
                  <a:schemeClr val="accent3"/>
                </a:solidFill>
              </a:rPr>
              <a:t>isochrone</a:t>
            </a:r>
            <a:r>
              <a:rPr lang="en-US" sz="1200" dirty="0">
                <a:solidFill>
                  <a:schemeClr val="accent3"/>
                </a:solidFill>
              </a:rPr>
              <a:t> fit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241300" y="-242888"/>
            <a:ext cx="8902700" cy="13716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Age of the Universe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625" y="1214438"/>
            <a:ext cx="8429625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200" b="1" dirty="0">
              <a:latin typeface="+mn-lt"/>
            </a:endParaRPr>
          </a:p>
          <a:p>
            <a:pPr>
              <a:defRPr/>
            </a:pPr>
            <a:endParaRPr lang="en-US" sz="2200" b="1" dirty="0">
              <a:latin typeface="+mn-lt"/>
            </a:endParaRPr>
          </a:p>
          <a:p>
            <a:pPr>
              <a:defRPr/>
            </a:pPr>
            <a:endParaRPr lang="en-US" sz="2200" b="1" dirty="0">
              <a:latin typeface="+mn-lt"/>
            </a:endParaRPr>
          </a:p>
          <a:p>
            <a:pPr>
              <a:defRPr/>
            </a:pPr>
            <a:r>
              <a:rPr lang="en-US" sz="2200" b="1" dirty="0">
                <a:latin typeface="+mn-lt"/>
                <a:sym typeface="Mathematica1"/>
              </a:rPr>
              <a:t>     </a:t>
            </a:r>
            <a:endParaRPr lang="en-US" sz="2200" b="1" dirty="0">
              <a:latin typeface="+mn-lt"/>
            </a:endParaRPr>
          </a:p>
          <a:p>
            <a:pPr>
              <a:defRPr/>
            </a:pPr>
            <a:endParaRPr lang="en-US" sz="2200" b="1" dirty="0">
              <a:latin typeface="+mn-lt"/>
            </a:endParaRPr>
          </a:p>
          <a:p>
            <a:pPr>
              <a:defRPr/>
            </a:pPr>
            <a:endParaRPr lang="en-US" sz="2200" b="1" dirty="0">
              <a:latin typeface="+mn-lt"/>
            </a:endParaRPr>
          </a:p>
        </p:txBody>
      </p:sp>
      <p:pic>
        <p:nvPicPr>
          <p:cNvPr id="84996" name="Picture 4" descr="frw.thaexp.5.3.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071563"/>
            <a:ext cx="4737100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4997" name="Object 5"/>
          <p:cNvGraphicFramePr>
            <a:graphicFrameLocks noChangeAspect="1"/>
          </p:cNvGraphicFramePr>
          <p:nvPr/>
        </p:nvGraphicFramePr>
        <p:xfrm>
          <a:off x="1071563" y="1357313"/>
          <a:ext cx="714375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77" name="Equation" r:id="rId4" imgW="355292" imgH="164957" progId="Equation.DSMT4">
                  <p:embed/>
                </p:oleObj>
              </mc:Choice>
              <mc:Fallback>
                <p:oleObj name="Equation" r:id="rId4" imgW="355292" imgH="164957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63" y="1357313"/>
                        <a:ext cx="714375" cy="331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998" name="Object 4"/>
          <p:cNvGraphicFramePr>
            <a:graphicFrameLocks noChangeAspect="1"/>
          </p:cNvGraphicFramePr>
          <p:nvPr/>
        </p:nvGraphicFramePr>
        <p:xfrm>
          <a:off x="1130300" y="4000500"/>
          <a:ext cx="739775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78" name="Equation" r:id="rId6" imgW="368140" imgH="165028" progId="Equation.DSMT4">
                  <p:embed/>
                </p:oleObj>
              </mc:Choice>
              <mc:Fallback>
                <p:oleObj name="Equation" r:id="rId6" imgW="368140" imgH="165028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0300" y="4000500"/>
                        <a:ext cx="739775" cy="331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999" name="Object 4"/>
          <p:cNvGraphicFramePr>
            <a:graphicFrameLocks noChangeAspect="1"/>
          </p:cNvGraphicFramePr>
          <p:nvPr/>
        </p:nvGraphicFramePr>
        <p:xfrm>
          <a:off x="3429000" y="2928938"/>
          <a:ext cx="722313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79" name="Equation" r:id="rId8" imgW="571252" imgH="431613" progId="Equation.DSMT4">
                  <p:embed/>
                </p:oleObj>
              </mc:Choice>
              <mc:Fallback>
                <p:oleObj name="Equation" r:id="rId8" imgW="571252" imgH="431613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2928938"/>
                        <a:ext cx="722313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5000" name="Object 8"/>
          <p:cNvGraphicFramePr>
            <a:graphicFrameLocks noChangeAspect="1"/>
          </p:cNvGraphicFramePr>
          <p:nvPr/>
        </p:nvGraphicFramePr>
        <p:xfrm>
          <a:off x="3857625" y="5429250"/>
          <a:ext cx="722313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80" name="Equation" r:id="rId10" imgW="571252" imgH="431613" progId="Equation.DSMT4">
                  <p:embed/>
                </p:oleObj>
              </mc:Choice>
              <mc:Fallback>
                <p:oleObj name="Equation" r:id="rId10" imgW="571252" imgH="431613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7625" y="5429250"/>
                        <a:ext cx="722313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/>
          <p:cNvCxnSpPr/>
          <p:nvPr/>
        </p:nvCxnSpPr>
        <p:spPr>
          <a:xfrm rot="5400000">
            <a:off x="3071813" y="3286125"/>
            <a:ext cx="285750" cy="285750"/>
          </a:xfrm>
          <a:prstGeom prst="straightConnector1">
            <a:avLst/>
          </a:prstGeom>
          <a:ln w="38100">
            <a:solidFill>
              <a:schemeClr val="bg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3571875" y="5786438"/>
            <a:ext cx="285750" cy="285750"/>
          </a:xfrm>
          <a:prstGeom prst="straightConnector1">
            <a:avLst/>
          </a:prstGeom>
          <a:ln w="38100">
            <a:solidFill>
              <a:schemeClr val="bg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5003" name="Object 9"/>
          <p:cNvGraphicFramePr>
            <a:graphicFrameLocks noChangeAspect="1"/>
          </p:cNvGraphicFramePr>
          <p:nvPr/>
        </p:nvGraphicFramePr>
        <p:xfrm>
          <a:off x="1071563" y="2643188"/>
          <a:ext cx="6096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81" name="Equation" r:id="rId12" imgW="482391" imgH="431613" progId="Equation.DSMT4">
                  <p:embed/>
                </p:oleObj>
              </mc:Choice>
              <mc:Fallback>
                <p:oleObj name="Equation" r:id="rId12" imgW="482391" imgH="431613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63" y="2643188"/>
                        <a:ext cx="609600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Straight Arrow Connector 18"/>
          <p:cNvCxnSpPr/>
          <p:nvPr/>
        </p:nvCxnSpPr>
        <p:spPr>
          <a:xfrm rot="5400000">
            <a:off x="1105694" y="3393282"/>
            <a:ext cx="358775" cy="1587"/>
          </a:xfrm>
          <a:prstGeom prst="straightConnector1">
            <a:avLst/>
          </a:prstGeom>
          <a:ln w="38100">
            <a:solidFill>
              <a:schemeClr val="bg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5005" name="Object 10"/>
          <p:cNvGraphicFramePr>
            <a:graphicFrameLocks noChangeAspect="1"/>
          </p:cNvGraphicFramePr>
          <p:nvPr/>
        </p:nvGraphicFramePr>
        <p:xfrm>
          <a:off x="5143500" y="2214563"/>
          <a:ext cx="3798888" cy="1071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82" name="Equation" r:id="rId14" imgW="2387600" imgH="673100" progId="Equation.DSMT4">
                  <p:embed/>
                </p:oleObj>
              </mc:Choice>
              <mc:Fallback>
                <p:oleObj name="Equation" r:id="rId14" imgW="2387600" imgH="6731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0" y="2214563"/>
                        <a:ext cx="3798888" cy="1071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857375" y="1428750"/>
            <a:ext cx="2071688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Matter-dominated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28813" y="4071938"/>
            <a:ext cx="20716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Matter-dominated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28688" y="2428875"/>
            <a:ext cx="142875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Hubble time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57750" y="1285875"/>
            <a:ext cx="35718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Age of a FRW universe at </a:t>
            </a:r>
          </a:p>
          <a:p>
            <a:pPr>
              <a:defRPr/>
            </a:pPr>
            <a:r>
              <a:rPr lang="en-US" dirty="0">
                <a:latin typeface="+mn-lt"/>
              </a:rPr>
              <a:t>Expansion factor a(t)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929188" y="2000250"/>
            <a:ext cx="4071937" cy="1571625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14" descr="omegacen.h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6338"/>
            <a:ext cx="285115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Title 1"/>
          <p:cNvSpPr>
            <a:spLocks noGrp="1"/>
          </p:cNvSpPr>
          <p:nvPr>
            <p:ph type="title"/>
          </p:nvPr>
        </p:nvSpPr>
        <p:spPr>
          <a:xfrm>
            <a:off x="468313" y="-171450"/>
            <a:ext cx="8229600" cy="1143000"/>
          </a:xfrm>
        </p:spPr>
        <p:txBody>
          <a:bodyPr/>
          <a:lstStyle/>
          <a:p>
            <a:r>
              <a:rPr lang="en-US" sz="6000" b="1" smtClean="0">
                <a:solidFill>
                  <a:schemeClr val="accent1"/>
                </a:solidFill>
              </a:rPr>
              <a:t>Cosmic Age Crisis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7812088" y="3573463"/>
            <a:ext cx="504825" cy="7191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021" name="TextBox 13"/>
          <p:cNvSpPr txBox="1">
            <a:spLocks noChangeArrowheads="1"/>
          </p:cNvSpPr>
          <p:nvPr/>
        </p:nvSpPr>
        <p:spPr bwMode="auto">
          <a:xfrm>
            <a:off x="8101013" y="3284538"/>
            <a:ext cx="719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APM</a:t>
            </a:r>
          </a:p>
        </p:txBody>
      </p:sp>
      <p:pic>
        <p:nvPicPr>
          <p:cNvPr id="86022" name="Picture 18" descr="omegacen.omegacen.es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49500"/>
            <a:ext cx="4148138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323850" y="2349500"/>
            <a:ext cx="4103688" cy="417512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23850" y="836613"/>
            <a:ext cx="8496300" cy="1662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</a:rPr>
              <a:t>estimated age of the oldest stars in Universe 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</a:rPr>
              <a:t>far in excess of estimated 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</a:rPr>
              <a:t>age of matter-dominated FRW Universe:           </a:t>
            </a:r>
          </a:p>
          <a:p>
            <a:pPr>
              <a:defRPr/>
            </a:pPr>
            <a:endParaRPr lang="en-US" sz="1400" b="1" dirty="0">
              <a:solidFill>
                <a:schemeClr val="accent3"/>
              </a:solidFill>
            </a:endParaRP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</a:rPr>
              <a:t>Globular cluster stars:           13-15 </a:t>
            </a:r>
            <a:r>
              <a:rPr lang="en-US" sz="1400" b="1" dirty="0" err="1">
                <a:solidFill>
                  <a:schemeClr val="accent3"/>
                </a:solidFill>
              </a:rPr>
              <a:t>Gyr</a:t>
            </a:r>
            <a:endParaRPr lang="en-US" sz="1400" b="1" dirty="0">
              <a:solidFill>
                <a:schemeClr val="accent3"/>
              </a:solidFill>
            </a:endParaRP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</a:rPr>
              <a:t>Universe:                                 10-12 </a:t>
            </a:r>
            <a:r>
              <a:rPr lang="en-US" sz="1400" b="1" dirty="0" err="1">
                <a:solidFill>
                  <a:schemeClr val="accent3"/>
                </a:solidFill>
              </a:rPr>
              <a:t>Gyr</a:t>
            </a:r>
            <a:endParaRPr lang="en-US" sz="1400" b="1" dirty="0">
              <a:solidFill>
                <a:schemeClr val="accent3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accent3"/>
                </a:solidFill>
              </a:rPr>
              <a:t> 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87675" y="6165850"/>
            <a:ext cx="14398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accent3"/>
                </a:solidFill>
              </a:rPr>
              <a:t>Omega Centauri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23850" y="836613"/>
            <a:ext cx="4103688" cy="143986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500563" y="836613"/>
            <a:ext cx="4643437" cy="1692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accent3"/>
                </a:solidFill>
              </a:rPr>
              <a:t>Globular Clusters</a:t>
            </a:r>
          </a:p>
          <a:p>
            <a:pPr>
              <a:defRPr/>
            </a:pPr>
            <a:endParaRPr lang="en-US" sz="1400" dirty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200" dirty="0">
                <a:solidFill>
                  <a:schemeClr val="accent3"/>
                </a:solidFill>
              </a:rPr>
              <a:t> </a:t>
            </a:r>
            <a:r>
              <a:rPr lang="en-US" sz="1000" dirty="0">
                <a:solidFill>
                  <a:schemeClr val="accent3"/>
                </a:solidFill>
              </a:rPr>
              <a:t>Roughly spherical assemblies of 100,000-200,000 stars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000" dirty="0">
                <a:solidFill>
                  <a:schemeClr val="accent3"/>
                </a:solidFill>
              </a:rPr>
              <a:t> Radius ~ 20-50 pc:   extremely high star density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000" dirty="0">
                <a:solidFill>
                  <a:schemeClr val="accent3"/>
                </a:solidFill>
              </a:rPr>
              <a:t> </a:t>
            </a:r>
            <a:r>
              <a:rPr lang="en-US" sz="1000" dirty="0" err="1">
                <a:solidFill>
                  <a:schemeClr val="accent3"/>
                </a:solidFill>
              </a:rPr>
              <a:t>Globulars</a:t>
            </a:r>
            <a:r>
              <a:rPr lang="en-US" sz="1000" dirty="0">
                <a:solidFill>
                  <a:schemeClr val="accent3"/>
                </a:solidFill>
              </a:rPr>
              <a:t> are very old, amongst oldest objects in local Universe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000" dirty="0">
                <a:solidFill>
                  <a:schemeClr val="accent3"/>
                </a:solidFill>
              </a:rPr>
              <a:t> Stars formed around same time:   old, red, population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000" dirty="0">
                <a:solidFill>
                  <a:schemeClr val="accent3"/>
                </a:solidFill>
              </a:rPr>
              <a:t> </a:t>
            </a:r>
            <a:r>
              <a:rPr lang="en-US" sz="1000" dirty="0" err="1">
                <a:solidFill>
                  <a:schemeClr val="accent3"/>
                </a:solidFill>
              </a:rPr>
              <a:t>Colour</a:t>
            </a:r>
            <a:r>
              <a:rPr lang="en-US" sz="1000" dirty="0">
                <a:solidFill>
                  <a:schemeClr val="accent3"/>
                </a:solidFill>
              </a:rPr>
              <a:t>-magnitude diagram characteristic:</a:t>
            </a:r>
          </a:p>
          <a:p>
            <a:pPr>
              <a:defRPr/>
            </a:pPr>
            <a:r>
              <a:rPr lang="en-US" sz="1000" dirty="0">
                <a:solidFill>
                  <a:schemeClr val="accent3"/>
                </a:solidFill>
              </a:rPr>
              <a:t>   accurate age determination on the basis of stellar evolution theories. </a:t>
            </a:r>
          </a:p>
          <a:p>
            <a:pPr>
              <a:defRPr/>
            </a:pPr>
            <a:endParaRPr lang="en-US" sz="1400" dirty="0">
              <a:solidFill>
                <a:schemeClr val="accent3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00563" y="836613"/>
            <a:ext cx="4248150" cy="143986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308850" y="4724400"/>
            <a:ext cx="1584325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3"/>
                </a:solidFill>
              </a:rPr>
              <a:t>Typical </a:t>
            </a:r>
          </a:p>
          <a:p>
            <a:pPr>
              <a:defRPr/>
            </a:pPr>
            <a:r>
              <a:rPr lang="en-US" sz="1200" dirty="0">
                <a:solidFill>
                  <a:schemeClr val="accent3"/>
                </a:solidFill>
              </a:rPr>
              <a:t>21</a:t>
            </a:r>
            <a:r>
              <a:rPr lang="en-US" sz="1200" baseline="30000" dirty="0">
                <a:solidFill>
                  <a:schemeClr val="accent3"/>
                </a:solidFill>
              </a:rPr>
              <a:t>st</a:t>
            </a:r>
            <a:r>
              <a:rPr lang="en-US" sz="1200" dirty="0">
                <a:solidFill>
                  <a:schemeClr val="accent3"/>
                </a:solidFill>
              </a:rPr>
              <a:t> century </a:t>
            </a:r>
          </a:p>
          <a:p>
            <a:pPr>
              <a:defRPr/>
            </a:pPr>
            <a:r>
              <a:rPr lang="en-US" sz="1200" dirty="0" err="1">
                <a:solidFill>
                  <a:schemeClr val="accent3"/>
                </a:solidFill>
              </a:rPr>
              <a:t>colour</a:t>
            </a:r>
            <a:r>
              <a:rPr lang="en-US" sz="1200" dirty="0">
                <a:solidFill>
                  <a:schemeClr val="accent3"/>
                </a:solidFill>
              </a:rPr>
              <a:t>-magnitude</a:t>
            </a:r>
          </a:p>
          <a:p>
            <a:pPr>
              <a:defRPr/>
            </a:pPr>
            <a:r>
              <a:rPr lang="en-US" sz="1200" dirty="0">
                <a:solidFill>
                  <a:schemeClr val="accent3"/>
                </a:solidFill>
              </a:rPr>
              <a:t>diagram:  </a:t>
            </a:r>
          </a:p>
          <a:p>
            <a:pPr>
              <a:defRPr/>
            </a:pPr>
            <a:endParaRPr lang="en-US" sz="1200" dirty="0">
              <a:solidFill>
                <a:schemeClr val="accent3"/>
              </a:solidFill>
            </a:endParaRPr>
          </a:p>
          <a:p>
            <a:pPr>
              <a:defRPr/>
            </a:pPr>
            <a:r>
              <a:rPr lang="en-US" sz="1200" dirty="0">
                <a:solidFill>
                  <a:schemeClr val="accent3"/>
                </a:solidFill>
              </a:rPr>
              <a:t>multiple populations</a:t>
            </a:r>
          </a:p>
          <a:p>
            <a:pPr>
              <a:defRPr/>
            </a:pPr>
            <a:r>
              <a:rPr lang="en-US" sz="1200" dirty="0">
                <a:solidFill>
                  <a:schemeClr val="accent3"/>
                </a:solidFill>
              </a:rPr>
              <a:t>in </a:t>
            </a:r>
          </a:p>
          <a:p>
            <a:pPr>
              <a:defRPr/>
            </a:pPr>
            <a:r>
              <a:rPr lang="en-US" sz="1200" dirty="0">
                <a:solidFill>
                  <a:schemeClr val="accent3"/>
                </a:solidFill>
              </a:rPr>
              <a:t>Omega Centauri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00563" y="3716338"/>
            <a:ext cx="4248150" cy="280828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975" y="-171450"/>
            <a:ext cx="9515475" cy="1143000"/>
          </a:xfrm>
        </p:spPr>
        <p:txBody>
          <a:bodyPr/>
          <a:lstStyle/>
          <a:p>
            <a:pPr>
              <a:defRPr/>
            </a:pPr>
            <a:r>
              <a:rPr lang="en-US" sz="6000" b="1" dirty="0" smtClean="0">
                <a:solidFill>
                  <a:schemeClr val="accent3"/>
                </a:solidFill>
              </a:rPr>
              <a:t>1995: Cosmic Confusion</a:t>
            </a:r>
            <a:endParaRPr lang="en-US" sz="6000" b="1" dirty="0">
              <a:solidFill>
                <a:schemeClr val="accent3"/>
              </a:solidFill>
            </a:endParaRPr>
          </a:p>
        </p:txBody>
      </p:sp>
      <p:sp>
        <p:nvSpPr>
          <p:cNvPr id="870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7044" name="Picture 2" descr="ead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628775"/>
            <a:ext cx="6696075" cy="450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TextBox 5"/>
          <p:cNvSpPr txBox="1">
            <a:spLocks noChangeArrowheads="1"/>
          </p:cNvSpPr>
          <p:nvPr/>
        </p:nvSpPr>
        <p:spPr bwMode="auto">
          <a:xfrm>
            <a:off x="2268538" y="3573463"/>
            <a:ext cx="14398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00">
                <a:solidFill>
                  <a:schemeClr val="bg1"/>
                </a:solidFill>
              </a:rPr>
              <a:t>Bernard Jones (BJ)</a:t>
            </a:r>
          </a:p>
        </p:txBody>
      </p:sp>
      <p:sp>
        <p:nvSpPr>
          <p:cNvPr id="87046" name="TextBox 6"/>
          <p:cNvSpPr txBox="1">
            <a:spLocks noChangeArrowheads="1"/>
          </p:cNvSpPr>
          <p:nvPr/>
        </p:nvSpPr>
        <p:spPr bwMode="auto">
          <a:xfrm>
            <a:off x="2484438" y="5589588"/>
            <a:ext cx="14398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00">
                <a:solidFill>
                  <a:schemeClr val="bg1"/>
                </a:solidFill>
              </a:rPr>
              <a:t>John Peacock  (JP)</a:t>
            </a:r>
          </a:p>
        </p:txBody>
      </p:sp>
      <p:sp>
        <p:nvSpPr>
          <p:cNvPr id="87047" name="TextBox 7"/>
          <p:cNvSpPr txBox="1">
            <a:spLocks noChangeArrowheads="1"/>
          </p:cNvSpPr>
          <p:nvPr/>
        </p:nvSpPr>
        <p:spPr bwMode="auto">
          <a:xfrm>
            <a:off x="3419475" y="5805488"/>
            <a:ext cx="14398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00">
                <a:solidFill>
                  <a:schemeClr val="bg1"/>
                </a:solidFill>
              </a:rPr>
              <a:t>Peter Coles (PC)</a:t>
            </a:r>
          </a:p>
        </p:txBody>
      </p:sp>
      <p:sp>
        <p:nvSpPr>
          <p:cNvPr id="87048" name="TextBox 9"/>
          <p:cNvSpPr txBox="1">
            <a:spLocks noChangeArrowheads="1"/>
          </p:cNvSpPr>
          <p:nvPr/>
        </p:nvSpPr>
        <p:spPr bwMode="auto">
          <a:xfrm>
            <a:off x="4716463" y="3933825"/>
            <a:ext cx="14398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00">
                <a:solidFill>
                  <a:schemeClr val="bg1"/>
                </a:solidFill>
              </a:rPr>
              <a:t>Vincent Icke (VI)</a:t>
            </a:r>
          </a:p>
        </p:txBody>
      </p:sp>
      <p:sp>
        <p:nvSpPr>
          <p:cNvPr id="87049" name="TextBox 10"/>
          <p:cNvSpPr txBox="1">
            <a:spLocks noChangeArrowheads="1"/>
          </p:cNvSpPr>
          <p:nvPr/>
        </p:nvSpPr>
        <p:spPr bwMode="auto">
          <a:xfrm>
            <a:off x="6588125" y="3860800"/>
            <a:ext cx="14398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00">
                <a:solidFill>
                  <a:schemeClr val="bg1"/>
                </a:solidFill>
              </a:rPr>
              <a:t>Peter Katgert (PK)</a:t>
            </a:r>
          </a:p>
        </p:txBody>
      </p:sp>
      <p:sp>
        <p:nvSpPr>
          <p:cNvPr id="87050" name="TextBox 11"/>
          <p:cNvSpPr txBox="1">
            <a:spLocks noChangeArrowheads="1"/>
          </p:cNvSpPr>
          <p:nvPr/>
        </p:nvSpPr>
        <p:spPr bwMode="auto">
          <a:xfrm>
            <a:off x="5940425" y="5516563"/>
            <a:ext cx="1439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00">
                <a:solidFill>
                  <a:schemeClr val="bg1"/>
                </a:solidFill>
              </a:rPr>
              <a:t>Rien van de Weijgaert (RVDW)</a:t>
            </a:r>
          </a:p>
        </p:txBody>
      </p:sp>
      <p:sp>
        <p:nvSpPr>
          <p:cNvPr id="87051" name="TextBox 12"/>
          <p:cNvSpPr txBox="1">
            <a:spLocks noChangeArrowheads="1"/>
          </p:cNvSpPr>
          <p:nvPr/>
        </p:nvSpPr>
        <p:spPr bwMode="auto">
          <a:xfrm>
            <a:off x="1258888" y="5373688"/>
            <a:ext cx="14414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00">
                <a:solidFill>
                  <a:schemeClr val="bg1"/>
                </a:solidFill>
              </a:rPr>
              <a:t>Alain Blanchard (AB)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2339975" y="3284538"/>
            <a:ext cx="936625" cy="2159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042988" y="1196975"/>
            <a:ext cx="50419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3"/>
                </a:solidFill>
                <a:latin typeface="+mn-lt"/>
              </a:rPr>
              <a:t>EADN </a:t>
            </a:r>
            <a:r>
              <a:rPr lang="en-US" b="1" dirty="0" err="1">
                <a:solidFill>
                  <a:schemeClr val="accent3"/>
                </a:solidFill>
                <a:latin typeface="+mn-lt"/>
              </a:rPr>
              <a:t>Summerschool</a:t>
            </a:r>
            <a:r>
              <a:rPr lang="en-US" b="1" dirty="0">
                <a:solidFill>
                  <a:schemeClr val="accent3"/>
                </a:solidFill>
                <a:latin typeface="+mn-lt"/>
              </a:rPr>
              <a:t>, July 1995, Leiden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51275" y="6211888"/>
            <a:ext cx="5041900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+mn-lt"/>
              </a:rPr>
              <a:t>“</a:t>
            </a:r>
            <a:r>
              <a:rPr lang="en-US" sz="1400" b="1" dirty="0" err="1">
                <a:solidFill>
                  <a:schemeClr val="accent3"/>
                </a:solidFill>
                <a:latin typeface="+mn-lt"/>
              </a:rPr>
              <a:t>Rien</a:t>
            </a:r>
            <a:r>
              <a:rPr lang="en-US" sz="1400" b="1" dirty="0">
                <a:solidFill>
                  <a:schemeClr val="accent3"/>
                </a:solidFill>
                <a:latin typeface="+mn-lt"/>
              </a:rPr>
              <a:t>, be real … “  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+mn-lt"/>
              </a:rPr>
              <a:t>                                                   John Peacock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51275" y="6165850"/>
            <a:ext cx="3960813" cy="576263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116013" y="1628775"/>
            <a:ext cx="6696075" cy="446405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AutoShape 2"/>
          <p:cNvSpPr>
            <a:spLocks noChangeArrowheads="1"/>
          </p:cNvSpPr>
          <p:nvPr/>
        </p:nvSpPr>
        <p:spPr bwMode="auto">
          <a:xfrm>
            <a:off x="250825" y="1989138"/>
            <a:ext cx="8713788" cy="3095625"/>
          </a:xfrm>
          <a:prstGeom prst="roundRect">
            <a:avLst>
              <a:gd name="adj" fmla="val 16667"/>
            </a:avLst>
          </a:prstGeom>
          <a:solidFill>
            <a:srgbClr val="C0C0C0">
              <a:alpha val="45097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8115" name="Text Box 3"/>
          <p:cNvSpPr txBox="1">
            <a:spLocks noChangeArrowheads="1"/>
          </p:cNvSpPr>
          <p:nvPr/>
        </p:nvSpPr>
        <p:spPr bwMode="auto">
          <a:xfrm>
            <a:off x="-396875" y="549275"/>
            <a:ext cx="9720263" cy="441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the Source: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Dark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Energy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396875" y="0"/>
            <a:ext cx="101171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chemeClr val="accent3"/>
                </a:solidFill>
              </a:rPr>
              <a:t>Dark Energy &amp; Cosmic Acceleration</a:t>
            </a:r>
            <a:endParaRPr sz="4000" b="1" dirty="0" smtClean="0">
              <a:solidFill>
                <a:schemeClr val="accent3"/>
              </a:solidFill>
            </a:endParaRPr>
          </a:p>
        </p:txBody>
      </p:sp>
      <p:graphicFrame>
        <p:nvGraphicFramePr>
          <p:cNvPr id="71683" name="Object 2"/>
          <p:cNvGraphicFramePr>
            <a:graphicFrameLocks noChangeAspect="1"/>
          </p:cNvGraphicFramePr>
          <p:nvPr/>
        </p:nvGraphicFramePr>
        <p:xfrm>
          <a:off x="3059113" y="3860800"/>
          <a:ext cx="2921000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3" name="Equation" r:id="rId3" imgW="1397000" imgH="431800" progId="Equation.DSMT4">
                  <p:embed/>
                </p:oleObj>
              </mc:Choice>
              <mc:Fallback>
                <p:oleObj name="Equation" r:id="rId3" imgW="1397000" imgH="4318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3860800"/>
                        <a:ext cx="2921000" cy="90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4" name="Object 2"/>
          <p:cNvGraphicFramePr>
            <a:graphicFrameLocks noChangeAspect="1"/>
          </p:cNvGraphicFramePr>
          <p:nvPr/>
        </p:nvGraphicFramePr>
        <p:xfrm>
          <a:off x="3348038" y="2349500"/>
          <a:ext cx="215582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4" name="Equation" r:id="rId5" imgW="825500" imgH="228600" progId="Equation.DSMT4">
                  <p:embed/>
                </p:oleObj>
              </mc:Choice>
              <mc:Fallback>
                <p:oleObj name="Equation" r:id="rId5" imgW="82550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2349500"/>
                        <a:ext cx="2155825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27088" y="1412875"/>
            <a:ext cx="56896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Nature Dark  Energy:                     </a:t>
            </a: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(Parameterized) Equation of State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8313" y="1341438"/>
            <a:ext cx="8351837" cy="180022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68313" y="3357563"/>
            <a:ext cx="8351837" cy="280828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00113" y="3500438"/>
            <a:ext cx="5688012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Cosmic Acceleration:</a:t>
            </a: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Gravitational  Repulsion:</a:t>
            </a:r>
          </a:p>
        </p:txBody>
      </p:sp>
      <p:graphicFrame>
        <p:nvGraphicFramePr>
          <p:cNvPr id="71689" name="Object 2"/>
          <p:cNvGraphicFramePr>
            <a:graphicFrameLocks noChangeAspect="1"/>
          </p:cNvGraphicFramePr>
          <p:nvPr/>
        </p:nvGraphicFramePr>
        <p:xfrm>
          <a:off x="1692275" y="5157788"/>
          <a:ext cx="5838825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5" name="Equation" r:id="rId7" imgW="2794000" imgH="393700" progId="Equation.DSMT4">
                  <p:embed/>
                </p:oleObj>
              </mc:Choice>
              <mc:Fallback>
                <p:oleObj name="Equation" r:id="rId7" imgW="2794000" imgH="3937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5157788"/>
                        <a:ext cx="5838825" cy="82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396875" y="-171450"/>
            <a:ext cx="101171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chemeClr val="accent3"/>
                </a:solidFill>
              </a:rPr>
              <a:t>Dark  Energy:  Identity &amp; Nature</a:t>
            </a:r>
            <a:endParaRPr sz="4000" b="1" dirty="0" smtClean="0">
              <a:solidFill>
                <a:schemeClr val="accent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750" y="1196975"/>
            <a:ext cx="8280400" cy="6186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Huge and ever growing </a:t>
            </a:r>
          </a:p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list of suggestions on </a:t>
            </a:r>
          </a:p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          </a:t>
            </a:r>
          </a:p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identity  &amp;  nature of Dark Energy:</a:t>
            </a:r>
          </a:p>
          <a:p>
            <a:pPr>
              <a:defRPr/>
            </a:pPr>
            <a:endParaRPr lang="en-US" b="1" dirty="0">
              <a:solidFill>
                <a:srgbClr val="FF0000"/>
              </a:solidFill>
            </a:endParaRPr>
          </a:p>
          <a:p>
            <a:pPr>
              <a:defRPr/>
            </a:pPr>
            <a:endParaRPr lang="en-US" b="1" dirty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accent3"/>
                </a:solidFill>
              </a:rPr>
              <a:t>  Cosmological Constant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accent3"/>
                </a:solidFill>
              </a:rPr>
              <a:t>  Cosmic </a:t>
            </a:r>
            <a:r>
              <a:rPr lang="en-US" b="1" dirty="0" err="1">
                <a:solidFill>
                  <a:schemeClr val="accent3"/>
                </a:solidFill>
              </a:rPr>
              <a:t>Backreaction</a:t>
            </a:r>
            <a:r>
              <a:rPr lang="en-US" b="1" dirty="0">
                <a:solidFill>
                  <a:schemeClr val="accent3"/>
                </a:solidFill>
              </a:rPr>
              <a:t>   </a:t>
            </a:r>
          </a:p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                  (</a:t>
            </a:r>
            <a:r>
              <a:rPr lang="en-US" b="1" dirty="0" err="1">
                <a:solidFill>
                  <a:schemeClr val="accent3"/>
                </a:solidFill>
              </a:rPr>
              <a:t>inhomogeneities</a:t>
            </a:r>
            <a:r>
              <a:rPr lang="en-US" b="1" dirty="0">
                <a:solidFill>
                  <a:schemeClr val="accent3"/>
                </a:solidFill>
              </a:rPr>
              <a:t>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accent3"/>
                </a:solidFill>
              </a:rPr>
              <a:t>  Modified Gravity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accent3"/>
                </a:solidFill>
              </a:rPr>
              <a:t>  Quintessence,   </a:t>
            </a:r>
          </a:p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                  in a variety of </a:t>
            </a:r>
            <a:r>
              <a:rPr lang="en-US" b="1" dirty="0" err="1">
                <a:solidFill>
                  <a:schemeClr val="accent3"/>
                </a:solidFill>
              </a:rPr>
              <a:t>flavours</a:t>
            </a:r>
            <a:endParaRPr lang="en-US" b="1" dirty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accent3"/>
                </a:solidFill>
              </a:rPr>
              <a:t>  Phantom Energy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accent3"/>
                </a:solidFill>
              </a:rPr>
              <a:t>  Chameleon Energy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accent3"/>
                </a:solidFill>
              </a:rPr>
              <a:t>  Chaplygin gas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accent3"/>
                </a:solidFill>
              </a:rPr>
              <a:t>  Agegraphic DE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accent3"/>
                </a:solidFill>
              </a:rPr>
              <a:t>  ….</a:t>
            </a: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8313" y="1125538"/>
            <a:ext cx="4248150" cy="554355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859338" y="1125538"/>
            <a:ext cx="3960812" cy="554355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003800" y="1196975"/>
            <a:ext cx="8280400" cy="6462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Dark Energy = Vacuum Energy</a:t>
            </a:r>
          </a:p>
          <a:p>
            <a:pPr>
              <a:defRPr/>
            </a:pPr>
            <a:endParaRPr lang="en-US" b="1" dirty="0">
              <a:solidFill>
                <a:srgbClr val="FF0000"/>
              </a:solidFill>
            </a:endParaRPr>
          </a:p>
          <a:p>
            <a:pPr>
              <a:defRPr/>
            </a:pPr>
            <a:endParaRPr lang="en-US" b="1" dirty="0">
              <a:solidFill>
                <a:srgbClr val="FF0000"/>
              </a:solidFill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>
              <a:defRPr/>
            </a:pPr>
            <a:r>
              <a:rPr lang="en-US" b="1" dirty="0" err="1">
                <a:solidFill>
                  <a:schemeClr val="accent3"/>
                </a:solidFill>
              </a:rPr>
              <a:t>Ya</a:t>
            </a:r>
            <a:r>
              <a:rPr lang="en-US" b="1" dirty="0">
                <a:solidFill>
                  <a:schemeClr val="accent3"/>
                </a:solidFill>
              </a:rPr>
              <a:t>. </a:t>
            </a:r>
            <a:r>
              <a:rPr lang="en-US" b="1" dirty="0" err="1">
                <a:solidFill>
                  <a:schemeClr val="accent3"/>
                </a:solidFill>
              </a:rPr>
              <a:t>Zel’dovich</a:t>
            </a:r>
            <a:r>
              <a:rPr lang="en-US" b="1" dirty="0">
                <a:solidFill>
                  <a:schemeClr val="accent3"/>
                </a:solidFill>
              </a:rPr>
              <a:t>  -   1960s</a:t>
            </a:r>
          </a:p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S. Weinberg     -    1989</a:t>
            </a: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Cosmological Constant to be </a:t>
            </a:r>
          </a:p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identified with zero-point </a:t>
            </a:r>
          </a:p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vacuum energy ?</a:t>
            </a: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minor problem:</a:t>
            </a: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1</a:t>
            </a:r>
            <a:r>
              <a:rPr lang="en-US" b="1" baseline="30000" dirty="0">
                <a:solidFill>
                  <a:schemeClr val="accent3"/>
                </a:solidFill>
              </a:rPr>
              <a:t>st</a:t>
            </a:r>
            <a:r>
              <a:rPr lang="en-US" b="1" dirty="0">
                <a:solidFill>
                  <a:schemeClr val="accent3"/>
                </a:solidFill>
              </a:rPr>
              <a:t> order estimate </a:t>
            </a:r>
          </a:p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      off by 120 orders magnitude:</a:t>
            </a: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                     ~  10</a:t>
            </a:r>
            <a:r>
              <a:rPr lang="en-US" b="1" baseline="30000" dirty="0">
                <a:solidFill>
                  <a:schemeClr val="accent3"/>
                </a:solidFill>
              </a:rPr>
              <a:t>120</a:t>
            </a:r>
            <a:r>
              <a:rPr lang="en-US" b="1" dirty="0">
                <a:solidFill>
                  <a:schemeClr val="accent3"/>
                </a:solidFill>
              </a:rPr>
              <a:t> </a:t>
            </a: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smtClean="0">
                <a:solidFill>
                  <a:schemeClr val="tx1"/>
                </a:solidFill>
              </a:rPr>
              <a:t>Galaxy Clustering</a:t>
            </a:r>
          </a:p>
        </p:txBody>
      </p:sp>
      <p:pic>
        <p:nvPicPr>
          <p:cNvPr id="73731" name="Content Placeholder 3" descr="efstathiou.maddox.xir.199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3213100"/>
            <a:ext cx="3905250" cy="3397250"/>
          </a:xfrm>
        </p:spPr>
      </p:pic>
      <p:pic>
        <p:nvPicPr>
          <p:cNvPr id="73732" name="Picture 4" descr="259117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396875" y="0"/>
            <a:ext cx="101171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chemeClr val="accent3"/>
                </a:solidFill>
              </a:rPr>
              <a:t>Dark Energy &amp; Cosmic Acceleration</a:t>
            </a:r>
            <a:endParaRPr sz="4000" b="1" dirty="0" smtClean="0">
              <a:solidFill>
                <a:schemeClr val="accent3"/>
              </a:solidFill>
            </a:endParaRPr>
          </a:p>
        </p:txBody>
      </p:sp>
      <p:graphicFrame>
        <p:nvGraphicFramePr>
          <p:cNvPr id="74755" name="Object 2"/>
          <p:cNvGraphicFramePr>
            <a:graphicFrameLocks noChangeAspect="1"/>
          </p:cNvGraphicFramePr>
          <p:nvPr/>
        </p:nvGraphicFramePr>
        <p:xfrm>
          <a:off x="827088" y="1916113"/>
          <a:ext cx="215582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20" name="Equation" r:id="rId3" imgW="825500" imgH="228600" progId="Equation.DSMT4">
                  <p:embed/>
                </p:oleObj>
              </mc:Choice>
              <mc:Fallback>
                <p:oleObj name="Equation" r:id="rId3" imgW="82550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916113"/>
                        <a:ext cx="2155825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39750" y="1412875"/>
            <a:ext cx="56896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DE equation of State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8313" y="1341438"/>
            <a:ext cx="3024187" cy="180022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68313" y="3357563"/>
            <a:ext cx="8351837" cy="302418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74759" name="Object 2"/>
          <p:cNvGraphicFramePr>
            <a:graphicFrameLocks noChangeAspect="1"/>
          </p:cNvGraphicFramePr>
          <p:nvPr/>
        </p:nvGraphicFramePr>
        <p:xfrm>
          <a:off x="1908175" y="3933825"/>
          <a:ext cx="53324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21" name="Equation" r:id="rId5" imgW="2552700" imgH="228600" progId="Equation.DSMT4">
                  <p:embed/>
                </p:oleObj>
              </mc:Choice>
              <mc:Fallback>
                <p:oleObj name="Equation" r:id="rId5" imgW="255270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3933825"/>
                        <a:ext cx="53324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11188" y="3500438"/>
            <a:ext cx="8856662" cy="2862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Cosmological  Constant:</a:t>
            </a: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-1/3 &gt; w &gt; -1:           </a:t>
            </a:r>
          </a:p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                                                                                     decreases with time</a:t>
            </a: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Phantom Energy:</a:t>
            </a: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                                                                                      increases with time </a:t>
            </a:r>
          </a:p>
        </p:txBody>
      </p:sp>
      <p:graphicFrame>
        <p:nvGraphicFramePr>
          <p:cNvPr id="74761" name="Object 2"/>
          <p:cNvGraphicFramePr>
            <a:graphicFrameLocks noChangeAspect="1"/>
          </p:cNvGraphicFramePr>
          <p:nvPr/>
        </p:nvGraphicFramePr>
        <p:xfrm>
          <a:off x="4067175" y="1844675"/>
          <a:ext cx="417830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22" name="Equation" r:id="rId7" imgW="1397000" imgH="241300" progId="Equation.DSMT4">
                  <p:embed/>
                </p:oleObj>
              </mc:Choice>
              <mc:Fallback>
                <p:oleObj name="Equation" r:id="rId7" imgW="1397000" imgH="2413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1844675"/>
                        <a:ext cx="4178300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3563938" y="1341438"/>
            <a:ext cx="5256212" cy="180022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74763" name="Object 2"/>
          <p:cNvGraphicFramePr>
            <a:graphicFrameLocks noChangeAspect="1"/>
          </p:cNvGraphicFramePr>
          <p:nvPr/>
        </p:nvGraphicFramePr>
        <p:xfrm>
          <a:off x="1835150" y="4868863"/>
          <a:ext cx="3741738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23" name="Equation" r:id="rId9" imgW="1790700" imgH="241300" progId="Equation.DSMT4">
                  <p:embed/>
                </p:oleObj>
              </mc:Choice>
              <mc:Fallback>
                <p:oleObj name="Equation" r:id="rId9" imgW="1790700" imgH="2413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4868863"/>
                        <a:ext cx="3741738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64" name="Object 2"/>
          <p:cNvGraphicFramePr>
            <a:graphicFrameLocks noChangeAspect="1"/>
          </p:cNvGraphicFramePr>
          <p:nvPr/>
        </p:nvGraphicFramePr>
        <p:xfrm>
          <a:off x="1835150" y="5805488"/>
          <a:ext cx="3741738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24" name="Equation" r:id="rId11" imgW="1790700" imgH="241300" progId="Equation.DSMT4">
                  <p:embed/>
                </p:oleObj>
              </mc:Choice>
              <mc:Fallback>
                <p:oleObj name="Equation" r:id="rId11" imgW="1790700" imgH="2413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5805488"/>
                        <a:ext cx="3741738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g_rip_lg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12775" y="0"/>
            <a:ext cx="10652125" cy="7100888"/>
          </a:xfrm>
        </p:spPr>
      </p:pic>
      <p:sp>
        <p:nvSpPr>
          <p:cNvPr id="13946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777777"/>
                  </a:outerShdw>
                </a:effectLst>
              </a:rPr>
              <a:t>Phantom Energy:</a:t>
            </a:r>
            <a:r>
              <a:rPr lang="en-US" sz="6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</p:txBody>
      </p:sp>
      <p:sp>
        <p:nvSpPr>
          <p:cNvPr id="75780" name="Rectangle 5"/>
          <p:cNvSpPr>
            <a:spLocks noChangeArrowheads="1"/>
          </p:cNvSpPr>
          <p:nvPr/>
        </p:nvSpPr>
        <p:spPr bwMode="auto">
          <a:xfrm>
            <a:off x="457200" y="1600200"/>
            <a:ext cx="4038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800"/>
          </a:p>
        </p:txBody>
      </p:sp>
      <p:sp>
        <p:nvSpPr>
          <p:cNvPr id="1394695" name="Rectangle 7"/>
          <p:cNvSpPr>
            <a:spLocks noChangeArrowheads="1"/>
          </p:cNvSpPr>
          <p:nvPr/>
        </p:nvSpPr>
        <p:spPr bwMode="auto">
          <a:xfrm>
            <a:off x="395288" y="5300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6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777777"/>
                  </a:outerShdw>
                </a:effectLst>
                <a:latin typeface="+mj-lt"/>
              </a:rPr>
              <a:t>De Big Rip ?</a:t>
            </a:r>
            <a:r>
              <a:rPr lang="en-US" sz="66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0013"/>
            <a:ext cx="9155113" cy="1143001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accent3"/>
                </a:solidFill>
              </a:rPr>
              <a:t>Supernova Cosmology Project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5715000"/>
            <a:ext cx="91551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b="1" kern="0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High-z Supernova Search Team</a:t>
            </a:r>
          </a:p>
        </p:txBody>
      </p:sp>
      <p:pic>
        <p:nvPicPr>
          <p:cNvPr id="7172" name="Picture 6" descr="scp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1125538"/>
            <a:ext cx="287813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8" descr="highz_title_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860800"/>
            <a:ext cx="7500938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059113" y="1125538"/>
            <a:ext cx="5905500" cy="1150937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03575" y="1196975"/>
            <a:ext cx="6697663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accent3"/>
                </a:solidFill>
              </a:rPr>
              <a:t>SCP:</a:t>
            </a:r>
          </a:p>
          <a:p>
            <a:pPr>
              <a:defRPr/>
            </a:pPr>
            <a:r>
              <a:rPr lang="en-US" sz="1200" b="1" dirty="0">
                <a:solidFill>
                  <a:schemeClr val="accent3"/>
                </a:solidFill>
              </a:rPr>
              <a:t>Saul </a:t>
            </a:r>
            <a:r>
              <a:rPr lang="en-US" sz="1200" b="1" dirty="0" err="1">
                <a:solidFill>
                  <a:schemeClr val="accent3"/>
                </a:solidFill>
              </a:rPr>
              <a:t>Perlmutter</a:t>
            </a:r>
            <a:r>
              <a:rPr lang="en-US" sz="1200" b="1" dirty="0">
                <a:solidFill>
                  <a:schemeClr val="accent3"/>
                </a:solidFill>
              </a:rPr>
              <a:t>                                    Lawrence Berkeley National Laboratory</a:t>
            </a:r>
          </a:p>
          <a:p>
            <a:pPr>
              <a:defRPr/>
            </a:pPr>
            <a:endParaRPr lang="en-US" sz="1200" b="1" dirty="0">
              <a:solidFill>
                <a:schemeClr val="accent3"/>
              </a:solidFill>
            </a:endParaRPr>
          </a:p>
          <a:p>
            <a:pPr>
              <a:defRPr/>
            </a:pPr>
            <a:r>
              <a:rPr lang="en-US" sz="1200" b="1" dirty="0">
                <a:solidFill>
                  <a:schemeClr val="accent3"/>
                </a:solidFill>
              </a:rPr>
              <a:t>~ 31 members,                      Australia, Chile, France, Spain, Sweden, UK, USA</a:t>
            </a:r>
          </a:p>
          <a:p>
            <a:pPr>
              <a:defRPr/>
            </a:pPr>
            <a:r>
              <a:rPr lang="en-US" sz="1200" b="1" dirty="0">
                <a:solidFill>
                  <a:schemeClr val="accent3"/>
                </a:solidFill>
              </a:rPr>
              <a:t>                            R. Ellis, A. </a:t>
            </a:r>
            <a:r>
              <a:rPr lang="en-US" sz="1200" b="1" dirty="0" err="1">
                <a:solidFill>
                  <a:schemeClr val="accent3"/>
                </a:solidFill>
              </a:rPr>
              <a:t>Filippenko</a:t>
            </a:r>
            <a:r>
              <a:rPr lang="en-US" sz="1200" b="1" dirty="0">
                <a:solidFill>
                  <a:schemeClr val="accent3"/>
                </a:solidFill>
              </a:rPr>
              <a:t>, I. Hook, M. Irwin, P. Ruiz-</a:t>
            </a:r>
            <a:r>
              <a:rPr lang="en-US" sz="1200" b="1" dirty="0" err="1">
                <a:solidFill>
                  <a:schemeClr val="accent3"/>
                </a:solidFill>
              </a:rPr>
              <a:t>Lapuente</a:t>
            </a:r>
            <a:r>
              <a:rPr lang="en-US" sz="1200" b="1" dirty="0">
                <a:solidFill>
                  <a:schemeClr val="accent3"/>
                </a:solidFill>
              </a:rPr>
              <a:t>, 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3059113" y="2420938"/>
            <a:ext cx="5905500" cy="129540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203575" y="2492375"/>
            <a:ext cx="669766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accent3"/>
                </a:solidFill>
              </a:rPr>
              <a:t>HZST:</a:t>
            </a:r>
          </a:p>
          <a:p>
            <a:pPr>
              <a:defRPr/>
            </a:pPr>
            <a:r>
              <a:rPr lang="en-US" sz="1200" b="1" dirty="0">
                <a:solidFill>
                  <a:schemeClr val="accent3"/>
                </a:solidFill>
              </a:rPr>
              <a:t>Brian Schmidt                               ANU, Mount Stromlo Observatory, Australia</a:t>
            </a:r>
          </a:p>
          <a:p>
            <a:pPr>
              <a:defRPr/>
            </a:pPr>
            <a:r>
              <a:rPr lang="en-US" sz="1200" b="1" dirty="0">
                <a:solidFill>
                  <a:schemeClr val="accent3"/>
                </a:solidFill>
              </a:rPr>
              <a:t>Adam </a:t>
            </a:r>
            <a:r>
              <a:rPr lang="en-US" sz="1200" b="1" dirty="0" err="1">
                <a:solidFill>
                  <a:schemeClr val="accent3"/>
                </a:solidFill>
              </a:rPr>
              <a:t>Riess</a:t>
            </a:r>
            <a:r>
              <a:rPr lang="en-US" sz="1200" b="1" dirty="0">
                <a:solidFill>
                  <a:schemeClr val="accent3"/>
                </a:solidFill>
              </a:rPr>
              <a:t>                                   JHU, </a:t>
            </a:r>
            <a:r>
              <a:rPr lang="en-US" sz="1200" b="1" dirty="0" err="1">
                <a:solidFill>
                  <a:schemeClr val="accent3"/>
                </a:solidFill>
              </a:rPr>
              <a:t>STScI</a:t>
            </a:r>
            <a:r>
              <a:rPr lang="en-US" sz="1200" b="1" dirty="0">
                <a:solidFill>
                  <a:schemeClr val="accent3"/>
                </a:solidFill>
              </a:rPr>
              <a:t>     (1998:  Harvard)</a:t>
            </a:r>
          </a:p>
          <a:p>
            <a:pPr>
              <a:defRPr/>
            </a:pPr>
            <a:endParaRPr lang="en-US" sz="1200" b="1" dirty="0">
              <a:solidFill>
                <a:schemeClr val="accent3"/>
              </a:solidFill>
            </a:endParaRPr>
          </a:p>
          <a:p>
            <a:pPr>
              <a:defRPr/>
            </a:pPr>
            <a:r>
              <a:rPr lang="en-US" sz="1200" b="1" dirty="0">
                <a:solidFill>
                  <a:schemeClr val="accent3"/>
                </a:solidFill>
              </a:rPr>
              <a:t>20 members,                                                         Australia, Chile, Europe, USA</a:t>
            </a:r>
          </a:p>
          <a:p>
            <a:pPr>
              <a:defRPr/>
            </a:pPr>
            <a:r>
              <a:rPr lang="en-US" sz="1200" b="1" dirty="0">
                <a:solidFill>
                  <a:schemeClr val="accent3"/>
                </a:solidFill>
              </a:rPr>
              <a:t> A. </a:t>
            </a:r>
            <a:r>
              <a:rPr lang="en-US" sz="1200" b="1" dirty="0" err="1">
                <a:solidFill>
                  <a:schemeClr val="accent3"/>
                </a:solidFill>
              </a:rPr>
              <a:t>Filippenko</a:t>
            </a:r>
            <a:r>
              <a:rPr lang="en-US" sz="1200" b="1" dirty="0">
                <a:solidFill>
                  <a:schemeClr val="accent3"/>
                </a:solidFill>
              </a:rPr>
              <a:t>, M. </a:t>
            </a:r>
            <a:r>
              <a:rPr lang="en-US" sz="1200" b="1" dirty="0" err="1">
                <a:solidFill>
                  <a:schemeClr val="accent3"/>
                </a:solidFill>
              </a:rPr>
              <a:t>Hamuy</a:t>
            </a:r>
            <a:r>
              <a:rPr lang="en-US" sz="1200" b="1" dirty="0">
                <a:solidFill>
                  <a:schemeClr val="accent3"/>
                </a:solidFill>
              </a:rPr>
              <a:t>, R. </a:t>
            </a:r>
            <a:r>
              <a:rPr lang="en-US" sz="1200" b="1" dirty="0" err="1">
                <a:solidFill>
                  <a:schemeClr val="accent3"/>
                </a:solidFill>
              </a:rPr>
              <a:t>Kirshner</a:t>
            </a:r>
            <a:r>
              <a:rPr lang="en-US" sz="1200" b="1" dirty="0">
                <a:solidFill>
                  <a:schemeClr val="accent3"/>
                </a:solidFill>
              </a:rPr>
              <a:t>, B. </a:t>
            </a:r>
            <a:r>
              <a:rPr lang="en-US" sz="1200" b="1" dirty="0" err="1">
                <a:solidFill>
                  <a:schemeClr val="accent3"/>
                </a:solidFill>
              </a:rPr>
              <a:t>Leibundgut</a:t>
            </a:r>
            <a:r>
              <a:rPr lang="en-US" sz="1200" b="1" dirty="0">
                <a:solidFill>
                  <a:schemeClr val="accent3"/>
                </a:solidFill>
              </a:rPr>
              <a:t>, M. Phillips, J. </a:t>
            </a:r>
            <a:r>
              <a:rPr lang="en-US" sz="1200" b="1" dirty="0" err="1">
                <a:solidFill>
                  <a:schemeClr val="accent3"/>
                </a:solidFill>
              </a:rPr>
              <a:t>Tonry</a:t>
            </a:r>
            <a:r>
              <a:rPr lang="en-US" sz="1200" b="1" dirty="0">
                <a:solidFill>
                  <a:schemeClr val="accent3"/>
                </a:solidFill>
              </a:rPr>
              <a:t> …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396875" y="0"/>
            <a:ext cx="101171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chemeClr val="accent3"/>
                </a:solidFill>
              </a:rPr>
              <a:t>Dynamic  Dark  Energy</a:t>
            </a:r>
            <a:endParaRPr sz="4000" b="1" dirty="0" smtClean="0">
              <a:solidFill>
                <a:schemeClr val="accent3"/>
              </a:solidFill>
            </a:endParaRPr>
          </a:p>
        </p:txBody>
      </p:sp>
      <p:graphicFrame>
        <p:nvGraphicFramePr>
          <p:cNvPr id="76803" name="Object 2"/>
          <p:cNvGraphicFramePr>
            <a:graphicFrameLocks noChangeAspect="1"/>
          </p:cNvGraphicFramePr>
          <p:nvPr/>
        </p:nvGraphicFramePr>
        <p:xfrm>
          <a:off x="827088" y="2492375"/>
          <a:ext cx="215582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44" name="Equation" r:id="rId3" imgW="825500" imgH="228600" progId="Equation.DSMT4">
                  <p:embed/>
                </p:oleObj>
              </mc:Choice>
              <mc:Fallback>
                <p:oleObj name="Equation" r:id="rId3" imgW="82550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2492375"/>
                        <a:ext cx="2155825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39750" y="1844675"/>
            <a:ext cx="56896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DE equation of State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8313" y="1700213"/>
            <a:ext cx="3022600" cy="180022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68313" y="3644900"/>
            <a:ext cx="8351837" cy="19431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635375" y="1773238"/>
            <a:ext cx="885825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Dynamically evolving dark energy,</a:t>
            </a:r>
          </a:p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parameterization:</a:t>
            </a: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                  </a:t>
            </a:r>
          </a:p>
        </p:txBody>
      </p:sp>
      <p:graphicFrame>
        <p:nvGraphicFramePr>
          <p:cNvPr id="76808" name="Object 2"/>
          <p:cNvGraphicFramePr>
            <a:graphicFrameLocks noChangeAspect="1"/>
          </p:cNvGraphicFramePr>
          <p:nvPr/>
        </p:nvGraphicFramePr>
        <p:xfrm>
          <a:off x="971550" y="3789363"/>
          <a:ext cx="7442200" cy="151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45" name="Equation" r:id="rId5" imgW="2489200" imgH="508000" progId="Equation.DSMT4">
                  <p:embed/>
                </p:oleObj>
              </mc:Choice>
              <mc:Fallback>
                <p:oleObj name="Equation" r:id="rId5" imgW="2489200" imgH="5080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3789363"/>
                        <a:ext cx="7442200" cy="151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3563938" y="1700213"/>
            <a:ext cx="5256212" cy="180022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76810" name="Object 2"/>
          <p:cNvGraphicFramePr>
            <a:graphicFrameLocks noChangeAspect="1"/>
          </p:cNvGraphicFramePr>
          <p:nvPr/>
        </p:nvGraphicFramePr>
        <p:xfrm>
          <a:off x="3851275" y="2636838"/>
          <a:ext cx="4743450" cy="6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46" name="Equation" r:id="rId7" imgW="1816100" imgH="241300" progId="Equation.DSMT4">
                  <p:embed/>
                </p:oleObj>
              </mc:Choice>
              <mc:Fallback>
                <p:oleObj name="Equation" r:id="rId7" imgW="1816100" imgH="2413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2636838"/>
                        <a:ext cx="4743450" cy="630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smtClean="0"/>
              <a:t>DE Equation of State </a:t>
            </a:r>
          </a:p>
        </p:txBody>
      </p:sp>
      <p:pic>
        <p:nvPicPr>
          <p:cNvPr id="77827" name="Content Placeholder 3" descr="waphi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492375"/>
            <a:ext cx="3024187" cy="2303463"/>
          </a:xfrm>
        </p:spPr>
      </p:pic>
      <p:pic>
        <p:nvPicPr>
          <p:cNvPr id="77828" name="Picture 4" descr="wa.de.mode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1628775"/>
            <a:ext cx="5848350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8851" name="Content Placeholder 7" descr="image0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5050" y="285750"/>
            <a:ext cx="6437313" cy="6143625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Box 2"/>
          <p:cNvSpPr txBox="1">
            <a:spLocks noChangeArrowheads="1"/>
          </p:cNvSpPr>
          <p:nvPr/>
        </p:nvSpPr>
        <p:spPr bwMode="auto">
          <a:xfrm>
            <a:off x="5292725" y="4724400"/>
            <a:ext cx="50403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1600" b="1"/>
          </a:p>
          <a:p>
            <a:pPr eaLnBrk="1" hangingPunct="1"/>
            <a:endParaRPr lang="en-US" sz="1600" b="1"/>
          </a:p>
          <a:p>
            <a:pPr eaLnBrk="1" hangingPunct="1"/>
            <a:r>
              <a:rPr lang="en-US" sz="1600" b="1"/>
              <a:t>on dynamical evolution dark energy:</a:t>
            </a:r>
          </a:p>
          <a:p>
            <a:pPr eaLnBrk="1" hangingPunct="1"/>
            <a:endParaRPr lang="en-US" sz="1600" b="1"/>
          </a:p>
          <a:p>
            <a:pPr eaLnBrk="1" hangingPunct="1"/>
            <a:r>
              <a:rPr lang="en-US" sz="1600" b="1">
                <a:sym typeface="Mathematica1" pitchFamily="2" charset="2"/>
              </a:rPr>
              <a:t>      eqn. state parameters       w</a:t>
            </a:r>
            <a:r>
              <a:rPr lang="en-US" sz="1600" b="1" baseline="-25000">
                <a:sym typeface="Mathematica1" pitchFamily="2" charset="2"/>
              </a:rPr>
              <a:t>0</a:t>
            </a:r>
          </a:p>
          <a:p>
            <a:pPr eaLnBrk="1" hangingPunct="1"/>
            <a:r>
              <a:rPr lang="en-US" sz="1600" b="1">
                <a:sym typeface="Mathematica1" pitchFamily="2" charset="2"/>
              </a:rPr>
              <a:t>                                                  w</a:t>
            </a:r>
            <a:r>
              <a:rPr lang="en-US" sz="1600" b="1" baseline="-25000">
                <a:sym typeface="Mathematica1" pitchFamily="2" charset="2"/>
              </a:rPr>
              <a:t>a</a:t>
            </a:r>
            <a:r>
              <a:rPr lang="en-US" sz="1600" b="1">
                <a:sym typeface="Mathematica1" pitchFamily="2" charset="2"/>
              </a:rPr>
              <a:t> </a:t>
            </a:r>
            <a:r>
              <a:rPr lang="en-US" sz="1600" b="1"/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0825" y="0"/>
            <a:ext cx="9361488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Dark Energy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Eqn.State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 </a:t>
            </a:r>
            <a:endParaRPr 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8308" name="Picture 2" descr="Union2_w0-wa_slidebig.png                                      005C3117Macintosh HD                   BEE2E65C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125538"/>
            <a:ext cx="3724275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2" descr="Union2_Om-w_systemat#5C3851.png                                005C3117Macintosh HD                   BEE2E65C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25538"/>
            <a:ext cx="3836987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0" name="TextBox 6"/>
          <p:cNvSpPr txBox="1">
            <a:spLocks noChangeArrowheads="1"/>
          </p:cNvSpPr>
          <p:nvPr/>
        </p:nvSpPr>
        <p:spPr bwMode="auto">
          <a:xfrm>
            <a:off x="611188" y="5229225"/>
            <a:ext cx="504031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/>
              <a:t>SCP  Union2  constraints  (2010)</a:t>
            </a:r>
          </a:p>
          <a:p>
            <a:pPr eaLnBrk="1" hangingPunct="1"/>
            <a:endParaRPr lang="en-US" sz="1600" b="1"/>
          </a:p>
          <a:p>
            <a:pPr eaLnBrk="1" hangingPunct="1"/>
            <a:r>
              <a:rPr lang="en-US" sz="1600" b="1"/>
              <a:t>on values of  matter density </a:t>
            </a:r>
            <a:r>
              <a:rPr lang="en-US" sz="1600" b="1">
                <a:sym typeface="Mathematica1" pitchFamily="2" charset="2"/>
              </a:rPr>
              <a:t></a:t>
            </a:r>
            <a:r>
              <a:rPr lang="en-US" sz="1600" b="1" baseline="-25000">
                <a:sym typeface="Mathematica1" pitchFamily="2" charset="2"/>
              </a:rPr>
              <a:t>m</a:t>
            </a:r>
          </a:p>
          <a:p>
            <a:pPr eaLnBrk="1" hangingPunct="1"/>
            <a:r>
              <a:rPr lang="en-US" sz="1600" b="1">
                <a:sym typeface="Mathematica1" pitchFamily="2" charset="2"/>
              </a:rPr>
              <a:t>                       dark energy eqn. state w </a:t>
            </a:r>
            <a:r>
              <a:rPr lang="en-US" sz="1600" b="1"/>
              <a:t>  </a:t>
            </a:r>
          </a:p>
        </p:txBody>
      </p:sp>
      <p:sp>
        <p:nvSpPr>
          <p:cNvPr id="9" name="Rectangle 8"/>
          <p:cNvSpPr/>
          <p:nvPr/>
        </p:nvSpPr>
        <p:spPr>
          <a:xfrm>
            <a:off x="539750" y="5157788"/>
            <a:ext cx="3887788" cy="1150937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219700" y="5157788"/>
            <a:ext cx="3816350" cy="1150937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nl-NL" sz="6000" b="1" dirty="0" smtClean="0">
                <a:solidFill>
                  <a:schemeClr val="accent5"/>
                </a:solidFill>
              </a:rPr>
              <a:t>Take-Home Facts</a:t>
            </a:r>
            <a:endParaRPr lang="en-GB" sz="6000" b="1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507288" cy="4525963"/>
          </a:xfrm>
        </p:spPr>
        <p:txBody>
          <a:bodyPr/>
          <a:lstStyle/>
          <a:p>
            <a:pPr>
              <a:buAutoNum type="arabicPeriod"/>
            </a:pPr>
            <a:r>
              <a:rPr lang="nl-NL" sz="1800" b="1" dirty="0" smtClean="0">
                <a:solidFill>
                  <a:schemeClr val="accent5"/>
                </a:solidFill>
              </a:rPr>
              <a:t>Strong evidence Accelerated Expansion</a:t>
            </a:r>
          </a:p>
          <a:p>
            <a:pPr marL="0" indent="0">
              <a:buNone/>
            </a:pPr>
            <a:r>
              <a:rPr lang="nl-NL" sz="1800" dirty="0" smtClean="0">
                <a:solidFill>
                  <a:schemeClr val="accent5"/>
                </a:solidFill>
              </a:rPr>
              <a:t>      </a:t>
            </a:r>
            <a:r>
              <a:rPr lang="nl-NL" sz="1400" dirty="0" smtClean="0">
                <a:solidFill>
                  <a:schemeClr val="accent5"/>
                </a:solidFill>
              </a:rPr>
              <a:t>-   since supernova discovery, 100s SNIa observed over broader range  redshifts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  -   based solely upon supernova Hubble diagram, independent of  General Relativity,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      very strong evidence expansion Universe accelerated recently</a:t>
            </a:r>
            <a:endParaRPr lang="nl-NL" sz="1400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nl-NL" sz="1800" b="1" dirty="0" smtClean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nl-NL" sz="1800" b="1" dirty="0" smtClean="0">
                <a:solidFill>
                  <a:schemeClr val="accent5"/>
                </a:solidFill>
              </a:rPr>
              <a:t>2.    Dark energy as cause cosmic acceleration</a:t>
            </a:r>
          </a:p>
          <a:p>
            <a:pPr marL="0" indent="0">
              <a:buNone/>
            </a:pPr>
            <a:r>
              <a:rPr lang="nl-NL" sz="1800" b="1" dirty="0">
                <a:solidFill>
                  <a:schemeClr val="accent5"/>
                </a:solidFill>
              </a:rPr>
              <a:t> </a:t>
            </a:r>
            <a:r>
              <a:rPr lang="nl-NL" sz="1800" b="1" dirty="0" smtClean="0">
                <a:solidFill>
                  <a:schemeClr val="accent5"/>
                </a:solidFill>
              </a:rPr>
              <a:t>      </a:t>
            </a:r>
            <a:r>
              <a:rPr lang="nl-NL" sz="1400" dirty="0" smtClean="0">
                <a:solidFill>
                  <a:schemeClr val="accent5"/>
                </a:solidFill>
              </a:rPr>
              <a:t>- within general relativity, accelerated expansion cannot be explained by any known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      form of matter or energy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   -  it can be accommodated by a nearly smooth form of energy with large negative pressure,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      Dark Energy, that accounts for about 73% of the universe.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</a:t>
            </a:r>
          </a:p>
          <a:p>
            <a:pPr>
              <a:buAutoNum type="arabicPeriod"/>
            </a:pPr>
            <a:endParaRPr lang="nl-NL" sz="1400" dirty="0">
              <a:solidFill>
                <a:schemeClr val="accent5"/>
              </a:solidFill>
            </a:endParaRPr>
          </a:p>
          <a:p>
            <a:pPr>
              <a:buAutoNum type="arabicPeriod" startAt="3"/>
            </a:pPr>
            <a:r>
              <a:rPr lang="nl-NL" sz="1800" b="1" dirty="0" smtClean="0">
                <a:solidFill>
                  <a:schemeClr val="accent5"/>
                </a:solidFill>
              </a:rPr>
              <a:t> Independent evidence dark energy</a:t>
            </a:r>
          </a:p>
          <a:p>
            <a:pPr marL="0" indent="0">
              <a:buNone/>
            </a:pPr>
            <a:r>
              <a:rPr lang="nl-NL" sz="1800" b="1" dirty="0" smtClean="0">
                <a:solidFill>
                  <a:schemeClr val="accent5"/>
                </a:solidFill>
              </a:rPr>
              <a:t>       </a:t>
            </a:r>
            <a:r>
              <a:rPr lang="nl-NL" sz="1400" dirty="0" smtClean="0">
                <a:solidFill>
                  <a:schemeClr val="accent5"/>
                </a:solidFill>
              </a:rPr>
              <a:t>-  Cosmic Microwave Background and Large Scale Structure data provide independent evidence,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      within context of CDM model of structure formation, that the universe is filled with a smooth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      medium accounting for 73% of the total energy content of the universe.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   -  that came to dominate the dynamics of the universe once all observed structure had formed </a:t>
            </a:r>
          </a:p>
          <a:p>
            <a:pPr marL="0" indent="0">
              <a:buNone/>
            </a:pPr>
            <a:endParaRPr lang="nl-NL" sz="1800" b="1" dirty="0" smtClean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894465"/>
      </p:ext>
    </p:extLst>
  </p:cSld>
  <p:clrMapOvr>
    <a:masterClrMapping/>
  </p:clrMapOvr>
  <p:transition>
    <p:zo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814"/>
            <a:ext cx="8229600" cy="1143000"/>
          </a:xfrm>
        </p:spPr>
        <p:txBody>
          <a:bodyPr/>
          <a:lstStyle/>
          <a:p>
            <a:r>
              <a:rPr lang="nl-NL" sz="6000" b="1" dirty="0" smtClean="0">
                <a:solidFill>
                  <a:schemeClr val="accent5"/>
                </a:solidFill>
              </a:rPr>
              <a:t>Take-Home Facts</a:t>
            </a:r>
            <a:endParaRPr lang="en-GB" sz="6000" b="1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52736"/>
            <a:ext cx="8867328" cy="4525963"/>
          </a:xfrm>
        </p:spPr>
        <p:txBody>
          <a:bodyPr/>
          <a:lstStyle/>
          <a:p>
            <a:pPr>
              <a:buAutoNum type="arabicPeriod"/>
            </a:pPr>
            <a:endParaRPr lang="nl-NL" sz="1800" b="1" dirty="0">
              <a:solidFill>
                <a:schemeClr val="accent5"/>
              </a:solidFill>
            </a:endParaRPr>
          </a:p>
          <a:p>
            <a:pPr>
              <a:buAutoNum type="arabicPeriod" startAt="4"/>
            </a:pPr>
            <a:r>
              <a:rPr lang="nl-NL" sz="1800" b="1" dirty="0" smtClean="0">
                <a:solidFill>
                  <a:schemeClr val="accent5"/>
                </a:solidFill>
              </a:rPr>
              <a:t>Vacuum energy as dark energy</a:t>
            </a:r>
          </a:p>
          <a:p>
            <a:pPr marL="0" indent="0">
              <a:buNone/>
            </a:pPr>
            <a:r>
              <a:rPr lang="nl-NL" sz="1800" b="1" dirty="0">
                <a:solidFill>
                  <a:schemeClr val="accent5"/>
                </a:solidFill>
              </a:rPr>
              <a:t> </a:t>
            </a:r>
            <a:r>
              <a:rPr lang="nl-NL" sz="1800" b="1" dirty="0" smtClean="0">
                <a:solidFill>
                  <a:schemeClr val="accent5"/>
                </a:solidFill>
              </a:rPr>
              <a:t>     </a:t>
            </a:r>
            <a:r>
              <a:rPr lang="nl-NL" sz="1400" dirty="0" smtClean="0">
                <a:solidFill>
                  <a:schemeClr val="accent5"/>
                </a:solidFill>
              </a:rPr>
              <a:t>- simplest explanation for dark energy is the energy associated with the vacuum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  - mathematically equivalent to a cosmological constant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  - However, most straightforward calculations of vacuum energy density from zero-point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    energies of all quantum fields lead to estimates which are a bit too large,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    in the order of ~10</a:t>
            </a:r>
            <a:r>
              <a:rPr lang="nl-NL" sz="1400" baseline="30000" dirty="0" smtClean="0">
                <a:solidFill>
                  <a:schemeClr val="accent5"/>
                </a:solidFill>
              </a:rPr>
              <a:t>120</a:t>
            </a:r>
            <a:r>
              <a:rPr lang="nl-NL" sz="1400" dirty="0" smtClean="0">
                <a:solidFill>
                  <a:schemeClr val="accent5"/>
                </a:solidFill>
              </a:rPr>
              <a:t> </a:t>
            </a:r>
            <a:endParaRPr lang="nl-NL" sz="1800" b="1" dirty="0" smtClean="0">
              <a:solidFill>
                <a:schemeClr val="accent5"/>
              </a:solidFill>
            </a:endParaRPr>
          </a:p>
          <a:p>
            <a:pPr>
              <a:buAutoNum type="arabicPeriod"/>
            </a:pPr>
            <a:endParaRPr lang="nl-NL" sz="1800" b="1" dirty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nl-NL" sz="1800" b="1" dirty="0" smtClean="0">
                <a:solidFill>
                  <a:schemeClr val="accent5"/>
                </a:solidFill>
              </a:rPr>
              <a:t>5.  Dark theories of Dark Energy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- There is no compelling theory of dark energy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-  Beyond vacuum energy, man intriguing ideas:      light scalar fields, additional spatial dimensions, etc.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-  Many models involve time-varying dark energy</a:t>
            </a:r>
          </a:p>
          <a:p>
            <a:pPr marL="0" indent="0">
              <a:buNone/>
            </a:pPr>
            <a:endParaRPr lang="nl-NL" sz="1400" dirty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nl-NL" sz="1800" b="1" dirty="0" smtClean="0">
                <a:solidFill>
                  <a:schemeClr val="accent5"/>
                </a:solidFill>
              </a:rPr>
              <a:t>6. New Gravitational Theories  ?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-  alternatively,  </a:t>
            </a:r>
            <a:r>
              <a:rPr lang="nl-NL" sz="1400" dirty="0">
                <a:solidFill>
                  <a:schemeClr val="accent5"/>
                </a:solidFill>
              </a:rPr>
              <a:t>c</a:t>
            </a:r>
            <a:r>
              <a:rPr lang="nl-NL" sz="1400" dirty="0" smtClean="0">
                <a:solidFill>
                  <a:schemeClr val="accent5"/>
                </a:solidFill>
              </a:rPr>
              <a:t>osmic acceleration could be a manifestaation of gravitational physics beyond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                         General Relativity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-  however, as yet there is no self-consistent model for new gravitational physics that is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   consistent with large body of data that constrains theories of graavity. </a:t>
            </a:r>
            <a:endParaRPr lang="en-GB" sz="1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48736"/>
      </p:ext>
    </p:extLst>
  </p:cSld>
  <p:clrMapOvr>
    <a:masterClrMapping/>
  </p:clrMapOvr>
  <p:transition>
    <p:zoom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AutoShape 2"/>
          <p:cNvSpPr>
            <a:spLocks noChangeArrowheads="1"/>
          </p:cNvSpPr>
          <p:nvPr/>
        </p:nvSpPr>
        <p:spPr bwMode="auto">
          <a:xfrm>
            <a:off x="250825" y="1989138"/>
            <a:ext cx="8713788" cy="3095625"/>
          </a:xfrm>
          <a:prstGeom prst="roundRect">
            <a:avLst>
              <a:gd name="adj" fmla="val 16667"/>
            </a:avLst>
          </a:prstGeom>
          <a:solidFill>
            <a:srgbClr val="C0C0C0">
              <a:alpha val="45097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8115" name="Text Box 3"/>
          <p:cNvSpPr txBox="1">
            <a:spLocks noChangeArrowheads="1"/>
          </p:cNvSpPr>
          <p:nvPr/>
        </p:nvSpPr>
        <p:spPr bwMode="auto">
          <a:xfrm>
            <a:off x="-540269" y="2204864"/>
            <a:ext cx="9720263" cy="1828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Cosmic Future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28625" y="5715000"/>
            <a:ext cx="8286750" cy="1000125"/>
          </a:xfrm>
          <a:prstGeom prst="rect">
            <a:avLst/>
          </a:prstGeom>
          <a:solidFill>
            <a:schemeClr val="accent5"/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04899" name="Text Box 3"/>
          <p:cNvSpPr txBox="1">
            <a:spLocks noChangeArrowheads="1"/>
          </p:cNvSpPr>
          <p:nvPr/>
        </p:nvSpPr>
        <p:spPr bwMode="auto">
          <a:xfrm>
            <a:off x="-285750" y="-500063"/>
            <a:ext cx="9720263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Cosmic  Horizons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000" b="1" dirty="0"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pic>
        <p:nvPicPr>
          <p:cNvPr id="128004" name="Picture 7" descr="horizon_pro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231900"/>
            <a:ext cx="887730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4375" y="5857875"/>
            <a:ext cx="8072438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Particle Horizon of the Universe:</a:t>
            </a:r>
          </a:p>
          <a:p>
            <a:pPr>
              <a:defRPr/>
            </a:pP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distance that light travelled since the Big Bang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71500" y="5715000"/>
            <a:ext cx="7929563" cy="1000125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04899" name="Text Box 3"/>
          <p:cNvSpPr txBox="1">
            <a:spLocks noChangeArrowheads="1"/>
          </p:cNvSpPr>
          <p:nvPr/>
        </p:nvSpPr>
        <p:spPr bwMode="auto">
          <a:xfrm>
            <a:off x="-285750" y="-500063"/>
            <a:ext cx="9720263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55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Cosmic Particle Horizon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000" b="1" dirty="0">
              <a:solidFill>
                <a:schemeClr val="accent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375" y="5857875"/>
            <a:ext cx="8072438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Particle Horizon of the Universe:</a:t>
            </a:r>
          </a:p>
          <a:p>
            <a:pPr>
              <a:defRPr/>
            </a:pPr>
            <a:r>
              <a:rPr lang="en-US" sz="22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distance that light travelled since the Big Bang</a:t>
            </a:r>
          </a:p>
        </p:txBody>
      </p:sp>
      <p:graphicFrame>
        <p:nvGraphicFramePr>
          <p:cNvPr id="129029" name="Object 4"/>
          <p:cNvGraphicFramePr>
            <a:graphicFrameLocks noChangeAspect="1"/>
          </p:cNvGraphicFramePr>
          <p:nvPr/>
        </p:nvGraphicFramePr>
        <p:xfrm>
          <a:off x="5000625" y="2143125"/>
          <a:ext cx="2928938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84" name="Equation" r:id="rId3" imgW="1358900" imgH="228600" progId="Equation.DSMT4">
                  <p:embed/>
                </p:oleObj>
              </mc:Choice>
              <mc:Fallback>
                <p:oleObj name="Equation" r:id="rId3" imgW="1358900" imgH="228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5" y="2143125"/>
                        <a:ext cx="2928938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00063" y="1357313"/>
            <a:ext cx="5715000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3"/>
                </a:solidFill>
                <a:latin typeface="+mn-lt"/>
              </a:rPr>
              <a:t>Light travel in an expanding Universe:</a:t>
            </a:r>
          </a:p>
          <a:p>
            <a:pPr>
              <a:defRPr/>
            </a:pPr>
            <a:endParaRPr lang="en-US" b="1" dirty="0">
              <a:solidFill>
                <a:schemeClr val="accent3"/>
              </a:solidFill>
              <a:latin typeface="+mn-lt"/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  <a:latin typeface="+mn-lt"/>
            </a:endParaRPr>
          </a:p>
          <a:p>
            <a:pPr>
              <a:defRPr/>
            </a:pPr>
            <a:r>
              <a:rPr lang="en-US" b="1" dirty="0">
                <a:solidFill>
                  <a:schemeClr val="accent3"/>
                </a:solidFill>
                <a:latin typeface="+mn-lt"/>
                <a:sym typeface="Mathematica1"/>
              </a:rPr>
              <a:t>      </a:t>
            </a:r>
            <a:r>
              <a:rPr lang="en-US" b="1" dirty="0">
                <a:solidFill>
                  <a:schemeClr val="accent3"/>
                </a:solidFill>
                <a:latin typeface="+mn-lt"/>
              </a:rPr>
              <a:t>Robertson-Walker metric:</a:t>
            </a:r>
          </a:p>
          <a:p>
            <a:pPr>
              <a:defRPr/>
            </a:pPr>
            <a:endParaRPr lang="en-US" b="1" dirty="0">
              <a:solidFill>
                <a:schemeClr val="accent3"/>
              </a:solidFill>
              <a:latin typeface="+mn-lt"/>
            </a:endParaRPr>
          </a:p>
          <a:p>
            <a:pPr>
              <a:defRPr/>
            </a:pPr>
            <a:r>
              <a:rPr lang="en-US" b="1" dirty="0">
                <a:solidFill>
                  <a:schemeClr val="accent3"/>
                </a:solidFill>
                <a:latin typeface="+mn-lt"/>
                <a:sym typeface="Mathematica1"/>
              </a:rPr>
              <a:t>      </a:t>
            </a:r>
            <a:r>
              <a:rPr lang="en-US" b="1" dirty="0">
                <a:solidFill>
                  <a:schemeClr val="accent3"/>
                </a:solidFill>
                <a:latin typeface="+mn-lt"/>
              </a:rPr>
              <a:t>Light:</a:t>
            </a:r>
          </a:p>
        </p:txBody>
      </p:sp>
      <p:graphicFrame>
        <p:nvGraphicFramePr>
          <p:cNvPr id="129031" name="Object 3"/>
          <p:cNvGraphicFramePr>
            <a:graphicFrameLocks noChangeAspect="1"/>
          </p:cNvGraphicFramePr>
          <p:nvPr/>
        </p:nvGraphicFramePr>
        <p:xfrm>
          <a:off x="5000625" y="2643188"/>
          <a:ext cx="1039813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85" name="Equation" r:id="rId5" imgW="482391" imgH="228501" progId="Equation.DSMT4">
                  <p:embed/>
                </p:oleObj>
              </mc:Choice>
              <mc:Fallback>
                <p:oleObj name="Equation" r:id="rId5" imgW="482391" imgH="228501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5" y="2643188"/>
                        <a:ext cx="1039813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571500" y="2071688"/>
            <a:ext cx="7858125" cy="1143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29033" name="Object 4"/>
          <p:cNvGraphicFramePr>
            <a:graphicFrameLocks noChangeAspect="1"/>
          </p:cNvGraphicFramePr>
          <p:nvPr/>
        </p:nvGraphicFramePr>
        <p:xfrm>
          <a:off x="1000125" y="3429000"/>
          <a:ext cx="2362200" cy="135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86" name="Equation" r:id="rId7" imgW="837836" imgH="482391" progId="Equation.DSMT4">
                  <p:embed/>
                </p:oleObj>
              </mc:Choice>
              <mc:Fallback>
                <p:oleObj name="Equation" r:id="rId7" imgW="837836" imgH="482391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25" y="3429000"/>
                        <a:ext cx="2362200" cy="1357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034" name="Object 5"/>
          <p:cNvGraphicFramePr>
            <a:graphicFrameLocks noChangeAspect="1"/>
          </p:cNvGraphicFramePr>
          <p:nvPr/>
        </p:nvGraphicFramePr>
        <p:xfrm>
          <a:off x="5072063" y="3429000"/>
          <a:ext cx="3040062" cy="135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87" name="Equation" r:id="rId9" imgW="1079032" imgH="482391" progId="Equation.DSMT4">
                  <p:embed/>
                </p:oleObj>
              </mc:Choice>
              <mc:Fallback>
                <p:oleObj name="Equation" r:id="rId9" imgW="1079032" imgH="482391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3" y="3429000"/>
                        <a:ext cx="3040062" cy="1357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571500" y="3500438"/>
            <a:ext cx="3357563" cy="192881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57750" y="3500438"/>
            <a:ext cx="3571875" cy="192881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14375" y="5000625"/>
            <a:ext cx="32861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accent3"/>
                </a:solidFill>
                <a:latin typeface="+mn-lt"/>
              </a:rPr>
              <a:t>Horizon distance in </a:t>
            </a:r>
            <a:r>
              <a:rPr lang="en-US" sz="1400" dirty="0" err="1">
                <a:solidFill>
                  <a:schemeClr val="accent3"/>
                </a:solidFill>
                <a:latin typeface="+mn-lt"/>
              </a:rPr>
              <a:t>comoving</a:t>
            </a:r>
            <a:r>
              <a:rPr lang="en-US" sz="1400" dirty="0">
                <a:solidFill>
                  <a:schemeClr val="accent3"/>
                </a:solidFill>
                <a:latin typeface="+mn-lt"/>
              </a:rPr>
              <a:t> space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00625" y="5072063"/>
            <a:ext cx="32861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accent3"/>
                </a:solidFill>
                <a:latin typeface="+mn-lt"/>
              </a:rPr>
              <a:t>Horizon distance in physical space</a:t>
            </a:r>
          </a:p>
        </p:txBody>
      </p:sp>
      <p:sp>
        <p:nvSpPr>
          <p:cNvPr id="16" name="Left-Right Arrow 15"/>
          <p:cNvSpPr/>
          <p:nvPr/>
        </p:nvSpPr>
        <p:spPr>
          <a:xfrm>
            <a:off x="4071938" y="4286250"/>
            <a:ext cx="642937" cy="428625"/>
          </a:xfrm>
          <a:prstGeom prst="leftRightArrow">
            <a:avLst/>
          </a:prstGeom>
          <a:solidFill>
            <a:schemeClr val="accent3"/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71500" y="5715000"/>
            <a:ext cx="7929563" cy="1000125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04899" name="Text Box 3"/>
          <p:cNvSpPr txBox="1">
            <a:spLocks noChangeArrowheads="1"/>
          </p:cNvSpPr>
          <p:nvPr/>
        </p:nvSpPr>
        <p:spPr bwMode="auto">
          <a:xfrm>
            <a:off x="-285750" y="-500063"/>
            <a:ext cx="9720263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55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Cosmic Event Horizon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000" b="1" dirty="0">
              <a:solidFill>
                <a:schemeClr val="accent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375" y="5857875"/>
            <a:ext cx="8072438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Event Horizon of the Universe:</a:t>
            </a:r>
          </a:p>
          <a:p>
            <a:pPr>
              <a:defRPr/>
            </a:pPr>
            <a:r>
              <a:rPr lang="en-US" sz="22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the distance over which one may still communicate …</a:t>
            </a:r>
          </a:p>
        </p:txBody>
      </p:sp>
      <p:graphicFrame>
        <p:nvGraphicFramePr>
          <p:cNvPr id="130053" name="Object 4"/>
          <p:cNvGraphicFramePr>
            <a:graphicFrameLocks noChangeAspect="1"/>
          </p:cNvGraphicFramePr>
          <p:nvPr/>
        </p:nvGraphicFramePr>
        <p:xfrm>
          <a:off x="5000625" y="2143125"/>
          <a:ext cx="2928938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08" name="Equation" r:id="rId3" imgW="1358900" imgH="228600" progId="Equation.DSMT4">
                  <p:embed/>
                </p:oleObj>
              </mc:Choice>
              <mc:Fallback>
                <p:oleObj name="Equation" r:id="rId3" imgW="1358900" imgH="228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5" y="2143125"/>
                        <a:ext cx="2928938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00063" y="1357313"/>
            <a:ext cx="5715000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3"/>
                </a:solidFill>
                <a:latin typeface="+mn-lt"/>
              </a:rPr>
              <a:t>Light travel in an expanding Universe:</a:t>
            </a:r>
          </a:p>
          <a:p>
            <a:pPr>
              <a:defRPr/>
            </a:pPr>
            <a:endParaRPr lang="en-US" b="1" dirty="0">
              <a:solidFill>
                <a:schemeClr val="accent3"/>
              </a:solidFill>
              <a:latin typeface="+mn-lt"/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  <a:latin typeface="+mn-lt"/>
            </a:endParaRPr>
          </a:p>
          <a:p>
            <a:pPr>
              <a:defRPr/>
            </a:pPr>
            <a:r>
              <a:rPr lang="en-US" b="1" dirty="0">
                <a:solidFill>
                  <a:schemeClr val="accent3"/>
                </a:solidFill>
                <a:latin typeface="+mn-lt"/>
                <a:sym typeface="Mathematica1"/>
              </a:rPr>
              <a:t>      </a:t>
            </a:r>
            <a:r>
              <a:rPr lang="en-US" b="1" dirty="0">
                <a:solidFill>
                  <a:schemeClr val="accent3"/>
                </a:solidFill>
                <a:latin typeface="+mn-lt"/>
              </a:rPr>
              <a:t>Robertson-Walker metric:</a:t>
            </a:r>
          </a:p>
          <a:p>
            <a:pPr>
              <a:defRPr/>
            </a:pPr>
            <a:endParaRPr lang="en-US" b="1" dirty="0">
              <a:solidFill>
                <a:schemeClr val="accent3"/>
              </a:solidFill>
              <a:latin typeface="+mn-lt"/>
            </a:endParaRPr>
          </a:p>
          <a:p>
            <a:pPr>
              <a:defRPr/>
            </a:pPr>
            <a:r>
              <a:rPr lang="en-US" b="1" dirty="0">
                <a:solidFill>
                  <a:schemeClr val="accent3"/>
                </a:solidFill>
                <a:latin typeface="+mn-lt"/>
                <a:sym typeface="Mathematica1"/>
              </a:rPr>
              <a:t>      </a:t>
            </a:r>
            <a:r>
              <a:rPr lang="en-US" b="1" dirty="0">
                <a:solidFill>
                  <a:schemeClr val="accent3"/>
                </a:solidFill>
                <a:latin typeface="+mn-lt"/>
              </a:rPr>
              <a:t>Light:</a:t>
            </a:r>
          </a:p>
        </p:txBody>
      </p:sp>
      <p:graphicFrame>
        <p:nvGraphicFramePr>
          <p:cNvPr id="130055" name="Object 3"/>
          <p:cNvGraphicFramePr>
            <a:graphicFrameLocks noChangeAspect="1"/>
          </p:cNvGraphicFramePr>
          <p:nvPr/>
        </p:nvGraphicFramePr>
        <p:xfrm>
          <a:off x="5000625" y="2643188"/>
          <a:ext cx="1039813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09" name="Equation" r:id="rId5" imgW="482391" imgH="228501" progId="Equation.DSMT4">
                  <p:embed/>
                </p:oleObj>
              </mc:Choice>
              <mc:Fallback>
                <p:oleObj name="Equation" r:id="rId5" imgW="482391" imgH="228501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5" y="2643188"/>
                        <a:ext cx="1039813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571500" y="2071688"/>
            <a:ext cx="7858125" cy="1143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30057" name="Object 4"/>
          <p:cNvGraphicFramePr>
            <a:graphicFrameLocks noChangeAspect="1"/>
          </p:cNvGraphicFramePr>
          <p:nvPr/>
        </p:nvGraphicFramePr>
        <p:xfrm>
          <a:off x="947738" y="3429000"/>
          <a:ext cx="2468562" cy="135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10" name="Equation" r:id="rId7" imgW="876300" imgH="482600" progId="Equation.DSMT4">
                  <p:embed/>
                </p:oleObj>
              </mc:Choice>
              <mc:Fallback>
                <p:oleObj name="Equation" r:id="rId7" imgW="876300" imgH="482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8" y="3429000"/>
                        <a:ext cx="2468562" cy="1357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8" name="Object 5"/>
          <p:cNvGraphicFramePr>
            <a:graphicFrameLocks noChangeAspect="1"/>
          </p:cNvGraphicFramePr>
          <p:nvPr/>
        </p:nvGraphicFramePr>
        <p:xfrm>
          <a:off x="5019675" y="3429000"/>
          <a:ext cx="3146425" cy="135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11" name="Equation" r:id="rId9" imgW="1117115" imgH="482391" progId="Equation.DSMT4">
                  <p:embed/>
                </p:oleObj>
              </mc:Choice>
              <mc:Fallback>
                <p:oleObj name="Equation" r:id="rId9" imgW="1117115" imgH="482391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9675" y="3429000"/>
                        <a:ext cx="3146425" cy="1357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571500" y="3500438"/>
            <a:ext cx="3357563" cy="192881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57750" y="3500438"/>
            <a:ext cx="3571875" cy="192881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84213" y="4868863"/>
            <a:ext cx="32861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accent3"/>
                </a:solidFill>
                <a:latin typeface="+mn-lt"/>
              </a:rPr>
              <a:t>Event Horizon distance in </a:t>
            </a:r>
          </a:p>
          <a:p>
            <a:pPr>
              <a:defRPr/>
            </a:pPr>
            <a:r>
              <a:rPr lang="en-US" sz="1400" dirty="0" err="1">
                <a:solidFill>
                  <a:schemeClr val="accent3"/>
                </a:solidFill>
                <a:latin typeface="+mn-lt"/>
              </a:rPr>
              <a:t>comoving</a:t>
            </a:r>
            <a:r>
              <a:rPr lang="en-US" sz="1400" dirty="0">
                <a:solidFill>
                  <a:schemeClr val="accent3"/>
                </a:solidFill>
                <a:latin typeface="+mn-lt"/>
              </a:rPr>
              <a:t> space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03800" y="4868863"/>
            <a:ext cx="32861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accent3"/>
                </a:solidFill>
                <a:latin typeface="+mn-lt"/>
              </a:rPr>
              <a:t>Event Horizon distance in </a:t>
            </a:r>
          </a:p>
          <a:p>
            <a:pPr>
              <a:defRPr/>
            </a:pPr>
            <a:r>
              <a:rPr lang="en-US" sz="1400" dirty="0">
                <a:solidFill>
                  <a:schemeClr val="accent3"/>
                </a:solidFill>
                <a:latin typeface="+mn-lt"/>
              </a:rPr>
              <a:t>physical space</a:t>
            </a:r>
          </a:p>
        </p:txBody>
      </p:sp>
      <p:sp>
        <p:nvSpPr>
          <p:cNvPr id="16" name="Left-Right Arrow 15"/>
          <p:cNvSpPr/>
          <p:nvPr/>
        </p:nvSpPr>
        <p:spPr>
          <a:xfrm>
            <a:off x="4071938" y="4286250"/>
            <a:ext cx="642937" cy="428625"/>
          </a:xfrm>
          <a:prstGeom prst="leftRightArrow">
            <a:avLst/>
          </a:prstGeom>
          <a:solidFill>
            <a:schemeClr val="accent3"/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0013"/>
            <a:ext cx="9155113" cy="1143001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accent3"/>
                </a:solidFill>
              </a:rPr>
              <a:t>Supernova Cosmology Project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5715000"/>
            <a:ext cx="91551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b="1" kern="0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High-z Supernova Search Team</a:t>
            </a:r>
          </a:p>
        </p:txBody>
      </p:sp>
      <p:sp>
        <p:nvSpPr>
          <p:cNvPr id="8196" name="TextBox 5"/>
          <p:cNvSpPr txBox="1">
            <a:spLocks noChangeArrowheads="1"/>
          </p:cNvSpPr>
          <p:nvPr/>
        </p:nvSpPr>
        <p:spPr bwMode="auto">
          <a:xfrm>
            <a:off x="3132138" y="1557338"/>
            <a:ext cx="65532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b="1">
                <a:solidFill>
                  <a:schemeClr val="accent1"/>
                </a:solidFill>
              </a:rPr>
              <a:t>   </a:t>
            </a:r>
            <a:r>
              <a:rPr lang="en-US" sz="1600" b="1">
                <a:solidFill>
                  <a:schemeClr val="accent1"/>
                </a:solidFill>
              </a:rPr>
              <a:t>Riess et al.,  1998,  Astronomical Journal,  116,  1009</a:t>
            </a:r>
          </a:p>
          <a:p>
            <a:pPr eaLnBrk="1" hangingPunct="1"/>
            <a:r>
              <a:rPr lang="en-US" sz="1600" b="1">
                <a:solidFill>
                  <a:schemeClr val="accent1"/>
                </a:solidFill>
              </a:rPr>
              <a:t>                   subm.  March 13, 1998;  accepted  May 1998</a:t>
            </a:r>
          </a:p>
          <a:p>
            <a:pPr eaLnBrk="1" hangingPunct="1"/>
            <a:r>
              <a:rPr lang="en-US" sz="1600" b="1">
                <a:solidFill>
                  <a:schemeClr val="accent1"/>
                </a:solidFill>
              </a:rPr>
              <a:t>                   5822 citations  (16/11/11)</a:t>
            </a:r>
          </a:p>
          <a:p>
            <a:pPr eaLnBrk="1" hangingPunct="1"/>
            <a:endParaRPr lang="en-US" sz="1600" b="1">
              <a:solidFill>
                <a:schemeClr val="accent1"/>
              </a:solidFill>
            </a:endParaRPr>
          </a:p>
          <a:p>
            <a:pPr eaLnBrk="1" hangingPunct="1"/>
            <a:endParaRPr lang="en-US" sz="1600" b="1">
              <a:solidFill>
                <a:schemeClr val="accent1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600" b="1">
                <a:solidFill>
                  <a:schemeClr val="accent1"/>
                </a:solidFill>
              </a:rPr>
              <a:t>    Perlmutter et al. , 1999, Astrophysical Journal, 517, 565</a:t>
            </a:r>
          </a:p>
          <a:p>
            <a:pPr eaLnBrk="1" hangingPunct="1"/>
            <a:r>
              <a:rPr lang="en-US" sz="1600" b="1">
                <a:solidFill>
                  <a:schemeClr val="accent1"/>
                </a:solidFill>
              </a:rPr>
              <a:t>                   5916 citations   (16/11/11</a:t>
            </a:r>
            <a:r>
              <a:rPr lang="en-US" b="1">
                <a:solidFill>
                  <a:schemeClr val="accent1"/>
                </a:solidFill>
              </a:rPr>
              <a:t>)</a:t>
            </a: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r>
              <a:rPr lang="en-US" b="1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8197" name="Picture 6" descr="scp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1125538"/>
            <a:ext cx="287813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8" descr="highz_title_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860800"/>
            <a:ext cx="7500938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059113" y="1125538"/>
            <a:ext cx="5905500" cy="2663825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31075" name="Content Placeholder 3" descr="horizon.shrinking.sciam.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-11113"/>
            <a:ext cx="8604250" cy="6869113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32099" name="Content Placeholder 3" descr="fate.universe.sciam.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5375" y="3429000"/>
            <a:ext cx="5222875" cy="3090863"/>
          </a:xfrm>
        </p:spPr>
      </p:pic>
      <p:pic>
        <p:nvPicPr>
          <p:cNvPr id="132100" name="Picture 4" descr="fate.universe.sciam.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04813"/>
            <a:ext cx="5184775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333375"/>
            <a:ext cx="4176713" cy="3322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chemeClr val="accent3"/>
                </a:solidFill>
                <a:latin typeface="+mj-lt"/>
              </a:rPr>
              <a:t>Cosmic  Fate</a:t>
            </a:r>
          </a:p>
          <a:p>
            <a:pPr>
              <a:defRPr/>
            </a:pPr>
            <a:endParaRPr lang="en-US" sz="4000" b="1" dirty="0">
              <a:solidFill>
                <a:schemeClr val="accent3"/>
              </a:solidFill>
              <a:latin typeface="+mj-lt"/>
            </a:endParaRPr>
          </a:p>
          <a:p>
            <a:pPr>
              <a:defRPr/>
            </a:pPr>
            <a:endParaRPr lang="en-US" sz="4000" b="1" dirty="0">
              <a:solidFill>
                <a:schemeClr val="accent3"/>
              </a:solidFill>
              <a:latin typeface="+mj-lt"/>
            </a:endParaRPr>
          </a:p>
          <a:p>
            <a:pPr>
              <a:defRPr/>
            </a:pPr>
            <a:r>
              <a:rPr lang="en-US" sz="2500" b="1" dirty="0">
                <a:solidFill>
                  <a:schemeClr val="accent3"/>
                </a:solidFill>
                <a:latin typeface="+mj-lt"/>
              </a:rPr>
              <a:t>100 </a:t>
            </a:r>
            <a:r>
              <a:rPr lang="en-US" sz="2500" b="1" dirty="0" err="1">
                <a:solidFill>
                  <a:schemeClr val="accent3"/>
                </a:solidFill>
                <a:latin typeface="+mj-lt"/>
              </a:rPr>
              <a:t>Gigayears</a:t>
            </a:r>
            <a:r>
              <a:rPr lang="en-US" sz="2500" b="1" dirty="0">
                <a:solidFill>
                  <a:schemeClr val="accent3"/>
                </a:solidFill>
                <a:latin typeface="+mj-lt"/>
              </a:rPr>
              <a:t>:</a:t>
            </a:r>
          </a:p>
          <a:p>
            <a:pPr>
              <a:defRPr/>
            </a:pPr>
            <a:r>
              <a:rPr lang="en-US" sz="2500" b="1" dirty="0">
                <a:solidFill>
                  <a:schemeClr val="accent3"/>
                </a:solidFill>
                <a:latin typeface="+mj-lt"/>
              </a:rPr>
              <a:t>the end of Cosmology</a:t>
            </a:r>
          </a:p>
          <a:p>
            <a:pPr>
              <a:defRPr/>
            </a:pPr>
            <a:endParaRPr lang="en-US" sz="4000" b="1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08400" y="333375"/>
            <a:ext cx="5111750" cy="619125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AutoShape 2"/>
          <p:cNvSpPr>
            <a:spLocks noChangeArrowheads="1"/>
          </p:cNvSpPr>
          <p:nvPr/>
        </p:nvSpPr>
        <p:spPr bwMode="auto">
          <a:xfrm>
            <a:off x="250825" y="1989138"/>
            <a:ext cx="8713788" cy="3384550"/>
          </a:xfrm>
          <a:prstGeom prst="roundRect">
            <a:avLst>
              <a:gd name="adj" fmla="val 16667"/>
            </a:avLst>
          </a:prstGeom>
          <a:solidFill>
            <a:srgbClr val="C0C0C0">
              <a:alpha val="45097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8115" name="Text Box 3"/>
          <p:cNvSpPr txBox="1">
            <a:spLocks noChangeArrowheads="1"/>
          </p:cNvSpPr>
          <p:nvPr/>
        </p:nvSpPr>
        <p:spPr bwMode="auto">
          <a:xfrm>
            <a:off x="-396875" y="1341438"/>
            <a:ext cx="9720263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Dark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Energy: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Probes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395288" y="620713"/>
            <a:ext cx="8229600" cy="11430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8" name="TextBox 7"/>
          <p:cNvSpPr txBox="1"/>
          <p:nvPr/>
        </p:nvSpPr>
        <p:spPr>
          <a:xfrm>
            <a:off x="0" y="260350"/>
            <a:ext cx="9324975" cy="78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500" b="1" dirty="0">
                <a:solidFill>
                  <a:srgbClr val="FFFFF7"/>
                </a:solidFill>
                <a:latin typeface="Arial"/>
              </a:rPr>
              <a:t> </a:t>
            </a:r>
            <a:r>
              <a:rPr lang="en-US" sz="4500" b="1" dirty="0" smtClean="0">
                <a:solidFill>
                  <a:srgbClr val="FFFFF7"/>
                </a:solidFill>
                <a:latin typeface="Arial"/>
              </a:rPr>
              <a:t>               </a:t>
            </a:r>
            <a:r>
              <a:rPr lang="en-US" sz="4000" b="1" dirty="0" smtClean="0">
                <a:solidFill>
                  <a:srgbClr val="FFFFF7"/>
                </a:solidFill>
                <a:latin typeface="Arial"/>
              </a:rPr>
              <a:t>Supernovae </a:t>
            </a:r>
            <a:r>
              <a:rPr lang="en-US" sz="4000" b="1" dirty="0" err="1" smtClean="0">
                <a:solidFill>
                  <a:srgbClr val="FFFFF7"/>
                </a:solidFill>
                <a:latin typeface="Arial"/>
              </a:rPr>
              <a:t>Ia</a:t>
            </a:r>
            <a:r>
              <a:rPr lang="en-US" sz="4000" b="1" dirty="0" smtClean="0">
                <a:solidFill>
                  <a:srgbClr val="FFFFF7"/>
                </a:solidFill>
                <a:latin typeface="Arial"/>
              </a:rPr>
              <a:t> </a:t>
            </a:r>
            <a:endParaRPr lang="en-US" sz="4000" b="1" dirty="0">
              <a:solidFill>
                <a:srgbClr val="FFFFF7"/>
              </a:solidFill>
              <a:latin typeface="Arial"/>
            </a:endParaRPr>
          </a:p>
        </p:txBody>
      </p:sp>
      <p:pic>
        <p:nvPicPr>
          <p:cNvPr id="41988" name="Picture 5" descr="M51SNe_3panel_gabany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9144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659563" y="5949950"/>
            <a:ext cx="2233612" cy="32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500" b="1" dirty="0">
                <a:solidFill>
                  <a:srgbClr val="FFFFE9"/>
                </a:solidFill>
              </a:rPr>
              <a:t>M51 supernovae</a:t>
            </a:r>
          </a:p>
        </p:txBody>
      </p:sp>
    </p:spTree>
    <p:extLst>
      <p:ext uri="{BB962C8B-B14F-4D97-AF65-F5344CB8AC3E}">
        <p14:creationId xmlns:p14="http://schemas.microsoft.com/office/powerpoint/2010/main" val="164827003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266" name="Rectangle 2"/>
          <p:cNvSpPr>
            <a:spLocks noChangeArrowheads="1"/>
          </p:cNvSpPr>
          <p:nvPr/>
        </p:nvSpPr>
        <p:spPr bwMode="auto">
          <a:xfrm>
            <a:off x="323850" y="857250"/>
            <a:ext cx="8640763" cy="5786438"/>
          </a:xfrm>
          <a:prstGeom prst="rect">
            <a:avLst/>
          </a:prstGeom>
          <a:noFill/>
          <a:ln w="38100">
            <a:solidFill>
              <a:schemeClr val="accent5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9126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714375" y="-285750"/>
            <a:ext cx="10404475" cy="1371600"/>
          </a:xfrm>
        </p:spPr>
        <p:txBody>
          <a:bodyPr/>
          <a:lstStyle/>
          <a:p>
            <a:pPr>
              <a:defRPr/>
            </a:pPr>
            <a:r>
              <a:rPr lang="en-US" sz="5400" b="1" dirty="0" smtClean="0">
                <a:solidFill>
                  <a:schemeClr val="accent5"/>
                </a:solidFill>
              </a:rPr>
              <a:t>Probes DE:  additional</a:t>
            </a:r>
            <a:endParaRPr lang="en-US" sz="5400" b="1" dirty="0">
              <a:solidFill>
                <a:schemeClr val="accent5"/>
              </a:solidFill>
            </a:endParaRPr>
          </a:p>
        </p:txBody>
      </p:sp>
      <p:sp>
        <p:nvSpPr>
          <p:cNvPr id="5127" name="Text Box 5"/>
          <p:cNvSpPr txBox="1">
            <a:spLocks noChangeArrowheads="1"/>
          </p:cNvSpPr>
          <p:nvPr/>
        </p:nvSpPr>
        <p:spPr bwMode="auto">
          <a:xfrm>
            <a:off x="0" y="1484313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smtClean="0">
                <a:solidFill>
                  <a:srgbClr val="000099"/>
                </a:solidFill>
                <a:latin typeface="Mathematica1" pitchFamily="2" charset="2"/>
              </a:rPr>
              <a:t>                                                                </a:t>
            </a:r>
            <a:endParaRPr lang="el-GR" altLang="en-US" b="1" smtClean="0">
              <a:solidFill>
                <a:srgbClr val="000099"/>
              </a:solidFill>
              <a:latin typeface="Mathematica1" pitchFamily="2" charset="2"/>
            </a:endParaRP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88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8" name="Rectangle 7"/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129" name="Rectangle 8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130" name="Rectangle 9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131" name="Rectangle 10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132" name="Rectangle 11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133" name="Rectangle 12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89" name="Equation" r:id="rId5" imgW="114120" imgH="215640" progId="Equation.3">
                  <p:embed/>
                </p:oleObj>
              </mc:Choice>
              <mc:Fallback>
                <p:oleObj name="Equation" r:id="rId5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291283" name="Text Box 19"/>
          <p:cNvSpPr txBox="1">
            <a:spLocks noChangeArrowheads="1"/>
          </p:cNvSpPr>
          <p:nvPr/>
        </p:nvSpPr>
        <p:spPr bwMode="auto">
          <a:xfrm>
            <a:off x="395288" y="692150"/>
            <a:ext cx="8351837" cy="644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99"/>
              </a:solidFill>
              <a:latin typeface="Arial"/>
              <a:sym typeface="Mathematica1" pitchFamily="2" charset="2"/>
            </a:endParaRPr>
          </a:p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99"/>
                </a:solidFill>
                <a:latin typeface="Arial"/>
                <a:sym typeface="Mathematica1" pitchFamily="2" charset="2"/>
              </a:rPr>
              <a:t> </a:t>
            </a:r>
            <a:r>
              <a:rPr lang="en-US" sz="1400" b="1" dirty="0">
                <a:solidFill>
                  <a:srgbClr val="CC0000"/>
                </a:solidFill>
                <a:latin typeface="Arial"/>
                <a:sym typeface="Mathematica1" pitchFamily="2" charset="2"/>
              </a:rPr>
              <a:t> </a:t>
            </a:r>
            <a:r>
              <a:rPr lang="en-US" sz="1400" b="1" dirty="0">
                <a:solidFill>
                  <a:srgbClr val="CC0000"/>
                </a:solidFill>
                <a:latin typeface="Arial"/>
              </a:rPr>
              <a:t>Clusters of Galaxies </a:t>
            </a:r>
          </a:p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CC0000"/>
                </a:solidFill>
                <a:latin typeface="Arial"/>
              </a:rPr>
              <a:t>              </a:t>
            </a:r>
            <a:r>
              <a:rPr lang="en-US" sz="1400" b="1" dirty="0">
                <a:solidFill>
                  <a:srgbClr val="FFFFE9"/>
                </a:solidFill>
                <a:latin typeface="Arial"/>
              </a:rPr>
              <a:t>number counts N(z), </a:t>
            </a:r>
          </a:p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FFFFE9"/>
                </a:solidFill>
                <a:latin typeface="Arial"/>
              </a:rPr>
              <a:t>              # formed clusters of galaxies as function of z sensitive to w &amp; w’</a:t>
            </a:r>
          </a:p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99"/>
                </a:solidFill>
                <a:latin typeface="Arial"/>
                <a:sym typeface="Mathematica1" pitchFamily="2" charset="2"/>
              </a:rPr>
              <a:t> </a:t>
            </a:r>
            <a:r>
              <a:rPr lang="en-US" sz="1400" b="1" dirty="0">
                <a:solidFill>
                  <a:srgbClr val="CC0000"/>
                </a:solidFill>
                <a:latin typeface="Arial"/>
                <a:sym typeface="Mathematica1" pitchFamily="2" charset="2"/>
              </a:rPr>
              <a:t>  </a:t>
            </a:r>
            <a:r>
              <a:rPr lang="en-US" sz="1400" b="1" dirty="0">
                <a:solidFill>
                  <a:srgbClr val="CC0000"/>
                </a:solidFill>
                <a:latin typeface="Arial"/>
              </a:rPr>
              <a:t>Baryonic Oscillations (BAO)</a:t>
            </a:r>
          </a:p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CC0000"/>
                </a:solidFill>
                <a:latin typeface="Arial"/>
              </a:rPr>
              <a:t>              </a:t>
            </a:r>
            <a:r>
              <a:rPr lang="en-US" sz="1400" b="1" dirty="0">
                <a:solidFill>
                  <a:srgbClr val="FFFFE9"/>
                </a:solidFill>
                <a:latin typeface="Arial"/>
              </a:rPr>
              <a:t>cosmic yardstick, curvature:  residual imprint in galaxy distribution</a:t>
            </a:r>
          </a:p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FFFFE9"/>
                </a:solidFill>
                <a:latin typeface="Arial"/>
              </a:rPr>
              <a:t>              acoustic oscillations primordial baryon-photon plasma   </a:t>
            </a:r>
          </a:p>
          <a:p>
            <a:pPr>
              <a:lnSpc>
                <a:spcPct val="75000"/>
              </a:lnSpc>
              <a:spcBef>
                <a:spcPct val="50000"/>
              </a:spcBef>
              <a:buClr>
                <a:srgbClr val="000099"/>
              </a:buClr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rgbClr val="FFFFE9"/>
                </a:solidFill>
                <a:latin typeface="Arial"/>
              </a:rPr>
              <a:t>   </a:t>
            </a:r>
            <a:r>
              <a:rPr lang="en-US" sz="1400" b="1" dirty="0">
                <a:solidFill>
                  <a:srgbClr val="C00000"/>
                </a:solidFill>
                <a:latin typeface="Arial"/>
              </a:rPr>
              <a:t>Integrated Sachs Wolfe (ISW)</a:t>
            </a:r>
          </a:p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FFFFE9"/>
                </a:solidFill>
                <a:latin typeface="Arial"/>
              </a:rPr>
              <a:t>              imprint foreground large scale structure on CMB, </a:t>
            </a:r>
          </a:p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FFFFE9"/>
                </a:solidFill>
                <a:latin typeface="Arial"/>
              </a:rPr>
              <a:t>              via evolving potential perturbations</a:t>
            </a:r>
          </a:p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FFFFE9"/>
              </a:solidFill>
              <a:latin typeface="Arial"/>
            </a:endParaRPr>
          </a:p>
          <a:p>
            <a:pPr>
              <a:lnSpc>
                <a:spcPct val="75000"/>
              </a:lnSpc>
              <a:spcBef>
                <a:spcPct val="50000"/>
              </a:spcBef>
              <a:buFont typeface="Mathematica1" pitchFamily="2" charset="2"/>
              <a:buChar char="·"/>
              <a:defRPr/>
            </a:pPr>
            <a:r>
              <a:rPr lang="en-US" sz="1400" b="1" dirty="0">
                <a:solidFill>
                  <a:srgbClr val="000099"/>
                </a:solidFill>
                <a:latin typeface="Arial"/>
                <a:sym typeface="Mathematica1" pitchFamily="2" charset="2"/>
              </a:rPr>
              <a:t>  </a:t>
            </a:r>
            <a:r>
              <a:rPr lang="en-US" sz="1400" b="1" dirty="0">
                <a:solidFill>
                  <a:srgbClr val="C00000"/>
                </a:solidFill>
                <a:latin typeface="Arial"/>
                <a:sym typeface="Mathematica1" pitchFamily="2" charset="2"/>
              </a:rPr>
              <a:t>Clustering   </a:t>
            </a:r>
          </a:p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C00000"/>
                </a:solidFill>
                <a:latin typeface="Arial"/>
                <a:sym typeface="Mathematica1" pitchFamily="2" charset="2"/>
              </a:rPr>
              <a:t>               </a:t>
            </a:r>
            <a:r>
              <a:rPr lang="en-US" sz="1400" b="1" dirty="0">
                <a:solidFill>
                  <a:srgbClr val="FFFFF7"/>
                </a:solidFill>
                <a:latin typeface="Arial"/>
                <a:sym typeface="Mathematica1" pitchFamily="2" charset="2"/>
              </a:rPr>
              <a:t>clustering correlation function/power spectrum, </a:t>
            </a:r>
          </a:p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FFFFF7"/>
                </a:solidFill>
                <a:latin typeface="Arial"/>
                <a:sym typeface="Mathematica1" pitchFamily="2" charset="2"/>
              </a:rPr>
              <a:t>               directly probing cosmological scenario, BAO wiggles</a:t>
            </a:r>
          </a:p>
          <a:p>
            <a:pPr>
              <a:lnSpc>
                <a:spcPct val="75000"/>
              </a:lnSpc>
              <a:spcBef>
                <a:spcPct val="50000"/>
              </a:spcBef>
              <a:buClr>
                <a:srgbClr val="000099"/>
              </a:buClr>
              <a:buFont typeface="Mathematica1" pitchFamily="2" charset="2"/>
              <a:buChar char="·"/>
              <a:defRPr/>
            </a:pPr>
            <a:r>
              <a:rPr lang="en-US" sz="1400" b="1" dirty="0">
                <a:solidFill>
                  <a:srgbClr val="C00000"/>
                </a:solidFill>
                <a:latin typeface="Arial"/>
                <a:sym typeface="Mathematica1" pitchFamily="2" charset="2"/>
              </a:rPr>
              <a:t>  Growth of clustering: </a:t>
            </a:r>
          </a:p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C00000"/>
                </a:solidFill>
                <a:latin typeface="Arial"/>
                <a:sym typeface="Mathematica1" pitchFamily="2" charset="2"/>
              </a:rPr>
              <a:t>               </a:t>
            </a:r>
            <a:r>
              <a:rPr lang="en-US" sz="1400" b="1" dirty="0">
                <a:solidFill>
                  <a:srgbClr val="FFFFF7"/>
                </a:solidFill>
                <a:latin typeface="Arial"/>
                <a:sym typeface="Mathematica1" pitchFamily="2" charset="2"/>
              </a:rPr>
              <a:t>evolving growth rate  f(</a:t>
            </a:r>
            <a:r>
              <a:rPr lang="en-US" sz="1400" b="1" dirty="0" err="1">
                <a:solidFill>
                  <a:srgbClr val="FFFFF7"/>
                </a:solidFill>
                <a:latin typeface="Arial"/>
                <a:sym typeface="Mathematica1" pitchFamily="2" charset="2"/>
              </a:rPr>
              <a:t>Omega,z</a:t>
            </a:r>
            <a:r>
              <a:rPr lang="en-US" sz="1400" b="1" dirty="0">
                <a:solidFill>
                  <a:srgbClr val="FFFFF7"/>
                </a:solidFill>
                <a:latin typeface="Arial"/>
                <a:sym typeface="Mathematica1" pitchFamily="2" charset="2"/>
              </a:rPr>
              <a:t>),   probed via influence of </a:t>
            </a:r>
          </a:p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FFFFF7"/>
                </a:solidFill>
                <a:latin typeface="Arial"/>
                <a:sym typeface="Mathematica1" pitchFamily="2" charset="2"/>
              </a:rPr>
              <a:t>               </a:t>
            </a:r>
            <a:r>
              <a:rPr lang="en-US" sz="1400" b="1" dirty="0" err="1">
                <a:solidFill>
                  <a:srgbClr val="FFFFF7"/>
                </a:solidFill>
                <a:latin typeface="Arial"/>
                <a:sym typeface="Mathematica1" pitchFamily="2" charset="2"/>
              </a:rPr>
              <a:t>redshift</a:t>
            </a:r>
            <a:r>
              <a:rPr lang="en-US" sz="1400" b="1" dirty="0">
                <a:solidFill>
                  <a:srgbClr val="FFFFF7"/>
                </a:solidFill>
                <a:latin typeface="Arial"/>
                <a:sym typeface="Mathematica1" pitchFamily="2" charset="2"/>
              </a:rPr>
              <a:t> distortions on correlation functions </a:t>
            </a:r>
          </a:p>
          <a:p>
            <a:pPr>
              <a:lnSpc>
                <a:spcPct val="75000"/>
              </a:lnSpc>
              <a:spcBef>
                <a:spcPct val="50000"/>
              </a:spcBef>
              <a:buClr>
                <a:srgbClr val="000099"/>
              </a:buClr>
              <a:buFont typeface="Mathematica1" pitchFamily="2" charset="2"/>
              <a:buChar char="·"/>
              <a:defRPr/>
            </a:pPr>
            <a:r>
              <a:rPr lang="en-US" sz="1400" b="1" dirty="0">
                <a:solidFill>
                  <a:srgbClr val="C00000"/>
                </a:solidFill>
                <a:latin typeface="Arial"/>
                <a:sym typeface="Mathematica1" pitchFamily="2" charset="2"/>
              </a:rPr>
              <a:t>  Voids:</a:t>
            </a:r>
          </a:p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C00000"/>
                </a:solidFill>
                <a:latin typeface="Arial"/>
                <a:sym typeface="Mathematica1" pitchFamily="2" charset="2"/>
              </a:rPr>
              <a:t>               </a:t>
            </a:r>
            <a:r>
              <a:rPr lang="en-US" sz="1400" b="1" dirty="0">
                <a:solidFill>
                  <a:srgbClr val="FFFFF7"/>
                </a:solidFill>
                <a:latin typeface="Arial"/>
                <a:sym typeface="Mathematica1" pitchFamily="2" charset="2"/>
              </a:rPr>
              <a:t>evolving void shapes,  </a:t>
            </a:r>
          </a:p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FFFFF7"/>
                </a:solidFill>
                <a:latin typeface="Arial"/>
                <a:sym typeface="Mathematica1" pitchFamily="2" charset="2"/>
              </a:rPr>
              <a:t>               probing tidal force field generated by large scale mass distribution</a:t>
            </a:r>
          </a:p>
          <a:p>
            <a:pPr>
              <a:lnSpc>
                <a:spcPct val="75000"/>
              </a:lnSpc>
              <a:spcBef>
                <a:spcPct val="50000"/>
              </a:spcBef>
              <a:buFont typeface="Mathematica1" pitchFamily="2" charset="2"/>
              <a:buChar char="·"/>
              <a:defRPr/>
            </a:pPr>
            <a:r>
              <a:rPr lang="en-US" sz="1400" b="1" dirty="0">
                <a:solidFill>
                  <a:srgbClr val="000099"/>
                </a:solidFill>
                <a:latin typeface="Arial"/>
                <a:sym typeface="Mathematica1" pitchFamily="2" charset="2"/>
              </a:rPr>
              <a:t>  </a:t>
            </a:r>
            <a:r>
              <a:rPr lang="en-US" sz="1400" b="1" dirty="0">
                <a:solidFill>
                  <a:srgbClr val="C00000"/>
                </a:solidFill>
                <a:latin typeface="Arial"/>
                <a:sym typeface="Mathematica1" pitchFamily="2" charset="2"/>
              </a:rPr>
              <a:t>Morphology and Topology </a:t>
            </a:r>
          </a:p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C00000"/>
                </a:solidFill>
                <a:latin typeface="Arial"/>
                <a:sym typeface="Mathematica1" pitchFamily="2" charset="2"/>
              </a:rPr>
              <a:t>               </a:t>
            </a:r>
            <a:r>
              <a:rPr lang="en-US" sz="1400" b="1" dirty="0">
                <a:solidFill>
                  <a:srgbClr val="FFFFF7"/>
                </a:solidFill>
                <a:latin typeface="Arial"/>
                <a:sym typeface="Mathematica1" pitchFamily="2" charset="2"/>
              </a:rPr>
              <a:t>sensitivity of topology, measured by homology (</a:t>
            </a:r>
            <a:r>
              <a:rPr lang="en-US" sz="1400" b="1" dirty="0" err="1">
                <a:solidFill>
                  <a:srgbClr val="FFFFF7"/>
                </a:solidFill>
                <a:latin typeface="Arial"/>
                <a:sym typeface="Mathematica1" pitchFamily="2" charset="2"/>
              </a:rPr>
              <a:t>Betti</a:t>
            </a:r>
            <a:r>
              <a:rPr lang="en-US" sz="1400" b="1" dirty="0">
                <a:solidFill>
                  <a:srgbClr val="FFFFF7"/>
                </a:solidFill>
                <a:latin typeface="Arial"/>
                <a:sym typeface="Mathematica1" pitchFamily="2" charset="2"/>
              </a:rPr>
              <a:t> numbers)</a:t>
            </a:r>
          </a:p>
          <a:p>
            <a:pPr>
              <a:lnSpc>
                <a:spcPct val="75000"/>
              </a:lnSpc>
              <a:spcBef>
                <a:spcPct val="50000"/>
              </a:spcBef>
              <a:buFont typeface="Mathematica1" pitchFamily="2" charset="2"/>
              <a:buChar char="·"/>
              <a:defRPr/>
            </a:pPr>
            <a:endParaRPr lang="en-US" sz="1400" b="1" dirty="0">
              <a:solidFill>
                <a:srgbClr val="000099"/>
              </a:solidFill>
              <a:latin typeface="Arial"/>
              <a:sym typeface="Mathematica1" pitchFamily="2" charset="2"/>
            </a:endParaRPr>
          </a:p>
          <a:p>
            <a:pPr>
              <a:lnSpc>
                <a:spcPct val="75000"/>
              </a:lnSpc>
              <a:spcBef>
                <a:spcPct val="50000"/>
              </a:spcBef>
              <a:buFont typeface="Mathematica1" pitchFamily="2" charset="2"/>
              <a:buChar char="·"/>
              <a:defRPr/>
            </a:pPr>
            <a:endParaRPr lang="el-GR" sz="1400" b="1" dirty="0">
              <a:solidFill>
                <a:srgbClr val="00009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124383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0704"/>
            <a:ext cx="8784976" cy="1143000"/>
          </a:xfrm>
        </p:spPr>
        <p:txBody>
          <a:bodyPr/>
          <a:lstStyle/>
          <a:p>
            <a:r>
              <a:rPr lang="nl-NL" sz="4000" b="1" dirty="0" smtClean="0">
                <a:solidFill>
                  <a:schemeClr val="accent5"/>
                </a:solidFill>
              </a:rPr>
              <a:t>Dark Energy Probes:   Comparison</a:t>
            </a:r>
            <a:endParaRPr lang="en-GB" sz="4000" b="1" dirty="0">
              <a:solidFill>
                <a:schemeClr val="accent5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04275662"/>
              </p:ext>
            </p:extLst>
          </p:nvPr>
        </p:nvGraphicFramePr>
        <p:xfrm>
          <a:off x="107504" y="1124744"/>
          <a:ext cx="8928992" cy="5574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/>
                <a:gridCol w="2016224"/>
                <a:gridCol w="2232248"/>
                <a:gridCol w="2232248"/>
              </a:tblGrid>
              <a:tr h="1065718">
                <a:tc>
                  <a:txBody>
                    <a:bodyPr/>
                    <a:lstStyle/>
                    <a:p>
                      <a:r>
                        <a:rPr lang="nl-NL" dirty="0" smtClean="0"/>
                        <a:t>Method</a:t>
                      </a:r>
                      <a:endParaRPr lang="en-GB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Strengths</a:t>
                      </a:r>
                      <a:endParaRPr lang="en-GB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Weaknesses</a:t>
                      </a:r>
                      <a:endParaRPr lang="en-GB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Systematics</a:t>
                      </a:r>
                      <a:endParaRPr lang="en-GB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1065718">
                <a:tc>
                  <a:txBody>
                    <a:bodyPr/>
                    <a:lstStyle/>
                    <a:p>
                      <a:r>
                        <a:rPr lang="nl-NL" b="1" i="0" baseline="0" dirty="0" smtClean="0">
                          <a:solidFill>
                            <a:schemeClr val="accent5"/>
                          </a:solidFill>
                        </a:rPr>
                        <a:t>Weak Lensing</a:t>
                      </a:r>
                      <a:endParaRPr lang="en-GB" b="1" i="0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Structure Growth +</a:t>
                      </a:r>
                    </a:p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Geometric</a:t>
                      </a:r>
                    </a:p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Statistical Power</a:t>
                      </a:r>
                      <a:endParaRPr lang="en-GB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CDM assumption</a:t>
                      </a:r>
                      <a:endParaRPr lang="en-GB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Image quality</a:t>
                      </a:r>
                    </a:p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Photo-z</a:t>
                      </a:r>
                      <a:endParaRPr lang="en-GB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1065718">
                <a:tc>
                  <a:txBody>
                    <a:bodyPr/>
                    <a:lstStyle/>
                    <a:p>
                      <a:r>
                        <a:rPr lang="nl-NL" b="1" i="0" baseline="0" dirty="0" smtClean="0">
                          <a:solidFill>
                            <a:schemeClr val="accent5"/>
                          </a:solidFill>
                        </a:rPr>
                        <a:t>Supernovae SNIa</a:t>
                      </a:r>
                      <a:endParaRPr lang="en-GB" b="1" i="0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Purely Geometric</a:t>
                      </a:r>
                    </a:p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Mature</a:t>
                      </a:r>
                      <a:endParaRPr lang="en-GB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Standard Candle </a:t>
                      </a:r>
                    </a:p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assumption</a:t>
                      </a:r>
                      <a:endParaRPr lang="en-GB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Evolution</a:t>
                      </a:r>
                    </a:p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Dust</a:t>
                      </a:r>
                      <a:endParaRPr lang="en-GB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1065718">
                <a:tc>
                  <a:txBody>
                    <a:bodyPr/>
                    <a:lstStyle/>
                    <a:p>
                      <a:r>
                        <a:rPr lang="nl-NL" b="1" i="0" baseline="0" dirty="0" smtClean="0">
                          <a:solidFill>
                            <a:schemeClr val="accent5"/>
                          </a:solidFill>
                        </a:rPr>
                        <a:t>BAO</a:t>
                      </a:r>
                    </a:p>
                    <a:p>
                      <a:r>
                        <a:rPr lang="nl-NL" b="1" i="0" baseline="0" dirty="0" smtClean="0">
                          <a:solidFill>
                            <a:schemeClr val="accent5"/>
                          </a:solidFill>
                        </a:rPr>
                        <a:t>(Baryonic Acoustic </a:t>
                      </a:r>
                    </a:p>
                    <a:p>
                      <a:r>
                        <a:rPr lang="nl-NL" b="1" i="0" baseline="0" dirty="0" smtClean="0">
                          <a:solidFill>
                            <a:schemeClr val="accent5"/>
                          </a:solidFill>
                        </a:rPr>
                        <a:t>              Oscillation)</a:t>
                      </a:r>
                      <a:endParaRPr lang="en-GB" b="1" i="0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Largely Geometric</a:t>
                      </a:r>
                    </a:p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Low systematics</a:t>
                      </a:r>
                      <a:endParaRPr lang="en-GB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Large samples</a:t>
                      </a:r>
                    </a:p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required</a:t>
                      </a:r>
                      <a:endParaRPr lang="en-GB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Bias </a:t>
                      </a:r>
                    </a:p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Nonlinearity</a:t>
                      </a:r>
                      <a:endParaRPr lang="en-GB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1065718">
                <a:tc>
                  <a:txBody>
                    <a:bodyPr/>
                    <a:lstStyle/>
                    <a:p>
                      <a:r>
                        <a:rPr lang="nl-NL" b="1" i="0" baseline="0" dirty="0" smtClean="0">
                          <a:solidFill>
                            <a:schemeClr val="accent5"/>
                          </a:solidFill>
                        </a:rPr>
                        <a:t>Cluster Population    </a:t>
                      </a:r>
                    </a:p>
                    <a:p>
                      <a:r>
                        <a:rPr lang="nl-NL" b="1" i="0" baseline="0" dirty="0" smtClean="0">
                          <a:solidFill>
                            <a:schemeClr val="accent5"/>
                          </a:solidFill>
                        </a:rPr>
                        <a:t>                        </a:t>
                      </a:r>
                      <a:r>
                        <a:rPr lang="en-GB" b="1" i="0" baseline="0" dirty="0" smtClean="0">
                          <a:solidFill>
                            <a:schemeClr val="accent5"/>
                          </a:solidFill>
                        </a:rPr>
                        <a:t>N(z)</a:t>
                      </a:r>
                      <a:endParaRPr lang="nl-NL" b="1" i="0" baseline="0" dirty="0" smtClean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Structure Growth +</a:t>
                      </a:r>
                    </a:p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Geometric</a:t>
                      </a:r>
                    </a:p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Xray+SZ+optical</a:t>
                      </a:r>
                      <a:endParaRPr lang="en-GB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CDM assumption</a:t>
                      </a:r>
                      <a:endParaRPr lang="en-GB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Determining mass</a:t>
                      </a:r>
                    </a:p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Selection function</a:t>
                      </a:r>
                      <a:endParaRPr lang="en-GB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6350773"/>
      </p:ext>
    </p:extLst>
  </p:cSld>
  <p:clrMapOvr>
    <a:masterClrMapping/>
  </p:clrMapOvr>
  <p:transition>
    <p:zoom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/>
          <p:cNvSpPr>
            <a:spLocks noChangeArrowheads="1"/>
          </p:cNvSpPr>
          <p:nvPr/>
        </p:nvSpPr>
        <p:spPr bwMode="auto">
          <a:xfrm>
            <a:off x="250825" y="1557338"/>
            <a:ext cx="8713788" cy="4103687"/>
          </a:xfrm>
          <a:prstGeom prst="roundRect">
            <a:avLst>
              <a:gd name="adj" fmla="val 16667"/>
            </a:avLst>
          </a:prstGeom>
          <a:solidFill>
            <a:srgbClr val="C0C0C0">
              <a:alpha val="45097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8115" name="Text Box 3"/>
          <p:cNvSpPr txBox="1">
            <a:spLocks noChangeArrowheads="1"/>
          </p:cNvSpPr>
          <p:nvPr/>
        </p:nvSpPr>
        <p:spPr bwMode="auto">
          <a:xfrm>
            <a:off x="-396875" y="1196975"/>
            <a:ext cx="9720263" cy="367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Standard Candle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&amp;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Cosmic Distances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429125" y="4000500"/>
            <a:ext cx="4357688" cy="27146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171450"/>
            <a:ext cx="8829675" cy="1219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  </a:t>
            </a:r>
            <a:r>
              <a:rPr sz="5200" b="1" dirty="0" smtClean="0">
                <a:solidFill>
                  <a:schemeClr val="accent3"/>
                </a:solidFill>
              </a:rPr>
              <a:t>Robertson-Walker  Metric</a:t>
            </a:r>
            <a:endParaRPr sz="5200" b="1" dirty="0">
              <a:solidFill>
                <a:schemeClr val="accent3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8313" y="928688"/>
            <a:ext cx="8280400" cy="135731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28625" y="2357438"/>
            <a:ext cx="8358188" cy="15716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30726" name="Object 2"/>
          <p:cNvGraphicFramePr>
            <a:graphicFrameLocks noChangeAspect="1"/>
          </p:cNvGraphicFramePr>
          <p:nvPr/>
        </p:nvGraphicFramePr>
        <p:xfrm>
          <a:off x="500063" y="2571750"/>
          <a:ext cx="8272462" cy="117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3" name="Equation" r:id="rId3" imgW="3568700" imgH="508000" progId="Equation.DSMT4">
                  <p:embed/>
                </p:oleObj>
              </mc:Choice>
              <mc:Fallback>
                <p:oleObj name="Equation" r:id="rId3" imgW="3568700" imgH="5080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3" y="2571750"/>
                        <a:ext cx="8272462" cy="117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572000" y="4070350"/>
          <a:ext cx="4119563" cy="262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4" name="Equation" r:id="rId5" imgW="2311400" imgH="1473200" progId="Equation.DSMT4">
                  <p:embed/>
                </p:oleObj>
              </mc:Choice>
              <mc:Fallback>
                <p:oleObj name="Equation" r:id="rId5" imgW="2311400" imgH="1473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070350"/>
                        <a:ext cx="4119563" cy="2625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11188" y="1196975"/>
            <a:ext cx="785812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/>
                </a:solidFill>
                <a:latin typeface="+mn-lt"/>
              </a:rPr>
              <a:t>Distances in  a uniformly  curved  </a:t>
            </a:r>
            <a:r>
              <a:rPr lang="en-US" dirty="0" err="1">
                <a:solidFill>
                  <a:schemeClr val="accent3"/>
                </a:solidFill>
                <a:latin typeface="+mn-lt"/>
              </a:rPr>
              <a:t>spacetime</a:t>
            </a:r>
            <a:r>
              <a:rPr lang="en-US" dirty="0">
                <a:solidFill>
                  <a:schemeClr val="accent3"/>
                </a:solidFill>
                <a:latin typeface="+mn-lt"/>
              </a:rPr>
              <a:t>  is specified in terms of the </a:t>
            </a:r>
          </a:p>
          <a:p>
            <a:pPr>
              <a:defRPr/>
            </a:pPr>
            <a:r>
              <a:rPr lang="en-US" dirty="0">
                <a:solidFill>
                  <a:schemeClr val="accent3"/>
                </a:solidFill>
                <a:latin typeface="+mn-lt"/>
              </a:rPr>
              <a:t>Robertson-Walker metric.  The </a:t>
            </a:r>
            <a:r>
              <a:rPr lang="en-US" dirty="0" err="1">
                <a:solidFill>
                  <a:schemeClr val="accent3"/>
                </a:solidFill>
                <a:latin typeface="+mn-lt"/>
              </a:rPr>
              <a:t>spacetime</a:t>
            </a:r>
            <a:r>
              <a:rPr lang="en-US" dirty="0">
                <a:solidFill>
                  <a:schemeClr val="accent3"/>
                </a:solidFill>
                <a:latin typeface="+mn-lt"/>
              </a:rPr>
              <a:t> distance of a point at coordinate </a:t>
            </a:r>
          </a:p>
          <a:p>
            <a:pPr>
              <a:defRPr/>
            </a:pPr>
            <a:r>
              <a:rPr lang="en-US" dirty="0">
                <a:solidFill>
                  <a:schemeClr val="accent3"/>
                </a:solidFill>
                <a:latin typeface="+mn-lt"/>
              </a:rPr>
              <a:t>(r,</a:t>
            </a:r>
            <a:r>
              <a:rPr lang="en-US" dirty="0">
                <a:solidFill>
                  <a:schemeClr val="accent3"/>
                </a:solidFill>
                <a:latin typeface="+mn-lt"/>
                <a:sym typeface="Mathematica1"/>
              </a:rPr>
              <a:t>,) is:</a:t>
            </a:r>
            <a:endParaRPr lang="en-US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10" name="Left Brace 9"/>
          <p:cNvSpPr/>
          <p:nvPr/>
        </p:nvSpPr>
        <p:spPr>
          <a:xfrm>
            <a:off x="5857875" y="4286250"/>
            <a:ext cx="214313" cy="2143125"/>
          </a:xfrm>
          <a:prstGeom prst="leftBrac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14375" y="4643438"/>
            <a:ext cx="3500438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/>
                </a:solidFill>
                <a:latin typeface="+mn-lt"/>
              </a:rPr>
              <a:t>where  the  function  S</a:t>
            </a:r>
            <a:r>
              <a:rPr lang="en-US" baseline="-25000" dirty="0">
                <a:solidFill>
                  <a:schemeClr val="accent3"/>
                </a:solidFill>
                <a:latin typeface="+mn-lt"/>
              </a:rPr>
              <a:t>k</a:t>
            </a:r>
            <a:r>
              <a:rPr lang="en-US" dirty="0">
                <a:solidFill>
                  <a:schemeClr val="accent3"/>
                </a:solidFill>
                <a:latin typeface="+mn-lt"/>
              </a:rPr>
              <a:t>(r/R</a:t>
            </a:r>
            <a:r>
              <a:rPr lang="en-US" baseline="-25000" dirty="0">
                <a:solidFill>
                  <a:schemeClr val="accent3"/>
                </a:solidFill>
                <a:latin typeface="+mn-lt"/>
              </a:rPr>
              <a:t>c</a:t>
            </a:r>
            <a:r>
              <a:rPr lang="en-US" dirty="0">
                <a:solidFill>
                  <a:schemeClr val="accent3"/>
                </a:solidFill>
                <a:latin typeface="+mn-lt"/>
              </a:rPr>
              <a:t>) </a:t>
            </a:r>
          </a:p>
          <a:p>
            <a:pPr>
              <a:defRPr/>
            </a:pPr>
            <a:r>
              <a:rPr lang="en-US" dirty="0">
                <a:solidFill>
                  <a:schemeClr val="accent3"/>
                </a:solidFill>
                <a:latin typeface="+mn-lt"/>
              </a:rPr>
              <a:t>specifies the effect of curvature</a:t>
            </a:r>
          </a:p>
          <a:p>
            <a:pPr>
              <a:defRPr/>
            </a:pPr>
            <a:r>
              <a:rPr lang="en-US" dirty="0">
                <a:solidFill>
                  <a:schemeClr val="accent3"/>
                </a:solidFill>
                <a:latin typeface="+mn-lt"/>
              </a:rPr>
              <a:t>on the distances between </a:t>
            </a:r>
          </a:p>
          <a:p>
            <a:pPr>
              <a:defRPr/>
            </a:pPr>
            <a:r>
              <a:rPr lang="en-US" dirty="0">
                <a:solidFill>
                  <a:schemeClr val="accent3"/>
                </a:solidFill>
                <a:latin typeface="+mn-lt"/>
              </a:rPr>
              <a:t>points in </a:t>
            </a:r>
            <a:r>
              <a:rPr lang="en-US" dirty="0" err="1">
                <a:solidFill>
                  <a:schemeClr val="accent3"/>
                </a:solidFill>
                <a:latin typeface="+mn-lt"/>
              </a:rPr>
              <a:t>spacetime</a:t>
            </a:r>
            <a:endParaRPr lang="en-US" dirty="0">
              <a:solidFill>
                <a:schemeClr val="accent3"/>
              </a:solidFill>
              <a:latin typeface="+mn-lt"/>
            </a:endParaRPr>
          </a:p>
          <a:p>
            <a:pPr>
              <a:defRPr/>
            </a:pPr>
            <a:endParaRPr lang="en-US" dirty="0">
              <a:solidFill>
                <a:schemeClr val="accent3"/>
              </a:solidFill>
              <a:latin typeface="+mn-lt"/>
            </a:endParaRPr>
          </a:p>
          <a:p>
            <a:pPr>
              <a:defRPr/>
            </a:pPr>
            <a:endParaRPr lang="en-US" dirty="0">
              <a:solidFill>
                <a:schemeClr val="accent3"/>
              </a:solidFill>
              <a:latin typeface="+mn-lt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324975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396413" cy="693738"/>
          </a:xfrm>
        </p:spPr>
        <p:txBody>
          <a:bodyPr/>
          <a:lstStyle/>
          <a:p>
            <a:pPr eaLnBrk="1" hangingPunct="1">
              <a:defRPr/>
            </a:pPr>
            <a:r>
              <a:rPr lang="en-US" sz="45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Cosmic Distance Measurements</a:t>
            </a:r>
          </a:p>
        </p:txBody>
      </p:sp>
      <p:sp>
        <p:nvSpPr>
          <p:cNvPr id="1387523" name="Rectangle 3"/>
          <p:cNvSpPr>
            <a:spLocks noChangeArrowheads="1"/>
          </p:cNvSpPr>
          <p:nvPr/>
        </p:nvSpPr>
        <p:spPr bwMode="auto">
          <a:xfrm>
            <a:off x="250825" y="5157788"/>
            <a:ext cx="8748713" cy="187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86493" tIns="43247" rIns="86493" bIns="43247">
            <a:spAutoFit/>
          </a:bodyPr>
          <a:lstStyle/>
          <a:p>
            <a:pPr defTabSz="865188" eaLnBrk="0" hangingPunct="0">
              <a:spcBef>
                <a:spcPct val="50000"/>
              </a:spcBef>
              <a:defRPr/>
            </a:pPr>
            <a:r>
              <a:rPr lang="en-US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Luminosity Distance:</a:t>
            </a:r>
          </a:p>
          <a:p>
            <a:pPr defTabSz="865188" eaLnBrk="0" hangingPunct="0">
              <a:spcBef>
                <a:spcPct val="50000"/>
              </a:spcBef>
              <a:defRPr/>
            </a:pPr>
            <a:r>
              <a:rPr lang="en-US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use of “Standard Candles”</a:t>
            </a:r>
          </a:p>
          <a:p>
            <a:pPr defTabSz="865188"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3200" b="1" dirty="0">
              <a:solidFill>
                <a:srgbClr val="00279F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5"/>
          <p:cNvSpPr txBox="1">
            <a:spLocks noChangeArrowheads="1"/>
          </p:cNvSpPr>
          <p:nvPr/>
        </p:nvSpPr>
        <p:spPr bwMode="auto">
          <a:xfrm>
            <a:off x="539750" y="1196975"/>
            <a:ext cx="7993063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accent1"/>
                </a:solidFill>
              </a:rPr>
              <a:t>Definition cosmological luminosity distance:</a:t>
            </a: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r>
              <a:rPr lang="en-US" b="1">
                <a:solidFill>
                  <a:schemeClr val="accent1"/>
                </a:solidFill>
              </a:rPr>
              <a:t>for a source with      INTRINSIC luminosity  L</a:t>
            </a:r>
          </a:p>
          <a:p>
            <a:pPr eaLnBrk="1" hangingPunct="1"/>
            <a:r>
              <a:rPr lang="en-US" b="1">
                <a:solidFill>
                  <a:schemeClr val="accent1"/>
                </a:solidFill>
              </a:rPr>
              <a:t>                                   OBSERVED brightness l</a:t>
            </a:r>
          </a:p>
        </p:txBody>
      </p:sp>
      <p:sp>
        <p:nvSpPr>
          <p:cNvPr id="138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396413" cy="693738"/>
          </a:xfrm>
        </p:spPr>
        <p:txBody>
          <a:bodyPr/>
          <a:lstStyle/>
          <a:p>
            <a:pPr eaLnBrk="1" hangingPunct="1">
              <a:defRPr/>
            </a:pPr>
            <a:r>
              <a:rPr lang="en-US" sz="45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Luminosity Distance</a:t>
            </a:r>
          </a:p>
        </p:txBody>
      </p:sp>
      <p:graphicFrame>
        <p:nvGraphicFramePr>
          <p:cNvPr id="32772" name="Object 2"/>
          <p:cNvGraphicFramePr>
            <a:graphicFrameLocks noChangeAspect="1"/>
          </p:cNvGraphicFramePr>
          <p:nvPr/>
        </p:nvGraphicFramePr>
        <p:xfrm>
          <a:off x="3348038" y="1773238"/>
          <a:ext cx="2170112" cy="1392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9" name="Equation" r:id="rId4" imgW="672808" imgH="431613" progId="Equation.DSMT4">
                  <p:embed/>
                </p:oleObj>
              </mc:Choice>
              <mc:Fallback>
                <p:oleObj name="Equation" r:id="rId4" imgW="672808" imgH="431613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1773238"/>
                        <a:ext cx="2170112" cy="1392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323850" y="981075"/>
            <a:ext cx="8424863" cy="338455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774" name="TextBox 7"/>
          <p:cNvSpPr txBox="1">
            <a:spLocks noChangeArrowheads="1"/>
          </p:cNvSpPr>
          <p:nvPr/>
        </p:nvSpPr>
        <p:spPr bwMode="auto">
          <a:xfrm>
            <a:off x="611188" y="4652963"/>
            <a:ext cx="7993062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accent1"/>
                </a:solidFill>
              </a:rPr>
              <a:t>In a Robertson-Walker geometry,  luminosity distance is</a:t>
            </a: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r>
              <a:rPr lang="en-US" b="1">
                <a:solidFill>
                  <a:schemeClr val="accent1"/>
                </a:solidFill>
              </a:rPr>
              <a:t>where  D(z) is the cosmological distance measure  </a:t>
            </a: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r>
              <a:rPr lang="en-US" b="1">
                <a:solidFill>
                  <a:schemeClr val="accent1"/>
                </a:solidFill>
              </a:rPr>
              <a:t>                                    </a:t>
            </a: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</p:txBody>
      </p:sp>
      <p:graphicFrame>
        <p:nvGraphicFramePr>
          <p:cNvPr id="32775" name="Object 2"/>
          <p:cNvGraphicFramePr>
            <a:graphicFrameLocks noChangeAspect="1"/>
          </p:cNvGraphicFramePr>
          <p:nvPr/>
        </p:nvGraphicFramePr>
        <p:xfrm>
          <a:off x="3059113" y="5229225"/>
          <a:ext cx="3357562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0" name="Equation" r:id="rId6" imgW="1040948" imgH="228501" progId="Equation.DSMT4">
                  <p:embed/>
                </p:oleObj>
              </mc:Choice>
              <mc:Fallback>
                <p:oleObj name="Equation" r:id="rId6" imgW="1040948" imgH="228501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5229225"/>
                        <a:ext cx="3357562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323850" y="4437063"/>
            <a:ext cx="8424863" cy="216058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0013"/>
            <a:ext cx="9155113" cy="1143001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accent3"/>
                </a:solidFill>
              </a:rPr>
              <a:t>Supernova Cosmology Project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5715000"/>
            <a:ext cx="91551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b="1" kern="0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High-z Supernova Search Team</a:t>
            </a: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3059113" y="1341438"/>
            <a:ext cx="65532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b="1">
                <a:solidFill>
                  <a:schemeClr val="accent1"/>
                </a:solidFill>
              </a:rPr>
              <a:t>   </a:t>
            </a:r>
            <a:r>
              <a:rPr lang="en-US" sz="1600" b="1">
                <a:solidFill>
                  <a:schemeClr val="accent1"/>
                </a:solidFill>
              </a:rPr>
              <a:t>2006:         Shaw Prize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b="1">
                <a:solidFill>
                  <a:schemeClr val="accent1"/>
                </a:solidFill>
              </a:rPr>
              <a:t>    2007:         Gruber Cosmology Prize</a:t>
            </a:r>
          </a:p>
          <a:p>
            <a:pPr eaLnBrk="1" hangingPunct="1">
              <a:buFont typeface="Arial" charset="0"/>
              <a:buChar char="•"/>
            </a:pPr>
            <a:endParaRPr lang="en-US" sz="1600" b="1">
              <a:solidFill>
                <a:schemeClr val="accent1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600" b="1">
                <a:solidFill>
                  <a:schemeClr val="accent1"/>
                </a:solidFill>
              </a:rPr>
              <a:t>    2011:         Nobel Prize</a:t>
            </a:r>
          </a:p>
          <a:p>
            <a:pPr eaLnBrk="1" hangingPunct="1">
              <a:buFont typeface="Arial" charset="0"/>
              <a:buChar char="•"/>
            </a:pPr>
            <a:endParaRPr lang="en-US" sz="1600" b="1">
              <a:solidFill>
                <a:schemeClr val="accent1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600" b="1">
                <a:solidFill>
                  <a:schemeClr val="accent1"/>
                </a:solidFill>
              </a:rPr>
              <a:t>    Jim Peebles, Gruber Prize 2007 ceremony:</a:t>
            </a:r>
          </a:p>
          <a:p>
            <a:pPr eaLnBrk="1" hangingPunct="1"/>
            <a:r>
              <a:rPr lang="en-US" sz="1600" b="1">
                <a:solidFill>
                  <a:schemeClr val="accent1"/>
                </a:solidFill>
              </a:rPr>
              <a:t>           “first,   for solving the mass density of the Universe</a:t>
            </a:r>
          </a:p>
          <a:p>
            <a:pPr eaLnBrk="1" hangingPunct="1"/>
            <a:r>
              <a:rPr lang="en-US" sz="1600" b="1">
                <a:solidFill>
                  <a:schemeClr val="accent1"/>
                </a:solidFill>
              </a:rPr>
              <a:t>             secondly,   for solving the age crisis”</a:t>
            </a:r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r>
              <a:rPr lang="en-US" b="1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9221" name="Picture 6" descr="scp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1125538"/>
            <a:ext cx="287813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8" descr="highz_title_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860800"/>
            <a:ext cx="7500938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059113" y="1125538"/>
            <a:ext cx="5905500" cy="2663825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5"/>
          <p:cNvSpPr txBox="1">
            <a:spLocks noChangeArrowheads="1"/>
          </p:cNvSpPr>
          <p:nvPr/>
        </p:nvSpPr>
        <p:spPr bwMode="auto">
          <a:xfrm>
            <a:off x="539750" y="1196975"/>
            <a:ext cx="7993063" cy="535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accent1"/>
                </a:solidFill>
              </a:rPr>
              <a:t>Cosmological distance measure:</a:t>
            </a: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r>
              <a:rPr lang="en-US" b="1">
                <a:solidFill>
                  <a:schemeClr val="accent1"/>
                </a:solidFill>
              </a:rPr>
              <a:t>with  curvature term  S</a:t>
            </a:r>
            <a:r>
              <a:rPr lang="en-US" b="1" baseline="-25000">
                <a:solidFill>
                  <a:schemeClr val="accent1"/>
                </a:solidFill>
              </a:rPr>
              <a:t>k</a:t>
            </a:r>
            <a:r>
              <a:rPr lang="en-US" b="1">
                <a:solidFill>
                  <a:schemeClr val="accent1"/>
                </a:solidFill>
              </a:rPr>
              <a:t>(x)=sin(x),  x, or sinh(x)  </a:t>
            </a: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r>
              <a:rPr lang="en-US" b="1">
                <a:solidFill>
                  <a:schemeClr val="accent1"/>
                </a:solidFill>
              </a:rPr>
              <a:t>Comoving radial distance r(z) at redshift  z</a:t>
            </a:r>
          </a:p>
        </p:txBody>
      </p:sp>
      <p:sp>
        <p:nvSpPr>
          <p:cNvPr id="138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-107950" y="0"/>
            <a:ext cx="9396413" cy="693738"/>
          </a:xfrm>
        </p:spPr>
        <p:txBody>
          <a:bodyPr/>
          <a:lstStyle/>
          <a:p>
            <a:pPr eaLnBrk="1" hangingPunct="1">
              <a:defRPr/>
            </a:pPr>
            <a:r>
              <a:rPr lang="en-US" sz="45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Luminosity Distance</a:t>
            </a:r>
          </a:p>
        </p:txBody>
      </p:sp>
      <p:sp>
        <p:nvSpPr>
          <p:cNvPr id="7" name="Rectangle 6"/>
          <p:cNvSpPr/>
          <p:nvPr/>
        </p:nvSpPr>
        <p:spPr>
          <a:xfrm>
            <a:off x="323850" y="1052513"/>
            <a:ext cx="8424863" cy="266382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3850" y="4221163"/>
            <a:ext cx="8424863" cy="244792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33798" name="Object 2"/>
          <p:cNvGraphicFramePr>
            <a:graphicFrameLocks noChangeAspect="1"/>
          </p:cNvGraphicFramePr>
          <p:nvPr/>
        </p:nvGraphicFramePr>
        <p:xfrm>
          <a:off x="2916238" y="1628775"/>
          <a:ext cx="3168650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2" name="Equation" r:id="rId4" imgW="1167893" imgH="482391" progId="Equation.DSMT4">
                  <p:embed/>
                </p:oleObj>
              </mc:Choice>
              <mc:Fallback>
                <p:oleObj name="Equation" r:id="rId4" imgW="1167893" imgH="482391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1628775"/>
                        <a:ext cx="3168650" cy="130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9" name="Object 2"/>
          <p:cNvGraphicFramePr>
            <a:graphicFrameLocks noChangeAspect="1"/>
          </p:cNvGraphicFramePr>
          <p:nvPr/>
        </p:nvGraphicFramePr>
        <p:xfrm>
          <a:off x="684213" y="4292600"/>
          <a:ext cx="7802562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3" name="Equation" r:id="rId6" imgW="3302000" imgH="508000" progId="Equation.DSMT4">
                  <p:embed/>
                </p:oleObj>
              </mc:Choice>
              <mc:Fallback>
                <p:oleObj name="Equation" r:id="rId6" imgW="3302000" imgH="5080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4292600"/>
                        <a:ext cx="7802562" cy="1200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539750" y="1341438"/>
            <a:ext cx="7993063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Luminosity Distance at low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redshift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with first term the linear 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Hubble expansion term</a:t>
            </a:r>
          </a:p>
          <a:p>
            <a:pPr>
              <a:buFont typeface="Arial" charset="0"/>
              <a:buChar char="•"/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second term the first 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accelerarion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/deceleration term:</a:t>
            </a:r>
          </a:p>
          <a:p>
            <a:pPr>
              <a:defRPr/>
            </a:pPr>
            <a:endParaRPr lang="en-US" b="1" dirty="0">
              <a:solidFill>
                <a:schemeClr val="accent1"/>
              </a:solidFill>
            </a:endParaRPr>
          </a:p>
          <a:p>
            <a:pPr>
              <a:defRPr/>
            </a:pP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38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-107950" y="0"/>
            <a:ext cx="9396413" cy="693738"/>
          </a:xfrm>
        </p:spPr>
        <p:txBody>
          <a:bodyPr/>
          <a:lstStyle/>
          <a:p>
            <a:pPr eaLnBrk="1" hangingPunct="1">
              <a:defRPr/>
            </a:pPr>
            <a:r>
              <a:rPr lang="en-US" sz="45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Luminosity Distance</a:t>
            </a:r>
          </a:p>
        </p:txBody>
      </p:sp>
      <p:sp>
        <p:nvSpPr>
          <p:cNvPr id="7" name="Rectangle 6"/>
          <p:cNvSpPr/>
          <p:nvPr/>
        </p:nvSpPr>
        <p:spPr>
          <a:xfrm>
            <a:off x="323850" y="908050"/>
            <a:ext cx="4679950" cy="5616575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34821" name="Object 2"/>
          <p:cNvGraphicFramePr>
            <a:graphicFrameLocks noChangeAspect="1"/>
          </p:cNvGraphicFramePr>
          <p:nvPr/>
        </p:nvGraphicFramePr>
        <p:xfrm>
          <a:off x="539750" y="1916113"/>
          <a:ext cx="4103688" cy="89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9" name="Equation" r:id="rId4" imgW="2108200" imgH="457200" progId="Equation.DSMT4">
                  <p:embed/>
                </p:oleObj>
              </mc:Choice>
              <mc:Fallback>
                <p:oleObj name="Equation" r:id="rId4" imgW="2108200" imgH="4572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916113"/>
                        <a:ext cx="4103688" cy="890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2" name="Object 2"/>
          <p:cNvGraphicFramePr>
            <a:graphicFrameLocks noChangeAspect="1"/>
          </p:cNvGraphicFramePr>
          <p:nvPr/>
        </p:nvGraphicFramePr>
        <p:xfrm>
          <a:off x="1258888" y="4941888"/>
          <a:ext cx="2665412" cy="827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0" name="Equation" r:id="rId6" imgW="1346200" imgH="419100" progId="Equation.DSMT4">
                  <p:embed/>
                </p:oleObj>
              </mc:Choice>
              <mc:Fallback>
                <p:oleObj name="Equation" r:id="rId6" imgW="1346200" imgH="4191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4941888"/>
                        <a:ext cx="2665412" cy="827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823" name="Picture 7" descr="DL-vs-z-16Apr11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844550"/>
            <a:ext cx="3081338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8" descr="CosmoDistanceMeasures_z_to_onehalf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776663"/>
            <a:ext cx="3024188" cy="29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32463"/>
            <a:ext cx="9396413" cy="695325"/>
          </a:xfrm>
        </p:spPr>
        <p:txBody>
          <a:bodyPr/>
          <a:lstStyle/>
          <a:p>
            <a:pPr eaLnBrk="1" hangingPunct="1">
              <a:defRPr/>
            </a:pPr>
            <a:r>
              <a:rPr lang="en-US" sz="45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Standard  Candles  in  Cosmology</a:t>
            </a:r>
          </a:p>
        </p:txBody>
      </p:sp>
      <p:pic>
        <p:nvPicPr>
          <p:cNvPr id="35843" name="Picture 6" descr="img.myghana.t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813"/>
            <a:ext cx="8642350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/>
          <p:cNvSpPr>
            <a:spLocks noChangeArrowheads="1"/>
          </p:cNvSpPr>
          <p:nvPr/>
        </p:nvSpPr>
        <p:spPr bwMode="auto">
          <a:xfrm>
            <a:off x="250825" y="1989138"/>
            <a:ext cx="8713788" cy="3095625"/>
          </a:xfrm>
          <a:prstGeom prst="roundRect">
            <a:avLst>
              <a:gd name="adj" fmla="val 16667"/>
            </a:avLst>
          </a:prstGeom>
          <a:solidFill>
            <a:srgbClr val="C0C0C0">
              <a:alpha val="45097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8115" name="Text Box 3"/>
          <p:cNvSpPr txBox="1">
            <a:spLocks noChangeArrowheads="1"/>
          </p:cNvSpPr>
          <p:nvPr/>
        </p:nvSpPr>
        <p:spPr bwMode="auto">
          <a:xfrm>
            <a:off x="-396875" y="2060575"/>
            <a:ext cx="972026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Type </a:t>
            </a:r>
            <a:r>
              <a:rPr lang="en-US" sz="6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Ia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Supernovae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-1714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6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Supernovae</a:t>
            </a:r>
            <a:endParaRPr lang="en-US" sz="6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7891" name="Content Placeholder 3" descr="Supernova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836613"/>
            <a:ext cx="7632700" cy="4792662"/>
          </a:xfrm>
        </p:spPr>
      </p:pic>
      <p:sp>
        <p:nvSpPr>
          <p:cNvPr id="4" name="TextBox 3"/>
          <p:cNvSpPr txBox="1"/>
          <p:nvPr/>
        </p:nvSpPr>
        <p:spPr>
          <a:xfrm>
            <a:off x="5580063" y="5589588"/>
            <a:ext cx="7704137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latin typeface="+mn-lt"/>
              </a:rPr>
              <a:t>Supernovae, 4 types  </a:t>
            </a:r>
          </a:p>
          <a:p>
            <a:pPr>
              <a:defRPr/>
            </a:pPr>
            <a:r>
              <a:rPr lang="en-US" sz="1200" b="1" dirty="0">
                <a:latin typeface="+mn-lt"/>
              </a:rPr>
              <a:t>                       (spectral absorption lines):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latin typeface="+mn-lt"/>
              </a:rPr>
              <a:t>          SN II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latin typeface="+mn-lt"/>
              </a:rPr>
              <a:t>          SN </a:t>
            </a:r>
            <a:r>
              <a:rPr lang="en-US" sz="1200" b="1" dirty="0" err="1">
                <a:latin typeface="+mn-lt"/>
              </a:rPr>
              <a:t>Ia</a:t>
            </a:r>
            <a:r>
              <a:rPr lang="en-US" sz="1200" b="1" dirty="0">
                <a:latin typeface="+mn-lt"/>
              </a:rPr>
              <a:t>     -  no hydrogen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latin typeface="+mn-lt"/>
              </a:rPr>
              <a:t>          SN </a:t>
            </a:r>
            <a:r>
              <a:rPr lang="en-US" sz="1200" b="1" dirty="0" err="1">
                <a:latin typeface="+mn-lt"/>
              </a:rPr>
              <a:t>Ib</a:t>
            </a:r>
            <a:endParaRPr lang="en-US" sz="1200" b="1" dirty="0">
              <a:latin typeface="+mn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latin typeface="+mn-lt"/>
              </a:rPr>
              <a:t>          SN </a:t>
            </a:r>
            <a:r>
              <a:rPr lang="en-US" sz="1200" b="1" dirty="0" err="1">
                <a:latin typeface="+mn-lt"/>
              </a:rPr>
              <a:t>Ic</a:t>
            </a:r>
            <a:r>
              <a:rPr lang="en-US" sz="1200" b="1" dirty="0">
                <a:latin typeface="+mn-lt"/>
              </a:rPr>
              <a:t>     -  no helium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750" y="5589588"/>
            <a:ext cx="770413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latin typeface="+mn-lt"/>
              </a:rPr>
              <a:t>Supernovae: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latin typeface="+mn-lt"/>
              </a:rPr>
              <a:t>     gigantic stellar explosions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latin typeface="+mn-lt"/>
              </a:rPr>
              <a:t>     within few months more radiation than Sun over entire lifetime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latin typeface="+mn-lt"/>
              </a:rPr>
              <a:t>     shockwaves  5,000-30,000 km/s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latin typeface="+mn-lt"/>
              </a:rPr>
              <a:t>     enrichment interstellar medium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latin typeface="+mn-lt"/>
              </a:rPr>
              <a:t>     triggers star formation in surrounding ISM</a:t>
            </a:r>
          </a:p>
        </p:txBody>
      </p:sp>
      <p:sp>
        <p:nvSpPr>
          <p:cNvPr id="6" name="Rectangle 5"/>
          <p:cNvSpPr/>
          <p:nvPr/>
        </p:nvSpPr>
        <p:spPr>
          <a:xfrm>
            <a:off x="539750" y="5589588"/>
            <a:ext cx="4968875" cy="11969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580063" y="5589588"/>
            <a:ext cx="3168650" cy="11969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" name="Type IA Supernovae.animation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00213"/>
            <a:ext cx="8266112" cy="4752975"/>
          </a:xfrm>
        </p:spPr>
      </p:pic>
      <p:sp>
        <p:nvSpPr>
          <p:cNvPr id="8" name="TextBox 7"/>
          <p:cNvSpPr txBox="1"/>
          <p:nvPr/>
        </p:nvSpPr>
        <p:spPr>
          <a:xfrm>
            <a:off x="358775" y="404813"/>
            <a:ext cx="8785225" cy="78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500" b="1" dirty="0">
                <a:solidFill>
                  <a:schemeClr val="accent1"/>
                </a:solidFill>
                <a:latin typeface="+mj-lt"/>
              </a:rPr>
              <a:t>Type </a:t>
            </a:r>
            <a:r>
              <a:rPr lang="en-US" sz="4500" b="1" dirty="0" err="1">
                <a:solidFill>
                  <a:schemeClr val="accent1"/>
                </a:solidFill>
                <a:latin typeface="+mj-lt"/>
              </a:rPr>
              <a:t>Ia</a:t>
            </a:r>
            <a:r>
              <a:rPr lang="en-US" sz="4500" b="1" dirty="0">
                <a:solidFill>
                  <a:schemeClr val="accent1"/>
                </a:solidFill>
                <a:latin typeface="+mj-lt"/>
              </a:rPr>
              <a:t>  Supernova Explosion </a:t>
            </a:r>
          </a:p>
        </p:txBody>
      </p:sp>
      <p:sp>
        <p:nvSpPr>
          <p:cNvPr id="9" name="Rectangle 8"/>
          <p:cNvSpPr/>
          <p:nvPr/>
        </p:nvSpPr>
        <p:spPr>
          <a:xfrm>
            <a:off x="395288" y="1700213"/>
            <a:ext cx="8280400" cy="468153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9940" name="Picture 3" descr="Iaprogenito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60350"/>
            <a:ext cx="6264275" cy="642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Accretion_Disk_Binary_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0"/>
            <a:ext cx="10271125" cy="6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" name="TextBox 7"/>
          <p:cNvSpPr txBox="1"/>
          <p:nvPr/>
        </p:nvSpPr>
        <p:spPr>
          <a:xfrm>
            <a:off x="1547813" y="404813"/>
            <a:ext cx="8785225" cy="78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500" b="1" dirty="0">
                <a:solidFill>
                  <a:schemeClr val="accent1"/>
                </a:solidFill>
                <a:latin typeface="+mj-lt"/>
              </a:rPr>
              <a:t>Type </a:t>
            </a:r>
            <a:r>
              <a:rPr lang="en-US" sz="4500" b="1" dirty="0" err="1">
                <a:solidFill>
                  <a:schemeClr val="accent1"/>
                </a:solidFill>
                <a:latin typeface="+mj-lt"/>
              </a:rPr>
              <a:t>Ia</a:t>
            </a:r>
            <a:r>
              <a:rPr lang="en-US" sz="4500" b="1" dirty="0">
                <a:solidFill>
                  <a:schemeClr val="accent1"/>
                </a:solidFill>
                <a:latin typeface="+mj-lt"/>
              </a:rPr>
              <a:t>  Supernova </a:t>
            </a:r>
          </a:p>
        </p:txBody>
      </p:sp>
      <p:sp>
        <p:nvSpPr>
          <p:cNvPr id="9" name="Rectangle 8"/>
          <p:cNvSpPr/>
          <p:nvPr/>
        </p:nvSpPr>
        <p:spPr>
          <a:xfrm>
            <a:off x="395288" y="5661025"/>
            <a:ext cx="8280400" cy="93662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966" name="Content Placeholder 5"/>
          <p:cNvSpPr>
            <a:spLocks noGrp="1"/>
          </p:cNvSpPr>
          <p:nvPr>
            <p:ph idx="1"/>
          </p:nvPr>
        </p:nvSpPr>
        <p:spPr>
          <a:xfrm>
            <a:off x="395288" y="1628775"/>
            <a:ext cx="8229600" cy="4525963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sz="1400" b="1" smtClean="0">
              <a:solidFill>
                <a:schemeClr val="accent1"/>
              </a:solidFill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Char char="·"/>
            </a:pPr>
            <a:r>
              <a:rPr lang="en-US" sz="1400" b="1" smtClean="0">
                <a:solidFill>
                  <a:schemeClr val="accent1"/>
                </a:solidFill>
              </a:rPr>
              <a:t> Amongst the most energetic explosions in our Universe: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</a:pPr>
            <a:r>
              <a:rPr lang="en-US" sz="1400" b="1" smtClean="0">
                <a:solidFill>
                  <a:schemeClr val="accent1"/>
                </a:solidFill>
              </a:rPr>
              <a:t>                                               E ~ 10</a:t>
            </a:r>
            <a:r>
              <a:rPr lang="en-US" sz="1400" b="1" baseline="30000" smtClean="0">
                <a:solidFill>
                  <a:schemeClr val="accent1"/>
                </a:solidFill>
              </a:rPr>
              <a:t>54 </a:t>
            </a:r>
            <a:r>
              <a:rPr lang="en-US" sz="1400" b="1" smtClean="0">
                <a:solidFill>
                  <a:schemeClr val="accent1"/>
                </a:solidFill>
              </a:rPr>
              <a:t>ergs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Char char="·"/>
            </a:pPr>
            <a:r>
              <a:rPr lang="en-US" sz="1400" b="1" smtClean="0">
                <a:solidFill>
                  <a:schemeClr val="accent1"/>
                </a:solidFill>
                <a:sym typeface="Mathematica1" pitchFamily="2" charset="2"/>
              </a:rPr>
              <a:t> During explosion the star is as bright as entire galaxy !  (ie. 10</a:t>
            </a:r>
            <a:r>
              <a:rPr lang="en-US" sz="1400" b="1" baseline="30000" smtClean="0">
                <a:solidFill>
                  <a:schemeClr val="accent1"/>
                </a:solidFill>
                <a:sym typeface="Mathematica1" pitchFamily="2" charset="2"/>
              </a:rPr>
              <a:t>11</a:t>
            </a:r>
            <a:r>
              <a:rPr lang="en-US" sz="1400" b="1" smtClean="0">
                <a:solidFill>
                  <a:schemeClr val="accent1"/>
                </a:solidFill>
                <a:sym typeface="Mathematica1" pitchFamily="2" charset="2"/>
              </a:rPr>
              <a:t> stars)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sz="1400" b="1" smtClean="0">
              <a:solidFill>
                <a:schemeClr val="accent1"/>
              </a:solidFill>
              <a:sym typeface="Mathematica1" pitchFamily="2" charset="2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sz="1400" b="1" smtClean="0">
              <a:solidFill>
                <a:schemeClr val="accent1"/>
              </a:solidFill>
              <a:sym typeface="Mathematica1" pitchFamily="2" charset="2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Char char="·"/>
            </a:pPr>
            <a:r>
              <a:rPr lang="en-US" sz="1400" b="1" smtClean="0">
                <a:solidFill>
                  <a:schemeClr val="accent1"/>
                </a:solidFill>
              </a:rPr>
              <a:t> Violent explosion Carbon-Oxygen white dwarfs: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Char char="·"/>
            </a:pPr>
            <a:r>
              <a:rPr lang="en-US" sz="1400" b="1" smtClean="0">
                <a:solidFill>
                  <a:schemeClr val="accent1"/>
                </a:solidFill>
              </a:rPr>
              <a:t> Embedded in binary, mass accretion from companion star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Char char="·"/>
            </a:pPr>
            <a:r>
              <a:rPr lang="en-US" sz="1400" b="1" smtClean="0">
                <a:solidFill>
                  <a:schemeClr val="accent1"/>
                </a:solidFill>
                <a:sym typeface="Mathematica1" pitchFamily="2" charset="2"/>
              </a:rPr>
              <a:t> When nearing</a:t>
            </a:r>
            <a:r>
              <a:rPr lang="en-US" sz="1400" b="1" smtClean="0">
                <a:solidFill>
                  <a:schemeClr val="accent1"/>
                </a:solidFill>
              </a:rPr>
              <a:t> Chandrasekhar Limit   (1.38 M</a:t>
            </a:r>
            <a:r>
              <a:rPr lang="en-US" sz="1400" b="1" baseline="-25000" smtClean="0">
                <a:solidFill>
                  <a:schemeClr val="accent1"/>
                </a:solidFill>
                <a:sym typeface="Mathematica3" pitchFamily="2" charset="2"/>
              </a:rPr>
              <a:t></a:t>
            </a:r>
            <a:r>
              <a:rPr lang="en-US" sz="1400" b="1" smtClean="0">
                <a:solidFill>
                  <a:schemeClr val="accent1"/>
                </a:solidFill>
              </a:rPr>
              <a:t>), electron degeneracy pressure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Char char="·"/>
            </a:pPr>
            <a:r>
              <a:rPr lang="en-US" sz="1400" b="1" smtClean="0">
                <a:solidFill>
                  <a:schemeClr val="accent1"/>
                </a:solidFill>
              </a:rPr>
              <a:t>        can no longer sustain star.</a:t>
            </a:r>
            <a:r>
              <a:rPr lang="en-US" sz="1400" b="1" smtClean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Char char="·"/>
            </a:pPr>
            <a:r>
              <a:rPr lang="en-US" sz="1400" b="1" smtClean="0">
                <a:solidFill>
                  <a:schemeClr val="accent1"/>
                </a:solidFill>
              </a:rPr>
              <a:t>while contracting under its weight, </a:t>
            </a:r>
            <a:r>
              <a:rPr lang="en-US" sz="1400" b="1" smtClean="0">
                <a:solidFill>
                  <a:schemeClr val="accent1"/>
                </a:solidFill>
                <a:sym typeface="Mathematica1" pitchFamily="2" charset="2"/>
              </a:rPr>
              <a:t>carbon fusion sets in,  powering  </a:t>
            </a:r>
            <a:r>
              <a:rPr lang="en-US" sz="1400" b="1" smtClean="0">
                <a:solidFill>
                  <a:schemeClr val="accent1"/>
                </a:solidFill>
              </a:rPr>
              <a:t>a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400" b="1" smtClean="0">
                <a:solidFill>
                  <a:schemeClr val="accent1"/>
                </a:solidFill>
              </a:rPr>
              <a:t>catastrophic deflagration  or detonation wave,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Char char="·"/>
            </a:pPr>
            <a:r>
              <a:rPr lang="en-US" sz="1400" b="1" smtClean="0">
                <a:solidFill>
                  <a:schemeClr val="accent1"/>
                </a:solidFill>
              </a:rPr>
              <a:t>leading to a violent explosion, ripping apart entire star  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sz="1400" b="1" smtClean="0">
              <a:solidFill>
                <a:schemeClr val="accent1"/>
              </a:solidFill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sz="1400" b="1" smtClean="0">
              <a:solidFill>
                <a:schemeClr val="accent1"/>
              </a:solidFill>
              <a:sym typeface="Mathematica1" pitchFamily="2" charset="2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Char char="·"/>
            </a:pPr>
            <a:r>
              <a:rPr lang="en-US" sz="1400" b="1" smtClean="0">
                <a:solidFill>
                  <a:schemeClr val="accent1"/>
                </a:solidFill>
              </a:rPr>
              <a:t>Because exploding stars have nearly uniform  progenitor (~1.38 M</a:t>
            </a:r>
            <a:r>
              <a:rPr lang="en-US" sz="1400" b="1" baseline="-25000" smtClean="0">
                <a:solidFill>
                  <a:schemeClr val="accent1"/>
                </a:solidFill>
                <a:sym typeface="Mathematica3" pitchFamily="2" charset="2"/>
              </a:rPr>
              <a:t></a:t>
            </a:r>
            <a:r>
              <a:rPr lang="en-US" sz="1400" b="1" smtClean="0">
                <a:solidFill>
                  <a:schemeClr val="accent1"/>
                </a:solidFill>
              </a:rPr>
              <a:t> white dwarf),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sz="1400" b="1" smtClean="0">
                <a:solidFill>
                  <a:schemeClr val="accent1"/>
                </a:solidFill>
              </a:rPr>
              <a:t>       their luminosity is almost the same:                 M ~ -19.3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sz="1400" b="1" smtClean="0">
                <a:solidFill>
                  <a:schemeClr val="accent1"/>
                </a:solidFill>
              </a:rPr>
              <a:t>                                                                                     Standard Candle</a:t>
            </a:r>
            <a:endParaRPr lang="en-US" sz="1400" b="1" smtClean="0">
              <a:solidFill>
                <a:schemeClr val="accent1"/>
              </a:solidFill>
              <a:sym typeface="Mathematica1" pitchFamily="2" charset="2"/>
            </a:endParaRPr>
          </a:p>
          <a:p>
            <a:endParaRPr lang="en-US" smtClean="0"/>
          </a:p>
        </p:txBody>
      </p:sp>
      <p:sp>
        <p:nvSpPr>
          <p:cNvPr id="10" name="Rectangle 9"/>
          <p:cNvSpPr/>
          <p:nvPr/>
        </p:nvSpPr>
        <p:spPr>
          <a:xfrm>
            <a:off x="395288" y="2997200"/>
            <a:ext cx="8280400" cy="230346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95288" y="1628775"/>
            <a:ext cx="8280400" cy="122396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395288" y="620713"/>
            <a:ext cx="8229600" cy="11430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8" name="TextBox 7"/>
          <p:cNvSpPr txBox="1"/>
          <p:nvPr/>
        </p:nvSpPr>
        <p:spPr>
          <a:xfrm>
            <a:off x="0" y="260350"/>
            <a:ext cx="9324975" cy="78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5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4000" b="1" dirty="0">
                <a:solidFill>
                  <a:schemeClr val="accent1"/>
                </a:solidFill>
                <a:latin typeface="+mj-lt"/>
              </a:rPr>
              <a:t>Supernova Explosion &amp; Host Galaxy </a:t>
            </a:r>
          </a:p>
        </p:txBody>
      </p:sp>
      <p:pic>
        <p:nvPicPr>
          <p:cNvPr id="41988" name="Picture 5" descr="M51SNe_3panel_gabany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9144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659563" y="5949950"/>
            <a:ext cx="2233612" cy="32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500" b="1" dirty="0">
                <a:solidFill>
                  <a:schemeClr val="accent3"/>
                </a:solidFill>
              </a:rPr>
              <a:t>M51 supernovae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3011" name="Content Placeholder 5" descr="sn1006_tezel_full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223125"/>
          </a:xfrm>
        </p:spPr>
      </p:pic>
      <p:sp>
        <p:nvSpPr>
          <p:cNvPr id="43012" name="TextBox 3"/>
          <p:cNvSpPr txBox="1">
            <a:spLocks noChangeArrowheads="1"/>
          </p:cNvSpPr>
          <p:nvPr/>
        </p:nvSpPr>
        <p:spPr bwMode="auto">
          <a:xfrm>
            <a:off x="250825" y="6308725"/>
            <a:ext cx="3816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chemeClr val="bg1"/>
                </a:solidFill>
              </a:rPr>
              <a:t>Supernova  SN1006:</a:t>
            </a:r>
          </a:p>
          <a:p>
            <a:pPr eaLnBrk="1" hangingPunct="1"/>
            <a:r>
              <a:rPr lang="en-US" sz="1200" b="1">
                <a:solidFill>
                  <a:schemeClr val="bg1"/>
                </a:solidFill>
              </a:rPr>
              <a:t>brightest stellar event recorded in history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55875" y="-100013"/>
            <a:ext cx="4752975" cy="13239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8000" b="1" dirty="0">
                <a:solidFill>
                  <a:schemeClr val="bg1"/>
                </a:solidFill>
                <a:latin typeface="+mj-lt"/>
              </a:rPr>
              <a:t>SN1006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2916238" y="115888"/>
            <a:ext cx="5903912" cy="1009650"/>
          </a:xfrm>
          <a:prstGeom prst="rect">
            <a:avLst/>
          </a:prstGeom>
          <a:solidFill>
            <a:schemeClr val="tx1">
              <a:alpha val="50195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457200" y="1600200"/>
            <a:ext cx="4038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800"/>
          </a:p>
        </p:txBody>
      </p:sp>
      <p:sp>
        <p:nvSpPr>
          <p:cNvPr id="8" name="Rectangle 7"/>
          <p:cNvSpPr/>
          <p:nvPr/>
        </p:nvSpPr>
        <p:spPr>
          <a:xfrm>
            <a:off x="2916238" y="5229225"/>
            <a:ext cx="5903912" cy="1295400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45" name="TextBox 10"/>
          <p:cNvSpPr txBox="1">
            <a:spLocks noChangeArrowheads="1"/>
          </p:cNvSpPr>
          <p:nvPr/>
        </p:nvSpPr>
        <p:spPr bwMode="auto">
          <a:xfrm>
            <a:off x="7380288" y="6165850"/>
            <a:ext cx="1584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chemeClr val="bg1"/>
                </a:solidFill>
              </a:rPr>
              <a:t>Brian Schmidt</a:t>
            </a:r>
          </a:p>
        </p:txBody>
      </p:sp>
      <p:sp>
        <p:nvSpPr>
          <p:cNvPr id="10246" name="Rectangle 13"/>
          <p:cNvSpPr>
            <a:spLocks noChangeArrowheads="1"/>
          </p:cNvSpPr>
          <p:nvPr/>
        </p:nvSpPr>
        <p:spPr bwMode="auto">
          <a:xfrm>
            <a:off x="3132138" y="5516563"/>
            <a:ext cx="50403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“I was shocked by my discovery, I just      </a:t>
            </a:r>
          </a:p>
          <a:p>
            <a:r>
              <a:rPr lang="en-US" b="1">
                <a:solidFill>
                  <a:schemeClr val="accent1"/>
                </a:solidFill>
              </a:rPr>
              <a:t>  assumed we made a mistake" </a:t>
            </a:r>
          </a:p>
        </p:txBody>
      </p:sp>
      <p:pic>
        <p:nvPicPr>
          <p:cNvPr id="10247" name="Picture 9" descr="maipenrai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913"/>
            <a:ext cx="2663825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5" descr="11852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181100"/>
            <a:ext cx="5903912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916238" y="1196975"/>
            <a:ext cx="5903912" cy="3960813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50" name="Picture 17" descr="Maipenrai-06-bottl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573463"/>
            <a:ext cx="1655763" cy="310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9" descr="maipenrai_front_200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2674937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4035" name="Content Placeholder 5" descr="sn1006_tezel_full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223125"/>
          </a:xfrm>
        </p:spPr>
      </p:pic>
      <p:sp>
        <p:nvSpPr>
          <p:cNvPr id="44036" name="TextBox 3"/>
          <p:cNvSpPr txBox="1">
            <a:spLocks noChangeArrowheads="1"/>
          </p:cNvSpPr>
          <p:nvPr/>
        </p:nvSpPr>
        <p:spPr bwMode="auto">
          <a:xfrm>
            <a:off x="250825" y="6308725"/>
            <a:ext cx="3816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chemeClr val="bg1"/>
                </a:solidFill>
              </a:rPr>
              <a:t>Supernova  SN1006:</a:t>
            </a:r>
          </a:p>
          <a:p>
            <a:pPr eaLnBrk="1" hangingPunct="1"/>
            <a:r>
              <a:rPr lang="en-US" sz="1200" b="1">
                <a:solidFill>
                  <a:schemeClr val="bg1"/>
                </a:solidFill>
              </a:rPr>
              <a:t>brightest stellar event recorded in history </a:t>
            </a:r>
          </a:p>
        </p:txBody>
      </p:sp>
      <p:pic>
        <p:nvPicPr>
          <p:cNvPr id="44037" name="Picture 4" descr="sidebar_07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12875"/>
            <a:ext cx="4633913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3850" y="1412875"/>
            <a:ext cx="4608513" cy="4824413"/>
          </a:xfrm>
          <a:prstGeom prst="rect">
            <a:avLst/>
          </a:prstGeom>
          <a:noFill/>
          <a:ln w="412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039" name="TextBox 6"/>
          <p:cNvSpPr txBox="1">
            <a:spLocks noChangeArrowheads="1"/>
          </p:cNvSpPr>
          <p:nvPr/>
        </p:nvSpPr>
        <p:spPr bwMode="auto">
          <a:xfrm>
            <a:off x="5003800" y="4941888"/>
            <a:ext cx="39608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chemeClr val="bg1"/>
                </a:solidFill>
              </a:rPr>
              <a:t>Supernova  SN1006:</a:t>
            </a:r>
          </a:p>
          <a:p>
            <a:pPr eaLnBrk="1" hangingPunct="1"/>
            <a:endParaRPr lang="en-US" sz="1200" b="1">
              <a:solidFill>
                <a:schemeClr val="bg1"/>
              </a:solidFill>
            </a:endParaRPr>
          </a:p>
          <a:p>
            <a:pPr eaLnBrk="1" hangingPunct="1"/>
            <a:r>
              <a:rPr lang="en-US" sz="1200" b="1">
                <a:solidFill>
                  <a:schemeClr val="bg1"/>
                </a:solidFill>
              </a:rPr>
              <a:t>-    brightness:                m = -7.5 </a:t>
            </a:r>
          </a:p>
          <a:p>
            <a:pPr eaLnBrk="1" hangingPunct="1">
              <a:buFontTx/>
              <a:buChar char="-"/>
            </a:pPr>
            <a:r>
              <a:rPr lang="en-US" sz="1200" b="1">
                <a:solidFill>
                  <a:schemeClr val="bg1"/>
                </a:solidFill>
              </a:rPr>
              <a:t>    distance:                    d=2.2 kpc</a:t>
            </a:r>
          </a:p>
          <a:p>
            <a:pPr eaLnBrk="1" hangingPunct="1">
              <a:buFontTx/>
              <a:buChar char="-"/>
            </a:pPr>
            <a:r>
              <a:rPr lang="en-US" sz="1200" b="1">
                <a:solidFill>
                  <a:schemeClr val="bg1"/>
                </a:solidFill>
              </a:rPr>
              <a:t>    recorded:                   China, Egypt, Iraq, Japan, </a:t>
            </a:r>
          </a:p>
          <a:p>
            <a:pPr eaLnBrk="1" hangingPunct="1"/>
            <a:r>
              <a:rPr lang="en-US" sz="1200" b="1">
                <a:solidFill>
                  <a:schemeClr val="bg1"/>
                </a:solidFill>
              </a:rPr>
              <a:t>                                         Switzerland, North America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55875" y="-100013"/>
            <a:ext cx="4752975" cy="13239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8000" b="1" dirty="0">
                <a:solidFill>
                  <a:schemeClr val="bg1"/>
                </a:solidFill>
                <a:latin typeface="+mj-lt"/>
              </a:rPr>
              <a:t>SN1006</a:t>
            </a:r>
          </a:p>
        </p:txBody>
      </p:sp>
      <p:sp>
        <p:nvSpPr>
          <p:cNvPr id="9" name="Rectangle 8"/>
          <p:cNvSpPr/>
          <p:nvPr/>
        </p:nvSpPr>
        <p:spPr>
          <a:xfrm>
            <a:off x="5003800" y="4941888"/>
            <a:ext cx="3960813" cy="1295400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Content Placeholder 5" descr="sn1006_tezel_full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223125"/>
          </a:xfrm>
        </p:spPr>
      </p:pic>
      <p:pic>
        <p:nvPicPr>
          <p:cNvPr id="45059" name="Picture 9" descr="sn1006c_sca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28775"/>
            <a:ext cx="4608513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5061" name="TextBox 3"/>
          <p:cNvSpPr txBox="1">
            <a:spLocks noChangeArrowheads="1"/>
          </p:cNvSpPr>
          <p:nvPr/>
        </p:nvSpPr>
        <p:spPr bwMode="auto">
          <a:xfrm>
            <a:off x="250825" y="6308725"/>
            <a:ext cx="3816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chemeClr val="bg1"/>
                </a:solidFill>
              </a:rPr>
              <a:t>Supernova  SN1006:</a:t>
            </a:r>
          </a:p>
          <a:p>
            <a:pPr eaLnBrk="1" hangingPunct="1"/>
            <a:r>
              <a:rPr lang="en-US" sz="1200" b="1">
                <a:solidFill>
                  <a:schemeClr val="bg1"/>
                </a:solidFill>
              </a:rPr>
              <a:t>brightest stellar event recorded in history </a:t>
            </a:r>
          </a:p>
        </p:txBody>
      </p:sp>
      <p:sp>
        <p:nvSpPr>
          <p:cNvPr id="6" name="Rectangle 5"/>
          <p:cNvSpPr/>
          <p:nvPr/>
        </p:nvSpPr>
        <p:spPr>
          <a:xfrm>
            <a:off x="323850" y="1628775"/>
            <a:ext cx="4608513" cy="4608513"/>
          </a:xfrm>
          <a:prstGeom prst="rect">
            <a:avLst/>
          </a:prstGeom>
          <a:noFill/>
          <a:ln w="412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063" name="TextBox 6"/>
          <p:cNvSpPr txBox="1">
            <a:spLocks noChangeArrowheads="1"/>
          </p:cNvSpPr>
          <p:nvPr/>
        </p:nvSpPr>
        <p:spPr bwMode="auto">
          <a:xfrm>
            <a:off x="5003800" y="4941888"/>
            <a:ext cx="39608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chemeClr val="bg1"/>
                </a:solidFill>
              </a:rPr>
              <a:t>Supernova  SN1006:</a:t>
            </a:r>
          </a:p>
          <a:p>
            <a:pPr eaLnBrk="1" hangingPunct="1"/>
            <a:endParaRPr lang="en-US" sz="1200" b="1">
              <a:solidFill>
                <a:schemeClr val="bg1"/>
              </a:solidFill>
            </a:endParaRPr>
          </a:p>
          <a:p>
            <a:pPr eaLnBrk="1" hangingPunct="1"/>
            <a:r>
              <a:rPr lang="en-US" sz="1200" b="1">
                <a:solidFill>
                  <a:schemeClr val="bg1"/>
                </a:solidFill>
              </a:rPr>
              <a:t>-    brightness:                m = -7.5 </a:t>
            </a:r>
          </a:p>
          <a:p>
            <a:pPr eaLnBrk="1" hangingPunct="1">
              <a:buFontTx/>
              <a:buChar char="-"/>
            </a:pPr>
            <a:r>
              <a:rPr lang="en-US" sz="1200" b="1">
                <a:solidFill>
                  <a:schemeClr val="bg1"/>
                </a:solidFill>
              </a:rPr>
              <a:t>    distance:                    d=2.2 kpc</a:t>
            </a:r>
          </a:p>
          <a:p>
            <a:pPr eaLnBrk="1" hangingPunct="1">
              <a:buFontTx/>
              <a:buChar char="-"/>
            </a:pPr>
            <a:r>
              <a:rPr lang="en-US" sz="1200" b="1">
                <a:solidFill>
                  <a:schemeClr val="bg1"/>
                </a:solidFill>
              </a:rPr>
              <a:t>    recorded:                   China, Egypt, Iraq, Japan, </a:t>
            </a:r>
          </a:p>
          <a:p>
            <a:pPr eaLnBrk="1" hangingPunct="1"/>
            <a:r>
              <a:rPr lang="en-US" sz="1200" b="1">
                <a:solidFill>
                  <a:schemeClr val="bg1"/>
                </a:solidFill>
              </a:rPr>
              <a:t>                                         Switzerland, North America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55875" y="-100013"/>
            <a:ext cx="4752975" cy="13239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8000" b="1" dirty="0">
                <a:solidFill>
                  <a:schemeClr val="bg1"/>
                </a:solidFill>
                <a:latin typeface="+mj-lt"/>
              </a:rPr>
              <a:t>SN1006</a:t>
            </a:r>
          </a:p>
        </p:txBody>
      </p:sp>
      <p:sp>
        <p:nvSpPr>
          <p:cNvPr id="9" name="Rectangle 8"/>
          <p:cNvSpPr/>
          <p:nvPr/>
        </p:nvSpPr>
        <p:spPr>
          <a:xfrm>
            <a:off x="5003800" y="4941888"/>
            <a:ext cx="3960813" cy="1295400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066" name="TextBox 10"/>
          <p:cNvSpPr txBox="1">
            <a:spLocks noChangeArrowheads="1"/>
          </p:cNvSpPr>
          <p:nvPr/>
        </p:nvSpPr>
        <p:spPr bwMode="auto">
          <a:xfrm>
            <a:off x="2987675" y="5661025"/>
            <a:ext cx="3816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chemeClr val="bg1"/>
                </a:solidFill>
              </a:rPr>
              <a:t>present-day </a:t>
            </a:r>
          </a:p>
          <a:p>
            <a:pPr eaLnBrk="1" hangingPunct="1"/>
            <a:r>
              <a:rPr lang="en-US" sz="1200" b="1">
                <a:solidFill>
                  <a:schemeClr val="bg1"/>
                </a:solidFill>
              </a:rPr>
              <a:t>Supernova Remnant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 descr="the-white-dwarf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788" y="357188"/>
            <a:ext cx="5573712" cy="635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500063"/>
            <a:ext cx="3143250" cy="3500437"/>
          </a:xfrm>
        </p:spPr>
        <p:txBody>
          <a:bodyPr/>
          <a:lstStyle/>
          <a:p>
            <a:r>
              <a:rPr lang="en-US" sz="6000" b="1" smtClean="0">
                <a:solidFill>
                  <a:schemeClr val="tx1"/>
                </a:solidFill>
              </a:rPr>
              <a:t>White  Dwarfs 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2928938"/>
            <a:ext cx="7772400" cy="361950"/>
          </a:xfrm>
        </p:spPr>
        <p:txBody>
          <a:bodyPr/>
          <a:lstStyle/>
          <a:p>
            <a:pPr>
              <a:defRPr/>
            </a:pPr>
            <a:r>
              <a:rPr lang="en-US" sz="6000" b="1" dirty="0" smtClean="0">
                <a:solidFill>
                  <a:schemeClr val="accent3"/>
                </a:solidFill>
              </a:rPr>
              <a:t>Low  Mass  Stars </a:t>
            </a:r>
            <a:endParaRPr lang="en-US" sz="6000" b="1" dirty="0">
              <a:solidFill>
                <a:schemeClr val="accent3"/>
              </a:solidFill>
            </a:endParaRPr>
          </a:p>
        </p:txBody>
      </p:sp>
      <p:pic>
        <p:nvPicPr>
          <p:cNvPr id="47107" name="Picture 3" descr="1e7m_comparison_Uranus_Neptune_Sirius_B_Earth_Venu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 rot="9855897">
            <a:off x="5057775" y="4025900"/>
            <a:ext cx="28575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109" name="TextBox 5"/>
          <p:cNvSpPr txBox="1">
            <a:spLocks noChangeArrowheads="1"/>
          </p:cNvSpPr>
          <p:nvPr/>
        </p:nvSpPr>
        <p:spPr bwMode="auto">
          <a:xfrm rot="-968145">
            <a:off x="6108700" y="3359150"/>
            <a:ext cx="17859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accent1"/>
                </a:solidFill>
              </a:rPr>
              <a:t>Sirius  B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8131" name="Content Placeholder 3" descr="an-artists-concept-of-the-surface-of-the-white-dwarf-star-h150465-released-to-reuters_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8" y="100013"/>
            <a:ext cx="4743450" cy="6686550"/>
          </a:xfrm>
        </p:spPr>
      </p:pic>
      <p:pic>
        <p:nvPicPr>
          <p:cNvPr id="48132" name="Picture 4" descr="degerg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3500438"/>
            <a:ext cx="4071937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 descr="whitedwar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214313"/>
            <a:ext cx="4075112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929188" y="142875"/>
            <a:ext cx="4071937" cy="6643688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 descr="SdFDN614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857375"/>
            <a:ext cx="9013825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2"/>
          <p:cNvSpPr>
            <a:spLocks noChangeArrowheads="1"/>
          </p:cNvSpPr>
          <p:nvPr/>
        </p:nvSpPr>
        <p:spPr bwMode="auto">
          <a:xfrm>
            <a:off x="685800" y="18288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/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55663"/>
            <a:ext cx="8836025" cy="4859337"/>
          </a:xfrm>
        </p:spPr>
        <p:txBody>
          <a:bodyPr/>
          <a:lstStyle/>
          <a:p>
            <a:pPr>
              <a:buFontTx/>
              <a:buNone/>
            </a:pPr>
            <a:r>
              <a:rPr lang="en-US" sz="2200" smtClean="0">
                <a:latin typeface="Book Antiqua" pitchFamily="18" charset="0"/>
              </a:rPr>
              <a:t>                     What is the maximum mass that can be supported by </a:t>
            </a:r>
          </a:p>
          <a:p>
            <a:pPr>
              <a:buFontTx/>
              <a:buNone/>
            </a:pPr>
            <a:r>
              <a:rPr lang="en-US" sz="2200" smtClean="0">
                <a:latin typeface="Book Antiqua" pitchFamily="18" charset="0"/>
              </a:rPr>
              <a:t>                     the dense compact material of a white dwarf star?</a:t>
            </a:r>
          </a:p>
        </p:txBody>
      </p:sp>
      <p:sp>
        <p:nvSpPr>
          <p:cNvPr id="49157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  <a:noFill/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  <a:latin typeface="Book Antiqua" pitchFamily="18" charset="0"/>
              </a:rPr>
              <a:t>Chandrasekhar Mass Limit</a:t>
            </a:r>
          </a:p>
        </p:txBody>
      </p:sp>
      <p:graphicFrame>
        <p:nvGraphicFramePr>
          <p:cNvPr id="49158" name="Object 2"/>
          <p:cNvGraphicFramePr>
            <a:graphicFrameLocks noChangeAspect="1"/>
          </p:cNvGraphicFramePr>
          <p:nvPr/>
        </p:nvGraphicFramePr>
        <p:xfrm>
          <a:off x="3286125" y="2714625"/>
          <a:ext cx="3095625" cy="94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0" name="Equation" r:id="rId4" imgW="749300" imgH="228600" progId="Equation.DSMT4">
                  <p:embed/>
                </p:oleObj>
              </mc:Choice>
              <mc:Fallback>
                <p:oleObj name="Equation" r:id="rId4" imgW="74930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25" y="2714625"/>
                        <a:ext cx="3095625" cy="944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/>
          <p:cNvSpPr>
            <a:spLocks noChangeArrowheads="1"/>
          </p:cNvSpPr>
          <p:nvPr/>
        </p:nvSpPr>
        <p:spPr bwMode="auto">
          <a:xfrm>
            <a:off x="107950" y="1989138"/>
            <a:ext cx="8891588" cy="3095625"/>
          </a:xfrm>
          <a:prstGeom prst="roundRect">
            <a:avLst>
              <a:gd name="adj" fmla="val 16667"/>
            </a:avLst>
          </a:prstGeom>
          <a:solidFill>
            <a:srgbClr val="C0C0C0">
              <a:alpha val="45097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sz="5500" b="1" dirty="0">
                <a:solidFill>
                  <a:schemeClr val="accent1"/>
                </a:solidFill>
                <a:latin typeface="+mj-lt"/>
              </a:rPr>
              <a:t> Supernova </a:t>
            </a:r>
            <a:r>
              <a:rPr lang="en-US" sz="5500" b="1" dirty="0" err="1">
                <a:solidFill>
                  <a:schemeClr val="accent1"/>
                </a:solidFill>
                <a:latin typeface="+mj-lt"/>
              </a:rPr>
              <a:t>Lightcurves</a:t>
            </a:r>
            <a:endParaRPr lang="en-US" sz="5500" b="1" dirty="0">
              <a:solidFill>
                <a:schemeClr val="accent1"/>
              </a:solidFill>
              <a:latin typeface="+mj-lt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accent3"/>
                </a:solidFill>
              </a:rPr>
              <a:t>SN 2007uy  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51203" name="Content Placeholder 3" descr="eso0823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8" y="1484313"/>
            <a:ext cx="9072562" cy="4537075"/>
          </a:xfrm>
        </p:spPr>
      </p:pic>
      <p:sp>
        <p:nvSpPr>
          <p:cNvPr id="5" name="TextBox 4"/>
          <p:cNvSpPr txBox="1"/>
          <p:nvPr/>
        </p:nvSpPr>
        <p:spPr>
          <a:xfrm>
            <a:off x="611188" y="5876925"/>
            <a:ext cx="8137525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accent3"/>
                </a:solidFill>
              </a:rPr>
              <a:t>Supernova SN 2007uy in  NGC2770</a:t>
            </a:r>
          </a:p>
          <a:p>
            <a:pPr>
              <a:defRPr/>
            </a:pPr>
            <a:endParaRPr lang="en-US" sz="1600" b="1" dirty="0">
              <a:solidFill>
                <a:schemeClr val="accent3"/>
              </a:solidFill>
            </a:endParaRPr>
          </a:p>
          <a:p>
            <a:pPr>
              <a:defRPr/>
            </a:pPr>
            <a:r>
              <a:rPr lang="en-US" sz="1600" b="1" dirty="0">
                <a:solidFill>
                  <a:schemeClr val="accent3"/>
                </a:solidFill>
              </a:rPr>
              <a:t>while fading,  another supernova, SN2008D, went off in same galaxy </a:t>
            </a:r>
          </a:p>
        </p:txBody>
      </p:sp>
      <p:sp>
        <p:nvSpPr>
          <p:cNvPr id="6" name="Rectangle 5"/>
          <p:cNvSpPr/>
          <p:nvPr/>
        </p:nvSpPr>
        <p:spPr>
          <a:xfrm>
            <a:off x="611188" y="5805488"/>
            <a:ext cx="7993062" cy="936625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aul_sm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196975"/>
            <a:ext cx="6913563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324975" cy="78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5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4000" b="1" dirty="0">
                <a:solidFill>
                  <a:schemeClr val="accent1"/>
                </a:solidFill>
                <a:latin typeface="+mj-lt"/>
              </a:rPr>
              <a:t>Supernova </a:t>
            </a:r>
            <a:r>
              <a:rPr lang="en-US" sz="4000" b="1" dirty="0" err="1">
                <a:solidFill>
                  <a:schemeClr val="accent1"/>
                </a:solidFill>
                <a:latin typeface="+mj-lt"/>
              </a:rPr>
              <a:t>Lightcurve</a:t>
            </a:r>
            <a:r>
              <a:rPr lang="en-US" sz="4000" b="1" dirty="0">
                <a:solidFill>
                  <a:schemeClr val="accent1"/>
                </a:solidFill>
                <a:latin typeface="+mj-lt"/>
              </a:rPr>
              <a:t> &amp; Spectrum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42988" y="1052513"/>
            <a:ext cx="7200900" cy="540067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63713" y="115888"/>
            <a:ext cx="9324975" cy="78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5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Supernova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Lightcurve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42988" y="2997200"/>
            <a:ext cx="4465637" cy="338455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3252" name="Picture 5" descr="clip_image002_00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96975"/>
            <a:ext cx="40322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9" descr="snlite_we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052513"/>
            <a:ext cx="5148262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Rectangle 11"/>
          <p:cNvSpPr>
            <a:spLocks noChangeArrowheads="1"/>
          </p:cNvSpPr>
          <p:nvPr/>
        </p:nvSpPr>
        <p:spPr bwMode="auto">
          <a:xfrm>
            <a:off x="611188" y="5013325"/>
            <a:ext cx="799306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/>
              <a:t>Type Ia supernovae follow a characteristic light curve</a:t>
            </a:r>
          </a:p>
          <a:p>
            <a:r>
              <a:rPr lang="en-US" sz="1400"/>
              <a:t>—the graph of luminosity as a function of time—after the explosion. </a:t>
            </a:r>
          </a:p>
          <a:p>
            <a:endParaRPr lang="en-US" sz="1400"/>
          </a:p>
          <a:p>
            <a:r>
              <a:rPr lang="en-US" sz="1400"/>
              <a:t>This luminosity is generated by the radioactive decay of Nickel-56 through Cobalt-56 to Iron-56.</a:t>
            </a:r>
            <a:r>
              <a:rPr lang="en-US" sz="1400" baseline="30000"/>
              <a:t> </a:t>
            </a:r>
          </a:p>
          <a:p>
            <a:endParaRPr lang="en-US" sz="1400"/>
          </a:p>
          <a:p>
            <a:r>
              <a:rPr lang="en-US" sz="1400"/>
              <a:t>Maximum absolute magnitude of about -19.3.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9750" y="4941888"/>
            <a:ext cx="8353425" cy="1439862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21520</TotalTime>
  <Words>4935</Words>
  <Application>Microsoft Office PowerPoint</Application>
  <PresentationFormat>On-screen Show (4:3)</PresentationFormat>
  <Paragraphs>1344</Paragraphs>
  <Slides>154</Slides>
  <Notes>6</Notes>
  <HiddenSlides>1</HiddenSlides>
  <MMClips>4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154</vt:i4>
      </vt:variant>
    </vt:vector>
  </HeadingPairs>
  <TitlesOfParts>
    <vt:vector size="164" baseType="lpstr"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Equation</vt:lpstr>
      <vt:lpstr>MathType 6.0 Equation</vt:lpstr>
      <vt:lpstr>Microsoft Equation 3.0</vt:lpstr>
      <vt:lpstr>PowerPoint Presentation</vt:lpstr>
      <vt:lpstr>Nobel Prize Laureates </vt:lpstr>
      <vt:lpstr>Nobel Prize Physics 2011 </vt:lpstr>
      <vt:lpstr>PowerPoint Presentation</vt:lpstr>
      <vt:lpstr>Supernova Cosmology Project</vt:lpstr>
      <vt:lpstr>Supernova Cosmology Project</vt:lpstr>
      <vt:lpstr>Supernova Cosmology Project</vt:lpstr>
      <vt:lpstr>Supernova Cosmology Project</vt:lpstr>
      <vt:lpstr>PowerPoint Presentation</vt:lpstr>
      <vt:lpstr>PowerPoint Presentation</vt:lpstr>
      <vt:lpstr>Science Magazine 1998 </vt:lpstr>
      <vt:lpstr>PowerPoint Presentation</vt:lpstr>
      <vt:lpstr>Cosmic Expansion </vt:lpstr>
      <vt:lpstr>PowerPoint Presentation</vt:lpstr>
      <vt:lpstr>Einstein Field Equation</vt:lpstr>
      <vt:lpstr>Einstein Field Equation</vt:lpstr>
      <vt:lpstr>Uniformly Curved  Space</vt:lpstr>
      <vt:lpstr>Friedmann-Robertson-Walker-Lemaitre Universe</vt:lpstr>
      <vt:lpstr>Friedmann-Robertson-Walker-Lemaitre Universe</vt:lpstr>
      <vt:lpstr>PowerPoint Presentation</vt:lpstr>
      <vt:lpstr>Hubble Expansion</vt:lpstr>
      <vt:lpstr>     Cosmic Redshift</vt:lpstr>
      <vt:lpstr>Redshift &amp;  Galaxy Spectra</vt:lpstr>
      <vt:lpstr>PowerPoint Presentation</vt:lpstr>
      <vt:lpstr>                 FRW  Dynamics</vt:lpstr>
      <vt:lpstr> FRW Universe:  Curvature</vt:lpstr>
      <vt:lpstr>               FRW Dynamics:         Cosmic  Acceleration</vt:lpstr>
      <vt:lpstr>PowerPoint Presentation</vt:lpstr>
      <vt:lpstr>Cosmic Microwave Background</vt:lpstr>
      <vt:lpstr>Measuring  Curvature</vt:lpstr>
      <vt:lpstr>Measuring  Curvature</vt:lpstr>
      <vt:lpstr>Music of the Spheres</vt:lpstr>
      <vt:lpstr>PowerPoint Presentation</vt:lpstr>
      <vt:lpstr>PowerPoint Presentation</vt:lpstr>
      <vt:lpstr>Angular  CMB  temperature fluctuations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LCDM  Cosmology</vt:lpstr>
      <vt:lpstr>PowerPoint Presentation</vt:lpstr>
      <vt:lpstr>PowerPoint Presentation</vt:lpstr>
      <vt:lpstr>LCDM  Cosmology</vt:lpstr>
      <vt:lpstr>PowerPoint Presentation</vt:lpstr>
      <vt:lpstr>PowerPoint Presentation</vt:lpstr>
      <vt:lpstr>Standard Cosmology ~ 1990</vt:lpstr>
      <vt:lpstr>Galaxy Clustering</vt:lpstr>
      <vt:lpstr>Cluster Baryon fraction</vt:lpstr>
      <vt:lpstr>Cosmic Age Crisis</vt:lpstr>
      <vt:lpstr>Age of the Universe</vt:lpstr>
      <vt:lpstr>Cosmic Age Crisis</vt:lpstr>
      <vt:lpstr>1995: Cosmic Confusion</vt:lpstr>
      <vt:lpstr>PowerPoint Presentation</vt:lpstr>
      <vt:lpstr>Dark Energy &amp; Cosmic Acceleration</vt:lpstr>
      <vt:lpstr>Dark  Energy:  Identity &amp; Nature</vt:lpstr>
      <vt:lpstr>Galaxy Clustering</vt:lpstr>
      <vt:lpstr>Dark Energy &amp; Cosmic Acceleration</vt:lpstr>
      <vt:lpstr>Phantom Energy: </vt:lpstr>
      <vt:lpstr>Dynamic  Dark  Energy</vt:lpstr>
      <vt:lpstr>DE Equation of State </vt:lpstr>
      <vt:lpstr>PowerPoint Presentation</vt:lpstr>
      <vt:lpstr>PowerPoint Presentation</vt:lpstr>
      <vt:lpstr>Take-Home Facts</vt:lpstr>
      <vt:lpstr>Take-Home Facts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Probes DE:  additional</vt:lpstr>
      <vt:lpstr>Dark Energy Probes:   Comparison</vt:lpstr>
      <vt:lpstr>PowerPoint Presentation</vt:lpstr>
      <vt:lpstr>  Robertson-Walker  Metric</vt:lpstr>
      <vt:lpstr>Cosmic Distance Measurements</vt:lpstr>
      <vt:lpstr>Luminosity Distance</vt:lpstr>
      <vt:lpstr>Luminosity Distance</vt:lpstr>
      <vt:lpstr>Luminosity Distance</vt:lpstr>
      <vt:lpstr>Standard  Candles  in  Cosmology</vt:lpstr>
      <vt:lpstr>PowerPoint Presentation</vt:lpstr>
      <vt:lpstr>Supernovae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White  Dwarfs  </vt:lpstr>
      <vt:lpstr>Low  Mass  Stars </vt:lpstr>
      <vt:lpstr>PowerPoint Presentation</vt:lpstr>
      <vt:lpstr>Chandrasekhar Mass Limit</vt:lpstr>
      <vt:lpstr>PowerPoint Presentation</vt:lpstr>
      <vt:lpstr>SN 2007uy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Cosmic  Acceleration</vt:lpstr>
      <vt:lpstr>PowerPoint Presentation</vt:lpstr>
      <vt:lpstr>Cosmic  Acceleration</vt:lpstr>
      <vt:lpstr>Cosmic  Acceleration</vt:lpstr>
      <vt:lpstr>PowerPoint Presentation</vt:lpstr>
      <vt:lpstr>PowerPoint Presentation</vt:lpstr>
      <vt:lpstr>Cosmic Deceleration</vt:lpstr>
      <vt:lpstr>PowerPoint Presentation</vt:lpstr>
      <vt:lpstr>Cosmic Deceleration</vt:lpstr>
      <vt:lpstr>Union2: state-of-the-art SNIa compilation</vt:lpstr>
      <vt:lpstr>PowerPoint Presentation</vt:lpstr>
      <vt:lpstr>Cosmic Constraints LSS Clustering</vt:lpstr>
      <vt:lpstr>PowerPoint Presentation</vt:lpstr>
      <vt:lpstr>Large  Scale  Flows</vt:lpstr>
      <vt:lpstr>Redshift  Distortions</vt:lpstr>
      <vt:lpstr>sky-redshift space  2-pt correlation function (,)</vt:lpstr>
      <vt:lpstr>Redshift Space Distortions  Correlation Function</vt:lpstr>
      <vt:lpstr>Evolution Growth Rate</vt:lpstr>
      <vt:lpstr>PowerPoint Presentation</vt:lpstr>
      <vt:lpstr>Cosmic Constraints LSS Clustering</vt:lpstr>
      <vt:lpstr>PowerPoint Presentation</vt:lpstr>
      <vt:lpstr>Large  Scale  Flows</vt:lpstr>
      <vt:lpstr>Redshift  Distortions</vt:lpstr>
      <vt:lpstr>sky-redshift space  2-pt correlation function (,)</vt:lpstr>
      <vt:lpstr>Redshift Space Distortions  Correlation Function</vt:lpstr>
      <vt:lpstr>Evolution Growth Rate</vt:lpstr>
      <vt:lpstr>PowerPoint Presentation</vt:lpstr>
      <vt:lpstr>BAO</vt:lpstr>
      <vt:lpstr>BAO as cosmological tools</vt:lpstr>
      <vt:lpstr>Measuring BAO</vt:lpstr>
      <vt:lpstr>Measuring BAO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Evolving  Void  Shapes</vt:lpstr>
      <vt:lpstr>Evolving  Void  Shapes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Take-Home Facts</vt:lpstr>
      <vt:lpstr>Take-Home Facts</vt:lpstr>
      <vt:lpstr>Take-Home Facts</vt:lpstr>
      <vt:lpstr>PowerPoint Presentation</vt:lpstr>
    </vt:vector>
  </TitlesOfParts>
  <Company>Kapteyn Astronomical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Cosmological Structure Formation</dc:title>
  <dc:creator>weygaert</dc:creator>
  <cp:lastModifiedBy>Rien</cp:lastModifiedBy>
  <cp:revision>568</cp:revision>
  <dcterms:created xsi:type="dcterms:W3CDTF">2003-04-08T08:38:37Z</dcterms:created>
  <dcterms:modified xsi:type="dcterms:W3CDTF">2013-11-13T10:48:00Z</dcterms:modified>
</cp:coreProperties>
</file>