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4.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7.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8.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9.xml" ContentType="application/vnd.openxmlformats-officedocument.theme+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0.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1.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2.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3.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4.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5.xml" ContentType="application/vnd.openxmlformats-officedocument.theme+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16.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17.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18.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19.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20.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1.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22.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theme/theme23.xml" ContentType="application/vnd.openxmlformats-officedocument.theme+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24.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25.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theme/theme26.xml" ContentType="application/vnd.openxmlformats-officedocument.theme+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27.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theme/theme28.xml" ContentType="application/vnd.openxmlformats-officedocument.theme+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29.xml" ContentType="application/vnd.openxmlformats-officedocument.theme+xml"/>
  <Override PartName="/ppt/theme/theme30.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9" r:id="rId2"/>
    <p:sldMasterId id="2147483705" r:id="rId3"/>
    <p:sldMasterId id="2147483721" r:id="rId4"/>
    <p:sldMasterId id="2147483737" r:id="rId5"/>
    <p:sldMasterId id="2147483753" r:id="rId6"/>
    <p:sldMasterId id="2147483769" r:id="rId7"/>
    <p:sldMasterId id="2147483785" r:id="rId8"/>
    <p:sldMasterId id="2147483801" r:id="rId9"/>
    <p:sldMasterId id="2147483817" r:id="rId10"/>
    <p:sldMasterId id="2147483833" r:id="rId11"/>
    <p:sldMasterId id="2147483849" r:id="rId12"/>
    <p:sldMasterId id="2147483865" r:id="rId13"/>
    <p:sldMasterId id="2147483881" r:id="rId14"/>
    <p:sldMasterId id="2147483897" r:id="rId15"/>
    <p:sldMasterId id="2147483913" r:id="rId16"/>
    <p:sldMasterId id="2147483929" r:id="rId17"/>
    <p:sldMasterId id="2147483945" r:id="rId18"/>
    <p:sldMasterId id="2147483961" r:id="rId19"/>
    <p:sldMasterId id="2147483977" r:id="rId20"/>
    <p:sldMasterId id="2147483993" r:id="rId21"/>
    <p:sldMasterId id="2147484009" r:id="rId22"/>
    <p:sldMasterId id="2147484025" r:id="rId23"/>
    <p:sldMasterId id="2147484041" r:id="rId24"/>
    <p:sldMasterId id="2147484057" r:id="rId25"/>
    <p:sldMasterId id="2147484073" r:id="rId26"/>
    <p:sldMasterId id="2147484089" r:id="rId27"/>
    <p:sldMasterId id="2147484105" r:id="rId28"/>
    <p:sldMasterId id="2147484121" r:id="rId29"/>
  </p:sldMasterIdLst>
  <p:notesMasterIdLst>
    <p:notesMasterId r:id="rId136"/>
  </p:notesMasterIdLst>
  <p:sldIdLst>
    <p:sldId id="1024" r:id="rId30"/>
    <p:sldId id="1411" r:id="rId31"/>
    <p:sldId id="1412" r:id="rId32"/>
    <p:sldId id="1414" r:id="rId33"/>
    <p:sldId id="1415" r:id="rId34"/>
    <p:sldId id="1416" r:id="rId35"/>
    <p:sldId id="1339" r:id="rId36"/>
    <p:sldId id="1386" r:id="rId37"/>
    <p:sldId id="1417" r:id="rId38"/>
    <p:sldId id="1418" r:id="rId39"/>
    <p:sldId id="1419" r:id="rId40"/>
    <p:sldId id="1421" r:id="rId41"/>
    <p:sldId id="1426" r:id="rId42"/>
    <p:sldId id="1423" r:id="rId43"/>
    <p:sldId id="1422" r:id="rId44"/>
    <p:sldId id="1424" r:id="rId45"/>
    <p:sldId id="1425" r:id="rId46"/>
    <p:sldId id="1322" r:id="rId47"/>
    <p:sldId id="1432" r:id="rId48"/>
    <p:sldId id="1433" r:id="rId49"/>
    <p:sldId id="1431" r:id="rId50"/>
    <p:sldId id="1435" r:id="rId51"/>
    <p:sldId id="1385" r:id="rId52"/>
    <p:sldId id="1436" r:id="rId53"/>
    <p:sldId id="1438" r:id="rId54"/>
    <p:sldId id="1439" r:id="rId55"/>
    <p:sldId id="1440" r:id="rId56"/>
    <p:sldId id="1441" r:id="rId57"/>
    <p:sldId id="1458" r:id="rId58"/>
    <p:sldId id="1455" r:id="rId59"/>
    <p:sldId id="1459" r:id="rId60"/>
    <p:sldId id="1457" r:id="rId61"/>
    <p:sldId id="1506" r:id="rId62"/>
    <p:sldId id="1504" r:id="rId63"/>
    <p:sldId id="1442" r:id="rId64"/>
    <p:sldId id="1505" r:id="rId65"/>
    <p:sldId id="812" r:id="rId66"/>
    <p:sldId id="1400" r:id="rId67"/>
    <p:sldId id="1401" r:id="rId68"/>
    <p:sldId id="1403" r:id="rId69"/>
    <p:sldId id="1434" r:id="rId70"/>
    <p:sldId id="1428" r:id="rId71"/>
    <p:sldId id="1429" r:id="rId72"/>
    <p:sldId id="1430" r:id="rId73"/>
    <p:sldId id="1437" r:id="rId74"/>
    <p:sldId id="1420" r:id="rId75"/>
    <p:sldId id="1379" r:id="rId76"/>
    <p:sldId id="1374" r:id="rId77"/>
    <p:sldId id="1478" r:id="rId78"/>
    <p:sldId id="1466" r:id="rId79"/>
    <p:sldId id="1467" r:id="rId80"/>
    <p:sldId id="1475" r:id="rId81"/>
    <p:sldId id="1476" r:id="rId82"/>
    <p:sldId id="1477" r:id="rId83"/>
    <p:sldId id="1453" r:id="rId84"/>
    <p:sldId id="1377" r:id="rId85"/>
    <p:sldId id="1452" r:id="rId86"/>
    <p:sldId id="1444" r:id="rId87"/>
    <p:sldId id="1445" r:id="rId88"/>
    <p:sldId id="1446" r:id="rId89"/>
    <p:sldId id="1447" r:id="rId90"/>
    <p:sldId id="1448" r:id="rId91"/>
    <p:sldId id="1449" r:id="rId92"/>
    <p:sldId id="1450" r:id="rId93"/>
    <p:sldId id="1451" r:id="rId94"/>
    <p:sldId id="1499" r:id="rId95"/>
    <p:sldId id="1460" r:id="rId96"/>
    <p:sldId id="1461" r:id="rId97"/>
    <p:sldId id="1479" r:id="rId98"/>
    <p:sldId id="1481" r:id="rId99"/>
    <p:sldId id="1482" r:id="rId100"/>
    <p:sldId id="1483" r:id="rId101"/>
    <p:sldId id="1484" r:id="rId102"/>
    <p:sldId id="1485" r:id="rId103"/>
    <p:sldId id="1486" r:id="rId104"/>
    <p:sldId id="1487" r:id="rId105"/>
    <p:sldId id="1488" r:id="rId106"/>
    <p:sldId id="1489" r:id="rId107"/>
    <p:sldId id="1490" r:id="rId108"/>
    <p:sldId id="1497" r:id="rId109"/>
    <p:sldId id="1328" r:id="rId110"/>
    <p:sldId id="1204" r:id="rId111"/>
    <p:sldId id="1308" r:id="rId112"/>
    <p:sldId id="1309" r:id="rId113"/>
    <p:sldId id="1310" r:id="rId114"/>
    <p:sldId id="1311" r:id="rId115"/>
    <p:sldId id="1312" r:id="rId116"/>
    <p:sldId id="1313" r:id="rId117"/>
    <p:sldId id="1408" r:id="rId118"/>
    <p:sldId id="1410" r:id="rId119"/>
    <p:sldId id="1314" r:id="rId120"/>
    <p:sldId id="1300" r:id="rId121"/>
    <p:sldId id="1301" r:id="rId122"/>
    <p:sldId id="1302" r:id="rId123"/>
    <p:sldId id="1373" r:id="rId124"/>
    <p:sldId id="1491" r:id="rId125"/>
    <p:sldId id="1492" r:id="rId126"/>
    <p:sldId id="1493" r:id="rId127"/>
    <p:sldId id="1498" r:id="rId128"/>
    <p:sldId id="1500" r:id="rId129"/>
    <p:sldId id="1501" r:id="rId130"/>
    <p:sldId id="1494" r:id="rId131"/>
    <p:sldId id="1502" r:id="rId132"/>
    <p:sldId id="1503" r:id="rId133"/>
    <p:sldId id="1495" r:id="rId134"/>
    <p:sldId id="1496" r:id="rId135"/>
  </p:sldIdLst>
  <p:sldSz cx="9144000" cy="6858000" type="screen4x3"/>
  <p:notesSz cx="7086600" cy="10221913"/>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BDBDB"/>
    <a:srgbClr val="CDCDCD"/>
    <a:srgbClr val="000066"/>
    <a:srgbClr val="CC6600"/>
    <a:srgbClr val="CC0000"/>
    <a:srgbClr val="000099"/>
    <a:srgbClr val="080808"/>
    <a:srgbClr val="11111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6334" autoAdjust="0"/>
    <p:restoredTop sz="94639" autoAdjust="0"/>
  </p:normalViewPr>
  <p:slideViewPr>
    <p:cSldViewPr>
      <p:cViewPr varScale="1">
        <p:scale>
          <a:sx n="96" d="100"/>
          <a:sy n="96" d="100"/>
        </p:scale>
        <p:origin x="90" y="-4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029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8.xml"/><Relationship Id="rId21" Type="http://schemas.openxmlformats.org/officeDocument/2006/relationships/slideMaster" Target="slideMasters/slideMaster21.xml"/><Relationship Id="rId42" Type="http://schemas.openxmlformats.org/officeDocument/2006/relationships/slide" Target="slides/slide13.xml"/><Relationship Id="rId47" Type="http://schemas.openxmlformats.org/officeDocument/2006/relationships/slide" Target="slides/slide18.xml"/><Relationship Id="rId63" Type="http://schemas.openxmlformats.org/officeDocument/2006/relationships/slide" Target="slides/slide34.xml"/><Relationship Id="rId68" Type="http://schemas.openxmlformats.org/officeDocument/2006/relationships/slide" Target="slides/slide39.xml"/><Relationship Id="rId84" Type="http://schemas.openxmlformats.org/officeDocument/2006/relationships/slide" Target="slides/slide55.xml"/><Relationship Id="rId89" Type="http://schemas.openxmlformats.org/officeDocument/2006/relationships/slide" Target="slides/slide60.xml"/><Relationship Id="rId112" Type="http://schemas.openxmlformats.org/officeDocument/2006/relationships/slide" Target="slides/slide83.xml"/><Relationship Id="rId133" Type="http://schemas.openxmlformats.org/officeDocument/2006/relationships/slide" Target="slides/slide104.xml"/><Relationship Id="rId138" Type="http://schemas.openxmlformats.org/officeDocument/2006/relationships/viewProps" Target="viewProps.xml"/><Relationship Id="rId16" Type="http://schemas.openxmlformats.org/officeDocument/2006/relationships/slideMaster" Target="slideMasters/slideMaster16.xml"/><Relationship Id="rId107" Type="http://schemas.openxmlformats.org/officeDocument/2006/relationships/slide" Target="slides/slide78.xml"/><Relationship Id="rId11" Type="http://schemas.openxmlformats.org/officeDocument/2006/relationships/slideMaster" Target="slideMasters/slideMaster11.xml"/><Relationship Id="rId32" Type="http://schemas.openxmlformats.org/officeDocument/2006/relationships/slide" Target="slides/slide3.xml"/><Relationship Id="rId37" Type="http://schemas.openxmlformats.org/officeDocument/2006/relationships/slide" Target="slides/slide8.xml"/><Relationship Id="rId53" Type="http://schemas.openxmlformats.org/officeDocument/2006/relationships/slide" Target="slides/slide24.xml"/><Relationship Id="rId58" Type="http://schemas.openxmlformats.org/officeDocument/2006/relationships/slide" Target="slides/slide29.xml"/><Relationship Id="rId74" Type="http://schemas.openxmlformats.org/officeDocument/2006/relationships/slide" Target="slides/slide45.xml"/><Relationship Id="rId79" Type="http://schemas.openxmlformats.org/officeDocument/2006/relationships/slide" Target="slides/slide50.xml"/><Relationship Id="rId102" Type="http://schemas.openxmlformats.org/officeDocument/2006/relationships/slide" Target="slides/slide73.xml"/><Relationship Id="rId123" Type="http://schemas.openxmlformats.org/officeDocument/2006/relationships/slide" Target="slides/slide94.xml"/><Relationship Id="rId128" Type="http://schemas.openxmlformats.org/officeDocument/2006/relationships/slide" Target="slides/slide99.xml"/><Relationship Id="rId5" Type="http://schemas.openxmlformats.org/officeDocument/2006/relationships/slideMaster" Target="slideMasters/slideMaster5.xml"/><Relationship Id="rId90" Type="http://schemas.openxmlformats.org/officeDocument/2006/relationships/slide" Target="slides/slide61.xml"/><Relationship Id="rId95" Type="http://schemas.openxmlformats.org/officeDocument/2006/relationships/slide" Target="slides/slide66.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4.xml"/><Relationship Id="rId48" Type="http://schemas.openxmlformats.org/officeDocument/2006/relationships/slide" Target="slides/slide19.xml"/><Relationship Id="rId64" Type="http://schemas.openxmlformats.org/officeDocument/2006/relationships/slide" Target="slides/slide35.xml"/><Relationship Id="rId69" Type="http://schemas.openxmlformats.org/officeDocument/2006/relationships/slide" Target="slides/slide40.xml"/><Relationship Id="rId113" Type="http://schemas.openxmlformats.org/officeDocument/2006/relationships/slide" Target="slides/slide84.xml"/><Relationship Id="rId118" Type="http://schemas.openxmlformats.org/officeDocument/2006/relationships/slide" Target="slides/slide89.xml"/><Relationship Id="rId134" Type="http://schemas.openxmlformats.org/officeDocument/2006/relationships/slide" Target="slides/slide105.xml"/><Relationship Id="rId13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22.xml"/><Relationship Id="rId72" Type="http://schemas.openxmlformats.org/officeDocument/2006/relationships/slide" Target="slides/slide43.xml"/><Relationship Id="rId80" Type="http://schemas.openxmlformats.org/officeDocument/2006/relationships/slide" Target="slides/slide51.xml"/><Relationship Id="rId85" Type="http://schemas.openxmlformats.org/officeDocument/2006/relationships/slide" Target="slides/slide56.xml"/><Relationship Id="rId93" Type="http://schemas.openxmlformats.org/officeDocument/2006/relationships/slide" Target="slides/slide64.xml"/><Relationship Id="rId98" Type="http://schemas.openxmlformats.org/officeDocument/2006/relationships/slide" Target="slides/slide69.xml"/><Relationship Id="rId121"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4.xml"/><Relationship Id="rId38" Type="http://schemas.openxmlformats.org/officeDocument/2006/relationships/slide" Target="slides/slide9.xml"/><Relationship Id="rId46" Type="http://schemas.openxmlformats.org/officeDocument/2006/relationships/slide" Target="slides/slide17.xml"/><Relationship Id="rId59" Type="http://schemas.openxmlformats.org/officeDocument/2006/relationships/slide" Target="slides/slide30.xml"/><Relationship Id="rId67" Type="http://schemas.openxmlformats.org/officeDocument/2006/relationships/slide" Target="slides/slide38.xml"/><Relationship Id="rId103" Type="http://schemas.openxmlformats.org/officeDocument/2006/relationships/slide" Target="slides/slide74.xml"/><Relationship Id="rId108" Type="http://schemas.openxmlformats.org/officeDocument/2006/relationships/slide" Target="slides/slide79.xml"/><Relationship Id="rId116" Type="http://schemas.openxmlformats.org/officeDocument/2006/relationships/slide" Target="slides/slide87.xml"/><Relationship Id="rId124" Type="http://schemas.openxmlformats.org/officeDocument/2006/relationships/slide" Target="slides/slide95.xml"/><Relationship Id="rId129" Type="http://schemas.openxmlformats.org/officeDocument/2006/relationships/slide" Target="slides/slide100.xml"/><Relationship Id="rId137" Type="http://schemas.openxmlformats.org/officeDocument/2006/relationships/presProps" Target="presProps.xml"/><Relationship Id="rId20" Type="http://schemas.openxmlformats.org/officeDocument/2006/relationships/slideMaster" Target="slideMasters/slideMaster20.xml"/><Relationship Id="rId41" Type="http://schemas.openxmlformats.org/officeDocument/2006/relationships/slide" Target="slides/slide12.xml"/><Relationship Id="rId54" Type="http://schemas.openxmlformats.org/officeDocument/2006/relationships/slide" Target="slides/slide25.xml"/><Relationship Id="rId62" Type="http://schemas.openxmlformats.org/officeDocument/2006/relationships/slide" Target="slides/slide33.xml"/><Relationship Id="rId70" Type="http://schemas.openxmlformats.org/officeDocument/2006/relationships/slide" Target="slides/slide41.xml"/><Relationship Id="rId75" Type="http://schemas.openxmlformats.org/officeDocument/2006/relationships/slide" Target="slides/slide46.xml"/><Relationship Id="rId83" Type="http://schemas.openxmlformats.org/officeDocument/2006/relationships/slide" Target="slides/slide54.xml"/><Relationship Id="rId88" Type="http://schemas.openxmlformats.org/officeDocument/2006/relationships/slide" Target="slides/slide59.xml"/><Relationship Id="rId91" Type="http://schemas.openxmlformats.org/officeDocument/2006/relationships/slide" Target="slides/slide62.xml"/><Relationship Id="rId96" Type="http://schemas.openxmlformats.org/officeDocument/2006/relationships/slide" Target="slides/slide67.xml"/><Relationship Id="rId111" Type="http://schemas.openxmlformats.org/officeDocument/2006/relationships/slide" Target="slides/slide82.xml"/><Relationship Id="rId132" Type="http://schemas.openxmlformats.org/officeDocument/2006/relationships/slide" Target="slides/slide103.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7.xml"/><Relationship Id="rId49" Type="http://schemas.openxmlformats.org/officeDocument/2006/relationships/slide" Target="slides/slide20.xml"/><Relationship Id="rId57" Type="http://schemas.openxmlformats.org/officeDocument/2006/relationships/slide" Target="slides/slide28.xml"/><Relationship Id="rId106" Type="http://schemas.openxmlformats.org/officeDocument/2006/relationships/slide" Target="slides/slide77.xml"/><Relationship Id="rId114" Type="http://schemas.openxmlformats.org/officeDocument/2006/relationships/slide" Target="slides/slide85.xml"/><Relationship Id="rId119" Type="http://schemas.openxmlformats.org/officeDocument/2006/relationships/slide" Target="slides/slide90.xml"/><Relationship Id="rId127" Type="http://schemas.openxmlformats.org/officeDocument/2006/relationships/slide" Target="slides/slide98.xml"/><Relationship Id="rId10" Type="http://schemas.openxmlformats.org/officeDocument/2006/relationships/slideMaster" Target="slideMasters/slideMaster10.xml"/><Relationship Id="rId31" Type="http://schemas.openxmlformats.org/officeDocument/2006/relationships/slide" Target="slides/slide2.xml"/><Relationship Id="rId44" Type="http://schemas.openxmlformats.org/officeDocument/2006/relationships/slide" Target="slides/slide15.xml"/><Relationship Id="rId52" Type="http://schemas.openxmlformats.org/officeDocument/2006/relationships/slide" Target="slides/slide23.xml"/><Relationship Id="rId60" Type="http://schemas.openxmlformats.org/officeDocument/2006/relationships/slide" Target="slides/slide31.xml"/><Relationship Id="rId65" Type="http://schemas.openxmlformats.org/officeDocument/2006/relationships/slide" Target="slides/slide36.xml"/><Relationship Id="rId73" Type="http://schemas.openxmlformats.org/officeDocument/2006/relationships/slide" Target="slides/slide44.xml"/><Relationship Id="rId78" Type="http://schemas.openxmlformats.org/officeDocument/2006/relationships/slide" Target="slides/slide49.xml"/><Relationship Id="rId81" Type="http://schemas.openxmlformats.org/officeDocument/2006/relationships/slide" Target="slides/slide52.xml"/><Relationship Id="rId86" Type="http://schemas.openxmlformats.org/officeDocument/2006/relationships/slide" Target="slides/slide57.xml"/><Relationship Id="rId94" Type="http://schemas.openxmlformats.org/officeDocument/2006/relationships/slide" Target="slides/slide65.xml"/><Relationship Id="rId99" Type="http://schemas.openxmlformats.org/officeDocument/2006/relationships/slide" Target="slides/slide70.xml"/><Relationship Id="rId101" Type="http://schemas.openxmlformats.org/officeDocument/2006/relationships/slide" Target="slides/slide72.xml"/><Relationship Id="rId122" Type="http://schemas.openxmlformats.org/officeDocument/2006/relationships/slide" Target="slides/slide93.xml"/><Relationship Id="rId130" Type="http://schemas.openxmlformats.org/officeDocument/2006/relationships/slide" Target="slides/slide101.xml"/><Relationship Id="rId135" Type="http://schemas.openxmlformats.org/officeDocument/2006/relationships/slide" Target="slides/slide10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0.xml"/><Relationship Id="rId109" Type="http://schemas.openxmlformats.org/officeDocument/2006/relationships/slide" Target="slides/slide80.xml"/><Relationship Id="rId34" Type="http://schemas.openxmlformats.org/officeDocument/2006/relationships/slide" Target="slides/slide5.xml"/><Relationship Id="rId50" Type="http://schemas.openxmlformats.org/officeDocument/2006/relationships/slide" Target="slides/slide21.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04" Type="http://schemas.openxmlformats.org/officeDocument/2006/relationships/slide" Target="slides/slide75.xml"/><Relationship Id="rId120" Type="http://schemas.openxmlformats.org/officeDocument/2006/relationships/slide" Target="slides/slide91.xml"/><Relationship Id="rId125"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42.xml"/><Relationship Id="rId92"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1.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110" Type="http://schemas.openxmlformats.org/officeDocument/2006/relationships/slide" Target="slides/slide81.xml"/><Relationship Id="rId115" Type="http://schemas.openxmlformats.org/officeDocument/2006/relationships/slide" Target="slides/slide86.xml"/><Relationship Id="rId131" Type="http://schemas.openxmlformats.org/officeDocument/2006/relationships/slide" Target="slides/slide102.xml"/><Relationship Id="rId136" Type="http://schemas.openxmlformats.org/officeDocument/2006/relationships/notesMaster" Target="notesMasters/notesMaster1.xml"/><Relationship Id="rId61" Type="http://schemas.openxmlformats.org/officeDocument/2006/relationships/slide" Target="slides/slide32.xml"/><Relationship Id="rId82" Type="http://schemas.openxmlformats.org/officeDocument/2006/relationships/slide" Target="slides/slide5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xml"/><Relationship Id="rId35" Type="http://schemas.openxmlformats.org/officeDocument/2006/relationships/slide" Target="slides/slide6.xml"/><Relationship Id="rId56" Type="http://schemas.openxmlformats.org/officeDocument/2006/relationships/slide" Target="slides/slide27.xml"/><Relationship Id="rId77" Type="http://schemas.openxmlformats.org/officeDocument/2006/relationships/slide" Target="slides/slide48.xml"/><Relationship Id="rId100" Type="http://schemas.openxmlformats.org/officeDocument/2006/relationships/slide" Target="slides/slide71.xml"/><Relationship Id="rId105" Type="http://schemas.openxmlformats.org/officeDocument/2006/relationships/slide" Target="slides/slide76.xml"/><Relationship Id="rId126" Type="http://schemas.openxmlformats.org/officeDocument/2006/relationships/slide" Target="slides/slide9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image" Target="../media/image36.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image" Target="../media/image38.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wmf"/><Relationship Id="rId1" Type="http://schemas.openxmlformats.org/officeDocument/2006/relationships/image" Target="../media/image46.wmf"/><Relationship Id="rId6" Type="http://schemas.openxmlformats.org/officeDocument/2006/relationships/image" Target="../media/image51.wmf"/><Relationship Id="rId5" Type="http://schemas.openxmlformats.org/officeDocument/2006/relationships/image" Target="../media/image50.wmf"/><Relationship Id="rId4" Type="http://schemas.openxmlformats.org/officeDocument/2006/relationships/image" Target="../media/image49.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45.wmf"/><Relationship Id="rId1" Type="http://schemas.openxmlformats.org/officeDocument/2006/relationships/image" Target="../media/image44.wmf"/></Relationships>
</file>

<file path=ppt/drawings/_rels/vmlDrawing18.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56.wmf"/><Relationship Id="rId1" Type="http://schemas.openxmlformats.org/officeDocument/2006/relationships/image" Target="../media/image55.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9.wmf"/><Relationship Id="rId1" Type="http://schemas.openxmlformats.org/officeDocument/2006/relationships/image" Target="../media/image8.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61.wmf"/><Relationship Id="rId1" Type="http://schemas.openxmlformats.org/officeDocument/2006/relationships/image" Target="../media/image60.w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63.wmf"/><Relationship Id="rId1" Type="http://schemas.openxmlformats.org/officeDocument/2006/relationships/image" Target="../media/image60.wmf"/></Relationships>
</file>

<file path=ppt/drawings/_rels/vmlDrawing23.v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image" Target="../media/image64.wmf"/><Relationship Id="rId1" Type="http://schemas.openxmlformats.org/officeDocument/2006/relationships/image" Target="../media/image57.wmf"/><Relationship Id="rId4" Type="http://schemas.openxmlformats.org/officeDocument/2006/relationships/image" Target="../media/image66.wmf"/></Relationships>
</file>

<file path=ppt/drawings/_rels/vmlDrawing24.vml.rels><?xml version="1.0" encoding="UTF-8" standalone="yes"?>
<Relationships xmlns="http://schemas.openxmlformats.org/package/2006/relationships"><Relationship Id="rId3" Type="http://schemas.openxmlformats.org/officeDocument/2006/relationships/image" Target="../media/image69.wmf"/><Relationship Id="rId2" Type="http://schemas.openxmlformats.org/officeDocument/2006/relationships/image" Target="../media/image68.wmf"/><Relationship Id="rId1" Type="http://schemas.openxmlformats.org/officeDocument/2006/relationships/image" Target="../media/image67.wmf"/></Relationships>
</file>

<file path=ppt/drawings/_rels/vmlDrawing25.v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image" Target="../media/image70.wmf"/><Relationship Id="rId1" Type="http://schemas.openxmlformats.org/officeDocument/2006/relationships/image" Target="../media/image68.wmf"/><Relationship Id="rId5" Type="http://schemas.openxmlformats.org/officeDocument/2006/relationships/image" Target="../media/image73.wmf"/><Relationship Id="rId4" Type="http://schemas.openxmlformats.org/officeDocument/2006/relationships/image" Target="../media/image72.wmf"/></Relationships>
</file>

<file path=ppt/drawings/_rels/vmlDrawing26.v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image" Target="../media/image74.wmf"/><Relationship Id="rId1" Type="http://schemas.openxmlformats.org/officeDocument/2006/relationships/image" Target="../media/image68.wmf"/></Relationships>
</file>

<file path=ppt/drawings/_rels/vmlDrawing27.vml.rels><?xml version="1.0" encoding="UTF-8" standalone="yes"?>
<Relationships xmlns="http://schemas.openxmlformats.org/package/2006/relationships"><Relationship Id="rId2" Type="http://schemas.openxmlformats.org/officeDocument/2006/relationships/image" Target="../media/image77.wmf"/><Relationship Id="rId1" Type="http://schemas.openxmlformats.org/officeDocument/2006/relationships/image" Target="../media/image76.wmf"/></Relationships>
</file>

<file path=ppt/drawings/_rels/vmlDrawing28.v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image" Target="../media/image78.wmf"/></Relationships>
</file>

<file path=ppt/drawings/_rels/vmlDrawing29.v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image" Target="../media/image80.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s>
</file>

<file path=ppt/drawings/_rels/vmlDrawing30.v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wmf"/><Relationship Id="rId1" Type="http://schemas.openxmlformats.org/officeDocument/2006/relationships/image" Target="../media/image81.wmf"/><Relationship Id="rId4" Type="http://schemas.openxmlformats.org/officeDocument/2006/relationships/image" Target="../media/image84.wmf"/></Relationships>
</file>

<file path=ppt/drawings/_rels/vmlDrawing31.v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image" Target="../media/image81.wmf"/><Relationship Id="rId1" Type="http://schemas.openxmlformats.org/officeDocument/2006/relationships/image" Target="../media/image85.wmf"/></Relationships>
</file>

<file path=ppt/drawings/_rels/vmlDrawing32.v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image" Target="../media/image81.wmf"/><Relationship Id="rId1" Type="http://schemas.openxmlformats.org/officeDocument/2006/relationships/image" Target="../media/image85.wmf"/></Relationships>
</file>

<file path=ppt/drawings/_rels/vmlDrawing33.v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image" Target="../media/image82.wmf"/><Relationship Id="rId1" Type="http://schemas.openxmlformats.org/officeDocument/2006/relationships/image" Target="../media/image81.wmf"/><Relationship Id="rId4" Type="http://schemas.openxmlformats.org/officeDocument/2006/relationships/image" Target="../media/image84.wmf"/></Relationships>
</file>

<file path=ppt/drawings/_rels/vmlDrawing34.v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image" Target="../media/image88.wmf"/><Relationship Id="rId1" Type="http://schemas.openxmlformats.org/officeDocument/2006/relationships/image" Target="../media/image87.wmf"/></Relationships>
</file>

<file path=ppt/drawings/_rels/vmlDrawing35.v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image" Target="../media/image88.wmf"/><Relationship Id="rId1" Type="http://schemas.openxmlformats.org/officeDocument/2006/relationships/image" Target="../media/image87.w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90.wmf"/></Relationships>
</file>

<file path=ppt/drawings/_rels/vmlDrawing37.vml.rels><?xml version="1.0" encoding="UTF-8" standalone="yes"?>
<Relationships xmlns="http://schemas.openxmlformats.org/package/2006/relationships"><Relationship Id="rId2" Type="http://schemas.openxmlformats.org/officeDocument/2006/relationships/image" Target="../media/image92.wmf"/><Relationship Id="rId1" Type="http://schemas.openxmlformats.org/officeDocument/2006/relationships/image" Target="../media/image91.w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93.wmf"/></Relationships>
</file>

<file path=ppt/drawings/_rels/vmlDrawing39.v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image" Target="../media/image95.wmf"/><Relationship Id="rId1" Type="http://schemas.openxmlformats.org/officeDocument/2006/relationships/image" Target="../media/image94.wmf"/><Relationship Id="rId5" Type="http://schemas.openxmlformats.org/officeDocument/2006/relationships/image" Target="../media/image98.wmf"/><Relationship Id="rId4" Type="http://schemas.openxmlformats.org/officeDocument/2006/relationships/image" Target="../media/image97.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2.wmf"/></Relationships>
</file>

<file path=ppt/drawings/_rels/vmlDrawing40.v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image" Target="../media/image100.wmf"/><Relationship Id="rId1" Type="http://schemas.openxmlformats.org/officeDocument/2006/relationships/image" Target="../media/image99.wmf"/></Relationships>
</file>

<file path=ppt/drawings/_rels/vmlDrawing41.vml.rels><?xml version="1.0" encoding="UTF-8" standalone="yes"?>
<Relationships xmlns="http://schemas.openxmlformats.org/package/2006/relationships"><Relationship Id="rId3" Type="http://schemas.openxmlformats.org/officeDocument/2006/relationships/image" Target="../media/image104.wmf"/><Relationship Id="rId2" Type="http://schemas.openxmlformats.org/officeDocument/2006/relationships/image" Target="../media/image103.wmf"/><Relationship Id="rId1" Type="http://schemas.openxmlformats.org/officeDocument/2006/relationships/image" Target="../media/image102.wmf"/><Relationship Id="rId6" Type="http://schemas.openxmlformats.org/officeDocument/2006/relationships/image" Target="../media/image107.wmf"/><Relationship Id="rId5" Type="http://schemas.openxmlformats.org/officeDocument/2006/relationships/image" Target="../media/image106.wmf"/><Relationship Id="rId4" Type="http://schemas.openxmlformats.org/officeDocument/2006/relationships/image" Target="../media/image105.wmf"/></Relationships>
</file>

<file path=ppt/drawings/_rels/vmlDrawing42.vml.rels><?xml version="1.0" encoding="UTF-8" standalone="yes"?>
<Relationships xmlns="http://schemas.openxmlformats.org/package/2006/relationships"><Relationship Id="rId3" Type="http://schemas.openxmlformats.org/officeDocument/2006/relationships/image" Target="../media/image111.wmf"/><Relationship Id="rId2" Type="http://schemas.openxmlformats.org/officeDocument/2006/relationships/image" Target="../media/image110.wmf"/><Relationship Id="rId1" Type="http://schemas.openxmlformats.org/officeDocument/2006/relationships/image" Target="../media/image109.wmf"/><Relationship Id="rId5" Type="http://schemas.openxmlformats.org/officeDocument/2006/relationships/image" Target="../media/image113.wmf"/><Relationship Id="rId4" Type="http://schemas.openxmlformats.org/officeDocument/2006/relationships/image" Target="../media/image112.wmf"/></Relationships>
</file>

<file path=ppt/drawings/_rels/vmlDrawing43.v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image" Target="../media/image116.wmf"/><Relationship Id="rId1" Type="http://schemas.openxmlformats.org/officeDocument/2006/relationships/image" Target="../media/image115.wmf"/><Relationship Id="rId5" Type="http://schemas.openxmlformats.org/officeDocument/2006/relationships/image" Target="../media/image119.wmf"/><Relationship Id="rId4" Type="http://schemas.openxmlformats.org/officeDocument/2006/relationships/image" Target="../media/image118.wmf"/></Relationships>
</file>

<file path=ppt/drawings/_rels/vmlDrawing44.vml.rels><?xml version="1.0" encoding="UTF-8" standalone="yes"?>
<Relationships xmlns="http://schemas.openxmlformats.org/package/2006/relationships"><Relationship Id="rId3" Type="http://schemas.openxmlformats.org/officeDocument/2006/relationships/image" Target="../media/image123.wmf"/><Relationship Id="rId2" Type="http://schemas.openxmlformats.org/officeDocument/2006/relationships/image" Target="../media/image122.wmf"/><Relationship Id="rId1" Type="http://schemas.openxmlformats.org/officeDocument/2006/relationships/image" Target="../media/image121.wmf"/><Relationship Id="rId5" Type="http://schemas.openxmlformats.org/officeDocument/2006/relationships/image" Target="../media/image125.wmf"/><Relationship Id="rId4" Type="http://schemas.openxmlformats.org/officeDocument/2006/relationships/image" Target="../media/image124.wmf"/></Relationships>
</file>

<file path=ppt/drawings/_rels/vmlDrawing45.vml.rels><?xml version="1.0" encoding="UTF-8" standalone="yes"?>
<Relationships xmlns="http://schemas.openxmlformats.org/package/2006/relationships"><Relationship Id="rId3" Type="http://schemas.openxmlformats.org/officeDocument/2006/relationships/image" Target="../media/image128.wmf"/><Relationship Id="rId2" Type="http://schemas.openxmlformats.org/officeDocument/2006/relationships/image" Target="../media/image127.wmf"/><Relationship Id="rId1" Type="http://schemas.openxmlformats.org/officeDocument/2006/relationships/image" Target="../media/image126.wmf"/><Relationship Id="rId4" Type="http://schemas.openxmlformats.org/officeDocument/2006/relationships/image" Target="../media/image118.wmf"/></Relationships>
</file>

<file path=ppt/drawings/_rels/vmlDrawing46.vml.rels><?xml version="1.0" encoding="UTF-8" standalone="yes"?>
<Relationships xmlns="http://schemas.openxmlformats.org/package/2006/relationships"><Relationship Id="rId3" Type="http://schemas.openxmlformats.org/officeDocument/2006/relationships/image" Target="../media/image132.wmf"/><Relationship Id="rId2" Type="http://schemas.openxmlformats.org/officeDocument/2006/relationships/image" Target="../media/image131.wmf"/><Relationship Id="rId1" Type="http://schemas.openxmlformats.org/officeDocument/2006/relationships/image" Target="../media/image130.wmf"/><Relationship Id="rId6" Type="http://schemas.openxmlformats.org/officeDocument/2006/relationships/image" Target="../media/image134.wmf"/><Relationship Id="rId5" Type="http://schemas.openxmlformats.org/officeDocument/2006/relationships/image" Target="../media/image133.wmf"/><Relationship Id="rId4" Type="http://schemas.openxmlformats.org/officeDocument/2006/relationships/image" Target="../media/image118.wmf"/></Relationships>
</file>

<file path=ppt/drawings/_rels/vmlDrawing47.vml.rels><?xml version="1.0" encoding="UTF-8" standalone="yes"?>
<Relationships xmlns="http://schemas.openxmlformats.org/package/2006/relationships"><Relationship Id="rId3" Type="http://schemas.openxmlformats.org/officeDocument/2006/relationships/image" Target="../media/image137.wmf"/><Relationship Id="rId2" Type="http://schemas.openxmlformats.org/officeDocument/2006/relationships/image" Target="../media/image118.wmf"/><Relationship Id="rId1" Type="http://schemas.openxmlformats.org/officeDocument/2006/relationships/image" Target="../media/image136.wmf"/></Relationships>
</file>

<file path=ppt/drawings/_rels/vmlDrawing48.vml.rels><?xml version="1.0" encoding="UTF-8" standalone="yes"?>
<Relationships xmlns="http://schemas.openxmlformats.org/package/2006/relationships"><Relationship Id="rId2" Type="http://schemas.openxmlformats.org/officeDocument/2006/relationships/image" Target="../media/image142.wmf"/><Relationship Id="rId1" Type="http://schemas.openxmlformats.org/officeDocument/2006/relationships/image" Target="../media/image29.wmf"/></Relationships>
</file>

<file path=ppt/drawings/_rels/vmlDrawing49.vml.rels><?xml version="1.0" encoding="UTF-8" standalone="yes"?>
<Relationships xmlns="http://schemas.openxmlformats.org/package/2006/relationships"><Relationship Id="rId3" Type="http://schemas.openxmlformats.org/officeDocument/2006/relationships/image" Target="../media/image145.wmf"/><Relationship Id="rId2" Type="http://schemas.openxmlformats.org/officeDocument/2006/relationships/image" Target="../media/image144.wmf"/><Relationship Id="rId1" Type="http://schemas.openxmlformats.org/officeDocument/2006/relationships/image" Target="../media/image143.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50.vml.rels><?xml version="1.0" encoding="UTF-8" standalone="yes"?>
<Relationships xmlns="http://schemas.openxmlformats.org/package/2006/relationships"><Relationship Id="rId3" Type="http://schemas.openxmlformats.org/officeDocument/2006/relationships/image" Target="../media/image149.wmf"/><Relationship Id="rId2" Type="http://schemas.openxmlformats.org/officeDocument/2006/relationships/image" Target="../media/image148.wmf"/><Relationship Id="rId1" Type="http://schemas.openxmlformats.org/officeDocument/2006/relationships/image" Target="../media/image147.wmf"/></Relationships>
</file>

<file path=ppt/drawings/_rels/vmlDrawing51.vml.rels><?xml version="1.0" encoding="UTF-8" standalone="yes"?>
<Relationships xmlns="http://schemas.openxmlformats.org/package/2006/relationships"><Relationship Id="rId2" Type="http://schemas.openxmlformats.org/officeDocument/2006/relationships/image" Target="../media/image151.wmf"/><Relationship Id="rId1" Type="http://schemas.openxmlformats.org/officeDocument/2006/relationships/image" Target="../media/image150.wmf"/></Relationships>
</file>

<file path=ppt/drawings/_rels/vmlDrawing52.vml.rels><?xml version="1.0" encoding="UTF-8" standalone="yes"?>
<Relationships xmlns="http://schemas.openxmlformats.org/package/2006/relationships"><Relationship Id="rId2" Type="http://schemas.openxmlformats.org/officeDocument/2006/relationships/image" Target="../media/image153.wmf"/><Relationship Id="rId1" Type="http://schemas.openxmlformats.org/officeDocument/2006/relationships/image" Target="../media/image152.wmf"/></Relationships>
</file>

<file path=ppt/drawings/_rels/vmlDrawing53.v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image" Target="../media/image154.wmf"/><Relationship Id="rId1" Type="http://schemas.openxmlformats.org/officeDocument/2006/relationships/image" Target="../media/image152.wmf"/></Relationships>
</file>

<file path=ppt/drawings/_rels/vmlDrawing54.vml.rels><?xml version="1.0" encoding="UTF-8" standalone="yes"?>
<Relationships xmlns="http://schemas.openxmlformats.org/package/2006/relationships"><Relationship Id="rId2" Type="http://schemas.openxmlformats.org/officeDocument/2006/relationships/image" Target="../media/image156.wmf"/><Relationship Id="rId1" Type="http://schemas.openxmlformats.org/officeDocument/2006/relationships/image" Target="../media/image155.w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57.wmf"/></Relationships>
</file>

<file path=ppt/drawings/_rels/vmlDrawing56.vml.rels><?xml version="1.0" encoding="UTF-8" standalone="yes"?>
<Relationships xmlns="http://schemas.openxmlformats.org/package/2006/relationships"><Relationship Id="rId2" Type="http://schemas.openxmlformats.org/officeDocument/2006/relationships/image" Target="../media/image159.wmf"/><Relationship Id="rId1" Type="http://schemas.openxmlformats.org/officeDocument/2006/relationships/image" Target="../media/image158.wmf"/></Relationships>
</file>

<file path=ppt/drawings/_rels/vmlDrawing57.vml.rels><?xml version="1.0" encoding="UTF-8" standalone="yes"?>
<Relationships xmlns="http://schemas.openxmlformats.org/package/2006/relationships"><Relationship Id="rId2" Type="http://schemas.openxmlformats.org/officeDocument/2006/relationships/image" Target="../media/image159.wmf"/><Relationship Id="rId1" Type="http://schemas.openxmlformats.org/officeDocument/2006/relationships/image" Target="../media/image161.wmf"/></Relationships>
</file>

<file path=ppt/drawings/_rels/vmlDrawing58.vml.rels><?xml version="1.0" encoding="UTF-8" standalone="yes"?>
<Relationships xmlns="http://schemas.openxmlformats.org/package/2006/relationships"><Relationship Id="rId2" Type="http://schemas.openxmlformats.org/officeDocument/2006/relationships/image" Target="../media/image164.wmf"/><Relationship Id="rId1" Type="http://schemas.openxmlformats.org/officeDocument/2006/relationships/image" Target="../media/image163.w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68.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68.wmf"/></Relationships>
</file>

<file path=ppt/drawings/_rels/vmlDrawing61.vml.rels><?xml version="1.0" encoding="UTF-8" standalone="yes"?>
<Relationships xmlns="http://schemas.openxmlformats.org/package/2006/relationships"><Relationship Id="rId2" Type="http://schemas.openxmlformats.org/officeDocument/2006/relationships/image" Target="../media/image177.wmf"/><Relationship Id="rId1" Type="http://schemas.openxmlformats.org/officeDocument/2006/relationships/image" Target="../media/image176.wmf"/></Relationships>
</file>

<file path=ppt/drawings/_rels/vmlDrawing62.vml.rels><?xml version="1.0" encoding="UTF-8" standalone="yes"?>
<Relationships xmlns="http://schemas.openxmlformats.org/package/2006/relationships"><Relationship Id="rId3" Type="http://schemas.openxmlformats.org/officeDocument/2006/relationships/image" Target="../media/image181.wmf"/><Relationship Id="rId7" Type="http://schemas.openxmlformats.org/officeDocument/2006/relationships/image" Target="../media/image185.wmf"/><Relationship Id="rId2" Type="http://schemas.openxmlformats.org/officeDocument/2006/relationships/image" Target="../media/image180.wmf"/><Relationship Id="rId1" Type="http://schemas.openxmlformats.org/officeDocument/2006/relationships/image" Target="../media/image179.wmf"/><Relationship Id="rId6" Type="http://schemas.openxmlformats.org/officeDocument/2006/relationships/image" Target="../media/image184.wmf"/><Relationship Id="rId5" Type="http://schemas.openxmlformats.org/officeDocument/2006/relationships/image" Target="../media/image183.wmf"/><Relationship Id="rId4" Type="http://schemas.openxmlformats.org/officeDocument/2006/relationships/image" Target="../media/image182.wmf"/></Relationships>
</file>

<file path=ppt/drawings/_rels/vmlDrawing63.vml.rels><?xml version="1.0" encoding="UTF-8" standalone="yes"?>
<Relationships xmlns="http://schemas.openxmlformats.org/package/2006/relationships"><Relationship Id="rId3" Type="http://schemas.openxmlformats.org/officeDocument/2006/relationships/image" Target="../media/image190.wmf"/><Relationship Id="rId2" Type="http://schemas.openxmlformats.org/officeDocument/2006/relationships/image" Target="../media/image189.wmf"/><Relationship Id="rId1" Type="http://schemas.openxmlformats.org/officeDocument/2006/relationships/image" Target="../media/image188.wmf"/><Relationship Id="rId4" Type="http://schemas.openxmlformats.org/officeDocument/2006/relationships/image" Target="../media/image191.wmf"/></Relationships>
</file>

<file path=ppt/drawings/_rels/vmlDrawing64.vml.rels><?xml version="1.0" encoding="UTF-8" standalone="yes"?>
<Relationships xmlns="http://schemas.openxmlformats.org/package/2006/relationships"><Relationship Id="rId3" Type="http://schemas.openxmlformats.org/officeDocument/2006/relationships/image" Target="../media/image195.wmf"/><Relationship Id="rId2" Type="http://schemas.openxmlformats.org/officeDocument/2006/relationships/image" Target="../media/image194.wmf"/><Relationship Id="rId1" Type="http://schemas.openxmlformats.org/officeDocument/2006/relationships/image" Target="../media/image193.wmf"/><Relationship Id="rId4" Type="http://schemas.openxmlformats.org/officeDocument/2006/relationships/image" Target="../media/image196.wmf"/></Relationships>
</file>

<file path=ppt/drawings/_rels/vmlDrawing65.vml.rels><?xml version="1.0" encoding="UTF-8" standalone="yes"?>
<Relationships xmlns="http://schemas.openxmlformats.org/package/2006/relationships"><Relationship Id="rId3" Type="http://schemas.openxmlformats.org/officeDocument/2006/relationships/image" Target="../media/image197.wmf"/><Relationship Id="rId2" Type="http://schemas.openxmlformats.org/officeDocument/2006/relationships/image" Target="../media/image196.wmf"/><Relationship Id="rId1" Type="http://schemas.openxmlformats.org/officeDocument/2006/relationships/image" Target="../media/image195.wmf"/><Relationship Id="rId4" Type="http://schemas.openxmlformats.org/officeDocument/2006/relationships/image" Target="../media/image198.wmf"/></Relationships>
</file>

<file path=ppt/drawings/_rels/vmlDrawing66.vml.rels><?xml version="1.0" encoding="UTF-8" standalone="yes"?>
<Relationships xmlns="http://schemas.openxmlformats.org/package/2006/relationships"><Relationship Id="rId3" Type="http://schemas.openxmlformats.org/officeDocument/2006/relationships/image" Target="../media/image199.wmf"/><Relationship Id="rId2" Type="http://schemas.openxmlformats.org/officeDocument/2006/relationships/image" Target="../media/image198.wmf"/><Relationship Id="rId1" Type="http://schemas.openxmlformats.org/officeDocument/2006/relationships/image" Target="../media/image197.wmf"/></Relationships>
</file>

<file path=ppt/drawings/_rels/vmlDrawing67.vml.rels><?xml version="1.0" encoding="UTF-8" standalone="yes"?>
<Relationships xmlns="http://schemas.openxmlformats.org/package/2006/relationships"><Relationship Id="rId2" Type="http://schemas.openxmlformats.org/officeDocument/2006/relationships/image" Target="../media/image198.wmf"/><Relationship Id="rId1" Type="http://schemas.openxmlformats.org/officeDocument/2006/relationships/image" Target="../media/image197.wmf"/></Relationships>
</file>

<file path=ppt/drawings/_rels/vmlDrawing68.vml.rels><?xml version="1.0" encoding="UTF-8" standalone="yes"?>
<Relationships xmlns="http://schemas.openxmlformats.org/package/2006/relationships"><Relationship Id="rId3" Type="http://schemas.openxmlformats.org/officeDocument/2006/relationships/image" Target="../media/image200.wmf"/><Relationship Id="rId2" Type="http://schemas.openxmlformats.org/officeDocument/2006/relationships/image" Target="../media/image194.wmf"/><Relationship Id="rId1" Type="http://schemas.openxmlformats.org/officeDocument/2006/relationships/image" Target="../media/image193.wmf"/><Relationship Id="rId4" Type="http://schemas.openxmlformats.org/officeDocument/2006/relationships/image" Target="../media/image201.wmf"/></Relationships>
</file>

<file path=ppt/drawings/_rels/vmlDrawing69.vml.rels><?xml version="1.0" encoding="UTF-8" standalone="yes"?>
<Relationships xmlns="http://schemas.openxmlformats.org/package/2006/relationships"><Relationship Id="rId3" Type="http://schemas.openxmlformats.org/officeDocument/2006/relationships/image" Target="../media/image204.wmf"/><Relationship Id="rId2" Type="http://schemas.openxmlformats.org/officeDocument/2006/relationships/image" Target="../media/image203.wmf"/><Relationship Id="rId1" Type="http://schemas.openxmlformats.org/officeDocument/2006/relationships/image" Target="../media/image202.wmf"/><Relationship Id="rId4" Type="http://schemas.openxmlformats.org/officeDocument/2006/relationships/image" Target="../media/image198.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image" Target="../media/image17.wmf"/><Relationship Id="rId6" Type="http://schemas.openxmlformats.org/officeDocument/2006/relationships/image" Target="../media/image22.wmf"/><Relationship Id="rId5" Type="http://schemas.openxmlformats.org/officeDocument/2006/relationships/image" Target="../media/image21.wmf"/><Relationship Id="rId4" Type="http://schemas.openxmlformats.org/officeDocument/2006/relationships/image" Target="../media/image20.wmf"/></Relationships>
</file>

<file path=ppt/drawings/_rels/vmlDrawing70.vml.rels><?xml version="1.0" encoding="UTF-8" standalone="yes"?>
<Relationships xmlns="http://schemas.openxmlformats.org/package/2006/relationships"><Relationship Id="rId3" Type="http://schemas.openxmlformats.org/officeDocument/2006/relationships/image" Target="../media/image205.wmf"/><Relationship Id="rId2" Type="http://schemas.openxmlformats.org/officeDocument/2006/relationships/image" Target="../media/image198.wmf"/><Relationship Id="rId1" Type="http://schemas.openxmlformats.org/officeDocument/2006/relationships/image" Target="../media/image204.wmf"/><Relationship Id="rId4" Type="http://schemas.openxmlformats.org/officeDocument/2006/relationships/image" Target="../media/image206.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image" Target="../media/image23.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wmf"/><Relationship Id="rId1" Type="http://schemas.openxmlformats.org/officeDocument/2006/relationships/image" Target="../media/image2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4274" name="Rectangle 2"/>
          <p:cNvSpPr>
            <a:spLocks noGrp="1" noChangeArrowheads="1"/>
          </p:cNvSpPr>
          <p:nvPr>
            <p:ph type="hdr" sz="quarter"/>
          </p:nvPr>
        </p:nvSpPr>
        <p:spPr bwMode="auto">
          <a:xfrm>
            <a:off x="0" y="0"/>
            <a:ext cx="307022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694275" name="Rectangle 3"/>
          <p:cNvSpPr>
            <a:spLocks noGrp="1" noChangeArrowheads="1"/>
          </p:cNvSpPr>
          <p:nvPr>
            <p:ph type="dt" idx="1"/>
          </p:nvPr>
        </p:nvSpPr>
        <p:spPr bwMode="auto">
          <a:xfrm>
            <a:off x="4014788" y="0"/>
            <a:ext cx="3070225" cy="5111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34148" name="Rectangle 4"/>
          <p:cNvSpPr>
            <a:spLocks noGrp="1" noRot="1" noChangeAspect="1" noChangeArrowheads="1" noTextEdit="1"/>
          </p:cNvSpPr>
          <p:nvPr>
            <p:ph type="sldImg" idx="2"/>
          </p:nvPr>
        </p:nvSpPr>
        <p:spPr bwMode="auto">
          <a:xfrm>
            <a:off x="987425" y="766763"/>
            <a:ext cx="5111750" cy="38338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4277" name="Rectangle 5"/>
          <p:cNvSpPr>
            <a:spLocks noGrp="1" noChangeArrowheads="1"/>
          </p:cNvSpPr>
          <p:nvPr>
            <p:ph type="body" sz="quarter" idx="3"/>
          </p:nvPr>
        </p:nvSpPr>
        <p:spPr bwMode="auto">
          <a:xfrm>
            <a:off x="708025" y="4856163"/>
            <a:ext cx="5670550" cy="45989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94278" name="Rectangle 6"/>
          <p:cNvSpPr>
            <a:spLocks noGrp="1" noChangeArrowheads="1"/>
          </p:cNvSpPr>
          <p:nvPr>
            <p:ph type="ftr" sz="quarter" idx="4"/>
          </p:nvPr>
        </p:nvSpPr>
        <p:spPr bwMode="auto">
          <a:xfrm>
            <a:off x="0" y="9709150"/>
            <a:ext cx="307022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694279" name="Rectangle 7"/>
          <p:cNvSpPr>
            <a:spLocks noGrp="1" noChangeArrowheads="1"/>
          </p:cNvSpPr>
          <p:nvPr>
            <p:ph type="sldNum" sz="quarter" idx="5"/>
          </p:nvPr>
        </p:nvSpPr>
        <p:spPr bwMode="auto">
          <a:xfrm>
            <a:off x="4014788" y="9709150"/>
            <a:ext cx="3070225" cy="51117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A016DC5-AE84-4C5B-833A-A267A5B62F6B}" type="slidenum">
              <a:rPr lang="en-US"/>
              <a:pPr>
                <a:defRPr/>
              </a:pPr>
              <a:t>‹#›</a:t>
            </a:fld>
            <a:endParaRPr lang="en-US"/>
          </a:p>
        </p:txBody>
      </p:sp>
    </p:spTree>
    <p:extLst>
      <p:ext uri="{BB962C8B-B14F-4D97-AF65-F5344CB8AC3E}">
        <p14:creationId xmlns:p14="http://schemas.microsoft.com/office/powerpoint/2010/main" val="103579101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pPr>
                <a:defRPr/>
              </a:pPr>
              <a:t>‹#›</a:t>
            </a:fld>
            <a:endParaRPr lang="en-US"/>
          </a:p>
        </p:txBody>
      </p:sp>
    </p:spTree>
    <p:extLst>
      <p:ext uri="{BB962C8B-B14F-4D97-AF65-F5344CB8AC3E}">
        <p14:creationId xmlns:p14="http://schemas.microsoft.com/office/powerpoint/2010/main" val="4234941158"/>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pPr>
                <a:defRPr/>
              </a:pPr>
              <a:t>‹#›</a:t>
            </a:fld>
            <a:endParaRPr lang="en-US"/>
          </a:p>
        </p:txBody>
      </p:sp>
    </p:spTree>
    <p:extLst>
      <p:ext uri="{BB962C8B-B14F-4D97-AF65-F5344CB8AC3E}">
        <p14:creationId xmlns:p14="http://schemas.microsoft.com/office/powerpoint/2010/main" val="230805114"/>
      </p:ext>
    </p:extLst>
  </p:cSld>
  <p:clrMapOvr>
    <a:masterClrMapping/>
  </p:clrMapOvr>
  <p:transition>
    <p:zoom/>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6741005"/>
      </p:ext>
    </p:extLst>
  </p:cSld>
  <p:clrMapOvr>
    <a:masterClrMapping/>
  </p:clrMapOvr>
  <p:transition>
    <p:zo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1123389"/>
      </p:ext>
    </p:extLst>
  </p:cSld>
  <p:clrMapOvr>
    <a:masterClrMapping/>
  </p:clrMapOvr>
  <p:transition>
    <p:zoom/>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3995367"/>
      </p:ext>
    </p:extLst>
  </p:cSld>
  <p:clrMapOvr>
    <a:masterClrMapping/>
  </p:clrMapOvr>
  <p:transition>
    <p:zoom/>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9520316"/>
      </p:ext>
    </p:extLst>
  </p:cSld>
  <p:clrMapOvr>
    <a:masterClrMapping/>
  </p:clrMapOvr>
  <p:transition>
    <p:zoom/>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3749632"/>
      </p:ext>
    </p:extLst>
  </p:cSld>
  <p:clrMapOvr>
    <a:masterClrMapping/>
  </p:clrMapOvr>
  <p:transition>
    <p:zoom/>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4001808"/>
      </p:ext>
    </p:extLst>
  </p:cSld>
  <p:clrMapOvr>
    <a:masterClrMapping/>
  </p:clrMapOvr>
  <p:transition>
    <p:zoom/>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0476934"/>
      </p:ext>
    </p:extLst>
  </p:cSld>
  <p:clrMapOvr>
    <a:masterClrMapping/>
  </p:clrMapOvr>
  <p:transition>
    <p:zoom/>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8427159"/>
      </p:ext>
    </p:extLst>
  </p:cSld>
  <p:clrMapOvr>
    <a:masterClrMapping/>
  </p:clrMapOvr>
  <p:transition>
    <p:zoom/>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4010014"/>
      </p:ext>
    </p:extLst>
  </p:cSld>
  <p:clrMapOvr>
    <a:masterClrMapping/>
  </p:clrMapOvr>
  <p:transition>
    <p:zoom/>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3736595"/>
      </p:ext>
    </p:extLst>
  </p:cSld>
  <p:clrMapOvr>
    <a:masterClrMapping/>
  </p:clrMapOvr>
  <p:transition>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pPr>
                <a:defRPr/>
              </a:pPr>
              <a:t>‹#›</a:t>
            </a:fld>
            <a:endParaRPr lang="en-US"/>
          </a:p>
        </p:txBody>
      </p:sp>
    </p:spTree>
    <p:extLst>
      <p:ext uri="{BB962C8B-B14F-4D97-AF65-F5344CB8AC3E}">
        <p14:creationId xmlns:p14="http://schemas.microsoft.com/office/powerpoint/2010/main" val="2254501580"/>
      </p:ext>
    </p:extLst>
  </p:cSld>
  <p:clrMapOvr>
    <a:masterClrMapping/>
  </p:clrMapOvr>
  <p:transition>
    <p:zoom/>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3093703"/>
      </p:ext>
    </p:extLst>
  </p:cSld>
  <p:clrMapOvr>
    <a:masterClrMapping/>
  </p:clrMapOvr>
  <p:transition>
    <p:zoom/>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236306"/>
      </p:ext>
    </p:extLst>
  </p:cSld>
  <p:clrMapOvr>
    <a:masterClrMapping/>
  </p:clrMapOvr>
  <p:transition>
    <p:zoom/>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77927"/>
      </p:ext>
    </p:extLst>
  </p:cSld>
  <p:clrMapOvr>
    <a:masterClrMapping/>
  </p:clrMapOvr>
  <p:transition>
    <p:zo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4383865"/>
      </p:ext>
    </p:extLst>
  </p:cSld>
  <p:clrMapOvr>
    <a:masterClrMapping/>
  </p:clrMapOvr>
  <p:transition>
    <p:zo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3946561"/>
      </p:ext>
    </p:extLst>
  </p:cSld>
  <p:clrMapOvr>
    <a:masterClrMapping/>
  </p:clrMapOvr>
  <p:transition>
    <p:zo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4080718"/>
      </p:ext>
    </p:extLst>
  </p:cSld>
  <p:clrMapOvr>
    <a:masterClrMapping/>
  </p:clrMapOvr>
  <p:transition>
    <p:zo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6259285"/>
      </p:ext>
    </p:extLst>
  </p:cSld>
  <p:clrMapOvr>
    <a:masterClrMapping/>
  </p:clrMapOvr>
  <p:transition>
    <p:zo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256585"/>
      </p:ext>
    </p:extLst>
  </p:cSld>
  <p:clrMapOvr>
    <a:masterClrMapping/>
  </p:clrMapOvr>
  <p:transition>
    <p:zo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6413536"/>
      </p:ext>
    </p:extLst>
  </p:cSld>
  <p:clrMapOvr>
    <a:masterClrMapping/>
  </p:clrMapOvr>
  <p:transition>
    <p:zo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5224069"/>
      </p:ext>
    </p:extLst>
  </p:cSld>
  <p:clrMapOvr>
    <a:masterClrMapping/>
  </p:clrMapOvr>
  <p:transition>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pPr>
                <a:defRPr/>
              </a:pPr>
              <a:t>‹#›</a:t>
            </a:fld>
            <a:endParaRPr lang="en-US"/>
          </a:p>
        </p:txBody>
      </p:sp>
    </p:spTree>
    <p:extLst>
      <p:ext uri="{BB962C8B-B14F-4D97-AF65-F5344CB8AC3E}">
        <p14:creationId xmlns:p14="http://schemas.microsoft.com/office/powerpoint/2010/main" val="2525920742"/>
      </p:ext>
    </p:extLst>
  </p:cSld>
  <p:clrMapOvr>
    <a:masterClrMapping/>
  </p:clrMapOvr>
  <p:transition>
    <p:zoom/>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7402469"/>
      </p:ext>
    </p:extLst>
  </p:cSld>
  <p:clrMapOvr>
    <a:masterClrMapping/>
  </p:clrMapOvr>
  <p:transition>
    <p:zo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7D608E44-29B1-4D74-BAF6-78788995ED4A}"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631628038"/>
      </p:ext>
    </p:extLst>
  </p:cSld>
  <p:clrMapOvr>
    <a:masterClrMapping/>
  </p:clrMapOvr>
  <p:transition>
    <p:zo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7061CD78-C027-4785-936C-D1242555BA9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34309523"/>
      </p:ext>
    </p:extLst>
  </p:cSld>
  <p:clrMapOvr>
    <a:masterClrMapping/>
  </p:clrMapOvr>
  <p:transition>
    <p:zo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234B59DB-1C8E-4916-9C29-151AB4EEA22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79798113"/>
      </p:ext>
    </p:extLst>
  </p:cSld>
  <p:clrMapOvr>
    <a:masterClrMapping/>
  </p:clrMapOvr>
  <p:transition>
    <p:zo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5567F53-52D7-4060-9BAE-626CB0D5A0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11790168"/>
      </p:ext>
    </p:extLst>
  </p:cSld>
  <p:clrMapOvr>
    <a:masterClrMapping/>
  </p:clrMapOvr>
  <p:transition>
    <p:zo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8E229981-F3A6-42EC-A897-AF59E31F34F5}"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877145708"/>
      </p:ext>
    </p:extLst>
  </p:cSld>
  <p:clrMapOvr>
    <a:masterClrMapping/>
  </p:clrMapOvr>
  <p:transition>
    <p:zo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EF8FA61-55F7-4000-AC0F-EB304567263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7694117"/>
      </p:ext>
    </p:extLst>
  </p:cSld>
  <p:clrMapOvr>
    <a:masterClrMapping/>
  </p:clrMapOvr>
  <p:transition>
    <p:zo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8E8CF57-255A-4BA2-8FAF-66BD41C710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03878982"/>
      </p:ext>
    </p:extLst>
  </p:cSld>
  <p:clrMapOvr>
    <a:masterClrMapping/>
  </p:clrMapOvr>
  <p:transition>
    <p:zo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F9F1B35-85B8-4D70-BCFA-AB49CBD376C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90894734"/>
      </p:ext>
    </p:extLst>
  </p:cSld>
  <p:clrMapOvr>
    <a:masterClrMapping/>
  </p:clrMapOvr>
  <p:transition>
    <p:zo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69ED0E7-5789-44F5-B31A-047E71C03A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07727166"/>
      </p:ext>
    </p:extLst>
  </p:cSld>
  <p:clrMapOvr>
    <a:masterClrMapping/>
  </p:clrMapOvr>
  <p:transition>
    <p:zo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pPr>
                <a:defRPr/>
              </a:pPr>
              <a:t>‹#›</a:t>
            </a:fld>
            <a:endParaRPr lang="en-US"/>
          </a:p>
        </p:txBody>
      </p:sp>
    </p:spTree>
    <p:extLst>
      <p:ext uri="{BB962C8B-B14F-4D97-AF65-F5344CB8AC3E}">
        <p14:creationId xmlns:p14="http://schemas.microsoft.com/office/powerpoint/2010/main" val="2623924015"/>
      </p:ext>
    </p:extLst>
  </p:cSld>
  <p:clrMapOvr>
    <a:masterClrMapping/>
  </p:clrMapOvr>
  <p:transition>
    <p:zoom/>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3818D392-EE71-41FA-B2F7-6CF81CBF7D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79632015"/>
      </p:ext>
    </p:extLst>
  </p:cSld>
  <p:clrMapOvr>
    <a:masterClrMapping/>
  </p:clrMapOvr>
  <p:transition>
    <p:zo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A90CBCA-51BF-4F2C-B0E2-37F1EA8F5F0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70823788"/>
      </p:ext>
    </p:extLst>
  </p:cSld>
  <p:clrMapOvr>
    <a:masterClrMapping/>
  </p:clrMapOvr>
  <p:transition>
    <p:zo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7CAAF05E-3BD7-4E3F-8982-36B9CF97E71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07129093"/>
      </p:ext>
    </p:extLst>
  </p:cSld>
  <p:clrMapOvr>
    <a:masterClrMapping/>
  </p:clrMapOvr>
  <p:transition>
    <p:zo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389543F-69A1-4DDF-B042-E10C046C557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41332522"/>
      </p:ext>
    </p:extLst>
  </p:cSld>
  <p:clrMapOvr>
    <a:masterClrMapping/>
  </p:clrMapOvr>
  <p:transition>
    <p:zo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32147C1-A924-4395-B5C7-AB1AA384805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15274784"/>
      </p:ext>
    </p:extLst>
  </p:cSld>
  <p:clrMapOvr>
    <a:masterClrMapping/>
  </p:clrMapOvr>
  <p:transition>
    <p:zo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C71FCF9A-FAC3-4326-B0CB-6F1BC6DFC25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36379829"/>
      </p:ext>
    </p:extLst>
  </p:cSld>
  <p:clrMapOvr>
    <a:masterClrMapping/>
  </p:clrMapOvr>
  <p:transition>
    <p:zo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7D608E44-29B1-4D74-BAF6-78788995ED4A}"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73514145"/>
      </p:ext>
    </p:extLst>
  </p:cSld>
  <p:clrMapOvr>
    <a:masterClrMapping/>
  </p:clrMapOvr>
  <p:transition>
    <p:zo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7061CD78-C027-4785-936C-D1242555BA9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21189946"/>
      </p:ext>
    </p:extLst>
  </p:cSld>
  <p:clrMapOvr>
    <a:masterClrMapping/>
  </p:clrMapOvr>
  <p:transition>
    <p:zo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234B59DB-1C8E-4916-9C29-151AB4EEA22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93110281"/>
      </p:ext>
    </p:extLst>
  </p:cSld>
  <p:clrMapOvr>
    <a:masterClrMapping/>
  </p:clrMapOvr>
  <p:transition>
    <p:zo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5567F53-52D7-4060-9BAE-626CB0D5A0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79243934"/>
      </p:ext>
    </p:extLst>
  </p:cSld>
  <p:clrMapOvr>
    <a:masterClrMapping/>
  </p:clrMapOvr>
  <p:transition>
    <p:zo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pPr>
                <a:defRPr/>
              </a:pPr>
              <a:t>‹#›</a:t>
            </a:fld>
            <a:endParaRPr lang="en-US"/>
          </a:p>
        </p:txBody>
      </p:sp>
    </p:spTree>
    <p:extLst>
      <p:ext uri="{BB962C8B-B14F-4D97-AF65-F5344CB8AC3E}">
        <p14:creationId xmlns:p14="http://schemas.microsoft.com/office/powerpoint/2010/main" val="2495440649"/>
      </p:ext>
    </p:extLst>
  </p:cSld>
  <p:clrMapOvr>
    <a:masterClrMapping/>
  </p:clrMapOvr>
  <p:transition>
    <p:zoom/>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8E229981-F3A6-42EC-A897-AF59E31F34F5}"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917687896"/>
      </p:ext>
    </p:extLst>
  </p:cSld>
  <p:clrMapOvr>
    <a:masterClrMapping/>
  </p:clrMapOvr>
  <p:transition>
    <p:zo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EF8FA61-55F7-4000-AC0F-EB304567263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61396709"/>
      </p:ext>
    </p:extLst>
  </p:cSld>
  <p:clrMapOvr>
    <a:masterClrMapping/>
  </p:clrMapOvr>
  <p:transition>
    <p:zo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8E8CF57-255A-4BA2-8FAF-66BD41C710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69328403"/>
      </p:ext>
    </p:extLst>
  </p:cSld>
  <p:clrMapOvr>
    <a:masterClrMapping/>
  </p:clrMapOvr>
  <p:transition>
    <p:zo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F9F1B35-85B8-4D70-BCFA-AB49CBD376C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57759464"/>
      </p:ext>
    </p:extLst>
  </p:cSld>
  <p:clrMapOvr>
    <a:masterClrMapping/>
  </p:clrMapOvr>
  <p:transition>
    <p:zo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69ED0E7-5789-44F5-B31A-047E71C03A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08818435"/>
      </p:ext>
    </p:extLst>
  </p:cSld>
  <p:clrMapOvr>
    <a:masterClrMapping/>
  </p:clrMapOvr>
  <p:transition>
    <p:zo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3818D392-EE71-41FA-B2F7-6CF81CBF7D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34286263"/>
      </p:ext>
    </p:extLst>
  </p:cSld>
  <p:clrMapOvr>
    <a:masterClrMapping/>
  </p:clrMapOvr>
  <p:transition>
    <p:zo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A90CBCA-51BF-4F2C-B0E2-37F1EA8F5F0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73258055"/>
      </p:ext>
    </p:extLst>
  </p:cSld>
  <p:clrMapOvr>
    <a:masterClrMapping/>
  </p:clrMapOvr>
  <p:transition>
    <p:zo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7CAAF05E-3BD7-4E3F-8982-36B9CF97E71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82422184"/>
      </p:ext>
    </p:extLst>
  </p:cSld>
  <p:clrMapOvr>
    <a:masterClrMapping/>
  </p:clrMapOvr>
  <p:transition>
    <p:zo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389543F-69A1-4DDF-B042-E10C046C557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95835680"/>
      </p:ext>
    </p:extLst>
  </p:cSld>
  <p:clrMapOvr>
    <a:masterClrMapping/>
  </p:clrMapOvr>
  <p:transition>
    <p:zo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32147C1-A924-4395-B5C7-AB1AA384805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99626063"/>
      </p:ext>
    </p:extLst>
  </p:cSld>
  <p:clrMapOvr>
    <a:masterClrMapping/>
  </p:clrMapOvr>
  <p:transition>
    <p:zo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pPr>
                <a:defRPr/>
              </a:pPr>
              <a:t>‹#›</a:t>
            </a:fld>
            <a:endParaRPr lang="en-US"/>
          </a:p>
        </p:txBody>
      </p:sp>
    </p:spTree>
    <p:extLst>
      <p:ext uri="{BB962C8B-B14F-4D97-AF65-F5344CB8AC3E}">
        <p14:creationId xmlns:p14="http://schemas.microsoft.com/office/powerpoint/2010/main" val="740018333"/>
      </p:ext>
    </p:extLst>
  </p:cSld>
  <p:clrMapOvr>
    <a:masterClrMapping/>
  </p:clrMapOvr>
  <p:transition>
    <p:zoom/>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C71FCF9A-FAC3-4326-B0CB-6F1BC6DFC25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95857062"/>
      </p:ext>
    </p:extLst>
  </p:cSld>
  <p:clrMapOvr>
    <a:masterClrMapping/>
  </p:clrMapOvr>
  <p:transition>
    <p:zoom/>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7D608E44-29B1-4D74-BAF6-78788995ED4A}"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925268659"/>
      </p:ext>
    </p:extLst>
  </p:cSld>
  <p:clrMapOvr>
    <a:masterClrMapping/>
  </p:clrMapOvr>
  <p:transition>
    <p:zoom/>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7061CD78-C027-4785-936C-D1242555BA9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01444605"/>
      </p:ext>
    </p:extLst>
  </p:cSld>
  <p:clrMapOvr>
    <a:masterClrMapping/>
  </p:clrMapOvr>
  <p:transition>
    <p:zoom/>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234B59DB-1C8E-4916-9C29-151AB4EEA22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21740429"/>
      </p:ext>
    </p:extLst>
  </p:cSld>
  <p:clrMapOvr>
    <a:masterClrMapping/>
  </p:clrMapOvr>
  <p:transition>
    <p:zoom/>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5567F53-52D7-4060-9BAE-626CB0D5A0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74796308"/>
      </p:ext>
    </p:extLst>
  </p:cSld>
  <p:clrMapOvr>
    <a:masterClrMapping/>
  </p:clrMapOvr>
  <p:transition>
    <p:zoom/>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8E229981-F3A6-42EC-A897-AF59E31F34F5}"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399264712"/>
      </p:ext>
    </p:extLst>
  </p:cSld>
  <p:clrMapOvr>
    <a:masterClrMapping/>
  </p:clrMapOvr>
  <p:transition>
    <p:zoom/>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EF8FA61-55F7-4000-AC0F-EB304567263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07327206"/>
      </p:ext>
    </p:extLst>
  </p:cSld>
  <p:clrMapOvr>
    <a:masterClrMapping/>
  </p:clrMapOvr>
  <p:transition>
    <p:zo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8E8CF57-255A-4BA2-8FAF-66BD41C710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70345240"/>
      </p:ext>
    </p:extLst>
  </p:cSld>
  <p:clrMapOvr>
    <a:masterClrMapping/>
  </p:clrMapOvr>
  <p:transition>
    <p:zo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F9F1B35-85B8-4D70-BCFA-AB49CBD376C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70633373"/>
      </p:ext>
    </p:extLst>
  </p:cSld>
  <p:clrMapOvr>
    <a:masterClrMapping/>
  </p:clrMapOvr>
  <p:transition>
    <p:zo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69ED0E7-5789-44F5-B31A-047E71C03A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35184756"/>
      </p:ext>
    </p:extLst>
  </p:cSld>
  <p:clrMapOvr>
    <a:masterClrMapping/>
  </p:clrMapOvr>
  <p:transition>
    <p:zo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1374053"/>
      </p:ext>
    </p:extLst>
  </p:cSld>
  <p:clrMapOvr>
    <a:masterClrMapping/>
  </p:clrMapOvr>
  <p:transition>
    <p:zoom/>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3818D392-EE71-41FA-B2F7-6CF81CBF7D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81095197"/>
      </p:ext>
    </p:extLst>
  </p:cSld>
  <p:clrMapOvr>
    <a:masterClrMapping/>
  </p:clrMapOvr>
  <p:transition>
    <p:zo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A90CBCA-51BF-4F2C-B0E2-37F1EA8F5F0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86943362"/>
      </p:ext>
    </p:extLst>
  </p:cSld>
  <p:clrMapOvr>
    <a:masterClrMapping/>
  </p:clrMapOvr>
  <p:transition>
    <p:zoom/>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7CAAF05E-3BD7-4E3F-8982-36B9CF97E71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93889938"/>
      </p:ext>
    </p:extLst>
  </p:cSld>
  <p:clrMapOvr>
    <a:masterClrMapping/>
  </p:clrMapOvr>
  <p:transition>
    <p:zoom/>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389543F-69A1-4DDF-B042-E10C046C557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73244673"/>
      </p:ext>
    </p:extLst>
  </p:cSld>
  <p:clrMapOvr>
    <a:masterClrMapping/>
  </p:clrMapOvr>
  <p:transition>
    <p:zo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32147C1-A924-4395-B5C7-AB1AA384805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72518234"/>
      </p:ext>
    </p:extLst>
  </p:cSld>
  <p:clrMapOvr>
    <a:masterClrMapping/>
  </p:clrMapOvr>
  <p:transition>
    <p:zo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C71FCF9A-FAC3-4326-B0CB-6F1BC6DFC25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62762249"/>
      </p:ext>
    </p:extLst>
  </p:cSld>
  <p:clrMapOvr>
    <a:masterClrMapping/>
  </p:clrMapOvr>
  <p:transition>
    <p:zo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6679836"/>
      </p:ext>
    </p:extLst>
  </p:cSld>
  <p:clrMapOvr>
    <a:masterClrMapping/>
  </p:clrMapOvr>
  <p:transition>
    <p:zoom/>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2277355"/>
      </p:ext>
    </p:extLst>
  </p:cSld>
  <p:clrMapOvr>
    <a:masterClrMapping/>
  </p:clrMapOvr>
  <p:transition>
    <p:zoom/>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1602089"/>
      </p:ext>
    </p:extLst>
  </p:cSld>
  <p:clrMapOvr>
    <a:masterClrMapping/>
  </p:clrMapOvr>
  <p:transition>
    <p:zoom/>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2918449"/>
      </p:ext>
    </p:extLst>
  </p:cSld>
  <p:clrMapOvr>
    <a:masterClrMapping/>
  </p:clrMapOvr>
  <p:transition>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2399116"/>
      </p:ext>
    </p:extLst>
  </p:cSld>
  <p:clrMapOvr>
    <a:masterClrMapping/>
  </p:clrMapOvr>
  <p:transition>
    <p:zoom/>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1864178"/>
      </p:ext>
    </p:extLst>
  </p:cSld>
  <p:clrMapOvr>
    <a:masterClrMapping/>
  </p:clrMapOvr>
  <p:transition>
    <p:zoom/>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5988756"/>
      </p:ext>
    </p:extLst>
  </p:cSld>
  <p:clrMapOvr>
    <a:masterClrMapping/>
  </p:clrMapOvr>
  <p:transition>
    <p:zoom/>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8719550"/>
      </p:ext>
    </p:extLst>
  </p:cSld>
  <p:clrMapOvr>
    <a:masterClrMapping/>
  </p:clrMapOvr>
  <p:transition>
    <p:zoom/>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5058151"/>
      </p:ext>
    </p:extLst>
  </p:cSld>
  <p:clrMapOvr>
    <a:masterClrMapping/>
  </p:clrMapOvr>
  <p:transition>
    <p:zoom/>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4191573"/>
      </p:ext>
    </p:extLst>
  </p:cSld>
  <p:clrMapOvr>
    <a:masterClrMapping/>
  </p:clrMapOvr>
  <p:transition>
    <p:zoom/>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9260985"/>
      </p:ext>
    </p:extLst>
  </p:cSld>
  <p:clrMapOvr>
    <a:masterClrMapping/>
  </p:clrMapOvr>
  <p:transition>
    <p:zoom/>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8033565"/>
      </p:ext>
    </p:extLst>
  </p:cSld>
  <p:clrMapOvr>
    <a:masterClrMapping/>
  </p:clrMapOvr>
  <p:transition>
    <p:zoom/>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855587"/>
      </p:ext>
    </p:extLst>
  </p:cSld>
  <p:clrMapOvr>
    <a:masterClrMapping/>
  </p:clrMapOvr>
  <p:transition>
    <p:zoom/>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3831411"/>
      </p:ext>
    </p:extLst>
  </p:cSld>
  <p:clrMapOvr>
    <a:masterClrMapping/>
  </p:clrMapOvr>
  <p:transition>
    <p:zoom/>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5389943"/>
      </p:ext>
    </p:extLst>
  </p:cSld>
  <p:clrMapOvr>
    <a:masterClrMapping/>
  </p:clrMapOvr>
  <p:transition>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3174713"/>
      </p:ext>
    </p:extLst>
  </p:cSld>
  <p:clrMapOvr>
    <a:masterClrMapping/>
  </p:clrMapOvr>
  <p:transition>
    <p:zoom/>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518099"/>
      </p:ext>
    </p:extLst>
  </p:cSld>
  <p:clrMapOvr>
    <a:masterClrMapping/>
  </p:clrMapOvr>
  <p:transition>
    <p:zoom/>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181934"/>
      </p:ext>
    </p:extLst>
  </p:cSld>
  <p:clrMapOvr>
    <a:masterClrMapping/>
  </p:clrMapOvr>
  <p:transition>
    <p:zoom/>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2246454"/>
      </p:ext>
    </p:extLst>
  </p:cSld>
  <p:clrMapOvr>
    <a:masterClrMapping/>
  </p:clrMapOvr>
  <p:transition>
    <p:zoom/>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6807199"/>
      </p:ext>
    </p:extLst>
  </p:cSld>
  <p:clrMapOvr>
    <a:masterClrMapping/>
  </p:clrMapOvr>
  <p:transition>
    <p:zoom/>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7834515"/>
      </p:ext>
    </p:extLst>
  </p:cSld>
  <p:clrMapOvr>
    <a:masterClrMapping/>
  </p:clrMapOvr>
  <p:transition>
    <p:zoom/>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3304808"/>
      </p:ext>
    </p:extLst>
  </p:cSld>
  <p:clrMapOvr>
    <a:masterClrMapping/>
  </p:clrMapOvr>
  <p:transition>
    <p:zoom/>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5151758"/>
      </p:ext>
    </p:extLst>
  </p:cSld>
  <p:clrMapOvr>
    <a:masterClrMapping/>
  </p:clrMapOvr>
  <p:transition>
    <p:zoom/>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661066"/>
      </p:ext>
    </p:extLst>
  </p:cSld>
  <p:clrMapOvr>
    <a:masterClrMapping/>
  </p:clrMapOvr>
  <p:transition>
    <p:zoom/>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5699543"/>
      </p:ext>
    </p:extLst>
  </p:cSld>
  <p:clrMapOvr>
    <a:masterClrMapping/>
  </p:clrMapOvr>
  <p:transition>
    <p:zoom/>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9866120"/>
      </p:ext>
    </p:extLst>
  </p:cSld>
  <p:clrMapOvr>
    <a:masterClrMapping/>
  </p:clrMapOvr>
  <p:transition>
    <p:zo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9402210"/>
      </p:ext>
    </p:extLst>
  </p:cSld>
  <p:clrMapOvr>
    <a:masterClrMapping/>
  </p:clrMapOvr>
  <p:transition>
    <p:zoom/>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47538313"/>
      </p:ext>
    </p:extLst>
  </p:cSld>
  <p:clrMapOvr>
    <a:masterClrMapping/>
  </p:clrMapOvr>
  <p:transition>
    <p:zoom/>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6713108"/>
      </p:ext>
    </p:extLst>
  </p:cSld>
  <p:clrMapOvr>
    <a:masterClrMapping/>
  </p:clrMapOvr>
  <p:transition>
    <p:zoom/>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9394491"/>
      </p:ext>
    </p:extLst>
  </p:cSld>
  <p:clrMapOvr>
    <a:masterClrMapping/>
  </p:clrMapOvr>
  <p:transition>
    <p:zoom/>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8728538"/>
      </p:ext>
    </p:extLst>
  </p:cSld>
  <p:clrMapOvr>
    <a:masterClrMapping/>
  </p:clrMapOvr>
  <p:transition>
    <p:zoom/>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9657674"/>
      </p:ext>
    </p:extLst>
  </p:cSld>
  <p:clrMapOvr>
    <a:masterClrMapping/>
  </p:clrMapOvr>
  <p:transition>
    <p:zoom/>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2313636"/>
      </p:ext>
    </p:extLst>
  </p:cSld>
  <p:clrMapOvr>
    <a:masterClrMapping/>
  </p:clrMapOvr>
  <p:transition>
    <p:zoom/>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9730795"/>
      </p:ext>
    </p:extLst>
  </p:cSld>
  <p:clrMapOvr>
    <a:masterClrMapping/>
  </p:clrMapOvr>
  <p:transition>
    <p:zoom/>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9569234"/>
      </p:ext>
    </p:extLst>
  </p:cSld>
  <p:clrMapOvr>
    <a:masterClrMapping/>
  </p:clrMapOvr>
  <p:transition>
    <p:zoom/>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083631"/>
      </p:ext>
    </p:extLst>
  </p:cSld>
  <p:clrMapOvr>
    <a:masterClrMapping/>
  </p:clrMapOvr>
  <p:transition>
    <p:zoom/>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1743019"/>
      </p:ext>
    </p:extLst>
  </p:cSld>
  <p:clrMapOvr>
    <a:masterClrMapping/>
  </p:clrMapOvr>
  <p:transition>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pPr>
                <a:defRPr/>
              </a:pPr>
              <a:t>‹#›</a:t>
            </a:fld>
            <a:endParaRPr lang="en-US"/>
          </a:p>
        </p:txBody>
      </p:sp>
    </p:spTree>
    <p:extLst>
      <p:ext uri="{BB962C8B-B14F-4D97-AF65-F5344CB8AC3E}">
        <p14:creationId xmlns:p14="http://schemas.microsoft.com/office/powerpoint/2010/main" val="2336239918"/>
      </p:ext>
    </p:extLst>
  </p:cSld>
  <p:clrMapOvr>
    <a:masterClrMapping/>
  </p:clrMapOvr>
  <p:transition>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7675655"/>
      </p:ext>
    </p:extLst>
  </p:cSld>
  <p:clrMapOvr>
    <a:masterClrMapping/>
  </p:clrMapOvr>
  <p:transition>
    <p:zoom/>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1270591"/>
      </p:ext>
    </p:extLst>
  </p:cSld>
  <p:clrMapOvr>
    <a:masterClrMapping/>
  </p:clrMapOvr>
  <p:transition>
    <p:zoom/>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834349"/>
      </p:ext>
    </p:extLst>
  </p:cSld>
  <p:clrMapOvr>
    <a:masterClrMapping/>
  </p:clrMapOvr>
  <p:transition>
    <p:zoom/>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98551"/>
      </p:ext>
    </p:extLst>
  </p:cSld>
  <p:clrMapOvr>
    <a:masterClrMapping/>
  </p:clrMapOvr>
  <p:transition>
    <p:zoom/>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4204636"/>
      </p:ext>
    </p:extLst>
  </p:cSld>
  <p:clrMapOvr>
    <a:masterClrMapping/>
  </p:clrMapOvr>
  <p:transition>
    <p:zoom/>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7343984"/>
      </p:ext>
    </p:extLst>
  </p:cSld>
  <p:clrMapOvr>
    <a:masterClrMapping/>
  </p:clrMapOvr>
  <p:transition>
    <p:zoom/>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667197"/>
      </p:ext>
    </p:extLst>
  </p:cSld>
  <p:clrMapOvr>
    <a:masterClrMapping/>
  </p:clrMapOvr>
  <p:transition>
    <p:zoom/>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5317785"/>
      </p:ext>
    </p:extLst>
  </p:cSld>
  <p:clrMapOvr>
    <a:masterClrMapping/>
  </p:clrMapOvr>
  <p:transition>
    <p:zoom/>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4258787"/>
      </p:ext>
    </p:extLst>
  </p:cSld>
  <p:clrMapOvr>
    <a:masterClrMapping/>
  </p:clrMapOvr>
  <p:transition>
    <p:zoom/>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0194626"/>
      </p:ext>
    </p:extLst>
  </p:cSld>
  <p:clrMapOvr>
    <a:masterClrMapping/>
  </p:clrMapOvr>
  <p:transition>
    <p:zoom/>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5677266"/>
      </p:ext>
    </p:extLst>
  </p:cSld>
  <p:clrMapOvr>
    <a:masterClrMapping/>
  </p:clrMapOvr>
  <p:transition>
    <p:zo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8513924"/>
      </p:ext>
    </p:extLst>
  </p:cSld>
  <p:clrMapOvr>
    <a:masterClrMapping/>
  </p:clrMapOvr>
  <p:transition>
    <p:zoom/>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547163"/>
      </p:ext>
    </p:extLst>
  </p:cSld>
  <p:clrMapOvr>
    <a:masterClrMapping/>
  </p:clrMapOvr>
  <p:transition>
    <p:zoom/>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7D608E44-29B1-4D74-BAF6-78788995ED4A}"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111814262"/>
      </p:ext>
    </p:extLst>
  </p:cSld>
  <p:clrMapOvr>
    <a:masterClrMapping/>
  </p:clrMapOvr>
  <p:transition>
    <p:zoom/>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7061CD78-C027-4785-936C-D1242555BA9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66334997"/>
      </p:ext>
    </p:extLst>
  </p:cSld>
  <p:clrMapOvr>
    <a:masterClrMapping/>
  </p:clrMapOvr>
  <p:transition>
    <p:zoom/>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234B59DB-1C8E-4916-9C29-151AB4EEA22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52588375"/>
      </p:ext>
    </p:extLst>
  </p:cSld>
  <p:clrMapOvr>
    <a:masterClrMapping/>
  </p:clrMapOvr>
  <p:transition>
    <p:zoom/>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5567F53-52D7-4060-9BAE-626CB0D5A0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91651867"/>
      </p:ext>
    </p:extLst>
  </p:cSld>
  <p:clrMapOvr>
    <a:masterClrMapping/>
  </p:clrMapOvr>
  <p:transition>
    <p:zoom/>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8E229981-F3A6-42EC-A897-AF59E31F34F5}"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623974444"/>
      </p:ext>
    </p:extLst>
  </p:cSld>
  <p:clrMapOvr>
    <a:masterClrMapping/>
  </p:clrMapOvr>
  <p:transition>
    <p:zoom/>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EF8FA61-55F7-4000-AC0F-EB304567263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06214612"/>
      </p:ext>
    </p:extLst>
  </p:cSld>
  <p:clrMapOvr>
    <a:masterClrMapping/>
  </p:clrMapOvr>
  <p:transition>
    <p:zoom/>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8E8CF57-255A-4BA2-8FAF-66BD41C710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21897855"/>
      </p:ext>
    </p:extLst>
  </p:cSld>
  <p:clrMapOvr>
    <a:masterClrMapping/>
  </p:clrMapOvr>
  <p:transition>
    <p:zoom/>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F9F1B35-85B8-4D70-BCFA-AB49CBD376C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79462485"/>
      </p:ext>
    </p:extLst>
  </p:cSld>
  <p:clrMapOvr>
    <a:masterClrMapping/>
  </p:clrMapOvr>
  <p:transition>
    <p:zoom/>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69ED0E7-5789-44F5-B31A-047E71C03A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57905668"/>
      </p:ext>
    </p:extLst>
  </p:cSld>
  <p:clrMapOvr>
    <a:masterClrMapping/>
  </p:clrMapOvr>
  <p:transition>
    <p:zoom/>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7357014"/>
      </p:ext>
    </p:extLst>
  </p:cSld>
  <p:clrMapOvr>
    <a:masterClrMapping/>
  </p:clrMapOvr>
  <p:transition>
    <p:zoom/>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3818D392-EE71-41FA-B2F7-6CF81CBF7D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55804069"/>
      </p:ext>
    </p:extLst>
  </p:cSld>
  <p:clrMapOvr>
    <a:masterClrMapping/>
  </p:clrMapOvr>
  <p:transition>
    <p:zoom/>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A90CBCA-51BF-4F2C-B0E2-37F1EA8F5F0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12407146"/>
      </p:ext>
    </p:extLst>
  </p:cSld>
  <p:clrMapOvr>
    <a:masterClrMapping/>
  </p:clrMapOvr>
  <p:transition>
    <p:zoom/>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7CAAF05E-3BD7-4E3F-8982-36B9CF97E71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15154711"/>
      </p:ext>
    </p:extLst>
  </p:cSld>
  <p:clrMapOvr>
    <a:masterClrMapping/>
  </p:clrMapOvr>
  <p:transition>
    <p:zoom/>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389543F-69A1-4DDF-B042-E10C046C557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04029449"/>
      </p:ext>
    </p:extLst>
  </p:cSld>
  <p:clrMapOvr>
    <a:masterClrMapping/>
  </p:clrMapOvr>
  <p:transition>
    <p:zoom/>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32147C1-A924-4395-B5C7-AB1AA384805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74248084"/>
      </p:ext>
    </p:extLst>
  </p:cSld>
  <p:clrMapOvr>
    <a:masterClrMapping/>
  </p:clrMapOvr>
  <p:transition>
    <p:zoom/>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C71FCF9A-FAC3-4326-B0CB-6F1BC6DFC25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01747933"/>
      </p:ext>
    </p:extLst>
  </p:cSld>
  <p:clrMapOvr>
    <a:masterClrMapping/>
  </p:clrMapOvr>
  <p:transition>
    <p:zoom/>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7D608E44-29B1-4D74-BAF6-78788995ED4A}"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449839527"/>
      </p:ext>
    </p:extLst>
  </p:cSld>
  <p:clrMapOvr>
    <a:masterClrMapping/>
  </p:clrMapOvr>
  <p:transition>
    <p:zoom/>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7061CD78-C027-4785-936C-D1242555BA9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542480416"/>
      </p:ext>
    </p:extLst>
  </p:cSld>
  <p:clrMapOvr>
    <a:masterClrMapping/>
  </p:clrMapOvr>
  <p:transition>
    <p:zoom/>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234B59DB-1C8E-4916-9C29-151AB4EEA22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75633688"/>
      </p:ext>
    </p:extLst>
  </p:cSld>
  <p:clrMapOvr>
    <a:masterClrMapping/>
  </p:clrMapOvr>
  <p:transition>
    <p:zoom/>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5567F53-52D7-4060-9BAE-626CB0D5A0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25685371"/>
      </p:ext>
    </p:extLst>
  </p:cSld>
  <p:clrMapOvr>
    <a:masterClrMapping/>
  </p:clrMapOvr>
  <p:transition>
    <p:zoom/>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4829153"/>
      </p:ext>
    </p:extLst>
  </p:cSld>
  <p:clrMapOvr>
    <a:masterClrMapping/>
  </p:clrMapOvr>
  <p:transition>
    <p:zoom/>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8E229981-F3A6-42EC-A897-AF59E31F34F5}"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794794005"/>
      </p:ext>
    </p:extLst>
  </p:cSld>
  <p:clrMapOvr>
    <a:masterClrMapping/>
  </p:clrMapOvr>
  <p:transition>
    <p:zoom/>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EF8FA61-55F7-4000-AC0F-EB304567263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48177487"/>
      </p:ext>
    </p:extLst>
  </p:cSld>
  <p:clrMapOvr>
    <a:masterClrMapping/>
  </p:clrMapOvr>
  <p:transition>
    <p:zoom/>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8E8CF57-255A-4BA2-8FAF-66BD41C710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32886538"/>
      </p:ext>
    </p:extLst>
  </p:cSld>
  <p:clrMapOvr>
    <a:masterClrMapping/>
  </p:clrMapOvr>
  <p:transition>
    <p:zoom/>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F9F1B35-85B8-4D70-BCFA-AB49CBD376C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91794221"/>
      </p:ext>
    </p:extLst>
  </p:cSld>
  <p:clrMapOvr>
    <a:masterClrMapping/>
  </p:clrMapOvr>
  <p:transition>
    <p:zoom/>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69ED0E7-5789-44F5-B31A-047E71C03A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96251440"/>
      </p:ext>
    </p:extLst>
  </p:cSld>
  <p:clrMapOvr>
    <a:masterClrMapping/>
  </p:clrMapOvr>
  <p:transition>
    <p:zoom/>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3818D392-EE71-41FA-B2F7-6CF81CBF7D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13801488"/>
      </p:ext>
    </p:extLst>
  </p:cSld>
  <p:clrMapOvr>
    <a:masterClrMapping/>
  </p:clrMapOvr>
  <p:transition>
    <p:zoom/>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A90CBCA-51BF-4F2C-B0E2-37F1EA8F5F0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05151362"/>
      </p:ext>
    </p:extLst>
  </p:cSld>
  <p:clrMapOvr>
    <a:masterClrMapping/>
  </p:clrMapOvr>
  <p:transition>
    <p:zoom/>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7CAAF05E-3BD7-4E3F-8982-36B9CF97E71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81800142"/>
      </p:ext>
    </p:extLst>
  </p:cSld>
  <p:clrMapOvr>
    <a:masterClrMapping/>
  </p:clrMapOvr>
  <p:transition>
    <p:zoom/>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389543F-69A1-4DDF-B042-E10C046C557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85238671"/>
      </p:ext>
    </p:extLst>
  </p:cSld>
  <p:clrMapOvr>
    <a:masterClrMapping/>
  </p:clrMapOvr>
  <p:transition>
    <p:zoom/>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32147C1-A924-4395-B5C7-AB1AA384805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97607131"/>
      </p:ext>
    </p:extLst>
  </p:cSld>
  <p:clrMapOvr>
    <a:masterClrMapping/>
  </p:clrMapOvr>
  <p:transition>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11070032"/>
      </p:ext>
    </p:extLst>
  </p:cSld>
  <p:clrMapOvr>
    <a:masterClrMapping/>
  </p:clrMapOvr>
  <p:transition>
    <p:zoom/>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C71FCF9A-FAC3-4326-B0CB-6F1BC6DFC25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702131006"/>
      </p:ext>
    </p:extLst>
  </p:cSld>
  <p:clrMapOvr>
    <a:masterClrMapping/>
  </p:clrMapOvr>
  <p:transition>
    <p:zoom/>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3231844"/>
      </p:ext>
    </p:extLst>
  </p:cSld>
  <p:clrMapOvr>
    <a:masterClrMapping/>
  </p:clrMapOvr>
  <p:transition>
    <p:zoom/>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4796859"/>
      </p:ext>
    </p:extLst>
  </p:cSld>
  <p:clrMapOvr>
    <a:masterClrMapping/>
  </p:clrMapOvr>
  <p:transition>
    <p:zoom/>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0047227"/>
      </p:ext>
    </p:extLst>
  </p:cSld>
  <p:clrMapOvr>
    <a:masterClrMapping/>
  </p:clrMapOvr>
  <p:transition>
    <p:zoom/>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5220340"/>
      </p:ext>
    </p:extLst>
  </p:cSld>
  <p:clrMapOvr>
    <a:masterClrMapping/>
  </p:clrMapOvr>
  <p:transition>
    <p:zoom/>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3157121"/>
      </p:ext>
    </p:extLst>
  </p:cSld>
  <p:clrMapOvr>
    <a:masterClrMapping/>
  </p:clrMapOvr>
  <p:transition>
    <p:zoom/>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4048048"/>
      </p:ext>
    </p:extLst>
  </p:cSld>
  <p:clrMapOvr>
    <a:masterClrMapping/>
  </p:clrMapOvr>
  <p:transition>
    <p:zoom/>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2220456"/>
      </p:ext>
    </p:extLst>
  </p:cSld>
  <p:clrMapOvr>
    <a:masterClrMapping/>
  </p:clrMapOvr>
  <p:transition>
    <p:zoom/>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5605973"/>
      </p:ext>
    </p:extLst>
  </p:cSld>
  <p:clrMapOvr>
    <a:masterClrMapping/>
  </p:clrMapOvr>
  <p:transition>
    <p:zoom/>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658605"/>
      </p:ext>
    </p:extLst>
  </p:cSld>
  <p:clrMapOvr>
    <a:masterClrMapping/>
  </p:clrMapOvr>
  <p:transition>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5119331"/>
      </p:ext>
    </p:extLst>
  </p:cSld>
  <p:clrMapOvr>
    <a:masterClrMapping/>
  </p:clrMapOvr>
  <p:transition>
    <p:zoom/>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650704"/>
      </p:ext>
    </p:extLst>
  </p:cSld>
  <p:clrMapOvr>
    <a:masterClrMapping/>
  </p:clrMapOvr>
  <p:transition>
    <p:zoom/>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503467"/>
      </p:ext>
    </p:extLst>
  </p:cSld>
  <p:clrMapOvr>
    <a:masterClrMapping/>
  </p:clrMapOvr>
  <p:transition>
    <p:zoom/>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6059569"/>
      </p:ext>
    </p:extLst>
  </p:cSld>
  <p:clrMapOvr>
    <a:masterClrMapping/>
  </p:clrMapOvr>
  <p:transition>
    <p:zoom/>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8603283"/>
      </p:ext>
    </p:extLst>
  </p:cSld>
  <p:clrMapOvr>
    <a:masterClrMapping/>
  </p:clrMapOvr>
  <p:transition>
    <p:zoom/>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3686085"/>
      </p:ext>
    </p:extLst>
  </p:cSld>
  <p:clrMapOvr>
    <a:masterClrMapping/>
  </p:clrMapOvr>
  <p:transition>
    <p:zoom/>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9199310"/>
      </p:ext>
    </p:extLst>
  </p:cSld>
  <p:clrMapOvr>
    <a:masterClrMapping/>
  </p:clrMapOvr>
  <p:transition>
    <p:zoom/>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4105650"/>
      </p:ext>
    </p:extLst>
  </p:cSld>
  <p:clrMapOvr>
    <a:masterClrMapping/>
  </p:clrMapOvr>
  <p:transition>
    <p:zoom/>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3592119"/>
      </p:ext>
    </p:extLst>
  </p:cSld>
  <p:clrMapOvr>
    <a:masterClrMapping/>
  </p:clrMapOvr>
  <p:transition>
    <p:zoom/>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3239423"/>
      </p:ext>
    </p:extLst>
  </p:cSld>
  <p:clrMapOvr>
    <a:masterClrMapping/>
  </p:clrMapOvr>
  <p:transition>
    <p:zoom/>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9219001"/>
      </p:ext>
    </p:extLst>
  </p:cSld>
  <p:clrMapOvr>
    <a:masterClrMapping/>
  </p:clrMapOvr>
  <p:transition>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578750"/>
      </p:ext>
    </p:extLst>
  </p:cSld>
  <p:clrMapOvr>
    <a:masterClrMapping/>
  </p:clrMapOvr>
  <p:transition>
    <p:zoom/>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9007239"/>
      </p:ext>
    </p:extLst>
  </p:cSld>
  <p:clrMapOvr>
    <a:masterClrMapping/>
  </p:clrMapOvr>
  <p:transition>
    <p:zoom/>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2115160"/>
      </p:ext>
    </p:extLst>
  </p:cSld>
  <p:clrMapOvr>
    <a:masterClrMapping/>
  </p:clrMapOvr>
  <p:transition>
    <p:zoom/>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4246200"/>
      </p:ext>
    </p:extLst>
  </p:cSld>
  <p:clrMapOvr>
    <a:masterClrMapping/>
  </p:clrMapOvr>
  <p:transition>
    <p:zoom/>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91238166"/>
      </p:ext>
    </p:extLst>
  </p:cSld>
  <p:clrMapOvr>
    <a:masterClrMapping/>
  </p:clrMapOvr>
  <p:transition>
    <p:zoom/>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5750387"/>
      </p:ext>
    </p:extLst>
  </p:cSld>
  <p:clrMapOvr>
    <a:masterClrMapping/>
  </p:clrMapOvr>
  <p:transition>
    <p:zoom/>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0972239"/>
      </p:ext>
    </p:extLst>
  </p:cSld>
  <p:clrMapOvr>
    <a:masterClrMapping/>
  </p:clrMapOvr>
  <p:transition>
    <p:zoom/>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6585324"/>
      </p:ext>
    </p:extLst>
  </p:cSld>
  <p:clrMapOvr>
    <a:masterClrMapping/>
  </p:clrMapOvr>
  <p:transition>
    <p:zoom/>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2009451"/>
      </p:ext>
    </p:extLst>
  </p:cSld>
  <p:clrMapOvr>
    <a:masterClrMapping/>
  </p:clrMapOvr>
  <p:transition>
    <p:zoom/>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0836106"/>
      </p:ext>
    </p:extLst>
  </p:cSld>
  <p:clrMapOvr>
    <a:masterClrMapping/>
  </p:clrMapOvr>
  <p:transition>
    <p:zoom/>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5570657"/>
      </p:ext>
    </p:extLst>
  </p:cSld>
  <p:clrMapOvr>
    <a:masterClrMapping/>
  </p:clrMapOvr>
  <p:transition>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9709306"/>
      </p:ext>
    </p:extLst>
  </p:cSld>
  <p:clrMapOvr>
    <a:masterClrMapping/>
  </p:clrMapOvr>
  <p:transition>
    <p:zoom/>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4304271"/>
      </p:ext>
    </p:extLst>
  </p:cSld>
  <p:clrMapOvr>
    <a:masterClrMapping/>
  </p:clrMapOvr>
  <p:transition>
    <p:zoom/>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7D608E44-29B1-4D74-BAF6-78788995ED4A}"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861072573"/>
      </p:ext>
    </p:extLst>
  </p:cSld>
  <p:clrMapOvr>
    <a:masterClrMapping/>
  </p:clrMapOvr>
  <p:transition>
    <p:zoom/>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7061CD78-C027-4785-936C-D1242555BA9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89071392"/>
      </p:ext>
    </p:extLst>
  </p:cSld>
  <p:clrMapOvr>
    <a:masterClrMapping/>
  </p:clrMapOvr>
  <p:transition>
    <p:zoom/>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234B59DB-1C8E-4916-9C29-151AB4EEA22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75632141"/>
      </p:ext>
    </p:extLst>
  </p:cSld>
  <p:clrMapOvr>
    <a:masterClrMapping/>
  </p:clrMapOvr>
  <p:transition>
    <p:zoom/>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5567F53-52D7-4060-9BAE-626CB0D5A0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66833665"/>
      </p:ext>
    </p:extLst>
  </p:cSld>
  <p:clrMapOvr>
    <a:masterClrMapping/>
  </p:clrMapOvr>
  <p:transition>
    <p:zoom/>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8E229981-F3A6-42EC-A897-AF59E31F34F5}"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192306760"/>
      </p:ext>
    </p:extLst>
  </p:cSld>
  <p:clrMapOvr>
    <a:masterClrMapping/>
  </p:clrMapOvr>
  <p:transition>
    <p:zoom/>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EF8FA61-55F7-4000-AC0F-EB304567263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26799964"/>
      </p:ext>
    </p:extLst>
  </p:cSld>
  <p:clrMapOvr>
    <a:masterClrMapping/>
  </p:clrMapOvr>
  <p:transition>
    <p:zoom/>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8E8CF57-255A-4BA2-8FAF-66BD41C710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49282879"/>
      </p:ext>
    </p:extLst>
  </p:cSld>
  <p:clrMapOvr>
    <a:masterClrMapping/>
  </p:clrMapOvr>
  <p:transition>
    <p:zoom/>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F9F1B35-85B8-4D70-BCFA-AB49CBD376C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22347812"/>
      </p:ext>
    </p:extLst>
  </p:cSld>
  <p:clrMapOvr>
    <a:masterClrMapping/>
  </p:clrMapOvr>
  <p:transition>
    <p:zoom/>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69ED0E7-5789-44F5-B31A-047E71C03A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74567871"/>
      </p:ext>
    </p:extLst>
  </p:cSld>
  <p:clrMapOvr>
    <a:masterClrMapping/>
  </p:clrMapOvr>
  <p:transition>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9287419"/>
      </p:ext>
    </p:extLst>
  </p:cSld>
  <p:clrMapOvr>
    <a:masterClrMapping/>
  </p:clrMapOvr>
  <p:transition>
    <p:zoom/>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3818D392-EE71-41FA-B2F7-6CF81CBF7D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721191434"/>
      </p:ext>
    </p:extLst>
  </p:cSld>
  <p:clrMapOvr>
    <a:masterClrMapping/>
  </p:clrMapOvr>
  <p:transition>
    <p:zoom/>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A90CBCA-51BF-4F2C-B0E2-37F1EA8F5F0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15812666"/>
      </p:ext>
    </p:extLst>
  </p:cSld>
  <p:clrMapOvr>
    <a:masterClrMapping/>
  </p:clrMapOvr>
  <p:transition>
    <p:zoom/>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7CAAF05E-3BD7-4E3F-8982-36B9CF97E71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533315363"/>
      </p:ext>
    </p:extLst>
  </p:cSld>
  <p:clrMapOvr>
    <a:masterClrMapping/>
  </p:clrMapOvr>
  <p:transition>
    <p:zoom/>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389543F-69A1-4DDF-B042-E10C046C557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533387482"/>
      </p:ext>
    </p:extLst>
  </p:cSld>
  <p:clrMapOvr>
    <a:masterClrMapping/>
  </p:clrMapOvr>
  <p:transition>
    <p:zoom/>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32147C1-A924-4395-B5C7-AB1AA384805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77800971"/>
      </p:ext>
    </p:extLst>
  </p:cSld>
  <p:clrMapOvr>
    <a:masterClrMapping/>
  </p:clrMapOvr>
  <p:transition>
    <p:zoom/>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C71FCF9A-FAC3-4326-B0CB-6F1BC6DFC25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80704988"/>
      </p:ext>
    </p:extLst>
  </p:cSld>
  <p:clrMapOvr>
    <a:masterClrMapping/>
  </p:clrMapOvr>
  <p:transition>
    <p:zoom/>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7D608E44-29B1-4D74-BAF6-78788995ED4A}"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001628991"/>
      </p:ext>
    </p:extLst>
  </p:cSld>
  <p:clrMapOvr>
    <a:masterClrMapping/>
  </p:clrMapOvr>
  <p:transition>
    <p:zoom/>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7061CD78-C027-4785-936C-D1242555BA9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02777697"/>
      </p:ext>
    </p:extLst>
  </p:cSld>
  <p:clrMapOvr>
    <a:masterClrMapping/>
  </p:clrMapOvr>
  <p:transition>
    <p:zoom/>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234B59DB-1C8E-4916-9C29-151AB4EEA22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63021654"/>
      </p:ext>
    </p:extLst>
  </p:cSld>
  <p:clrMapOvr>
    <a:masterClrMapping/>
  </p:clrMapOvr>
  <p:transition>
    <p:zoom/>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5567F53-52D7-4060-9BAE-626CB0D5A0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22014236"/>
      </p:ext>
    </p:extLst>
  </p:cSld>
  <p:clrMapOvr>
    <a:masterClrMapping/>
  </p:clrMapOvr>
  <p:transition>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9029017"/>
      </p:ext>
    </p:extLst>
  </p:cSld>
  <p:clrMapOvr>
    <a:masterClrMapping/>
  </p:clrMapOvr>
  <p:transition>
    <p:zoom/>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8E229981-F3A6-42EC-A897-AF59E31F34F5}"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4153979763"/>
      </p:ext>
    </p:extLst>
  </p:cSld>
  <p:clrMapOvr>
    <a:masterClrMapping/>
  </p:clrMapOvr>
  <p:transition>
    <p:zoom/>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EF8FA61-55F7-4000-AC0F-EB304567263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464779690"/>
      </p:ext>
    </p:extLst>
  </p:cSld>
  <p:clrMapOvr>
    <a:masterClrMapping/>
  </p:clrMapOvr>
  <p:transition>
    <p:zoom/>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8E8CF57-255A-4BA2-8FAF-66BD41C710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12583754"/>
      </p:ext>
    </p:extLst>
  </p:cSld>
  <p:clrMapOvr>
    <a:masterClrMapping/>
  </p:clrMapOvr>
  <p:transition>
    <p:zoom/>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F9F1B35-85B8-4D70-BCFA-AB49CBD376C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49488326"/>
      </p:ext>
    </p:extLst>
  </p:cSld>
  <p:clrMapOvr>
    <a:masterClrMapping/>
  </p:clrMapOvr>
  <p:transition>
    <p:zoom/>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69ED0E7-5789-44F5-B31A-047E71C03A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00730415"/>
      </p:ext>
    </p:extLst>
  </p:cSld>
  <p:clrMapOvr>
    <a:masterClrMapping/>
  </p:clrMapOvr>
  <p:transition>
    <p:zoom/>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3818D392-EE71-41FA-B2F7-6CF81CBF7D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73580483"/>
      </p:ext>
    </p:extLst>
  </p:cSld>
  <p:clrMapOvr>
    <a:masterClrMapping/>
  </p:clrMapOvr>
  <p:transition>
    <p:zoom/>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A90CBCA-51BF-4F2C-B0E2-37F1EA8F5F0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62154489"/>
      </p:ext>
    </p:extLst>
  </p:cSld>
  <p:clrMapOvr>
    <a:masterClrMapping/>
  </p:clrMapOvr>
  <p:transition>
    <p:zoom/>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7CAAF05E-3BD7-4E3F-8982-36B9CF97E71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92996217"/>
      </p:ext>
    </p:extLst>
  </p:cSld>
  <p:clrMapOvr>
    <a:masterClrMapping/>
  </p:clrMapOvr>
  <p:transition>
    <p:zoom/>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389543F-69A1-4DDF-B042-E10C046C557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047199939"/>
      </p:ext>
    </p:extLst>
  </p:cSld>
  <p:clrMapOvr>
    <a:masterClrMapping/>
  </p:clrMapOvr>
  <p:transition>
    <p:zoom/>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32147C1-A924-4395-B5C7-AB1AA384805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638758303"/>
      </p:ext>
    </p:extLst>
  </p:cSld>
  <p:clrMapOvr>
    <a:masterClrMapping/>
  </p:clrMapOvr>
  <p:transition>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pPr>
                <a:defRPr/>
              </a:pPr>
              <a:t>‹#›</a:t>
            </a:fld>
            <a:endParaRPr lang="en-US"/>
          </a:p>
        </p:txBody>
      </p:sp>
    </p:spTree>
    <p:extLst>
      <p:ext uri="{BB962C8B-B14F-4D97-AF65-F5344CB8AC3E}">
        <p14:creationId xmlns:p14="http://schemas.microsoft.com/office/powerpoint/2010/main" val="505103633"/>
      </p:ext>
    </p:extLst>
  </p:cSld>
  <p:clrMapOvr>
    <a:masterClrMapping/>
  </p:clrMapOvr>
  <p:transition>
    <p:zo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7652951"/>
      </p:ext>
    </p:extLst>
  </p:cSld>
  <p:clrMapOvr>
    <a:masterClrMapping/>
  </p:clrMapOvr>
  <p:transition>
    <p:zoom/>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C71FCF9A-FAC3-4326-B0CB-6F1BC6DFC25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09223635"/>
      </p:ext>
    </p:extLst>
  </p:cSld>
  <p:clrMapOvr>
    <a:masterClrMapping/>
  </p:clrMapOvr>
  <p:transition>
    <p:zoom/>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3518545"/>
      </p:ext>
    </p:extLst>
  </p:cSld>
  <p:clrMapOvr>
    <a:masterClrMapping/>
  </p:clrMapOvr>
  <p:transition>
    <p:zoom/>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7473716"/>
      </p:ext>
    </p:extLst>
  </p:cSld>
  <p:clrMapOvr>
    <a:masterClrMapping/>
  </p:clrMapOvr>
  <p:transition>
    <p:zoom/>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4944361"/>
      </p:ext>
    </p:extLst>
  </p:cSld>
  <p:clrMapOvr>
    <a:masterClrMapping/>
  </p:clrMapOvr>
  <p:transition>
    <p:zoom/>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7771904"/>
      </p:ext>
    </p:extLst>
  </p:cSld>
  <p:clrMapOvr>
    <a:masterClrMapping/>
  </p:clrMapOvr>
  <p:transition>
    <p:zoom/>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60254409"/>
      </p:ext>
    </p:extLst>
  </p:cSld>
  <p:clrMapOvr>
    <a:masterClrMapping/>
  </p:clrMapOvr>
  <p:transition>
    <p:zoom/>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7981507"/>
      </p:ext>
    </p:extLst>
  </p:cSld>
  <p:clrMapOvr>
    <a:masterClrMapping/>
  </p:clrMapOvr>
  <p:transition>
    <p:zoom/>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7204299"/>
      </p:ext>
    </p:extLst>
  </p:cSld>
  <p:clrMapOvr>
    <a:masterClrMapping/>
  </p:clrMapOvr>
  <p:transition>
    <p:zoom/>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4630747"/>
      </p:ext>
    </p:extLst>
  </p:cSld>
  <p:clrMapOvr>
    <a:masterClrMapping/>
  </p:clrMapOvr>
  <p:transition>
    <p:zoom/>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559516"/>
      </p:ext>
    </p:extLst>
  </p:cSld>
  <p:clrMapOvr>
    <a:masterClrMapping/>
  </p:clrMapOvr>
  <p:transition>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3075307"/>
      </p:ext>
    </p:extLst>
  </p:cSld>
  <p:clrMapOvr>
    <a:masterClrMapping/>
  </p:clrMapOvr>
  <p:transition>
    <p:zoom/>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84156065"/>
      </p:ext>
    </p:extLst>
  </p:cSld>
  <p:clrMapOvr>
    <a:masterClrMapping/>
  </p:clrMapOvr>
  <p:transition>
    <p:zoom/>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94337"/>
      </p:ext>
    </p:extLst>
  </p:cSld>
  <p:clrMapOvr>
    <a:masterClrMapping/>
  </p:clrMapOvr>
  <p:transition>
    <p:zoom/>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7006886"/>
      </p:ext>
    </p:extLst>
  </p:cSld>
  <p:clrMapOvr>
    <a:masterClrMapping/>
  </p:clrMapOvr>
  <p:transition>
    <p:zoom/>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4582352"/>
      </p:ext>
    </p:extLst>
  </p:cSld>
  <p:clrMapOvr>
    <a:masterClrMapping/>
  </p:clrMapOvr>
  <p:transition>
    <p:zoom/>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2882629"/>
      </p:ext>
    </p:extLst>
  </p:cSld>
  <p:clrMapOvr>
    <a:masterClrMapping/>
  </p:clrMapOvr>
  <p:transition>
    <p:zoom/>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9730685"/>
      </p:ext>
    </p:extLst>
  </p:cSld>
  <p:clrMapOvr>
    <a:masterClrMapping/>
  </p:clrMapOvr>
  <p:transition>
    <p:zoom/>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1523523"/>
      </p:ext>
    </p:extLst>
  </p:cSld>
  <p:clrMapOvr>
    <a:masterClrMapping/>
  </p:clrMapOvr>
  <p:transition>
    <p:zoom/>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0116369"/>
      </p:ext>
    </p:extLst>
  </p:cSld>
  <p:clrMapOvr>
    <a:masterClrMapping/>
  </p:clrMapOvr>
  <p:transition>
    <p:zoom/>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6318812"/>
      </p:ext>
    </p:extLst>
  </p:cSld>
  <p:clrMapOvr>
    <a:masterClrMapping/>
  </p:clrMapOvr>
  <p:transition>
    <p:zoom/>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6685003"/>
      </p:ext>
    </p:extLst>
  </p:cSld>
  <p:clrMapOvr>
    <a:masterClrMapping/>
  </p:clrMapOvr>
  <p:transition>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7664017"/>
      </p:ext>
    </p:extLst>
  </p:cSld>
  <p:clrMapOvr>
    <a:masterClrMapping/>
  </p:clrMapOvr>
  <p:transition>
    <p:zoom/>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44893531"/>
      </p:ext>
    </p:extLst>
  </p:cSld>
  <p:clrMapOvr>
    <a:masterClrMapping/>
  </p:clrMapOvr>
  <p:transition>
    <p:zoom/>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4053451"/>
      </p:ext>
    </p:extLst>
  </p:cSld>
  <p:clrMapOvr>
    <a:masterClrMapping/>
  </p:clrMapOvr>
  <p:transition>
    <p:zoom/>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17165667"/>
      </p:ext>
    </p:extLst>
  </p:cSld>
  <p:clrMapOvr>
    <a:masterClrMapping/>
  </p:clrMapOvr>
  <p:transition>
    <p:zoom/>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1560441"/>
      </p:ext>
    </p:extLst>
  </p:cSld>
  <p:clrMapOvr>
    <a:masterClrMapping/>
  </p:clrMapOvr>
  <p:transition>
    <p:zoom/>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5905474"/>
      </p:ext>
    </p:extLst>
  </p:cSld>
  <p:clrMapOvr>
    <a:masterClrMapping/>
  </p:clrMapOvr>
  <p:transition>
    <p:zoom/>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0500350"/>
      </p:ext>
    </p:extLst>
  </p:cSld>
  <p:clrMapOvr>
    <a:masterClrMapping/>
  </p:clrMapOvr>
  <p:transition>
    <p:zoom/>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3045037"/>
      </p:ext>
    </p:extLst>
  </p:cSld>
  <p:clrMapOvr>
    <a:masterClrMapping/>
  </p:clrMapOvr>
  <p:transition>
    <p:zoom/>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12803742"/>
      </p:ext>
    </p:extLst>
  </p:cSld>
  <p:clrMapOvr>
    <a:masterClrMapping/>
  </p:clrMapOvr>
  <p:transition>
    <p:zoom/>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2753518"/>
      </p:ext>
    </p:extLst>
  </p:cSld>
  <p:clrMapOvr>
    <a:masterClrMapping/>
  </p:clrMapOvr>
  <p:transition>
    <p:zoom/>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9895449"/>
      </p:ext>
    </p:extLst>
  </p:cSld>
  <p:clrMapOvr>
    <a:masterClrMapping/>
  </p:clrMapOvr>
  <p:transition>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4956762"/>
      </p:ext>
    </p:extLst>
  </p:cSld>
  <p:clrMapOvr>
    <a:masterClrMapping/>
  </p:clrMapOvr>
  <p:transition>
    <p:zoom/>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37539106"/>
      </p:ext>
    </p:extLst>
  </p:cSld>
  <p:clrMapOvr>
    <a:masterClrMapping/>
  </p:clrMapOvr>
  <p:transition>
    <p:zoom/>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7D608E44-29B1-4D74-BAF6-78788995ED4A}"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1437487647"/>
      </p:ext>
    </p:extLst>
  </p:cSld>
  <p:clrMapOvr>
    <a:masterClrMapping/>
  </p:clrMapOvr>
  <p:transition>
    <p:zoom/>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7061CD78-C027-4785-936C-D1242555BA9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55552442"/>
      </p:ext>
    </p:extLst>
  </p:cSld>
  <p:clrMapOvr>
    <a:masterClrMapping/>
  </p:clrMapOvr>
  <p:transition>
    <p:zoom/>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234B59DB-1C8E-4916-9C29-151AB4EEA22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76452634"/>
      </p:ext>
    </p:extLst>
  </p:cSld>
  <p:clrMapOvr>
    <a:masterClrMapping/>
  </p:clrMapOvr>
  <p:transition>
    <p:zoom/>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5567F53-52D7-4060-9BAE-626CB0D5A0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28207400"/>
      </p:ext>
    </p:extLst>
  </p:cSld>
  <p:clrMapOvr>
    <a:masterClrMapping/>
  </p:clrMapOvr>
  <p:transition>
    <p:zoom/>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8E229981-F3A6-42EC-A897-AF59E31F34F5}"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883865192"/>
      </p:ext>
    </p:extLst>
  </p:cSld>
  <p:clrMapOvr>
    <a:masterClrMapping/>
  </p:clrMapOvr>
  <p:transition>
    <p:zoom/>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EF8FA61-55F7-4000-AC0F-EB304567263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160451428"/>
      </p:ext>
    </p:extLst>
  </p:cSld>
  <p:clrMapOvr>
    <a:masterClrMapping/>
  </p:clrMapOvr>
  <p:transition>
    <p:zoom/>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8E8CF57-255A-4BA2-8FAF-66BD41C710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02857089"/>
      </p:ext>
    </p:extLst>
  </p:cSld>
  <p:clrMapOvr>
    <a:masterClrMapping/>
  </p:clrMapOvr>
  <p:transition>
    <p:zoom/>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F9F1B35-85B8-4D70-BCFA-AB49CBD376C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420712021"/>
      </p:ext>
    </p:extLst>
  </p:cSld>
  <p:clrMapOvr>
    <a:masterClrMapping/>
  </p:clrMapOvr>
  <p:transition>
    <p:zoom/>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69ED0E7-5789-44F5-B31A-047E71C03A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284942016"/>
      </p:ext>
    </p:extLst>
  </p:cSld>
  <p:clrMapOvr>
    <a:masterClrMapping/>
  </p:clrMapOvr>
  <p:transition>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3218670"/>
      </p:ext>
    </p:extLst>
  </p:cSld>
  <p:clrMapOvr>
    <a:masterClrMapping/>
  </p:clrMapOvr>
  <p:transition>
    <p:zoom/>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3818D392-EE71-41FA-B2F7-6CF81CBF7D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588663605"/>
      </p:ext>
    </p:extLst>
  </p:cSld>
  <p:clrMapOvr>
    <a:masterClrMapping/>
  </p:clrMapOvr>
  <p:transition>
    <p:zoom/>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A90CBCA-51BF-4F2C-B0E2-37F1EA8F5F0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814774282"/>
      </p:ext>
    </p:extLst>
  </p:cSld>
  <p:clrMapOvr>
    <a:masterClrMapping/>
  </p:clrMapOvr>
  <p:transition>
    <p:zoom/>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7CAAF05E-3BD7-4E3F-8982-36B9CF97E71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142833026"/>
      </p:ext>
    </p:extLst>
  </p:cSld>
  <p:clrMapOvr>
    <a:masterClrMapping/>
  </p:clrMapOvr>
  <p:transition>
    <p:zoom/>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389543F-69A1-4DDF-B042-E10C046C557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67286399"/>
      </p:ext>
    </p:extLst>
  </p:cSld>
  <p:clrMapOvr>
    <a:masterClrMapping/>
  </p:clrMapOvr>
  <p:transition>
    <p:zoom/>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B32147C1-A924-4395-B5C7-AB1AA384805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06105612"/>
      </p:ext>
    </p:extLst>
  </p:cSld>
  <p:clrMapOvr>
    <a:masterClrMapping/>
  </p:clrMapOvr>
  <p:transition>
    <p:zoom/>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C71FCF9A-FAC3-4326-B0CB-6F1BC6DFC25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47798907"/>
      </p:ext>
    </p:extLst>
  </p:cSld>
  <p:clrMapOvr>
    <a:masterClrMapping/>
  </p:clrMapOvr>
  <p:transition>
    <p:zoom/>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cxnSp>
        <p:nvCxnSpPr>
          <p:cNvPr id="4" name="Straight Connector 3"/>
          <p:cNvCxnSpPr/>
          <p:nvPr/>
        </p:nvCxnSpPr>
        <p:spPr>
          <a:xfrm>
            <a:off x="146367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4708525" y="3549650"/>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4540250" y="3525838"/>
            <a:ext cx="46038" cy="46037"/>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anchor="ctr"/>
          <a:lstStyle/>
          <a:p>
            <a:pPr algn="ctr">
              <a:defRPr/>
            </a:pPr>
            <a:endParaRPr lang="en-US">
              <a:solidFill>
                <a:prstClr val="white"/>
              </a:solidFill>
            </a:endParaRPr>
          </a:p>
        </p:txBody>
      </p:sp>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28" name="Title 27"/>
          <p:cNvSpPr>
            <a:spLocks noGrp="1"/>
          </p:cNvSpPr>
          <p:nvPr>
            <p:ph type="ctrTitle"/>
          </p:nvPr>
        </p:nvSpPr>
        <p:spPr>
          <a:xfrm>
            <a:off x="457200" y="1433732"/>
            <a:ext cx="8305800" cy="1981200"/>
          </a:xfrm>
          <a:ln w="6350" cap="rnd">
            <a:noFill/>
          </a:ln>
        </p:spPr>
        <p:txBody>
          <a:bodyPr>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lang="en-US" smtClean="0"/>
              <a:t>Click to edit Master title style</a:t>
            </a:r>
            <a:endParaRPr lang="en-US"/>
          </a:p>
        </p:txBody>
      </p:sp>
      <p:sp>
        <p:nvSpPr>
          <p:cNvPr id="7" name="Date Placeholder 14"/>
          <p:cNvSpPr>
            <a:spLocks noGrp="1"/>
          </p:cNvSpPr>
          <p:nvPr>
            <p:ph type="dt" sz="half" idx="10"/>
          </p:nvPr>
        </p:nvSpPr>
        <p:spPr/>
        <p:txBody>
          <a:bodyPr/>
          <a:lstStyle>
            <a:lvl1pPr>
              <a:defRPr/>
            </a:lvl1pPr>
          </a:lstStyle>
          <a:p>
            <a:pPr>
              <a:defRPr/>
            </a:pPr>
            <a:endParaRPr lang="en-US">
              <a:solidFill>
                <a:srgbClr val="FEFAC9"/>
              </a:solidFill>
            </a:endParaRPr>
          </a:p>
        </p:txBody>
      </p:sp>
      <p:sp>
        <p:nvSpPr>
          <p:cNvPr id="8" name="Slide Number Placeholder 15"/>
          <p:cNvSpPr>
            <a:spLocks noGrp="1"/>
          </p:cNvSpPr>
          <p:nvPr>
            <p:ph type="sldNum" sz="quarter" idx="11"/>
          </p:nvPr>
        </p:nvSpPr>
        <p:spPr/>
        <p:txBody>
          <a:bodyPr/>
          <a:lstStyle>
            <a:lvl1pPr>
              <a:defRPr/>
            </a:lvl1pPr>
          </a:lstStyle>
          <a:p>
            <a:pPr>
              <a:defRPr/>
            </a:pPr>
            <a:fld id="{7D608E44-29B1-4D74-BAF6-78788995ED4A}" type="slidenum">
              <a:rPr lang="en-US">
                <a:solidFill>
                  <a:srgbClr val="FEFAC9"/>
                </a:solidFill>
              </a:rPr>
              <a:pPr>
                <a:defRPr/>
              </a:pPr>
              <a:t>‹#›</a:t>
            </a:fld>
            <a:endParaRPr lang="en-US">
              <a:solidFill>
                <a:srgbClr val="FEFAC9"/>
              </a:solidFill>
            </a:endParaRPr>
          </a:p>
        </p:txBody>
      </p:sp>
      <p:sp>
        <p:nvSpPr>
          <p:cNvPr id="10" name="Footer Placeholder 16"/>
          <p:cNvSpPr>
            <a:spLocks noGrp="1"/>
          </p:cNvSpPr>
          <p:nvPr>
            <p:ph type="ftr" sz="quarter"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2869909342"/>
      </p:ext>
    </p:extLst>
  </p:cSld>
  <p:clrMapOvr>
    <a:masterClrMapping/>
  </p:clrMapOvr>
  <p:transition>
    <p:zoom/>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Title 16"/>
          <p:cNvSpPr>
            <a:spLocks noGrp="1"/>
          </p:cNvSpPr>
          <p:nvPr>
            <p:ph type="title"/>
          </p:nvPr>
        </p:nvSpPr>
        <p:spPr/>
        <p:txBody>
          <a:bodyPr rtlCol="0"/>
          <a:lstStyle/>
          <a:p>
            <a:r>
              <a:rPr lang="en-US" smtClean="0"/>
              <a:t>Click to edit Master title style</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7061CD78-C027-4785-936C-D1242555BA96}"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862683320"/>
      </p:ext>
    </p:extLst>
  </p:cSld>
  <p:clrMapOvr>
    <a:masterClrMapping/>
  </p:clrMapOvr>
  <p:transition>
    <p:zoom/>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3"/>
          <p:cNvCxnSpPr/>
          <p:nvPr/>
        </p:nvCxnSpPr>
        <p:spPr>
          <a:xfrm>
            <a:off x="685800" y="4916488"/>
            <a:ext cx="7924800" cy="4762"/>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lang="en-US" smtClean="0"/>
              <a:t>Click to edit Master title style</a:t>
            </a:r>
            <a:endParaRPr lang="en-US"/>
          </a:p>
        </p:txBody>
      </p:sp>
      <p:sp>
        <p:nvSpPr>
          <p:cNvPr id="3" name="Text Placeholder 2"/>
          <p:cNvSpPr>
            <a:spLocks noGrp="1"/>
          </p:cNvSpPr>
          <p:nvPr>
            <p:ph type="body" idx="1"/>
          </p:nvPr>
        </p:nvSpPr>
        <p:spPr>
          <a:xfrm>
            <a:off x="685800" y="4958864"/>
            <a:ext cx="7924800" cy="984736"/>
          </a:xfrm>
        </p:spPr>
        <p:txBody>
          <a:bodyPr/>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5"/>
          <p:cNvSpPr>
            <a:spLocks noGrp="1"/>
          </p:cNvSpPr>
          <p:nvPr>
            <p:ph type="sldNum" sz="quarter" idx="12"/>
          </p:nvPr>
        </p:nvSpPr>
        <p:spPr/>
        <p:txBody>
          <a:bodyPr/>
          <a:lstStyle>
            <a:lvl1pPr>
              <a:defRPr/>
            </a:lvl1pPr>
          </a:lstStyle>
          <a:p>
            <a:pPr>
              <a:defRPr/>
            </a:pPr>
            <a:fld id="{234B59DB-1C8E-4916-9C29-151AB4EEA228}"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4143941787"/>
      </p:ext>
    </p:extLst>
  </p:cSld>
  <p:clrMapOvr>
    <a:masterClrMapping/>
  </p:clrMapOvr>
  <p:transition>
    <p:zoom/>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11" name="Content Placeholder 10"/>
          <p:cNvSpPr>
            <a:spLocks noGrp="1"/>
          </p:cNvSpPr>
          <p:nvPr>
            <p:ph sz="half" idx="1"/>
          </p:nvPr>
        </p:nvSpPr>
        <p:spPr>
          <a:xfrm>
            <a:off x="457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4648200" y="1524000"/>
            <a:ext cx="4059936"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C5567F53-52D7-4060-9BAE-626CB0D5A09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797469530"/>
      </p:ext>
    </p:extLst>
  </p:cSld>
  <p:clrMapOvr>
    <a:masterClrMapping/>
  </p:clrMapOvr>
  <p:transition>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6136918"/>
      </p:ext>
    </p:extLst>
  </p:cSld>
  <p:clrMapOvr>
    <a:masterClrMapping/>
  </p:clrMapOvr>
  <p:transition>
    <p:zoom/>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563563" y="2179638"/>
            <a:ext cx="3748087"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754563" y="2179638"/>
            <a:ext cx="3749675" cy="1587"/>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4" name="Content Placeholder 33"/>
          <p:cNvSpPr>
            <a:spLocks noGrp="1"/>
          </p:cNvSpPr>
          <p:nvPr>
            <p:ph sz="quarter" idx="4"/>
          </p:nvPr>
        </p:nvSpPr>
        <p:spPr>
          <a:xfrm>
            <a:off x="4649788" y="2201896"/>
            <a:ext cx="4038600"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Title 1"/>
          <p:cNvSpPr>
            <a:spLocks noGrp="1"/>
          </p:cNvSpPr>
          <p:nvPr>
            <p:ph type="title"/>
          </p:nvPr>
        </p:nvSpPr>
        <p:spPr>
          <a:xfrm>
            <a:off x="457200" y="155448"/>
            <a:ext cx="8229600" cy="1143000"/>
          </a:xfrm>
        </p:spPr>
        <p:txBody>
          <a:bodyPr/>
          <a:lstStyle>
            <a:lvl1pPr>
              <a:defRPr/>
            </a:lvl1pPr>
          </a:lstStyle>
          <a:p>
            <a:r>
              <a:rPr lang="en-US" smtClean="0"/>
              <a:t>Click to edit Master title style</a:t>
            </a:r>
            <a:endParaRPr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9" name="Slide Number Placeholder 8"/>
          <p:cNvSpPr>
            <a:spLocks noGrp="1"/>
          </p:cNvSpPr>
          <p:nvPr>
            <p:ph type="sldNum" sz="quarter" idx="10"/>
          </p:nvPr>
        </p:nvSpPr>
        <p:spPr/>
        <p:txBody>
          <a:bodyPr/>
          <a:lstStyle>
            <a:lvl1pPr>
              <a:defRPr/>
            </a:lvl1pPr>
          </a:lstStyle>
          <a:p>
            <a:pPr>
              <a:defRPr/>
            </a:pPr>
            <a:fld id="{8E229981-F3A6-42EC-A897-AF59E31F34F5}" type="slidenum">
              <a:rPr lang="en-US">
                <a:solidFill>
                  <a:srgbClr val="FEFAC9"/>
                </a:solidFill>
              </a:rPr>
              <a:pPr>
                <a:defRPr/>
              </a:pPr>
              <a:t>‹#›</a:t>
            </a:fld>
            <a:endParaRPr lang="en-US">
              <a:solidFill>
                <a:srgbClr val="FEFAC9"/>
              </a:solidFill>
            </a:endParaRPr>
          </a:p>
        </p:txBody>
      </p:sp>
      <p:sp>
        <p:nvSpPr>
          <p:cNvPr id="10" name="Footer Placeholder 7"/>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11" name="Date Placeholder 6"/>
          <p:cNvSpPr>
            <a:spLocks noGrp="1"/>
          </p:cNvSpPr>
          <p:nvPr>
            <p:ph type="dt" sz="half" idx="12"/>
          </p:nvPr>
        </p:nvSpPr>
        <p:spPr/>
        <p:txBody>
          <a:bodyPr/>
          <a:lstStyle>
            <a:lvl1pPr>
              <a:defRPr/>
            </a:lvl1pPr>
          </a:lstStyle>
          <a:p>
            <a:pPr>
              <a:defRPr/>
            </a:pPr>
            <a:endParaRPr lang="en-US">
              <a:solidFill>
                <a:srgbClr val="FEFAC9"/>
              </a:solidFill>
            </a:endParaRPr>
          </a:p>
        </p:txBody>
      </p:sp>
    </p:spTree>
    <p:extLst>
      <p:ext uri="{BB962C8B-B14F-4D97-AF65-F5344CB8AC3E}">
        <p14:creationId xmlns:p14="http://schemas.microsoft.com/office/powerpoint/2010/main" val="3808832466"/>
      </p:ext>
    </p:extLst>
  </p:cSld>
  <p:clrMapOvr>
    <a:masterClrMapping/>
  </p:clrMapOvr>
  <p:transition>
    <p:zoom/>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9EF8FA61-55F7-4000-AC0F-EB3045672631}"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96067082"/>
      </p:ext>
    </p:extLst>
  </p:cSld>
  <p:clrMapOvr>
    <a:masterClrMapping/>
  </p:clrMapOvr>
  <p:transition>
    <p:zoom/>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3"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4" name="Slide Number Placeholder 21"/>
          <p:cNvSpPr>
            <a:spLocks noGrp="1"/>
          </p:cNvSpPr>
          <p:nvPr>
            <p:ph type="sldNum" sz="quarter" idx="12"/>
          </p:nvPr>
        </p:nvSpPr>
        <p:spPr/>
        <p:txBody>
          <a:bodyPr/>
          <a:lstStyle>
            <a:lvl1pPr>
              <a:defRPr/>
            </a:lvl1pPr>
          </a:lstStyle>
          <a:p>
            <a:pPr>
              <a:defRPr/>
            </a:pPr>
            <a:fld id="{E8E8CF57-255A-4BA2-8FAF-66BD41C7100F}"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925803239"/>
      </p:ext>
    </p:extLst>
  </p:cSld>
  <p:clrMapOvr>
    <a:masterClrMapping/>
  </p:clrMapOvr>
  <p:transition>
    <p:zoom/>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ext Placeholder 2"/>
          <p:cNvSpPr>
            <a:spLocks noGrp="1"/>
          </p:cNvSpPr>
          <p:nvPr>
            <p:ph type="body" idx="2"/>
          </p:nvPr>
        </p:nvSpPr>
        <p:spPr>
          <a:xfrm>
            <a:off x="6781800" y="1600200"/>
            <a:ext cx="1984248" cy="3733800"/>
          </a:xfrm>
        </p:spPr>
        <p:txBody>
          <a:bodyPr/>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8F9F1B35-85B8-4D70-BCFA-AB49CBD376C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433670016"/>
      </p:ext>
    </p:extLst>
  </p:cSld>
  <p:clrMapOvr>
    <a:masterClrMapping/>
  </p:clrMapOvr>
  <p:transition>
    <p:zoom/>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lstStyle>
            <a:lvl1pPr algn="l">
              <a:buNone/>
              <a:defRPr sz="1800" b="1" spc="-50" baseline="0">
                <a:ln w="3175">
                  <a:noFill/>
                </a:ln>
                <a:solidFill>
                  <a:schemeClr val="tx2"/>
                </a:solidFill>
                <a:effectLst/>
                <a:latin typeface="+mn-lt"/>
                <a:ea typeface="+mn-ea"/>
                <a:cs typeface="+mn-cs"/>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normAutofit/>
          </a:bodyPr>
          <a:lstStyle>
            <a:lvl1pPr marL="0" indent="0">
              <a:buNone/>
              <a:defRPr sz="3200">
                <a:solidFill>
                  <a:schemeClr val="bg1"/>
                </a:solidFill>
              </a:defRPr>
            </a:lvl1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6629400" y="1600200"/>
            <a:ext cx="2057400" cy="4419600"/>
          </a:xfrm>
        </p:spPr>
        <p:txBody>
          <a:bodyPr/>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a:r>
              <a:rPr lang="en-US" smtClean="0"/>
              <a:t>Click to edit Master text styles</a:t>
            </a:r>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569ED0E7-5789-44F5-B31A-047E71C03A7D}"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264053458"/>
      </p:ext>
    </p:extLst>
  </p:cSld>
  <p:clrMapOvr>
    <a:masterClrMapping/>
  </p:clrMapOvr>
  <p:transition>
    <p:zoom/>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3818D392-EE71-41FA-B2F7-6CF81CBF7DA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301224390"/>
      </p:ext>
    </p:extLst>
  </p:cSld>
  <p:clrMapOvr>
    <a:masterClrMapping/>
  </p:clrMapOvr>
  <p:transition>
    <p:zoom/>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5"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6" name="Slide Number Placeholder 21"/>
          <p:cNvSpPr>
            <a:spLocks noGrp="1"/>
          </p:cNvSpPr>
          <p:nvPr>
            <p:ph type="sldNum" sz="quarter" idx="12"/>
          </p:nvPr>
        </p:nvSpPr>
        <p:spPr/>
        <p:txBody>
          <a:bodyPr/>
          <a:lstStyle>
            <a:lvl1pPr>
              <a:defRPr/>
            </a:lvl1pPr>
          </a:lstStyle>
          <a:p>
            <a:pPr>
              <a:defRPr/>
            </a:pPr>
            <a:fld id="{AA90CBCA-51BF-4F2C-B0E2-37F1EA8F5F0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676191779"/>
      </p:ext>
    </p:extLst>
  </p:cSld>
  <p:clrMapOvr>
    <a:masterClrMapping/>
  </p:clrMapOvr>
  <p:transition>
    <p:zoom/>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7"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8" name="Slide Number Placeholder 21"/>
          <p:cNvSpPr>
            <a:spLocks noGrp="1"/>
          </p:cNvSpPr>
          <p:nvPr>
            <p:ph type="sldNum" sz="quarter" idx="12"/>
          </p:nvPr>
        </p:nvSpPr>
        <p:spPr/>
        <p:txBody>
          <a:bodyPr/>
          <a:lstStyle>
            <a:lvl1pPr>
              <a:defRPr/>
            </a:lvl1pPr>
          </a:lstStyle>
          <a:p>
            <a:pPr>
              <a:defRPr/>
            </a:pPr>
            <a:fld id="{7CAAF05E-3BD7-4E3F-8982-36B9CF97E714}"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898219232"/>
      </p:ext>
    </p:extLst>
  </p:cSld>
  <p:clrMapOvr>
    <a:masterClrMapping/>
  </p:clrMapOvr>
  <p:transition>
    <p:zoom/>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6"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7" name="Slide Number Placeholder 21"/>
          <p:cNvSpPr>
            <a:spLocks noGrp="1"/>
          </p:cNvSpPr>
          <p:nvPr>
            <p:ph type="sldNum" sz="quarter" idx="12"/>
          </p:nvPr>
        </p:nvSpPr>
        <p:spPr/>
        <p:txBody>
          <a:bodyPr/>
          <a:lstStyle>
            <a:lvl1pPr>
              <a:defRPr/>
            </a:lvl1pPr>
          </a:lstStyle>
          <a:p>
            <a:pPr>
              <a:defRPr/>
            </a:pPr>
            <a:fld id="{1389543F-69A1-4DDF-B042-E10C046C557E}"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3304236908"/>
      </p:ext>
    </p:extLst>
  </p:cSld>
  <p:clrMapOvr>
    <a:masterClrMapping/>
  </p:clrMapOvr>
  <p:transition>
    <p:zoom/>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3"/>
          <p:cNvSpPr>
            <a:spLocks noGrp="1"/>
          </p:cNvSpPr>
          <p:nvPr>
            <p:ph type="dt" sz="half" idx="10"/>
          </p:nvPr>
        </p:nvSpPr>
        <p:spPr/>
        <p:txBody>
          <a:bodyPr/>
          <a:lstStyle>
            <a:lvl1pPr>
              <a:defRPr/>
            </a:lvl1pPr>
          </a:lstStyle>
          <a:p>
            <a:pPr>
              <a:defRPr/>
            </a:pPr>
            <a:endParaRPr lang="en-US">
              <a:solidFill>
                <a:srgbClr val="FEFAC9"/>
              </a:solidFill>
            </a:endParaRPr>
          </a:p>
        </p:txBody>
      </p:sp>
      <p:sp>
        <p:nvSpPr>
          <p:cNvPr id="4" name="Footer Placeholder 9"/>
          <p:cNvSpPr>
            <a:spLocks noGrp="1"/>
          </p:cNvSpPr>
          <p:nvPr>
            <p:ph type="ftr" sz="quarter" idx="11"/>
          </p:nvPr>
        </p:nvSpPr>
        <p:spPr/>
        <p:txBody>
          <a:bodyPr/>
          <a:lstStyle>
            <a:lvl1pPr>
              <a:defRPr/>
            </a:lvl1pPr>
          </a:lstStyle>
          <a:p>
            <a:pPr>
              <a:defRPr/>
            </a:pPr>
            <a:endParaRPr lang="en-US">
              <a:solidFill>
                <a:srgbClr val="FEFAC9"/>
              </a:solidFill>
            </a:endParaRPr>
          </a:p>
        </p:txBody>
      </p:sp>
      <p:sp>
        <p:nvSpPr>
          <p:cNvPr id="5" name="Slide Number Placeholder 21"/>
          <p:cNvSpPr>
            <a:spLocks noGrp="1"/>
          </p:cNvSpPr>
          <p:nvPr>
            <p:ph type="sldNum" sz="quarter" idx="12"/>
          </p:nvPr>
        </p:nvSpPr>
        <p:spPr/>
        <p:txBody>
          <a:bodyPr/>
          <a:lstStyle>
            <a:lvl1pPr>
              <a:defRPr/>
            </a:lvl1pPr>
          </a:lstStyle>
          <a:p>
            <a:pPr>
              <a:defRPr/>
            </a:pPr>
            <a:fld id="{C71FCF9A-FAC3-4326-B0CB-6F1BC6DFC259}"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676864117"/>
      </p:ext>
    </p:extLst>
  </p:cSld>
  <p:clrMapOvr>
    <a:masterClrMapping/>
  </p:clrMapOvr>
  <p:transition>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4785171"/>
      </p:ext>
    </p:extLst>
  </p:cSld>
  <p:clrMapOvr>
    <a:masterClrMapping/>
  </p:clrMapOvr>
  <p:transition>
    <p:zoom/>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5761231"/>
      </p:ext>
    </p:extLst>
  </p:cSld>
  <p:clrMapOvr>
    <a:masterClrMapping/>
  </p:clrMapOvr>
  <p:transition>
    <p:zoom/>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9179747"/>
      </p:ext>
    </p:extLst>
  </p:cSld>
  <p:clrMapOvr>
    <a:masterClrMapping/>
  </p:clrMapOvr>
  <p:transition>
    <p:zoom/>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983987"/>
      </p:ext>
    </p:extLst>
  </p:cSld>
  <p:clrMapOvr>
    <a:masterClrMapping/>
  </p:clrMapOvr>
  <p:transition>
    <p:zoom/>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8285086"/>
      </p:ext>
    </p:extLst>
  </p:cSld>
  <p:clrMapOvr>
    <a:masterClrMapping/>
  </p:clrMapOvr>
  <p:transition>
    <p:zoom/>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0604774"/>
      </p:ext>
    </p:extLst>
  </p:cSld>
  <p:clrMapOvr>
    <a:masterClrMapping/>
  </p:clrMapOvr>
  <p:transition>
    <p:zoom/>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5647650"/>
      </p:ext>
    </p:extLst>
  </p:cSld>
  <p:clrMapOvr>
    <a:masterClrMapping/>
  </p:clrMapOvr>
  <p:transition>
    <p:zoom/>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4596385"/>
      </p:ext>
    </p:extLst>
  </p:cSld>
  <p:clrMapOvr>
    <a:masterClrMapping/>
  </p:clrMapOvr>
  <p:transition>
    <p:zoom/>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4979106"/>
      </p:ext>
    </p:extLst>
  </p:cSld>
  <p:clrMapOvr>
    <a:masterClrMapping/>
  </p:clrMapOvr>
  <p:transition>
    <p:zoom/>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4948095"/>
      </p:ext>
    </p:extLst>
  </p:cSld>
  <p:clrMapOvr>
    <a:masterClrMapping/>
  </p:clrMapOvr>
  <p:transition>
    <p:zoom/>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7707354"/>
      </p:ext>
    </p:extLst>
  </p:cSld>
  <p:clrMapOvr>
    <a:masterClrMapping/>
  </p:clrMapOvr>
  <p:transition>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85763607"/>
      </p:ext>
    </p:extLst>
  </p:cSld>
  <p:clrMapOvr>
    <a:masterClrMapping/>
  </p:clrMapOvr>
  <p:transition>
    <p:zoom/>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0102679"/>
      </p:ext>
    </p:extLst>
  </p:cSld>
  <p:clrMapOvr>
    <a:masterClrMapping/>
  </p:clrMapOvr>
  <p:transition>
    <p:zoom/>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7071149"/>
      </p:ext>
    </p:extLst>
  </p:cSld>
  <p:clrMapOvr>
    <a:masterClrMapping/>
  </p:clrMapOvr>
  <p:transition>
    <p:zoom/>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8736526"/>
      </p:ext>
    </p:extLst>
  </p:cSld>
  <p:clrMapOvr>
    <a:masterClrMapping/>
  </p:clrMapOvr>
  <p:transition>
    <p:zoom/>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3994697"/>
      </p:ext>
    </p:extLst>
  </p:cSld>
  <p:clrMapOvr>
    <a:masterClrMapping/>
  </p:clrMapOvr>
  <p:transition>
    <p:zoom/>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2555397"/>
      </p:ext>
    </p:extLst>
  </p:cSld>
  <p:clrMapOvr>
    <a:masterClrMapping/>
  </p:clrMapOvr>
  <p:transition>
    <p:zoom/>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3842427"/>
      </p:ext>
    </p:extLst>
  </p:cSld>
  <p:clrMapOvr>
    <a:masterClrMapping/>
  </p:clrMapOvr>
  <p:transition>
    <p:zoom/>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46913383"/>
      </p:ext>
    </p:extLst>
  </p:cSld>
  <p:clrMapOvr>
    <a:masterClrMapping/>
  </p:clrMapOvr>
  <p:transition>
    <p:zoom/>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8287120"/>
      </p:ext>
    </p:extLst>
  </p:cSld>
  <p:clrMapOvr>
    <a:masterClrMapping/>
  </p:clrMapOvr>
  <p:transition>
    <p:zoom/>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8469439"/>
      </p:ext>
    </p:extLst>
  </p:cSld>
  <p:clrMapOvr>
    <a:masterClrMapping/>
  </p:clrMapOvr>
  <p:transition>
    <p:zoom/>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712467"/>
      </p:ext>
    </p:extLst>
  </p:cSld>
  <p:clrMapOvr>
    <a:masterClrMapping/>
  </p:clrMapOvr>
  <p:transition>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6211197"/>
      </p:ext>
    </p:extLst>
  </p:cSld>
  <p:clrMapOvr>
    <a:masterClrMapping/>
  </p:clrMapOvr>
  <p:transition>
    <p:zoom/>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6758486"/>
      </p:ext>
    </p:extLst>
  </p:cSld>
  <p:clrMapOvr>
    <a:masterClrMapping/>
  </p:clrMapOvr>
  <p:transition>
    <p:zoom/>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4166924"/>
      </p:ext>
    </p:extLst>
  </p:cSld>
  <p:clrMapOvr>
    <a:masterClrMapping/>
  </p:clrMapOvr>
  <p:transition>
    <p:zoom/>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0470830"/>
      </p:ext>
    </p:extLst>
  </p:cSld>
  <p:clrMapOvr>
    <a:masterClrMapping/>
  </p:clrMapOvr>
  <p:transition>
    <p:zoom/>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1736559"/>
      </p:ext>
    </p:extLst>
  </p:cSld>
  <p:clrMapOvr>
    <a:masterClrMapping/>
  </p:clrMapOvr>
  <p:transition>
    <p:zoom/>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2294486"/>
      </p:ext>
    </p:extLst>
  </p:cSld>
  <p:clrMapOvr>
    <a:masterClrMapping/>
  </p:clrMapOvr>
  <p:transition>
    <p:zoom/>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2952543"/>
      </p:ext>
    </p:extLst>
  </p:cSld>
  <p:clrMapOvr>
    <a:masterClrMapping/>
  </p:clrMapOvr>
  <p:transition>
    <p:zoom/>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244082"/>
      </p:ext>
    </p:extLst>
  </p:cSld>
  <p:clrMapOvr>
    <a:masterClrMapping/>
  </p:clrMapOvr>
  <p:transition>
    <p:zoom/>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8940361"/>
      </p:ext>
    </p:extLst>
  </p:cSld>
  <p:clrMapOvr>
    <a:masterClrMapping/>
  </p:clrMapOvr>
  <p:transition>
    <p:zoom/>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7285860"/>
      </p:ext>
    </p:extLst>
  </p:cSld>
  <p:clrMapOvr>
    <a:masterClrMapping/>
  </p:clrMapOvr>
  <p:transition>
    <p:zoom/>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6468150"/>
      </p:ext>
    </p:extLst>
  </p:cSld>
  <p:clrMapOvr>
    <a:masterClrMapping/>
  </p:clrMapOvr>
  <p:transition>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02550325"/>
      </p:ext>
    </p:extLst>
  </p:cSld>
  <p:clrMapOvr>
    <a:masterClrMapping/>
  </p:clrMapOvr>
  <p:transition>
    <p:zoom/>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9875956"/>
      </p:ext>
    </p:extLst>
  </p:cSld>
  <p:clrMapOvr>
    <a:masterClrMapping/>
  </p:clrMapOvr>
  <p:transition>
    <p:zoom/>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5412704"/>
      </p:ext>
    </p:extLst>
  </p:cSld>
  <p:clrMapOvr>
    <a:masterClrMapping/>
  </p:clrMapOvr>
  <p:transition>
    <p:zoom/>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439026"/>
      </p:ext>
    </p:extLst>
  </p:cSld>
  <p:clrMapOvr>
    <a:masterClrMapping/>
  </p:clrMapOvr>
  <p:transition>
    <p:zoom/>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7146737"/>
      </p:ext>
    </p:extLst>
  </p:cSld>
  <p:clrMapOvr>
    <a:masterClrMapping/>
  </p:clrMapOvr>
  <p:transition>
    <p:zoom/>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2022027"/>
      </p:ext>
    </p:extLst>
  </p:cSld>
  <p:clrMapOvr>
    <a:masterClrMapping/>
  </p:clrMapOvr>
  <p:transition>
    <p:zoom/>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21874305"/>
      </p:ext>
    </p:extLst>
  </p:cSld>
  <p:clrMapOvr>
    <a:masterClrMapping/>
  </p:clrMapOvr>
  <p:transition>
    <p:zoom/>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8309952"/>
      </p:ext>
    </p:extLst>
  </p:cSld>
  <p:clrMapOvr>
    <a:masterClrMapping/>
  </p:clrMapOvr>
  <p:transition>
    <p:zoom/>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2831313"/>
      </p:ext>
    </p:extLst>
  </p:cSld>
  <p:clrMapOvr>
    <a:masterClrMapping/>
  </p:clrMapOvr>
  <p:transition>
    <p:zoom/>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1965615"/>
      </p:ext>
    </p:extLst>
  </p:cSld>
  <p:clrMapOvr>
    <a:masterClrMapping/>
  </p:clrMapOvr>
  <p:transition>
    <p:zoom/>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6709738"/>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pPr>
                <a:defRPr/>
              </a:pPr>
              <a:t>‹#›</a:t>
            </a:fld>
            <a:endParaRPr lang="en-US"/>
          </a:p>
        </p:txBody>
      </p:sp>
    </p:spTree>
    <p:extLst>
      <p:ext uri="{BB962C8B-B14F-4D97-AF65-F5344CB8AC3E}">
        <p14:creationId xmlns:p14="http://schemas.microsoft.com/office/powerpoint/2010/main" val="1040932109"/>
      </p:ext>
    </p:extLst>
  </p:cSld>
  <p:clrMapOvr>
    <a:masterClrMapping/>
  </p:clrMapOvr>
  <p:transition>
    <p:zo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9127082"/>
      </p:ext>
    </p:extLst>
  </p:cSld>
  <p:clrMapOvr>
    <a:masterClrMapping/>
  </p:clrMapOvr>
  <p:transition>
    <p:zoom/>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5533646"/>
      </p:ext>
    </p:extLst>
  </p:cSld>
  <p:clrMapOvr>
    <a:masterClrMapping/>
  </p:clrMapOvr>
  <p:transition>
    <p:zoom/>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7840014"/>
      </p:ext>
    </p:extLst>
  </p:cSld>
  <p:clrMapOvr>
    <a:masterClrMapping/>
  </p:clrMapOvr>
  <p:transition>
    <p:zoom/>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7446405"/>
      </p:ext>
    </p:extLst>
  </p:cSld>
  <p:clrMapOvr>
    <a:masterClrMapping/>
  </p:clrMapOvr>
  <p:transition>
    <p:zoom/>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9039671"/>
      </p:ext>
    </p:extLst>
  </p:cSld>
  <p:clrMapOvr>
    <a:masterClrMapping/>
  </p:clrMapOvr>
  <p:transition>
    <p:zoom/>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6016848"/>
      </p:ext>
    </p:extLst>
  </p:cSld>
  <p:clrMapOvr>
    <a:masterClrMapping/>
  </p:clrMapOvr>
  <p:transition>
    <p:zoom/>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7171353"/>
      </p:ext>
    </p:extLst>
  </p:cSld>
  <p:clrMapOvr>
    <a:masterClrMapping/>
  </p:clrMapOvr>
  <p:transition>
    <p:zoom/>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0225380"/>
      </p:ext>
    </p:extLst>
  </p:cSld>
  <p:clrMapOvr>
    <a:masterClrMapping/>
  </p:clrMapOvr>
  <p:transition>
    <p:zoom/>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526326"/>
      </p:ext>
    </p:extLst>
  </p:cSld>
  <p:clrMapOvr>
    <a:masterClrMapping/>
  </p:clrMapOvr>
  <p:transition>
    <p:zoom/>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455944"/>
      </p:ext>
    </p:extLst>
  </p:cSld>
  <p:clrMapOvr>
    <a:masterClrMapping/>
  </p:clrMapOvr>
  <p:transition>
    <p:zoom/>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8424498"/>
      </p:ext>
    </p:extLst>
  </p:cSld>
  <p:clrMapOvr>
    <a:masterClrMapping/>
  </p:clrMapOvr>
  <p:transition>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4373909"/>
      </p:ext>
    </p:extLst>
  </p:cSld>
  <p:clrMapOvr>
    <a:masterClrMapping/>
  </p:clrMapOvr>
  <p:transition>
    <p:zoom/>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4591238"/>
      </p:ext>
    </p:extLst>
  </p:cSld>
  <p:clrMapOvr>
    <a:masterClrMapping/>
  </p:clrMapOvr>
  <p:transition>
    <p:zoom/>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4764883"/>
      </p:ext>
    </p:extLst>
  </p:cSld>
  <p:clrMapOvr>
    <a:masterClrMapping/>
  </p:clrMapOvr>
  <p:transition>
    <p:zoom/>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1013620"/>
      </p:ext>
    </p:extLst>
  </p:cSld>
  <p:clrMapOvr>
    <a:masterClrMapping/>
  </p:clrMapOvr>
  <p:transition>
    <p:zoom/>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2836587"/>
      </p:ext>
    </p:extLst>
  </p:cSld>
  <p:clrMapOvr>
    <a:masterClrMapping/>
  </p:clrMapOvr>
  <p:transition>
    <p:zoom/>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2801027"/>
      </p:ext>
    </p:extLst>
  </p:cSld>
  <p:clrMapOvr>
    <a:masterClrMapping/>
  </p:clrMapOvr>
  <p:transition>
    <p:zoom/>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3766044"/>
      </p:ext>
    </p:extLst>
  </p:cSld>
  <p:clrMapOvr>
    <a:masterClrMapping/>
  </p:clrMapOvr>
  <p:transition>
    <p:zoom/>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5083319"/>
      </p:ext>
    </p:extLst>
  </p:cSld>
  <p:clrMapOvr>
    <a:masterClrMapping/>
  </p:clrMapOvr>
  <p:transition>
    <p:zoom/>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9613872"/>
      </p:ext>
    </p:extLst>
  </p:cSld>
  <p:clrMapOvr>
    <a:masterClrMapping/>
  </p:clrMapOvr>
  <p:transition>
    <p:zoom/>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68662927"/>
      </p:ext>
    </p:extLst>
  </p:cSld>
  <p:clrMapOvr>
    <a:masterClrMapping/>
  </p:clrMapOvr>
  <p:transition>
    <p:zoom/>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3734224"/>
      </p:ext>
    </p:extLst>
  </p:cSld>
  <p:clrMapOvr>
    <a:masterClrMapping/>
  </p:clrMapOvr>
  <p:transition>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0807790"/>
      </p:ext>
    </p:extLst>
  </p:cSld>
  <p:clrMapOvr>
    <a:masterClrMapping/>
  </p:clrMapOvr>
  <p:transition>
    <p:zoom/>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1428306"/>
      </p:ext>
    </p:extLst>
  </p:cSld>
  <p:clrMapOvr>
    <a:masterClrMapping/>
  </p:clrMapOvr>
  <p:transition>
    <p:zoom/>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4201633"/>
      </p:ext>
    </p:extLst>
  </p:cSld>
  <p:clrMapOvr>
    <a:masterClrMapping/>
  </p:clrMapOvr>
  <p:transition>
    <p:zoom/>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9811028"/>
      </p:ext>
    </p:extLst>
  </p:cSld>
  <p:clrMapOvr>
    <a:masterClrMapping/>
  </p:clrMapOvr>
  <p:transition>
    <p:zoom/>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5745690"/>
      </p:ext>
    </p:extLst>
  </p:cSld>
  <p:clrMapOvr>
    <a:masterClrMapping/>
  </p:clrMapOvr>
  <p:transition>
    <p:zoom/>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7123003"/>
      </p:ext>
    </p:extLst>
  </p:cSld>
  <p:clrMapOvr>
    <a:masterClrMapping/>
  </p:clrMapOvr>
  <p:transition>
    <p:zoom/>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1159538"/>
      </p:ext>
    </p:extLst>
  </p:cSld>
  <p:clrMapOvr>
    <a:masterClrMapping/>
  </p:clrMapOvr>
  <p:transition>
    <p:zoom/>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3889992"/>
      </p:ext>
    </p:extLst>
  </p:cSld>
  <p:clrMapOvr>
    <a:masterClrMapping/>
  </p:clrMapOvr>
  <p:transition>
    <p:zoom/>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0961413"/>
      </p:ext>
    </p:extLst>
  </p:cSld>
  <p:clrMapOvr>
    <a:masterClrMapping/>
  </p:clrMapOvr>
  <p:transition>
    <p:zoom/>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56115422"/>
      </p:ext>
    </p:extLst>
  </p:cSld>
  <p:clrMapOvr>
    <a:masterClrMapping/>
  </p:clrMapOvr>
  <p:transition>
    <p:zoom/>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8946984"/>
      </p:ext>
    </p:extLst>
  </p:cSld>
  <p:clrMapOvr>
    <a:masterClrMapping/>
  </p:clrMapOvr>
  <p:transition>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2223518"/>
      </p:ext>
    </p:extLst>
  </p:cSld>
  <p:clrMapOvr>
    <a:masterClrMapping/>
  </p:clrMapOvr>
  <p:transition>
    <p:zoom/>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9312831"/>
      </p:ext>
    </p:extLst>
  </p:cSld>
  <p:clrMapOvr>
    <a:masterClrMapping/>
  </p:clrMapOvr>
  <p:transition>
    <p:zoom/>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1064224"/>
      </p:ext>
    </p:extLst>
  </p:cSld>
  <p:clrMapOvr>
    <a:masterClrMapping/>
  </p:clrMapOvr>
  <p:transition>
    <p:zoom/>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3594203"/>
      </p:ext>
    </p:extLst>
  </p:cSld>
  <p:clrMapOvr>
    <a:masterClrMapping/>
  </p:clrMapOvr>
  <p:transition>
    <p:zoom/>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8930451"/>
      </p:ext>
    </p:extLst>
  </p:cSld>
  <p:clrMapOvr>
    <a:masterClrMapping/>
  </p:clrMapOvr>
  <p:transition>
    <p:zoom/>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7368322"/>
      </p:ext>
    </p:extLst>
  </p:cSld>
  <p:clrMapOvr>
    <a:masterClrMapping/>
  </p:clrMapOvr>
  <p:transition>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0152054"/>
      </p:ext>
    </p:extLst>
  </p:cSld>
  <p:clrMapOvr>
    <a:masterClrMapping/>
  </p:clrMapOvr>
  <p:transition>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7600939"/>
      </p:ext>
    </p:extLst>
  </p:cSld>
  <p:clrMapOvr>
    <a:masterClrMapping/>
  </p:clrMapOvr>
  <p:transition>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2411909"/>
      </p:ext>
    </p:extLst>
  </p:cSld>
  <p:clrMapOvr>
    <a:masterClrMapping/>
  </p:clrMapOvr>
  <p:transition>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9401479"/>
      </p:ext>
    </p:extLst>
  </p:cSld>
  <p:clrMapOvr>
    <a:masterClrMapping/>
  </p:clrMapOvr>
  <p:transition>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2315554"/>
      </p:ext>
    </p:extLst>
  </p:cSld>
  <p:clrMapOvr>
    <a:masterClrMapping/>
  </p:clrMapOvr>
  <p:transition>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6156878"/>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pPr>
                <a:defRPr/>
              </a:pPr>
              <a:t>‹#›</a:t>
            </a:fld>
            <a:endParaRPr lang="en-US"/>
          </a:p>
        </p:txBody>
      </p:sp>
    </p:spTree>
    <p:extLst>
      <p:ext uri="{BB962C8B-B14F-4D97-AF65-F5344CB8AC3E}">
        <p14:creationId xmlns:p14="http://schemas.microsoft.com/office/powerpoint/2010/main" val="3279254741"/>
      </p:ext>
    </p:extLst>
  </p:cSld>
  <p:clrMapOvr>
    <a:masterClrMapping/>
  </p:clrMapOvr>
  <p:transition>
    <p:zo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9706799"/>
      </p:ext>
    </p:extLst>
  </p:cSld>
  <p:clrMapOvr>
    <a:masterClrMapping/>
  </p:clrMapOvr>
  <p:transition>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95652257"/>
      </p:ext>
    </p:extLst>
  </p:cSld>
  <p:clrMapOvr>
    <a:masterClrMapping/>
  </p:clrMapOvr>
  <p:transition>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976330"/>
      </p:ext>
    </p:extLst>
  </p:cSld>
  <p:clrMapOvr>
    <a:masterClrMapping/>
  </p:clrMapOvr>
  <p:transition>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8716495"/>
      </p:ext>
    </p:extLst>
  </p:cSld>
  <p:clrMapOvr>
    <a:masterClrMapping/>
  </p:clrMapOvr>
  <p:transition>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5141941"/>
      </p:ext>
    </p:extLst>
  </p:cSld>
  <p:clrMapOvr>
    <a:masterClrMapping/>
  </p:clrMapOvr>
  <p:transition>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8185358"/>
      </p:ext>
    </p:extLst>
  </p:cSld>
  <p:clrMapOvr>
    <a:masterClrMapping/>
  </p:clrMapOvr>
  <p:transition>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3398069"/>
      </p:ext>
    </p:extLst>
  </p:cSld>
  <p:clrMapOvr>
    <a:masterClrMapping/>
  </p:clrMapOvr>
  <p:transition>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4482466"/>
      </p:ext>
    </p:extLst>
  </p:cSld>
  <p:clrMapOvr>
    <a:masterClrMapping/>
  </p:clrMapOvr>
  <p:transition>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3852468"/>
      </p:ext>
    </p:extLst>
  </p:cSld>
  <p:clrMapOvr>
    <a:masterClrMapping/>
  </p:clrMapOvr>
  <p:transition>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63994769"/>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pPr>
                <a:defRPr/>
              </a:pPr>
              <a:t>‹#›</a:t>
            </a:fld>
            <a:endParaRPr lang="en-US"/>
          </a:p>
        </p:txBody>
      </p:sp>
    </p:spTree>
    <p:extLst>
      <p:ext uri="{BB962C8B-B14F-4D97-AF65-F5344CB8AC3E}">
        <p14:creationId xmlns:p14="http://schemas.microsoft.com/office/powerpoint/2010/main" val="3105666398"/>
      </p:ext>
    </p:extLst>
  </p:cSld>
  <p:clrMapOvr>
    <a:masterClrMapping/>
  </p:clrMapOvr>
  <p:transition>
    <p:zoom/>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2476677"/>
      </p:ext>
    </p:extLst>
  </p:cSld>
  <p:clrMapOvr>
    <a:masterClrMapping/>
  </p:clrMapOvr>
  <p:transition>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9590672"/>
      </p:ext>
    </p:extLst>
  </p:cSld>
  <p:clrMapOvr>
    <a:masterClrMapping/>
  </p:clrMapOvr>
  <p:transition>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651720"/>
      </p:ext>
    </p:extLst>
  </p:cSld>
  <p:clrMapOvr>
    <a:masterClrMapping/>
  </p:clrMapOvr>
  <p:transition>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360211"/>
      </p:ext>
    </p:extLst>
  </p:cSld>
  <p:clrMapOvr>
    <a:masterClrMapping/>
  </p:clrMapOvr>
  <p:transition>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67269562"/>
      </p:ext>
    </p:extLst>
  </p:cSld>
  <p:clrMapOvr>
    <a:masterClrMapping/>
  </p:clrMapOvr>
  <p:transition>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7582693"/>
      </p:ext>
    </p:extLst>
  </p:cSld>
  <p:clrMapOvr>
    <a:masterClrMapping/>
  </p:clrMapOvr>
  <p:transition>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7996653"/>
      </p:ext>
    </p:extLst>
  </p:cSld>
  <p:clrMapOvr>
    <a:masterClrMapping/>
  </p:clrMapOvr>
  <p:transition>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75613569"/>
      </p:ext>
    </p:extLst>
  </p:cSld>
  <p:clrMapOvr>
    <a:masterClrMapping/>
  </p:clrMapOvr>
  <p:transition>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96758167"/>
      </p:ext>
    </p:extLst>
  </p:cSld>
  <p:clrMapOvr>
    <a:masterClrMapping/>
  </p:clrMapOvr>
  <p:transition>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8364933"/>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pPr>
                <a:defRPr/>
              </a:pPr>
              <a:t>‹#›</a:t>
            </a:fld>
            <a:endParaRPr lang="en-US"/>
          </a:p>
        </p:txBody>
      </p:sp>
    </p:spTree>
    <p:extLst>
      <p:ext uri="{BB962C8B-B14F-4D97-AF65-F5344CB8AC3E}">
        <p14:creationId xmlns:p14="http://schemas.microsoft.com/office/powerpoint/2010/main" val="350749002"/>
      </p:ext>
    </p:extLst>
  </p:cSld>
  <p:clrMapOvr>
    <a:masterClrMapping/>
  </p:clrMapOvr>
  <p:transition>
    <p:zoom/>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7195166"/>
      </p:ext>
    </p:extLst>
  </p:cSld>
  <p:clrMapOvr>
    <a:masterClrMapping/>
  </p:clrMapOvr>
  <p:transition>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4086859"/>
      </p:ext>
    </p:extLst>
  </p:cSld>
  <p:clrMapOvr>
    <a:masterClrMapping/>
  </p:clrMapOvr>
  <p:transition>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9299764"/>
      </p:ext>
    </p:extLst>
  </p:cSld>
  <p:clrMapOvr>
    <a:masterClrMapping/>
  </p:clrMapOvr>
  <p:transition>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0389994"/>
      </p:ext>
    </p:extLst>
  </p:cSld>
  <p:clrMapOvr>
    <a:masterClrMapping/>
  </p:clrMapOvr>
  <p:transition>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0270928"/>
      </p:ext>
    </p:extLst>
  </p:cSld>
  <p:clrMapOvr>
    <a:masterClrMapping/>
  </p:clrMapOvr>
  <p:transition>
    <p:zo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2249001"/>
      </p:ext>
    </p:extLst>
  </p:cSld>
  <p:clrMapOvr>
    <a:masterClrMapping/>
  </p:clrMapOvr>
  <p:transition>
    <p:zo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8430355"/>
      </p:ext>
    </p:extLst>
  </p:cSld>
  <p:clrMapOvr>
    <a:masterClrMapping/>
  </p:clrMapOvr>
  <p:transition>
    <p:zo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1865678"/>
      </p:ext>
    </p:extLst>
  </p:cSld>
  <p:clrMapOvr>
    <a:masterClrMapping/>
  </p:clrMapOvr>
  <p:transition>
    <p:zo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9543491"/>
      </p:ext>
    </p:extLst>
  </p:cSld>
  <p:clrMapOvr>
    <a:masterClrMapping/>
  </p:clrMapOvr>
  <p:transition>
    <p:zo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3922126"/>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pPr>
                <a:defRPr/>
              </a:pPr>
              <a:t>‹#›</a:t>
            </a:fld>
            <a:endParaRPr lang="en-US"/>
          </a:p>
        </p:txBody>
      </p:sp>
    </p:spTree>
    <p:extLst>
      <p:ext uri="{BB962C8B-B14F-4D97-AF65-F5344CB8AC3E}">
        <p14:creationId xmlns:p14="http://schemas.microsoft.com/office/powerpoint/2010/main" val="1047413665"/>
      </p:ext>
    </p:extLst>
  </p:cSld>
  <p:clrMapOvr>
    <a:masterClrMapping/>
  </p:clrMapOvr>
  <p:transition>
    <p:zoom/>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7179395"/>
      </p:ext>
    </p:extLst>
  </p:cSld>
  <p:clrMapOvr>
    <a:masterClrMapping/>
  </p:clrMapOvr>
  <p:transition>
    <p:zo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2312570"/>
      </p:ext>
    </p:extLst>
  </p:cSld>
  <p:clrMapOvr>
    <a:masterClrMapping/>
  </p:clrMapOvr>
  <p:transition>
    <p:zo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8610294"/>
      </p:ext>
    </p:extLst>
  </p:cSld>
  <p:clrMapOvr>
    <a:masterClrMapping/>
  </p:clrMapOvr>
  <p:transition>
    <p:zo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3195127"/>
      </p:ext>
    </p:extLst>
  </p:cSld>
  <p:clrMapOvr>
    <a:masterClrMapping/>
  </p:clrMapOvr>
  <p:transition>
    <p:zo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2938180"/>
      </p:ext>
    </p:extLst>
  </p:cSld>
  <p:clrMapOvr>
    <a:masterClrMapping/>
  </p:clrMapOvr>
  <p:transition>
    <p:zo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794F78-E929-4381-B4A3-FB1900AC14A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5762794"/>
      </p:ext>
    </p:extLst>
  </p:cSld>
  <p:clrMapOvr>
    <a:masterClrMapping/>
  </p:clrMapOvr>
  <p:transition>
    <p:zo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286ECD-0BBA-41BE-B79F-727EA027A3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7056999"/>
      </p:ext>
    </p:extLst>
  </p:cSld>
  <p:clrMapOvr>
    <a:masterClrMapping/>
  </p:clrMapOvr>
  <p:transition>
    <p:zo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7F8F212-2723-4816-9B5B-9100A145D1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59862528"/>
      </p:ext>
    </p:extLst>
  </p:cSld>
  <p:clrMapOvr>
    <a:masterClrMapping/>
  </p:clrMapOvr>
  <p:transition>
    <p:zo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360AFA3B-39FA-4A8E-A32F-7B4A507F56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3438011"/>
      </p:ext>
    </p:extLst>
  </p:cSld>
  <p:clrMapOvr>
    <a:masterClrMapping/>
  </p:clrMapOvr>
  <p:transition>
    <p:zo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886B5C4-01CE-4034-9BF8-7F25EC9590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3207556"/>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pPr>
                <a:defRPr/>
              </a:pPr>
              <a:t>‹#›</a:t>
            </a:fld>
            <a:endParaRPr lang="en-US"/>
          </a:p>
        </p:txBody>
      </p:sp>
    </p:spTree>
    <p:extLst>
      <p:ext uri="{BB962C8B-B14F-4D97-AF65-F5344CB8AC3E}">
        <p14:creationId xmlns:p14="http://schemas.microsoft.com/office/powerpoint/2010/main" val="1066266188"/>
      </p:ext>
    </p:extLst>
  </p:cSld>
  <p:clrMapOvr>
    <a:masterClrMapping/>
  </p:clrMapOvr>
  <p:transition>
    <p:zoom/>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E2C123F-77B4-414B-9823-6ADD8B7F43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18260323"/>
      </p:ext>
    </p:extLst>
  </p:cSld>
  <p:clrMapOvr>
    <a:masterClrMapping/>
  </p:clrMapOvr>
  <p:transition>
    <p:zoom/>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7835C54-41F5-46DF-A1E8-BD0DF1C645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9900778"/>
      </p:ext>
    </p:extLst>
  </p:cSld>
  <p:clrMapOvr>
    <a:masterClrMapping/>
  </p:clrMapOvr>
  <p:transition>
    <p:zoom/>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E19169A-42BF-4F58-906E-5D22BDF3765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8912678"/>
      </p:ext>
    </p:extLst>
  </p:cSld>
  <p:clrMapOvr>
    <a:masterClrMapping/>
  </p:clrMapOvr>
  <p:transition>
    <p:zoom/>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14660C-B22F-4BA6-A0A6-47D8DCFAF2E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6358480"/>
      </p:ext>
    </p:extLst>
  </p:cSld>
  <p:clrMapOvr>
    <a:masterClrMapping/>
  </p:clrMapOvr>
  <p:transition>
    <p:zoom/>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22FE3AC-D1F2-4612-B8C2-C4A1DE8A2F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2513777"/>
      </p:ext>
    </p:extLst>
  </p:cSld>
  <p:clrMapOvr>
    <a:masterClrMapping/>
  </p:clrMapOvr>
  <p:transition>
    <p:zoom/>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F2AB9B-6B72-4073-8857-F80F8AFF087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4118538"/>
      </p:ext>
    </p:extLst>
  </p:cSld>
  <p:clrMapOvr>
    <a:masterClrMapping/>
  </p:clrMapOvr>
  <p:transition>
    <p:zoom/>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900927A-32A8-4EC6-8CCA-DA4C5A8E31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6540470"/>
      </p:ext>
    </p:extLst>
  </p:cSld>
  <p:clrMapOvr>
    <a:masterClrMapping/>
  </p:clrMapOvr>
  <p:transition>
    <p:zoom/>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7E19FE4-8911-4C5A-8015-FEB8C49E42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2560626"/>
      </p:ext>
    </p:extLst>
  </p:cSld>
  <p:clrMapOvr>
    <a:masterClrMapping/>
  </p:clrMapOvr>
  <p:transition>
    <p:zoom/>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E173919-95EE-4936-B769-504D739D23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57465304"/>
      </p:ext>
    </p:extLst>
  </p:cSld>
  <p:clrMapOvr>
    <a:masterClrMapping/>
  </p:clrMapOvr>
  <p:transition>
    <p:zoom/>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58090CE-069A-43C1-AD90-B84675A9BB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687193"/>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3.xml"/><Relationship Id="rId13" Type="http://schemas.openxmlformats.org/officeDocument/2006/relationships/slideLayout" Target="../slideLayouts/slideLayout148.xml"/><Relationship Id="rId3" Type="http://schemas.openxmlformats.org/officeDocument/2006/relationships/slideLayout" Target="../slideLayouts/slideLayout138.xml"/><Relationship Id="rId7" Type="http://schemas.openxmlformats.org/officeDocument/2006/relationships/slideLayout" Target="../slideLayouts/slideLayout142.xml"/><Relationship Id="rId12" Type="http://schemas.openxmlformats.org/officeDocument/2006/relationships/slideLayout" Target="../slideLayouts/slideLayout147.xml"/><Relationship Id="rId2" Type="http://schemas.openxmlformats.org/officeDocument/2006/relationships/slideLayout" Target="../slideLayouts/slideLayout137.xml"/><Relationship Id="rId16" Type="http://schemas.openxmlformats.org/officeDocument/2006/relationships/theme" Target="../theme/theme10.xml"/><Relationship Id="rId1" Type="http://schemas.openxmlformats.org/officeDocument/2006/relationships/slideLayout" Target="../slideLayouts/slideLayout136.xml"/><Relationship Id="rId6" Type="http://schemas.openxmlformats.org/officeDocument/2006/relationships/slideLayout" Target="../slideLayouts/slideLayout141.xml"/><Relationship Id="rId11" Type="http://schemas.openxmlformats.org/officeDocument/2006/relationships/slideLayout" Target="../slideLayouts/slideLayout146.xml"/><Relationship Id="rId5" Type="http://schemas.openxmlformats.org/officeDocument/2006/relationships/slideLayout" Target="../slideLayouts/slideLayout140.xml"/><Relationship Id="rId15" Type="http://schemas.openxmlformats.org/officeDocument/2006/relationships/slideLayout" Target="../slideLayouts/slideLayout150.xml"/><Relationship Id="rId10" Type="http://schemas.openxmlformats.org/officeDocument/2006/relationships/slideLayout" Target="../slideLayouts/slideLayout145.xml"/><Relationship Id="rId4" Type="http://schemas.openxmlformats.org/officeDocument/2006/relationships/slideLayout" Target="../slideLayouts/slideLayout139.xml"/><Relationship Id="rId9" Type="http://schemas.openxmlformats.org/officeDocument/2006/relationships/slideLayout" Target="../slideLayouts/slideLayout144.xml"/><Relationship Id="rId14" Type="http://schemas.openxmlformats.org/officeDocument/2006/relationships/slideLayout" Target="../slideLayouts/slideLayout14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6" Type="http://schemas.openxmlformats.org/officeDocument/2006/relationships/theme" Target="../theme/theme11.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5" Type="http://schemas.openxmlformats.org/officeDocument/2006/relationships/slideLayout" Target="../slideLayouts/slideLayout16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slideLayout" Target="../slideLayouts/slideLayout16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slideLayout" Target="../slideLayouts/slideLayout178.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slideLayout" Target="../slideLayouts/slideLayout177.xml"/><Relationship Id="rId2" Type="http://schemas.openxmlformats.org/officeDocument/2006/relationships/slideLayout" Target="../slideLayouts/slideLayout167.xml"/><Relationship Id="rId16" Type="http://schemas.openxmlformats.org/officeDocument/2006/relationships/theme" Target="../theme/theme12.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5" Type="http://schemas.openxmlformats.org/officeDocument/2006/relationships/slideLayout" Target="../slideLayouts/slideLayout18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 Id="rId14" Type="http://schemas.openxmlformats.org/officeDocument/2006/relationships/slideLayout" Target="../slideLayouts/slideLayout17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88.xml"/><Relationship Id="rId13" Type="http://schemas.openxmlformats.org/officeDocument/2006/relationships/slideLayout" Target="../slideLayouts/slideLayout193.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slideLayout" Target="../slideLayouts/slideLayout192.xml"/><Relationship Id="rId2" Type="http://schemas.openxmlformats.org/officeDocument/2006/relationships/slideLayout" Target="../slideLayouts/slideLayout182.xml"/><Relationship Id="rId16" Type="http://schemas.openxmlformats.org/officeDocument/2006/relationships/theme" Target="../theme/theme13.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5" Type="http://schemas.openxmlformats.org/officeDocument/2006/relationships/slideLayout" Target="../slideLayouts/slideLayout19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 Id="rId14" Type="http://schemas.openxmlformats.org/officeDocument/2006/relationships/slideLayout" Target="../slideLayouts/slideLayout194.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6" Type="http://schemas.openxmlformats.org/officeDocument/2006/relationships/theme" Target="../theme/theme14.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5" Type="http://schemas.openxmlformats.org/officeDocument/2006/relationships/slideLayout" Target="../slideLayouts/slideLayout21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slideLayout" Target="../slideLayouts/slideLayout20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slideLayout" Target="../slideLayouts/slideLayout223.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2" Type="http://schemas.openxmlformats.org/officeDocument/2006/relationships/slideLayout" Target="../slideLayouts/slideLayout212.xml"/><Relationship Id="rId16" Type="http://schemas.openxmlformats.org/officeDocument/2006/relationships/theme" Target="../theme/theme15.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5" Type="http://schemas.openxmlformats.org/officeDocument/2006/relationships/slideLayout" Target="../slideLayouts/slideLayout22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slideLayout" Target="../slideLayouts/slideLayout22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33.xml"/><Relationship Id="rId13" Type="http://schemas.openxmlformats.org/officeDocument/2006/relationships/slideLayout" Target="../slideLayouts/slideLayout238.xml"/><Relationship Id="rId3" Type="http://schemas.openxmlformats.org/officeDocument/2006/relationships/slideLayout" Target="../slideLayouts/slideLayout228.xml"/><Relationship Id="rId7" Type="http://schemas.openxmlformats.org/officeDocument/2006/relationships/slideLayout" Target="../slideLayouts/slideLayout232.xml"/><Relationship Id="rId12" Type="http://schemas.openxmlformats.org/officeDocument/2006/relationships/slideLayout" Target="../slideLayouts/slideLayout237.xml"/><Relationship Id="rId2" Type="http://schemas.openxmlformats.org/officeDocument/2006/relationships/slideLayout" Target="../slideLayouts/slideLayout227.xml"/><Relationship Id="rId16" Type="http://schemas.openxmlformats.org/officeDocument/2006/relationships/theme" Target="../theme/theme16.xml"/><Relationship Id="rId1" Type="http://schemas.openxmlformats.org/officeDocument/2006/relationships/slideLayout" Target="../slideLayouts/slideLayout226.xml"/><Relationship Id="rId6" Type="http://schemas.openxmlformats.org/officeDocument/2006/relationships/slideLayout" Target="../slideLayouts/slideLayout231.xml"/><Relationship Id="rId11" Type="http://schemas.openxmlformats.org/officeDocument/2006/relationships/slideLayout" Target="../slideLayouts/slideLayout236.xml"/><Relationship Id="rId5" Type="http://schemas.openxmlformats.org/officeDocument/2006/relationships/slideLayout" Target="../slideLayouts/slideLayout230.xml"/><Relationship Id="rId15" Type="http://schemas.openxmlformats.org/officeDocument/2006/relationships/slideLayout" Target="../slideLayouts/slideLayout240.xml"/><Relationship Id="rId10" Type="http://schemas.openxmlformats.org/officeDocument/2006/relationships/slideLayout" Target="../slideLayouts/slideLayout235.xml"/><Relationship Id="rId4" Type="http://schemas.openxmlformats.org/officeDocument/2006/relationships/slideLayout" Target="../slideLayouts/slideLayout229.xml"/><Relationship Id="rId9" Type="http://schemas.openxmlformats.org/officeDocument/2006/relationships/slideLayout" Target="../slideLayouts/slideLayout234.xml"/><Relationship Id="rId14" Type="http://schemas.openxmlformats.org/officeDocument/2006/relationships/slideLayout" Target="../slideLayouts/slideLayout23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slideLayout" Target="../slideLayouts/slideLayout253.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slideLayout" Target="../slideLayouts/slideLayout252.xml"/><Relationship Id="rId2" Type="http://schemas.openxmlformats.org/officeDocument/2006/relationships/slideLayout" Target="../slideLayouts/slideLayout242.xml"/><Relationship Id="rId16" Type="http://schemas.openxmlformats.org/officeDocument/2006/relationships/theme" Target="../theme/theme17.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5" Type="http://schemas.openxmlformats.org/officeDocument/2006/relationships/slideLayout" Target="../slideLayouts/slideLayout25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 Id="rId14" Type="http://schemas.openxmlformats.org/officeDocument/2006/relationships/slideLayout" Target="../slideLayouts/slideLayout25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slideLayout" Target="../slideLayouts/slideLayout268.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6" Type="http://schemas.openxmlformats.org/officeDocument/2006/relationships/theme" Target="../theme/theme18.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5" Type="http://schemas.openxmlformats.org/officeDocument/2006/relationships/slideLayout" Target="../slideLayouts/slideLayout27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slideLayout" Target="../slideLayouts/slideLayout269.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slideLayout" Target="../slideLayouts/slideLayout283.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slideLayout" Target="../slideLayouts/slideLayout282.xml"/><Relationship Id="rId2" Type="http://schemas.openxmlformats.org/officeDocument/2006/relationships/slideLayout" Target="../slideLayouts/slideLayout272.xml"/><Relationship Id="rId16" Type="http://schemas.openxmlformats.org/officeDocument/2006/relationships/theme" Target="../theme/theme19.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5" Type="http://schemas.openxmlformats.org/officeDocument/2006/relationships/slideLayout" Target="../slideLayouts/slideLayout28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 Id="rId14" Type="http://schemas.openxmlformats.org/officeDocument/2006/relationships/slideLayout" Target="../slideLayouts/slideLayout28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93.xml"/><Relationship Id="rId13" Type="http://schemas.openxmlformats.org/officeDocument/2006/relationships/slideLayout" Target="../slideLayouts/slideLayout298.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slideLayout" Target="../slideLayouts/slideLayout297.xml"/><Relationship Id="rId2" Type="http://schemas.openxmlformats.org/officeDocument/2006/relationships/slideLayout" Target="../slideLayouts/slideLayout287.xml"/><Relationship Id="rId16" Type="http://schemas.openxmlformats.org/officeDocument/2006/relationships/theme" Target="../theme/theme20.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5" Type="http://schemas.openxmlformats.org/officeDocument/2006/relationships/slideLayout" Target="../slideLayouts/slideLayout30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 Id="rId14" Type="http://schemas.openxmlformats.org/officeDocument/2006/relationships/slideLayout" Target="../slideLayouts/slideLayout29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slideLayout" Target="../slideLayouts/slideLayout313.xml"/><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slideLayout" Target="../slideLayouts/slideLayout312.xml"/><Relationship Id="rId2" Type="http://schemas.openxmlformats.org/officeDocument/2006/relationships/slideLayout" Target="../slideLayouts/slideLayout302.xml"/><Relationship Id="rId16" Type="http://schemas.openxmlformats.org/officeDocument/2006/relationships/theme" Target="../theme/theme21.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5" Type="http://schemas.openxmlformats.org/officeDocument/2006/relationships/slideLayout" Target="../slideLayouts/slideLayout315.xml"/><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 Id="rId14" Type="http://schemas.openxmlformats.org/officeDocument/2006/relationships/slideLayout" Target="../slideLayouts/slideLayout314.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323.xml"/><Relationship Id="rId13" Type="http://schemas.openxmlformats.org/officeDocument/2006/relationships/slideLayout" Target="../slideLayouts/slideLayout328.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slideLayout" Target="../slideLayouts/slideLayout327.xml"/><Relationship Id="rId2" Type="http://schemas.openxmlformats.org/officeDocument/2006/relationships/slideLayout" Target="../slideLayouts/slideLayout317.xml"/><Relationship Id="rId16" Type="http://schemas.openxmlformats.org/officeDocument/2006/relationships/theme" Target="../theme/theme22.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5" Type="http://schemas.openxmlformats.org/officeDocument/2006/relationships/slideLayout" Target="../slideLayouts/slideLayout33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 Id="rId14" Type="http://schemas.openxmlformats.org/officeDocument/2006/relationships/slideLayout" Target="../slideLayouts/slideLayout32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slideLayout" Target="../slideLayouts/slideLayout343.xml"/><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slideLayout" Target="../slideLayouts/slideLayout342.xml"/><Relationship Id="rId2" Type="http://schemas.openxmlformats.org/officeDocument/2006/relationships/slideLayout" Target="../slideLayouts/slideLayout332.xml"/><Relationship Id="rId16" Type="http://schemas.openxmlformats.org/officeDocument/2006/relationships/theme" Target="../theme/theme23.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5" Type="http://schemas.openxmlformats.org/officeDocument/2006/relationships/slideLayout" Target="../slideLayouts/slideLayout34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 Id="rId14" Type="http://schemas.openxmlformats.org/officeDocument/2006/relationships/slideLayout" Target="../slideLayouts/slideLayout34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353.xml"/><Relationship Id="rId13" Type="http://schemas.openxmlformats.org/officeDocument/2006/relationships/slideLayout" Target="../slideLayouts/slideLayout358.xml"/><Relationship Id="rId3" Type="http://schemas.openxmlformats.org/officeDocument/2006/relationships/slideLayout" Target="../slideLayouts/slideLayout348.xml"/><Relationship Id="rId7" Type="http://schemas.openxmlformats.org/officeDocument/2006/relationships/slideLayout" Target="../slideLayouts/slideLayout352.xml"/><Relationship Id="rId12" Type="http://schemas.openxmlformats.org/officeDocument/2006/relationships/slideLayout" Target="../slideLayouts/slideLayout357.xml"/><Relationship Id="rId2" Type="http://schemas.openxmlformats.org/officeDocument/2006/relationships/slideLayout" Target="../slideLayouts/slideLayout347.xml"/><Relationship Id="rId1" Type="http://schemas.openxmlformats.org/officeDocument/2006/relationships/slideLayout" Target="../slideLayouts/slideLayout346.xml"/><Relationship Id="rId6" Type="http://schemas.openxmlformats.org/officeDocument/2006/relationships/slideLayout" Target="../slideLayouts/slideLayout351.xml"/><Relationship Id="rId11" Type="http://schemas.openxmlformats.org/officeDocument/2006/relationships/slideLayout" Target="../slideLayouts/slideLayout356.xml"/><Relationship Id="rId5" Type="http://schemas.openxmlformats.org/officeDocument/2006/relationships/slideLayout" Target="../slideLayouts/slideLayout350.xml"/><Relationship Id="rId15" Type="http://schemas.openxmlformats.org/officeDocument/2006/relationships/theme" Target="../theme/theme24.xml"/><Relationship Id="rId10" Type="http://schemas.openxmlformats.org/officeDocument/2006/relationships/slideLayout" Target="../slideLayouts/slideLayout355.xml"/><Relationship Id="rId4" Type="http://schemas.openxmlformats.org/officeDocument/2006/relationships/slideLayout" Target="../slideLayouts/slideLayout349.xml"/><Relationship Id="rId9" Type="http://schemas.openxmlformats.org/officeDocument/2006/relationships/slideLayout" Target="../slideLayouts/slideLayout354.xml"/><Relationship Id="rId14" Type="http://schemas.openxmlformats.org/officeDocument/2006/relationships/slideLayout" Target="../slideLayouts/slideLayout359.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367.xml"/><Relationship Id="rId13" Type="http://schemas.openxmlformats.org/officeDocument/2006/relationships/slideLayout" Target="../slideLayouts/slideLayout372.xml"/><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slideLayout" Target="../slideLayouts/slideLayout371.xml"/><Relationship Id="rId2" Type="http://schemas.openxmlformats.org/officeDocument/2006/relationships/slideLayout" Target="../slideLayouts/slideLayout361.xml"/><Relationship Id="rId16" Type="http://schemas.openxmlformats.org/officeDocument/2006/relationships/theme" Target="../theme/theme25.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5" Type="http://schemas.openxmlformats.org/officeDocument/2006/relationships/slideLayout" Target="../slideLayouts/slideLayout374.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 Id="rId14" Type="http://schemas.openxmlformats.org/officeDocument/2006/relationships/slideLayout" Target="../slideLayouts/slideLayout3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slideLayout" Target="../slideLayouts/slideLayout387.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slideLayout" Target="../slideLayouts/slideLayout386.xml"/><Relationship Id="rId2" Type="http://schemas.openxmlformats.org/officeDocument/2006/relationships/slideLayout" Target="../slideLayouts/slideLayout376.xml"/><Relationship Id="rId16" Type="http://schemas.openxmlformats.org/officeDocument/2006/relationships/theme" Target="../theme/theme2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5" Type="http://schemas.openxmlformats.org/officeDocument/2006/relationships/slideLayout" Target="../slideLayouts/slideLayout38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 Id="rId14" Type="http://schemas.openxmlformats.org/officeDocument/2006/relationships/slideLayout" Target="../slideLayouts/slideLayout388.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97.xml"/><Relationship Id="rId13" Type="http://schemas.openxmlformats.org/officeDocument/2006/relationships/slideLayout" Target="../slideLayouts/slideLayout402.xml"/><Relationship Id="rId3" Type="http://schemas.openxmlformats.org/officeDocument/2006/relationships/slideLayout" Target="../slideLayouts/slideLayout392.xml"/><Relationship Id="rId7" Type="http://schemas.openxmlformats.org/officeDocument/2006/relationships/slideLayout" Target="../slideLayouts/slideLayout396.xml"/><Relationship Id="rId12" Type="http://schemas.openxmlformats.org/officeDocument/2006/relationships/slideLayout" Target="../slideLayouts/slideLayout401.xml"/><Relationship Id="rId2" Type="http://schemas.openxmlformats.org/officeDocument/2006/relationships/slideLayout" Target="../slideLayouts/slideLayout391.xml"/><Relationship Id="rId16" Type="http://schemas.openxmlformats.org/officeDocument/2006/relationships/theme" Target="../theme/theme27.xml"/><Relationship Id="rId1" Type="http://schemas.openxmlformats.org/officeDocument/2006/relationships/slideLayout" Target="../slideLayouts/slideLayout390.xml"/><Relationship Id="rId6" Type="http://schemas.openxmlformats.org/officeDocument/2006/relationships/slideLayout" Target="../slideLayouts/slideLayout395.xml"/><Relationship Id="rId11" Type="http://schemas.openxmlformats.org/officeDocument/2006/relationships/slideLayout" Target="../slideLayouts/slideLayout400.xml"/><Relationship Id="rId5" Type="http://schemas.openxmlformats.org/officeDocument/2006/relationships/slideLayout" Target="../slideLayouts/slideLayout394.xml"/><Relationship Id="rId15" Type="http://schemas.openxmlformats.org/officeDocument/2006/relationships/slideLayout" Target="../slideLayouts/slideLayout404.xml"/><Relationship Id="rId10" Type="http://schemas.openxmlformats.org/officeDocument/2006/relationships/slideLayout" Target="../slideLayouts/slideLayout399.xml"/><Relationship Id="rId4" Type="http://schemas.openxmlformats.org/officeDocument/2006/relationships/slideLayout" Target="../slideLayouts/slideLayout393.xml"/><Relationship Id="rId9" Type="http://schemas.openxmlformats.org/officeDocument/2006/relationships/slideLayout" Target="../slideLayouts/slideLayout398.xml"/><Relationship Id="rId14" Type="http://schemas.openxmlformats.org/officeDocument/2006/relationships/slideLayout" Target="../slideLayouts/slideLayout40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412.xml"/><Relationship Id="rId13" Type="http://schemas.openxmlformats.org/officeDocument/2006/relationships/slideLayout" Target="../slideLayouts/slideLayout417.xml"/><Relationship Id="rId3" Type="http://schemas.openxmlformats.org/officeDocument/2006/relationships/slideLayout" Target="../slideLayouts/slideLayout407.xml"/><Relationship Id="rId7" Type="http://schemas.openxmlformats.org/officeDocument/2006/relationships/slideLayout" Target="../slideLayouts/slideLayout411.xml"/><Relationship Id="rId12" Type="http://schemas.openxmlformats.org/officeDocument/2006/relationships/slideLayout" Target="../slideLayouts/slideLayout416.xml"/><Relationship Id="rId2" Type="http://schemas.openxmlformats.org/officeDocument/2006/relationships/slideLayout" Target="../slideLayouts/slideLayout406.xml"/><Relationship Id="rId16" Type="http://schemas.openxmlformats.org/officeDocument/2006/relationships/theme" Target="../theme/theme28.xml"/><Relationship Id="rId1" Type="http://schemas.openxmlformats.org/officeDocument/2006/relationships/slideLayout" Target="../slideLayouts/slideLayout405.xml"/><Relationship Id="rId6" Type="http://schemas.openxmlformats.org/officeDocument/2006/relationships/slideLayout" Target="../slideLayouts/slideLayout410.xml"/><Relationship Id="rId11" Type="http://schemas.openxmlformats.org/officeDocument/2006/relationships/slideLayout" Target="../slideLayouts/slideLayout415.xml"/><Relationship Id="rId5" Type="http://schemas.openxmlformats.org/officeDocument/2006/relationships/slideLayout" Target="../slideLayouts/slideLayout409.xml"/><Relationship Id="rId15" Type="http://schemas.openxmlformats.org/officeDocument/2006/relationships/slideLayout" Target="../slideLayouts/slideLayout419.xml"/><Relationship Id="rId10" Type="http://schemas.openxmlformats.org/officeDocument/2006/relationships/slideLayout" Target="../slideLayouts/slideLayout414.xml"/><Relationship Id="rId4" Type="http://schemas.openxmlformats.org/officeDocument/2006/relationships/slideLayout" Target="../slideLayouts/slideLayout408.xml"/><Relationship Id="rId9" Type="http://schemas.openxmlformats.org/officeDocument/2006/relationships/slideLayout" Target="../slideLayouts/slideLayout413.xml"/><Relationship Id="rId14" Type="http://schemas.openxmlformats.org/officeDocument/2006/relationships/slideLayout" Target="../slideLayouts/slideLayout41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427.xml"/><Relationship Id="rId13" Type="http://schemas.openxmlformats.org/officeDocument/2006/relationships/slideLayout" Target="../slideLayouts/slideLayout432.xml"/><Relationship Id="rId3" Type="http://schemas.openxmlformats.org/officeDocument/2006/relationships/slideLayout" Target="../slideLayouts/slideLayout422.xml"/><Relationship Id="rId7" Type="http://schemas.openxmlformats.org/officeDocument/2006/relationships/slideLayout" Target="../slideLayouts/slideLayout426.xml"/><Relationship Id="rId12" Type="http://schemas.openxmlformats.org/officeDocument/2006/relationships/slideLayout" Target="../slideLayouts/slideLayout431.xml"/><Relationship Id="rId2" Type="http://schemas.openxmlformats.org/officeDocument/2006/relationships/slideLayout" Target="../slideLayouts/slideLayout421.xml"/><Relationship Id="rId16" Type="http://schemas.openxmlformats.org/officeDocument/2006/relationships/theme" Target="../theme/theme29.xml"/><Relationship Id="rId1" Type="http://schemas.openxmlformats.org/officeDocument/2006/relationships/slideLayout" Target="../slideLayouts/slideLayout420.xml"/><Relationship Id="rId6" Type="http://schemas.openxmlformats.org/officeDocument/2006/relationships/slideLayout" Target="../slideLayouts/slideLayout425.xml"/><Relationship Id="rId11" Type="http://schemas.openxmlformats.org/officeDocument/2006/relationships/slideLayout" Target="../slideLayouts/slideLayout430.xml"/><Relationship Id="rId5" Type="http://schemas.openxmlformats.org/officeDocument/2006/relationships/slideLayout" Target="../slideLayouts/slideLayout424.xml"/><Relationship Id="rId15" Type="http://schemas.openxmlformats.org/officeDocument/2006/relationships/slideLayout" Target="../slideLayouts/slideLayout434.xml"/><Relationship Id="rId10" Type="http://schemas.openxmlformats.org/officeDocument/2006/relationships/slideLayout" Target="../slideLayouts/slideLayout429.xml"/><Relationship Id="rId4" Type="http://schemas.openxmlformats.org/officeDocument/2006/relationships/slideLayout" Target="../slideLayouts/slideLayout423.xml"/><Relationship Id="rId9" Type="http://schemas.openxmlformats.org/officeDocument/2006/relationships/slideLayout" Target="../slideLayouts/slideLayout428.xml"/><Relationship Id="rId14" Type="http://schemas.openxmlformats.org/officeDocument/2006/relationships/slideLayout" Target="../slideLayouts/slideLayout4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6" Type="http://schemas.openxmlformats.org/officeDocument/2006/relationships/theme" Target="../theme/theme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6" Type="http://schemas.openxmlformats.org/officeDocument/2006/relationships/theme" Target="../theme/theme5.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6" Type="http://schemas.openxmlformats.org/officeDocument/2006/relationships/theme" Target="../theme/theme6.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6" Type="http://schemas.openxmlformats.org/officeDocument/2006/relationships/theme" Target="../theme/theme7.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slideLayout" Target="../slideLayouts/slideLayout118.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slideLayout" Target="../slideLayouts/slideLayout117.xml"/><Relationship Id="rId2" Type="http://schemas.openxmlformats.org/officeDocument/2006/relationships/slideLayout" Target="../slideLayouts/slideLayout107.xml"/><Relationship Id="rId16" Type="http://schemas.openxmlformats.org/officeDocument/2006/relationships/theme" Target="../theme/theme8.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5" Type="http://schemas.openxmlformats.org/officeDocument/2006/relationships/slideLayout" Target="../slideLayouts/slideLayout12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slideLayout" Target="../slideLayouts/slideLayout11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slideLayout" Target="../slideLayouts/slideLayout133.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6" Type="http://schemas.openxmlformats.org/officeDocument/2006/relationships/theme" Target="../theme/theme9.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5" Type="http://schemas.openxmlformats.org/officeDocument/2006/relationships/slideLayout" Target="../slideLayouts/slideLayout13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776FCFB-3502-4CF3-9C72-739C73A6A8D7}"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1595352071"/>
      </p:ext>
    </p:extLst>
  </p:cSld>
  <p:clrMap bg1="dk1" tx1="lt1" bg2="dk2" tx2="lt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 id="2147483830" r:id="rId13"/>
    <p:sldLayoutId id="2147483831" r:id="rId14"/>
    <p:sldLayoutId id="2147483832"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776FCFB-3502-4CF3-9C72-739C73A6A8D7}"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1942415532"/>
      </p:ext>
    </p:extLst>
  </p:cSld>
  <p:clrMap bg1="dk1" tx1="lt1" bg2="dk2" tx2="lt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0876181"/>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 id="2147483861" r:id="rId12"/>
    <p:sldLayoutId id="2147483862" r:id="rId13"/>
    <p:sldLayoutId id="2147483863" r:id="rId14"/>
    <p:sldLayoutId id="2147483864"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06723554"/>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 id="2147483871" r:id="rId6"/>
    <p:sldLayoutId id="2147483872" r:id="rId7"/>
    <p:sldLayoutId id="2147483873" r:id="rId8"/>
    <p:sldLayoutId id="2147483874" r:id="rId9"/>
    <p:sldLayoutId id="2147483875" r:id="rId10"/>
    <p:sldLayoutId id="2147483876" r:id="rId11"/>
    <p:sldLayoutId id="2147483877" r:id="rId12"/>
    <p:sldLayoutId id="2147483878" r:id="rId13"/>
    <p:sldLayoutId id="2147483879" r:id="rId14"/>
    <p:sldLayoutId id="2147483880"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6878145"/>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776FCFB-3502-4CF3-9C72-739C73A6A8D7}"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900892561"/>
      </p:ext>
    </p:extLst>
  </p:cSld>
  <p:clrMap bg1="dk1" tx1="lt1" bg2="dk2" tx2="lt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09" r:id="rId12"/>
    <p:sldLayoutId id="2147483910" r:id="rId13"/>
    <p:sldLayoutId id="2147483911" r:id="rId14"/>
    <p:sldLayoutId id="2147483912"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776FCFB-3502-4CF3-9C72-739C73A6A8D7}"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1490150770"/>
      </p:ext>
    </p:extLst>
  </p:cSld>
  <p:clrMap bg1="dk1" tx1="lt1" bg2="dk2" tx2="lt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 id="2147483925" r:id="rId12"/>
    <p:sldLayoutId id="2147483926" r:id="rId13"/>
    <p:sldLayoutId id="2147483927" r:id="rId14"/>
    <p:sldLayoutId id="2147483928"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5745033"/>
      </p:ext>
    </p:extLst>
  </p:cSld>
  <p:clrMap bg1="lt1" tx1="dk1" bg2="lt2" tx2="dk2" accent1="accent1" accent2="accent2" accent3="accent3" accent4="accent4" accent5="accent5" accent6="accent6" hlink="hlink" folHlink="folHlink"/>
  <p:sldLayoutIdLst>
    <p:sldLayoutId id="2147483930" r:id="rId1"/>
    <p:sldLayoutId id="2147483931" r:id="rId2"/>
    <p:sldLayoutId id="2147483932" r:id="rId3"/>
    <p:sldLayoutId id="2147483933" r:id="rId4"/>
    <p:sldLayoutId id="2147483934" r:id="rId5"/>
    <p:sldLayoutId id="2147483935" r:id="rId6"/>
    <p:sldLayoutId id="2147483936" r:id="rId7"/>
    <p:sldLayoutId id="2147483937" r:id="rId8"/>
    <p:sldLayoutId id="2147483938" r:id="rId9"/>
    <p:sldLayoutId id="2147483939" r:id="rId10"/>
    <p:sldLayoutId id="2147483940" r:id="rId11"/>
    <p:sldLayoutId id="2147483941" r:id="rId12"/>
    <p:sldLayoutId id="2147483942" r:id="rId13"/>
    <p:sldLayoutId id="2147483943" r:id="rId14"/>
    <p:sldLayoutId id="2147483944"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865224"/>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 id="2147483957" r:id="rId12"/>
    <p:sldLayoutId id="2147483958" r:id="rId13"/>
    <p:sldLayoutId id="2147483959" r:id="rId14"/>
    <p:sldLayoutId id="2147483960"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776FCFB-3502-4CF3-9C72-739C73A6A8D7}"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1362983665"/>
      </p:ext>
    </p:extLst>
  </p:cSld>
  <p:clrMap bg1="dk1" tx1="lt1" bg2="dk2" tx2="lt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 id="2147483975" r:id="rId14"/>
    <p:sldLayoutId id="2147483976"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6479015"/>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776FCFB-3502-4CF3-9C72-739C73A6A8D7}"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635913147"/>
      </p:ext>
    </p:extLst>
  </p:cSld>
  <p:clrMap bg1="dk1" tx1="lt1" bg2="dk2" tx2="lt2" accent1="accent1" accent2="accent2" accent3="accent3" accent4="accent4" accent5="accent5" accent6="accent6" hlink="hlink" folHlink="folHlink"/>
  <p:sldLayoutIdLst>
    <p:sldLayoutId id="2147483978" r:id="rId1"/>
    <p:sldLayoutId id="2147483979" r:id="rId2"/>
    <p:sldLayoutId id="2147483980" r:id="rId3"/>
    <p:sldLayoutId id="2147483981" r:id="rId4"/>
    <p:sldLayoutId id="2147483982" r:id="rId5"/>
    <p:sldLayoutId id="2147483983" r:id="rId6"/>
    <p:sldLayoutId id="2147483984" r:id="rId7"/>
    <p:sldLayoutId id="2147483985" r:id="rId8"/>
    <p:sldLayoutId id="2147483986" r:id="rId9"/>
    <p:sldLayoutId id="2147483987" r:id="rId10"/>
    <p:sldLayoutId id="2147483988" r:id="rId11"/>
    <p:sldLayoutId id="2147483989" r:id="rId12"/>
    <p:sldLayoutId id="2147483990" r:id="rId13"/>
    <p:sldLayoutId id="2147483991" r:id="rId14"/>
    <p:sldLayoutId id="2147483992"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6213934"/>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 id="2147484005" r:id="rId12"/>
    <p:sldLayoutId id="2147484006" r:id="rId13"/>
    <p:sldLayoutId id="2147484007" r:id="rId14"/>
    <p:sldLayoutId id="2147484008"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8235233"/>
      </p:ext>
    </p:extLst>
  </p:cSld>
  <p:clrMap bg1="lt1" tx1="dk1" bg2="lt2" tx2="dk2" accent1="accent1" accent2="accent2" accent3="accent3" accent4="accent4" accent5="accent5" accent6="accent6" hlink="hlink" folHlink="folHlink"/>
  <p:sldLayoutIdLst>
    <p:sldLayoutId id="2147484010" r:id="rId1"/>
    <p:sldLayoutId id="2147484011" r:id="rId2"/>
    <p:sldLayoutId id="2147484012" r:id="rId3"/>
    <p:sldLayoutId id="2147484013" r:id="rId4"/>
    <p:sldLayoutId id="2147484014" r:id="rId5"/>
    <p:sldLayoutId id="2147484015" r:id="rId6"/>
    <p:sldLayoutId id="2147484016" r:id="rId7"/>
    <p:sldLayoutId id="2147484017" r:id="rId8"/>
    <p:sldLayoutId id="2147484018" r:id="rId9"/>
    <p:sldLayoutId id="2147484019" r:id="rId10"/>
    <p:sldLayoutId id="2147484020" r:id="rId11"/>
    <p:sldLayoutId id="2147484021" r:id="rId12"/>
    <p:sldLayoutId id="2147484022" r:id="rId13"/>
    <p:sldLayoutId id="2147484023" r:id="rId14"/>
    <p:sldLayoutId id="2147484024"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776FCFB-3502-4CF3-9C72-739C73A6A8D7}"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2650856696"/>
      </p:ext>
    </p:extLst>
  </p:cSld>
  <p:clrMap bg1="dk1" tx1="lt1" bg2="dk2" tx2="lt2" accent1="accent1" accent2="accent2" accent3="accent3" accent4="accent4" accent5="accent5" accent6="accent6" hlink="hlink" folHlink="folHlink"/>
  <p:sldLayoutIdLst>
    <p:sldLayoutId id="2147484026" r:id="rId1"/>
    <p:sldLayoutId id="2147484027" r:id="rId2"/>
    <p:sldLayoutId id="2147484028" r:id="rId3"/>
    <p:sldLayoutId id="2147484029" r:id="rId4"/>
    <p:sldLayoutId id="2147484030" r:id="rId5"/>
    <p:sldLayoutId id="2147484031" r:id="rId6"/>
    <p:sldLayoutId id="2147484032" r:id="rId7"/>
    <p:sldLayoutId id="2147484033" r:id="rId8"/>
    <p:sldLayoutId id="2147484034" r:id="rId9"/>
    <p:sldLayoutId id="2147484035" r:id="rId10"/>
    <p:sldLayoutId id="2147484036" r:id="rId11"/>
    <p:sldLayoutId id="2147484037" r:id="rId12"/>
    <p:sldLayoutId id="2147484038" r:id="rId13"/>
    <p:sldLayoutId id="2147484039" r:id="rId14"/>
    <p:sldLayoutId id="2147484040"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776FCFB-3502-4CF3-9C72-739C73A6A8D7}"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2523592949"/>
      </p:ext>
    </p:extLst>
  </p:cSld>
  <p:clrMap bg1="dk1" tx1="lt1" bg2="dk2" tx2="lt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 id="2147484053" r:id="rId12"/>
    <p:sldLayoutId id="2147484054" r:id="rId13"/>
    <p:sldLayoutId id="2147484056" r:id="rId14"/>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0202876"/>
      </p:ext>
    </p:extLst>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 id="2147484069" r:id="rId12"/>
    <p:sldLayoutId id="2147484070" r:id="rId13"/>
    <p:sldLayoutId id="2147484071" r:id="rId14"/>
    <p:sldLayoutId id="2147484072"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529708"/>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 id="2147484085" r:id="rId12"/>
    <p:sldLayoutId id="2147484086" r:id="rId13"/>
    <p:sldLayoutId id="2147484087" r:id="rId14"/>
    <p:sldLayoutId id="2147484088"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6707922"/>
      </p:ext>
    </p:extLst>
  </p:cSld>
  <p:clrMap bg1="lt1" tx1="dk1" bg2="lt2" tx2="dk2" accent1="accent1" accent2="accent2" accent3="accent3" accent4="accent4" accent5="accent5" accent6="accent6" hlink="hlink" folHlink="folHlink"/>
  <p:sldLayoutIdLst>
    <p:sldLayoutId id="2147484090" r:id="rId1"/>
    <p:sldLayoutId id="2147484091" r:id="rId2"/>
    <p:sldLayoutId id="2147484092" r:id="rId3"/>
    <p:sldLayoutId id="2147484093" r:id="rId4"/>
    <p:sldLayoutId id="2147484094" r:id="rId5"/>
    <p:sldLayoutId id="2147484095" r:id="rId6"/>
    <p:sldLayoutId id="2147484096" r:id="rId7"/>
    <p:sldLayoutId id="2147484097" r:id="rId8"/>
    <p:sldLayoutId id="2147484098" r:id="rId9"/>
    <p:sldLayoutId id="2147484099" r:id="rId10"/>
    <p:sldLayoutId id="2147484100" r:id="rId11"/>
    <p:sldLayoutId id="2147484101" r:id="rId12"/>
    <p:sldLayoutId id="2147484102" r:id="rId13"/>
    <p:sldLayoutId id="2147484103" r:id="rId14"/>
    <p:sldLayoutId id="2147484104"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0603929"/>
      </p:ext>
    </p:extLst>
  </p:cSld>
  <p:clrMap bg1="lt1" tx1="dk1" bg2="lt2" tx2="dk2" accent1="accent1" accent2="accent2" accent3="accent3" accent4="accent4" accent5="accent5" accent6="accent6" hlink="hlink" folHlink="folHlink"/>
  <p:sldLayoutIdLst>
    <p:sldLayoutId id="2147484106" r:id="rId1"/>
    <p:sldLayoutId id="2147484107" r:id="rId2"/>
    <p:sldLayoutId id="2147484108" r:id="rId3"/>
    <p:sldLayoutId id="2147484109" r:id="rId4"/>
    <p:sldLayoutId id="2147484110" r:id="rId5"/>
    <p:sldLayoutId id="2147484111" r:id="rId6"/>
    <p:sldLayoutId id="2147484112" r:id="rId7"/>
    <p:sldLayoutId id="2147484113" r:id="rId8"/>
    <p:sldLayoutId id="2147484114" r:id="rId9"/>
    <p:sldLayoutId id="2147484115" r:id="rId10"/>
    <p:sldLayoutId id="2147484116" r:id="rId11"/>
    <p:sldLayoutId id="2147484117" r:id="rId12"/>
    <p:sldLayoutId id="2147484118" r:id="rId13"/>
    <p:sldLayoutId id="2147484119" r:id="rId14"/>
    <p:sldLayoutId id="2147484120"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1421278"/>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 id="2147484133" r:id="rId12"/>
    <p:sldLayoutId id="2147484134" r:id="rId13"/>
    <p:sldLayoutId id="2147484135" r:id="rId14"/>
    <p:sldLayoutId id="2147484136"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6454824"/>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937790"/>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 id="2147483734" r:id="rId13"/>
    <p:sldLayoutId id="2147483735" r:id="rId14"/>
    <p:sldLayoutId id="2147483736"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4334554"/>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24562115"/>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 id="2147483768"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4929827"/>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 id="2147483782" r:id="rId13"/>
    <p:sldLayoutId id="2147483783" r:id="rId14"/>
    <p:sldLayoutId id="2147483784"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2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262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262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7C58146-8CB2-4788-BCDD-E83870E9A30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8407892"/>
      </p:ext>
    </p:extLst>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89" r:id="rId4"/>
    <p:sldLayoutId id="2147483790" r:id="rId5"/>
    <p:sldLayoutId id="2147483791" r:id="rId6"/>
    <p:sldLayoutId id="2147483792" r:id="rId7"/>
    <p:sldLayoutId id="2147483793" r:id="rId8"/>
    <p:sldLayoutId id="2147483794" r:id="rId9"/>
    <p:sldLayoutId id="2147483795" r:id="rId10"/>
    <p:sldLayoutId id="2147483796" r:id="rId11"/>
    <p:sldLayoutId id="2147483797" r:id="rId12"/>
    <p:sldLayoutId id="2147483798" r:id="rId13"/>
    <p:sldLayoutId id="2147483799" r:id="rId14"/>
    <p:sldLayoutId id="2147483800" r:id="rId15"/>
  </p:sldLayoutIdLst>
  <p:transition>
    <p:zoom/>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3730" name="Text Placeholder 8"/>
          <p:cNvSpPr>
            <a:spLocks noGrp="1"/>
          </p:cNvSpPr>
          <p:nvPr>
            <p:ph type="body" idx="1"/>
          </p:nvPr>
        </p:nvSpPr>
        <p:spPr bwMode="auto">
          <a:xfrm>
            <a:off x="457200" y="1447800"/>
            <a:ext cx="82296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4" name="Date Placeholder 23"/>
          <p:cNvSpPr>
            <a:spLocks noGrp="1"/>
          </p:cNvSpPr>
          <p:nvPr>
            <p:ph type="dt" sz="half" idx="2"/>
          </p:nvPr>
        </p:nvSpPr>
        <p:spPr>
          <a:xfrm>
            <a:off x="5791200" y="6203950"/>
            <a:ext cx="2590800" cy="384175"/>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en-US">
              <a:solidFill>
                <a:srgbClr val="FEFAC9"/>
              </a:solidFill>
            </a:endParaRPr>
          </a:p>
        </p:txBody>
      </p:sp>
      <p:sp>
        <p:nvSpPr>
          <p:cNvPr id="10" name="Footer Placeholder 9"/>
          <p:cNvSpPr>
            <a:spLocks noGrp="1"/>
          </p:cNvSpPr>
          <p:nvPr>
            <p:ph type="ftr" sz="quarter" idx="3"/>
          </p:nvPr>
        </p:nvSpPr>
        <p:spPr>
          <a:xfrm>
            <a:off x="2133600" y="6203950"/>
            <a:ext cx="3581400" cy="384175"/>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en-US">
              <a:solidFill>
                <a:srgbClr val="FEFAC9"/>
              </a:solidFill>
            </a:endParaRPr>
          </a:p>
        </p:txBody>
      </p:sp>
      <p:sp>
        <p:nvSpPr>
          <p:cNvPr id="22" name="Slide Number Placeholder 21"/>
          <p:cNvSpPr>
            <a:spLocks noGrp="1"/>
          </p:cNvSpPr>
          <p:nvPr>
            <p:ph type="sldNum" sz="quarter" idx="4"/>
          </p:nvPr>
        </p:nvSpPr>
        <p:spPr>
          <a:xfrm>
            <a:off x="8410575" y="6181725"/>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6776FCFB-3502-4CF3-9C72-739C73A6A8D7}" type="slidenum">
              <a:rPr lang="en-US">
                <a:solidFill>
                  <a:srgbClr val="FEFAC9"/>
                </a:solidFill>
              </a:rPr>
              <a:pPr>
                <a:defRPr/>
              </a:pPr>
              <a:t>‹#›</a:t>
            </a:fld>
            <a:endParaRPr lang="en-US">
              <a:solidFill>
                <a:srgbClr val="FEFAC9"/>
              </a:solidFill>
            </a:endParaRP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lang="en-US" smtClean="0"/>
              <a:t>Click to edit Master title style</a:t>
            </a:r>
            <a:endParaRPr lang="en-US"/>
          </a:p>
        </p:txBody>
      </p:sp>
    </p:spTree>
    <p:extLst>
      <p:ext uri="{BB962C8B-B14F-4D97-AF65-F5344CB8AC3E}">
        <p14:creationId xmlns:p14="http://schemas.microsoft.com/office/powerpoint/2010/main" val="2367903620"/>
      </p:ext>
    </p:extLst>
  </p:cSld>
  <p:clrMap bg1="dk1" tx1="lt1" bg2="dk2" tx2="lt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 id="2147483816" r:id="rId15"/>
  </p:sldLayoutIdLst>
  <p:transition>
    <p:zoom/>
  </p:transition>
  <p:timing>
    <p:tnLst>
      <p:par>
        <p:cTn id="1" dur="indefinite" restart="never" nodeType="tmRoot"/>
      </p:par>
    </p:tnLst>
  </p:timing>
  <p:txStyles>
    <p:titleStyle>
      <a:lvl1pPr algn="l" rtl="0" eaLnBrk="0" fontAlgn="base" hangingPunct="0">
        <a:spcBef>
          <a:spcPct val="0"/>
        </a:spcBef>
        <a:spcAft>
          <a:spcPct val="0"/>
        </a:spcAft>
        <a:defRPr lang="en-US" sz="4200" kern="1200" spc="-10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a:lvl2pPr algn="l" rtl="0" eaLnBrk="0" fontAlgn="base" hangingPunct="0">
        <a:spcBef>
          <a:spcPct val="0"/>
        </a:spcBef>
        <a:spcAft>
          <a:spcPct val="0"/>
        </a:spcAft>
        <a:defRPr sz="4200">
          <a:solidFill>
            <a:srgbClr val="F9F9F9"/>
          </a:solidFill>
          <a:latin typeface="Constantia" pitchFamily="18" charset="0"/>
        </a:defRPr>
      </a:lvl2pPr>
      <a:lvl3pPr algn="l" rtl="0" eaLnBrk="0" fontAlgn="base" hangingPunct="0">
        <a:spcBef>
          <a:spcPct val="0"/>
        </a:spcBef>
        <a:spcAft>
          <a:spcPct val="0"/>
        </a:spcAft>
        <a:defRPr sz="4200">
          <a:solidFill>
            <a:srgbClr val="F9F9F9"/>
          </a:solidFill>
          <a:latin typeface="Constantia" pitchFamily="18" charset="0"/>
        </a:defRPr>
      </a:lvl3pPr>
      <a:lvl4pPr algn="l" rtl="0" eaLnBrk="0" fontAlgn="base" hangingPunct="0">
        <a:spcBef>
          <a:spcPct val="0"/>
        </a:spcBef>
        <a:spcAft>
          <a:spcPct val="0"/>
        </a:spcAft>
        <a:defRPr sz="4200">
          <a:solidFill>
            <a:srgbClr val="F9F9F9"/>
          </a:solidFill>
          <a:latin typeface="Constantia" pitchFamily="18" charset="0"/>
        </a:defRPr>
      </a:lvl4pPr>
      <a:lvl5pPr algn="l" rtl="0" eaLnBrk="0" fontAlgn="base" hangingPunct="0">
        <a:spcBef>
          <a:spcPct val="0"/>
        </a:spcBef>
        <a:spcAft>
          <a:spcPct val="0"/>
        </a:spcAft>
        <a:defRPr sz="4200">
          <a:solidFill>
            <a:srgbClr val="F9F9F9"/>
          </a:solidFill>
          <a:latin typeface="Constantia" pitchFamily="18" charset="0"/>
        </a:defRPr>
      </a:lvl5pPr>
      <a:lvl6pPr marL="457200" algn="l" rtl="0" fontAlgn="base">
        <a:spcBef>
          <a:spcPct val="0"/>
        </a:spcBef>
        <a:spcAft>
          <a:spcPct val="0"/>
        </a:spcAft>
        <a:defRPr sz="4200">
          <a:solidFill>
            <a:srgbClr val="F9F9F9"/>
          </a:solidFill>
          <a:latin typeface="Constantia" pitchFamily="18" charset="0"/>
        </a:defRPr>
      </a:lvl6pPr>
      <a:lvl7pPr marL="914400" algn="l" rtl="0" fontAlgn="base">
        <a:spcBef>
          <a:spcPct val="0"/>
        </a:spcBef>
        <a:spcAft>
          <a:spcPct val="0"/>
        </a:spcAft>
        <a:defRPr sz="4200">
          <a:solidFill>
            <a:srgbClr val="F9F9F9"/>
          </a:solidFill>
          <a:latin typeface="Constantia" pitchFamily="18" charset="0"/>
        </a:defRPr>
      </a:lvl7pPr>
      <a:lvl8pPr marL="1371600" algn="l" rtl="0" fontAlgn="base">
        <a:spcBef>
          <a:spcPct val="0"/>
        </a:spcBef>
        <a:spcAft>
          <a:spcPct val="0"/>
        </a:spcAft>
        <a:defRPr sz="4200">
          <a:solidFill>
            <a:srgbClr val="F9F9F9"/>
          </a:solidFill>
          <a:latin typeface="Constantia" pitchFamily="18" charset="0"/>
        </a:defRPr>
      </a:lvl8pPr>
      <a:lvl9pPr marL="1828800" algn="l" rtl="0" fontAlgn="base">
        <a:spcBef>
          <a:spcPct val="0"/>
        </a:spcBef>
        <a:spcAft>
          <a:spcPct val="0"/>
        </a:spcAft>
        <a:defRPr sz="4200">
          <a:solidFill>
            <a:srgbClr val="F9F9F9"/>
          </a:solidFill>
          <a:latin typeface="Constantia" pitchFamily="18" charset="0"/>
        </a:defRPr>
      </a:lvl9pPr>
    </p:titleStyle>
    <p:body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24.wmf"/><Relationship Id="rId5" Type="http://schemas.openxmlformats.org/officeDocument/2006/relationships/oleObject" Target="../embeddings/oleObject23.bin"/><Relationship Id="rId4" Type="http://schemas.openxmlformats.org/officeDocument/2006/relationships/image" Target="../media/image23.wmf"/></Relationships>
</file>

<file path=ppt/slides/_rels/slide100.xml.rels><?xml version="1.0" encoding="UTF-8" standalone="yes"?>
<Relationships xmlns="http://schemas.openxmlformats.org/package/2006/relationships"><Relationship Id="rId8" Type="http://schemas.openxmlformats.org/officeDocument/2006/relationships/image" Target="../media/image199.wmf"/><Relationship Id="rId3" Type="http://schemas.openxmlformats.org/officeDocument/2006/relationships/oleObject" Target="../embeddings/oleObject193.bin"/><Relationship Id="rId7" Type="http://schemas.openxmlformats.org/officeDocument/2006/relationships/oleObject" Target="../embeddings/oleObject195.bin"/><Relationship Id="rId2" Type="http://schemas.openxmlformats.org/officeDocument/2006/relationships/slideLayout" Target="../slideLayouts/slideLayout391.xml"/><Relationship Id="rId1" Type="http://schemas.openxmlformats.org/officeDocument/2006/relationships/vmlDrawing" Target="../drawings/vmlDrawing66.vml"/><Relationship Id="rId6" Type="http://schemas.openxmlformats.org/officeDocument/2006/relationships/image" Target="../media/image198.wmf"/><Relationship Id="rId5" Type="http://schemas.openxmlformats.org/officeDocument/2006/relationships/oleObject" Target="../embeddings/oleObject194.bin"/><Relationship Id="rId4" Type="http://schemas.openxmlformats.org/officeDocument/2006/relationships/image" Target="../media/image197.wmf"/></Relationships>
</file>

<file path=ppt/slides/_rels/slide101.xml.rels><?xml version="1.0" encoding="UTF-8" standalone="yes"?>
<Relationships xmlns="http://schemas.openxmlformats.org/package/2006/relationships"><Relationship Id="rId3" Type="http://schemas.openxmlformats.org/officeDocument/2006/relationships/oleObject" Target="../embeddings/oleObject196.bin"/><Relationship Id="rId2" Type="http://schemas.openxmlformats.org/officeDocument/2006/relationships/slideLayout" Target="../slideLayouts/slideLayout2.xml"/><Relationship Id="rId1" Type="http://schemas.openxmlformats.org/officeDocument/2006/relationships/vmlDrawing" Target="../drawings/vmlDrawing67.vml"/><Relationship Id="rId6" Type="http://schemas.openxmlformats.org/officeDocument/2006/relationships/image" Target="../media/image198.wmf"/><Relationship Id="rId5" Type="http://schemas.openxmlformats.org/officeDocument/2006/relationships/oleObject" Target="../embeddings/oleObject197.bin"/><Relationship Id="rId4" Type="http://schemas.openxmlformats.org/officeDocument/2006/relationships/image" Target="../media/image197.wmf"/></Relationships>
</file>

<file path=ppt/slides/_rels/slide102.xml.rels><?xml version="1.0" encoding="UTF-8" standalone="yes"?>
<Relationships xmlns="http://schemas.openxmlformats.org/package/2006/relationships"><Relationship Id="rId8" Type="http://schemas.openxmlformats.org/officeDocument/2006/relationships/image" Target="../media/image200.wmf"/><Relationship Id="rId3" Type="http://schemas.openxmlformats.org/officeDocument/2006/relationships/oleObject" Target="../embeddings/oleObject198.bin"/><Relationship Id="rId7" Type="http://schemas.openxmlformats.org/officeDocument/2006/relationships/oleObject" Target="../embeddings/oleObject200.bin"/><Relationship Id="rId2" Type="http://schemas.openxmlformats.org/officeDocument/2006/relationships/slideLayout" Target="../slideLayouts/slideLayout376.xml"/><Relationship Id="rId1" Type="http://schemas.openxmlformats.org/officeDocument/2006/relationships/vmlDrawing" Target="../drawings/vmlDrawing68.vml"/><Relationship Id="rId6" Type="http://schemas.openxmlformats.org/officeDocument/2006/relationships/image" Target="../media/image194.wmf"/><Relationship Id="rId5" Type="http://schemas.openxmlformats.org/officeDocument/2006/relationships/oleObject" Target="../embeddings/oleObject199.bin"/><Relationship Id="rId10" Type="http://schemas.openxmlformats.org/officeDocument/2006/relationships/image" Target="../media/image201.wmf"/><Relationship Id="rId4" Type="http://schemas.openxmlformats.org/officeDocument/2006/relationships/image" Target="../media/image193.wmf"/><Relationship Id="rId9" Type="http://schemas.openxmlformats.org/officeDocument/2006/relationships/oleObject" Target="../embeddings/oleObject201.bin"/></Relationships>
</file>

<file path=ppt/slides/_rels/slide103.xml.rels><?xml version="1.0" encoding="UTF-8" standalone="yes"?>
<Relationships xmlns="http://schemas.openxmlformats.org/package/2006/relationships"><Relationship Id="rId8" Type="http://schemas.openxmlformats.org/officeDocument/2006/relationships/image" Target="../media/image204.wmf"/><Relationship Id="rId3" Type="http://schemas.openxmlformats.org/officeDocument/2006/relationships/oleObject" Target="../embeddings/oleObject202.bin"/><Relationship Id="rId7" Type="http://schemas.openxmlformats.org/officeDocument/2006/relationships/oleObject" Target="../embeddings/oleObject204.bin"/><Relationship Id="rId2" Type="http://schemas.openxmlformats.org/officeDocument/2006/relationships/slideLayout" Target="../slideLayouts/slideLayout406.xml"/><Relationship Id="rId1" Type="http://schemas.openxmlformats.org/officeDocument/2006/relationships/vmlDrawing" Target="../drawings/vmlDrawing69.vml"/><Relationship Id="rId6" Type="http://schemas.openxmlformats.org/officeDocument/2006/relationships/image" Target="../media/image203.wmf"/><Relationship Id="rId5" Type="http://schemas.openxmlformats.org/officeDocument/2006/relationships/oleObject" Target="../embeddings/oleObject203.bin"/><Relationship Id="rId10" Type="http://schemas.openxmlformats.org/officeDocument/2006/relationships/image" Target="../media/image198.wmf"/><Relationship Id="rId4" Type="http://schemas.openxmlformats.org/officeDocument/2006/relationships/image" Target="../media/image202.wmf"/><Relationship Id="rId9" Type="http://schemas.openxmlformats.org/officeDocument/2006/relationships/oleObject" Target="../embeddings/oleObject205.bin"/></Relationships>
</file>

<file path=ppt/slides/_rels/slide104.xml.rels><?xml version="1.0" encoding="UTF-8" standalone="yes"?>
<Relationships xmlns="http://schemas.openxmlformats.org/package/2006/relationships"><Relationship Id="rId8" Type="http://schemas.openxmlformats.org/officeDocument/2006/relationships/image" Target="../media/image205.wmf"/><Relationship Id="rId3" Type="http://schemas.openxmlformats.org/officeDocument/2006/relationships/oleObject" Target="../embeddings/oleObject206.bin"/><Relationship Id="rId7" Type="http://schemas.openxmlformats.org/officeDocument/2006/relationships/oleObject" Target="../embeddings/oleObject208.bin"/><Relationship Id="rId2" Type="http://schemas.openxmlformats.org/officeDocument/2006/relationships/slideLayout" Target="../slideLayouts/slideLayout2.xml"/><Relationship Id="rId1" Type="http://schemas.openxmlformats.org/officeDocument/2006/relationships/vmlDrawing" Target="../drawings/vmlDrawing70.vml"/><Relationship Id="rId6" Type="http://schemas.openxmlformats.org/officeDocument/2006/relationships/image" Target="../media/image198.wmf"/><Relationship Id="rId5" Type="http://schemas.openxmlformats.org/officeDocument/2006/relationships/oleObject" Target="../embeddings/oleObject207.bin"/><Relationship Id="rId10" Type="http://schemas.openxmlformats.org/officeDocument/2006/relationships/image" Target="../media/image206.wmf"/><Relationship Id="rId4" Type="http://schemas.openxmlformats.org/officeDocument/2006/relationships/image" Target="../media/image204.wmf"/><Relationship Id="rId9" Type="http://schemas.openxmlformats.org/officeDocument/2006/relationships/oleObject" Target="../embeddings/oleObject209.bin"/></Relationships>
</file>

<file path=ppt/slides/_rels/slide105.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376.xml"/></Relationships>
</file>

<file path=ppt/slides/_rels/slide10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376.xml"/></Relationships>
</file>

<file path=ppt/slides/_rels/slide11.xml.rels><?xml version="1.0" encoding="UTF-8" standalone="yes"?>
<Relationships xmlns="http://schemas.openxmlformats.org/package/2006/relationships"><Relationship Id="rId8" Type="http://schemas.openxmlformats.org/officeDocument/2006/relationships/image" Target="../media/image27.wmf"/><Relationship Id="rId3" Type="http://schemas.openxmlformats.org/officeDocument/2006/relationships/oleObject" Target="../embeddings/oleObject24.bin"/><Relationship Id="rId7" Type="http://schemas.openxmlformats.org/officeDocument/2006/relationships/oleObject" Target="../embeddings/oleObject26.bin"/><Relationship Id="rId2" Type="http://schemas.openxmlformats.org/officeDocument/2006/relationships/slideLayout" Target="../slideLayouts/slideLayout82.xml"/><Relationship Id="rId1" Type="http://schemas.openxmlformats.org/officeDocument/2006/relationships/vmlDrawing" Target="../drawings/vmlDrawing9.vml"/><Relationship Id="rId6" Type="http://schemas.openxmlformats.org/officeDocument/2006/relationships/image" Target="../media/image26.wmf"/><Relationship Id="rId5" Type="http://schemas.openxmlformats.org/officeDocument/2006/relationships/oleObject" Target="../embeddings/oleObject25.bin"/><Relationship Id="rId4" Type="http://schemas.openxmlformats.org/officeDocument/2006/relationships/image" Target="../media/image25.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14.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122.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122.xml"/><Relationship Id="rId1" Type="http://schemas.openxmlformats.org/officeDocument/2006/relationships/vmlDrawing" Target="../drawings/vmlDrawing10.vml"/><Relationship Id="rId6" Type="http://schemas.openxmlformats.org/officeDocument/2006/relationships/image" Target="../media/image30.wmf"/><Relationship Id="rId5" Type="http://schemas.openxmlformats.org/officeDocument/2006/relationships/oleObject" Target="../embeddings/oleObject28.bin"/><Relationship Id="rId4" Type="http://schemas.openxmlformats.org/officeDocument/2006/relationships/image" Target="../media/image29.wmf"/></Relationships>
</file>

<file path=ppt/slides/_rels/slide16.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122.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oleObject" Target="../embeddings/oleObject29.bin"/><Relationship Id="rId7" Type="http://schemas.openxmlformats.org/officeDocument/2006/relationships/oleObject" Target="../embeddings/oleObject31.bin"/><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34.wmf"/><Relationship Id="rId5" Type="http://schemas.openxmlformats.org/officeDocument/2006/relationships/oleObject" Target="../embeddings/oleObject30.bin"/><Relationship Id="rId4" Type="http://schemas.openxmlformats.org/officeDocument/2006/relationships/image" Target="../media/image33.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187.xml"/><Relationship Id="rId1" Type="http://schemas.openxmlformats.org/officeDocument/2006/relationships/vmlDrawing" Target="../drawings/vmlDrawing12.vml"/><Relationship Id="rId6" Type="http://schemas.openxmlformats.org/officeDocument/2006/relationships/image" Target="../media/image37.wmf"/><Relationship Id="rId5" Type="http://schemas.openxmlformats.org/officeDocument/2006/relationships/oleObject" Target="../embeddings/oleObject33.bin"/><Relationship Id="rId4" Type="http://schemas.openxmlformats.org/officeDocument/2006/relationships/image" Target="../media/image36.wmf"/></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172.xml"/><Relationship Id="rId1" Type="http://schemas.openxmlformats.org/officeDocument/2006/relationships/vmlDrawing" Target="../drawings/vmlDrawing13.vml"/><Relationship Id="rId6" Type="http://schemas.openxmlformats.org/officeDocument/2006/relationships/image" Target="../media/image39.wmf"/><Relationship Id="rId5" Type="http://schemas.openxmlformats.org/officeDocument/2006/relationships/oleObject" Target="../embeddings/oleObject35.bin"/><Relationship Id="rId4" Type="http://schemas.openxmlformats.org/officeDocument/2006/relationships/image" Target="../media/image38.wmf"/></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image" Target="../media/image42.png"/><Relationship Id="rId5" Type="http://schemas.openxmlformats.org/officeDocument/2006/relationships/image" Target="../media/image40.wmf"/><Relationship Id="rId4" Type="http://schemas.openxmlformats.org/officeDocument/2006/relationships/oleObject" Target="../embeddings/oleObject36.bin"/></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45.wmf"/><Relationship Id="rId5" Type="http://schemas.openxmlformats.org/officeDocument/2006/relationships/oleObject" Target="../embeddings/oleObject38.bin"/><Relationship Id="rId4" Type="http://schemas.openxmlformats.org/officeDocument/2006/relationships/image" Target="../media/image44.wmf"/></Relationships>
</file>

<file path=ppt/slides/_rels/slide24.xml.rels><?xml version="1.0" encoding="UTF-8" standalone="yes"?>
<Relationships xmlns="http://schemas.openxmlformats.org/package/2006/relationships"><Relationship Id="rId8" Type="http://schemas.openxmlformats.org/officeDocument/2006/relationships/image" Target="../media/image48.wmf"/><Relationship Id="rId13" Type="http://schemas.openxmlformats.org/officeDocument/2006/relationships/oleObject" Target="../embeddings/oleObject44.bin"/><Relationship Id="rId3" Type="http://schemas.openxmlformats.org/officeDocument/2006/relationships/oleObject" Target="../embeddings/oleObject39.bin"/><Relationship Id="rId7" Type="http://schemas.openxmlformats.org/officeDocument/2006/relationships/oleObject" Target="../embeddings/oleObject41.bin"/><Relationship Id="rId12" Type="http://schemas.openxmlformats.org/officeDocument/2006/relationships/image" Target="../media/image50.wmf"/><Relationship Id="rId2" Type="http://schemas.openxmlformats.org/officeDocument/2006/relationships/slideLayout" Target="../slideLayouts/slideLayout217.xml"/><Relationship Id="rId1" Type="http://schemas.openxmlformats.org/officeDocument/2006/relationships/vmlDrawing" Target="../drawings/vmlDrawing16.vml"/><Relationship Id="rId6" Type="http://schemas.openxmlformats.org/officeDocument/2006/relationships/image" Target="../media/image47.wmf"/><Relationship Id="rId11" Type="http://schemas.openxmlformats.org/officeDocument/2006/relationships/oleObject" Target="../embeddings/oleObject43.bin"/><Relationship Id="rId5" Type="http://schemas.openxmlformats.org/officeDocument/2006/relationships/oleObject" Target="../embeddings/oleObject40.bin"/><Relationship Id="rId10" Type="http://schemas.openxmlformats.org/officeDocument/2006/relationships/image" Target="../media/image49.wmf"/><Relationship Id="rId4" Type="http://schemas.openxmlformats.org/officeDocument/2006/relationships/image" Target="../media/image46.wmf"/><Relationship Id="rId9" Type="http://schemas.openxmlformats.org/officeDocument/2006/relationships/oleObject" Target="../embeddings/oleObject42.bin"/><Relationship Id="rId14" Type="http://schemas.openxmlformats.org/officeDocument/2006/relationships/image" Target="../media/image51.w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4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Layout" Target="../slideLayouts/slideLayout262.xml"/><Relationship Id="rId1" Type="http://schemas.openxmlformats.org/officeDocument/2006/relationships/vmlDrawing" Target="../drawings/vmlDrawing17.vml"/><Relationship Id="rId6" Type="http://schemas.openxmlformats.org/officeDocument/2006/relationships/image" Target="../media/image45.wmf"/><Relationship Id="rId5" Type="http://schemas.openxmlformats.org/officeDocument/2006/relationships/oleObject" Target="../embeddings/oleObject46.bin"/><Relationship Id="rId4" Type="http://schemas.openxmlformats.org/officeDocument/2006/relationships/image" Target="../media/image44.w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47.bin"/><Relationship Id="rId7" Type="http://schemas.openxmlformats.org/officeDocument/2006/relationships/image" Target="../media/image53.wmf"/><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oleObject" Target="../embeddings/oleObject48.bin"/><Relationship Id="rId5" Type="http://schemas.openxmlformats.org/officeDocument/2006/relationships/image" Target="../media/image54.png"/><Relationship Id="rId4" Type="http://schemas.openxmlformats.org/officeDocument/2006/relationships/image" Target="../media/image52.wmf"/></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49.bin"/><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image" Target="../media/image56.wmf"/><Relationship Id="rId5" Type="http://schemas.openxmlformats.org/officeDocument/2006/relationships/oleObject" Target="../embeddings/oleObject50.bin"/><Relationship Id="rId4" Type="http://schemas.openxmlformats.org/officeDocument/2006/relationships/image" Target="../media/image55.w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slideLayout" Target="../slideLayouts/slideLayout37.xml"/><Relationship Id="rId1" Type="http://schemas.openxmlformats.org/officeDocument/2006/relationships/vmlDrawing" Target="../drawings/vmlDrawing1.vml"/><Relationship Id="rId6" Type="http://schemas.openxmlformats.org/officeDocument/2006/relationships/image" Target="../media/image6.wmf"/><Relationship Id="rId5" Type="http://schemas.openxmlformats.org/officeDocument/2006/relationships/oleObject" Target="../embeddings/oleObject2.bin"/><Relationship Id="rId4" Type="http://schemas.openxmlformats.org/officeDocument/2006/relationships/image" Target="../media/image5.wmf"/></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51.bin"/><Relationship Id="rId2" Type="http://schemas.openxmlformats.org/officeDocument/2006/relationships/slideLayout" Target="../slideLayouts/slideLayout292.xml"/><Relationship Id="rId1" Type="http://schemas.openxmlformats.org/officeDocument/2006/relationships/vmlDrawing" Target="../drawings/vmlDrawing20.vml"/><Relationship Id="rId5" Type="http://schemas.openxmlformats.org/officeDocument/2006/relationships/oleObject" Target="../embeddings/oleObject52.bin"/><Relationship Id="rId4" Type="http://schemas.openxmlformats.org/officeDocument/2006/relationships/image" Target="../media/image57.wmf"/></Relationships>
</file>

<file path=ppt/slides/_rels/slide3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02.xml"/></Relationships>
</file>

<file path=ppt/slides/_rels/slide32.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0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21.xml"/></Relationships>
</file>

<file path=ppt/slides/_rels/slide34.xml.rels><?xml version="1.0" encoding="UTF-8" standalone="yes"?>
<Relationships xmlns="http://schemas.openxmlformats.org/package/2006/relationships"><Relationship Id="rId8" Type="http://schemas.openxmlformats.org/officeDocument/2006/relationships/image" Target="../media/image62.wmf"/><Relationship Id="rId3" Type="http://schemas.openxmlformats.org/officeDocument/2006/relationships/oleObject" Target="../embeddings/oleObject53.bin"/><Relationship Id="rId7" Type="http://schemas.openxmlformats.org/officeDocument/2006/relationships/oleObject" Target="../embeddings/oleObject55.bin"/><Relationship Id="rId2" Type="http://schemas.openxmlformats.org/officeDocument/2006/relationships/slideLayout" Target="../slideLayouts/slideLayout127.xml"/><Relationship Id="rId1" Type="http://schemas.openxmlformats.org/officeDocument/2006/relationships/vmlDrawing" Target="../drawings/vmlDrawing21.vml"/><Relationship Id="rId6" Type="http://schemas.openxmlformats.org/officeDocument/2006/relationships/image" Target="../media/image61.wmf"/><Relationship Id="rId5" Type="http://schemas.openxmlformats.org/officeDocument/2006/relationships/oleObject" Target="../embeddings/oleObject54.bin"/><Relationship Id="rId4" Type="http://schemas.openxmlformats.org/officeDocument/2006/relationships/image" Target="../media/image60.wmf"/></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56.bin"/><Relationship Id="rId2" Type="http://schemas.openxmlformats.org/officeDocument/2006/relationships/slideLayout" Target="../slideLayouts/slideLayout277.xml"/><Relationship Id="rId1" Type="http://schemas.openxmlformats.org/officeDocument/2006/relationships/vmlDrawing" Target="../drawings/vmlDrawing22.vml"/><Relationship Id="rId6" Type="http://schemas.openxmlformats.org/officeDocument/2006/relationships/image" Target="../media/image63.wmf"/><Relationship Id="rId5" Type="http://schemas.openxmlformats.org/officeDocument/2006/relationships/oleObject" Target="../embeddings/oleObject57.bin"/><Relationship Id="rId4" Type="http://schemas.openxmlformats.org/officeDocument/2006/relationships/image" Target="../media/image60.wmf"/></Relationships>
</file>

<file path=ppt/slides/_rels/slide36.xml.rels><?xml version="1.0" encoding="UTF-8" standalone="yes"?>
<Relationships xmlns="http://schemas.openxmlformats.org/package/2006/relationships"><Relationship Id="rId8" Type="http://schemas.openxmlformats.org/officeDocument/2006/relationships/oleObject" Target="../embeddings/oleObject61.bin"/><Relationship Id="rId3" Type="http://schemas.openxmlformats.org/officeDocument/2006/relationships/oleObject" Target="../embeddings/oleObject58.bin"/><Relationship Id="rId7" Type="http://schemas.openxmlformats.org/officeDocument/2006/relationships/image" Target="../media/image64.wmf"/><Relationship Id="rId2" Type="http://schemas.openxmlformats.org/officeDocument/2006/relationships/slideLayout" Target="../slideLayouts/slideLayout127.xml"/><Relationship Id="rId1" Type="http://schemas.openxmlformats.org/officeDocument/2006/relationships/vmlDrawing" Target="../drawings/vmlDrawing23.vml"/><Relationship Id="rId6" Type="http://schemas.openxmlformats.org/officeDocument/2006/relationships/oleObject" Target="../embeddings/oleObject60.bin"/><Relationship Id="rId11" Type="http://schemas.openxmlformats.org/officeDocument/2006/relationships/image" Target="../media/image66.wmf"/><Relationship Id="rId5" Type="http://schemas.openxmlformats.org/officeDocument/2006/relationships/oleObject" Target="../embeddings/oleObject59.bin"/><Relationship Id="rId10" Type="http://schemas.openxmlformats.org/officeDocument/2006/relationships/oleObject" Target="../embeddings/oleObject62.bin"/><Relationship Id="rId4" Type="http://schemas.openxmlformats.org/officeDocument/2006/relationships/image" Target="../media/image57.wmf"/><Relationship Id="rId9" Type="http://schemas.openxmlformats.org/officeDocument/2006/relationships/image" Target="../media/image65.wm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8" Type="http://schemas.openxmlformats.org/officeDocument/2006/relationships/image" Target="../media/image69.wmf"/><Relationship Id="rId3" Type="http://schemas.openxmlformats.org/officeDocument/2006/relationships/oleObject" Target="../embeddings/oleObject63.bin"/><Relationship Id="rId7" Type="http://schemas.openxmlformats.org/officeDocument/2006/relationships/oleObject" Target="../embeddings/oleObject65.bin"/><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openxmlformats.org/officeDocument/2006/relationships/image" Target="../media/image68.wmf"/><Relationship Id="rId5" Type="http://schemas.openxmlformats.org/officeDocument/2006/relationships/oleObject" Target="../embeddings/oleObject64.bin"/><Relationship Id="rId4" Type="http://schemas.openxmlformats.org/officeDocument/2006/relationships/image" Target="../media/image67.wmf"/></Relationships>
</file>

<file path=ppt/slides/_rels/slide39.xml.rels><?xml version="1.0" encoding="UTF-8" standalone="yes"?>
<Relationships xmlns="http://schemas.openxmlformats.org/package/2006/relationships"><Relationship Id="rId8" Type="http://schemas.openxmlformats.org/officeDocument/2006/relationships/image" Target="../media/image71.wmf"/><Relationship Id="rId3" Type="http://schemas.openxmlformats.org/officeDocument/2006/relationships/oleObject" Target="../embeddings/oleObject66.bin"/><Relationship Id="rId7" Type="http://schemas.openxmlformats.org/officeDocument/2006/relationships/oleObject" Target="../embeddings/oleObject68.bin"/><Relationship Id="rId12" Type="http://schemas.openxmlformats.org/officeDocument/2006/relationships/image" Target="../media/image73.wmf"/><Relationship Id="rId2" Type="http://schemas.openxmlformats.org/officeDocument/2006/relationships/slideLayout" Target="../slideLayouts/slideLayout7.xml"/><Relationship Id="rId1" Type="http://schemas.openxmlformats.org/officeDocument/2006/relationships/vmlDrawing" Target="../drawings/vmlDrawing25.vml"/><Relationship Id="rId6" Type="http://schemas.openxmlformats.org/officeDocument/2006/relationships/image" Target="../media/image70.wmf"/><Relationship Id="rId11" Type="http://schemas.openxmlformats.org/officeDocument/2006/relationships/oleObject" Target="../embeddings/oleObject70.bin"/><Relationship Id="rId5" Type="http://schemas.openxmlformats.org/officeDocument/2006/relationships/oleObject" Target="../embeddings/oleObject67.bin"/><Relationship Id="rId10" Type="http://schemas.openxmlformats.org/officeDocument/2006/relationships/image" Target="../media/image72.wmf"/><Relationship Id="rId4" Type="http://schemas.openxmlformats.org/officeDocument/2006/relationships/image" Target="../media/image68.wmf"/><Relationship Id="rId9" Type="http://schemas.openxmlformats.org/officeDocument/2006/relationships/oleObject" Target="../embeddings/oleObject69.bin"/></Relationships>
</file>

<file path=ppt/slides/_rels/slide4.xml.rels><?xml version="1.0" encoding="UTF-8" standalone="yes"?>
<Relationships xmlns="http://schemas.openxmlformats.org/package/2006/relationships"><Relationship Id="rId8" Type="http://schemas.openxmlformats.org/officeDocument/2006/relationships/image" Target="../media/image10.wmf"/><Relationship Id="rId3" Type="http://schemas.openxmlformats.org/officeDocument/2006/relationships/oleObject" Target="../embeddings/oleObject4.bin"/><Relationship Id="rId7" Type="http://schemas.openxmlformats.org/officeDocument/2006/relationships/oleObject" Target="../embeddings/oleObject6.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9.wmf"/><Relationship Id="rId5" Type="http://schemas.openxmlformats.org/officeDocument/2006/relationships/oleObject" Target="../embeddings/oleObject5.bin"/><Relationship Id="rId4" Type="http://schemas.openxmlformats.org/officeDocument/2006/relationships/image" Target="../media/image8.wmf"/></Relationships>
</file>

<file path=ppt/slides/_rels/slide40.xml.rels><?xml version="1.0" encoding="UTF-8" standalone="yes"?>
<Relationships xmlns="http://schemas.openxmlformats.org/package/2006/relationships"><Relationship Id="rId8" Type="http://schemas.openxmlformats.org/officeDocument/2006/relationships/image" Target="../media/image75.wmf"/><Relationship Id="rId3" Type="http://schemas.openxmlformats.org/officeDocument/2006/relationships/oleObject" Target="../embeddings/oleObject71.bin"/><Relationship Id="rId7" Type="http://schemas.openxmlformats.org/officeDocument/2006/relationships/oleObject" Target="../embeddings/oleObject73.bin"/><Relationship Id="rId2" Type="http://schemas.openxmlformats.org/officeDocument/2006/relationships/slideLayout" Target="../slideLayouts/slideLayout7.xml"/><Relationship Id="rId1" Type="http://schemas.openxmlformats.org/officeDocument/2006/relationships/vmlDrawing" Target="../drawings/vmlDrawing26.vml"/><Relationship Id="rId6" Type="http://schemas.openxmlformats.org/officeDocument/2006/relationships/image" Target="../media/image74.wmf"/><Relationship Id="rId5" Type="http://schemas.openxmlformats.org/officeDocument/2006/relationships/oleObject" Target="../embeddings/oleObject72.bin"/><Relationship Id="rId4" Type="http://schemas.openxmlformats.org/officeDocument/2006/relationships/image" Target="../media/image68.w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97.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74.bin"/><Relationship Id="rId2" Type="http://schemas.openxmlformats.org/officeDocument/2006/relationships/slideLayout" Target="../slideLayouts/slideLayout157.xml"/><Relationship Id="rId1" Type="http://schemas.openxmlformats.org/officeDocument/2006/relationships/vmlDrawing" Target="../drawings/vmlDrawing27.vml"/><Relationship Id="rId6" Type="http://schemas.openxmlformats.org/officeDocument/2006/relationships/image" Target="../media/image77.wmf"/><Relationship Id="rId5" Type="http://schemas.openxmlformats.org/officeDocument/2006/relationships/oleObject" Target="../embeddings/oleObject75.bin"/><Relationship Id="rId4" Type="http://schemas.openxmlformats.org/officeDocument/2006/relationships/image" Target="../media/image76.wmf"/></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76.bin"/><Relationship Id="rId2" Type="http://schemas.openxmlformats.org/officeDocument/2006/relationships/slideLayout" Target="../slideLayouts/slideLayout157.xml"/><Relationship Id="rId1" Type="http://schemas.openxmlformats.org/officeDocument/2006/relationships/vmlDrawing" Target="../drawings/vmlDrawing28.vml"/><Relationship Id="rId6" Type="http://schemas.openxmlformats.org/officeDocument/2006/relationships/image" Target="../media/image79.wmf"/><Relationship Id="rId5" Type="http://schemas.openxmlformats.org/officeDocument/2006/relationships/oleObject" Target="../embeddings/oleObject77.bin"/><Relationship Id="rId4" Type="http://schemas.openxmlformats.org/officeDocument/2006/relationships/image" Target="../media/image78.w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78.bin"/><Relationship Id="rId2" Type="http://schemas.openxmlformats.org/officeDocument/2006/relationships/slideLayout" Target="../slideLayouts/slideLayout157.xml"/><Relationship Id="rId1" Type="http://schemas.openxmlformats.org/officeDocument/2006/relationships/vmlDrawing" Target="../drawings/vmlDrawing29.vml"/><Relationship Id="rId6" Type="http://schemas.openxmlformats.org/officeDocument/2006/relationships/image" Target="../media/image79.wmf"/><Relationship Id="rId5" Type="http://schemas.openxmlformats.org/officeDocument/2006/relationships/oleObject" Target="../embeddings/oleObject79.bin"/><Relationship Id="rId4" Type="http://schemas.openxmlformats.org/officeDocument/2006/relationships/image" Target="../media/image80.wmf"/></Relationships>
</file>

<file path=ppt/slides/_rels/slide45.xml.rels><?xml version="1.0" encoding="UTF-8" standalone="yes"?>
<Relationships xmlns="http://schemas.openxmlformats.org/package/2006/relationships"><Relationship Id="rId8" Type="http://schemas.openxmlformats.org/officeDocument/2006/relationships/image" Target="../media/image83.wmf"/><Relationship Id="rId3" Type="http://schemas.openxmlformats.org/officeDocument/2006/relationships/oleObject" Target="../embeddings/oleObject80.bin"/><Relationship Id="rId7" Type="http://schemas.openxmlformats.org/officeDocument/2006/relationships/oleObject" Target="../embeddings/oleObject82.bin"/><Relationship Id="rId2" Type="http://schemas.openxmlformats.org/officeDocument/2006/relationships/slideLayout" Target="../slideLayouts/slideLayout232.xml"/><Relationship Id="rId1" Type="http://schemas.openxmlformats.org/officeDocument/2006/relationships/vmlDrawing" Target="../drawings/vmlDrawing30.vml"/><Relationship Id="rId6" Type="http://schemas.openxmlformats.org/officeDocument/2006/relationships/image" Target="../media/image82.wmf"/><Relationship Id="rId5" Type="http://schemas.openxmlformats.org/officeDocument/2006/relationships/oleObject" Target="../embeddings/oleObject81.bin"/><Relationship Id="rId10" Type="http://schemas.openxmlformats.org/officeDocument/2006/relationships/image" Target="../media/image84.wmf"/><Relationship Id="rId4" Type="http://schemas.openxmlformats.org/officeDocument/2006/relationships/image" Target="../media/image81.wmf"/><Relationship Id="rId9" Type="http://schemas.openxmlformats.org/officeDocument/2006/relationships/oleObject" Target="../embeddings/oleObject83.bin"/></Relationships>
</file>

<file path=ppt/slides/_rels/slide46.xml.rels><?xml version="1.0" encoding="UTF-8" standalone="yes"?>
<Relationships xmlns="http://schemas.openxmlformats.org/package/2006/relationships"><Relationship Id="rId8" Type="http://schemas.openxmlformats.org/officeDocument/2006/relationships/image" Target="../media/image86.wmf"/><Relationship Id="rId3" Type="http://schemas.openxmlformats.org/officeDocument/2006/relationships/oleObject" Target="../embeddings/oleObject84.bin"/><Relationship Id="rId7" Type="http://schemas.openxmlformats.org/officeDocument/2006/relationships/oleObject" Target="../embeddings/oleObject86.bin"/><Relationship Id="rId2" Type="http://schemas.openxmlformats.org/officeDocument/2006/relationships/slideLayout" Target="../slideLayouts/slideLayout97.xml"/><Relationship Id="rId1" Type="http://schemas.openxmlformats.org/officeDocument/2006/relationships/vmlDrawing" Target="../drawings/vmlDrawing31.vml"/><Relationship Id="rId6" Type="http://schemas.openxmlformats.org/officeDocument/2006/relationships/image" Target="../media/image81.wmf"/><Relationship Id="rId5" Type="http://schemas.openxmlformats.org/officeDocument/2006/relationships/oleObject" Target="../embeddings/oleObject85.bin"/><Relationship Id="rId4" Type="http://schemas.openxmlformats.org/officeDocument/2006/relationships/image" Target="../media/image85.wmf"/></Relationships>
</file>

<file path=ppt/slides/_rels/slide47.xml.rels><?xml version="1.0" encoding="UTF-8" standalone="yes"?>
<Relationships xmlns="http://schemas.openxmlformats.org/package/2006/relationships"><Relationship Id="rId8" Type="http://schemas.openxmlformats.org/officeDocument/2006/relationships/image" Target="../media/image86.wmf"/><Relationship Id="rId3" Type="http://schemas.openxmlformats.org/officeDocument/2006/relationships/oleObject" Target="../embeddings/oleObject87.bin"/><Relationship Id="rId7" Type="http://schemas.openxmlformats.org/officeDocument/2006/relationships/oleObject" Target="../embeddings/oleObject89.bin"/><Relationship Id="rId2" Type="http://schemas.openxmlformats.org/officeDocument/2006/relationships/slideLayout" Target="../slideLayouts/slideLayout7.xml"/><Relationship Id="rId1" Type="http://schemas.openxmlformats.org/officeDocument/2006/relationships/vmlDrawing" Target="../drawings/vmlDrawing32.vml"/><Relationship Id="rId6" Type="http://schemas.openxmlformats.org/officeDocument/2006/relationships/image" Target="../media/image81.wmf"/><Relationship Id="rId5" Type="http://schemas.openxmlformats.org/officeDocument/2006/relationships/oleObject" Target="../embeddings/oleObject88.bin"/><Relationship Id="rId4" Type="http://schemas.openxmlformats.org/officeDocument/2006/relationships/image" Target="../media/image85.wmf"/></Relationships>
</file>

<file path=ppt/slides/_rels/slide48.xml.rels><?xml version="1.0" encoding="UTF-8" standalone="yes"?>
<Relationships xmlns="http://schemas.openxmlformats.org/package/2006/relationships"><Relationship Id="rId8" Type="http://schemas.openxmlformats.org/officeDocument/2006/relationships/image" Target="../media/image83.wmf"/><Relationship Id="rId3" Type="http://schemas.openxmlformats.org/officeDocument/2006/relationships/oleObject" Target="../embeddings/oleObject90.bin"/><Relationship Id="rId7" Type="http://schemas.openxmlformats.org/officeDocument/2006/relationships/oleObject" Target="../embeddings/oleObject92.bin"/><Relationship Id="rId2" Type="http://schemas.openxmlformats.org/officeDocument/2006/relationships/slideLayout" Target="../slideLayouts/slideLayout7.xml"/><Relationship Id="rId1" Type="http://schemas.openxmlformats.org/officeDocument/2006/relationships/vmlDrawing" Target="../drawings/vmlDrawing33.vml"/><Relationship Id="rId6" Type="http://schemas.openxmlformats.org/officeDocument/2006/relationships/image" Target="../media/image82.wmf"/><Relationship Id="rId5" Type="http://schemas.openxmlformats.org/officeDocument/2006/relationships/oleObject" Target="../embeddings/oleObject91.bin"/><Relationship Id="rId10" Type="http://schemas.openxmlformats.org/officeDocument/2006/relationships/image" Target="../media/image84.wmf"/><Relationship Id="rId4" Type="http://schemas.openxmlformats.org/officeDocument/2006/relationships/image" Target="../media/image81.wmf"/><Relationship Id="rId9" Type="http://schemas.openxmlformats.org/officeDocument/2006/relationships/oleObject" Target="../embeddings/oleObject93.bin"/></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61.xml"/></Relationships>
</file>

<file path=ppt/slides/_rels/slide5.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slideLayout" Target="../slideLayouts/slideLayout52.xml"/><Relationship Id="rId1" Type="http://schemas.openxmlformats.org/officeDocument/2006/relationships/vmlDrawing" Target="../drawings/vmlDrawing3.vml"/><Relationship Id="rId6" Type="http://schemas.openxmlformats.org/officeDocument/2006/relationships/image" Target="../media/image12.wmf"/><Relationship Id="rId5" Type="http://schemas.openxmlformats.org/officeDocument/2006/relationships/oleObject" Target="../embeddings/oleObject8.bin"/><Relationship Id="rId4" Type="http://schemas.openxmlformats.org/officeDocument/2006/relationships/image" Target="../media/image11.wmf"/></Relationships>
</file>

<file path=ppt/slides/_rels/slide50.xml.rels><?xml version="1.0" encoding="UTF-8" standalone="yes"?>
<Relationships xmlns="http://schemas.openxmlformats.org/package/2006/relationships"><Relationship Id="rId8" Type="http://schemas.openxmlformats.org/officeDocument/2006/relationships/image" Target="../media/image89.wmf"/><Relationship Id="rId3" Type="http://schemas.openxmlformats.org/officeDocument/2006/relationships/oleObject" Target="../embeddings/oleObject94.bin"/><Relationship Id="rId7" Type="http://schemas.openxmlformats.org/officeDocument/2006/relationships/oleObject" Target="../embeddings/oleObject96.bin"/><Relationship Id="rId2" Type="http://schemas.openxmlformats.org/officeDocument/2006/relationships/slideLayout" Target="../slideLayouts/slideLayout351.xml"/><Relationship Id="rId1" Type="http://schemas.openxmlformats.org/officeDocument/2006/relationships/vmlDrawing" Target="../drawings/vmlDrawing34.vml"/><Relationship Id="rId6" Type="http://schemas.openxmlformats.org/officeDocument/2006/relationships/image" Target="../media/image88.wmf"/><Relationship Id="rId5" Type="http://schemas.openxmlformats.org/officeDocument/2006/relationships/oleObject" Target="../embeddings/oleObject95.bin"/><Relationship Id="rId4" Type="http://schemas.openxmlformats.org/officeDocument/2006/relationships/image" Target="../media/image87.wmf"/></Relationships>
</file>

<file path=ppt/slides/_rels/slide51.xml.rels><?xml version="1.0" encoding="UTF-8" standalone="yes"?>
<Relationships xmlns="http://schemas.openxmlformats.org/package/2006/relationships"><Relationship Id="rId8" Type="http://schemas.openxmlformats.org/officeDocument/2006/relationships/image" Target="../media/image89.wmf"/><Relationship Id="rId3" Type="http://schemas.openxmlformats.org/officeDocument/2006/relationships/oleObject" Target="../embeddings/oleObject97.bin"/><Relationship Id="rId7" Type="http://schemas.openxmlformats.org/officeDocument/2006/relationships/oleObject" Target="../embeddings/oleObject99.bin"/><Relationship Id="rId2" Type="http://schemas.openxmlformats.org/officeDocument/2006/relationships/slideLayout" Target="../slideLayouts/slideLayout351.xml"/><Relationship Id="rId1" Type="http://schemas.openxmlformats.org/officeDocument/2006/relationships/vmlDrawing" Target="../drawings/vmlDrawing35.vml"/><Relationship Id="rId6" Type="http://schemas.openxmlformats.org/officeDocument/2006/relationships/image" Target="../media/image88.wmf"/><Relationship Id="rId5" Type="http://schemas.openxmlformats.org/officeDocument/2006/relationships/oleObject" Target="../embeddings/oleObject98.bin"/><Relationship Id="rId4" Type="http://schemas.openxmlformats.org/officeDocument/2006/relationships/image" Target="../media/image87.wmf"/></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00.bin"/><Relationship Id="rId2" Type="http://schemas.openxmlformats.org/officeDocument/2006/relationships/slideLayout" Target="../slideLayouts/slideLayout351.xml"/><Relationship Id="rId1" Type="http://schemas.openxmlformats.org/officeDocument/2006/relationships/vmlDrawing" Target="../drawings/vmlDrawing36.vml"/><Relationship Id="rId4" Type="http://schemas.openxmlformats.org/officeDocument/2006/relationships/image" Target="../media/image90.wmf"/></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101.bin"/><Relationship Id="rId2" Type="http://schemas.openxmlformats.org/officeDocument/2006/relationships/slideLayout" Target="../slideLayouts/slideLayout349.xml"/><Relationship Id="rId1" Type="http://schemas.openxmlformats.org/officeDocument/2006/relationships/vmlDrawing" Target="../drawings/vmlDrawing37.vml"/><Relationship Id="rId6" Type="http://schemas.openxmlformats.org/officeDocument/2006/relationships/image" Target="../media/image92.wmf"/><Relationship Id="rId5" Type="http://schemas.openxmlformats.org/officeDocument/2006/relationships/oleObject" Target="../embeddings/oleObject102.bin"/><Relationship Id="rId4" Type="http://schemas.openxmlformats.org/officeDocument/2006/relationships/image" Target="../media/image91.w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103.bin"/><Relationship Id="rId2" Type="http://schemas.openxmlformats.org/officeDocument/2006/relationships/slideLayout" Target="../slideLayouts/slideLayout347.xml"/><Relationship Id="rId1" Type="http://schemas.openxmlformats.org/officeDocument/2006/relationships/vmlDrawing" Target="../drawings/vmlDrawing38.vml"/><Relationship Id="rId4" Type="http://schemas.openxmlformats.org/officeDocument/2006/relationships/image" Target="../media/image93.wm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96.wmf"/><Relationship Id="rId3" Type="http://schemas.openxmlformats.org/officeDocument/2006/relationships/oleObject" Target="../embeddings/oleObject104.bin"/><Relationship Id="rId7" Type="http://schemas.openxmlformats.org/officeDocument/2006/relationships/oleObject" Target="../embeddings/oleObject106.bin"/><Relationship Id="rId12" Type="http://schemas.openxmlformats.org/officeDocument/2006/relationships/image" Target="../media/image98.wmf"/><Relationship Id="rId2" Type="http://schemas.openxmlformats.org/officeDocument/2006/relationships/slideLayout" Target="../slideLayouts/slideLayout7.xml"/><Relationship Id="rId1" Type="http://schemas.openxmlformats.org/officeDocument/2006/relationships/vmlDrawing" Target="../drawings/vmlDrawing39.vml"/><Relationship Id="rId6" Type="http://schemas.openxmlformats.org/officeDocument/2006/relationships/image" Target="../media/image95.wmf"/><Relationship Id="rId11" Type="http://schemas.openxmlformats.org/officeDocument/2006/relationships/oleObject" Target="../embeddings/oleObject108.bin"/><Relationship Id="rId5" Type="http://schemas.openxmlformats.org/officeDocument/2006/relationships/oleObject" Target="../embeddings/oleObject105.bin"/><Relationship Id="rId10" Type="http://schemas.openxmlformats.org/officeDocument/2006/relationships/image" Target="../media/image97.wmf"/><Relationship Id="rId4" Type="http://schemas.openxmlformats.org/officeDocument/2006/relationships/image" Target="../media/image94.wmf"/><Relationship Id="rId9" Type="http://schemas.openxmlformats.org/officeDocument/2006/relationships/oleObject" Target="../embeddings/oleObject107.bin"/></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101.wmf"/><Relationship Id="rId3" Type="http://schemas.openxmlformats.org/officeDocument/2006/relationships/oleObject" Target="../embeddings/oleObject109.bin"/><Relationship Id="rId7" Type="http://schemas.openxmlformats.org/officeDocument/2006/relationships/oleObject" Target="../embeddings/oleObject111.bin"/><Relationship Id="rId2" Type="http://schemas.openxmlformats.org/officeDocument/2006/relationships/slideLayout" Target="../slideLayouts/slideLayout277.xml"/><Relationship Id="rId1" Type="http://schemas.openxmlformats.org/officeDocument/2006/relationships/vmlDrawing" Target="../drawings/vmlDrawing40.vml"/><Relationship Id="rId6" Type="http://schemas.openxmlformats.org/officeDocument/2006/relationships/image" Target="../media/image100.wmf"/><Relationship Id="rId5" Type="http://schemas.openxmlformats.org/officeDocument/2006/relationships/oleObject" Target="../embeddings/oleObject110.bin"/><Relationship Id="rId4" Type="http://schemas.openxmlformats.org/officeDocument/2006/relationships/image" Target="../media/image99.wmf"/></Relationships>
</file>

<file path=ppt/slides/_rels/slide59.xml.rels><?xml version="1.0" encoding="UTF-8" standalone="yes"?>
<Relationships xmlns="http://schemas.openxmlformats.org/package/2006/relationships"><Relationship Id="rId8" Type="http://schemas.openxmlformats.org/officeDocument/2006/relationships/oleObject" Target="../embeddings/oleObject114.bin"/><Relationship Id="rId13" Type="http://schemas.openxmlformats.org/officeDocument/2006/relationships/image" Target="../media/image106.wmf"/><Relationship Id="rId3" Type="http://schemas.openxmlformats.org/officeDocument/2006/relationships/image" Target="../media/image108.jpeg"/><Relationship Id="rId7" Type="http://schemas.openxmlformats.org/officeDocument/2006/relationships/image" Target="../media/image103.wmf"/><Relationship Id="rId12" Type="http://schemas.openxmlformats.org/officeDocument/2006/relationships/oleObject" Target="../embeddings/oleObject116.bin"/><Relationship Id="rId2" Type="http://schemas.openxmlformats.org/officeDocument/2006/relationships/slideLayout" Target="../slideLayouts/slideLayout277.xml"/><Relationship Id="rId1" Type="http://schemas.openxmlformats.org/officeDocument/2006/relationships/vmlDrawing" Target="../drawings/vmlDrawing41.vml"/><Relationship Id="rId6" Type="http://schemas.openxmlformats.org/officeDocument/2006/relationships/oleObject" Target="../embeddings/oleObject113.bin"/><Relationship Id="rId11" Type="http://schemas.openxmlformats.org/officeDocument/2006/relationships/image" Target="../media/image105.wmf"/><Relationship Id="rId5" Type="http://schemas.openxmlformats.org/officeDocument/2006/relationships/image" Target="../media/image102.wmf"/><Relationship Id="rId15" Type="http://schemas.openxmlformats.org/officeDocument/2006/relationships/image" Target="../media/image107.wmf"/><Relationship Id="rId10" Type="http://schemas.openxmlformats.org/officeDocument/2006/relationships/oleObject" Target="../embeddings/oleObject115.bin"/><Relationship Id="rId4" Type="http://schemas.openxmlformats.org/officeDocument/2006/relationships/oleObject" Target="../embeddings/oleObject112.bin"/><Relationship Id="rId9" Type="http://schemas.openxmlformats.org/officeDocument/2006/relationships/image" Target="../media/image104.wmf"/><Relationship Id="rId14" Type="http://schemas.openxmlformats.org/officeDocument/2006/relationships/oleObject" Target="../embeddings/oleObject117.bin"/></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4.wmf"/><Relationship Id="rId5" Type="http://schemas.openxmlformats.org/officeDocument/2006/relationships/oleObject" Target="../embeddings/oleObject11.bin"/><Relationship Id="rId4" Type="http://schemas.openxmlformats.org/officeDocument/2006/relationships/image" Target="../media/image12.wm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77.xml"/></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120.bin"/><Relationship Id="rId13" Type="http://schemas.openxmlformats.org/officeDocument/2006/relationships/image" Target="../media/image113.wmf"/><Relationship Id="rId3" Type="http://schemas.openxmlformats.org/officeDocument/2006/relationships/oleObject" Target="../embeddings/oleObject118.bin"/><Relationship Id="rId7" Type="http://schemas.openxmlformats.org/officeDocument/2006/relationships/image" Target="../media/image114.jpeg"/><Relationship Id="rId12" Type="http://schemas.openxmlformats.org/officeDocument/2006/relationships/oleObject" Target="../embeddings/oleObject122.bin"/><Relationship Id="rId2" Type="http://schemas.openxmlformats.org/officeDocument/2006/relationships/slideLayout" Target="../slideLayouts/slideLayout277.xml"/><Relationship Id="rId1" Type="http://schemas.openxmlformats.org/officeDocument/2006/relationships/vmlDrawing" Target="../drawings/vmlDrawing42.vml"/><Relationship Id="rId6" Type="http://schemas.openxmlformats.org/officeDocument/2006/relationships/image" Target="../media/image110.wmf"/><Relationship Id="rId11" Type="http://schemas.openxmlformats.org/officeDocument/2006/relationships/image" Target="../media/image112.wmf"/><Relationship Id="rId5" Type="http://schemas.openxmlformats.org/officeDocument/2006/relationships/oleObject" Target="../embeddings/oleObject119.bin"/><Relationship Id="rId10" Type="http://schemas.openxmlformats.org/officeDocument/2006/relationships/oleObject" Target="../embeddings/oleObject121.bin"/><Relationship Id="rId4" Type="http://schemas.openxmlformats.org/officeDocument/2006/relationships/image" Target="../media/image109.wmf"/><Relationship Id="rId9" Type="http://schemas.openxmlformats.org/officeDocument/2006/relationships/image" Target="../media/image111.wmf"/></Relationships>
</file>

<file path=ppt/slides/_rels/slide62.xml.rels><?xml version="1.0" encoding="UTF-8" standalone="yes"?>
<Relationships xmlns="http://schemas.openxmlformats.org/package/2006/relationships"><Relationship Id="rId8" Type="http://schemas.openxmlformats.org/officeDocument/2006/relationships/image" Target="../media/image117.wmf"/><Relationship Id="rId13" Type="http://schemas.openxmlformats.org/officeDocument/2006/relationships/image" Target="../media/image119.wmf"/><Relationship Id="rId3" Type="http://schemas.openxmlformats.org/officeDocument/2006/relationships/oleObject" Target="../embeddings/oleObject123.bin"/><Relationship Id="rId7" Type="http://schemas.openxmlformats.org/officeDocument/2006/relationships/oleObject" Target="../embeddings/oleObject125.bin"/><Relationship Id="rId12" Type="http://schemas.openxmlformats.org/officeDocument/2006/relationships/oleObject" Target="../embeddings/oleObject127.bin"/><Relationship Id="rId2" Type="http://schemas.openxmlformats.org/officeDocument/2006/relationships/slideLayout" Target="../slideLayouts/slideLayout277.xml"/><Relationship Id="rId1" Type="http://schemas.openxmlformats.org/officeDocument/2006/relationships/vmlDrawing" Target="../drawings/vmlDrawing43.vml"/><Relationship Id="rId6" Type="http://schemas.openxmlformats.org/officeDocument/2006/relationships/image" Target="../media/image116.wmf"/><Relationship Id="rId11" Type="http://schemas.openxmlformats.org/officeDocument/2006/relationships/image" Target="../media/image118.wmf"/><Relationship Id="rId5" Type="http://schemas.openxmlformats.org/officeDocument/2006/relationships/oleObject" Target="../embeddings/oleObject124.bin"/><Relationship Id="rId10" Type="http://schemas.openxmlformats.org/officeDocument/2006/relationships/oleObject" Target="../embeddings/oleObject126.bin"/><Relationship Id="rId4" Type="http://schemas.openxmlformats.org/officeDocument/2006/relationships/image" Target="../media/image115.wmf"/><Relationship Id="rId9" Type="http://schemas.openxmlformats.org/officeDocument/2006/relationships/image" Target="../media/image120.jpeg"/></Relationships>
</file>

<file path=ppt/slides/_rels/slide63.xml.rels><?xml version="1.0" encoding="UTF-8" standalone="yes"?>
<Relationships xmlns="http://schemas.openxmlformats.org/package/2006/relationships"><Relationship Id="rId8" Type="http://schemas.openxmlformats.org/officeDocument/2006/relationships/image" Target="../media/image123.wmf"/><Relationship Id="rId13" Type="http://schemas.openxmlformats.org/officeDocument/2006/relationships/image" Target="../media/image42.png"/><Relationship Id="rId3" Type="http://schemas.openxmlformats.org/officeDocument/2006/relationships/oleObject" Target="../embeddings/oleObject128.bin"/><Relationship Id="rId7" Type="http://schemas.openxmlformats.org/officeDocument/2006/relationships/oleObject" Target="../embeddings/oleObject130.bin"/><Relationship Id="rId12" Type="http://schemas.openxmlformats.org/officeDocument/2006/relationships/image" Target="../media/image125.wmf"/><Relationship Id="rId2" Type="http://schemas.openxmlformats.org/officeDocument/2006/relationships/slideLayout" Target="../slideLayouts/slideLayout277.xml"/><Relationship Id="rId1" Type="http://schemas.openxmlformats.org/officeDocument/2006/relationships/vmlDrawing" Target="../drawings/vmlDrawing44.vml"/><Relationship Id="rId6" Type="http://schemas.openxmlformats.org/officeDocument/2006/relationships/image" Target="../media/image122.wmf"/><Relationship Id="rId11" Type="http://schemas.openxmlformats.org/officeDocument/2006/relationships/oleObject" Target="../embeddings/oleObject132.bin"/><Relationship Id="rId5" Type="http://schemas.openxmlformats.org/officeDocument/2006/relationships/oleObject" Target="../embeddings/oleObject129.bin"/><Relationship Id="rId10" Type="http://schemas.openxmlformats.org/officeDocument/2006/relationships/image" Target="../media/image124.wmf"/><Relationship Id="rId4" Type="http://schemas.openxmlformats.org/officeDocument/2006/relationships/image" Target="../media/image121.wmf"/><Relationship Id="rId9" Type="http://schemas.openxmlformats.org/officeDocument/2006/relationships/oleObject" Target="../embeddings/oleObject131.bin"/></Relationships>
</file>

<file path=ppt/slides/_rels/slide64.xml.rels><?xml version="1.0" encoding="UTF-8" standalone="yes"?>
<Relationships xmlns="http://schemas.openxmlformats.org/package/2006/relationships"><Relationship Id="rId8" Type="http://schemas.openxmlformats.org/officeDocument/2006/relationships/image" Target="../media/image128.wmf"/><Relationship Id="rId3" Type="http://schemas.openxmlformats.org/officeDocument/2006/relationships/oleObject" Target="../embeddings/oleObject133.bin"/><Relationship Id="rId7" Type="http://schemas.openxmlformats.org/officeDocument/2006/relationships/oleObject" Target="../embeddings/oleObject135.bin"/><Relationship Id="rId2" Type="http://schemas.openxmlformats.org/officeDocument/2006/relationships/slideLayout" Target="../slideLayouts/slideLayout277.xml"/><Relationship Id="rId1" Type="http://schemas.openxmlformats.org/officeDocument/2006/relationships/vmlDrawing" Target="../drawings/vmlDrawing45.vml"/><Relationship Id="rId6" Type="http://schemas.openxmlformats.org/officeDocument/2006/relationships/image" Target="../media/image127.wmf"/><Relationship Id="rId11" Type="http://schemas.openxmlformats.org/officeDocument/2006/relationships/image" Target="../media/image129.jpeg"/><Relationship Id="rId5" Type="http://schemas.openxmlformats.org/officeDocument/2006/relationships/oleObject" Target="../embeddings/oleObject134.bin"/><Relationship Id="rId10" Type="http://schemas.openxmlformats.org/officeDocument/2006/relationships/image" Target="../media/image118.wmf"/><Relationship Id="rId4" Type="http://schemas.openxmlformats.org/officeDocument/2006/relationships/image" Target="../media/image126.wmf"/><Relationship Id="rId9" Type="http://schemas.openxmlformats.org/officeDocument/2006/relationships/oleObject" Target="../embeddings/oleObject136.bin"/></Relationships>
</file>

<file path=ppt/slides/_rels/slide65.xml.rels><?xml version="1.0" encoding="UTF-8" standalone="yes"?>
<Relationships xmlns="http://schemas.openxmlformats.org/package/2006/relationships"><Relationship Id="rId8" Type="http://schemas.openxmlformats.org/officeDocument/2006/relationships/image" Target="../media/image132.wmf"/><Relationship Id="rId13" Type="http://schemas.openxmlformats.org/officeDocument/2006/relationships/oleObject" Target="../embeddings/oleObject142.bin"/><Relationship Id="rId3" Type="http://schemas.openxmlformats.org/officeDocument/2006/relationships/oleObject" Target="../embeddings/oleObject137.bin"/><Relationship Id="rId7" Type="http://schemas.openxmlformats.org/officeDocument/2006/relationships/oleObject" Target="../embeddings/oleObject139.bin"/><Relationship Id="rId12" Type="http://schemas.openxmlformats.org/officeDocument/2006/relationships/image" Target="../media/image133.wmf"/><Relationship Id="rId2" Type="http://schemas.openxmlformats.org/officeDocument/2006/relationships/slideLayout" Target="../slideLayouts/slideLayout277.xml"/><Relationship Id="rId1" Type="http://schemas.openxmlformats.org/officeDocument/2006/relationships/vmlDrawing" Target="../drawings/vmlDrawing46.vml"/><Relationship Id="rId6" Type="http://schemas.openxmlformats.org/officeDocument/2006/relationships/image" Target="../media/image131.wmf"/><Relationship Id="rId11" Type="http://schemas.openxmlformats.org/officeDocument/2006/relationships/oleObject" Target="../embeddings/oleObject141.bin"/><Relationship Id="rId5" Type="http://schemas.openxmlformats.org/officeDocument/2006/relationships/oleObject" Target="../embeddings/oleObject138.bin"/><Relationship Id="rId15" Type="http://schemas.openxmlformats.org/officeDocument/2006/relationships/image" Target="../media/image135.jpeg"/><Relationship Id="rId10" Type="http://schemas.openxmlformats.org/officeDocument/2006/relationships/image" Target="../media/image118.wmf"/><Relationship Id="rId4" Type="http://schemas.openxmlformats.org/officeDocument/2006/relationships/image" Target="../media/image130.wmf"/><Relationship Id="rId9" Type="http://schemas.openxmlformats.org/officeDocument/2006/relationships/oleObject" Target="../embeddings/oleObject140.bin"/><Relationship Id="rId14" Type="http://schemas.openxmlformats.org/officeDocument/2006/relationships/image" Target="../media/image134.wmf"/></Relationships>
</file>

<file path=ppt/slides/_rels/slide66.xml.rels><?xml version="1.0" encoding="UTF-8" standalone="yes"?>
<Relationships xmlns="http://schemas.openxmlformats.org/package/2006/relationships"><Relationship Id="rId8" Type="http://schemas.openxmlformats.org/officeDocument/2006/relationships/image" Target="../media/image118.wmf"/><Relationship Id="rId3" Type="http://schemas.openxmlformats.org/officeDocument/2006/relationships/image" Target="../media/image138.jpeg"/><Relationship Id="rId7" Type="http://schemas.openxmlformats.org/officeDocument/2006/relationships/oleObject" Target="../embeddings/oleObject144.bin"/><Relationship Id="rId2" Type="http://schemas.openxmlformats.org/officeDocument/2006/relationships/slideLayout" Target="../slideLayouts/slideLayout127.xml"/><Relationship Id="rId1" Type="http://schemas.openxmlformats.org/officeDocument/2006/relationships/vmlDrawing" Target="../drawings/vmlDrawing47.vml"/><Relationship Id="rId6" Type="http://schemas.openxmlformats.org/officeDocument/2006/relationships/image" Target="../media/image136.wmf"/><Relationship Id="rId5" Type="http://schemas.openxmlformats.org/officeDocument/2006/relationships/oleObject" Target="../embeddings/oleObject143.bin"/><Relationship Id="rId10" Type="http://schemas.openxmlformats.org/officeDocument/2006/relationships/image" Target="../media/image137.wmf"/><Relationship Id="rId4" Type="http://schemas.microsoft.com/office/2007/relationships/hdphoto" Target="../media/hdphoto1.wdp"/><Relationship Id="rId9" Type="http://schemas.openxmlformats.org/officeDocument/2006/relationships/oleObject" Target="../embeddings/oleObject145.bin"/></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17.xml"/></Relationships>
</file>

<file path=ppt/slides/_rels/slide6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337.xml"/><Relationship Id="rId4" Type="http://schemas.openxmlformats.org/officeDocument/2006/relationships/image" Target="../media/image141.png"/></Relationships>
</file>

<file path=ppt/slides/_rels/slide69.xml.rels><?xml version="1.0" encoding="UTF-8" standalone="yes"?>
<Relationships xmlns="http://schemas.openxmlformats.org/package/2006/relationships"><Relationship Id="rId3" Type="http://schemas.openxmlformats.org/officeDocument/2006/relationships/oleObject" Target="../embeddings/oleObject146.bin"/><Relationship Id="rId2" Type="http://schemas.openxmlformats.org/officeDocument/2006/relationships/slideLayout" Target="../slideLayouts/slideLayout127.xml"/><Relationship Id="rId1" Type="http://schemas.openxmlformats.org/officeDocument/2006/relationships/vmlDrawing" Target="../drawings/vmlDrawing48.vml"/><Relationship Id="rId6" Type="http://schemas.openxmlformats.org/officeDocument/2006/relationships/image" Target="../media/image142.wmf"/><Relationship Id="rId5" Type="http://schemas.openxmlformats.org/officeDocument/2006/relationships/oleObject" Target="../embeddings/oleObject147.bin"/><Relationship Id="rId4" Type="http://schemas.openxmlformats.org/officeDocument/2006/relationships/image" Target="../media/image29.wmf"/></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6.wmf"/><Relationship Id="rId5" Type="http://schemas.openxmlformats.org/officeDocument/2006/relationships/oleObject" Target="../embeddings/oleObject13.bin"/><Relationship Id="rId4" Type="http://schemas.openxmlformats.org/officeDocument/2006/relationships/image" Target="../media/image15.wmf"/></Relationships>
</file>

<file path=ppt/slides/_rels/slide70.xml.rels><?xml version="1.0" encoding="UTF-8" standalone="yes"?>
<Relationships xmlns="http://schemas.openxmlformats.org/package/2006/relationships"><Relationship Id="rId8" Type="http://schemas.openxmlformats.org/officeDocument/2006/relationships/oleObject" Target="../embeddings/oleObject150.bin"/><Relationship Id="rId3" Type="http://schemas.openxmlformats.org/officeDocument/2006/relationships/oleObject" Target="../embeddings/oleObject148.bin"/><Relationship Id="rId7" Type="http://schemas.openxmlformats.org/officeDocument/2006/relationships/image" Target="../media/image144.wmf"/><Relationship Id="rId2" Type="http://schemas.openxmlformats.org/officeDocument/2006/relationships/slideLayout" Target="../slideLayouts/slideLayout127.xml"/><Relationship Id="rId1" Type="http://schemas.openxmlformats.org/officeDocument/2006/relationships/vmlDrawing" Target="../drawings/vmlDrawing49.vml"/><Relationship Id="rId6" Type="http://schemas.openxmlformats.org/officeDocument/2006/relationships/oleObject" Target="../embeddings/oleObject149.bin"/><Relationship Id="rId5" Type="http://schemas.openxmlformats.org/officeDocument/2006/relationships/image" Target="../media/image146.png"/><Relationship Id="rId4" Type="http://schemas.openxmlformats.org/officeDocument/2006/relationships/image" Target="../media/image143.wmf"/><Relationship Id="rId9" Type="http://schemas.openxmlformats.org/officeDocument/2006/relationships/image" Target="../media/image145.wmf"/></Relationships>
</file>

<file path=ppt/slides/_rels/slide71.xml.rels><?xml version="1.0" encoding="UTF-8" standalone="yes"?>
<Relationships xmlns="http://schemas.openxmlformats.org/package/2006/relationships"><Relationship Id="rId8" Type="http://schemas.openxmlformats.org/officeDocument/2006/relationships/image" Target="../media/image149.wmf"/><Relationship Id="rId3" Type="http://schemas.openxmlformats.org/officeDocument/2006/relationships/oleObject" Target="../embeddings/oleObject151.bin"/><Relationship Id="rId7" Type="http://schemas.openxmlformats.org/officeDocument/2006/relationships/oleObject" Target="../embeddings/oleObject153.bin"/><Relationship Id="rId2" Type="http://schemas.openxmlformats.org/officeDocument/2006/relationships/slideLayout" Target="../slideLayouts/slideLayout127.xml"/><Relationship Id="rId1" Type="http://schemas.openxmlformats.org/officeDocument/2006/relationships/vmlDrawing" Target="../drawings/vmlDrawing50.vml"/><Relationship Id="rId6" Type="http://schemas.openxmlformats.org/officeDocument/2006/relationships/image" Target="../media/image148.wmf"/><Relationship Id="rId5" Type="http://schemas.openxmlformats.org/officeDocument/2006/relationships/oleObject" Target="../embeddings/oleObject152.bin"/><Relationship Id="rId4" Type="http://schemas.openxmlformats.org/officeDocument/2006/relationships/image" Target="../media/image147.wmf"/></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154.bin"/><Relationship Id="rId2" Type="http://schemas.openxmlformats.org/officeDocument/2006/relationships/slideLayout" Target="../slideLayouts/slideLayout127.xml"/><Relationship Id="rId1" Type="http://schemas.openxmlformats.org/officeDocument/2006/relationships/vmlDrawing" Target="../drawings/vmlDrawing51.vml"/><Relationship Id="rId6" Type="http://schemas.openxmlformats.org/officeDocument/2006/relationships/image" Target="../media/image151.wmf"/><Relationship Id="rId5" Type="http://schemas.openxmlformats.org/officeDocument/2006/relationships/oleObject" Target="../embeddings/oleObject155.bin"/><Relationship Id="rId4" Type="http://schemas.openxmlformats.org/officeDocument/2006/relationships/image" Target="../media/image150.wmf"/></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56.bin"/><Relationship Id="rId2" Type="http://schemas.openxmlformats.org/officeDocument/2006/relationships/slideLayout" Target="../slideLayouts/slideLayout127.xml"/><Relationship Id="rId1" Type="http://schemas.openxmlformats.org/officeDocument/2006/relationships/vmlDrawing" Target="../drawings/vmlDrawing52.vml"/><Relationship Id="rId6" Type="http://schemas.openxmlformats.org/officeDocument/2006/relationships/image" Target="../media/image153.wmf"/><Relationship Id="rId5" Type="http://schemas.openxmlformats.org/officeDocument/2006/relationships/oleObject" Target="../embeddings/oleObject157.bin"/><Relationship Id="rId4" Type="http://schemas.openxmlformats.org/officeDocument/2006/relationships/image" Target="../media/image152.wmf"/></Relationships>
</file>

<file path=ppt/slides/_rels/slide74.xml.rels><?xml version="1.0" encoding="UTF-8" standalone="yes"?>
<Relationships xmlns="http://schemas.openxmlformats.org/package/2006/relationships"><Relationship Id="rId8" Type="http://schemas.openxmlformats.org/officeDocument/2006/relationships/image" Target="../media/image155.wmf"/><Relationship Id="rId3" Type="http://schemas.openxmlformats.org/officeDocument/2006/relationships/oleObject" Target="../embeddings/oleObject158.bin"/><Relationship Id="rId7" Type="http://schemas.openxmlformats.org/officeDocument/2006/relationships/oleObject" Target="../embeddings/oleObject160.bin"/><Relationship Id="rId2" Type="http://schemas.openxmlformats.org/officeDocument/2006/relationships/slideLayout" Target="../slideLayouts/slideLayout127.xml"/><Relationship Id="rId1" Type="http://schemas.openxmlformats.org/officeDocument/2006/relationships/vmlDrawing" Target="../drawings/vmlDrawing53.vml"/><Relationship Id="rId6" Type="http://schemas.openxmlformats.org/officeDocument/2006/relationships/image" Target="../media/image154.wmf"/><Relationship Id="rId5" Type="http://schemas.openxmlformats.org/officeDocument/2006/relationships/oleObject" Target="../embeddings/oleObject159.bin"/><Relationship Id="rId4" Type="http://schemas.openxmlformats.org/officeDocument/2006/relationships/image" Target="../media/image152.wmf"/></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61.bin"/><Relationship Id="rId2" Type="http://schemas.openxmlformats.org/officeDocument/2006/relationships/slideLayout" Target="../slideLayouts/slideLayout127.xml"/><Relationship Id="rId1" Type="http://schemas.openxmlformats.org/officeDocument/2006/relationships/vmlDrawing" Target="../drawings/vmlDrawing54.vml"/><Relationship Id="rId6" Type="http://schemas.openxmlformats.org/officeDocument/2006/relationships/image" Target="../media/image156.wmf"/><Relationship Id="rId5" Type="http://schemas.openxmlformats.org/officeDocument/2006/relationships/oleObject" Target="../embeddings/oleObject162.bin"/><Relationship Id="rId4" Type="http://schemas.openxmlformats.org/officeDocument/2006/relationships/image" Target="../media/image155.wmf"/></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163.bin"/><Relationship Id="rId2" Type="http://schemas.openxmlformats.org/officeDocument/2006/relationships/slideLayout" Target="../slideLayouts/slideLayout127.xml"/><Relationship Id="rId1" Type="http://schemas.openxmlformats.org/officeDocument/2006/relationships/vmlDrawing" Target="../drawings/vmlDrawing55.vml"/><Relationship Id="rId4" Type="http://schemas.openxmlformats.org/officeDocument/2006/relationships/image" Target="../media/image157.wmf"/></Relationships>
</file>

<file path=ppt/slides/_rels/slide77.xml.rels><?xml version="1.0" encoding="UTF-8" standalone="yes"?>
<Relationships xmlns="http://schemas.openxmlformats.org/package/2006/relationships"><Relationship Id="rId3" Type="http://schemas.openxmlformats.org/officeDocument/2006/relationships/oleObject" Target="../embeddings/oleObject164.bin"/><Relationship Id="rId7" Type="http://schemas.openxmlformats.org/officeDocument/2006/relationships/image" Target="../media/image160.gif"/><Relationship Id="rId2" Type="http://schemas.openxmlformats.org/officeDocument/2006/relationships/slideLayout" Target="../slideLayouts/slideLayout127.xml"/><Relationship Id="rId1" Type="http://schemas.openxmlformats.org/officeDocument/2006/relationships/vmlDrawing" Target="../drawings/vmlDrawing56.vml"/><Relationship Id="rId6" Type="http://schemas.openxmlformats.org/officeDocument/2006/relationships/image" Target="../media/image159.wmf"/><Relationship Id="rId5" Type="http://schemas.openxmlformats.org/officeDocument/2006/relationships/oleObject" Target="../embeddings/oleObject165.bin"/><Relationship Id="rId4" Type="http://schemas.openxmlformats.org/officeDocument/2006/relationships/image" Target="../media/image158.wmf"/></Relationships>
</file>

<file path=ppt/slides/_rels/slide78.xml.rels><?xml version="1.0" encoding="UTF-8" standalone="yes"?>
<Relationships xmlns="http://schemas.openxmlformats.org/package/2006/relationships"><Relationship Id="rId3" Type="http://schemas.openxmlformats.org/officeDocument/2006/relationships/oleObject" Target="../embeddings/oleObject166.bin"/><Relationship Id="rId7" Type="http://schemas.openxmlformats.org/officeDocument/2006/relationships/image" Target="../media/image162.jpg"/><Relationship Id="rId2" Type="http://schemas.openxmlformats.org/officeDocument/2006/relationships/slideLayout" Target="../slideLayouts/slideLayout127.xml"/><Relationship Id="rId1" Type="http://schemas.openxmlformats.org/officeDocument/2006/relationships/vmlDrawing" Target="../drawings/vmlDrawing57.vml"/><Relationship Id="rId6" Type="http://schemas.openxmlformats.org/officeDocument/2006/relationships/image" Target="../media/image159.wmf"/><Relationship Id="rId5" Type="http://schemas.openxmlformats.org/officeDocument/2006/relationships/oleObject" Target="../embeddings/oleObject167.bin"/><Relationship Id="rId4" Type="http://schemas.openxmlformats.org/officeDocument/2006/relationships/image" Target="../media/image161.wmf"/></Relationships>
</file>

<file path=ppt/slides/_rels/slide79.xml.rels><?xml version="1.0" encoding="UTF-8" standalone="yes"?>
<Relationships xmlns="http://schemas.openxmlformats.org/package/2006/relationships"><Relationship Id="rId3" Type="http://schemas.openxmlformats.org/officeDocument/2006/relationships/oleObject" Target="../embeddings/oleObject168.bin"/><Relationship Id="rId7" Type="http://schemas.openxmlformats.org/officeDocument/2006/relationships/image" Target="../media/image165.jpg"/><Relationship Id="rId2" Type="http://schemas.openxmlformats.org/officeDocument/2006/relationships/slideLayout" Target="../slideLayouts/slideLayout127.xml"/><Relationship Id="rId1" Type="http://schemas.openxmlformats.org/officeDocument/2006/relationships/vmlDrawing" Target="../drawings/vmlDrawing58.vml"/><Relationship Id="rId6" Type="http://schemas.openxmlformats.org/officeDocument/2006/relationships/image" Target="../media/image164.wmf"/><Relationship Id="rId5" Type="http://schemas.openxmlformats.org/officeDocument/2006/relationships/oleObject" Target="../embeddings/oleObject169.bin"/><Relationship Id="rId4" Type="http://schemas.openxmlformats.org/officeDocument/2006/relationships/image" Target="../media/image163.w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16.wmf"/><Relationship Id="rId5" Type="http://schemas.openxmlformats.org/officeDocument/2006/relationships/oleObject" Target="../embeddings/oleObject15.bin"/><Relationship Id="rId4" Type="http://schemas.openxmlformats.org/officeDocument/2006/relationships/image" Target="../media/image15.wmf"/></Relationships>
</file>

<file path=ppt/slides/_rels/slide80.xml.rels><?xml version="1.0" encoding="UTF-8" standalone="yes"?>
<Relationships xmlns="http://schemas.openxmlformats.org/package/2006/relationships"><Relationship Id="rId2" Type="http://schemas.openxmlformats.org/officeDocument/2006/relationships/image" Target="../media/image166.gif"/><Relationship Id="rId1" Type="http://schemas.openxmlformats.org/officeDocument/2006/relationships/slideLayout" Target="../slideLayouts/slideLayout12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slideLayout" Target="../slideLayouts/slideLayout7.xml"/><Relationship Id="rId1" Type="http://schemas.openxmlformats.org/officeDocument/2006/relationships/vmlDrawing" Target="../drawings/vmlDrawing59.vml"/><Relationship Id="rId5" Type="http://schemas.openxmlformats.org/officeDocument/2006/relationships/image" Target="../media/image168.wmf"/><Relationship Id="rId4" Type="http://schemas.openxmlformats.org/officeDocument/2006/relationships/oleObject" Target="../embeddings/oleObject170.bin"/></Relationships>
</file>

<file path=ppt/slides/_rels/slide8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slideLayout" Target="../slideLayouts/slideLayout7.xml"/><Relationship Id="rId1" Type="http://schemas.openxmlformats.org/officeDocument/2006/relationships/vmlDrawing" Target="../drawings/vmlDrawing60.vml"/><Relationship Id="rId5" Type="http://schemas.openxmlformats.org/officeDocument/2006/relationships/image" Target="../media/image168.wmf"/><Relationship Id="rId4" Type="http://schemas.openxmlformats.org/officeDocument/2006/relationships/oleObject" Target="../embeddings/oleObject171.bin"/></Relationships>
</file>

<file path=ppt/slides/_rels/slide8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wmf"/><Relationship Id="rId13" Type="http://schemas.openxmlformats.org/officeDocument/2006/relationships/oleObject" Target="../embeddings/oleObject21.bin"/><Relationship Id="rId3" Type="http://schemas.openxmlformats.org/officeDocument/2006/relationships/oleObject" Target="../embeddings/oleObject16.bin"/><Relationship Id="rId7" Type="http://schemas.openxmlformats.org/officeDocument/2006/relationships/oleObject" Target="../embeddings/oleObject18.bin"/><Relationship Id="rId12" Type="http://schemas.openxmlformats.org/officeDocument/2006/relationships/image" Target="../media/image21.wmf"/><Relationship Id="rId2" Type="http://schemas.openxmlformats.org/officeDocument/2006/relationships/slideLayout" Target="../slideLayouts/slideLayout67.xml"/><Relationship Id="rId1" Type="http://schemas.openxmlformats.org/officeDocument/2006/relationships/vmlDrawing" Target="../drawings/vmlDrawing7.vml"/><Relationship Id="rId6" Type="http://schemas.openxmlformats.org/officeDocument/2006/relationships/image" Target="../media/image18.wmf"/><Relationship Id="rId11" Type="http://schemas.openxmlformats.org/officeDocument/2006/relationships/oleObject" Target="../embeddings/oleObject20.bin"/><Relationship Id="rId5" Type="http://schemas.openxmlformats.org/officeDocument/2006/relationships/oleObject" Target="../embeddings/oleObject17.bin"/><Relationship Id="rId10" Type="http://schemas.openxmlformats.org/officeDocument/2006/relationships/image" Target="../media/image20.wmf"/><Relationship Id="rId4" Type="http://schemas.openxmlformats.org/officeDocument/2006/relationships/image" Target="../media/image17.wmf"/><Relationship Id="rId9" Type="http://schemas.openxmlformats.org/officeDocument/2006/relationships/oleObject" Target="../embeddings/oleObject19.bin"/><Relationship Id="rId14" Type="http://schemas.openxmlformats.org/officeDocument/2006/relationships/image" Target="../media/image22.wmf"/></Relationships>
</file>

<file path=ppt/slides/_rels/slide90.xml.rels><?xml version="1.0" encoding="UTF-8" standalone="yes"?>
<Relationships xmlns="http://schemas.openxmlformats.org/package/2006/relationships"><Relationship Id="rId3" Type="http://schemas.openxmlformats.org/officeDocument/2006/relationships/image" Target="../media/image178.png"/><Relationship Id="rId7" Type="http://schemas.openxmlformats.org/officeDocument/2006/relationships/image" Target="../media/image177.wmf"/><Relationship Id="rId2" Type="http://schemas.openxmlformats.org/officeDocument/2006/relationships/slideLayout" Target="../slideLayouts/slideLayout7.xml"/><Relationship Id="rId1" Type="http://schemas.openxmlformats.org/officeDocument/2006/relationships/vmlDrawing" Target="../drawings/vmlDrawing61.vml"/><Relationship Id="rId6" Type="http://schemas.openxmlformats.org/officeDocument/2006/relationships/oleObject" Target="../embeddings/oleObject173.bin"/><Relationship Id="rId5" Type="http://schemas.openxmlformats.org/officeDocument/2006/relationships/image" Target="../media/image176.wmf"/><Relationship Id="rId4" Type="http://schemas.openxmlformats.org/officeDocument/2006/relationships/oleObject" Target="../embeddings/oleObject172.bin"/></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8" Type="http://schemas.openxmlformats.org/officeDocument/2006/relationships/oleObject" Target="../embeddings/oleObject176.bin"/><Relationship Id="rId13" Type="http://schemas.openxmlformats.org/officeDocument/2006/relationships/image" Target="../media/image183.wmf"/><Relationship Id="rId3" Type="http://schemas.openxmlformats.org/officeDocument/2006/relationships/image" Target="../media/image186.jpeg"/><Relationship Id="rId7" Type="http://schemas.openxmlformats.org/officeDocument/2006/relationships/image" Target="../media/image180.wmf"/><Relationship Id="rId12" Type="http://schemas.openxmlformats.org/officeDocument/2006/relationships/oleObject" Target="../embeddings/oleObject178.bin"/><Relationship Id="rId17" Type="http://schemas.openxmlformats.org/officeDocument/2006/relationships/image" Target="../media/image185.wmf"/><Relationship Id="rId2" Type="http://schemas.openxmlformats.org/officeDocument/2006/relationships/slideLayout" Target="../slideLayouts/slideLayout7.xml"/><Relationship Id="rId16" Type="http://schemas.openxmlformats.org/officeDocument/2006/relationships/oleObject" Target="../embeddings/oleObject180.bin"/><Relationship Id="rId1" Type="http://schemas.openxmlformats.org/officeDocument/2006/relationships/vmlDrawing" Target="../drawings/vmlDrawing62.vml"/><Relationship Id="rId6" Type="http://schemas.openxmlformats.org/officeDocument/2006/relationships/oleObject" Target="../embeddings/oleObject175.bin"/><Relationship Id="rId11" Type="http://schemas.openxmlformats.org/officeDocument/2006/relationships/image" Target="../media/image182.wmf"/><Relationship Id="rId5" Type="http://schemas.openxmlformats.org/officeDocument/2006/relationships/image" Target="../media/image179.wmf"/><Relationship Id="rId15" Type="http://schemas.openxmlformats.org/officeDocument/2006/relationships/image" Target="../media/image184.wmf"/><Relationship Id="rId10" Type="http://schemas.openxmlformats.org/officeDocument/2006/relationships/oleObject" Target="../embeddings/oleObject177.bin"/><Relationship Id="rId4" Type="http://schemas.openxmlformats.org/officeDocument/2006/relationships/oleObject" Target="../embeddings/oleObject174.bin"/><Relationship Id="rId9" Type="http://schemas.openxmlformats.org/officeDocument/2006/relationships/image" Target="../media/image181.wmf"/><Relationship Id="rId14" Type="http://schemas.openxmlformats.org/officeDocument/2006/relationships/oleObject" Target="../embeddings/oleObject179.bin"/></Relationships>
</file>

<file path=ppt/slides/_rels/slide93.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image" Target="../media/image190.wmf"/><Relationship Id="rId3" Type="http://schemas.openxmlformats.org/officeDocument/2006/relationships/oleObject" Target="../embeddings/oleObject181.bin"/><Relationship Id="rId7" Type="http://schemas.openxmlformats.org/officeDocument/2006/relationships/oleObject" Target="../embeddings/oleObject183.bin"/><Relationship Id="rId2" Type="http://schemas.openxmlformats.org/officeDocument/2006/relationships/slideLayout" Target="../slideLayouts/slideLayout2.xml"/><Relationship Id="rId1" Type="http://schemas.openxmlformats.org/officeDocument/2006/relationships/vmlDrawing" Target="../drawings/vmlDrawing63.vml"/><Relationship Id="rId6" Type="http://schemas.openxmlformats.org/officeDocument/2006/relationships/image" Target="../media/image189.wmf"/><Relationship Id="rId5" Type="http://schemas.openxmlformats.org/officeDocument/2006/relationships/oleObject" Target="../embeddings/oleObject182.bin"/><Relationship Id="rId10" Type="http://schemas.openxmlformats.org/officeDocument/2006/relationships/image" Target="../media/image191.wmf"/><Relationship Id="rId4" Type="http://schemas.openxmlformats.org/officeDocument/2006/relationships/image" Target="../media/image188.wmf"/><Relationship Id="rId9" Type="http://schemas.openxmlformats.org/officeDocument/2006/relationships/oleObject" Target="../embeddings/oleObject184.bin"/></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76.xml"/></Relationships>
</file>

<file path=ppt/slides/_rels/slide97.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376.xml"/></Relationships>
</file>

<file path=ppt/slides/_rels/slide98.xml.rels><?xml version="1.0" encoding="UTF-8" standalone="yes"?>
<Relationships xmlns="http://schemas.openxmlformats.org/package/2006/relationships"><Relationship Id="rId8" Type="http://schemas.openxmlformats.org/officeDocument/2006/relationships/image" Target="../media/image195.wmf"/><Relationship Id="rId3" Type="http://schemas.openxmlformats.org/officeDocument/2006/relationships/oleObject" Target="../embeddings/oleObject185.bin"/><Relationship Id="rId7" Type="http://schemas.openxmlformats.org/officeDocument/2006/relationships/oleObject" Target="../embeddings/oleObject187.bin"/><Relationship Id="rId2" Type="http://schemas.openxmlformats.org/officeDocument/2006/relationships/slideLayout" Target="../slideLayouts/slideLayout376.xml"/><Relationship Id="rId1" Type="http://schemas.openxmlformats.org/officeDocument/2006/relationships/vmlDrawing" Target="../drawings/vmlDrawing64.vml"/><Relationship Id="rId6" Type="http://schemas.openxmlformats.org/officeDocument/2006/relationships/image" Target="../media/image194.wmf"/><Relationship Id="rId5" Type="http://schemas.openxmlformats.org/officeDocument/2006/relationships/oleObject" Target="../embeddings/oleObject186.bin"/><Relationship Id="rId10" Type="http://schemas.openxmlformats.org/officeDocument/2006/relationships/image" Target="../media/image196.wmf"/><Relationship Id="rId4" Type="http://schemas.openxmlformats.org/officeDocument/2006/relationships/image" Target="../media/image193.wmf"/><Relationship Id="rId9" Type="http://schemas.openxmlformats.org/officeDocument/2006/relationships/oleObject" Target="../embeddings/oleObject188.bin"/></Relationships>
</file>

<file path=ppt/slides/_rels/slide99.xml.rels><?xml version="1.0" encoding="UTF-8" standalone="yes"?>
<Relationships xmlns="http://schemas.openxmlformats.org/package/2006/relationships"><Relationship Id="rId8" Type="http://schemas.openxmlformats.org/officeDocument/2006/relationships/image" Target="../media/image197.wmf"/><Relationship Id="rId3" Type="http://schemas.openxmlformats.org/officeDocument/2006/relationships/oleObject" Target="../embeddings/oleObject189.bin"/><Relationship Id="rId7" Type="http://schemas.openxmlformats.org/officeDocument/2006/relationships/oleObject" Target="../embeddings/oleObject191.bin"/><Relationship Id="rId2" Type="http://schemas.openxmlformats.org/officeDocument/2006/relationships/slideLayout" Target="../slideLayouts/slideLayout2.xml"/><Relationship Id="rId1" Type="http://schemas.openxmlformats.org/officeDocument/2006/relationships/vmlDrawing" Target="../drawings/vmlDrawing65.vml"/><Relationship Id="rId6" Type="http://schemas.openxmlformats.org/officeDocument/2006/relationships/image" Target="../media/image196.wmf"/><Relationship Id="rId5" Type="http://schemas.openxmlformats.org/officeDocument/2006/relationships/oleObject" Target="../embeddings/oleObject190.bin"/><Relationship Id="rId10" Type="http://schemas.openxmlformats.org/officeDocument/2006/relationships/image" Target="../media/image198.wmf"/><Relationship Id="rId4" Type="http://schemas.openxmlformats.org/officeDocument/2006/relationships/image" Target="../media/image195.wmf"/><Relationship Id="rId9" Type="http://schemas.openxmlformats.org/officeDocument/2006/relationships/oleObject" Target="../embeddings/oleObject192.bin"/></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cstate="print"/>
          <a:srcRect/>
          <a:stretch>
            <a:fillRect b="-33333"/>
          </a:stretch>
        </a:blipFill>
        <a:effectLst/>
      </p:bgPr>
    </p:bg>
    <p:spTree>
      <p:nvGrpSpPr>
        <p:cNvPr id="1" name=""/>
        <p:cNvGrpSpPr/>
        <p:nvPr/>
      </p:nvGrpSpPr>
      <p:grpSpPr>
        <a:xfrm>
          <a:off x="0" y="0"/>
          <a:ext cx="0" cy="0"/>
          <a:chOff x="0" y="0"/>
          <a:chExt cx="0" cy="0"/>
        </a:xfrm>
      </p:grpSpPr>
      <p:pic>
        <p:nvPicPr>
          <p:cNvPr id="2050" name="Picture 6" descr="m101sn2011f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489" y="-315913"/>
            <a:ext cx="10856913" cy="849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9539" name="Rectangle 3"/>
          <p:cNvSpPr>
            <a:spLocks noChangeArrowheads="1"/>
          </p:cNvSpPr>
          <p:nvPr/>
        </p:nvSpPr>
        <p:spPr bwMode="auto">
          <a:xfrm>
            <a:off x="-36513" y="2852936"/>
            <a:ext cx="9217025" cy="1371600"/>
          </a:xfrm>
          <a:prstGeom prst="rect">
            <a:avLst/>
          </a:prstGeom>
          <a:noFill/>
          <a:ln w="9525">
            <a:noFill/>
            <a:miter lim="800000"/>
            <a:headEnd/>
            <a:tailEnd/>
          </a:ln>
          <a:effectLst/>
        </p:spPr>
        <p:txBody>
          <a:bodyPr anchor="ctr"/>
          <a:lstStyle/>
          <a:p>
            <a:pPr algn="ctr">
              <a:defRPr/>
            </a:pPr>
            <a:r>
              <a:rPr lang="en-US" sz="6600" b="1" dirty="0" smtClean="0">
                <a:solidFill>
                  <a:schemeClr val="bg1"/>
                </a:solidFill>
                <a:effectLst>
                  <a:outerShdw blurRad="38100" dist="38100" dir="2700000" algn="tl">
                    <a:srgbClr val="000000"/>
                  </a:outerShdw>
                </a:effectLst>
                <a:latin typeface="+mj-lt"/>
              </a:rPr>
              <a:t>Dark  Energy</a:t>
            </a:r>
            <a:endParaRPr lang="en-US" sz="6600" b="1" dirty="0">
              <a:solidFill>
                <a:schemeClr val="bg1"/>
              </a:solidFill>
              <a:effectLst>
                <a:outerShdw blurRad="38100" dist="38100" dir="2700000" algn="tl">
                  <a:srgbClr val="000000"/>
                </a:outerShdw>
              </a:effectLst>
              <a:latin typeface="+mj-lt"/>
            </a:endParaRPr>
          </a:p>
          <a:p>
            <a:pPr algn="ctr">
              <a:defRPr/>
            </a:pPr>
            <a:endParaRPr lang="en-US" sz="4000" b="1" dirty="0">
              <a:solidFill>
                <a:schemeClr val="bg1"/>
              </a:solidFill>
              <a:effectLst>
                <a:outerShdw blurRad="38100" dist="38100" dir="2700000" algn="tl">
                  <a:srgbClr val="000000"/>
                </a:outerShdw>
              </a:effectLst>
              <a:latin typeface="+mj-lt"/>
            </a:endParaRPr>
          </a:p>
          <a:p>
            <a:pPr algn="ctr">
              <a:defRPr/>
            </a:pPr>
            <a:endParaRPr lang="en-US" sz="4000" b="1" dirty="0" smtClean="0">
              <a:solidFill>
                <a:schemeClr val="bg1"/>
              </a:solidFill>
              <a:effectLst>
                <a:outerShdw blurRad="38100" dist="38100" dir="2700000" algn="tl">
                  <a:srgbClr val="000000"/>
                </a:outerShdw>
              </a:effectLst>
              <a:latin typeface="+mj-lt"/>
            </a:endParaRPr>
          </a:p>
          <a:p>
            <a:pPr algn="ctr">
              <a:defRPr/>
            </a:pPr>
            <a:endParaRPr lang="en-US" sz="4000" b="1" dirty="0">
              <a:solidFill>
                <a:schemeClr val="bg1"/>
              </a:solidFill>
              <a:effectLst>
                <a:outerShdw blurRad="38100" dist="38100" dir="2700000" algn="tl">
                  <a:srgbClr val="000000"/>
                </a:outerShdw>
              </a:effectLst>
              <a:latin typeface="+mj-lt"/>
            </a:endParaRPr>
          </a:p>
          <a:p>
            <a:pPr algn="ctr">
              <a:defRPr/>
            </a:pPr>
            <a:r>
              <a:rPr lang="en-US" sz="4000" b="1" dirty="0">
                <a:solidFill>
                  <a:schemeClr val="bg1"/>
                </a:solidFill>
                <a:effectLst>
                  <a:outerShdw blurRad="38100" dist="38100" dir="2700000" algn="tl">
                    <a:srgbClr val="000000"/>
                  </a:outerShdw>
                </a:effectLst>
                <a:latin typeface="+mj-lt"/>
              </a:rPr>
              <a:t>t</a:t>
            </a:r>
            <a:r>
              <a:rPr lang="en-US" sz="4000" b="1" dirty="0" smtClean="0">
                <a:solidFill>
                  <a:schemeClr val="bg1"/>
                </a:solidFill>
                <a:effectLst>
                  <a:outerShdw blurRad="38100" dist="38100" dir="2700000" algn="tl">
                    <a:srgbClr val="000000"/>
                  </a:outerShdw>
                </a:effectLst>
                <a:latin typeface="+mj-lt"/>
              </a:rPr>
              <a:t>he FRW Universe</a:t>
            </a:r>
            <a:endParaRPr lang="en-US" sz="4000" b="1" dirty="0">
              <a:solidFill>
                <a:schemeClr val="bg1"/>
              </a:solidFill>
              <a:effectLst>
                <a:outerShdw blurRad="38100" dist="38100" dir="2700000" algn="tl">
                  <a:srgbClr val="000000"/>
                </a:outerShdw>
              </a:effectLst>
              <a:latin typeface="+mj-lt"/>
            </a:endParaRPr>
          </a:p>
        </p:txBody>
      </p:sp>
      <p:sp>
        <p:nvSpPr>
          <p:cNvPr id="1089540" name="Rectangle 4"/>
          <p:cNvSpPr>
            <a:spLocks noChangeArrowheads="1"/>
          </p:cNvSpPr>
          <p:nvPr/>
        </p:nvSpPr>
        <p:spPr bwMode="auto">
          <a:xfrm>
            <a:off x="4462463" y="4652963"/>
            <a:ext cx="4681537" cy="2016125"/>
          </a:xfrm>
          <a:prstGeom prst="rect">
            <a:avLst/>
          </a:prstGeom>
          <a:noFill/>
          <a:ln w="9525">
            <a:noFill/>
            <a:miter lim="800000"/>
            <a:headEnd/>
            <a:tailEnd/>
          </a:ln>
          <a:effectLst/>
        </p:spPr>
        <p:txBody>
          <a:bodyPr anchor="ctr"/>
          <a:lstStyle/>
          <a:p>
            <a:pPr algn="ctr">
              <a:defRPr/>
            </a:pPr>
            <a:endParaRPr lang="en-US" sz="2800" b="1" dirty="0">
              <a:solidFill>
                <a:schemeClr val="bg1"/>
              </a:solidFill>
              <a:effectLst>
                <a:outerShdw blurRad="38100" dist="38100" dir="2700000" algn="tl">
                  <a:srgbClr val="000000"/>
                </a:outerShdw>
              </a:effectLst>
              <a:latin typeface="Papyrus" pitchFamily="66" charset="0"/>
            </a:endParaRPr>
          </a:p>
        </p:txBody>
      </p:sp>
      <p:sp>
        <p:nvSpPr>
          <p:cNvPr id="2053" name="Rectangle 5"/>
          <p:cNvSpPr>
            <a:spLocks noChangeArrowheads="1"/>
          </p:cNvSpPr>
          <p:nvPr/>
        </p:nvSpPr>
        <p:spPr bwMode="auto">
          <a:xfrm>
            <a:off x="179388" y="333375"/>
            <a:ext cx="8785225" cy="6119813"/>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089542" name="Rectangle 6"/>
          <p:cNvSpPr>
            <a:spLocks noChangeArrowheads="1"/>
          </p:cNvSpPr>
          <p:nvPr/>
        </p:nvSpPr>
        <p:spPr bwMode="auto">
          <a:xfrm>
            <a:off x="-252413" y="5486400"/>
            <a:ext cx="9217026" cy="1371600"/>
          </a:xfrm>
          <a:prstGeom prst="rect">
            <a:avLst/>
          </a:prstGeom>
          <a:noFill/>
          <a:ln w="9525">
            <a:noFill/>
            <a:miter lim="800000"/>
            <a:headEnd/>
            <a:tailEnd/>
          </a:ln>
          <a:effectLst/>
        </p:spPr>
        <p:txBody>
          <a:bodyPr anchor="ctr"/>
          <a:lstStyle/>
          <a:p>
            <a:pPr algn="ctr">
              <a:defRPr/>
            </a:pPr>
            <a:r>
              <a:rPr lang="en-US" sz="6000" b="1" dirty="0">
                <a:solidFill>
                  <a:schemeClr val="bg1"/>
                </a:solidFill>
                <a:effectLst>
                  <a:outerShdw blurRad="38100" dist="38100" dir="2700000" algn="tl">
                    <a:srgbClr val="000000"/>
                  </a:outerShdw>
                </a:effectLst>
                <a:latin typeface="Papyrus" pitchFamily="66" charset="0"/>
              </a:rPr>
              <a:t>   </a:t>
            </a:r>
            <a:r>
              <a:rPr lang="en-US" sz="4800" b="1" dirty="0">
                <a:solidFill>
                  <a:schemeClr val="bg1"/>
                </a:solidFill>
                <a:effectLst>
                  <a:outerShdw blurRad="38100" dist="38100" dir="2700000" algn="tl">
                    <a:srgbClr val="000000"/>
                  </a:outerShdw>
                </a:effectLst>
                <a:latin typeface="Papyrus" pitchFamily="66" charset="0"/>
              </a:rPr>
              <a:t> </a:t>
            </a:r>
            <a:br>
              <a:rPr lang="en-US" sz="4800" b="1" dirty="0">
                <a:solidFill>
                  <a:schemeClr val="bg1"/>
                </a:solidFill>
                <a:effectLst>
                  <a:outerShdw blurRad="38100" dist="38100" dir="2700000" algn="tl">
                    <a:srgbClr val="000000"/>
                  </a:outerShdw>
                </a:effectLst>
                <a:latin typeface="Papyrus" pitchFamily="66" charset="0"/>
              </a:rPr>
            </a:br>
            <a:endParaRPr lang="en-US" sz="4800" b="1" dirty="0">
              <a:solidFill>
                <a:schemeClr val="bg1"/>
              </a:solidFill>
              <a:effectLst>
                <a:outerShdw blurRad="38100" dist="38100" dir="2700000" algn="tl">
                  <a:srgbClr val="000000"/>
                </a:outerShdw>
              </a:effectLst>
              <a:latin typeface="Papyrus" pitchFamily="66" charset="0"/>
            </a:endParaRPr>
          </a:p>
        </p:txBody>
      </p:sp>
    </p:spTree>
  </p:cSld>
  <p:clrMapOvr>
    <a:masterClrMapping/>
  </p:clrMapOvr>
  <p:transition>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Rectangle 3"/>
          <p:cNvSpPr>
            <a:spLocks noChangeArrowheads="1"/>
          </p:cNvSpPr>
          <p:nvPr/>
        </p:nvSpPr>
        <p:spPr bwMode="auto">
          <a:xfrm>
            <a:off x="684212" y="1268760"/>
            <a:ext cx="7775575" cy="2910068"/>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sp>
        <p:nvSpPr>
          <p:cNvPr id="75781" name="Rectangle 5"/>
          <p:cNvSpPr>
            <a:spLocks noGrp="1" noChangeArrowheads="1"/>
          </p:cNvSpPr>
          <p:nvPr>
            <p:ph type="title" idx="4294967295"/>
          </p:nvPr>
        </p:nvSpPr>
        <p:spPr>
          <a:xfrm>
            <a:off x="-486569" y="6565"/>
            <a:ext cx="10117138" cy="1371600"/>
          </a:xfrm>
        </p:spPr>
        <p:txBody>
          <a:bodyPr/>
          <a:lstStyle/>
          <a:p>
            <a:pPr eaLnBrk="1" fontAlgn="auto" hangingPunct="1">
              <a:spcAft>
                <a:spcPts val="0"/>
              </a:spcAft>
              <a:defRPr/>
            </a:pPr>
            <a:r>
              <a:rPr lang="en-US" sz="5000" b="1" dirty="0" smtClean="0">
                <a:solidFill>
                  <a:schemeClr val="accent3"/>
                </a:solidFill>
              </a:rPr>
              <a:t>Equation of State</a:t>
            </a:r>
            <a:endParaRPr sz="5000" b="1" dirty="0" smtClean="0">
              <a:solidFill>
                <a:schemeClr val="accent3"/>
              </a:solidFill>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46163613"/>
              </p:ext>
            </p:extLst>
          </p:nvPr>
        </p:nvGraphicFramePr>
        <p:xfrm>
          <a:off x="3707904" y="1555902"/>
          <a:ext cx="1872208" cy="2335783"/>
        </p:xfrm>
        <a:graphic>
          <a:graphicData uri="http://schemas.openxmlformats.org/presentationml/2006/ole">
            <mc:AlternateContent xmlns:mc="http://schemas.openxmlformats.org/markup-compatibility/2006">
              <mc:Choice xmlns:v="urn:schemas-microsoft-com:vml" Requires="v">
                <p:oleObj spid="_x0000_s144479" name="Equation" r:id="rId3" imgW="863280" imgH="1079280" progId="Equation.DSMT4">
                  <p:embed/>
                </p:oleObj>
              </mc:Choice>
              <mc:Fallback>
                <p:oleObj name="Equation" r:id="rId3" imgW="863280" imgH="1079280" progId="Equation.DSMT4">
                  <p:embed/>
                  <p:pic>
                    <p:nvPicPr>
                      <p:cNvPr id="0" name=""/>
                      <p:cNvPicPr>
                        <a:picLocks noChangeAspect="1" noChangeArrowheads="1"/>
                      </p:cNvPicPr>
                      <p:nvPr/>
                    </p:nvPicPr>
                    <p:blipFill>
                      <a:blip r:embed="rId4"/>
                      <a:srcRect/>
                      <a:stretch>
                        <a:fillRect/>
                      </a:stretch>
                    </p:blipFill>
                    <p:spPr bwMode="auto">
                      <a:xfrm>
                        <a:off x="3707904" y="1555902"/>
                        <a:ext cx="1872208" cy="2335783"/>
                      </a:xfrm>
                      <a:prstGeom prst="rect">
                        <a:avLst/>
                      </a:prstGeom>
                      <a:noFill/>
                      <a:ln>
                        <a:noFill/>
                      </a:ln>
                    </p:spPr>
                  </p:pic>
                </p:oleObj>
              </mc:Fallback>
            </mc:AlternateContent>
          </a:graphicData>
        </a:graphic>
      </p:graphicFrame>
      <p:sp>
        <p:nvSpPr>
          <p:cNvPr id="16" name="Rectangle 3"/>
          <p:cNvSpPr>
            <a:spLocks noChangeArrowheads="1"/>
          </p:cNvSpPr>
          <p:nvPr/>
        </p:nvSpPr>
        <p:spPr bwMode="auto">
          <a:xfrm>
            <a:off x="675911" y="4365104"/>
            <a:ext cx="7775575" cy="2189988"/>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3442815648"/>
              </p:ext>
            </p:extLst>
          </p:nvPr>
        </p:nvGraphicFramePr>
        <p:xfrm>
          <a:off x="2734616" y="4797152"/>
          <a:ext cx="4128756" cy="1152128"/>
        </p:xfrm>
        <a:graphic>
          <a:graphicData uri="http://schemas.openxmlformats.org/presentationml/2006/ole">
            <mc:AlternateContent xmlns:mc="http://schemas.openxmlformats.org/markup-compatibility/2006">
              <mc:Choice xmlns:v="urn:schemas-microsoft-com:vml" Requires="v">
                <p:oleObj spid="_x0000_s144480" name="Equation" r:id="rId5" imgW="863280" imgH="241200" progId="Equation.DSMT4">
                  <p:embed/>
                </p:oleObj>
              </mc:Choice>
              <mc:Fallback>
                <p:oleObj name="Equation" r:id="rId5" imgW="863280" imgH="241200" progId="Equation.DSMT4">
                  <p:embed/>
                  <p:pic>
                    <p:nvPicPr>
                      <p:cNvPr id="0" name="Object 11"/>
                      <p:cNvPicPr>
                        <a:picLocks noChangeAspect="1" noChangeArrowheads="1"/>
                      </p:cNvPicPr>
                      <p:nvPr/>
                    </p:nvPicPr>
                    <p:blipFill>
                      <a:blip r:embed="rId6"/>
                      <a:srcRect/>
                      <a:stretch>
                        <a:fillRect/>
                      </a:stretch>
                    </p:blipFill>
                    <p:spPr bwMode="auto">
                      <a:xfrm>
                        <a:off x="2734616" y="4797152"/>
                        <a:ext cx="4128756" cy="1152128"/>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1392244707"/>
      </p:ext>
    </p:extLst>
  </p:cSld>
  <p:clrMapOvr>
    <a:masterClrMapping/>
  </p:clrMapOvr>
  <p:transition>
    <p:zoom/>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Rectangle 6"/>
          <p:cNvSpPr/>
          <p:nvPr/>
        </p:nvSpPr>
        <p:spPr>
          <a:xfrm>
            <a:off x="535780" y="1071563"/>
            <a:ext cx="7929563" cy="1000125"/>
          </a:xfrm>
          <a:prstGeom prst="rect">
            <a:avLst/>
          </a:prstGeom>
          <a:no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5500" b="1" dirty="0">
                <a:solidFill>
                  <a:srgbClr val="FFFFE9"/>
                </a:solidFill>
                <a:effectLst>
                  <a:outerShdw blurRad="38100" dist="38100" dir="2700000" algn="tl">
                    <a:srgbClr val="000000"/>
                  </a:outerShdw>
                </a:effectLst>
                <a:latin typeface="Arial"/>
              </a:rPr>
              <a:t>Cosmic Particle Horizon</a:t>
            </a:r>
          </a:p>
          <a:p>
            <a:pPr algn="ctr">
              <a:lnSpc>
                <a:spcPct val="50000"/>
              </a:lnSpc>
              <a:spcBef>
                <a:spcPct val="50000"/>
              </a:spcBef>
              <a:defRPr/>
            </a:pPr>
            <a:endParaRPr lang="en-US" sz="6000" b="1" dirty="0">
              <a:solidFill>
                <a:srgbClr val="FFFFE9"/>
              </a:solidFill>
              <a:effectLst>
                <a:outerShdw blurRad="38100" dist="38100" dir="2700000" algn="tl">
                  <a:srgbClr val="000000"/>
                </a:outerShdw>
              </a:effectLst>
              <a:latin typeface="Papyrus" pitchFamily="66" charset="0"/>
            </a:endParaRPr>
          </a:p>
        </p:txBody>
      </p:sp>
      <p:sp>
        <p:nvSpPr>
          <p:cNvPr id="9" name="TextBox 8"/>
          <p:cNvSpPr txBox="1"/>
          <p:nvPr/>
        </p:nvSpPr>
        <p:spPr>
          <a:xfrm>
            <a:off x="603064" y="1186656"/>
            <a:ext cx="8072438" cy="769938"/>
          </a:xfrm>
          <a:prstGeom prst="rect">
            <a:avLst/>
          </a:prstGeom>
          <a:noFill/>
        </p:spPr>
        <p:txBody>
          <a:bodyPr>
            <a:spAutoFit/>
          </a:bodyPr>
          <a:lstStyle/>
          <a:p>
            <a:pPr>
              <a:defRPr/>
            </a:pPr>
            <a:r>
              <a:rPr lang="en-US" sz="2200" b="1" dirty="0">
                <a:solidFill>
                  <a:srgbClr val="FFFFD9">
                    <a:lumMod val="85000"/>
                    <a:lumOff val="15000"/>
                  </a:srgbClr>
                </a:solidFill>
                <a:latin typeface="Arial"/>
              </a:rPr>
              <a:t>Particle Horizon of the Universe:</a:t>
            </a:r>
          </a:p>
          <a:p>
            <a:pPr>
              <a:defRPr/>
            </a:pPr>
            <a:r>
              <a:rPr lang="en-US" sz="2200" b="1" dirty="0">
                <a:solidFill>
                  <a:srgbClr val="FFFFD9">
                    <a:lumMod val="85000"/>
                    <a:lumOff val="15000"/>
                  </a:srgbClr>
                </a:solidFill>
                <a:latin typeface="Arial"/>
              </a:rPr>
              <a:t>distance that light travelled since the Big Bang</a:t>
            </a:r>
          </a:p>
        </p:txBody>
      </p:sp>
      <p:sp>
        <p:nvSpPr>
          <p:cNvPr id="11" name="Rectangle 10"/>
          <p:cNvSpPr/>
          <p:nvPr/>
        </p:nvSpPr>
        <p:spPr>
          <a:xfrm>
            <a:off x="559033" y="2305745"/>
            <a:ext cx="7858125" cy="249140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7" name="TextBox 16"/>
          <p:cNvSpPr txBox="1"/>
          <p:nvPr/>
        </p:nvSpPr>
        <p:spPr>
          <a:xfrm>
            <a:off x="720852" y="2492896"/>
            <a:ext cx="7669255" cy="307777"/>
          </a:xfrm>
          <a:prstGeom prst="rect">
            <a:avLst/>
          </a:prstGeom>
          <a:noFill/>
        </p:spPr>
        <p:txBody>
          <a:bodyPr wrap="square">
            <a:spAutoFit/>
          </a:bodyPr>
          <a:lstStyle/>
          <a:p>
            <a:pPr>
              <a:defRPr/>
            </a:pPr>
            <a:r>
              <a:rPr lang="en-US" sz="1400" dirty="0" smtClean="0">
                <a:solidFill>
                  <a:srgbClr val="FFFFE9"/>
                </a:solidFill>
                <a:latin typeface="Arial"/>
              </a:rPr>
              <a:t>In a spatially flat Universe, the horizon distance has a finite value for   w&gt;-1/3</a:t>
            </a:r>
            <a:endParaRPr lang="en-US" sz="1400" dirty="0">
              <a:solidFill>
                <a:srgbClr val="FFFFE9"/>
              </a:solidFill>
              <a:latin typeface="Aria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991096570"/>
              </p:ext>
            </p:extLst>
          </p:nvPr>
        </p:nvGraphicFramePr>
        <p:xfrm>
          <a:off x="4551478" y="3140968"/>
          <a:ext cx="3471862" cy="1108075"/>
        </p:xfrm>
        <a:graphic>
          <a:graphicData uri="http://schemas.openxmlformats.org/presentationml/2006/ole">
            <mc:AlternateContent xmlns:mc="http://schemas.openxmlformats.org/markup-compatibility/2006">
              <mc:Choice xmlns:v="urn:schemas-microsoft-com:vml" Requires="v">
                <p:oleObj spid="_x0000_s192546" name="Equation" r:id="rId3" imgW="1231560" imgH="393480" progId="Equation.DSMT4">
                  <p:embed/>
                </p:oleObj>
              </mc:Choice>
              <mc:Fallback>
                <p:oleObj name="Equation" r:id="rId3" imgW="1231560" imgH="393480" progId="Equation.DSMT4">
                  <p:embed/>
                  <p:pic>
                    <p:nvPicPr>
                      <p:cNvPr id="0" name=""/>
                      <p:cNvPicPr>
                        <a:picLocks noChangeAspect="1" noChangeArrowheads="1"/>
                      </p:cNvPicPr>
                      <p:nvPr/>
                    </p:nvPicPr>
                    <p:blipFill>
                      <a:blip r:embed="rId4"/>
                      <a:srcRect/>
                      <a:stretch>
                        <a:fillRect/>
                      </a:stretch>
                    </p:blipFill>
                    <p:spPr bwMode="auto">
                      <a:xfrm>
                        <a:off x="4551478" y="3140968"/>
                        <a:ext cx="3471862" cy="1108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14142583"/>
              </p:ext>
            </p:extLst>
          </p:nvPr>
        </p:nvGraphicFramePr>
        <p:xfrm>
          <a:off x="971499" y="3140968"/>
          <a:ext cx="2484437" cy="1135062"/>
        </p:xfrm>
        <a:graphic>
          <a:graphicData uri="http://schemas.openxmlformats.org/presentationml/2006/ole">
            <mc:AlternateContent xmlns:mc="http://schemas.openxmlformats.org/markup-compatibility/2006">
              <mc:Choice xmlns:v="urn:schemas-microsoft-com:vml" Requires="v">
                <p:oleObj spid="_x0000_s192547" name="Equation" r:id="rId5" imgW="723600" imgH="330120" progId="Equation.DSMT4">
                  <p:embed/>
                </p:oleObj>
              </mc:Choice>
              <mc:Fallback>
                <p:oleObj name="Equation" r:id="rId5" imgW="723600" imgH="330120" progId="Equation.DSMT4">
                  <p:embed/>
                  <p:pic>
                    <p:nvPicPr>
                      <p:cNvPr id="0" name=""/>
                      <p:cNvPicPr>
                        <a:picLocks noChangeAspect="1" noChangeArrowheads="1"/>
                      </p:cNvPicPr>
                      <p:nvPr/>
                    </p:nvPicPr>
                    <p:blipFill>
                      <a:blip r:embed="rId6"/>
                      <a:srcRect/>
                      <a:stretch>
                        <a:fillRect/>
                      </a:stretch>
                    </p:blipFill>
                    <p:spPr bwMode="auto">
                      <a:xfrm>
                        <a:off x="971499" y="3140968"/>
                        <a:ext cx="2484437" cy="1135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Rectangle 18"/>
          <p:cNvSpPr/>
          <p:nvPr/>
        </p:nvSpPr>
        <p:spPr>
          <a:xfrm>
            <a:off x="809562" y="2996952"/>
            <a:ext cx="2808312" cy="153590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20" name="Rectangle 19"/>
          <p:cNvSpPr/>
          <p:nvPr/>
        </p:nvSpPr>
        <p:spPr>
          <a:xfrm>
            <a:off x="4274823" y="2924944"/>
            <a:ext cx="3960440" cy="160791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4" name="Right Arrow 3"/>
          <p:cNvSpPr/>
          <p:nvPr/>
        </p:nvSpPr>
        <p:spPr>
          <a:xfrm>
            <a:off x="3782218" y="3575354"/>
            <a:ext cx="42974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
        <p:nvSpPr>
          <p:cNvPr id="21" name="Rectangle 20"/>
          <p:cNvSpPr/>
          <p:nvPr/>
        </p:nvSpPr>
        <p:spPr>
          <a:xfrm>
            <a:off x="559033" y="4941168"/>
            <a:ext cx="7826693" cy="162731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451812294"/>
              </p:ext>
            </p:extLst>
          </p:nvPr>
        </p:nvGraphicFramePr>
        <p:xfrm>
          <a:off x="971600" y="5100346"/>
          <a:ext cx="2306562" cy="1308955"/>
        </p:xfrm>
        <a:graphic>
          <a:graphicData uri="http://schemas.openxmlformats.org/presentationml/2006/ole">
            <mc:AlternateContent xmlns:mc="http://schemas.openxmlformats.org/markup-compatibility/2006">
              <mc:Choice xmlns:v="urn:schemas-microsoft-com:vml" Requires="v">
                <p:oleObj spid="_x0000_s192548" name="Equation" r:id="rId7" imgW="1206360" imgH="685800" progId="Equation.DSMT4">
                  <p:embed/>
                </p:oleObj>
              </mc:Choice>
              <mc:Fallback>
                <p:oleObj name="Equation" r:id="rId7" imgW="1206360" imgH="685800" progId="Equation.DSMT4">
                  <p:embed/>
                  <p:pic>
                    <p:nvPicPr>
                      <p:cNvPr id="0" name="Object 1"/>
                      <p:cNvPicPr>
                        <a:picLocks noChangeAspect="1" noChangeArrowheads="1"/>
                      </p:cNvPicPr>
                      <p:nvPr/>
                    </p:nvPicPr>
                    <p:blipFill>
                      <a:blip r:embed="rId8"/>
                      <a:srcRect/>
                      <a:stretch>
                        <a:fillRect/>
                      </a:stretch>
                    </p:blipFill>
                    <p:spPr bwMode="auto">
                      <a:xfrm>
                        <a:off x="971600" y="5100346"/>
                        <a:ext cx="2306562" cy="1308955"/>
                      </a:xfrm>
                      <a:prstGeom prst="rect">
                        <a:avLst/>
                      </a:prstGeom>
                      <a:noFill/>
                      <a:ln>
                        <a:noFill/>
                      </a:ln>
                      <a:effectLst/>
                    </p:spPr>
                  </p:pic>
                </p:oleObj>
              </mc:Fallback>
            </mc:AlternateContent>
          </a:graphicData>
        </a:graphic>
      </p:graphicFrame>
      <p:sp>
        <p:nvSpPr>
          <p:cNvPr id="22" name="TextBox 21"/>
          <p:cNvSpPr txBox="1"/>
          <p:nvPr/>
        </p:nvSpPr>
        <p:spPr>
          <a:xfrm>
            <a:off x="2987824" y="5157192"/>
            <a:ext cx="7669255" cy="1169551"/>
          </a:xfrm>
          <a:prstGeom prst="rect">
            <a:avLst/>
          </a:prstGeom>
          <a:noFill/>
        </p:spPr>
        <p:txBody>
          <a:bodyPr wrap="square">
            <a:spAutoFit/>
          </a:bodyPr>
          <a:lstStyle/>
          <a:p>
            <a:pPr>
              <a:defRPr/>
            </a:pPr>
            <a:r>
              <a:rPr lang="en-US" sz="1400" dirty="0">
                <a:solidFill>
                  <a:srgbClr val="FFFFE9"/>
                </a:solidFill>
                <a:latin typeface="Arial"/>
              </a:rPr>
              <a:t>f</a:t>
            </a:r>
            <a:r>
              <a:rPr lang="en-US" sz="1400" dirty="0" smtClean="0">
                <a:solidFill>
                  <a:srgbClr val="FFFFE9"/>
                </a:solidFill>
                <a:latin typeface="Arial"/>
              </a:rPr>
              <a:t>lat, matter-dominated universe</a:t>
            </a:r>
          </a:p>
          <a:p>
            <a:pPr>
              <a:defRPr/>
            </a:pPr>
            <a:endParaRPr lang="en-US" sz="1400" dirty="0">
              <a:solidFill>
                <a:srgbClr val="FFFFE9"/>
              </a:solidFill>
              <a:latin typeface="Arial"/>
            </a:endParaRPr>
          </a:p>
          <a:p>
            <a:pPr>
              <a:defRPr/>
            </a:pPr>
            <a:endParaRPr lang="en-US" sz="1400" dirty="0" smtClean="0">
              <a:solidFill>
                <a:srgbClr val="FFFFE9"/>
              </a:solidFill>
              <a:latin typeface="Arial"/>
            </a:endParaRPr>
          </a:p>
          <a:p>
            <a:pPr>
              <a:defRPr/>
            </a:pPr>
            <a:endParaRPr lang="en-US" sz="1400" dirty="0">
              <a:solidFill>
                <a:srgbClr val="FFFFE9"/>
              </a:solidFill>
              <a:latin typeface="Arial"/>
            </a:endParaRPr>
          </a:p>
          <a:p>
            <a:pPr>
              <a:defRPr/>
            </a:pPr>
            <a:r>
              <a:rPr lang="en-US" sz="1400" dirty="0">
                <a:solidFill>
                  <a:srgbClr val="FFFFE9"/>
                </a:solidFill>
                <a:latin typeface="Arial"/>
              </a:rPr>
              <a:t>f</a:t>
            </a:r>
            <a:r>
              <a:rPr lang="en-US" sz="1400" dirty="0" smtClean="0">
                <a:solidFill>
                  <a:srgbClr val="FFFFE9"/>
                </a:solidFill>
                <a:latin typeface="Arial"/>
              </a:rPr>
              <a:t>lat, radiation-dominated universe</a:t>
            </a:r>
            <a:endParaRPr lang="en-US" sz="1400" dirty="0">
              <a:solidFill>
                <a:srgbClr val="FFFFE9"/>
              </a:solidFill>
              <a:latin typeface="Arial"/>
            </a:endParaRPr>
          </a:p>
        </p:txBody>
      </p:sp>
    </p:spTree>
    <p:extLst>
      <p:ext uri="{BB962C8B-B14F-4D97-AF65-F5344CB8AC3E}">
        <p14:creationId xmlns:p14="http://schemas.microsoft.com/office/powerpoint/2010/main" val="1459823481"/>
      </p:ext>
    </p:extLst>
  </p:cSld>
  <p:clrMapOvr>
    <a:masterClrMapping/>
  </p:clrMapOvr>
  <p:transition>
    <p:zoom/>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Rectangle 6"/>
          <p:cNvSpPr/>
          <p:nvPr/>
        </p:nvSpPr>
        <p:spPr>
          <a:xfrm>
            <a:off x="535780" y="1071563"/>
            <a:ext cx="7929563" cy="1000125"/>
          </a:xfrm>
          <a:prstGeom prst="rect">
            <a:avLst/>
          </a:prstGeom>
          <a:no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5500" b="1" dirty="0" smtClean="0">
                <a:solidFill>
                  <a:srgbClr val="FFFFE9"/>
                </a:solidFill>
                <a:effectLst>
                  <a:outerShdw blurRad="38100" dist="38100" dir="2700000" algn="tl">
                    <a:srgbClr val="000000"/>
                  </a:outerShdw>
                </a:effectLst>
                <a:latin typeface="Arial"/>
              </a:rPr>
              <a:t>Infinite Particle Horizon</a:t>
            </a:r>
            <a:endParaRPr lang="en-US" sz="5500" b="1" dirty="0">
              <a:solidFill>
                <a:srgbClr val="FFFFE9"/>
              </a:solidFill>
              <a:effectLst>
                <a:outerShdw blurRad="38100" dist="38100" dir="2700000" algn="tl">
                  <a:srgbClr val="000000"/>
                </a:outerShdw>
              </a:effectLst>
              <a:latin typeface="Arial"/>
            </a:endParaRPr>
          </a:p>
          <a:p>
            <a:pPr algn="ctr">
              <a:lnSpc>
                <a:spcPct val="50000"/>
              </a:lnSpc>
              <a:spcBef>
                <a:spcPct val="50000"/>
              </a:spcBef>
              <a:defRPr/>
            </a:pPr>
            <a:endParaRPr lang="en-US" sz="6000" b="1" dirty="0">
              <a:solidFill>
                <a:srgbClr val="FFFFE9"/>
              </a:solidFill>
              <a:effectLst>
                <a:outerShdw blurRad="38100" dist="38100" dir="2700000" algn="tl">
                  <a:srgbClr val="000000"/>
                </a:outerShdw>
              </a:effectLst>
              <a:latin typeface="Papyrus" pitchFamily="66" charset="0"/>
            </a:endParaRPr>
          </a:p>
        </p:txBody>
      </p:sp>
      <p:sp>
        <p:nvSpPr>
          <p:cNvPr id="9" name="TextBox 8"/>
          <p:cNvSpPr txBox="1"/>
          <p:nvPr/>
        </p:nvSpPr>
        <p:spPr>
          <a:xfrm>
            <a:off x="603064" y="1186656"/>
            <a:ext cx="8072438" cy="769938"/>
          </a:xfrm>
          <a:prstGeom prst="rect">
            <a:avLst/>
          </a:prstGeom>
          <a:noFill/>
        </p:spPr>
        <p:txBody>
          <a:bodyPr>
            <a:spAutoFit/>
          </a:bodyPr>
          <a:lstStyle/>
          <a:p>
            <a:pPr>
              <a:defRPr/>
            </a:pPr>
            <a:r>
              <a:rPr lang="en-US" sz="2200" b="1" dirty="0">
                <a:solidFill>
                  <a:srgbClr val="FFFFD9">
                    <a:lumMod val="85000"/>
                    <a:lumOff val="15000"/>
                  </a:srgbClr>
                </a:solidFill>
                <a:latin typeface="Arial"/>
              </a:rPr>
              <a:t>Particle Horizon of the Universe:</a:t>
            </a:r>
          </a:p>
          <a:p>
            <a:pPr>
              <a:defRPr/>
            </a:pPr>
            <a:r>
              <a:rPr lang="en-US" sz="2200" b="1" dirty="0">
                <a:solidFill>
                  <a:srgbClr val="FFFFD9">
                    <a:lumMod val="85000"/>
                    <a:lumOff val="15000"/>
                  </a:srgbClr>
                </a:solidFill>
                <a:latin typeface="Arial"/>
              </a:rPr>
              <a:t>distance that light travelled since the Big Bang</a:t>
            </a:r>
          </a:p>
        </p:txBody>
      </p:sp>
      <p:sp>
        <p:nvSpPr>
          <p:cNvPr id="11" name="Rectangle 10"/>
          <p:cNvSpPr/>
          <p:nvPr/>
        </p:nvSpPr>
        <p:spPr>
          <a:xfrm>
            <a:off x="559033" y="2305745"/>
            <a:ext cx="7858125" cy="249140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7" name="TextBox 16"/>
          <p:cNvSpPr txBox="1"/>
          <p:nvPr/>
        </p:nvSpPr>
        <p:spPr>
          <a:xfrm>
            <a:off x="720852" y="2492896"/>
            <a:ext cx="7669255" cy="307777"/>
          </a:xfrm>
          <a:prstGeom prst="rect">
            <a:avLst/>
          </a:prstGeom>
          <a:noFill/>
        </p:spPr>
        <p:txBody>
          <a:bodyPr wrap="square">
            <a:spAutoFit/>
          </a:bodyPr>
          <a:lstStyle/>
          <a:p>
            <a:pPr>
              <a:defRPr/>
            </a:pPr>
            <a:r>
              <a:rPr lang="en-US" sz="1400" dirty="0" smtClean="0">
                <a:solidFill>
                  <a:srgbClr val="FFFFE9"/>
                </a:solidFill>
                <a:latin typeface="Arial"/>
              </a:rPr>
              <a:t>In a spatially flat Universe, the horizon distance is infinite for   w&lt;-11/3</a:t>
            </a:r>
            <a:endParaRPr lang="en-US" sz="1400" dirty="0">
              <a:solidFill>
                <a:srgbClr val="FFFFE9"/>
              </a:solidFill>
              <a:latin typeface="Aria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553399154"/>
              </p:ext>
            </p:extLst>
          </p:nvPr>
        </p:nvGraphicFramePr>
        <p:xfrm>
          <a:off x="4551478" y="3140968"/>
          <a:ext cx="3471862" cy="1108075"/>
        </p:xfrm>
        <a:graphic>
          <a:graphicData uri="http://schemas.openxmlformats.org/presentationml/2006/ole">
            <mc:AlternateContent xmlns:mc="http://schemas.openxmlformats.org/markup-compatibility/2006">
              <mc:Choice xmlns:v="urn:schemas-microsoft-com:vml" Requires="v">
                <p:oleObj spid="_x0000_s193560" name="Equation" r:id="rId3" imgW="1231560" imgH="393480" progId="Equation.DSMT4">
                  <p:embed/>
                </p:oleObj>
              </mc:Choice>
              <mc:Fallback>
                <p:oleObj name="Equation" r:id="rId3" imgW="1231560" imgH="393480" progId="Equation.DSMT4">
                  <p:embed/>
                  <p:pic>
                    <p:nvPicPr>
                      <p:cNvPr id="0" name=""/>
                      <p:cNvPicPr>
                        <a:picLocks noChangeAspect="1" noChangeArrowheads="1"/>
                      </p:cNvPicPr>
                      <p:nvPr/>
                    </p:nvPicPr>
                    <p:blipFill>
                      <a:blip r:embed="rId4"/>
                      <a:srcRect/>
                      <a:stretch>
                        <a:fillRect/>
                      </a:stretch>
                    </p:blipFill>
                    <p:spPr bwMode="auto">
                      <a:xfrm>
                        <a:off x="4551478" y="3140968"/>
                        <a:ext cx="3471862" cy="1108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480016692"/>
              </p:ext>
            </p:extLst>
          </p:nvPr>
        </p:nvGraphicFramePr>
        <p:xfrm>
          <a:off x="971499" y="3140968"/>
          <a:ext cx="2484437" cy="1135062"/>
        </p:xfrm>
        <a:graphic>
          <a:graphicData uri="http://schemas.openxmlformats.org/presentationml/2006/ole">
            <mc:AlternateContent xmlns:mc="http://schemas.openxmlformats.org/markup-compatibility/2006">
              <mc:Choice xmlns:v="urn:schemas-microsoft-com:vml" Requires="v">
                <p:oleObj spid="_x0000_s193561" name="Equation" r:id="rId5" imgW="723600" imgH="330120" progId="Equation.DSMT4">
                  <p:embed/>
                </p:oleObj>
              </mc:Choice>
              <mc:Fallback>
                <p:oleObj name="Equation" r:id="rId5" imgW="723600" imgH="330120" progId="Equation.DSMT4">
                  <p:embed/>
                  <p:pic>
                    <p:nvPicPr>
                      <p:cNvPr id="0" name=""/>
                      <p:cNvPicPr>
                        <a:picLocks noChangeAspect="1" noChangeArrowheads="1"/>
                      </p:cNvPicPr>
                      <p:nvPr/>
                    </p:nvPicPr>
                    <p:blipFill>
                      <a:blip r:embed="rId6"/>
                      <a:srcRect/>
                      <a:stretch>
                        <a:fillRect/>
                      </a:stretch>
                    </p:blipFill>
                    <p:spPr bwMode="auto">
                      <a:xfrm>
                        <a:off x="971499" y="3140968"/>
                        <a:ext cx="2484437" cy="1135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Rectangle 18"/>
          <p:cNvSpPr/>
          <p:nvPr/>
        </p:nvSpPr>
        <p:spPr>
          <a:xfrm>
            <a:off x="809562" y="2996952"/>
            <a:ext cx="2808312" cy="153590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20" name="Rectangle 19"/>
          <p:cNvSpPr/>
          <p:nvPr/>
        </p:nvSpPr>
        <p:spPr>
          <a:xfrm>
            <a:off x="4274823" y="2924944"/>
            <a:ext cx="3960440" cy="160791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4" name="Right Arrow 3"/>
          <p:cNvSpPr/>
          <p:nvPr/>
        </p:nvSpPr>
        <p:spPr>
          <a:xfrm>
            <a:off x="3782218" y="3575354"/>
            <a:ext cx="42974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
        <p:nvSpPr>
          <p:cNvPr id="21" name="Rectangle 20"/>
          <p:cNvSpPr/>
          <p:nvPr/>
        </p:nvSpPr>
        <p:spPr>
          <a:xfrm>
            <a:off x="559033" y="4941168"/>
            <a:ext cx="7826693" cy="162731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22" name="TextBox 21"/>
          <p:cNvSpPr txBox="1"/>
          <p:nvPr/>
        </p:nvSpPr>
        <p:spPr>
          <a:xfrm>
            <a:off x="899592" y="5301208"/>
            <a:ext cx="7669255" cy="738664"/>
          </a:xfrm>
          <a:prstGeom prst="rect">
            <a:avLst/>
          </a:prstGeom>
          <a:noFill/>
        </p:spPr>
        <p:txBody>
          <a:bodyPr wrap="square">
            <a:spAutoFit/>
          </a:bodyPr>
          <a:lstStyle/>
          <a:p>
            <a:pPr>
              <a:defRPr/>
            </a:pPr>
            <a:r>
              <a:rPr lang="en-US" sz="1400" dirty="0" smtClean="0">
                <a:solidFill>
                  <a:srgbClr val="FFFFE9"/>
                </a:solidFill>
                <a:latin typeface="Arial"/>
              </a:rPr>
              <a:t>In such a universe, all of space is causally connected to observer:</a:t>
            </a:r>
          </a:p>
          <a:p>
            <a:pPr>
              <a:defRPr/>
            </a:pPr>
            <a:endParaRPr lang="en-US" sz="1400" dirty="0">
              <a:solidFill>
                <a:srgbClr val="FFFFE9"/>
              </a:solidFill>
              <a:latin typeface="Arial"/>
            </a:endParaRPr>
          </a:p>
          <a:p>
            <a:pPr>
              <a:defRPr/>
            </a:pPr>
            <a:r>
              <a:rPr lang="en-US" sz="1400" dirty="0" smtClean="0">
                <a:solidFill>
                  <a:srgbClr val="FFFFE9"/>
                </a:solidFill>
                <a:latin typeface="Arial"/>
              </a:rPr>
              <a:t>In such a universe, you could see every point in space.  </a:t>
            </a:r>
          </a:p>
        </p:txBody>
      </p:sp>
    </p:spTree>
    <p:extLst>
      <p:ext uri="{BB962C8B-B14F-4D97-AF65-F5344CB8AC3E}">
        <p14:creationId xmlns:p14="http://schemas.microsoft.com/office/powerpoint/2010/main" val="2723924362"/>
      </p:ext>
    </p:extLst>
  </p:cSld>
  <p:clrMapOvr>
    <a:masterClrMapping/>
  </p:clrMapOvr>
  <p:transition>
    <p:zoom/>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571500" y="5715000"/>
            <a:ext cx="7929563" cy="1000125"/>
          </a:xfrm>
          <a:prstGeom prst="rect">
            <a:avLst/>
          </a:prstGeom>
          <a:no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5500" b="1" dirty="0">
                <a:solidFill>
                  <a:srgbClr val="FFFFE9"/>
                </a:solidFill>
                <a:effectLst>
                  <a:outerShdw blurRad="38100" dist="38100" dir="2700000" algn="tl">
                    <a:srgbClr val="000000"/>
                  </a:outerShdw>
                </a:effectLst>
                <a:latin typeface="Arial"/>
              </a:rPr>
              <a:t>Cosmic Event Horizon</a:t>
            </a:r>
          </a:p>
          <a:p>
            <a:pPr algn="ctr">
              <a:lnSpc>
                <a:spcPct val="50000"/>
              </a:lnSpc>
              <a:spcBef>
                <a:spcPct val="50000"/>
              </a:spcBef>
              <a:defRPr/>
            </a:pPr>
            <a:endParaRPr lang="en-US" sz="6000" b="1" dirty="0">
              <a:solidFill>
                <a:srgbClr val="FFFFE9"/>
              </a:solidFill>
              <a:effectLst>
                <a:outerShdw blurRad="38100" dist="38100" dir="2700000" algn="tl">
                  <a:srgbClr val="000000"/>
                </a:outerShdw>
              </a:effectLst>
              <a:latin typeface="Papyrus" pitchFamily="66" charset="0"/>
            </a:endParaRPr>
          </a:p>
        </p:txBody>
      </p:sp>
      <p:sp>
        <p:nvSpPr>
          <p:cNvPr id="9" name="TextBox 8"/>
          <p:cNvSpPr txBox="1"/>
          <p:nvPr/>
        </p:nvSpPr>
        <p:spPr>
          <a:xfrm>
            <a:off x="714375" y="5857875"/>
            <a:ext cx="8072438" cy="769938"/>
          </a:xfrm>
          <a:prstGeom prst="rect">
            <a:avLst/>
          </a:prstGeom>
          <a:noFill/>
        </p:spPr>
        <p:txBody>
          <a:bodyPr>
            <a:spAutoFit/>
          </a:bodyPr>
          <a:lstStyle/>
          <a:p>
            <a:pPr>
              <a:defRPr/>
            </a:pPr>
            <a:r>
              <a:rPr lang="en-US" sz="2200" b="1" dirty="0">
                <a:solidFill>
                  <a:srgbClr val="FFFFD9">
                    <a:lumMod val="85000"/>
                    <a:lumOff val="15000"/>
                  </a:srgbClr>
                </a:solidFill>
                <a:latin typeface="Arial"/>
              </a:rPr>
              <a:t>Event Horizon of the Universe:</a:t>
            </a:r>
          </a:p>
          <a:p>
            <a:pPr>
              <a:defRPr/>
            </a:pPr>
            <a:r>
              <a:rPr lang="en-US" sz="2200" b="1" dirty="0">
                <a:solidFill>
                  <a:srgbClr val="FFFFD9">
                    <a:lumMod val="85000"/>
                    <a:lumOff val="15000"/>
                  </a:srgbClr>
                </a:solidFill>
                <a:latin typeface="Arial"/>
              </a:rPr>
              <a:t>the distance over which one may still communicate …</a:t>
            </a:r>
          </a:p>
        </p:txBody>
      </p:sp>
      <p:graphicFrame>
        <p:nvGraphicFramePr>
          <p:cNvPr id="130053" name="Object 4"/>
          <p:cNvGraphicFramePr>
            <a:graphicFrameLocks noChangeAspect="1"/>
          </p:cNvGraphicFramePr>
          <p:nvPr/>
        </p:nvGraphicFramePr>
        <p:xfrm>
          <a:off x="5000625" y="2143125"/>
          <a:ext cx="2928938" cy="492125"/>
        </p:xfrm>
        <a:graphic>
          <a:graphicData uri="http://schemas.openxmlformats.org/presentationml/2006/ole">
            <mc:AlternateContent xmlns:mc="http://schemas.openxmlformats.org/markup-compatibility/2006">
              <mc:Choice xmlns:v="urn:schemas-microsoft-com:vml" Requires="v">
                <p:oleObj spid="_x0000_s188470" name="Equation" r:id="rId3" imgW="1358900" imgH="228600" progId="Equation.DSMT4">
                  <p:embed/>
                </p:oleObj>
              </mc:Choice>
              <mc:Fallback>
                <p:oleObj name="Equation" r:id="rId3" imgW="1358900" imgH="228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25" y="2143125"/>
                        <a:ext cx="2928938"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 name="TextBox 9"/>
          <p:cNvSpPr txBox="1"/>
          <p:nvPr/>
        </p:nvSpPr>
        <p:spPr>
          <a:xfrm>
            <a:off x="500063" y="1357313"/>
            <a:ext cx="5715000" cy="1754187"/>
          </a:xfrm>
          <a:prstGeom prst="rect">
            <a:avLst/>
          </a:prstGeom>
          <a:noFill/>
        </p:spPr>
        <p:txBody>
          <a:bodyPr>
            <a:spAutoFit/>
          </a:bodyPr>
          <a:lstStyle/>
          <a:p>
            <a:pPr>
              <a:defRPr/>
            </a:pPr>
            <a:r>
              <a:rPr lang="en-US" b="1" dirty="0">
                <a:solidFill>
                  <a:srgbClr val="FFFFE9"/>
                </a:solidFill>
                <a:latin typeface="Arial"/>
              </a:rPr>
              <a:t>Light travel in an expanding Universe:</a:t>
            </a:r>
          </a:p>
          <a:p>
            <a:pPr>
              <a:defRPr/>
            </a:pPr>
            <a:endParaRPr lang="en-US" b="1" dirty="0">
              <a:solidFill>
                <a:srgbClr val="FFFFE9"/>
              </a:solidFill>
              <a:latin typeface="Arial"/>
            </a:endParaRPr>
          </a:p>
          <a:p>
            <a:pPr>
              <a:defRPr/>
            </a:pPr>
            <a:endParaRPr lang="en-US" b="1" dirty="0">
              <a:solidFill>
                <a:srgbClr val="FFFFE9"/>
              </a:solidFill>
              <a:latin typeface="Arial"/>
            </a:endParaRPr>
          </a:p>
          <a:p>
            <a:pPr>
              <a:defRPr/>
            </a:pPr>
            <a:r>
              <a:rPr lang="en-US" b="1" dirty="0">
                <a:solidFill>
                  <a:srgbClr val="FFFFE9"/>
                </a:solidFill>
                <a:latin typeface="Arial"/>
                <a:sym typeface="Mathematica1"/>
              </a:rPr>
              <a:t>      </a:t>
            </a:r>
            <a:r>
              <a:rPr lang="en-US" b="1" dirty="0">
                <a:solidFill>
                  <a:srgbClr val="FFFFE9"/>
                </a:solidFill>
                <a:latin typeface="Arial"/>
              </a:rPr>
              <a:t>Robertson-Walker metric:</a:t>
            </a:r>
          </a:p>
          <a:p>
            <a:pPr>
              <a:defRPr/>
            </a:pPr>
            <a:endParaRPr lang="en-US" b="1" dirty="0">
              <a:solidFill>
                <a:srgbClr val="FFFFE9"/>
              </a:solidFill>
              <a:latin typeface="Arial"/>
            </a:endParaRPr>
          </a:p>
          <a:p>
            <a:pPr>
              <a:defRPr/>
            </a:pPr>
            <a:r>
              <a:rPr lang="en-US" b="1" dirty="0">
                <a:solidFill>
                  <a:srgbClr val="FFFFE9"/>
                </a:solidFill>
                <a:latin typeface="Arial"/>
                <a:sym typeface="Mathematica1"/>
              </a:rPr>
              <a:t>      </a:t>
            </a:r>
            <a:r>
              <a:rPr lang="en-US" b="1" dirty="0">
                <a:solidFill>
                  <a:srgbClr val="FFFFE9"/>
                </a:solidFill>
                <a:latin typeface="Arial"/>
              </a:rPr>
              <a:t>Light:</a:t>
            </a:r>
          </a:p>
        </p:txBody>
      </p:sp>
      <p:graphicFrame>
        <p:nvGraphicFramePr>
          <p:cNvPr id="130055" name="Object 3"/>
          <p:cNvGraphicFramePr>
            <a:graphicFrameLocks noChangeAspect="1"/>
          </p:cNvGraphicFramePr>
          <p:nvPr/>
        </p:nvGraphicFramePr>
        <p:xfrm>
          <a:off x="5000625" y="2643188"/>
          <a:ext cx="1039813" cy="492125"/>
        </p:xfrm>
        <a:graphic>
          <a:graphicData uri="http://schemas.openxmlformats.org/presentationml/2006/ole">
            <mc:AlternateContent xmlns:mc="http://schemas.openxmlformats.org/markup-compatibility/2006">
              <mc:Choice xmlns:v="urn:schemas-microsoft-com:vml" Requires="v">
                <p:oleObj spid="_x0000_s188471" name="Equation" r:id="rId5" imgW="482391" imgH="228501" progId="Equation.DSMT4">
                  <p:embed/>
                </p:oleObj>
              </mc:Choice>
              <mc:Fallback>
                <p:oleObj name="Equation" r:id="rId5" imgW="482391" imgH="228501"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0625" y="2643188"/>
                        <a:ext cx="1039813"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Rectangle 10"/>
          <p:cNvSpPr/>
          <p:nvPr/>
        </p:nvSpPr>
        <p:spPr>
          <a:xfrm>
            <a:off x="571500" y="2071688"/>
            <a:ext cx="7858125" cy="11430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graphicFrame>
        <p:nvGraphicFramePr>
          <p:cNvPr id="130057" name="Object 4"/>
          <p:cNvGraphicFramePr>
            <a:graphicFrameLocks noChangeAspect="1"/>
          </p:cNvGraphicFramePr>
          <p:nvPr/>
        </p:nvGraphicFramePr>
        <p:xfrm>
          <a:off x="947738" y="3429000"/>
          <a:ext cx="2468562" cy="1357313"/>
        </p:xfrm>
        <a:graphic>
          <a:graphicData uri="http://schemas.openxmlformats.org/presentationml/2006/ole">
            <mc:AlternateContent xmlns:mc="http://schemas.openxmlformats.org/markup-compatibility/2006">
              <mc:Choice xmlns:v="urn:schemas-microsoft-com:vml" Requires="v">
                <p:oleObj spid="_x0000_s188472" name="Equation" r:id="rId7" imgW="876300" imgH="482600" progId="Equation.DSMT4">
                  <p:embed/>
                </p:oleObj>
              </mc:Choice>
              <mc:Fallback>
                <p:oleObj name="Equation" r:id="rId7" imgW="876300" imgH="4826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7738" y="3429000"/>
                        <a:ext cx="2468562" cy="1357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0058" name="Object 5"/>
          <p:cNvGraphicFramePr>
            <a:graphicFrameLocks noChangeAspect="1"/>
          </p:cNvGraphicFramePr>
          <p:nvPr/>
        </p:nvGraphicFramePr>
        <p:xfrm>
          <a:off x="5019675" y="3429000"/>
          <a:ext cx="3146425" cy="1357313"/>
        </p:xfrm>
        <a:graphic>
          <a:graphicData uri="http://schemas.openxmlformats.org/presentationml/2006/ole">
            <mc:AlternateContent xmlns:mc="http://schemas.openxmlformats.org/markup-compatibility/2006">
              <mc:Choice xmlns:v="urn:schemas-microsoft-com:vml" Requires="v">
                <p:oleObj spid="_x0000_s188473" name="Equation" r:id="rId9" imgW="1117115" imgH="482391" progId="Equation.DSMT4">
                  <p:embed/>
                </p:oleObj>
              </mc:Choice>
              <mc:Fallback>
                <p:oleObj name="Equation" r:id="rId9" imgW="1117115" imgH="482391"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19675" y="3429000"/>
                        <a:ext cx="3146425" cy="1357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Rectangle 11"/>
          <p:cNvSpPr/>
          <p:nvPr/>
        </p:nvSpPr>
        <p:spPr>
          <a:xfrm>
            <a:off x="571500" y="3500438"/>
            <a:ext cx="3357563" cy="192881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3" name="Rectangle 12"/>
          <p:cNvSpPr/>
          <p:nvPr/>
        </p:nvSpPr>
        <p:spPr>
          <a:xfrm>
            <a:off x="4857750" y="3500438"/>
            <a:ext cx="3571875" cy="19288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4" name="TextBox 13"/>
          <p:cNvSpPr txBox="1"/>
          <p:nvPr/>
        </p:nvSpPr>
        <p:spPr>
          <a:xfrm>
            <a:off x="684213" y="4868863"/>
            <a:ext cx="3286125" cy="523875"/>
          </a:xfrm>
          <a:prstGeom prst="rect">
            <a:avLst/>
          </a:prstGeom>
          <a:noFill/>
        </p:spPr>
        <p:txBody>
          <a:bodyPr>
            <a:spAutoFit/>
          </a:bodyPr>
          <a:lstStyle/>
          <a:p>
            <a:pPr>
              <a:defRPr/>
            </a:pPr>
            <a:r>
              <a:rPr lang="en-US" sz="1400" dirty="0">
                <a:solidFill>
                  <a:srgbClr val="FFFFE9"/>
                </a:solidFill>
                <a:latin typeface="Arial"/>
              </a:rPr>
              <a:t>Event Horizon distance in </a:t>
            </a:r>
          </a:p>
          <a:p>
            <a:pPr>
              <a:defRPr/>
            </a:pPr>
            <a:r>
              <a:rPr lang="en-US" sz="1400" dirty="0" err="1">
                <a:solidFill>
                  <a:srgbClr val="FFFFE9"/>
                </a:solidFill>
                <a:latin typeface="Arial"/>
              </a:rPr>
              <a:t>comoving</a:t>
            </a:r>
            <a:r>
              <a:rPr lang="en-US" sz="1400" dirty="0">
                <a:solidFill>
                  <a:srgbClr val="FFFFE9"/>
                </a:solidFill>
                <a:latin typeface="Arial"/>
              </a:rPr>
              <a:t> space</a:t>
            </a:r>
          </a:p>
        </p:txBody>
      </p:sp>
      <p:sp>
        <p:nvSpPr>
          <p:cNvPr id="15" name="TextBox 14"/>
          <p:cNvSpPr txBox="1"/>
          <p:nvPr/>
        </p:nvSpPr>
        <p:spPr>
          <a:xfrm>
            <a:off x="5003800" y="4868863"/>
            <a:ext cx="3286125" cy="523875"/>
          </a:xfrm>
          <a:prstGeom prst="rect">
            <a:avLst/>
          </a:prstGeom>
          <a:noFill/>
        </p:spPr>
        <p:txBody>
          <a:bodyPr>
            <a:spAutoFit/>
          </a:bodyPr>
          <a:lstStyle/>
          <a:p>
            <a:pPr>
              <a:defRPr/>
            </a:pPr>
            <a:r>
              <a:rPr lang="en-US" sz="1400" dirty="0">
                <a:solidFill>
                  <a:srgbClr val="FFFFE9"/>
                </a:solidFill>
                <a:latin typeface="Arial"/>
              </a:rPr>
              <a:t>Event Horizon distance in </a:t>
            </a:r>
          </a:p>
          <a:p>
            <a:pPr>
              <a:defRPr/>
            </a:pPr>
            <a:r>
              <a:rPr lang="en-US" sz="1400" dirty="0">
                <a:solidFill>
                  <a:srgbClr val="FFFFE9"/>
                </a:solidFill>
                <a:latin typeface="Arial"/>
              </a:rPr>
              <a:t>physical space</a:t>
            </a:r>
          </a:p>
        </p:txBody>
      </p:sp>
      <p:sp>
        <p:nvSpPr>
          <p:cNvPr id="16" name="Left-Right Arrow 15"/>
          <p:cNvSpPr/>
          <p:nvPr/>
        </p:nvSpPr>
        <p:spPr>
          <a:xfrm>
            <a:off x="4071938" y="4286250"/>
            <a:ext cx="642937" cy="428625"/>
          </a:xfrm>
          <a:prstGeom prst="leftRightArrow">
            <a:avLst/>
          </a:prstGeom>
          <a:solidFill>
            <a:schemeClr val="accent3"/>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1414438031"/>
      </p:ext>
    </p:extLst>
  </p:cSld>
  <p:clrMapOvr>
    <a:masterClrMapping/>
  </p:clrMapOvr>
  <p:transition>
    <p:zoom/>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Rectangle 6"/>
          <p:cNvSpPr/>
          <p:nvPr/>
        </p:nvSpPr>
        <p:spPr>
          <a:xfrm>
            <a:off x="535780" y="1071563"/>
            <a:ext cx="7929563" cy="1000125"/>
          </a:xfrm>
          <a:prstGeom prst="rect">
            <a:avLst/>
          </a:prstGeom>
          <a:no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5500" b="1" dirty="0">
                <a:solidFill>
                  <a:srgbClr val="FFFFE9"/>
                </a:solidFill>
                <a:effectLst>
                  <a:outerShdw blurRad="38100" dist="38100" dir="2700000" algn="tl">
                    <a:srgbClr val="000000"/>
                  </a:outerShdw>
                </a:effectLst>
                <a:latin typeface="Arial"/>
              </a:rPr>
              <a:t>Cosmic </a:t>
            </a:r>
            <a:r>
              <a:rPr lang="en-US" sz="5500" b="1" dirty="0" smtClean="0">
                <a:solidFill>
                  <a:srgbClr val="FFFFE9"/>
                </a:solidFill>
                <a:effectLst>
                  <a:outerShdw blurRad="38100" dist="38100" dir="2700000" algn="tl">
                    <a:srgbClr val="000000"/>
                  </a:outerShdw>
                </a:effectLst>
                <a:latin typeface="Arial"/>
              </a:rPr>
              <a:t>Event </a:t>
            </a:r>
            <a:r>
              <a:rPr lang="en-US" sz="5500" b="1" dirty="0">
                <a:solidFill>
                  <a:srgbClr val="FFFFE9"/>
                </a:solidFill>
                <a:effectLst>
                  <a:outerShdw blurRad="38100" dist="38100" dir="2700000" algn="tl">
                    <a:srgbClr val="000000"/>
                  </a:outerShdw>
                </a:effectLst>
                <a:latin typeface="Arial"/>
              </a:rPr>
              <a:t>Horizon</a:t>
            </a:r>
          </a:p>
          <a:p>
            <a:pPr algn="ctr">
              <a:lnSpc>
                <a:spcPct val="50000"/>
              </a:lnSpc>
              <a:spcBef>
                <a:spcPct val="50000"/>
              </a:spcBef>
              <a:defRPr/>
            </a:pPr>
            <a:endParaRPr lang="en-US" sz="6000" b="1" dirty="0">
              <a:solidFill>
                <a:srgbClr val="FFFFE9"/>
              </a:solidFill>
              <a:effectLst>
                <a:outerShdw blurRad="38100" dist="38100" dir="2700000" algn="tl">
                  <a:srgbClr val="000000"/>
                </a:outerShdw>
              </a:effectLst>
              <a:latin typeface="Papyrus" pitchFamily="66" charset="0"/>
            </a:endParaRPr>
          </a:p>
        </p:txBody>
      </p:sp>
      <p:sp>
        <p:nvSpPr>
          <p:cNvPr id="9" name="TextBox 8"/>
          <p:cNvSpPr txBox="1"/>
          <p:nvPr/>
        </p:nvSpPr>
        <p:spPr>
          <a:xfrm>
            <a:off x="603064" y="1186656"/>
            <a:ext cx="8072438" cy="769938"/>
          </a:xfrm>
          <a:prstGeom prst="rect">
            <a:avLst/>
          </a:prstGeom>
          <a:noFill/>
        </p:spPr>
        <p:txBody>
          <a:bodyPr>
            <a:spAutoFit/>
          </a:bodyPr>
          <a:lstStyle/>
          <a:p>
            <a:pPr>
              <a:defRPr/>
            </a:pPr>
            <a:r>
              <a:rPr lang="en-US" sz="2200" b="1" dirty="0" smtClean="0">
                <a:solidFill>
                  <a:srgbClr val="FFFFD9">
                    <a:lumMod val="85000"/>
                    <a:lumOff val="15000"/>
                  </a:srgbClr>
                </a:solidFill>
                <a:latin typeface="Arial"/>
              </a:rPr>
              <a:t>Event Horizon </a:t>
            </a:r>
            <a:r>
              <a:rPr lang="en-US" sz="2200" b="1" dirty="0">
                <a:solidFill>
                  <a:srgbClr val="FFFFD9">
                    <a:lumMod val="85000"/>
                    <a:lumOff val="15000"/>
                  </a:srgbClr>
                </a:solidFill>
                <a:latin typeface="Arial"/>
              </a:rPr>
              <a:t>of the Universe:</a:t>
            </a:r>
          </a:p>
          <a:p>
            <a:pPr>
              <a:defRPr/>
            </a:pPr>
            <a:r>
              <a:rPr lang="en-US" sz="2200" b="1" dirty="0">
                <a:solidFill>
                  <a:srgbClr val="FFFFD9">
                    <a:lumMod val="85000"/>
                    <a:lumOff val="15000"/>
                  </a:srgbClr>
                </a:solidFill>
                <a:latin typeface="Arial"/>
              </a:rPr>
              <a:t>distance </a:t>
            </a:r>
            <a:r>
              <a:rPr lang="en-US" sz="2200" b="1" dirty="0" smtClean="0">
                <a:solidFill>
                  <a:srgbClr val="FFFFD9">
                    <a:lumMod val="85000"/>
                    <a:lumOff val="15000"/>
                  </a:srgbClr>
                </a:solidFill>
                <a:latin typeface="Arial"/>
              </a:rPr>
              <a:t>light may still travel in Universe. </a:t>
            </a:r>
            <a:endParaRPr lang="en-US" sz="2200" b="1" dirty="0">
              <a:solidFill>
                <a:srgbClr val="FFFFD9">
                  <a:lumMod val="85000"/>
                  <a:lumOff val="15000"/>
                </a:srgbClr>
              </a:solidFill>
              <a:latin typeface="Arial"/>
            </a:endParaRPr>
          </a:p>
        </p:txBody>
      </p:sp>
      <p:sp>
        <p:nvSpPr>
          <p:cNvPr id="11" name="Rectangle 10"/>
          <p:cNvSpPr/>
          <p:nvPr/>
        </p:nvSpPr>
        <p:spPr>
          <a:xfrm>
            <a:off x="571498" y="4293096"/>
            <a:ext cx="7858125" cy="243914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graphicFrame>
        <p:nvGraphicFramePr>
          <p:cNvPr id="129033" name="Object 4"/>
          <p:cNvGraphicFramePr>
            <a:graphicFrameLocks noChangeAspect="1"/>
          </p:cNvGraphicFramePr>
          <p:nvPr>
            <p:extLst>
              <p:ext uri="{D42A27DB-BD31-4B8C-83A1-F6EECF244321}">
                <p14:modId xmlns:p14="http://schemas.microsoft.com/office/powerpoint/2010/main" val="3168381279"/>
              </p:ext>
            </p:extLst>
          </p:nvPr>
        </p:nvGraphicFramePr>
        <p:xfrm>
          <a:off x="993775" y="2220913"/>
          <a:ext cx="2505075" cy="1357312"/>
        </p:xfrm>
        <a:graphic>
          <a:graphicData uri="http://schemas.openxmlformats.org/presentationml/2006/ole">
            <mc:AlternateContent xmlns:mc="http://schemas.openxmlformats.org/markup-compatibility/2006">
              <mc:Choice xmlns:v="urn:schemas-microsoft-com:vml" Requires="v">
                <p:oleObj spid="_x0000_s194594" name="Equation" r:id="rId3" imgW="888840" imgH="482400" progId="Equation.DSMT4">
                  <p:embed/>
                </p:oleObj>
              </mc:Choice>
              <mc:Fallback>
                <p:oleObj name="Equation" r:id="rId3" imgW="888840" imgH="482400" progId="Equation.DSMT4">
                  <p:embed/>
                  <p:pic>
                    <p:nvPicPr>
                      <p:cNvPr id="0" name=""/>
                      <p:cNvPicPr>
                        <a:picLocks noChangeAspect="1" noChangeArrowheads="1"/>
                      </p:cNvPicPr>
                      <p:nvPr/>
                    </p:nvPicPr>
                    <p:blipFill>
                      <a:blip r:embed="rId4"/>
                      <a:srcRect/>
                      <a:stretch>
                        <a:fillRect/>
                      </a:stretch>
                    </p:blipFill>
                    <p:spPr bwMode="auto">
                      <a:xfrm>
                        <a:off x="993775" y="2220913"/>
                        <a:ext cx="2505075" cy="1357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9034" name="Object 5"/>
          <p:cNvGraphicFramePr>
            <a:graphicFrameLocks noChangeAspect="1"/>
          </p:cNvGraphicFramePr>
          <p:nvPr>
            <p:extLst>
              <p:ext uri="{D42A27DB-BD31-4B8C-83A1-F6EECF244321}">
                <p14:modId xmlns:p14="http://schemas.microsoft.com/office/powerpoint/2010/main" val="1298803406"/>
              </p:ext>
            </p:extLst>
          </p:nvPr>
        </p:nvGraphicFramePr>
        <p:xfrm>
          <a:off x="5068888" y="2205038"/>
          <a:ext cx="3219450" cy="1357312"/>
        </p:xfrm>
        <a:graphic>
          <a:graphicData uri="http://schemas.openxmlformats.org/presentationml/2006/ole">
            <mc:AlternateContent xmlns:mc="http://schemas.openxmlformats.org/markup-compatibility/2006">
              <mc:Choice xmlns:v="urn:schemas-microsoft-com:vml" Requires="v">
                <p:oleObj spid="_x0000_s194595" name="Equation" r:id="rId5" imgW="1143000" imgH="482400" progId="Equation.DSMT4">
                  <p:embed/>
                </p:oleObj>
              </mc:Choice>
              <mc:Fallback>
                <p:oleObj name="Equation" r:id="rId5" imgW="1143000" imgH="482400" progId="Equation.DSMT4">
                  <p:embed/>
                  <p:pic>
                    <p:nvPicPr>
                      <p:cNvPr id="0" name=""/>
                      <p:cNvPicPr>
                        <a:picLocks noChangeAspect="1" noChangeArrowheads="1"/>
                      </p:cNvPicPr>
                      <p:nvPr/>
                    </p:nvPicPr>
                    <p:blipFill>
                      <a:blip r:embed="rId6"/>
                      <a:srcRect/>
                      <a:stretch>
                        <a:fillRect/>
                      </a:stretch>
                    </p:blipFill>
                    <p:spPr bwMode="auto">
                      <a:xfrm>
                        <a:off x="5068888" y="2205038"/>
                        <a:ext cx="3219450" cy="1357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Rectangle 11"/>
          <p:cNvSpPr/>
          <p:nvPr/>
        </p:nvSpPr>
        <p:spPr>
          <a:xfrm>
            <a:off x="543050" y="2204864"/>
            <a:ext cx="3357563" cy="192881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3" name="Rectangle 12"/>
          <p:cNvSpPr/>
          <p:nvPr/>
        </p:nvSpPr>
        <p:spPr>
          <a:xfrm>
            <a:off x="4891780" y="2204864"/>
            <a:ext cx="3571875" cy="19288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4" name="TextBox 13"/>
          <p:cNvSpPr txBox="1"/>
          <p:nvPr/>
        </p:nvSpPr>
        <p:spPr>
          <a:xfrm>
            <a:off x="603064" y="3717640"/>
            <a:ext cx="3608896" cy="307777"/>
          </a:xfrm>
          <a:prstGeom prst="rect">
            <a:avLst/>
          </a:prstGeom>
          <a:noFill/>
        </p:spPr>
        <p:txBody>
          <a:bodyPr wrap="square">
            <a:spAutoFit/>
          </a:bodyPr>
          <a:lstStyle/>
          <a:p>
            <a:pPr>
              <a:defRPr/>
            </a:pPr>
            <a:r>
              <a:rPr lang="en-US" sz="1400" dirty="0" smtClean="0">
                <a:solidFill>
                  <a:srgbClr val="FFFFE9"/>
                </a:solidFill>
                <a:latin typeface="Arial"/>
              </a:rPr>
              <a:t>Event Horizon </a:t>
            </a:r>
            <a:r>
              <a:rPr lang="en-US" sz="1400" dirty="0">
                <a:solidFill>
                  <a:srgbClr val="FFFFE9"/>
                </a:solidFill>
                <a:latin typeface="Arial"/>
              </a:rPr>
              <a:t>distance </a:t>
            </a:r>
            <a:r>
              <a:rPr lang="en-US" sz="1400" dirty="0" err="1" smtClean="0">
                <a:solidFill>
                  <a:srgbClr val="FFFFE9"/>
                </a:solidFill>
                <a:latin typeface="Arial"/>
              </a:rPr>
              <a:t>comoving</a:t>
            </a:r>
            <a:r>
              <a:rPr lang="en-US" sz="1400" dirty="0" smtClean="0">
                <a:solidFill>
                  <a:srgbClr val="FFFFE9"/>
                </a:solidFill>
                <a:latin typeface="Arial"/>
              </a:rPr>
              <a:t> </a:t>
            </a:r>
            <a:r>
              <a:rPr lang="en-US" sz="1400" dirty="0">
                <a:solidFill>
                  <a:srgbClr val="FFFFE9"/>
                </a:solidFill>
                <a:latin typeface="Arial"/>
              </a:rPr>
              <a:t>space</a:t>
            </a:r>
          </a:p>
        </p:txBody>
      </p:sp>
      <p:sp>
        <p:nvSpPr>
          <p:cNvPr id="15" name="TextBox 14"/>
          <p:cNvSpPr txBox="1"/>
          <p:nvPr/>
        </p:nvSpPr>
        <p:spPr>
          <a:xfrm>
            <a:off x="5034654" y="3717032"/>
            <a:ext cx="3286125" cy="307777"/>
          </a:xfrm>
          <a:prstGeom prst="rect">
            <a:avLst/>
          </a:prstGeom>
          <a:noFill/>
        </p:spPr>
        <p:txBody>
          <a:bodyPr>
            <a:spAutoFit/>
          </a:bodyPr>
          <a:lstStyle/>
          <a:p>
            <a:pPr>
              <a:defRPr/>
            </a:pPr>
            <a:r>
              <a:rPr lang="en-US" sz="1400" dirty="0" smtClean="0">
                <a:solidFill>
                  <a:srgbClr val="FFFFE9"/>
                </a:solidFill>
                <a:latin typeface="Arial"/>
              </a:rPr>
              <a:t>Event Horizon </a:t>
            </a:r>
            <a:r>
              <a:rPr lang="en-US" sz="1400" dirty="0">
                <a:solidFill>
                  <a:srgbClr val="FFFFE9"/>
                </a:solidFill>
                <a:latin typeface="Arial"/>
              </a:rPr>
              <a:t>distance </a:t>
            </a:r>
            <a:r>
              <a:rPr lang="en-US" sz="1400" dirty="0" smtClean="0">
                <a:solidFill>
                  <a:srgbClr val="FFFFE9"/>
                </a:solidFill>
                <a:latin typeface="Arial"/>
              </a:rPr>
              <a:t>physical </a:t>
            </a:r>
            <a:r>
              <a:rPr lang="en-US" sz="1400" dirty="0">
                <a:solidFill>
                  <a:srgbClr val="FFFFE9"/>
                </a:solidFill>
                <a:latin typeface="Arial"/>
              </a:rPr>
              <a:t>space</a:t>
            </a:r>
          </a:p>
        </p:txBody>
      </p:sp>
      <p:sp>
        <p:nvSpPr>
          <p:cNvPr id="16" name="Left-Right Arrow 15"/>
          <p:cNvSpPr/>
          <p:nvPr/>
        </p:nvSpPr>
        <p:spPr>
          <a:xfrm>
            <a:off x="4071938" y="2954957"/>
            <a:ext cx="642937" cy="428625"/>
          </a:xfrm>
          <a:prstGeom prst="leftRightArrow">
            <a:avLst/>
          </a:prstGeom>
          <a:solidFill>
            <a:schemeClr val="accent3"/>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7" name="TextBox 16"/>
          <p:cNvSpPr txBox="1"/>
          <p:nvPr/>
        </p:nvSpPr>
        <p:spPr>
          <a:xfrm>
            <a:off x="651524" y="4437112"/>
            <a:ext cx="7669255" cy="307777"/>
          </a:xfrm>
          <a:prstGeom prst="rect">
            <a:avLst/>
          </a:prstGeom>
          <a:noFill/>
        </p:spPr>
        <p:txBody>
          <a:bodyPr wrap="square">
            <a:spAutoFit/>
          </a:bodyPr>
          <a:lstStyle/>
          <a:p>
            <a:pPr>
              <a:defRPr/>
            </a:pPr>
            <a:r>
              <a:rPr lang="en-US" sz="1400" dirty="0" smtClean="0">
                <a:solidFill>
                  <a:srgbClr val="FFFFE9"/>
                </a:solidFill>
                <a:latin typeface="Arial"/>
              </a:rPr>
              <a:t>In a spatially flat Universe, the event horizon is:</a:t>
            </a:r>
            <a:endParaRPr lang="en-US" sz="1400" dirty="0">
              <a:solidFill>
                <a:srgbClr val="FFFFE9"/>
              </a:solidFill>
              <a:latin typeface="Aria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761360245"/>
              </p:ext>
            </p:extLst>
          </p:nvPr>
        </p:nvGraphicFramePr>
        <p:xfrm>
          <a:off x="4602163" y="4852988"/>
          <a:ext cx="3543300" cy="1573212"/>
        </p:xfrm>
        <a:graphic>
          <a:graphicData uri="http://schemas.openxmlformats.org/presentationml/2006/ole">
            <mc:AlternateContent xmlns:mc="http://schemas.openxmlformats.org/markup-compatibility/2006">
              <mc:Choice xmlns:v="urn:schemas-microsoft-com:vml" Requires="v">
                <p:oleObj spid="_x0000_s194596" name="Equation" r:id="rId7" imgW="1257120" imgH="558720" progId="Equation.DSMT4">
                  <p:embed/>
                </p:oleObj>
              </mc:Choice>
              <mc:Fallback>
                <p:oleObj name="Equation" r:id="rId7" imgW="1257120" imgH="558720" progId="Equation.DSMT4">
                  <p:embed/>
                  <p:pic>
                    <p:nvPicPr>
                      <p:cNvPr id="0" name=""/>
                      <p:cNvPicPr>
                        <a:picLocks noChangeAspect="1" noChangeArrowheads="1"/>
                      </p:cNvPicPr>
                      <p:nvPr/>
                    </p:nvPicPr>
                    <p:blipFill>
                      <a:blip r:embed="rId8"/>
                      <a:srcRect/>
                      <a:stretch>
                        <a:fillRect/>
                      </a:stretch>
                    </p:blipFill>
                    <p:spPr bwMode="auto">
                      <a:xfrm>
                        <a:off x="4602163" y="4852988"/>
                        <a:ext cx="3543300" cy="1573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672211331"/>
              </p:ext>
            </p:extLst>
          </p:nvPr>
        </p:nvGraphicFramePr>
        <p:xfrm>
          <a:off x="899592" y="4945137"/>
          <a:ext cx="2484437" cy="1135062"/>
        </p:xfrm>
        <a:graphic>
          <a:graphicData uri="http://schemas.openxmlformats.org/presentationml/2006/ole">
            <mc:AlternateContent xmlns:mc="http://schemas.openxmlformats.org/markup-compatibility/2006">
              <mc:Choice xmlns:v="urn:schemas-microsoft-com:vml" Requires="v">
                <p:oleObj spid="_x0000_s194597" name="Equation" r:id="rId9" imgW="723600" imgH="330120" progId="Equation.DSMT4">
                  <p:embed/>
                </p:oleObj>
              </mc:Choice>
              <mc:Fallback>
                <p:oleObj name="Equation" r:id="rId9" imgW="723600" imgH="330120" progId="Equation.DSMT4">
                  <p:embed/>
                  <p:pic>
                    <p:nvPicPr>
                      <p:cNvPr id="0" name=""/>
                      <p:cNvPicPr>
                        <a:picLocks noChangeAspect="1" noChangeArrowheads="1"/>
                      </p:cNvPicPr>
                      <p:nvPr/>
                    </p:nvPicPr>
                    <p:blipFill>
                      <a:blip r:embed="rId10"/>
                      <a:srcRect/>
                      <a:stretch>
                        <a:fillRect/>
                      </a:stretch>
                    </p:blipFill>
                    <p:spPr bwMode="auto">
                      <a:xfrm>
                        <a:off x="899592" y="4945137"/>
                        <a:ext cx="2484437" cy="1135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Rectangle 18"/>
          <p:cNvSpPr/>
          <p:nvPr/>
        </p:nvSpPr>
        <p:spPr>
          <a:xfrm>
            <a:off x="827585" y="4941168"/>
            <a:ext cx="2808312" cy="153590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20" name="Rectangle 19"/>
          <p:cNvSpPr/>
          <p:nvPr/>
        </p:nvSpPr>
        <p:spPr>
          <a:xfrm>
            <a:off x="4283968" y="4869160"/>
            <a:ext cx="3960440" cy="160791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4" name="Right Arrow 3"/>
          <p:cNvSpPr/>
          <p:nvPr/>
        </p:nvSpPr>
        <p:spPr>
          <a:xfrm>
            <a:off x="3782218" y="5378779"/>
            <a:ext cx="42974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Tree>
    <p:extLst>
      <p:ext uri="{BB962C8B-B14F-4D97-AF65-F5344CB8AC3E}">
        <p14:creationId xmlns:p14="http://schemas.microsoft.com/office/powerpoint/2010/main" val="2981267095"/>
      </p:ext>
    </p:extLst>
  </p:cSld>
  <p:clrMapOvr>
    <a:masterClrMapping/>
  </p:clrMapOvr>
  <p:transition>
    <p:zoom/>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Rectangle 6"/>
          <p:cNvSpPr/>
          <p:nvPr/>
        </p:nvSpPr>
        <p:spPr>
          <a:xfrm>
            <a:off x="535780" y="1071563"/>
            <a:ext cx="7929563" cy="1000125"/>
          </a:xfrm>
          <a:prstGeom prst="rect">
            <a:avLst/>
          </a:prstGeom>
          <a:no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5500" b="1" dirty="0">
                <a:solidFill>
                  <a:srgbClr val="FFFFE9"/>
                </a:solidFill>
                <a:effectLst>
                  <a:outerShdw blurRad="38100" dist="38100" dir="2700000" algn="tl">
                    <a:srgbClr val="000000"/>
                  </a:outerShdw>
                </a:effectLst>
                <a:latin typeface="Arial"/>
              </a:rPr>
              <a:t>Cosmic </a:t>
            </a:r>
            <a:r>
              <a:rPr lang="en-US" sz="5500" b="1" dirty="0" smtClean="0">
                <a:solidFill>
                  <a:srgbClr val="FFFFE9"/>
                </a:solidFill>
                <a:effectLst>
                  <a:outerShdw blurRad="38100" dist="38100" dir="2700000" algn="tl">
                    <a:srgbClr val="000000"/>
                  </a:outerShdw>
                </a:effectLst>
                <a:latin typeface="Arial"/>
              </a:rPr>
              <a:t>Event </a:t>
            </a:r>
            <a:r>
              <a:rPr lang="en-US" sz="5500" b="1" dirty="0">
                <a:solidFill>
                  <a:srgbClr val="FFFFE9"/>
                </a:solidFill>
                <a:effectLst>
                  <a:outerShdw blurRad="38100" dist="38100" dir="2700000" algn="tl">
                    <a:srgbClr val="000000"/>
                  </a:outerShdw>
                </a:effectLst>
                <a:latin typeface="Arial"/>
              </a:rPr>
              <a:t>Horizon</a:t>
            </a:r>
          </a:p>
          <a:p>
            <a:pPr algn="ctr">
              <a:lnSpc>
                <a:spcPct val="50000"/>
              </a:lnSpc>
              <a:spcBef>
                <a:spcPct val="50000"/>
              </a:spcBef>
              <a:defRPr/>
            </a:pPr>
            <a:endParaRPr lang="en-US" sz="6000" b="1" dirty="0">
              <a:solidFill>
                <a:srgbClr val="FFFFE9"/>
              </a:solidFill>
              <a:effectLst>
                <a:outerShdw blurRad="38100" dist="38100" dir="2700000" algn="tl">
                  <a:srgbClr val="000000"/>
                </a:outerShdw>
              </a:effectLst>
              <a:latin typeface="Papyrus" pitchFamily="66" charset="0"/>
            </a:endParaRPr>
          </a:p>
        </p:txBody>
      </p:sp>
      <p:sp>
        <p:nvSpPr>
          <p:cNvPr id="9" name="TextBox 8"/>
          <p:cNvSpPr txBox="1"/>
          <p:nvPr/>
        </p:nvSpPr>
        <p:spPr>
          <a:xfrm>
            <a:off x="603064" y="1186656"/>
            <a:ext cx="8072438" cy="769938"/>
          </a:xfrm>
          <a:prstGeom prst="rect">
            <a:avLst/>
          </a:prstGeom>
          <a:noFill/>
        </p:spPr>
        <p:txBody>
          <a:bodyPr>
            <a:spAutoFit/>
          </a:bodyPr>
          <a:lstStyle/>
          <a:p>
            <a:pPr>
              <a:defRPr/>
            </a:pPr>
            <a:r>
              <a:rPr lang="en-US" sz="2200" b="1" dirty="0" smtClean="0">
                <a:solidFill>
                  <a:srgbClr val="FFFFD9">
                    <a:lumMod val="85000"/>
                    <a:lumOff val="15000"/>
                  </a:srgbClr>
                </a:solidFill>
                <a:latin typeface="Arial"/>
              </a:rPr>
              <a:t>Event Horizon </a:t>
            </a:r>
            <a:r>
              <a:rPr lang="en-US" sz="2200" b="1" dirty="0">
                <a:solidFill>
                  <a:srgbClr val="FFFFD9">
                    <a:lumMod val="85000"/>
                    <a:lumOff val="15000"/>
                  </a:srgbClr>
                </a:solidFill>
                <a:latin typeface="Arial"/>
              </a:rPr>
              <a:t>of the Universe:</a:t>
            </a:r>
          </a:p>
          <a:p>
            <a:pPr>
              <a:defRPr/>
            </a:pPr>
            <a:r>
              <a:rPr lang="en-US" sz="2200" b="1" dirty="0">
                <a:solidFill>
                  <a:srgbClr val="FFFFD9">
                    <a:lumMod val="85000"/>
                    <a:lumOff val="15000"/>
                  </a:srgbClr>
                </a:solidFill>
                <a:latin typeface="Arial"/>
              </a:rPr>
              <a:t>distance </a:t>
            </a:r>
            <a:r>
              <a:rPr lang="en-US" sz="2200" b="1" dirty="0" smtClean="0">
                <a:solidFill>
                  <a:srgbClr val="FFFFD9">
                    <a:lumMod val="85000"/>
                    <a:lumOff val="15000"/>
                  </a:srgbClr>
                </a:solidFill>
                <a:latin typeface="Arial"/>
              </a:rPr>
              <a:t>light may still travel in Universe. </a:t>
            </a:r>
            <a:endParaRPr lang="en-US" sz="2200" b="1" dirty="0">
              <a:solidFill>
                <a:srgbClr val="FFFFD9">
                  <a:lumMod val="85000"/>
                  <a:lumOff val="15000"/>
                </a:srgbClr>
              </a:solidFill>
              <a:latin typeface="Arial"/>
            </a:endParaRPr>
          </a:p>
        </p:txBody>
      </p:sp>
      <p:sp>
        <p:nvSpPr>
          <p:cNvPr id="11" name="Rectangle 10"/>
          <p:cNvSpPr/>
          <p:nvPr/>
        </p:nvSpPr>
        <p:spPr>
          <a:xfrm>
            <a:off x="535780" y="2151856"/>
            <a:ext cx="7858125" cy="199722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7" name="TextBox 16"/>
          <p:cNvSpPr txBox="1"/>
          <p:nvPr/>
        </p:nvSpPr>
        <p:spPr>
          <a:xfrm>
            <a:off x="688180" y="4445496"/>
            <a:ext cx="7669255" cy="307777"/>
          </a:xfrm>
          <a:prstGeom prst="rect">
            <a:avLst/>
          </a:prstGeom>
          <a:noFill/>
        </p:spPr>
        <p:txBody>
          <a:bodyPr wrap="square">
            <a:spAutoFit/>
          </a:bodyPr>
          <a:lstStyle/>
          <a:p>
            <a:pPr>
              <a:defRPr/>
            </a:pPr>
            <a:r>
              <a:rPr lang="en-US" sz="1400" dirty="0" smtClean="0">
                <a:solidFill>
                  <a:srgbClr val="FFFFE9"/>
                </a:solidFill>
                <a:latin typeface="Arial"/>
              </a:rPr>
              <a:t>In a spatially flat Universe, the event horizon is:</a:t>
            </a:r>
            <a:endParaRPr lang="en-US" sz="1400" dirty="0">
              <a:solidFill>
                <a:srgbClr val="FFFFE9"/>
              </a:solidFill>
              <a:latin typeface="Aria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721774101"/>
              </p:ext>
            </p:extLst>
          </p:nvPr>
        </p:nvGraphicFramePr>
        <p:xfrm>
          <a:off x="4611203" y="2297405"/>
          <a:ext cx="3543300" cy="1573212"/>
        </p:xfrm>
        <a:graphic>
          <a:graphicData uri="http://schemas.openxmlformats.org/presentationml/2006/ole">
            <mc:AlternateContent xmlns:mc="http://schemas.openxmlformats.org/markup-compatibility/2006">
              <mc:Choice xmlns:v="urn:schemas-microsoft-com:vml" Requires="v">
                <p:oleObj spid="_x0000_s195624" name="Equation" r:id="rId3" imgW="1257120" imgH="558720" progId="Equation.DSMT4">
                  <p:embed/>
                </p:oleObj>
              </mc:Choice>
              <mc:Fallback>
                <p:oleObj name="Equation" r:id="rId3" imgW="1257120" imgH="558720" progId="Equation.DSMT4">
                  <p:embed/>
                  <p:pic>
                    <p:nvPicPr>
                      <p:cNvPr id="0" name=""/>
                      <p:cNvPicPr>
                        <a:picLocks noChangeAspect="1" noChangeArrowheads="1"/>
                      </p:cNvPicPr>
                      <p:nvPr/>
                    </p:nvPicPr>
                    <p:blipFill>
                      <a:blip r:embed="rId4"/>
                      <a:srcRect/>
                      <a:stretch>
                        <a:fillRect/>
                      </a:stretch>
                    </p:blipFill>
                    <p:spPr bwMode="auto">
                      <a:xfrm>
                        <a:off x="4611203" y="2297405"/>
                        <a:ext cx="3543300" cy="1573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909979069"/>
              </p:ext>
            </p:extLst>
          </p:nvPr>
        </p:nvGraphicFramePr>
        <p:xfrm>
          <a:off x="827585" y="2581970"/>
          <a:ext cx="2484437" cy="1135062"/>
        </p:xfrm>
        <a:graphic>
          <a:graphicData uri="http://schemas.openxmlformats.org/presentationml/2006/ole">
            <mc:AlternateContent xmlns:mc="http://schemas.openxmlformats.org/markup-compatibility/2006">
              <mc:Choice xmlns:v="urn:schemas-microsoft-com:vml" Requires="v">
                <p:oleObj spid="_x0000_s195625" name="Equation" r:id="rId5" imgW="723600" imgH="330120" progId="Equation.DSMT4">
                  <p:embed/>
                </p:oleObj>
              </mc:Choice>
              <mc:Fallback>
                <p:oleObj name="Equation" r:id="rId5" imgW="723600" imgH="330120" progId="Equation.DSMT4">
                  <p:embed/>
                  <p:pic>
                    <p:nvPicPr>
                      <p:cNvPr id="0" name=""/>
                      <p:cNvPicPr>
                        <a:picLocks noChangeAspect="1" noChangeArrowheads="1"/>
                      </p:cNvPicPr>
                      <p:nvPr/>
                    </p:nvPicPr>
                    <p:blipFill>
                      <a:blip r:embed="rId6"/>
                      <a:srcRect/>
                      <a:stretch>
                        <a:fillRect/>
                      </a:stretch>
                    </p:blipFill>
                    <p:spPr bwMode="auto">
                      <a:xfrm>
                        <a:off x="827585" y="2581970"/>
                        <a:ext cx="2484437" cy="1135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Rectangle 18"/>
          <p:cNvSpPr/>
          <p:nvPr/>
        </p:nvSpPr>
        <p:spPr>
          <a:xfrm>
            <a:off x="755576" y="2335014"/>
            <a:ext cx="2808312" cy="153590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20" name="Rectangle 19"/>
          <p:cNvSpPr/>
          <p:nvPr/>
        </p:nvSpPr>
        <p:spPr>
          <a:xfrm>
            <a:off x="4283968" y="2335014"/>
            <a:ext cx="3960440" cy="160791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4" name="Right Arrow 3"/>
          <p:cNvSpPr/>
          <p:nvPr/>
        </p:nvSpPr>
        <p:spPr>
          <a:xfrm>
            <a:off x="3781239" y="2886943"/>
            <a:ext cx="42974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984913254"/>
              </p:ext>
            </p:extLst>
          </p:nvPr>
        </p:nvGraphicFramePr>
        <p:xfrm>
          <a:off x="688929" y="5085184"/>
          <a:ext cx="3977055" cy="1156438"/>
        </p:xfrm>
        <a:graphic>
          <a:graphicData uri="http://schemas.openxmlformats.org/presentationml/2006/ole">
            <mc:AlternateContent xmlns:mc="http://schemas.openxmlformats.org/markup-compatibility/2006">
              <mc:Choice xmlns:v="urn:schemas-microsoft-com:vml" Requires="v">
                <p:oleObj spid="_x0000_s195626" name="Equation" r:id="rId7" imgW="2361960" imgH="685800" progId="Equation.DSMT4">
                  <p:embed/>
                </p:oleObj>
              </mc:Choice>
              <mc:Fallback>
                <p:oleObj name="Equation" r:id="rId7" imgW="2361960" imgH="685800" progId="Equation.DSMT4">
                  <p:embed/>
                  <p:pic>
                    <p:nvPicPr>
                      <p:cNvPr id="0" name="Object 2"/>
                      <p:cNvPicPr>
                        <a:picLocks noChangeAspect="1" noChangeArrowheads="1"/>
                      </p:cNvPicPr>
                      <p:nvPr/>
                    </p:nvPicPr>
                    <p:blipFill>
                      <a:blip r:embed="rId8"/>
                      <a:srcRect/>
                      <a:stretch>
                        <a:fillRect/>
                      </a:stretch>
                    </p:blipFill>
                    <p:spPr bwMode="auto">
                      <a:xfrm>
                        <a:off x="688929" y="5085184"/>
                        <a:ext cx="3977055" cy="1156438"/>
                      </a:xfrm>
                      <a:prstGeom prst="rect">
                        <a:avLst/>
                      </a:prstGeom>
                      <a:noFill/>
                      <a:ln>
                        <a:noFill/>
                      </a:ln>
                      <a:effectLst/>
                    </p:spPr>
                  </p:pic>
                </p:oleObj>
              </mc:Fallback>
            </mc:AlternateContent>
          </a:graphicData>
        </a:graphic>
      </p:graphicFrame>
      <p:sp>
        <p:nvSpPr>
          <p:cNvPr id="21" name="Rectangle 20"/>
          <p:cNvSpPr/>
          <p:nvPr/>
        </p:nvSpPr>
        <p:spPr>
          <a:xfrm>
            <a:off x="535780" y="4293096"/>
            <a:ext cx="4252244" cy="208823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1123803822"/>
              </p:ext>
            </p:extLst>
          </p:nvPr>
        </p:nvGraphicFramePr>
        <p:xfrm>
          <a:off x="5218426" y="4625294"/>
          <a:ext cx="2827338" cy="965200"/>
        </p:xfrm>
        <a:graphic>
          <a:graphicData uri="http://schemas.openxmlformats.org/presentationml/2006/ole">
            <mc:AlternateContent xmlns:mc="http://schemas.openxmlformats.org/markup-compatibility/2006">
              <mc:Choice xmlns:v="urn:schemas-microsoft-com:vml" Requires="v">
                <p:oleObj spid="_x0000_s195627" name="Equation" r:id="rId9" imgW="1002960" imgH="342720" progId="Equation.DSMT4">
                  <p:embed/>
                </p:oleObj>
              </mc:Choice>
              <mc:Fallback>
                <p:oleObj name="Equation" r:id="rId9" imgW="1002960" imgH="342720" progId="Equation.DSMT4">
                  <p:embed/>
                  <p:pic>
                    <p:nvPicPr>
                      <p:cNvPr id="0" name="Object 1"/>
                      <p:cNvPicPr>
                        <a:picLocks noChangeAspect="1" noChangeArrowheads="1"/>
                      </p:cNvPicPr>
                      <p:nvPr/>
                    </p:nvPicPr>
                    <p:blipFill>
                      <a:blip r:embed="rId10"/>
                      <a:srcRect/>
                      <a:stretch>
                        <a:fillRect/>
                      </a:stretch>
                    </p:blipFill>
                    <p:spPr bwMode="auto">
                      <a:xfrm>
                        <a:off x="5218426" y="4625294"/>
                        <a:ext cx="2827338" cy="96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 name="Rectangle 21"/>
          <p:cNvSpPr/>
          <p:nvPr/>
        </p:nvSpPr>
        <p:spPr>
          <a:xfrm>
            <a:off x="4870285" y="4309292"/>
            <a:ext cx="3523620" cy="208823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23" name="TextBox 22"/>
          <p:cNvSpPr txBox="1"/>
          <p:nvPr/>
        </p:nvSpPr>
        <p:spPr>
          <a:xfrm>
            <a:off x="5076056" y="5949280"/>
            <a:ext cx="7669255" cy="307777"/>
          </a:xfrm>
          <a:prstGeom prst="rect">
            <a:avLst/>
          </a:prstGeom>
          <a:noFill/>
        </p:spPr>
        <p:txBody>
          <a:bodyPr wrap="square">
            <a:spAutoFit/>
          </a:bodyPr>
          <a:lstStyle/>
          <a:p>
            <a:pPr>
              <a:defRPr/>
            </a:pPr>
            <a:r>
              <a:rPr lang="en-US" sz="1400" dirty="0">
                <a:solidFill>
                  <a:srgbClr val="FFFFE9"/>
                </a:solidFill>
                <a:latin typeface="Arial"/>
              </a:rPr>
              <a:t>s</a:t>
            </a:r>
            <a:r>
              <a:rPr lang="en-US" sz="1400" dirty="0" smtClean="0">
                <a:solidFill>
                  <a:srgbClr val="FFFFE9"/>
                </a:solidFill>
                <a:latin typeface="Arial"/>
              </a:rPr>
              <a:t>hrinking event horizon:</a:t>
            </a:r>
            <a:endParaRPr lang="en-US" sz="1400" dirty="0">
              <a:solidFill>
                <a:srgbClr val="FFFFE9"/>
              </a:solidFill>
              <a:latin typeface="Arial"/>
            </a:endParaRPr>
          </a:p>
        </p:txBody>
      </p:sp>
    </p:spTree>
    <p:extLst>
      <p:ext uri="{BB962C8B-B14F-4D97-AF65-F5344CB8AC3E}">
        <p14:creationId xmlns:p14="http://schemas.microsoft.com/office/powerpoint/2010/main" val="3849363527"/>
      </p:ext>
    </p:extLst>
  </p:cSld>
  <p:clrMapOvr>
    <a:masterClrMapping/>
  </p:clrMapOvr>
  <p:transition>
    <p:zoom/>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DBDBDB"/>
        </a:solidFill>
        <a:effectLst/>
      </p:bgPr>
    </p:bg>
    <p:spTree>
      <p:nvGrpSpPr>
        <p:cNvPr id="1" name=""/>
        <p:cNvGrpSpPr/>
        <p:nvPr/>
      </p:nvGrpSpPr>
      <p:grpSpPr>
        <a:xfrm>
          <a:off x="0" y="0"/>
          <a:ext cx="0" cy="0"/>
          <a:chOff x="0" y="0"/>
          <a:chExt cx="0" cy="0"/>
        </a:xfrm>
      </p:grpSpPr>
      <p:sp>
        <p:nvSpPr>
          <p:cNvPr id="131074" name="Title 1"/>
          <p:cNvSpPr>
            <a:spLocks noGrp="1"/>
          </p:cNvSpPr>
          <p:nvPr>
            <p:ph type="title"/>
          </p:nvPr>
        </p:nvSpPr>
        <p:spPr/>
        <p:txBody>
          <a:bodyPr/>
          <a:lstStyle/>
          <a:p>
            <a:endParaRPr lang="en-US" smtClean="0"/>
          </a:p>
        </p:txBody>
      </p:sp>
      <p:pic>
        <p:nvPicPr>
          <p:cNvPr id="131075" name="Content Placeholder 3" descr="horizon.shrinking.sciam.1.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23850" y="-11113"/>
            <a:ext cx="8604250" cy="6869113"/>
          </a:xfrm>
        </p:spPr>
      </p:pic>
    </p:spTree>
    <p:extLst>
      <p:ext uri="{BB962C8B-B14F-4D97-AF65-F5344CB8AC3E}">
        <p14:creationId xmlns:p14="http://schemas.microsoft.com/office/powerpoint/2010/main" val="3170559826"/>
      </p:ext>
    </p:extLst>
  </p:cSld>
  <p:clrMapOvr>
    <a:masterClrMapping/>
  </p:clrMapOvr>
  <p:transition>
    <p:zoom/>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2098" name="Title 1"/>
          <p:cNvSpPr>
            <a:spLocks noGrp="1"/>
          </p:cNvSpPr>
          <p:nvPr>
            <p:ph type="title"/>
          </p:nvPr>
        </p:nvSpPr>
        <p:spPr/>
        <p:txBody>
          <a:bodyPr/>
          <a:lstStyle/>
          <a:p>
            <a:endParaRPr lang="en-US" smtClean="0"/>
          </a:p>
        </p:txBody>
      </p:sp>
      <p:pic>
        <p:nvPicPr>
          <p:cNvPr id="132099" name="Content Placeholder 3" descr="fate.universe.sciam.2.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635375" y="3429000"/>
            <a:ext cx="5222875" cy="3090863"/>
          </a:xfrm>
        </p:spPr>
      </p:pic>
      <p:pic>
        <p:nvPicPr>
          <p:cNvPr id="132100" name="Picture 4" descr="fate.universe.sciam.1.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8400" y="404813"/>
            <a:ext cx="5184775" cy="306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0" y="333375"/>
            <a:ext cx="4176713" cy="3322638"/>
          </a:xfrm>
          <a:prstGeom prst="rect">
            <a:avLst/>
          </a:prstGeom>
          <a:noFill/>
        </p:spPr>
        <p:txBody>
          <a:bodyPr>
            <a:spAutoFit/>
          </a:bodyPr>
          <a:lstStyle/>
          <a:p>
            <a:pPr>
              <a:defRPr/>
            </a:pPr>
            <a:r>
              <a:rPr lang="en-US" sz="4000" b="1" dirty="0">
                <a:solidFill>
                  <a:srgbClr val="FFFFE9"/>
                </a:solidFill>
                <a:latin typeface="Arial"/>
              </a:rPr>
              <a:t>Cosmic  Fate</a:t>
            </a:r>
          </a:p>
          <a:p>
            <a:pPr>
              <a:defRPr/>
            </a:pPr>
            <a:endParaRPr lang="en-US" sz="4000" b="1" dirty="0">
              <a:solidFill>
                <a:srgbClr val="FFFFE9"/>
              </a:solidFill>
              <a:latin typeface="Arial"/>
            </a:endParaRPr>
          </a:p>
          <a:p>
            <a:pPr>
              <a:defRPr/>
            </a:pPr>
            <a:endParaRPr lang="en-US" sz="4000" b="1" dirty="0">
              <a:solidFill>
                <a:srgbClr val="FFFFE9"/>
              </a:solidFill>
              <a:latin typeface="Arial"/>
            </a:endParaRPr>
          </a:p>
          <a:p>
            <a:pPr>
              <a:defRPr/>
            </a:pPr>
            <a:r>
              <a:rPr lang="en-US" sz="2500" b="1" dirty="0">
                <a:solidFill>
                  <a:srgbClr val="FFFFE9"/>
                </a:solidFill>
                <a:latin typeface="Arial"/>
              </a:rPr>
              <a:t>100 </a:t>
            </a:r>
            <a:r>
              <a:rPr lang="en-US" sz="2500" b="1" dirty="0" err="1">
                <a:solidFill>
                  <a:srgbClr val="FFFFE9"/>
                </a:solidFill>
                <a:latin typeface="Arial"/>
              </a:rPr>
              <a:t>Gigayears</a:t>
            </a:r>
            <a:r>
              <a:rPr lang="en-US" sz="2500" b="1" dirty="0">
                <a:solidFill>
                  <a:srgbClr val="FFFFE9"/>
                </a:solidFill>
                <a:latin typeface="Arial"/>
              </a:rPr>
              <a:t>:</a:t>
            </a:r>
          </a:p>
          <a:p>
            <a:pPr>
              <a:defRPr/>
            </a:pPr>
            <a:r>
              <a:rPr lang="en-US" sz="2500" b="1" dirty="0">
                <a:solidFill>
                  <a:srgbClr val="FFFFE9"/>
                </a:solidFill>
                <a:latin typeface="Arial"/>
              </a:rPr>
              <a:t>the end of Cosmology</a:t>
            </a:r>
          </a:p>
          <a:p>
            <a:pPr>
              <a:defRPr/>
            </a:pPr>
            <a:endParaRPr lang="en-US" sz="4000" b="1" dirty="0">
              <a:solidFill>
                <a:srgbClr val="FFFFE9"/>
              </a:solidFill>
              <a:latin typeface="Arial"/>
            </a:endParaRPr>
          </a:p>
        </p:txBody>
      </p:sp>
      <p:sp>
        <p:nvSpPr>
          <p:cNvPr id="7" name="Rectangle 6"/>
          <p:cNvSpPr/>
          <p:nvPr/>
        </p:nvSpPr>
        <p:spPr>
          <a:xfrm>
            <a:off x="3708400" y="333375"/>
            <a:ext cx="5111750" cy="6191250"/>
          </a:xfrm>
          <a:prstGeom prst="rect">
            <a:avLst/>
          </a:prstGeom>
          <a:no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3025189865"/>
      </p:ext>
    </p:extLst>
  </p:cSld>
  <p:clrMapOvr>
    <a:masterClrMapping/>
  </p:clrMapOvr>
  <p:transition>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Rectangle 3"/>
          <p:cNvSpPr>
            <a:spLocks noChangeArrowheads="1"/>
          </p:cNvSpPr>
          <p:nvPr/>
        </p:nvSpPr>
        <p:spPr bwMode="auto">
          <a:xfrm>
            <a:off x="684212" y="1268760"/>
            <a:ext cx="7775575" cy="2160240"/>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sp>
        <p:nvSpPr>
          <p:cNvPr id="75781" name="Rectangle 5"/>
          <p:cNvSpPr>
            <a:spLocks noGrp="1" noChangeArrowheads="1"/>
          </p:cNvSpPr>
          <p:nvPr>
            <p:ph type="title" idx="4294967295"/>
          </p:nvPr>
        </p:nvSpPr>
        <p:spPr>
          <a:xfrm>
            <a:off x="-486569" y="6565"/>
            <a:ext cx="10117138" cy="1371600"/>
          </a:xfrm>
        </p:spPr>
        <p:txBody>
          <a:bodyPr/>
          <a:lstStyle/>
          <a:p>
            <a:pPr eaLnBrk="1" fontAlgn="auto" hangingPunct="1">
              <a:spcAft>
                <a:spcPts val="0"/>
              </a:spcAft>
              <a:defRPr/>
            </a:pPr>
            <a:r>
              <a:rPr lang="en-US" sz="5000" b="1" dirty="0" smtClean="0">
                <a:solidFill>
                  <a:schemeClr val="accent3"/>
                </a:solidFill>
              </a:rPr>
              <a:t>Dynamics</a:t>
            </a:r>
            <a:endParaRPr sz="5000" b="1" dirty="0" smtClean="0">
              <a:solidFill>
                <a:schemeClr val="accent3"/>
              </a:solidFill>
            </a:endParaRPr>
          </a:p>
        </p:txBody>
      </p:sp>
      <p:graphicFrame>
        <p:nvGraphicFramePr>
          <p:cNvPr id="12" name="Object 11"/>
          <p:cNvGraphicFramePr>
            <a:graphicFrameLocks noChangeAspect="1"/>
          </p:cNvGraphicFramePr>
          <p:nvPr>
            <p:extLst>
              <p:ext uri="{D42A27DB-BD31-4B8C-83A1-F6EECF244321}">
                <p14:modId xmlns:p14="http://schemas.microsoft.com/office/powerpoint/2010/main" val="2883609027"/>
              </p:ext>
            </p:extLst>
          </p:nvPr>
        </p:nvGraphicFramePr>
        <p:xfrm>
          <a:off x="3131840" y="1988840"/>
          <a:ext cx="3410206" cy="1101154"/>
        </p:xfrm>
        <a:graphic>
          <a:graphicData uri="http://schemas.openxmlformats.org/presentationml/2006/ole">
            <mc:AlternateContent xmlns:mc="http://schemas.openxmlformats.org/markup-compatibility/2006">
              <mc:Choice xmlns:v="urn:schemas-microsoft-com:vml" Requires="v">
                <p:oleObj spid="_x0000_s145543" name="Equation" r:id="rId3" imgW="1333440" imgH="431640" progId="Equation.DSMT4">
                  <p:embed/>
                </p:oleObj>
              </mc:Choice>
              <mc:Fallback>
                <p:oleObj name="Equation" r:id="rId3" imgW="1333440" imgH="431640" progId="Equation.DSMT4">
                  <p:embed/>
                  <p:pic>
                    <p:nvPicPr>
                      <p:cNvPr id="0" name=""/>
                      <p:cNvPicPr>
                        <a:picLocks noChangeAspect="1" noChangeArrowheads="1"/>
                      </p:cNvPicPr>
                      <p:nvPr/>
                    </p:nvPicPr>
                    <p:blipFill>
                      <a:blip r:embed="rId4"/>
                      <a:srcRect/>
                      <a:stretch>
                        <a:fillRect/>
                      </a:stretch>
                    </p:blipFill>
                    <p:spPr bwMode="auto">
                      <a:xfrm>
                        <a:off x="3131840" y="1988840"/>
                        <a:ext cx="3410206" cy="1101154"/>
                      </a:xfrm>
                      <a:prstGeom prst="rect">
                        <a:avLst/>
                      </a:prstGeom>
                      <a:noFill/>
                      <a:ln>
                        <a:noFill/>
                      </a:ln>
                    </p:spPr>
                  </p:pic>
                </p:oleObj>
              </mc:Fallback>
            </mc:AlternateContent>
          </a:graphicData>
        </a:graphic>
      </p:graphicFrame>
      <p:sp>
        <p:nvSpPr>
          <p:cNvPr id="16" name="Rectangle 3"/>
          <p:cNvSpPr>
            <a:spLocks noChangeArrowheads="1"/>
          </p:cNvSpPr>
          <p:nvPr/>
        </p:nvSpPr>
        <p:spPr bwMode="auto">
          <a:xfrm>
            <a:off x="675910" y="3645024"/>
            <a:ext cx="7775575" cy="2736304"/>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sp>
        <p:nvSpPr>
          <p:cNvPr id="7" name="TextBox 6"/>
          <p:cNvSpPr txBox="1"/>
          <p:nvPr/>
        </p:nvSpPr>
        <p:spPr>
          <a:xfrm>
            <a:off x="3059832" y="1484784"/>
            <a:ext cx="3917941" cy="369332"/>
          </a:xfrm>
          <a:prstGeom prst="rect">
            <a:avLst/>
          </a:prstGeom>
          <a:noFill/>
        </p:spPr>
        <p:txBody>
          <a:bodyPr wrap="square" rtlCol="0">
            <a:spAutoFit/>
          </a:bodyPr>
          <a:lstStyle/>
          <a:p>
            <a:r>
              <a:rPr lang="nl-NL" b="1" dirty="0" smtClean="0">
                <a:solidFill>
                  <a:srgbClr val="FFFFFA"/>
                </a:solidFill>
              </a:rPr>
              <a:t>Relativistic Poisson Equation: </a:t>
            </a:r>
            <a:endParaRPr lang="en-GB" b="1" dirty="0">
              <a:solidFill>
                <a:srgbClr val="FFFFFA"/>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976048329"/>
              </p:ext>
            </p:extLst>
          </p:nvPr>
        </p:nvGraphicFramePr>
        <p:xfrm>
          <a:off x="1389061" y="3737710"/>
          <a:ext cx="6365876" cy="1003300"/>
        </p:xfrm>
        <a:graphic>
          <a:graphicData uri="http://schemas.openxmlformats.org/presentationml/2006/ole">
            <mc:AlternateContent xmlns:mc="http://schemas.openxmlformats.org/markup-compatibility/2006">
              <mc:Choice xmlns:v="urn:schemas-microsoft-com:vml" Requires="v">
                <p:oleObj spid="_x0000_s145544" name="Equation" r:id="rId5" imgW="2489040" imgH="393480" progId="Equation.DSMT4">
                  <p:embed/>
                </p:oleObj>
              </mc:Choice>
              <mc:Fallback>
                <p:oleObj name="Equation" r:id="rId5" imgW="2489040" imgH="393480" progId="Equation.DSMT4">
                  <p:embed/>
                  <p:pic>
                    <p:nvPicPr>
                      <p:cNvPr id="0" name="Object 11"/>
                      <p:cNvPicPr>
                        <a:picLocks noChangeAspect="1" noChangeArrowheads="1"/>
                      </p:cNvPicPr>
                      <p:nvPr/>
                    </p:nvPicPr>
                    <p:blipFill>
                      <a:blip r:embed="rId6"/>
                      <a:srcRect/>
                      <a:stretch>
                        <a:fillRect/>
                      </a:stretch>
                    </p:blipFill>
                    <p:spPr bwMode="auto">
                      <a:xfrm>
                        <a:off x="1389061" y="3737710"/>
                        <a:ext cx="6365876"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3" name="Down Arrow 2"/>
          <p:cNvSpPr/>
          <p:nvPr/>
        </p:nvSpPr>
        <p:spPr>
          <a:xfrm>
            <a:off x="4716016" y="4819269"/>
            <a:ext cx="374794" cy="6480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4" name="Object 3"/>
          <p:cNvGraphicFramePr>
            <a:graphicFrameLocks noChangeAspect="1"/>
          </p:cNvGraphicFramePr>
          <p:nvPr>
            <p:extLst>
              <p:ext uri="{D42A27DB-BD31-4B8C-83A1-F6EECF244321}">
                <p14:modId xmlns:p14="http://schemas.microsoft.com/office/powerpoint/2010/main" val="714170903"/>
              </p:ext>
            </p:extLst>
          </p:nvPr>
        </p:nvGraphicFramePr>
        <p:xfrm>
          <a:off x="4194076" y="5661248"/>
          <a:ext cx="1331912" cy="582613"/>
        </p:xfrm>
        <a:graphic>
          <a:graphicData uri="http://schemas.openxmlformats.org/presentationml/2006/ole">
            <mc:AlternateContent xmlns:mc="http://schemas.openxmlformats.org/markup-compatibility/2006">
              <mc:Choice xmlns:v="urn:schemas-microsoft-com:vml" Requires="v">
                <p:oleObj spid="_x0000_s145545" name="Equation" r:id="rId7" imgW="520560" imgH="228600" progId="Equation.DSMT4">
                  <p:embed/>
                </p:oleObj>
              </mc:Choice>
              <mc:Fallback>
                <p:oleObj name="Equation" r:id="rId7" imgW="520560" imgH="228600" progId="Equation.DSMT4">
                  <p:embed/>
                  <p:pic>
                    <p:nvPicPr>
                      <p:cNvPr id="0" name="Object 11"/>
                      <p:cNvPicPr>
                        <a:picLocks noChangeAspect="1" noChangeArrowheads="1"/>
                      </p:cNvPicPr>
                      <p:nvPr/>
                    </p:nvPicPr>
                    <p:blipFill>
                      <a:blip r:embed="rId8"/>
                      <a:srcRect/>
                      <a:stretch>
                        <a:fillRect/>
                      </a:stretch>
                    </p:blipFill>
                    <p:spPr bwMode="auto">
                      <a:xfrm>
                        <a:off x="4194076" y="5661248"/>
                        <a:ext cx="1331912" cy="58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TextBox 10"/>
          <p:cNvSpPr txBox="1"/>
          <p:nvPr/>
        </p:nvSpPr>
        <p:spPr>
          <a:xfrm>
            <a:off x="5940151" y="5739844"/>
            <a:ext cx="3917941" cy="369332"/>
          </a:xfrm>
          <a:prstGeom prst="rect">
            <a:avLst/>
          </a:prstGeom>
          <a:noFill/>
        </p:spPr>
        <p:txBody>
          <a:bodyPr wrap="square" rtlCol="0">
            <a:spAutoFit/>
          </a:bodyPr>
          <a:lstStyle/>
          <a:p>
            <a:r>
              <a:rPr lang="nl-NL" b="1" dirty="0" smtClean="0">
                <a:solidFill>
                  <a:srgbClr val="FFFFFA"/>
                </a:solidFill>
              </a:rPr>
              <a:t>Repulsion !!! </a:t>
            </a:r>
            <a:endParaRPr lang="en-GB" b="1" dirty="0">
              <a:solidFill>
                <a:srgbClr val="FFFFFA"/>
              </a:solidFill>
            </a:endParaRPr>
          </a:p>
        </p:txBody>
      </p:sp>
    </p:spTree>
    <p:extLst>
      <p:ext uri="{BB962C8B-B14F-4D97-AF65-F5344CB8AC3E}">
        <p14:creationId xmlns:p14="http://schemas.microsoft.com/office/powerpoint/2010/main" val="983763952"/>
      </p:ext>
    </p:extLst>
  </p:cSld>
  <p:clrMapOvr>
    <a:masterClrMapping/>
  </p:clrMapOvr>
  <p:transition>
    <p:zoom/>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AutoShape 2"/>
          <p:cNvSpPr>
            <a:spLocks noChangeArrowheads="1"/>
          </p:cNvSpPr>
          <p:nvPr/>
        </p:nvSpPr>
        <p:spPr bwMode="auto">
          <a:xfrm>
            <a:off x="250825" y="1412875"/>
            <a:ext cx="8713788" cy="4176713"/>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396876" y="2348880"/>
            <a:ext cx="9720263" cy="2677656"/>
          </a:xfrm>
          <a:prstGeom prst="rect">
            <a:avLst/>
          </a:prstGeom>
          <a:noFill/>
          <a:ln w="9525">
            <a:noFill/>
            <a:miter lim="800000"/>
            <a:headEnd/>
            <a:tailEnd/>
          </a:ln>
          <a:effectLst/>
        </p:spPr>
        <p:txBody>
          <a:bodyPr>
            <a:spAutoFit/>
          </a:bodyPr>
          <a:lstStyle/>
          <a:p>
            <a:pPr algn="ctr">
              <a:lnSpc>
                <a:spcPct val="50000"/>
              </a:lnSpc>
              <a:spcBef>
                <a:spcPct val="50000"/>
              </a:spcBef>
              <a:defRPr/>
            </a:pPr>
            <a:r>
              <a:rPr lang="en-US" sz="6600" b="1" dirty="0" smtClean="0">
                <a:solidFill>
                  <a:srgbClr val="FFCC00"/>
                </a:solidFill>
                <a:effectLst>
                  <a:outerShdw blurRad="38100" dist="38100" dir="2700000" algn="tl">
                    <a:srgbClr val="000000"/>
                  </a:outerShdw>
                </a:effectLst>
                <a:latin typeface="Papyrus" pitchFamily="66" charset="0"/>
              </a:rPr>
              <a:t>  </a:t>
            </a:r>
            <a:r>
              <a:rPr lang="en-US" sz="4500" b="1" dirty="0" smtClean="0">
                <a:solidFill>
                  <a:srgbClr val="FFFFD9"/>
                </a:solidFill>
                <a:effectLst>
                  <a:outerShdw blurRad="38100" dist="38100" dir="2700000" algn="tl">
                    <a:srgbClr val="000000"/>
                  </a:outerShdw>
                </a:effectLst>
                <a:latin typeface="Arial"/>
              </a:rPr>
              <a:t>Curved Space:</a:t>
            </a:r>
          </a:p>
          <a:p>
            <a:pPr algn="ctr">
              <a:lnSpc>
                <a:spcPct val="50000"/>
              </a:lnSpc>
              <a:spcBef>
                <a:spcPct val="50000"/>
              </a:spcBef>
              <a:defRPr/>
            </a:pPr>
            <a:endParaRPr lang="en-US" sz="4500" b="1" dirty="0" smtClean="0">
              <a:solidFill>
                <a:srgbClr val="FFFFD9"/>
              </a:solidFill>
              <a:effectLst>
                <a:outerShdw blurRad="38100" dist="38100" dir="2700000" algn="tl">
                  <a:srgbClr val="000000"/>
                </a:outerShdw>
              </a:effectLst>
              <a:latin typeface="Arial"/>
            </a:endParaRPr>
          </a:p>
          <a:p>
            <a:pPr algn="ctr">
              <a:lnSpc>
                <a:spcPct val="50000"/>
              </a:lnSpc>
              <a:spcBef>
                <a:spcPct val="50000"/>
              </a:spcBef>
              <a:defRPr/>
            </a:pPr>
            <a:r>
              <a:rPr lang="en-US" sz="4500" b="1" dirty="0" err="1" smtClean="0">
                <a:solidFill>
                  <a:srgbClr val="FFFFD9"/>
                </a:solidFill>
                <a:effectLst>
                  <a:outerShdw blurRad="38100" dist="38100" dir="2700000" algn="tl">
                    <a:srgbClr val="000000"/>
                  </a:outerShdw>
                </a:effectLst>
                <a:latin typeface="Arial"/>
              </a:rPr>
              <a:t>Friedmann</a:t>
            </a:r>
            <a:r>
              <a:rPr lang="en-US" sz="4500" b="1" dirty="0" smtClean="0">
                <a:solidFill>
                  <a:srgbClr val="FFFFD9"/>
                </a:solidFill>
                <a:effectLst>
                  <a:outerShdw blurRad="38100" dist="38100" dir="2700000" algn="tl">
                    <a:srgbClr val="000000"/>
                  </a:outerShdw>
                </a:effectLst>
                <a:latin typeface="Arial"/>
              </a:rPr>
              <a:t>-Robertson Metric</a:t>
            </a:r>
            <a:endParaRPr lang="en-US" sz="45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endParaRPr lang="en-US" sz="4500" b="1" dirty="0">
              <a:solidFill>
                <a:srgbClr val="FFFFD9"/>
              </a:solidFill>
              <a:effectLst>
                <a:outerShdw blurRad="38100" dist="38100" dir="2700000" algn="tl">
                  <a:srgbClr val="000000"/>
                </a:outerShdw>
              </a:effectLst>
              <a:latin typeface="Arial"/>
            </a:endParaRPr>
          </a:p>
        </p:txBody>
      </p:sp>
    </p:spTree>
    <p:extLst>
      <p:ext uri="{BB962C8B-B14F-4D97-AF65-F5344CB8AC3E}">
        <p14:creationId xmlns:p14="http://schemas.microsoft.com/office/powerpoint/2010/main" val="4024087279"/>
      </p:ext>
    </p:extLst>
  </p:cSld>
  <p:clrMapOvr>
    <a:masterClrMapping/>
  </p:clrMapOvr>
  <p:transition>
    <p:zoom/>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3"/>
          <p:cNvSpPr>
            <a:spLocks noChangeArrowheads="1"/>
          </p:cNvSpPr>
          <p:nvPr/>
        </p:nvSpPr>
        <p:spPr bwMode="auto">
          <a:xfrm>
            <a:off x="684213" y="2565400"/>
            <a:ext cx="7848600" cy="3527425"/>
          </a:xfrm>
          <a:prstGeom prst="rect">
            <a:avLst/>
          </a:prstGeom>
          <a:solidFill>
            <a:srgbClr val="000080"/>
          </a:solidFill>
          <a:ln w="38100">
            <a:solidFill>
              <a:srgbClr val="FFFF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117763" name="Rectangle 4"/>
          <p:cNvSpPr>
            <a:spLocks noChangeArrowheads="1"/>
          </p:cNvSpPr>
          <p:nvPr/>
        </p:nvSpPr>
        <p:spPr bwMode="auto">
          <a:xfrm>
            <a:off x="5651500" y="6237288"/>
            <a:ext cx="2879725" cy="503237"/>
          </a:xfrm>
          <a:prstGeom prst="rect">
            <a:avLst/>
          </a:prstGeom>
          <a:solidFill>
            <a:srgbClr val="00008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117764" name="Rectangle 5"/>
          <p:cNvSpPr>
            <a:spLocks noChangeArrowheads="1"/>
          </p:cNvSpPr>
          <p:nvPr/>
        </p:nvSpPr>
        <p:spPr bwMode="auto">
          <a:xfrm>
            <a:off x="684213" y="1700213"/>
            <a:ext cx="3529012" cy="720725"/>
          </a:xfrm>
          <a:prstGeom prst="rect">
            <a:avLst/>
          </a:prstGeom>
          <a:solidFill>
            <a:srgbClr val="000080"/>
          </a:solidFill>
          <a:ln w="38100">
            <a:solidFill>
              <a:srgbClr val="FFFF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1068038" name="Rectangle 6"/>
          <p:cNvSpPr>
            <a:spLocks noGrp="1" noChangeArrowheads="1"/>
          </p:cNvSpPr>
          <p:nvPr>
            <p:ph type="title"/>
          </p:nvPr>
        </p:nvSpPr>
        <p:spPr>
          <a:xfrm>
            <a:off x="0" y="-142900"/>
            <a:ext cx="9144000" cy="1371600"/>
          </a:xfrm>
        </p:spPr>
        <p:txBody>
          <a:bodyPr>
            <a:normAutofit fontScale="90000"/>
          </a:bodyPr>
          <a:lstStyle/>
          <a:p>
            <a:pPr eaLnBrk="1" fontAlgn="auto" hangingPunct="1">
              <a:lnSpc>
                <a:spcPct val="95000"/>
              </a:lnSpc>
              <a:spcAft>
                <a:spcPts val="0"/>
              </a:spcAft>
              <a:defRPr/>
            </a:pPr>
            <a:r>
              <a:rPr sz="4000" b="1" smtClean="0">
                <a:solidFill>
                  <a:schemeClr val="tx1"/>
                </a:solidFill>
                <a:effectLst>
                  <a:outerShdw blurRad="38100" dist="38100" dir="2700000" algn="tl">
                    <a:srgbClr val="000000"/>
                  </a:outerShdw>
                </a:effectLst>
              </a:rPr>
              <a:t/>
            </a:r>
            <a:br>
              <a:rPr sz="4000" b="1" smtClean="0">
                <a:solidFill>
                  <a:schemeClr val="tx1"/>
                </a:solidFill>
                <a:effectLst>
                  <a:outerShdw blurRad="38100" dist="38100" dir="2700000" algn="tl">
                    <a:srgbClr val="000000"/>
                  </a:outerShdw>
                </a:effectLst>
              </a:rPr>
            </a:br>
            <a:r>
              <a:rPr sz="4000" b="1" smtClean="0">
                <a:solidFill>
                  <a:schemeClr val="tx1"/>
                </a:solidFill>
                <a:effectLst>
                  <a:outerShdw blurRad="38100" dist="38100" dir="2700000" algn="tl">
                    <a:srgbClr val="000000"/>
                  </a:outerShdw>
                </a:effectLst>
              </a:rPr>
              <a:t>                  </a:t>
            </a:r>
            <a:r>
              <a:rPr sz="4400" b="1" smtClean="0">
                <a:solidFill>
                  <a:schemeClr val="tx1"/>
                </a:solidFill>
                <a:effectLst>
                  <a:outerShdw blurRad="38100" dist="38100" dir="2700000" algn="tl">
                    <a:srgbClr val="000000"/>
                  </a:outerShdw>
                </a:effectLst>
              </a:rPr>
              <a:t>Cosmological Principle:</a:t>
            </a:r>
            <a:br>
              <a:rPr sz="4400" b="1" smtClean="0">
                <a:solidFill>
                  <a:schemeClr val="tx1"/>
                </a:solidFill>
                <a:effectLst>
                  <a:outerShdw blurRad="38100" dist="38100" dir="2700000" algn="tl">
                    <a:srgbClr val="000000"/>
                  </a:outerShdw>
                </a:effectLst>
              </a:rPr>
            </a:br>
            <a:r>
              <a:rPr sz="4400" b="1" smtClean="0">
                <a:solidFill>
                  <a:schemeClr val="tx1"/>
                </a:solidFill>
                <a:effectLst>
                  <a:outerShdw blurRad="38100" dist="38100" dir="2700000" algn="tl">
                    <a:srgbClr val="000000"/>
                  </a:outerShdw>
                </a:effectLst>
              </a:rPr>
              <a:t>         the Universe Simple  &amp;  Smooth</a:t>
            </a:r>
            <a:r>
              <a:rPr sz="4400" b="1" smtClean="0">
                <a:solidFill>
                  <a:schemeClr val="tx1"/>
                </a:solidFill>
              </a:rPr>
              <a:t> </a:t>
            </a:r>
          </a:p>
        </p:txBody>
      </p:sp>
      <p:sp>
        <p:nvSpPr>
          <p:cNvPr id="117766" name="Text Box 7"/>
          <p:cNvSpPr txBox="1">
            <a:spLocks noChangeArrowheads="1"/>
          </p:cNvSpPr>
          <p:nvPr/>
        </p:nvSpPr>
        <p:spPr bwMode="auto">
          <a:xfrm>
            <a:off x="684213" y="1773238"/>
            <a:ext cx="4033837"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50000"/>
              </a:lnSpc>
              <a:spcBef>
                <a:spcPct val="50000"/>
              </a:spcBef>
            </a:pPr>
            <a:r>
              <a:rPr lang="en-US" altLang="en-US" sz="1200" smtClean="0">
                <a:solidFill>
                  <a:srgbClr val="FEFAC9"/>
                </a:solidFill>
                <a:latin typeface="Tahoma" pitchFamily="34" charset="0"/>
              </a:rPr>
              <a:t>“</a:t>
            </a:r>
            <a:r>
              <a:rPr lang="en-US" altLang="en-US" sz="1200" smtClean="0">
                <a:solidFill>
                  <a:srgbClr val="A5B592"/>
                </a:solidFill>
                <a:latin typeface="Tahoma" pitchFamily="34" charset="0"/>
              </a:rPr>
              <a:t>God is an infinite sphere whose centre is </a:t>
            </a:r>
          </a:p>
          <a:p>
            <a:pPr>
              <a:lnSpc>
                <a:spcPct val="50000"/>
              </a:lnSpc>
              <a:spcBef>
                <a:spcPct val="50000"/>
              </a:spcBef>
            </a:pPr>
            <a:r>
              <a:rPr lang="en-US" altLang="en-US" sz="1200" smtClean="0">
                <a:solidFill>
                  <a:srgbClr val="A5B592"/>
                </a:solidFill>
                <a:latin typeface="Tahoma" pitchFamily="34" charset="0"/>
              </a:rPr>
              <a:t> everywhere and its circumference nowhere”</a:t>
            </a:r>
          </a:p>
          <a:p>
            <a:pPr>
              <a:lnSpc>
                <a:spcPct val="50000"/>
              </a:lnSpc>
              <a:spcBef>
                <a:spcPct val="50000"/>
              </a:spcBef>
            </a:pPr>
            <a:r>
              <a:rPr lang="en-US" altLang="en-US" sz="1200" smtClean="0">
                <a:solidFill>
                  <a:srgbClr val="FEFAC9"/>
                </a:solidFill>
                <a:latin typeface="Tahoma" pitchFamily="34" charset="0"/>
              </a:rPr>
              <a:t>                                    </a:t>
            </a:r>
            <a:r>
              <a:rPr lang="en-US" altLang="en-US" sz="1200" smtClean="0">
                <a:solidFill>
                  <a:srgbClr val="993300"/>
                </a:solidFill>
                <a:latin typeface="Tahoma" pitchFamily="34" charset="0"/>
              </a:rPr>
              <a:t>Empedocles, 5</a:t>
            </a:r>
            <a:r>
              <a:rPr lang="en-US" altLang="en-US" sz="1200" baseline="30000" smtClean="0">
                <a:solidFill>
                  <a:srgbClr val="993300"/>
                </a:solidFill>
                <a:latin typeface="Tahoma" pitchFamily="34" charset="0"/>
              </a:rPr>
              <a:t>th</a:t>
            </a:r>
            <a:r>
              <a:rPr lang="en-US" altLang="en-US" sz="1200" smtClean="0">
                <a:solidFill>
                  <a:srgbClr val="993300"/>
                </a:solidFill>
                <a:latin typeface="Tahoma" pitchFamily="34" charset="0"/>
              </a:rPr>
              <a:t> cent BC</a:t>
            </a:r>
          </a:p>
        </p:txBody>
      </p:sp>
      <p:sp>
        <p:nvSpPr>
          <p:cNvPr id="117767" name="Text Box 8"/>
          <p:cNvSpPr txBox="1">
            <a:spLocks noChangeArrowheads="1"/>
          </p:cNvSpPr>
          <p:nvPr/>
        </p:nvSpPr>
        <p:spPr bwMode="auto">
          <a:xfrm>
            <a:off x="5580063" y="6308725"/>
            <a:ext cx="309562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50000"/>
              </a:lnSpc>
              <a:spcBef>
                <a:spcPct val="50000"/>
              </a:spcBef>
            </a:pPr>
            <a:r>
              <a:rPr lang="en-US" altLang="en-US" sz="1200" smtClean="0">
                <a:solidFill>
                  <a:srgbClr val="A5B592"/>
                </a:solidFill>
                <a:latin typeface="Tahoma" pitchFamily="34" charset="0"/>
              </a:rPr>
              <a:t>”all places in the Universe are alike’’</a:t>
            </a:r>
          </a:p>
          <a:p>
            <a:pPr>
              <a:lnSpc>
                <a:spcPct val="50000"/>
              </a:lnSpc>
              <a:spcBef>
                <a:spcPct val="50000"/>
              </a:spcBef>
            </a:pPr>
            <a:r>
              <a:rPr lang="en-US" altLang="en-US" sz="1200" smtClean="0">
                <a:solidFill>
                  <a:prstClr val="white"/>
                </a:solidFill>
                <a:latin typeface="Tahoma" pitchFamily="34" charset="0"/>
              </a:rPr>
              <a:t>                                     </a:t>
            </a:r>
            <a:r>
              <a:rPr lang="en-US" altLang="en-US" sz="1200" smtClean="0">
                <a:solidFill>
                  <a:srgbClr val="993300"/>
                </a:solidFill>
                <a:latin typeface="Tahoma" pitchFamily="34" charset="0"/>
              </a:rPr>
              <a:t>Einstein, 1931</a:t>
            </a:r>
          </a:p>
        </p:txBody>
      </p:sp>
      <p:sp>
        <p:nvSpPr>
          <p:cNvPr id="117768" name="Text Box 9"/>
          <p:cNvSpPr txBox="1">
            <a:spLocks noChangeArrowheads="1"/>
          </p:cNvSpPr>
          <p:nvPr/>
        </p:nvSpPr>
        <p:spPr bwMode="auto">
          <a:xfrm>
            <a:off x="250825" y="3573463"/>
            <a:ext cx="4679950" cy="222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altLang="en-US" sz="2000" smtClean="0">
                <a:solidFill>
                  <a:srgbClr val="FFFF00"/>
                </a:solidFill>
                <a:latin typeface="Tahoma" pitchFamily="34" charset="0"/>
              </a:rPr>
              <a:t>        ●   Homogeneous                 </a:t>
            </a:r>
          </a:p>
          <a:p>
            <a:pPr>
              <a:spcBef>
                <a:spcPct val="50000"/>
              </a:spcBef>
            </a:pPr>
            <a:r>
              <a:rPr lang="en-US" altLang="en-US" sz="2000" smtClean="0">
                <a:solidFill>
                  <a:srgbClr val="FFFF00"/>
                </a:solidFill>
                <a:latin typeface="Tahoma" pitchFamily="34" charset="0"/>
              </a:rPr>
              <a:t>        ●   Isotropic </a:t>
            </a:r>
          </a:p>
          <a:p>
            <a:pPr>
              <a:spcBef>
                <a:spcPct val="50000"/>
              </a:spcBef>
            </a:pPr>
            <a:endParaRPr lang="en-US" altLang="en-US" sz="2000" smtClean="0">
              <a:solidFill>
                <a:srgbClr val="FFFF00"/>
              </a:solidFill>
              <a:latin typeface="Tahoma" pitchFamily="34" charset="0"/>
            </a:endParaRPr>
          </a:p>
          <a:p>
            <a:pPr>
              <a:spcBef>
                <a:spcPct val="50000"/>
              </a:spcBef>
            </a:pPr>
            <a:r>
              <a:rPr lang="en-US" altLang="en-US" sz="2000" smtClean="0">
                <a:solidFill>
                  <a:srgbClr val="FFFF00"/>
                </a:solidFill>
                <a:latin typeface="Tahoma" pitchFamily="34" charset="0"/>
              </a:rPr>
              <a:t>        ●   Universality         </a:t>
            </a:r>
          </a:p>
          <a:p>
            <a:pPr>
              <a:spcBef>
                <a:spcPct val="50000"/>
              </a:spcBef>
            </a:pPr>
            <a:r>
              <a:rPr lang="en-US" altLang="en-US" sz="2000" smtClean="0">
                <a:solidFill>
                  <a:srgbClr val="FFFF00"/>
                </a:solidFill>
                <a:latin typeface="Tahoma" pitchFamily="34" charset="0"/>
              </a:rPr>
              <a:t>        ●   Uniformly Expanding </a:t>
            </a:r>
          </a:p>
        </p:txBody>
      </p:sp>
      <p:cxnSp>
        <p:nvCxnSpPr>
          <p:cNvPr id="117769" name="AutoShape 10"/>
          <p:cNvCxnSpPr>
            <a:cxnSpLocks noChangeShapeType="1"/>
            <a:stCxn id="117768" idx="1"/>
          </p:cNvCxnSpPr>
          <p:nvPr/>
        </p:nvCxnSpPr>
        <p:spPr bwMode="auto">
          <a:xfrm>
            <a:off x="250825" y="4686300"/>
            <a:ext cx="1588" cy="1588"/>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sp>
        <p:nvSpPr>
          <p:cNvPr id="1068043" name="Text Box 11"/>
          <p:cNvSpPr txBox="1">
            <a:spLocks noChangeArrowheads="1"/>
          </p:cNvSpPr>
          <p:nvPr/>
        </p:nvSpPr>
        <p:spPr bwMode="auto">
          <a:xfrm>
            <a:off x="323850" y="2565400"/>
            <a:ext cx="8208963" cy="869950"/>
          </a:xfrm>
          <a:prstGeom prst="rect">
            <a:avLst/>
          </a:prstGeom>
          <a:noFill/>
          <a:ln w="9525">
            <a:noFill/>
            <a:miter lim="800000"/>
            <a:headEnd/>
            <a:tailEnd/>
          </a:ln>
          <a:effectLst/>
        </p:spPr>
        <p:txBody>
          <a:bodyPr>
            <a:spAutoFit/>
          </a:bodyPr>
          <a:lstStyle/>
          <a:p>
            <a:pPr eaLnBrk="0" hangingPunct="0">
              <a:spcBef>
                <a:spcPct val="50000"/>
              </a:spcBef>
              <a:defRPr/>
            </a:pPr>
            <a:r>
              <a:rPr lang="en-US" sz="2400" dirty="0">
                <a:solidFill>
                  <a:srgbClr val="FFFF00"/>
                </a:solidFill>
                <a:latin typeface="Tahoma" pitchFamily="34" charset="0"/>
              </a:rPr>
              <a:t>                          </a:t>
            </a:r>
            <a:r>
              <a:rPr lang="en-US" sz="2400" dirty="0">
                <a:solidFill>
                  <a:srgbClr val="FEFAC9">
                    <a:lumMod val="75000"/>
                  </a:srgbClr>
                </a:solidFill>
                <a:effectLst>
                  <a:outerShdw blurRad="38100" dist="38100" dir="2700000" algn="tl">
                    <a:srgbClr val="000000"/>
                  </a:outerShdw>
                </a:effectLst>
                <a:latin typeface="Constantia"/>
              </a:rPr>
              <a:t>Cosmological Principle:</a:t>
            </a:r>
          </a:p>
          <a:p>
            <a:pPr eaLnBrk="0" hangingPunct="0">
              <a:spcBef>
                <a:spcPct val="50000"/>
              </a:spcBef>
              <a:defRPr/>
            </a:pPr>
            <a:r>
              <a:rPr lang="en-US" dirty="0">
                <a:solidFill>
                  <a:srgbClr val="FEFAC9">
                    <a:lumMod val="75000"/>
                  </a:srgbClr>
                </a:solidFill>
                <a:latin typeface="Constantia"/>
              </a:rPr>
              <a:t>          Describes the symmetries in global appearance of the Universe:</a:t>
            </a:r>
          </a:p>
        </p:txBody>
      </p:sp>
      <p:sp>
        <p:nvSpPr>
          <p:cNvPr id="117771" name="Text Box 12"/>
          <p:cNvSpPr txBox="1">
            <a:spLocks noChangeArrowheads="1"/>
          </p:cNvSpPr>
          <p:nvPr/>
        </p:nvSpPr>
        <p:spPr bwMode="auto">
          <a:xfrm>
            <a:off x="5003800" y="3500438"/>
            <a:ext cx="3457575" cy="243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nSpc>
                <a:spcPct val="50000"/>
              </a:lnSpc>
              <a:spcBef>
                <a:spcPct val="50000"/>
              </a:spcBef>
            </a:pPr>
            <a:r>
              <a:rPr lang="en-US" altLang="en-US" sz="1200" smtClean="0">
                <a:solidFill>
                  <a:srgbClr val="A5B592"/>
                </a:solidFill>
                <a:latin typeface="Tahoma" pitchFamily="34" charset="0"/>
              </a:rPr>
              <a:t>The Universe</a:t>
            </a:r>
            <a:r>
              <a:rPr lang="en-US" altLang="en-US" smtClean="0">
                <a:solidFill>
                  <a:srgbClr val="A5B592"/>
                </a:solidFill>
                <a:latin typeface="Tahoma" pitchFamily="34" charset="0"/>
              </a:rPr>
              <a:t> </a:t>
            </a:r>
            <a:r>
              <a:rPr lang="en-US" altLang="en-US" sz="1200" smtClean="0">
                <a:solidFill>
                  <a:srgbClr val="A5B592"/>
                </a:solidFill>
                <a:latin typeface="Tahoma" pitchFamily="34" charset="0"/>
              </a:rPr>
              <a:t>is the same everywhere:</a:t>
            </a:r>
          </a:p>
          <a:p>
            <a:pPr>
              <a:lnSpc>
                <a:spcPct val="50000"/>
              </a:lnSpc>
              <a:spcBef>
                <a:spcPct val="50000"/>
              </a:spcBef>
            </a:pPr>
            <a:r>
              <a:rPr lang="en-US" altLang="en-US" sz="1200" smtClean="0">
                <a:solidFill>
                  <a:srgbClr val="A5B592"/>
                </a:solidFill>
                <a:latin typeface="Tahoma" pitchFamily="34" charset="0"/>
              </a:rPr>
              <a:t>        - physical quantities     (density, T,p,…)</a:t>
            </a:r>
          </a:p>
          <a:p>
            <a:pPr>
              <a:lnSpc>
                <a:spcPct val="50000"/>
              </a:lnSpc>
              <a:spcBef>
                <a:spcPct val="50000"/>
              </a:spcBef>
            </a:pPr>
            <a:endParaRPr lang="en-US" altLang="en-US" sz="1200" smtClean="0">
              <a:solidFill>
                <a:srgbClr val="A5B592"/>
              </a:solidFill>
              <a:latin typeface="Tahoma" pitchFamily="34" charset="0"/>
            </a:endParaRPr>
          </a:p>
          <a:p>
            <a:pPr>
              <a:lnSpc>
                <a:spcPct val="50000"/>
              </a:lnSpc>
              <a:spcBef>
                <a:spcPct val="50000"/>
              </a:spcBef>
            </a:pPr>
            <a:r>
              <a:rPr lang="en-US" altLang="en-US" sz="1200" smtClean="0">
                <a:solidFill>
                  <a:srgbClr val="A5B592"/>
                </a:solidFill>
                <a:latin typeface="Tahoma" pitchFamily="34" charset="0"/>
              </a:rPr>
              <a:t>The Universe looks the same in every direction</a:t>
            </a:r>
          </a:p>
          <a:p>
            <a:pPr>
              <a:lnSpc>
                <a:spcPct val="50000"/>
              </a:lnSpc>
              <a:spcBef>
                <a:spcPct val="50000"/>
              </a:spcBef>
            </a:pPr>
            <a:endParaRPr lang="en-US" altLang="en-US" sz="1200" smtClean="0">
              <a:solidFill>
                <a:srgbClr val="A5B592"/>
              </a:solidFill>
              <a:latin typeface="Tahoma" pitchFamily="34" charset="0"/>
            </a:endParaRPr>
          </a:p>
          <a:p>
            <a:pPr>
              <a:lnSpc>
                <a:spcPct val="50000"/>
              </a:lnSpc>
              <a:spcBef>
                <a:spcPct val="50000"/>
              </a:spcBef>
            </a:pPr>
            <a:endParaRPr lang="en-US" altLang="en-US" sz="1200" smtClean="0">
              <a:solidFill>
                <a:srgbClr val="A5B592"/>
              </a:solidFill>
              <a:latin typeface="Tahoma" pitchFamily="34" charset="0"/>
            </a:endParaRPr>
          </a:p>
          <a:p>
            <a:pPr>
              <a:lnSpc>
                <a:spcPct val="50000"/>
              </a:lnSpc>
              <a:spcBef>
                <a:spcPct val="50000"/>
              </a:spcBef>
            </a:pPr>
            <a:endParaRPr lang="en-US" altLang="en-US" sz="1200" smtClean="0">
              <a:solidFill>
                <a:srgbClr val="A5B592"/>
              </a:solidFill>
              <a:latin typeface="Tahoma" pitchFamily="34" charset="0"/>
            </a:endParaRPr>
          </a:p>
          <a:p>
            <a:pPr>
              <a:lnSpc>
                <a:spcPct val="50000"/>
              </a:lnSpc>
              <a:spcBef>
                <a:spcPct val="50000"/>
              </a:spcBef>
            </a:pPr>
            <a:endParaRPr lang="en-US" altLang="en-US" sz="1200" smtClean="0">
              <a:solidFill>
                <a:srgbClr val="A5B592"/>
              </a:solidFill>
              <a:latin typeface="Tahoma" pitchFamily="34" charset="0"/>
            </a:endParaRPr>
          </a:p>
          <a:p>
            <a:pPr>
              <a:lnSpc>
                <a:spcPct val="50000"/>
              </a:lnSpc>
              <a:spcBef>
                <a:spcPct val="50000"/>
              </a:spcBef>
            </a:pPr>
            <a:r>
              <a:rPr lang="en-US" altLang="en-US" sz="1200" smtClean="0">
                <a:solidFill>
                  <a:srgbClr val="A5B592"/>
                </a:solidFill>
                <a:latin typeface="Tahoma" pitchFamily="34" charset="0"/>
              </a:rPr>
              <a:t>Physical Laws same everywhere </a:t>
            </a:r>
          </a:p>
          <a:p>
            <a:pPr>
              <a:lnSpc>
                <a:spcPct val="50000"/>
              </a:lnSpc>
              <a:spcBef>
                <a:spcPct val="50000"/>
              </a:spcBef>
            </a:pPr>
            <a:endParaRPr lang="en-US" altLang="en-US" sz="1200" smtClean="0">
              <a:solidFill>
                <a:srgbClr val="A5B592"/>
              </a:solidFill>
              <a:latin typeface="Tahoma" pitchFamily="34" charset="0"/>
            </a:endParaRPr>
          </a:p>
          <a:p>
            <a:pPr>
              <a:lnSpc>
                <a:spcPct val="50000"/>
              </a:lnSpc>
              <a:spcBef>
                <a:spcPct val="50000"/>
              </a:spcBef>
            </a:pPr>
            <a:r>
              <a:rPr lang="en-US" altLang="en-US" sz="1200" smtClean="0">
                <a:solidFill>
                  <a:srgbClr val="A5B592"/>
                </a:solidFill>
                <a:latin typeface="Tahoma" pitchFamily="34" charset="0"/>
              </a:rPr>
              <a:t>The Universe “grows” with same rate in </a:t>
            </a:r>
          </a:p>
          <a:p>
            <a:pPr>
              <a:lnSpc>
                <a:spcPct val="50000"/>
              </a:lnSpc>
              <a:spcBef>
                <a:spcPct val="50000"/>
              </a:spcBef>
            </a:pPr>
            <a:r>
              <a:rPr lang="en-US" altLang="en-US" sz="1200" smtClean="0">
                <a:solidFill>
                  <a:srgbClr val="A5B592"/>
                </a:solidFill>
                <a:latin typeface="Tahoma" pitchFamily="34" charset="0"/>
              </a:rPr>
              <a:t>         - every direction</a:t>
            </a:r>
          </a:p>
          <a:p>
            <a:pPr>
              <a:lnSpc>
                <a:spcPct val="50000"/>
              </a:lnSpc>
              <a:spcBef>
                <a:spcPct val="50000"/>
              </a:spcBef>
            </a:pPr>
            <a:r>
              <a:rPr lang="en-US" altLang="en-US" sz="1200" smtClean="0">
                <a:solidFill>
                  <a:srgbClr val="A5B592"/>
                </a:solidFill>
                <a:latin typeface="Tahoma" pitchFamily="34" charset="0"/>
              </a:rPr>
              <a:t>         - at every location</a:t>
            </a:r>
          </a:p>
        </p:txBody>
      </p:sp>
      <p:sp>
        <p:nvSpPr>
          <p:cNvPr id="117772" name="AutoShape 13"/>
          <p:cNvSpPr>
            <a:spLocks noChangeArrowheads="1"/>
          </p:cNvSpPr>
          <p:nvPr/>
        </p:nvSpPr>
        <p:spPr bwMode="auto">
          <a:xfrm>
            <a:off x="4140200" y="3644900"/>
            <a:ext cx="503238" cy="215900"/>
          </a:xfrm>
          <a:prstGeom prst="rightArrow">
            <a:avLst>
              <a:gd name="adj1" fmla="val 50000"/>
              <a:gd name="adj2" fmla="val 58272"/>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117773" name="AutoShape 14"/>
          <p:cNvSpPr>
            <a:spLocks noChangeArrowheads="1"/>
          </p:cNvSpPr>
          <p:nvPr/>
        </p:nvSpPr>
        <p:spPr bwMode="auto">
          <a:xfrm>
            <a:off x="4140200" y="4076700"/>
            <a:ext cx="503238" cy="215900"/>
          </a:xfrm>
          <a:prstGeom prst="rightArrow">
            <a:avLst>
              <a:gd name="adj1" fmla="val 50000"/>
              <a:gd name="adj2" fmla="val 58272"/>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117774" name="AutoShape 15"/>
          <p:cNvSpPr>
            <a:spLocks noChangeArrowheads="1"/>
          </p:cNvSpPr>
          <p:nvPr/>
        </p:nvSpPr>
        <p:spPr bwMode="auto">
          <a:xfrm>
            <a:off x="4140200" y="5013325"/>
            <a:ext cx="503238" cy="215900"/>
          </a:xfrm>
          <a:prstGeom prst="rightArrow">
            <a:avLst>
              <a:gd name="adj1" fmla="val 50000"/>
              <a:gd name="adj2" fmla="val 58272"/>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117775" name="AutoShape 16"/>
          <p:cNvSpPr>
            <a:spLocks noChangeArrowheads="1"/>
          </p:cNvSpPr>
          <p:nvPr/>
        </p:nvSpPr>
        <p:spPr bwMode="auto">
          <a:xfrm>
            <a:off x="4140200" y="5516563"/>
            <a:ext cx="503238" cy="215900"/>
          </a:xfrm>
          <a:prstGeom prst="rightArrow">
            <a:avLst>
              <a:gd name="adj1" fmla="val 50000"/>
              <a:gd name="adj2" fmla="val 58272"/>
            </a:avLst>
          </a:prstGeom>
          <a:solidFill>
            <a:schemeClr val="accent1"/>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Tree>
    <p:extLst>
      <p:ext uri="{BB962C8B-B14F-4D97-AF65-F5344CB8AC3E}">
        <p14:creationId xmlns:p14="http://schemas.microsoft.com/office/powerpoint/2010/main" val="447776481"/>
      </p:ext>
    </p:extLst>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pic>
        <p:nvPicPr>
          <p:cNvPr id="10" name="Content Placeholder 9"/>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1" y="116632"/>
            <a:ext cx="9083778" cy="6624736"/>
          </a:xfrm>
        </p:spPr>
      </p:pic>
    </p:spTree>
    <p:extLst>
      <p:ext uri="{BB962C8B-B14F-4D97-AF65-F5344CB8AC3E}">
        <p14:creationId xmlns:p14="http://schemas.microsoft.com/office/powerpoint/2010/main" val="4126493991"/>
      </p:ext>
    </p:extLst>
  </p:cSld>
  <p:clrMapOvr>
    <a:masterClrMapping/>
  </p:clrMapOvr>
  <p:transition>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a:spLocks noChangeArrowheads="1"/>
          </p:cNvSpPr>
          <p:nvPr/>
        </p:nvSpPr>
        <p:spPr bwMode="auto">
          <a:xfrm>
            <a:off x="4429125" y="4000500"/>
            <a:ext cx="4357688" cy="2714625"/>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3" name="Title 2"/>
          <p:cNvSpPr>
            <a:spLocks noGrp="1"/>
          </p:cNvSpPr>
          <p:nvPr>
            <p:ph type="title"/>
          </p:nvPr>
        </p:nvSpPr>
        <p:spPr>
          <a:xfrm>
            <a:off x="0" y="-285776"/>
            <a:ext cx="8829708" cy="1219200"/>
          </a:xfrm>
        </p:spPr>
        <p:txBody>
          <a:bodyPr/>
          <a:lstStyle/>
          <a:p>
            <a:pPr eaLnBrk="1" fontAlgn="auto" hangingPunct="1">
              <a:spcAft>
                <a:spcPts val="0"/>
              </a:spcAft>
              <a:defRPr/>
            </a:pPr>
            <a:r>
              <a:rPr smtClean="0"/>
              <a:t>     </a:t>
            </a:r>
            <a:r>
              <a:rPr sz="5200" b="1" smtClean="0">
                <a:solidFill>
                  <a:schemeClr val="tx1"/>
                </a:solidFill>
              </a:rPr>
              <a:t>Robertson-Walker  Metric</a:t>
            </a:r>
            <a:endParaRPr sz="5200" b="1">
              <a:solidFill>
                <a:schemeClr val="tx1"/>
              </a:solidFill>
            </a:endParaRPr>
          </a:p>
        </p:txBody>
      </p:sp>
      <p:sp>
        <p:nvSpPr>
          <p:cNvPr id="4" name="Rectangle 3"/>
          <p:cNvSpPr/>
          <p:nvPr/>
        </p:nvSpPr>
        <p:spPr>
          <a:xfrm>
            <a:off x="428625" y="928688"/>
            <a:ext cx="8358188" cy="13573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5" name="Rectangle 3"/>
          <p:cNvSpPr>
            <a:spLocks noChangeArrowheads="1"/>
          </p:cNvSpPr>
          <p:nvPr/>
        </p:nvSpPr>
        <p:spPr bwMode="auto">
          <a:xfrm>
            <a:off x="428625" y="2357438"/>
            <a:ext cx="8358188" cy="1571625"/>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graphicFrame>
        <p:nvGraphicFramePr>
          <p:cNvPr id="6146" name="Object 2"/>
          <p:cNvGraphicFramePr>
            <a:graphicFrameLocks noChangeAspect="1"/>
          </p:cNvGraphicFramePr>
          <p:nvPr/>
        </p:nvGraphicFramePr>
        <p:xfrm>
          <a:off x="500063" y="2571750"/>
          <a:ext cx="8272462" cy="1177925"/>
        </p:xfrm>
        <a:graphic>
          <a:graphicData uri="http://schemas.openxmlformats.org/presentationml/2006/ole">
            <mc:AlternateContent xmlns:mc="http://schemas.openxmlformats.org/markup-compatibility/2006">
              <mc:Choice xmlns:v="urn:schemas-microsoft-com:vml" Requires="v">
                <p:oleObj spid="_x0000_s147537" name="Equation" r:id="rId3" imgW="3568680" imgH="507960" progId="Equation.DSMT4">
                  <p:embed/>
                </p:oleObj>
              </mc:Choice>
              <mc:Fallback>
                <p:oleObj name="Equation" r:id="rId3" imgW="3568680" imgH="50796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3" y="2571750"/>
                        <a:ext cx="8272462" cy="1177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6147" name="Object 3"/>
          <p:cNvGraphicFramePr>
            <a:graphicFrameLocks noGrp="1" noChangeAspect="1"/>
          </p:cNvGraphicFramePr>
          <p:nvPr>
            <p:ph idx="1"/>
          </p:nvPr>
        </p:nvGraphicFramePr>
        <p:xfrm>
          <a:off x="4572000" y="4070350"/>
          <a:ext cx="4119563" cy="2625725"/>
        </p:xfrm>
        <a:graphic>
          <a:graphicData uri="http://schemas.openxmlformats.org/presentationml/2006/ole">
            <mc:AlternateContent xmlns:mc="http://schemas.openxmlformats.org/markup-compatibility/2006">
              <mc:Choice xmlns:v="urn:schemas-microsoft-com:vml" Requires="v">
                <p:oleObj spid="_x0000_s147538" name="Equation" r:id="rId5" imgW="2311200" imgH="1473120" progId="Equation.DSMT4">
                  <p:embed/>
                </p:oleObj>
              </mc:Choice>
              <mc:Fallback>
                <p:oleObj name="Equation" r:id="rId5" imgW="2311200" imgH="147312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4070350"/>
                        <a:ext cx="4119563" cy="2625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TextBox 8"/>
          <p:cNvSpPr txBox="1"/>
          <p:nvPr/>
        </p:nvSpPr>
        <p:spPr>
          <a:xfrm>
            <a:off x="500063" y="1143000"/>
            <a:ext cx="7858125" cy="923925"/>
          </a:xfrm>
          <a:prstGeom prst="rect">
            <a:avLst/>
          </a:prstGeom>
          <a:noFill/>
        </p:spPr>
        <p:txBody>
          <a:bodyPr>
            <a:spAutoFit/>
          </a:bodyPr>
          <a:lstStyle/>
          <a:p>
            <a:pPr>
              <a:defRPr/>
            </a:pPr>
            <a:r>
              <a:rPr lang="en-US" dirty="0">
                <a:solidFill>
                  <a:prstClr val="white"/>
                </a:solidFill>
                <a:latin typeface="Constantia"/>
              </a:rPr>
              <a:t>Distances in  a uniformly  curved  </a:t>
            </a:r>
            <a:r>
              <a:rPr lang="en-US" dirty="0" err="1">
                <a:solidFill>
                  <a:prstClr val="white"/>
                </a:solidFill>
                <a:latin typeface="Constantia"/>
              </a:rPr>
              <a:t>spacetime</a:t>
            </a:r>
            <a:r>
              <a:rPr lang="en-US" dirty="0">
                <a:solidFill>
                  <a:prstClr val="white"/>
                </a:solidFill>
                <a:latin typeface="Constantia"/>
              </a:rPr>
              <a:t>  is specified in terms of the </a:t>
            </a:r>
          </a:p>
          <a:p>
            <a:pPr>
              <a:defRPr/>
            </a:pPr>
            <a:r>
              <a:rPr lang="en-US" dirty="0">
                <a:solidFill>
                  <a:prstClr val="white"/>
                </a:solidFill>
                <a:latin typeface="Constantia"/>
              </a:rPr>
              <a:t>Robertson-Walker metric.  The </a:t>
            </a:r>
            <a:r>
              <a:rPr lang="en-US" dirty="0" err="1">
                <a:solidFill>
                  <a:prstClr val="white"/>
                </a:solidFill>
                <a:latin typeface="Constantia"/>
              </a:rPr>
              <a:t>spacetime</a:t>
            </a:r>
            <a:r>
              <a:rPr lang="en-US" dirty="0">
                <a:solidFill>
                  <a:prstClr val="white"/>
                </a:solidFill>
                <a:latin typeface="Constantia"/>
              </a:rPr>
              <a:t> distance of a point at coordinate </a:t>
            </a:r>
          </a:p>
          <a:p>
            <a:pPr>
              <a:defRPr/>
            </a:pPr>
            <a:r>
              <a:rPr lang="en-US" dirty="0">
                <a:solidFill>
                  <a:prstClr val="white"/>
                </a:solidFill>
                <a:latin typeface="Constantia"/>
              </a:rPr>
              <a:t>(r,</a:t>
            </a:r>
            <a:r>
              <a:rPr lang="en-US" dirty="0">
                <a:solidFill>
                  <a:prstClr val="white"/>
                </a:solidFill>
                <a:latin typeface="Constantia"/>
                <a:sym typeface="Mathematica1"/>
              </a:rPr>
              <a:t>,) is:</a:t>
            </a:r>
            <a:endParaRPr lang="en-US" dirty="0">
              <a:solidFill>
                <a:prstClr val="white"/>
              </a:solidFill>
              <a:latin typeface="Constantia"/>
            </a:endParaRPr>
          </a:p>
        </p:txBody>
      </p:sp>
      <p:sp>
        <p:nvSpPr>
          <p:cNvPr id="10" name="Left Brace 9"/>
          <p:cNvSpPr/>
          <p:nvPr/>
        </p:nvSpPr>
        <p:spPr>
          <a:xfrm>
            <a:off x="5857875" y="4286250"/>
            <a:ext cx="214313" cy="2143125"/>
          </a:xfrm>
          <a:prstGeom prst="lef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white"/>
              </a:solidFill>
            </a:endParaRPr>
          </a:p>
        </p:txBody>
      </p:sp>
      <p:sp>
        <p:nvSpPr>
          <p:cNvPr id="11" name="TextBox 10"/>
          <p:cNvSpPr txBox="1"/>
          <p:nvPr/>
        </p:nvSpPr>
        <p:spPr>
          <a:xfrm>
            <a:off x="714375" y="4643438"/>
            <a:ext cx="3500438" cy="1754187"/>
          </a:xfrm>
          <a:prstGeom prst="rect">
            <a:avLst/>
          </a:prstGeom>
          <a:noFill/>
        </p:spPr>
        <p:txBody>
          <a:bodyPr>
            <a:spAutoFit/>
          </a:bodyPr>
          <a:lstStyle/>
          <a:p>
            <a:pPr>
              <a:defRPr/>
            </a:pPr>
            <a:r>
              <a:rPr lang="en-US" dirty="0">
                <a:solidFill>
                  <a:prstClr val="white"/>
                </a:solidFill>
                <a:latin typeface="Constantia"/>
              </a:rPr>
              <a:t>where  the  function  S</a:t>
            </a:r>
            <a:r>
              <a:rPr lang="en-US" baseline="-25000" dirty="0">
                <a:solidFill>
                  <a:prstClr val="white"/>
                </a:solidFill>
                <a:latin typeface="Constantia"/>
              </a:rPr>
              <a:t>k</a:t>
            </a:r>
            <a:r>
              <a:rPr lang="en-US" dirty="0">
                <a:solidFill>
                  <a:prstClr val="white"/>
                </a:solidFill>
                <a:latin typeface="Constantia"/>
              </a:rPr>
              <a:t>(r/R</a:t>
            </a:r>
            <a:r>
              <a:rPr lang="en-US" baseline="-25000" dirty="0">
                <a:solidFill>
                  <a:prstClr val="white"/>
                </a:solidFill>
                <a:latin typeface="Constantia"/>
              </a:rPr>
              <a:t>c</a:t>
            </a:r>
            <a:r>
              <a:rPr lang="en-US" dirty="0">
                <a:solidFill>
                  <a:prstClr val="white"/>
                </a:solidFill>
                <a:latin typeface="Constantia"/>
              </a:rPr>
              <a:t>) </a:t>
            </a:r>
          </a:p>
          <a:p>
            <a:pPr>
              <a:defRPr/>
            </a:pPr>
            <a:r>
              <a:rPr lang="en-US" dirty="0">
                <a:solidFill>
                  <a:prstClr val="white"/>
                </a:solidFill>
                <a:latin typeface="Constantia"/>
              </a:rPr>
              <a:t>specifies the effect of curvature</a:t>
            </a:r>
          </a:p>
          <a:p>
            <a:pPr>
              <a:defRPr/>
            </a:pPr>
            <a:r>
              <a:rPr lang="en-US" dirty="0">
                <a:solidFill>
                  <a:prstClr val="white"/>
                </a:solidFill>
                <a:latin typeface="Constantia"/>
              </a:rPr>
              <a:t>on the distances between </a:t>
            </a:r>
          </a:p>
          <a:p>
            <a:pPr>
              <a:defRPr/>
            </a:pPr>
            <a:r>
              <a:rPr lang="en-US" dirty="0">
                <a:solidFill>
                  <a:prstClr val="white"/>
                </a:solidFill>
                <a:latin typeface="Constantia"/>
              </a:rPr>
              <a:t>points in </a:t>
            </a:r>
            <a:r>
              <a:rPr lang="en-US" dirty="0" err="1">
                <a:solidFill>
                  <a:prstClr val="white"/>
                </a:solidFill>
                <a:latin typeface="Constantia"/>
              </a:rPr>
              <a:t>spacetime</a:t>
            </a:r>
            <a:endParaRPr lang="en-US" dirty="0">
              <a:solidFill>
                <a:prstClr val="white"/>
              </a:solidFill>
              <a:latin typeface="Constantia"/>
            </a:endParaRPr>
          </a:p>
          <a:p>
            <a:pPr>
              <a:defRPr/>
            </a:pPr>
            <a:endParaRPr lang="en-US" dirty="0">
              <a:solidFill>
                <a:prstClr val="white"/>
              </a:solidFill>
              <a:latin typeface="Constantia"/>
            </a:endParaRPr>
          </a:p>
          <a:p>
            <a:pPr>
              <a:defRPr/>
            </a:pPr>
            <a:endParaRPr lang="en-US" dirty="0">
              <a:solidFill>
                <a:prstClr val="white"/>
              </a:solidFill>
              <a:latin typeface="Constantia"/>
            </a:endParaRPr>
          </a:p>
        </p:txBody>
      </p:sp>
    </p:spTree>
    <p:extLst>
      <p:ext uri="{BB962C8B-B14F-4D97-AF65-F5344CB8AC3E}">
        <p14:creationId xmlns:p14="http://schemas.microsoft.com/office/powerpoint/2010/main" val="624182449"/>
      </p:ext>
    </p:extLst>
  </p:cSld>
  <p:clrMapOvr>
    <a:masterClrMapping/>
  </p:clrMapOvr>
  <p:transition>
    <p:zoom/>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3528" y="1196752"/>
            <a:ext cx="9019997" cy="4680520"/>
          </a:xfrm>
        </p:spPr>
      </p:pic>
      <p:sp>
        <p:nvSpPr>
          <p:cNvPr id="3" name="Title 2"/>
          <p:cNvSpPr>
            <a:spLocks noGrp="1"/>
          </p:cNvSpPr>
          <p:nvPr>
            <p:ph type="title"/>
          </p:nvPr>
        </p:nvSpPr>
        <p:spPr/>
        <p:txBody>
          <a:bodyPr/>
          <a:lstStyle/>
          <a:p>
            <a:endParaRPr lang="en-GB"/>
          </a:p>
        </p:txBody>
      </p:sp>
    </p:spTree>
    <p:extLst>
      <p:ext uri="{BB962C8B-B14F-4D97-AF65-F5344CB8AC3E}">
        <p14:creationId xmlns:p14="http://schemas.microsoft.com/office/powerpoint/2010/main" val="2714611123"/>
      </p:ext>
    </p:extLst>
  </p:cSld>
  <p:clrMapOvr>
    <a:masterClrMapping/>
  </p:clrMapOvr>
  <p:transition>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269268"/>
            <a:ext cx="8784976" cy="6588732"/>
          </a:xfrm>
        </p:spPr>
      </p:pic>
      <p:sp>
        <p:nvSpPr>
          <p:cNvPr id="3" name="Title 2"/>
          <p:cNvSpPr>
            <a:spLocks noGrp="1"/>
          </p:cNvSpPr>
          <p:nvPr>
            <p:ph type="title"/>
          </p:nvPr>
        </p:nvSpPr>
        <p:spPr/>
        <p:txBody>
          <a:bodyPr/>
          <a:lstStyle/>
          <a:p>
            <a:endParaRPr lang="en-GB"/>
          </a:p>
        </p:txBody>
      </p:sp>
    </p:spTree>
    <p:extLst>
      <p:ext uri="{BB962C8B-B14F-4D97-AF65-F5344CB8AC3E}">
        <p14:creationId xmlns:p14="http://schemas.microsoft.com/office/powerpoint/2010/main" val="3350944534"/>
      </p:ext>
    </p:extLst>
  </p:cSld>
  <p:clrMapOvr>
    <a:masterClrMapping/>
  </p:clrMapOvr>
  <p:transition>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AutoShape 2"/>
          <p:cNvSpPr>
            <a:spLocks noChangeArrowheads="1"/>
          </p:cNvSpPr>
          <p:nvPr/>
        </p:nvSpPr>
        <p:spPr bwMode="auto">
          <a:xfrm>
            <a:off x="250825" y="1412875"/>
            <a:ext cx="8713788" cy="4176713"/>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p>
        </p:txBody>
      </p:sp>
      <p:sp>
        <p:nvSpPr>
          <p:cNvPr id="858115" name="Text Box 3"/>
          <p:cNvSpPr txBox="1">
            <a:spLocks noChangeArrowheads="1"/>
          </p:cNvSpPr>
          <p:nvPr/>
        </p:nvSpPr>
        <p:spPr bwMode="auto">
          <a:xfrm>
            <a:off x="-396876" y="1986970"/>
            <a:ext cx="9720263" cy="3028521"/>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4500" b="1" dirty="0">
                <a:solidFill>
                  <a:schemeClr val="bg1"/>
                </a:solidFill>
                <a:effectLst>
                  <a:outerShdw blurRad="38100" dist="38100" dir="2700000" algn="tl">
                    <a:srgbClr val="000000"/>
                  </a:outerShdw>
                </a:effectLst>
                <a:latin typeface="+mj-lt"/>
              </a:rPr>
              <a:t>Friedmann-Robertson-Walker</a:t>
            </a:r>
          </a:p>
          <a:p>
            <a:pPr algn="ctr">
              <a:lnSpc>
                <a:spcPct val="50000"/>
              </a:lnSpc>
              <a:spcBef>
                <a:spcPct val="50000"/>
              </a:spcBef>
              <a:defRPr/>
            </a:pPr>
            <a:r>
              <a:rPr lang="en-US" sz="4500" b="1" dirty="0">
                <a:solidFill>
                  <a:schemeClr val="bg1"/>
                </a:solidFill>
                <a:effectLst>
                  <a:outerShdw blurRad="38100" dist="38100" dir="2700000" algn="tl">
                    <a:srgbClr val="000000"/>
                  </a:outerShdw>
                </a:effectLst>
                <a:latin typeface="+mj-lt"/>
              </a:rPr>
              <a:t> </a:t>
            </a:r>
            <a:r>
              <a:rPr lang="en-US" sz="4500" b="1" dirty="0" smtClean="0">
                <a:solidFill>
                  <a:schemeClr val="bg1"/>
                </a:solidFill>
                <a:effectLst>
                  <a:outerShdw blurRad="38100" dist="38100" dir="2700000" algn="tl">
                    <a:srgbClr val="000000"/>
                  </a:outerShdw>
                </a:effectLst>
                <a:latin typeface="+mj-lt"/>
              </a:rPr>
              <a:t>Universe</a:t>
            </a:r>
            <a:endParaRPr lang="en-US" sz="4500" b="1" dirty="0">
              <a:solidFill>
                <a:schemeClr val="bg1"/>
              </a:solidFill>
              <a:effectLst>
                <a:outerShdw blurRad="38100" dist="38100" dir="2700000" algn="tl">
                  <a:srgbClr val="000000"/>
                </a:outerShdw>
              </a:effectLst>
              <a:latin typeface="+mj-lt"/>
            </a:endParaRPr>
          </a:p>
          <a:p>
            <a:pPr algn="ctr">
              <a:lnSpc>
                <a:spcPct val="50000"/>
              </a:lnSpc>
              <a:spcBef>
                <a:spcPct val="50000"/>
              </a:spcBef>
              <a:defRPr/>
            </a:pPr>
            <a:endParaRPr lang="en-US" sz="4500" b="1" dirty="0">
              <a:solidFill>
                <a:schemeClr val="bg1"/>
              </a:solidFill>
              <a:effectLst>
                <a:outerShdw blurRad="38100" dist="38100" dir="2700000" algn="tl">
                  <a:srgbClr val="000000"/>
                </a:outerShdw>
              </a:effectLst>
              <a:latin typeface="+mj-lt"/>
            </a:endParaRPr>
          </a:p>
        </p:txBody>
      </p:sp>
    </p:spTree>
  </p:cSld>
  <p:clrMapOvr>
    <a:masterClrMapping/>
  </p:clrMapOvr>
  <p:transition>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3"/>
          <p:cNvSpPr>
            <a:spLocks noChangeArrowheads="1"/>
          </p:cNvSpPr>
          <p:nvPr/>
        </p:nvSpPr>
        <p:spPr bwMode="auto">
          <a:xfrm>
            <a:off x="684212" y="3064354"/>
            <a:ext cx="7775575" cy="3532997"/>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sp>
        <p:nvSpPr>
          <p:cNvPr id="86019" name="Rectangle 3"/>
          <p:cNvSpPr>
            <a:spLocks noChangeArrowheads="1"/>
          </p:cNvSpPr>
          <p:nvPr/>
        </p:nvSpPr>
        <p:spPr bwMode="auto">
          <a:xfrm>
            <a:off x="684213" y="1340768"/>
            <a:ext cx="7775575" cy="1584176"/>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sp>
        <p:nvSpPr>
          <p:cNvPr id="75781" name="Rectangle 5"/>
          <p:cNvSpPr>
            <a:spLocks noGrp="1" noChangeArrowheads="1"/>
          </p:cNvSpPr>
          <p:nvPr>
            <p:ph type="title" idx="4294967295"/>
          </p:nvPr>
        </p:nvSpPr>
        <p:spPr>
          <a:xfrm>
            <a:off x="-486569" y="6565"/>
            <a:ext cx="10117138" cy="1371600"/>
          </a:xfrm>
        </p:spPr>
        <p:txBody>
          <a:bodyPr/>
          <a:lstStyle/>
          <a:p>
            <a:pPr eaLnBrk="1" fontAlgn="auto" hangingPunct="1">
              <a:spcAft>
                <a:spcPts val="0"/>
              </a:spcAft>
              <a:defRPr/>
            </a:pPr>
            <a:r>
              <a:rPr lang="en-US" sz="5000" b="1" dirty="0" smtClean="0">
                <a:solidFill>
                  <a:schemeClr val="accent3"/>
                </a:solidFill>
              </a:rPr>
              <a:t>Einstein Field Equation</a:t>
            </a:r>
            <a:endParaRPr sz="5000" b="1" dirty="0" smtClean="0">
              <a:solidFill>
                <a:schemeClr val="accent3"/>
              </a:solidFill>
            </a:endParaRPr>
          </a:p>
        </p:txBody>
      </p:sp>
      <p:graphicFrame>
        <p:nvGraphicFramePr>
          <p:cNvPr id="16389" name="Object 2"/>
          <p:cNvGraphicFramePr>
            <a:graphicFrameLocks noChangeAspect="1"/>
          </p:cNvGraphicFramePr>
          <p:nvPr>
            <p:extLst>
              <p:ext uri="{D42A27DB-BD31-4B8C-83A1-F6EECF244321}">
                <p14:modId xmlns:p14="http://schemas.microsoft.com/office/powerpoint/2010/main" val="4172505572"/>
              </p:ext>
            </p:extLst>
          </p:nvPr>
        </p:nvGraphicFramePr>
        <p:xfrm>
          <a:off x="2987824" y="1556792"/>
          <a:ext cx="2664295" cy="1006511"/>
        </p:xfrm>
        <a:graphic>
          <a:graphicData uri="http://schemas.openxmlformats.org/presentationml/2006/ole">
            <mc:AlternateContent xmlns:mc="http://schemas.openxmlformats.org/markup-compatibility/2006">
              <mc:Choice xmlns:v="urn:schemas-microsoft-com:vml" Requires="v">
                <p:oleObj spid="_x0000_s148608" name="Equation" r:id="rId3" imgW="1041120" imgH="393480" progId="Equation.DSMT4">
                  <p:embed/>
                </p:oleObj>
              </mc:Choice>
              <mc:Fallback>
                <p:oleObj name="Equation" r:id="rId3" imgW="1041120" imgH="393480" progId="Equation.DSMT4">
                  <p:embed/>
                  <p:pic>
                    <p:nvPicPr>
                      <p:cNvPr id="0" name=""/>
                      <p:cNvPicPr>
                        <a:picLocks noChangeAspect="1" noChangeArrowheads="1"/>
                      </p:cNvPicPr>
                      <p:nvPr/>
                    </p:nvPicPr>
                    <p:blipFill>
                      <a:blip r:embed="rId4"/>
                      <a:srcRect/>
                      <a:stretch>
                        <a:fillRect/>
                      </a:stretch>
                    </p:blipFill>
                    <p:spPr bwMode="auto">
                      <a:xfrm>
                        <a:off x="2987824" y="1556792"/>
                        <a:ext cx="2664295" cy="1006511"/>
                      </a:xfrm>
                      <a:prstGeom prst="rect">
                        <a:avLst/>
                      </a:prstGeom>
                      <a:noFill/>
                      <a:ln>
                        <a:noFill/>
                      </a:ln>
                      <a:effectLst/>
                      <a:extLst/>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1862365623"/>
              </p:ext>
            </p:extLst>
          </p:nvPr>
        </p:nvGraphicFramePr>
        <p:xfrm>
          <a:off x="1475656" y="4797152"/>
          <a:ext cx="3888432" cy="1621371"/>
        </p:xfrm>
        <a:graphic>
          <a:graphicData uri="http://schemas.openxmlformats.org/presentationml/2006/ole">
            <mc:AlternateContent xmlns:mc="http://schemas.openxmlformats.org/markup-compatibility/2006">
              <mc:Choice xmlns:v="urn:schemas-microsoft-com:vml" Requires="v">
                <p:oleObj spid="_x0000_s148609" name="Equation" r:id="rId5" imgW="1765080" imgH="736560" progId="Equation.DSMT4">
                  <p:embed/>
                </p:oleObj>
              </mc:Choice>
              <mc:Fallback>
                <p:oleObj name="Equation" r:id="rId5" imgW="1765080" imgH="736560" progId="Equation.DSMT4">
                  <p:embed/>
                  <p:pic>
                    <p:nvPicPr>
                      <p:cNvPr id="0" name=""/>
                      <p:cNvPicPr>
                        <a:picLocks noChangeAspect="1" noChangeArrowheads="1"/>
                      </p:cNvPicPr>
                      <p:nvPr/>
                    </p:nvPicPr>
                    <p:blipFill>
                      <a:blip r:embed="rId6"/>
                      <a:srcRect/>
                      <a:stretch>
                        <a:fillRect/>
                      </a:stretch>
                    </p:blipFill>
                    <p:spPr bwMode="auto">
                      <a:xfrm>
                        <a:off x="1475656" y="4797152"/>
                        <a:ext cx="3888432" cy="1621371"/>
                      </a:xfrm>
                      <a:prstGeom prst="rect">
                        <a:avLst/>
                      </a:prstGeom>
                      <a:noFill/>
                      <a:ln>
                        <a:noFill/>
                      </a:ln>
                      <a:effec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248971440"/>
              </p:ext>
            </p:extLst>
          </p:nvPr>
        </p:nvGraphicFramePr>
        <p:xfrm>
          <a:off x="1475656" y="3284984"/>
          <a:ext cx="5424487" cy="649287"/>
        </p:xfrm>
        <a:graphic>
          <a:graphicData uri="http://schemas.openxmlformats.org/presentationml/2006/ole">
            <mc:AlternateContent xmlns:mc="http://schemas.openxmlformats.org/markup-compatibility/2006">
              <mc:Choice xmlns:v="urn:schemas-microsoft-com:vml" Requires="v">
                <p:oleObj spid="_x0000_s148610" name="Equation" r:id="rId7" imgW="2120760" imgH="253800" progId="Equation.DSMT4">
                  <p:embed/>
                </p:oleObj>
              </mc:Choice>
              <mc:Fallback>
                <p:oleObj name="Equation" r:id="rId7" imgW="2120760" imgH="253800" progId="Equation.DSMT4">
                  <p:embed/>
                  <p:pic>
                    <p:nvPicPr>
                      <p:cNvPr id="0" name="Object 2"/>
                      <p:cNvPicPr>
                        <a:picLocks noChangeAspect="1" noChangeArrowheads="1"/>
                      </p:cNvPicPr>
                      <p:nvPr/>
                    </p:nvPicPr>
                    <p:blipFill>
                      <a:blip r:embed="rId8"/>
                      <a:srcRect/>
                      <a:stretch>
                        <a:fillRect/>
                      </a:stretch>
                    </p:blipFill>
                    <p:spPr bwMode="auto">
                      <a:xfrm>
                        <a:off x="1475656" y="3284984"/>
                        <a:ext cx="5424487" cy="649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9" name="Straight Connector 8"/>
          <p:cNvCxnSpPr/>
          <p:nvPr/>
        </p:nvCxnSpPr>
        <p:spPr>
          <a:xfrm>
            <a:off x="684213" y="4365104"/>
            <a:ext cx="7775574" cy="0"/>
          </a:xfrm>
          <a:prstGeom prst="line">
            <a:avLst/>
          </a:prstGeom>
          <a:ln w="38100">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6043503"/>
      </p:ext>
    </p:extLst>
  </p:cSld>
  <p:clrMapOvr>
    <a:masterClrMapping/>
  </p:clrMapOvr>
  <p:transition>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AutoShape 2"/>
          <p:cNvSpPr>
            <a:spLocks noChangeArrowheads="1"/>
          </p:cNvSpPr>
          <p:nvPr/>
        </p:nvSpPr>
        <p:spPr bwMode="auto">
          <a:xfrm>
            <a:off x="250825" y="1412875"/>
            <a:ext cx="8713788" cy="4176713"/>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396877" y="260648"/>
            <a:ext cx="9720263" cy="5041380"/>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smtClean="0">
              <a:solidFill>
                <a:srgbClr val="FFCC00"/>
              </a:solidFill>
              <a:effectLst>
                <a:outerShdw blurRad="38100" dist="38100" dir="2700000" algn="tl">
                  <a:srgbClr val="000000"/>
                </a:outerShdw>
              </a:effectLst>
              <a:latin typeface="Papyrus" pitchFamily="66" charset="0"/>
            </a:endParaRPr>
          </a:p>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4500" b="1" dirty="0">
                <a:solidFill>
                  <a:srgbClr val="FFFFD9"/>
                </a:solidFill>
                <a:effectLst>
                  <a:outerShdw blurRad="38100" dist="38100" dir="2700000" algn="tl">
                    <a:srgbClr val="000000"/>
                  </a:outerShdw>
                </a:effectLst>
                <a:latin typeface="Arial"/>
              </a:rPr>
              <a:t>G</a:t>
            </a:r>
            <a:r>
              <a:rPr lang="en-US" sz="4500" b="1" dirty="0" smtClean="0">
                <a:solidFill>
                  <a:srgbClr val="FFFFD9"/>
                </a:solidFill>
                <a:effectLst>
                  <a:outerShdw blurRad="38100" dist="38100" dir="2700000" algn="tl">
                    <a:srgbClr val="000000"/>
                  </a:outerShdw>
                </a:effectLst>
                <a:latin typeface="Arial"/>
              </a:rPr>
              <a:t>eneral Relativity:</a:t>
            </a:r>
          </a:p>
          <a:p>
            <a:pPr algn="ctr">
              <a:lnSpc>
                <a:spcPct val="50000"/>
              </a:lnSpc>
              <a:spcBef>
                <a:spcPct val="50000"/>
              </a:spcBef>
              <a:defRPr/>
            </a:pPr>
            <a:endParaRPr lang="en-US" sz="45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r>
              <a:rPr lang="en-US" sz="4500" b="1" dirty="0" smtClean="0">
                <a:solidFill>
                  <a:srgbClr val="FFFFD9"/>
                </a:solidFill>
                <a:effectLst>
                  <a:outerShdw blurRad="38100" dist="38100" dir="2700000" algn="tl">
                    <a:srgbClr val="000000"/>
                  </a:outerShdw>
                </a:effectLst>
                <a:latin typeface="Arial"/>
              </a:rPr>
              <a:t>Einstein Field Equations</a:t>
            </a:r>
            <a:endParaRPr lang="en-US" sz="45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endParaRPr lang="en-US" sz="4500" b="1" dirty="0">
              <a:solidFill>
                <a:srgbClr val="FFFFD9"/>
              </a:solidFill>
              <a:effectLst>
                <a:outerShdw blurRad="38100" dist="38100" dir="2700000" algn="tl">
                  <a:srgbClr val="000000"/>
                </a:outerShdw>
              </a:effectLst>
              <a:latin typeface="Arial"/>
            </a:endParaRPr>
          </a:p>
        </p:txBody>
      </p:sp>
    </p:spTree>
    <p:extLst>
      <p:ext uri="{BB962C8B-B14F-4D97-AF65-F5344CB8AC3E}">
        <p14:creationId xmlns:p14="http://schemas.microsoft.com/office/powerpoint/2010/main" val="2269677444"/>
      </p:ext>
    </p:extLst>
  </p:cSld>
  <p:clrMapOvr>
    <a:masterClrMapping/>
  </p:clrMapOvr>
  <p:transition>
    <p:zoom/>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 name="Rectangle 3"/>
          <p:cNvSpPr>
            <a:spLocks noChangeArrowheads="1"/>
          </p:cNvSpPr>
          <p:nvPr/>
        </p:nvSpPr>
        <p:spPr bwMode="auto">
          <a:xfrm>
            <a:off x="684212" y="3064354"/>
            <a:ext cx="7775575" cy="3532997"/>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sp>
        <p:nvSpPr>
          <p:cNvPr id="86019" name="Rectangle 3"/>
          <p:cNvSpPr>
            <a:spLocks noChangeArrowheads="1"/>
          </p:cNvSpPr>
          <p:nvPr/>
        </p:nvSpPr>
        <p:spPr bwMode="auto">
          <a:xfrm>
            <a:off x="684213" y="1340768"/>
            <a:ext cx="7775575" cy="1584176"/>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sp>
        <p:nvSpPr>
          <p:cNvPr id="75781" name="Rectangle 5"/>
          <p:cNvSpPr>
            <a:spLocks noGrp="1" noChangeArrowheads="1"/>
          </p:cNvSpPr>
          <p:nvPr>
            <p:ph type="title" idx="4294967295"/>
          </p:nvPr>
        </p:nvSpPr>
        <p:spPr>
          <a:xfrm>
            <a:off x="-486569" y="6565"/>
            <a:ext cx="10117138" cy="1371600"/>
          </a:xfrm>
        </p:spPr>
        <p:txBody>
          <a:bodyPr/>
          <a:lstStyle/>
          <a:p>
            <a:pPr eaLnBrk="1" fontAlgn="auto" hangingPunct="1">
              <a:spcAft>
                <a:spcPts val="0"/>
              </a:spcAft>
              <a:defRPr/>
            </a:pPr>
            <a:r>
              <a:rPr lang="en-US" sz="5000" b="1" dirty="0" smtClean="0">
                <a:solidFill>
                  <a:schemeClr val="accent3"/>
                </a:solidFill>
              </a:rPr>
              <a:t>Einstein Field Equation</a:t>
            </a:r>
            <a:endParaRPr sz="5000" b="1" dirty="0" smtClean="0">
              <a:solidFill>
                <a:schemeClr val="accent3"/>
              </a:solidFill>
            </a:endParaRPr>
          </a:p>
        </p:txBody>
      </p:sp>
      <p:graphicFrame>
        <p:nvGraphicFramePr>
          <p:cNvPr id="16389" name="Object 2"/>
          <p:cNvGraphicFramePr>
            <a:graphicFrameLocks noChangeAspect="1"/>
          </p:cNvGraphicFramePr>
          <p:nvPr>
            <p:extLst>
              <p:ext uri="{D42A27DB-BD31-4B8C-83A1-F6EECF244321}">
                <p14:modId xmlns:p14="http://schemas.microsoft.com/office/powerpoint/2010/main" val="2335305820"/>
              </p:ext>
            </p:extLst>
          </p:nvPr>
        </p:nvGraphicFramePr>
        <p:xfrm>
          <a:off x="2987824" y="1556792"/>
          <a:ext cx="2664295" cy="1006511"/>
        </p:xfrm>
        <a:graphic>
          <a:graphicData uri="http://schemas.openxmlformats.org/presentationml/2006/ole">
            <mc:AlternateContent xmlns:mc="http://schemas.openxmlformats.org/markup-compatibility/2006">
              <mc:Choice xmlns:v="urn:schemas-microsoft-com:vml" Requires="v">
                <p:oleObj spid="_x0000_s153683" name="Equation" r:id="rId3" imgW="1041120" imgH="393480" progId="Equation.DSMT4">
                  <p:embed/>
                </p:oleObj>
              </mc:Choice>
              <mc:Fallback>
                <p:oleObj name="Equation" r:id="rId3" imgW="1041120" imgH="393480" progId="Equation.DSMT4">
                  <p:embed/>
                  <p:pic>
                    <p:nvPicPr>
                      <p:cNvPr id="0" name=""/>
                      <p:cNvPicPr>
                        <a:picLocks noChangeAspect="1" noChangeArrowheads="1"/>
                      </p:cNvPicPr>
                      <p:nvPr/>
                    </p:nvPicPr>
                    <p:blipFill>
                      <a:blip r:embed="rId4"/>
                      <a:srcRect/>
                      <a:stretch>
                        <a:fillRect/>
                      </a:stretch>
                    </p:blipFill>
                    <p:spPr bwMode="auto">
                      <a:xfrm>
                        <a:off x="2987824" y="1556792"/>
                        <a:ext cx="2664295" cy="1006511"/>
                      </a:xfrm>
                      <a:prstGeom prst="rect">
                        <a:avLst/>
                      </a:prstGeom>
                      <a:noFill/>
                      <a:ln>
                        <a:noFill/>
                      </a:ln>
                      <a:effectLs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746377866"/>
              </p:ext>
            </p:extLst>
          </p:nvPr>
        </p:nvGraphicFramePr>
        <p:xfrm>
          <a:off x="846068" y="3642720"/>
          <a:ext cx="7451863" cy="2376264"/>
        </p:xfrm>
        <a:graphic>
          <a:graphicData uri="http://schemas.openxmlformats.org/presentationml/2006/ole">
            <mc:AlternateContent xmlns:mc="http://schemas.openxmlformats.org/markup-compatibility/2006">
              <mc:Choice xmlns:v="urn:schemas-microsoft-com:vml" Requires="v">
                <p:oleObj spid="_x0000_s153684" name="Equation" r:id="rId5" imgW="3263760" imgH="1041120" progId="Equation.DSMT4">
                  <p:embed/>
                </p:oleObj>
              </mc:Choice>
              <mc:Fallback>
                <p:oleObj name="Equation" r:id="rId5" imgW="3263760" imgH="1041120" progId="Equation.DSMT4">
                  <p:embed/>
                  <p:pic>
                    <p:nvPicPr>
                      <p:cNvPr id="0" name=""/>
                      <p:cNvPicPr>
                        <a:picLocks noChangeAspect="1" noChangeArrowheads="1"/>
                      </p:cNvPicPr>
                      <p:nvPr/>
                    </p:nvPicPr>
                    <p:blipFill>
                      <a:blip r:embed="rId6"/>
                      <a:srcRect/>
                      <a:stretch>
                        <a:fillRect/>
                      </a:stretch>
                    </p:blipFill>
                    <p:spPr bwMode="auto">
                      <a:xfrm>
                        <a:off x="846068" y="3642720"/>
                        <a:ext cx="7451863" cy="2376264"/>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177482249"/>
      </p:ext>
    </p:extLst>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684213" y="1714500"/>
            <a:ext cx="7775575" cy="4378325"/>
          </a:xfrm>
          <a:prstGeom prst="rect">
            <a:avLst/>
          </a:prstGeom>
          <a:solidFill>
            <a:schemeClr val="tx1">
              <a:lumMod val="65000"/>
              <a:lumOff val="35000"/>
            </a:schemeClr>
          </a:solidFill>
          <a:ln w="38100">
            <a:solidFill>
              <a:schemeClr val="tx1">
                <a:lumMod val="85000"/>
                <a:lumOff val="15000"/>
              </a:schemeClr>
            </a:solidFill>
            <a:miter lim="800000"/>
            <a:headEnd/>
            <a:tailEnd/>
          </a:ln>
        </p:spPr>
        <p:txBody>
          <a:bodyPr wrap="none" anchor="ctr"/>
          <a:lstStyle/>
          <a:p>
            <a:pPr>
              <a:defRPr/>
            </a:pPr>
            <a:endParaRPr lang="en-US">
              <a:solidFill>
                <a:srgbClr val="000000"/>
              </a:solidFill>
            </a:endParaRPr>
          </a:p>
        </p:txBody>
      </p:sp>
      <p:sp>
        <p:nvSpPr>
          <p:cNvPr id="75781" name="Rectangle 5"/>
          <p:cNvSpPr>
            <a:spLocks noGrp="1" noChangeArrowheads="1"/>
          </p:cNvSpPr>
          <p:nvPr>
            <p:ph type="title" idx="4294967295"/>
          </p:nvPr>
        </p:nvSpPr>
        <p:spPr>
          <a:xfrm>
            <a:off x="-396875" y="0"/>
            <a:ext cx="10117138" cy="1371600"/>
          </a:xfrm>
        </p:spPr>
        <p:txBody>
          <a:bodyPr/>
          <a:lstStyle/>
          <a:p>
            <a:pPr eaLnBrk="1" fontAlgn="auto" hangingPunct="1">
              <a:spcAft>
                <a:spcPts val="0"/>
              </a:spcAft>
              <a:defRPr/>
            </a:pPr>
            <a:r>
              <a:rPr sz="3600" b="1" dirty="0" smtClean="0">
                <a:solidFill>
                  <a:schemeClr val="accent3"/>
                </a:solidFill>
              </a:rPr>
              <a:t>Friedmann-Robertson-Walker-Lemaitre</a:t>
            </a:r>
            <a:r>
              <a:rPr lang="en-US" sz="3600" b="1" dirty="0" smtClean="0">
                <a:solidFill>
                  <a:schemeClr val="accent3"/>
                </a:solidFill>
              </a:rPr>
              <a:t/>
            </a:r>
            <a:br>
              <a:rPr lang="en-US" sz="3600" b="1" dirty="0" smtClean="0">
                <a:solidFill>
                  <a:schemeClr val="accent3"/>
                </a:solidFill>
              </a:rPr>
            </a:br>
            <a:r>
              <a:rPr sz="3600" b="1" dirty="0" smtClean="0">
                <a:solidFill>
                  <a:schemeClr val="accent3"/>
                </a:solidFill>
              </a:rPr>
              <a:t>Universe</a:t>
            </a:r>
          </a:p>
        </p:txBody>
      </p:sp>
      <p:graphicFrame>
        <p:nvGraphicFramePr>
          <p:cNvPr id="19460" name="Object 2"/>
          <p:cNvGraphicFramePr>
            <a:graphicFrameLocks noChangeAspect="1"/>
          </p:cNvGraphicFramePr>
          <p:nvPr>
            <p:extLst>
              <p:ext uri="{D42A27DB-BD31-4B8C-83A1-F6EECF244321}">
                <p14:modId xmlns:p14="http://schemas.microsoft.com/office/powerpoint/2010/main" val="2235839993"/>
              </p:ext>
            </p:extLst>
          </p:nvPr>
        </p:nvGraphicFramePr>
        <p:xfrm>
          <a:off x="1398588" y="2071688"/>
          <a:ext cx="5895975" cy="1392237"/>
        </p:xfrm>
        <a:graphic>
          <a:graphicData uri="http://schemas.openxmlformats.org/presentationml/2006/ole">
            <mc:AlternateContent xmlns:mc="http://schemas.openxmlformats.org/markup-compatibility/2006">
              <mc:Choice xmlns:v="urn:schemas-microsoft-com:vml" Requires="v">
                <p:oleObj spid="_x0000_s149586" name="Equation" r:id="rId3" imgW="1828800" imgH="431640" progId="Equation.DSMT4">
                  <p:embed/>
                </p:oleObj>
              </mc:Choice>
              <mc:Fallback>
                <p:oleObj name="Equation" r:id="rId3" imgW="1828800" imgH="431640" progId="Equation.DSMT4">
                  <p:embed/>
                  <p:pic>
                    <p:nvPicPr>
                      <p:cNvPr id="0" name=""/>
                      <p:cNvPicPr>
                        <a:picLocks noChangeAspect="1" noChangeArrowheads="1"/>
                      </p:cNvPicPr>
                      <p:nvPr/>
                    </p:nvPicPr>
                    <p:blipFill>
                      <a:blip r:embed="rId4"/>
                      <a:srcRect/>
                      <a:stretch>
                        <a:fillRect/>
                      </a:stretch>
                    </p:blipFill>
                    <p:spPr bwMode="auto">
                      <a:xfrm>
                        <a:off x="1398588" y="2071688"/>
                        <a:ext cx="5895975" cy="1392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9461" name="Object 3"/>
          <p:cNvGraphicFramePr>
            <a:graphicFrameLocks noChangeAspect="1"/>
          </p:cNvGraphicFramePr>
          <p:nvPr>
            <p:extLst>
              <p:ext uri="{D42A27DB-BD31-4B8C-83A1-F6EECF244321}">
                <p14:modId xmlns:p14="http://schemas.microsoft.com/office/powerpoint/2010/main" val="1554547811"/>
              </p:ext>
            </p:extLst>
          </p:nvPr>
        </p:nvGraphicFramePr>
        <p:xfrm>
          <a:off x="1509713" y="4459288"/>
          <a:ext cx="5610225" cy="1270000"/>
        </p:xfrm>
        <a:graphic>
          <a:graphicData uri="http://schemas.openxmlformats.org/presentationml/2006/ole">
            <mc:AlternateContent xmlns:mc="http://schemas.openxmlformats.org/markup-compatibility/2006">
              <mc:Choice xmlns:v="urn:schemas-microsoft-com:vml" Requires="v">
                <p:oleObj spid="_x0000_s149587" name="Equation" r:id="rId5" imgW="1739880" imgH="393480" progId="Equation.DSMT4">
                  <p:embed/>
                </p:oleObj>
              </mc:Choice>
              <mc:Fallback>
                <p:oleObj name="Equation" r:id="rId5" imgW="1739880" imgH="393480" progId="Equation.DSMT4">
                  <p:embed/>
                  <p:pic>
                    <p:nvPicPr>
                      <p:cNvPr id="0" name=""/>
                      <p:cNvPicPr>
                        <a:picLocks noChangeAspect="1" noChangeArrowheads="1"/>
                      </p:cNvPicPr>
                      <p:nvPr/>
                    </p:nvPicPr>
                    <p:blipFill>
                      <a:blip r:embed="rId6"/>
                      <a:srcRect/>
                      <a:stretch>
                        <a:fillRect/>
                      </a:stretch>
                    </p:blipFill>
                    <p:spPr bwMode="auto">
                      <a:xfrm>
                        <a:off x="1509713" y="4459288"/>
                        <a:ext cx="5610225" cy="127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170663216"/>
      </p:ext>
    </p:extLst>
  </p:cSld>
  <p:clrMapOvr>
    <a:masterClrMapping/>
  </p:clrMapOvr>
  <p:transition>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p:cNvSpPr/>
          <p:nvPr/>
        </p:nvSpPr>
        <p:spPr>
          <a:xfrm>
            <a:off x="4355976" y="1124745"/>
            <a:ext cx="4071938" cy="5184575"/>
          </a:xfrm>
          <a:prstGeom prst="rect">
            <a:avLst/>
          </a:prstGeom>
          <a:solidFill>
            <a:schemeClr val="accent5"/>
          </a:solid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46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4672" y="2708920"/>
            <a:ext cx="3567113"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4"/>
          <p:cNvSpPr txBox="1">
            <a:spLocks noChangeArrowheads="1"/>
          </p:cNvSpPr>
          <p:nvPr/>
        </p:nvSpPr>
        <p:spPr bwMode="auto">
          <a:xfrm>
            <a:off x="699989" y="2996952"/>
            <a:ext cx="9144000" cy="508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ts val="600"/>
              </a:spcBef>
              <a:spcAft>
                <a:spcPct val="0"/>
              </a:spcAft>
              <a:buClr>
                <a:schemeClr val="accent2"/>
              </a:buClr>
              <a:buSzPct val="85000"/>
              <a:buFont typeface="Wingdings 2" pitchFamily="18" charset="2"/>
              <a:buChar char=""/>
              <a:defRPr sz="2600" kern="1200">
                <a:solidFill>
                  <a:schemeClr val="tx1"/>
                </a:solidFill>
                <a:latin typeface="+mn-lt"/>
                <a:ea typeface="+mn-ea"/>
                <a:cs typeface="+mn-cs"/>
              </a:defRPr>
            </a:lvl1pPr>
            <a:lvl2pPr marL="639763" indent="-273050" algn="l" rtl="0" eaLnBrk="0" fontAlgn="base" hangingPunct="0">
              <a:spcBef>
                <a:spcPts val="300"/>
              </a:spcBef>
              <a:spcAft>
                <a:spcPct val="0"/>
              </a:spcAft>
              <a:buClr>
                <a:srgbClr val="D6903D"/>
              </a:buClr>
              <a:buSzPct val="85000"/>
              <a:buFont typeface="Wingdings 2" pitchFamily="18" charset="2"/>
              <a:buChar char=""/>
              <a:defRPr sz="2400" kern="1200">
                <a:solidFill>
                  <a:schemeClr val="tx2"/>
                </a:solidFill>
                <a:latin typeface="+mn-lt"/>
                <a:ea typeface="+mn-ea"/>
                <a:cs typeface="+mn-cs"/>
              </a:defRPr>
            </a:lvl2pPr>
            <a:lvl3pPr marL="1004888" indent="-228600" algn="l" rtl="0" eaLnBrk="0" fontAlgn="base" hangingPunct="0">
              <a:spcBef>
                <a:spcPts val="300"/>
              </a:spcBef>
              <a:spcAft>
                <a:spcPct val="0"/>
              </a:spcAft>
              <a:buClr>
                <a:srgbClr val="B37732"/>
              </a:buClr>
              <a:buSzPct val="85000"/>
              <a:buFont typeface="Wingdings 2" pitchFamily="18" charset="2"/>
              <a:buChar char=""/>
              <a:defRPr sz="2100" kern="1200">
                <a:solidFill>
                  <a:schemeClr val="tx1"/>
                </a:solidFill>
                <a:latin typeface="+mn-lt"/>
                <a:ea typeface="+mn-ea"/>
                <a:cs typeface="+mn-cs"/>
              </a:defRPr>
            </a:lvl3pPr>
            <a:lvl4pPr marL="1279525" indent="-228600" algn="l" rtl="0" eaLnBrk="0" fontAlgn="base" hangingPunct="0">
              <a:spcBef>
                <a:spcPts val="300"/>
              </a:spcBef>
              <a:spcAft>
                <a:spcPct val="0"/>
              </a:spcAft>
              <a:buClr>
                <a:srgbClr val="D6903D"/>
              </a:buClr>
              <a:buSzPct val="85000"/>
              <a:buFont typeface="Wingdings 2" pitchFamily="18" charset="2"/>
              <a:buChar char=""/>
              <a:defRPr sz="1900" kern="1200">
                <a:solidFill>
                  <a:schemeClr val="tx1"/>
                </a:solidFill>
                <a:latin typeface="+mn-lt"/>
                <a:ea typeface="+mn-ea"/>
                <a:cs typeface="+mn-cs"/>
              </a:defRPr>
            </a:lvl4pPr>
            <a:lvl5pPr marL="1554163" indent="-228600" algn="l" rtl="0" eaLnBrk="0" fontAlgn="base" hangingPunct="0">
              <a:spcBef>
                <a:spcPts val="338"/>
              </a:spcBef>
              <a:spcAft>
                <a:spcPct val="0"/>
              </a:spcAft>
              <a:buClr>
                <a:srgbClr val="D6903D"/>
              </a:buClr>
              <a:buSzPct val="85000"/>
              <a:buFont typeface="Wingdings 2" pitchFamily="18" charset="2"/>
              <a:buChar char=""/>
              <a:defRPr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a:lstStyle>
          <a:p>
            <a:pPr marL="273050" marR="0" lvl="0" indent="-273050" algn="l" defTabSz="914400" rtl="0" eaLnBrk="1" fontAlgn="base" latinLnBrk="0" hangingPunct="1">
              <a:lnSpc>
                <a:spcPct val="100000"/>
              </a:lnSpc>
              <a:spcBef>
                <a:spcPts val="600"/>
              </a:spcBef>
              <a:spcAft>
                <a:spcPct val="0"/>
              </a:spcAft>
              <a:buClr>
                <a:sysClr val="window" lastClr="FFFFFF"/>
              </a:buClr>
              <a:buSzPct val="85000"/>
              <a:buFont typeface="Mathematica1" pitchFamily="2" charset="2"/>
              <a:buChar char="·"/>
              <a:tabLst/>
              <a:defRPr/>
            </a:pPr>
            <a:r>
              <a:rPr kumimoji="0" lang="en-US" altLang="en-US" sz="2000" b="1" i="0" u="none" strike="noStrike" kern="1200" cap="none" spc="0" normalizeH="0" baseline="0" noProof="0" dirty="0" smtClean="0">
                <a:ln>
                  <a:noFill/>
                </a:ln>
                <a:solidFill>
                  <a:sysClr val="window" lastClr="FFFFFF"/>
                </a:solidFill>
                <a:effectLst/>
                <a:uLnTx/>
                <a:uFillTx/>
                <a:latin typeface="Constantia"/>
                <a:sym typeface="Mathematica1" pitchFamily="2" charset="2"/>
              </a:rPr>
              <a:t>Cosmic  Expansion  is  a  </a:t>
            </a:r>
          </a:p>
          <a:p>
            <a:pPr marL="0" marR="0" lvl="0" indent="0" algn="l" defTabSz="914400" rtl="0" eaLnBrk="1" fontAlgn="base" latinLnBrk="0" hangingPunct="1">
              <a:lnSpc>
                <a:spcPct val="100000"/>
              </a:lnSpc>
              <a:spcBef>
                <a:spcPts val="600"/>
              </a:spcBef>
              <a:spcAft>
                <a:spcPct val="0"/>
              </a:spcAft>
              <a:buClr>
                <a:sysClr val="window" lastClr="FFFFFF"/>
              </a:buClr>
              <a:buSzPct val="85000"/>
              <a:buNone/>
              <a:tabLst/>
              <a:defRPr/>
            </a:pPr>
            <a:r>
              <a:rPr lang="en-US" altLang="en-US" sz="2000" b="1" dirty="0">
                <a:solidFill>
                  <a:sysClr val="window" lastClr="FFFFFF"/>
                </a:solidFill>
                <a:latin typeface="Constantia"/>
                <a:sym typeface="Mathematica1" pitchFamily="2" charset="2"/>
              </a:rPr>
              <a:t> </a:t>
            </a:r>
            <a:r>
              <a:rPr lang="en-US" altLang="en-US" sz="2000" b="1" dirty="0" smtClean="0">
                <a:solidFill>
                  <a:sysClr val="window" lastClr="FFFFFF"/>
                </a:solidFill>
                <a:latin typeface="Constantia"/>
                <a:sym typeface="Mathematica1" pitchFamily="2" charset="2"/>
              </a:rPr>
              <a:t>    </a:t>
            </a:r>
            <a:r>
              <a:rPr kumimoji="0" lang="en-US" altLang="en-US" sz="2000" b="1" i="0" u="none" strike="noStrike" kern="1200" cap="none" spc="0" normalizeH="0" baseline="0" noProof="0" dirty="0" smtClean="0">
                <a:ln>
                  <a:noFill/>
                </a:ln>
                <a:solidFill>
                  <a:sysClr val="window" lastClr="FFFFFF"/>
                </a:solidFill>
                <a:effectLst/>
                <a:uLnTx/>
                <a:uFillTx/>
                <a:latin typeface="Constantia"/>
                <a:sym typeface="Mathematica1" pitchFamily="2" charset="2"/>
              </a:rPr>
              <a:t>uniform expansion of </a:t>
            </a:r>
          </a:p>
          <a:p>
            <a:pPr marL="0" marR="0" lvl="0" indent="0" algn="l" defTabSz="914400" rtl="0" eaLnBrk="1" fontAlgn="base" latinLnBrk="0" hangingPunct="1">
              <a:lnSpc>
                <a:spcPct val="100000"/>
              </a:lnSpc>
              <a:spcBef>
                <a:spcPts val="600"/>
              </a:spcBef>
              <a:spcAft>
                <a:spcPct val="0"/>
              </a:spcAft>
              <a:buClr>
                <a:sysClr val="window" lastClr="FFFFFF"/>
              </a:buClr>
              <a:buSzPct val="85000"/>
              <a:buNone/>
              <a:tabLst/>
              <a:defRPr/>
            </a:pPr>
            <a:r>
              <a:rPr lang="en-US" altLang="en-US" sz="2000" b="1" dirty="0">
                <a:solidFill>
                  <a:sysClr val="window" lastClr="FFFFFF"/>
                </a:solidFill>
                <a:latin typeface="Constantia"/>
                <a:sym typeface="Mathematica1" pitchFamily="2" charset="2"/>
              </a:rPr>
              <a:t> </a:t>
            </a:r>
            <a:r>
              <a:rPr lang="en-US" altLang="en-US" sz="2000" b="1" dirty="0" smtClean="0">
                <a:solidFill>
                  <a:sysClr val="window" lastClr="FFFFFF"/>
                </a:solidFill>
                <a:latin typeface="Constantia"/>
                <a:sym typeface="Mathematica1" pitchFamily="2" charset="2"/>
              </a:rPr>
              <a:t>    </a:t>
            </a:r>
            <a:r>
              <a:rPr kumimoji="0" lang="en-US" altLang="en-US" sz="2000" b="1" i="0" u="none" strike="noStrike" kern="1200" cap="none" spc="0" normalizeH="0" baseline="0" noProof="0" dirty="0" smtClean="0">
                <a:ln>
                  <a:noFill/>
                </a:ln>
                <a:solidFill>
                  <a:sysClr val="window" lastClr="FFFFFF"/>
                </a:solidFill>
                <a:effectLst/>
                <a:uLnTx/>
                <a:uFillTx/>
                <a:latin typeface="Constantia"/>
                <a:sym typeface="Mathematica1" pitchFamily="2" charset="2"/>
              </a:rPr>
              <a:t>space</a:t>
            </a:r>
          </a:p>
          <a:p>
            <a:pPr marL="273050" marR="0" lvl="0" indent="-273050" algn="l" defTabSz="914400" rtl="0" eaLnBrk="1" fontAlgn="base" latinLnBrk="0" hangingPunct="1">
              <a:lnSpc>
                <a:spcPct val="100000"/>
              </a:lnSpc>
              <a:spcBef>
                <a:spcPts val="600"/>
              </a:spcBef>
              <a:spcAft>
                <a:spcPct val="0"/>
              </a:spcAft>
              <a:buClr>
                <a:sysClr val="window" lastClr="FFFFFF"/>
              </a:buClr>
              <a:buSzPct val="85000"/>
              <a:buFont typeface="Wingdings 2" pitchFamily="18" charset="2"/>
              <a:buNone/>
              <a:tabLst/>
              <a:defRPr/>
            </a:pPr>
            <a:r>
              <a:rPr kumimoji="0" lang="en-US" altLang="en-US" sz="2000" b="1" i="0" u="none" strike="noStrike" kern="1200" cap="none" spc="0" normalizeH="0" baseline="0" noProof="0" dirty="0" smtClean="0">
                <a:ln>
                  <a:noFill/>
                </a:ln>
                <a:solidFill>
                  <a:sysClr val="window" lastClr="FFFFFF"/>
                </a:solidFill>
                <a:effectLst/>
                <a:uLnTx/>
                <a:uFillTx/>
                <a:latin typeface="Constantia"/>
                <a:sym typeface="Mathematica1" pitchFamily="2" charset="2"/>
              </a:rPr>
              <a:t> </a:t>
            </a:r>
          </a:p>
          <a:p>
            <a:pPr marL="0" marR="0" lvl="0" indent="0" algn="l" defTabSz="914400" rtl="0" eaLnBrk="1" fontAlgn="base" latinLnBrk="0" hangingPunct="1">
              <a:lnSpc>
                <a:spcPct val="100000"/>
              </a:lnSpc>
              <a:spcBef>
                <a:spcPts val="600"/>
              </a:spcBef>
              <a:spcAft>
                <a:spcPct val="0"/>
              </a:spcAft>
              <a:buClr>
                <a:sysClr val="window" lastClr="FFFFFF"/>
              </a:buClr>
              <a:buSzPct val="85000"/>
              <a:buNone/>
              <a:tabLst/>
              <a:defRPr/>
            </a:pPr>
            <a:endParaRPr kumimoji="0" lang="en-US" altLang="en-US" sz="2000" b="1" i="0" u="none" strike="noStrike" kern="1200" cap="none" spc="0" normalizeH="0" baseline="0" noProof="0" dirty="0" smtClean="0">
              <a:ln>
                <a:noFill/>
              </a:ln>
              <a:solidFill>
                <a:sysClr val="window" lastClr="FFFFFF"/>
              </a:solidFill>
              <a:effectLst/>
              <a:uLnTx/>
              <a:uFillTx/>
              <a:latin typeface="Constantia"/>
              <a:sym typeface="Mathematica1" pitchFamily="2" charset="2"/>
            </a:endParaRPr>
          </a:p>
          <a:p>
            <a:pPr marL="273050" marR="0" lvl="0" indent="-273050" algn="l" defTabSz="914400" rtl="0" eaLnBrk="1" fontAlgn="base" latinLnBrk="0" hangingPunct="1">
              <a:lnSpc>
                <a:spcPct val="100000"/>
              </a:lnSpc>
              <a:spcBef>
                <a:spcPts val="600"/>
              </a:spcBef>
              <a:spcAft>
                <a:spcPct val="0"/>
              </a:spcAft>
              <a:buClr>
                <a:sysClr val="window" lastClr="FFFFFF"/>
              </a:buClr>
              <a:buSzPct val="85000"/>
              <a:buFont typeface="Wingdings 2" pitchFamily="18" charset="2"/>
              <a:buNone/>
              <a:tabLst/>
              <a:defRPr/>
            </a:pPr>
            <a:r>
              <a:rPr kumimoji="0" lang="en-US" altLang="en-US" sz="2000" b="1" i="0" u="none" strike="noStrike" kern="1200" cap="none" spc="0" normalizeH="0" baseline="0" noProof="0" dirty="0" smtClean="0">
                <a:ln>
                  <a:noFill/>
                </a:ln>
                <a:solidFill>
                  <a:sysClr val="window" lastClr="FFFFFF"/>
                </a:solidFill>
                <a:effectLst/>
                <a:uLnTx/>
                <a:uFillTx/>
                <a:latin typeface="Constantia"/>
                <a:sym typeface="Mathematica1" pitchFamily="2" charset="2"/>
              </a:rPr>
              <a:t> </a:t>
            </a:r>
            <a:endParaRPr kumimoji="0" lang="en-US" altLang="en-US" sz="2000" b="1" i="0" u="none" strike="noStrike" kern="1200" cap="none" spc="0" normalizeH="0" baseline="0" noProof="0" dirty="0" smtClean="0">
              <a:ln>
                <a:noFill/>
              </a:ln>
              <a:solidFill>
                <a:sysClr val="window" lastClr="FFFFFF"/>
              </a:solidFill>
              <a:effectLst/>
              <a:uLnTx/>
              <a:uFillTx/>
              <a:latin typeface="Constantia"/>
            </a:endParaRPr>
          </a:p>
        </p:txBody>
      </p:sp>
      <p:sp>
        <p:nvSpPr>
          <p:cNvPr id="86019" name="Rectangle 3"/>
          <p:cNvSpPr>
            <a:spLocks noChangeArrowheads="1"/>
          </p:cNvSpPr>
          <p:nvPr/>
        </p:nvSpPr>
        <p:spPr bwMode="auto">
          <a:xfrm>
            <a:off x="666453" y="1124745"/>
            <a:ext cx="3527747" cy="1440160"/>
          </a:xfrm>
          <a:prstGeom prst="rect">
            <a:avLst/>
          </a:prstGeom>
          <a:solidFill>
            <a:schemeClr val="tx1">
              <a:lumMod val="65000"/>
              <a:lumOff val="35000"/>
            </a:schemeClr>
          </a:solidFill>
          <a:ln w="38100">
            <a:solidFill>
              <a:schemeClr val="tx1">
                <a:lumMod val="85000"/>
                <a:lumOff val="15000"/>
              </a:schemeClr>
            </a:solidFill>
            <a:miter lim="800000"/>
            <a:headEnd/>
            <a:tailEnd/>
          </a:ln>
        </p:spPr>
        <p:txBody>
          <a:bodyPr wrap="none" anchor="ctr"/>
          <a:lstStyle/>
          <a:p>
            <a:pPr>
              <a:defRPr/>
            </a:pPr>
            <a:endParaRPr lang="en-US">
              <a:solidFill>
                <a:srgbClr val="000000"/>
              </a:solidFill>
            </a:endParaRPr>
          </a:p>
        </p:txBody>
      </p:sp>
      <p:sp>
        <p:nvSpPr>
          <p:cNvPr id="75781" name="Rectangle 5"/>
          <p:cNvSpPr>
            <a:spLocks noGrp="1" noChangeArrowheads="1"/>
          </p:cNvSpPr>
          <p:nvPr>
            <p:ph type="title" idx="4294967295"/>
          </p:nvPr>
        </p:nvSpPr>
        <p:spPr>
          <a:xfrm>
            <a:off x="-396875" y="0"/>
            <a:ext cx="10117138" cy="1371600"/>
          </a:xfrm>
        </p:spPr>
        <p:txBody>
          <a:bodyPr/>
          <a:lstStyle/>
          <a:p>
            <a:pPr eaLnBrk="1" fontAlgn="auto" hangingPunct="1">
              <a:spcAft>
                <a:spcPts val="0"/>
              </a:spcAft>
              <a:defRPr/>
            </a:pPr>
            <a:r>
              <a:rPr lang="nl-NL" sz="3600" b="1" dirty="0" smtClean="0">
                <a:solidFill>
                  <a:schemeClr val="accent3"/>
                </a:solidFill>
              </a:rPr>
              <a:t>Cosmic Expansion Factor</a:t>
            </a:r>
            <a:endParaRPr sz="3600" b="1" dirty="0" smtClean="0">
              <a:solidFill>
                <a:schemeClr val="accent3"/>
              </a:solidFill>
            </a:endParaRPr>
          </a:p>
        </p:txBody>
      </p:sp>
      <p:graphicFrame>
        <p:nvGraphicFramePr>
          <p:cNvPr id="19461" name="Object 3"/>
          <p:cNvGraphicFramePr>
            <a:graphicFrameLocks noChangeAspect="1"/>
          </p:cNvGraphicFramePr>
          <p:nvPr>
            <p:extLst>
              <p:ext uri="{D42A27DB-BD31-4B8C-83A1-F6EECF244321}">
                <p14:modId xmlns:p14="http://schemas.microsoft.com/office/powerpoint/2010/main" val="3027585882"/>
              </p:ext>
            </p:extLst>
          </p:nvPr>
        </p:nvGraphicFramePr>
        <p:xfrm>
          <a:off x="1331640" y="1268760"/>
          <a:ext cx="1991866" cy="1187537"/>
        </p:xfrm>
        <a:graphic>
          <a:graphicData uri="http://schemas.openxmlformats.org/presentationml/2006/ole">
            <mc:AlternateContent xmlns:mc="http://schemas.openxmlformats.org/markup-compatibility/2006">
              <mc:Choice xmlns:v="urn:schemas-microsoft-com:vml" Requires="v">
                <p:oleObj spid="_x0000_s154669" name="Equation" r:id="rId4" imgW="723600" imgH="431640" progId="Equation.DSMT4">
                  <p:embed/>
                </p:oleObj>
              </mc:Choice>
              <mc:Fallback>
                <p:oleObj name="Equation" r:id="rId4" imgW="723600" imgH="431640" progId="Equation.DSMT4">
                  <p:embed/>
                  <p:pic>
                    <p:nvPicPr>
                      <p:cNvPr id="0" name=""/>
                      <p:cNvPicPr>
                        <a:picLocks noChangeAspect="1" noChangeArrowheads="1"/>
                      </p:cNvPicPr>
                      <p:nvPr/>
                    </p:nvPicPr>
                    <p:blipFill>
                      <a:blip r:embed="rId5"/>
                      <a:srcRect/>
                      <a:stretch>
                        <a:fillRect/>
                      </a:stretch>
                    </p:blipFill>
                    <p:spPr bwMode="auto">
                      <a:xfrm>
                        <a:off x="1331640" y="1268760"/>
                        <a:ext cx="1991866" cy="1187537"/>
                      </a:xfrm>
                      <a:prstGeom prst="rect">
                        <a:avLst/>
                      </a:prstGeom>
                      <a:noFill/>
                      <a:ln>
                        <a:noFill/>
                      </a:ln>
                      <a:effectLst/>
                      <a:extLst/>
                    </p:spPr>
                  </p:pic>
                </p:oleObj>
              </mc:Fallback>
            </mc:AlternateContent>
          </a:graphicData>
        </a:graphic>
      </p:graphicFrame>
      <p:pic>
        <p:nvPicPr>
          <p:cNvPr id="6" name="Picture 12" descr="Universe_expansion.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27984" y="1772816"/>
            <a:ext cx="3927922" cy="39279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4627"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6401" y="4653136"/>
            <a:ext cx="1847850"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8470623"/>
      </p:ext>
    </p:extLst>
  </p:cSld>
  <p:clrMapOvr>
    <a:masterClrMapping/>
  </p:clrMapOvr>
  <p:transition>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642938" y="1714500"/>
            <a:ext cx="7775575" cy="4378325"/>
          </a:xfrm>
          <a:prstGeom prst="rect">
            <a:avLst/>
          </a:prstGeom>
          <a:solidFill>
            <a:schemeClr val="tx1">
              <a:lumMod val="65000"/>
              <a:lumOff val="35000"/>
            </a:schemeClr>
          </a:solidFill>
          <a:ln w="38100">
            <a:solidFill>
              <a:schemeClr val="tx1">
                <a:lumMod val="85000"/>
                <a:lumOff val="15000"/>
              </a:schemeClr>
            </a:solidFill>
            <a:miter lim="800000"/>
            <a:headEnd/>
            <a:tailEnd/>
          </a:ln>
        </p:spPr>
        <p:txBody>
          <a:bodyPr wrap="none" anchor="ctr"/>
          <a:lstStyle/>
          <a:p>
            <a:pPr>
              <a:defRPr/>
            </a:pPr>
            <a:endParaRPr lang="en-US"/>
          </a:p>
        </p:txBody>
      </p:sp>
      <p:sp>
        <p:nvSpPr>
          <p:cNvPr id="75781" name="Rectangle 5"/>
          <p:cNvSpPr>
            <a:spLocks noGrp="1" noChangeArrowheads="1"/>
          </p:cNvSpPr>
          <p:nvPr>
            <p:ph type="title" idx="4294967295"/>
          </p:nvPr>
        </p:nvSpPr>
        <p:spPr>
          <a:xfrm>
            <a:off x="-323850" y="0"/>
            <a:ext cx="10117138" cy="1371600"/>
          </a:xfrm>
        </p:spPr>
        <p:txBody>
          <a:bodyPr/>
          <a:lstStyle/>
          <a:p>
            <a:pPr eaLnBrk="1" fontAlgn="auto" hangingPunct="1">
              <a:spcAft>
                <a:spcPts val="0"/>
              </a:spcAft>
              <a:defRPr/>
            </a:pPr>
            <a:r>
              <a:rPr sz="3600" b="1" dirty="0" smtClean="0">
                <a:solidFill>
                  <a:schemeClr val="accent3"/>
                </a:solidFill>
              </a:rPr>
              <a:t>Friedmann-Robertson-Walker-Lemaitre Universe</a:t>
            </a:r>
          </a:p>
        </p:txBody>
      </p:sp>
      <p:graphicFrame>
        <p:nvGraphicFramePr>
          <p:cNvPr id="20484" name="Object 2"/>
          <p:cNvGraphicFramePr>
            <a:graphicFrameLocks noChangeAspect="1"/>
          </p:cNvGraphicFramePr>
          <p:nvPr/>
        </p:nvGraphicFramePr>
        <p:xfrm>
          <a:off x="1500188" y="2071688"/>
          <a:ext cx="5691187" cy="1392237"/>
        </p:xfrm>
        <a:graphic>
          <a:graphicData uri="http://schemas.openxmlformats.org/presentationml/2006/ole">
            <mc:AlternateContent xmlns:mc="http://schemas.openxmlformats.org/markup-compatibility/2006">
              <mc:Choice xmlns:v="urn:schemas-microsoft-com:vml" Requires="v">
                <p:oleObj spid="_x0000_s20622" name="Equation" r:id="rId3" imgW="1765300" imgH="431800" progId="Equation.DSMT4">
                  <p:embed/>
                </p:oleObj>
              </mc:Choice>
              <mc:Fallback>
                <p:oleObj name="Equation" r:id="rId3" imgW="1765300" imgH="431800"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188" y="2071688"/>
                        <a:ext cx="5691187" cy="1392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485" name="Object 3"/>
          <p:cNvGraphicFramePr>
            <a:graphicFrameLocks noChangeAspect="1"/>
          </p:cNvGraphicFramePr>
          <p:nvPr/>
        </p:nvGraphicFramePr>
        <p:xfrm>
          <a:off x="1571625" y="4357688"/>
          <a:ext cx="5486400" cy="1474787"/>
        </p:xfrm>
        <a:graphic>
          <a:graphicData uri="http://schemas.openxmlformats.org/presentationml/2006/ole">
            <mc:AlternateContent xmlns:mc="http://schemas.openxmlformats.org/markup-compatibility/2006">
              <mc:Choice xmlns:v="urn:schemas-microsoft-com:vml" Requires="v">
                <p:oleObj spid="_x0000_s20623" name="Equation" r:id="rId5" imgW="1701800" imgH="457200" progId="Equation.DSMT4">
                  <p:embed/>
                </p:oleObj>
              </mc:Choice>
              <mc:Fallback>
                <p:oleObj name="Equation" r:id="rId5" imgW="1701800" imgH="457200"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1625" y="4357688"/>
                        <a:ext cx="5486400" cy="1474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TextBox 5"/>
          <p:cNvSpPr txBox="1"/>
          <p:nvPr/>
        </p:nvSpPr>
        <p:spPr>
          <a:xfrm>
            <a:off x="3357563" y="3643313"/>
            <a:ext cx="1285875" cy="307975"/>
          </a:xfrm>
          <a:prstGeom prst="rect">
            <a:avLst/>
          </a:prstGeom>
          <a:noFill/>
        </p:spPr>
        <p:txBody>
          <a:bodyPr>
            <a:spAutoFit/>
          </a:bodyPr>
          <a:lstStyle/>
          <a:p>
            <a:pPr>
              <a:defRPr/>
            </a:pPr>
            <a:r>
              <a:rPr lang="en-US" sz="1400" b="1" dirty="0">
                <a:solidFill>
                  <a:schemeClr val="tx1">
                    <a:lumMod val="75000"/>
                    <a:lumOff val="25000"/>
                  </a:schemeClr>
                </a:solidFill>
                <a:latin typeface="+mn-lt"/>
              </a:rPr>
              <a:t>density</a:t>
            </a:r>
          </a:p>
        </p:txBody>
      </p:sp>
      <p:sp>
        <p:nvSpPr>
          <p:cNvPr id="7" name="TextBox 6"/>
          <p:cNvSpPr txBox="1"/>
          <p:nvPr/>
        </p:nvSpPr>
        <p:spPr>
          <a:xfrm>
            <a:off x="4572000" y="3500438"/>
            <a:ext cx="1285875" cy="307975"/>
          </a:xfrm>
          <a:prstGeom prst="rect">
            <a:avLst/>
          </a:prstGeom>
          <a:noFill/>
        </p:spPr>
        <p:txBody>
          <a:bodyPr>
            <a:spAutoFit/>
          </a:bodyPr>
          <a:lstStyle/>
          <a:p>
            <a:pPr>
              <a:defRPr/>
            </a:pPr>
            <a:r>
              <a:rPr lang="en-US" sz="1400" b="1" dirty="0">
                <a:solidFill>
                  <a:schemeClr val="tx1">
                    <a:lumMod val="75000"/>
                    <a:lumOff val="25000"/>
                  </a:schemeClr>
                </a:solidFill>
                <a:latin typeface="+mn-lt"/>
              </a:rPr>
              <a:t>pressure</a:t>
            </a:r>
          </a:p>
        </p:txBody>
      </p:sp>
      <p:sp>
        <p:nvSpPr>
          <p:cNvPr id="8" name="TextBox 7"/>
          <p:cNvSpPr txBox="1"/>
          <p:nvPr/>
        </p:nvSpPr>
        <p:spPr>
          <a:xfrm>
            <a:off x="6286500" y="3500438"/>
            <a:ext cx="1428750" cy="738187"/>
          </a:xfrm>
          <a:prstGeom prst="rect">
            <a:avLst/>
          </a:prstGeom>
          <a:noFill/>
        </p:spPr>
        <p:txBody>
          <a:bodyPr>
            <a:spAutoFit/>
          </a:bodyPr>
          <a:lstStyle/>
          <a:p>
            <a:pPr>
              <a:defRPr/>
            </a:pPr>
            <a:r>
              <a:rPr lang="en-US" sz="1400" b="1" dirty="0">
                <a:solidFill>
                  <a:schemeClr val="tx1">
                    <a:lumMod val="75000"/>
                    <a:lumOff val="25000"/>
                  </a:schemeClr>
                </a:solidFill>
                <a:latin typeface="+mn-lt"/>
              </a:rPr>
              <a:t>cosmological</a:t>
            </a:r>
          </a:p>
          <a:p>
            <a:pPr>
              <a:defRPr/>
            </a:pPr>
            <a:r>
              <a:rPr lang="en-US" sz="1400" b="1" dirty="0">
                <a:solidFill>
                  <a:schemeClr val="tx1">
                    <a:lumMod val="75000"/>
                    <a:lumOff val="25000"/>
                  </a:schemeClr>
                </a:solidFill>
                <a:latin typeface="+mn-lt"/>
              </a:rPr>
              <a:t>constant</a:t>
            </a:r>
          </a:p>
          <a:p>
            <a:pPr>
              <a:defRPr/>
            </a:pPr>
            <a:endParaRPr lang="en-US" sz="1400" b="1" dirty="0">
              <a:solidFill>
                <a:schemeClr val="bg1">
                  <a:lumMod val="85000"/>
                  <a:lumOff val="15000"/>
                </a:schemeClr>
              </a:solidFill>
              <a:latin typeface="+mn-lt"/>
            </a:endParaRPr>
          </a:p>
        </p:txBody>
      </p:sp>
      <p:sp>
        <p:nvSpPr>
          <p:cNvPr id="9" name="TextBox 8"/>
          <p:cNvSpPr txBox="1"/>
          <p:nvPr/>
        </p:nvSpPr>
        <p:spPr>
          <a:xfrm>
            <a:off x="4572000" y="4071938"/>
            <a:ext cx="1785938" cy="307975"/>
          </a:xfrm>
          <a:prstGeom prst="rect">
            <a:avLst/>
          </a:prstGeom>
          <a:noFill/>
        </p:spPr>
        <p:txBody>
          <a:bodyPr>
            <a:spAutoFit/>
          </a:bodyPr>
          <a:lstStyle/>
          <a:p>
            <a:pPr>
              <a:defRPr/>
            </a:pPr>
            <a:r>
              <a:rPr lang="en-US" sz="1400" b="1" dirty="0">
                <a:solidFill>
                  <a:schemeClr val="tx1">
                    <a:lumMod val="75000"/>
                    <a:lumOff val="25000"/>
                  </a:schemeClr>
                </a:solidFill>
                <a:latin typeface="+mn-lt"/>
              </a:rPr>
              <a:t>curvature  term   </a:t>
            </a:r>
          </a:p>
        </p:txBody>
      </p:sp>
      <p:sp>
        <p:nvSpPr>
          <p:cNvPr id="10" name="Rectangle 9"/>
          <p:cNvSpPr/>
          <p:nvPr/>
        </p:nvSpPr>
        <p:spPr>
          <a:xfrm>
            <a:off x="3357563" y="3571875"/>
            <a:ext cx="857250" cy="428625"/>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4572000" y="3429000"/>
            <a:ext cx="928688" cy="428625"/>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Rectangle 13"/>
          <p:cNvSpPr/>
          <p:nvPr/>
        </p:nvSpPr>
        <p:spPr>
          <a:xfrm>
            <a:off x="4572000" y="4000500"/>
            <a:ext cx="1500188" cy="428625"/>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a:off x="6286500" y="3500438"/>
            <a:ext cx="1285875" cy="571500"/>
          </a:xfrm>
          <a:prstGeom prst="rect">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Oval 15"/>
          <p:cNvSpPr/>
          <p:nvPr/>
        </p:nvSpPr>
        <p:spPr>
          <a:xfrm>
            <a:off x="6143625" y="2000250"/>
            <a:ext cx="857250" cy="85725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Oval 17"/>
          <p:cNvSpPr/>
          <p:nvPr/>
        </p:nvSpPr>
        <p:spPr>
          <a:xfrm>
            <a:off x="5786438" y="4357688"/>
            <a:ext cx="857250" cy="85725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9" name="Oval 18"/>
          <p:cNvSpPr/>
          <p:nvPr/>
        </p:nvSpPr>
        <p:spPr>
          <a:xfrm>
            <a:off x="4857750" y="2000250"/>
            <a:ext cx="857250" cy="857250"/>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21" name="Straight Arrow Connector 20"/>
          <p:cNvCxnSpPr/>
          <p:nvPr/>
        </p:nvCxnSpPr>
        <p:spPr>
          <a:xfrm rot="5400000" flipH="1" flipV="1">
            <a:off x="5001419" y="3142456"/>
            <a:ext cx="571500" cy="1588"/>
          </a:xfrm>
          <a:prstGeom prst="straightConnector1">
            <a:avLst/>
          </a:prstGeom>
          <a:ln w="254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5" idx="0"/>
          </p:cNvCxnSpPr>
          <p:nvPr/>
        </p:nvCxnSpPr>
        <p:spPr>
          <a:xfrm rot="16200000" flipV="1">
            <a:off x="6465094" y="3036094"/>
            <a:ext cx="642938" cy="285750"/>
          </a:xfrm>
          <a:prstGeom prst="straightConnector1">
            <a:avLst/>
          </a:prstGeom>
          <a:ln w="254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18" idx="7"/>
          </p:cNvCxnSpPr>
          <p:nvPr/>
        </p:nvCxnSpPr>
        <p:spPr>
          <a:xfrm rot="5400000">
            <a:off x="6482557" y="4107656"/>
            <a:ext cx="411162" cy="339725"/>
          </a:xfrm>
          <a:prstGeom prst="straightConnector1">
            <a:avLst/>
          </a:prstGeom>
          <a:ln w="254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5400000" flipH="1" flipV="1">
            <a:off x="3714751" y="3214687"/>
            <a:ext cx="571500" cy="142875"/>
          </a:xfrm>
          <a:prstGeom prst="straightConnector1">
            <a:avLst/>
          </a:prstGeom>
          <a:ln w="254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rot="5400000">
            <a:off x="3429794" y="4428331"/>
            <a:ext cx="857250" cy="1588"/>
          </a:xfrm>
          <a:prstGeom prst="straightConnector1">
            <a:avLst/>
          </a:prstGeom>
          <a:ln w="254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35" name="Oval 34"/>
          <p:cNvSpPr/>
          <p:nvPr/>
        </p:nvSpPr>
        <p:spPr>
          <a:xfrm>
            <a:off x="4643438" y="4500563"/>
            <a:ext cx="928687" cy="1214437"/>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36" name="Straight Arrow Connector 35"/>
          <p:cNvCxnSpPr/>
          <p:nvPr/>
        </p:nvCxnSpPr>
        <p:spPr>
          <a:xfrm rot="5400000">
            <a:off x="4358482" y="4715669"/>
            <a:ext cx="571500" cy="1587"/>
          </a:xfrm>
          <a:prstGeom prst="straightConnector1">
            <a:avLst/>
          </a:prstGeom>
          <a:ln w="254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01" name="Rectangle 3"/>
          <p:cNvSpPr>
            <a:spLocks noChangeArrowheads="1"/>
          </p:cNvSpPr>
          <p:nvPr/>
        </p:nvSpPr>
        <p:spPr bwMode="auto">
          <a:xfrm>
            <a:off x="642938" y="1357313"/>
            <a:ext cx="7775575" cy="30003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75781" name="Rectangle 5"/>
          <p:cNvSpPr>
            <a:spLocks noGrp="1" noChangeArrowheads="1"/>
          </p:cNvSpPr>
          <p:nvPr>
            <p:ph type="title" idx="4294967295"/>
          </p:nvPr>
        </p:nvSpPr>
        <p:spPr>
          <a:xfrm>
            <a:off x="142844" y="0"/>
            <a:ext cx="10117138" cy="1371600"/>
          </a:xfrm>
        </p:spPr>
        <p:txBody>
          <a:bodyPr/>
          <a:lstStyle/>
          <a:p>
            <a:pPr eaLnBrk="1" fontAlgn="auto" hangingPunct="1">
              <a:spcAft>
                <a:spcPts val="0"/>
              </a:spcAft>
              <a:defRPr/>
            </a:pPr>
            <a:r>
              <a:rPr sz="3600" b="1" smtClean="0">
                <a:solidFill>
                  <a:schemeClr val="tx1"/>
                </a:solidFill>
              </a:rPr>
              <a:t>Friedmann-Robertson-Walker-Lemaitre </a:t>
            </a:r>
            <a:br>
              <a:rPr sz="3600" b="1" smtClean="0">
                <a:solidFill>
                  <a:schemeClr val="tx1"/>
                </a:solidFill>
              </a:rPr>
            </a:br>
            <a:r>
              <a:rPr sz="3600" b="1" smtClean="0">
                <a:solidFill>
                  <a:schemeClr val="tx1"/>
                </a:solidFill>
              </a:rPr>
              <a:t>                                   Universe</a:t>
            </a:r>
          </a:p>
        </p:txBody>
      </p:sp>
      <p:sp>
        <p:nvSpPr>
          <p:cNvPr id="6" name="TextBox 5"/>
          <p:cNvSpPr txBox="1"/>
          <p:nvPr/>
        </p:nvSpPr>
        <p:spPr>
          <a:xfrm>
            <a:off x="857250" y="1428750"/>
            <a:ext cx="7572375" cy="2862263"/>
          </a:xfrm>
          <a:prstGeom prst="rect">
            <a:avLst/>
          </a:prstGeom>
          <a:noFill/>
        </p:spPr>
        <p:txBody>
          <a:bodyPr>
            <a:spAutoFit/>
          </a:bodyPr>
          <a:lstStyle/>
          <a:p>
            <a:pPr>
              <a:defRPr/>
            </a:pPr>
            <a:r>
              <a:rPr lang="en-US" dirty="0">
                <a:solidFill>
                  <a:prstClr val="white"/>
                </a:solidFill>
                <a:latin typeface="Constantia"/>
              </a:rPr>
              <a:t>Because of General Relativity,  the evolution of the Universe is </a:t>
            </a:r>
          </a:p>
          <a:p>
            <a:pPr>
              <a:defRPr/>
            </a:pPr>
            <a:r>
              <a:rPr lang="en-US" dirty="0">
                <a:solidFill>
                  <a:prstClr val="white"/>
                </a:solidFill>
                <a:latin typeface="Constantia"/>
              </a:rPr>
              <a:t>determined by four factors:</a:t>
            </a:r>
          </a:p>
          <a:p>
            <a:pPr>
              <a:defRPr/>
            </a:pPr>
            <a:endParaRPr lang="en-US" dirty="0">
              <a:solidFill>
                <a:prstClr val="white"/>
              </a:solidFill>
            </a:endParaRPr>
          </a:p>
          <a:p>
            <a:pPr>
              <a:defRPr/>
            </a:pPr>
            <a:r>
              <a:rPr lang="en-US" dirty="0">
                <a:solidFill>
                  <a:prstClr val="white"/>
                </a:solidFill>
              </a:rPr>
              <a:t>          </a:t>
            </a:r>
            <a:r>
              <a:rPr lang="en-US" dirty="0">
                <a:solidFill>
                  <a:prstClr val="white"/>
                </a:solidFill>
                <a:sym typeface="Mathematica1"/>
              </a:rPr>
              <a:t>  </a:t>
            </a:r>
            <a:r>
              <a:rPr lang="en-US" dirty="0">
                <a:solidFill>
                  <a:prstClr val="white"/>
                </a:solidFill>
                <a:latin typeface="Constantia"/>
              </a:rPr>
              <a:t>density                                 </a:t>
            </a:r>
          </a:p>
          <a:p>
            <a:pPr>
              <a:defRPr/>
            </a:pPr>
            <a:endParaRPr lang="en-US" dirty="0">
              <a:solidFill>
                <a:prstClr val="white"/>
              </a:solidFill>
              <a:latin typeface="Constantia"/>
              <a:sym typeface="Mathematica1"/>
            </a:endParaRPr>
          </a:p>
          <a:p>
            <a:pPr>
              <a:defRPr/>
            </a:pPr>
            <a:r>
              <a:rPr lang="en-US" dirty="0">
                <a:solidFill>
                  <a:prstClr val="white"/>
                </a:solidFill>
                <a:latin typeface="Constantia"/>
                <a:sym typeface="Mathematica1"/>
              </a:rPr>
              <a:t>             pressure</a:t>
            </a:r>
          </a:p>
          <a:p>
            <a:pPr>
              <a:defRPr/>
            </a:pPr>
            <a:endParaRPr lang="en-US" dirty="0">
              <a:solidFill>
                <a:prstClr val="white"/>
              </a:solidFill>
              <a:latin typeface="Constantia"/>
              <a:sym typeface="Mathematica1"/>
            </a:endParaRPr>
          </a:p>
          <a:p>
            <a:pPr>
              <a:defRPr/>
            </a:pPr>
            <a:r>
              <a:rPr lang="en-US" dirty="0">
                <a:solidFill>
                  <a:prstClr val="white"/>
                </a:solidFill>
                <a:latin typeface="Constantia"/>
                <a:sym typeface="Mathematica1"/>
              </a:rPr>
              <a:t>             curvature </a:t>
            </a:r>
          </a:p>
          <a:p>
            <a:pPr>
              <a:defRPr/>
            </a:pPr>
            <a:r>
              <a:rPr lang="en-US" dirty="0">
                <a:solidFill>
                  <a:prstClr val="white"/>
                </a:solidFill>
                <a:latin typeface="Constantia"/>
                <a:sym typeface="Mathematica1"/>
              </a:rPr>
              <a:t>                                                                                      :  </a:t>
            </a:r>
            <a:r>
              <a:rPr lang="en-US" sz="1600" dirty="0">
                <a:solidFill>
                  <a:prstClr val="white"/>
                </a:solidFill>
                <a:latin typeface="Constantia"/>
                <a:sym typeface="Mathematica1"/>
              </a:rPr>
              <a:t>present curvature radius</a:t>
            </a:r>
          </a:p>
          <a:p>
            <a:pPr>
              <a:defRPr/>
            </a:pPr>
            <a:r>
              <a:rPr lang="en-US" dirty="0">
                <a:solidFill>
                  <a:prstClr val="white"/>
                </a:solidFill>
                <a:latin typeface="Constantia"/>
                <a:sym typeface="Mathematica1"/>
              </a:rPr>
              <a:t>             cosmological constant</a:t>
            </a:r>
            <a:r>
              <a:rPr lang="en-US" dirty="0">
                <a:solidFill>
                  <a:prstClr val="white"/>
                </a:solidFill>
                <a:latin typeface="Constantia"/>
              </a:rPr>
              <a:t> </a:t>
            </a:r>
          </a:p>
        </p:txBody>
      </p:sp>
      <p:graphicFrame>
        <p:nvGraphicFramePr>
          <p:cNvPr id="8194" name="Object 3"/>
          <p:cNvGraphicFramePr>
            <a:graphicFrameLocks noChangeAspect="1"/>
          </p:cNvGraphicFramePr>
          <p:nvPr/>
        </p:nvGraphicFramePr>
        <p:xfrm>
          <a:off x="4214813" y="2286000"/>
          <a:ext cx="527050" cy="350838"/>
        </p:xfrm>
        <a:graphic>
          <a:graphicData uri="http://schemas.openxmlformats.org/presentationml/2006/ole">
            <mc:AlternateContent xmlns:mc="http://schemas.openxmlformats.org/markup-compatibility/2006">
              <mc:Choice xmlns:v="urn:schemas-microsoft-com:vml" Requires="v">
                <p:oleObj spid="_x0000_s155884" name="Equation" r:id="rId3" imgW="304560" imgH="203040" progId="Equation.DSMT4">
                  <p:embed/>
                </p:oleObj>
              </mc:Choice>
              <mc:Fallback>
                <p:oleObj name="Equation" r:id="rId3" imgW="304560" imgH="2030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4813" y="2286000"/>
                        <a:ext cx="527050" cy="35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195" name="Object 4"/>
          <p:cNvGraphicFramePr>
            <a:graphicFrameLocks noChangeAspect="1"/>
          </p:cNvGraphicFramePr>
          <p:nvPr/>
        </p:nvGraphicFramePr>
        <p:xfrm>
          <a:off x="4214813" y="2786063"/>
          <a:ext cx="527050" cy="350837"/>
        </p:xfrm>
        <a:graphic>
          <a:graphicData uri="http://schemas.openxmlformats.org/presentationml/2006/ole">
            <mc:AlternateContent xmlns:mc="http://schemas.openxmlformats.org/markup-compatibility/2006">
              <mc:Choice xmlns:v="urn:schemas-microsoft-com:vml" Requires="v">
                <p:oleObj spid="_x0000_s155885" name="Equation" r:id="rId5" imgW="304560" imgH="203040" progId="Equation.DSMT4">
                  <p:embed/>
                </p:oleObj>
              </mc:Choice>
              <mc:Fallback>
                <p:oleObj name="Equation" r:id="rId5" imgW="304560" imgH="20304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4813" y="2786063"/>
                        <a:ext cx="527050" cy="350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196" name="Object 5"/>
          <p:cNvGraphicFramePr>
            <a:graphicFrameLocks noChangeAspect="1"/>
          </p:cNvGraphicFramePr>
          <p:nvPr/>
        </p:nvGraphicFramePr>
        <p:xfrm>
          <a:off x="4214813" y="3286125"/>
          <a:ext cx="944562" cy="417513"/>
        </p:xfrm>
        <a:graphic>
          <a:graphicData uri="http://schemas.openxmlformats.org/presentationml/2006/ole">
            <mc:AlternateContent xmlns:mc="http://schemas.openxmlformats.org/markup-compatibility/2006">
              <mc:Choice xmlns:v="urn:schemas-microsoft-com:vml" Requires="v">
                <p:oleObj spid="_x0000_s155886" name="Equation" r:id="rId7" imgW="545760" imgH="241200" progId="Equation.DSMT4">
                  <p:embed/>
                </p:oleObj>
              </mc:Choice>
              <mc:Fallback>
                <p:oleObj name="Equation" r:id="rId7" imgW="545760" imgH="2412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14813" y="3286125"/>
                        <a:ext cx="944562" cy="41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197" name="Object 6"/>
          <p:cNvGraphicFramePr>
            <a:graphicFrameLocks noChangeAspect="1"/>
          </p:cNvGraphicFramePr>
          <p:nvPr/>
        </p:nvGraphicFramePr>
        <p:xfrm>
          <a:off x="5572125" y="3286125"/>
          <a:ext cx="1319213" cy="350838"/>
        </p:xfrm>
        <a:graphic>
          <a:graphicData uri="http://schemas.openxmlformats.org/presentationml/2006/ole">
            <mc:AlternateContent xmlns:mc="http://schemas.openxmlformats.org/markup-compatibility/2006">
              <mc:Choice xmlns:v="urn:schemas-microsoft-com:vml" Requires="v">
                <p:oleObj spid="_x0000_s155887" name="Equation" r:id="rId9" imgW="761760" imgH="203040" progId="Equation.DSMT4">
                  <p:embed/>
                </p:oleObj>
              </mc:Choice>
              <mc:Fallback>
                <p:oleObj name="Equation" r:id="rId9" imgW="761760" imgH="20304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72125" y="3286125"/>
                        <a:ext cx="1319213" cy="350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198" name="Object 7"/>
          <p:cNvGraphicFramePr>
            <a:graphicFrameLocks noChangeAspect="1"/>
          </p:cNvGraphicFramePr>
          <p:nvPr/>
        </p:nvGraphicFramePr>
        <p:xfrm>
          <a:off x="4214813" y="3929063"/>
          <a:ext cx="263525" cy="285750"/>
        </p:xfrm>
        <a:graphic>
          <a:graphicData uri="http://schemas.openxmlformats.org/presentationml/2006/ole">
            <mc:AlternateContent xmlns:mc="http://schemas.openxmlformats.org/markup-compatibility/2006">
              <mc:Choice xmlns:v="urn:schemas-microsoft-com:vml" Requires="v">
                <p:oleObj spid="_x0000_s155888" name="Equation" r:id="rId11" imgW="152280" imgH="164880" progId="Equation.DSMT4">
                  <p:embed/>
                </p:oleObj>
              </mc:Choice>
              <mc:Fallback>
                <p:oleObj name="Equation" r:id="rId11" imgW="152280" imgH="1648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14813" y="3929063"/>
                        <a:ext cx="263525" cy="285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TextBox 10"/>
          <p:cNvSpPr txBox="1"/>
          <p:nvPr/>
        </p:nvSpPr>
        <p:spPr>
          <a:xfrm>
            <a:off x="642938" y="4286250"/>
            <a:ext cx="7858125" cy="3200400"/>
          </a:xfrm>
          <a:prstGeom prst="rect">
            <a:avLst/>
          </a:prstGeom>
          <a:noFill/>
        </p:spPr>
        <p:txBody>
          <a:bodyPr>
            <a:spAutoFit/>
          </a:bodyPr>
          <a:lstStyle/>
          <a:p>
            <a:pPr>
              <a:defRPr/>
            </a:pPr>
            <a:endParaRPr lang="en-US" dirty="0">
              <a:solidFill>
                <a:prstClr val="white"/>
              </a:solidFill>
            </a:endParaRPr>
          </a:p>
          <a:p>
            <a:pPr>
              <a:defRPr/>
            </a:pPr>
            <a:r>
              <a:rPr lang="en-US" dirty="0">
                <a:solidFill>
                  <a:prstClr val="white"/>
                </a:solidFill>
                <a:sym typeface="Mathematica1"/>
              </a:rPr>
              <a:t> </a:t>
            </a:r>
            <a:r>
              <a:rPr lang="en-US" sz="1600" dirty="0">
                <a:solidFill>
                  <a:prstClr val="white"/>
                </a:solidFill>
                <a:latin typeface="Constantia"/>
              </a:rPr>
              <a:t>Density &amp; Pressure:             - in relativity, energy &amp; momentum need to be </a:t>
            </a:r>
          </a:p>
          <a:p>
            <a:pPr>
              <a:defRPr/>
            </a:pPr>
            <a:r>
              <a:rPr lang="en-US" sz="1600" dirty="0">
                <a:solidFill>
                  <a:prstClr val="white"/>
                </a:solidFill>
                <a:latin typeface="Constantia"/>
              </a:rPr>
              <a:t>                                                    seen as one physical quantity (four-vector)</a:t>
            </a:r>
          </a:p>
          <a:p>
            <a:pPr>
              <a:defRPr/>
            </a:pPr>
            <a:r>
              <a:rPr lang="en-US" sz="1600" dirty="0">
                <a:solidFill>
                  <a:prstClr val="white"/>
                </a:solidFill>
                <a:latin typeface="Constantia"/>
              </a:rPr>
              <a:t>                                                 - pressure = momentum flux</a:t>
            </a:r>
          </a:p>
          <a:p>
            <a:pPr>
              <a:defRPr/>
            </a:pPr>
            <a:r>
              <a:rPr lang="en-US" sz="1600" dirty="0">
                <a:solidFill>
                  <a:prstClr val="white"/>
                </a:solidFill>
                <a:latin typeface="Constantia"/>
                <a:sym typeface="Mathematica1"/>
              </a:rPr>
              <a:t> </a:t>
            </a:r>
            <a:r>
              <a:rPr lang="en-US" sz="1600" dirty="0">
                <a:solidFill>
                  <a:prstClr val="white"/>
                </a:solidFill>
                <a:latin typeface="Constantia"/>
              </a:rPr>
              <a:t>Curvature:                             - gravity is a manifestation of geometry </a:t>
            </a:r>
            <a:r>
              <a:rPr lang="en-US" sz="1600" dirty="0" err="1">
                <a:solidFill>
                  <a:prstClr val="white"/>
                </a:solidFill>
                <a:latin typeface="Constantia"/>
              </a:rPr>
              <a:t>spacetime</a:t>
            </a:r>
            <a:endParaRPr lang="en-US" sz="1600" dirty="0">
              <a:solidFill>
                <a:prstClr val="white"/>
              </a:solidFill>
              <a:latin typeface="Constantia"/>
            </a:endParaRPr>
          </a:p>
          <a:p>
            <a:pPr>
              <a:buFont typeface="Mathematica1" pitchFamily="2" charset="2"/>
              <a:buChar char="·"/>
              <a:defRPr/>
            </a:pPr>
            <a:r>
              <a:rPr lang="en-US" sz="1600" dirty="0">
                <a:solidFill>
                  <a:prstClr val="white"/>
                </a:solidFill>
                <a:latin typeface="Constantia"/>
              </a:rPr>
              <a:t> Cosmological Constant:      - free parameter in General Relativity</a:t>
            </a:r>
          </a:p>
          <a:p>
            <a:pPr>
              <a:defRPr/>
            </a:pPr>
            <a:r>
              <a:rPr lang="en-US" sz="1600" dirty="0">
                <a:solidFill>
                  <a:prstClr val="white"/>
                </a:solidFill>
                <a:latin typeface="Constantia"/>
              </a:rPr>
              <a:t>                                                 - Einstein’s “biggest blunder”</a:t>
            </a:r>
          </a:p>
          <a:p>
            <a:pPr>
              <a:defRPr/>
            </a:pPr>
            <a:r>
              <a:rPr lang="en-US" sz="1600" dirty="0">
                <a:solidFill>
                  <a:prstClr val="white"/>
                </a:solidFill>
                <a:latin typeface="Constantia"/>
              </a:rPr>
              <a:t>                                                 - mysteriously, since 1998 we know it dominates </a:t>
            </a:r>
          </a:p>
          <a:p>
            <a:pPr>
              <a:defRPr/>
            </a:pPr>
            <a:r>
              <a:rPr lang="en-US" sz="1600" dirty="0">
                <a:solidFill>
                  <a:prstClr val="white"/>
                </a:solidFill>
                <a:latin typeface="Constantia"/>
              </a:rPr>
              <a:t>                                                   the Universe</a:t>
            </a:r>
          </a:p>
          <a:p>
            <a:pPr>
              <a:defRPr/>
            </a:pPr>
            <a:r>
              <a:rPr lang="en-US" dirty="0">
                <a:solidFill>
                  <a:prstClr val="white"/>
                </a:solidFill>
              </a:rPr>
              <a:t> </a:t>
            </a:r>
          </a:p>
          <a:p>
            <a:pPr>
              <a:defRPr/>
            </a:pPr>
            <a:endParaRPr lang="en-US" dirty="0">
              <a:solidFill>
                <a:prstClr val="white"/>
              </a:solidFill>
            </a:endParaRPr>
          </a:p>
          <a:p>
            <a:pPr>
              <a:defRPr/>
            </a:pPr>
            <a:endParaRPr lang="en-US" dirty="0">
              <a:solidFill>
                <a:prstClr val="white"/>
              </a:solidFill>
            </a:endParaRPr>
          </a:p>
        </p:txBody>
      </p:sp>
      <p:sp>
        <p:nvSpPr>
          <p:cNvPr id="8205" name="Rectangle 3"/>
          <p:cNvSpPr>
            <a:spLocks noChangeArrowheads="1"/>
          </p:cNvSpPr>
          <p:nvPr/>
        </p:nvSpPr>
        <p:spPr bwMode="auto">
          <a:xfrm>
            <a:off x="642938" y="4429125"/>
            <a:ext cx="7775575" cy="2286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graphicFrame>
        <p:nvGraphicFramePr>
          <p:cNvPr id="8199" name="Object 8"/>
          <p:cNvGraphicFramePr>
            <a:graphicFrameLocks noChangeAspect="1"/>
          </p:cNvGraphicFramePr>
          <p:nvPr/>
        </p:nvGraphicFramePr>
        <p:xfrm>
          <a:off x="5572125" y="3643313"/>
          <a:ext cx="328613" cy="395287"/>
        </p:xfrm>
        <a:graphic>
          <a:graphicData uri="http://schemas.openxmlformats.org/presentationml/2006/ole">
            <mc:AlternateContent xmlns:mc="http://schemas.openxmlformats.org/markup-compatibility/2006">
              <mc:Choice xmlns:v="urn:schemas-microsoft-com:vml" Requires="v">
                <p:oleObj spid="_x0000_s155889" name="Equation" r:id="rId13" imgW="190440" imgH="228600" progId="Equation.DSMT4">
                  <p:embed/>
                </p:oleObj>
              </mc:Choice>
              <mc:Fallback>
                <p:oleObj name="Equation" r:id="rId13" imgW="190440" imgH="22860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72125" y="3643313"/>
                        <a:ext cx="328613" cy="395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781506920"/>
      </p:ext>
    </p:extLst>
  </p:cSld>
  <p:clrMapOvr>
    <a:masterClrMapping/>
  </p:clrMapOvr>
  <p:transition>
    <p:zoom/>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AutoShape 2"/>
          <p:cNvSpPr>
            <a:spLocks noChangeArrowheads="1"/>
          </p:cNvSpPr>
          <p:nvPr/>
        </p:nvSpPr>
        <p:spPr bwMode="auto">
          <a:xfrm>
            <a:off x="250825" y="1412875"/>
            <a:ext cx="8713788" cy="4176713"/>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396877" y="1640721"/>
            <a:ext cx="9720263" cy="3721019"/>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4500" b="1" dirty="0" smtClean="0">
                <a:solidFill>
                  <a:srgbClr val="FFFFD9"/>
                </a:solidFill>
                <a:effectLst>
                  <a:outerShdw blurRad="38100" dist="38100" dir="2700000" algn="tl">
                    <a:srgbClr val="000000"/>
                  </a:outerShdw>
                </a:effectLst>
                <a:latin typeface="Arial"/>
              </a:rPr>
              <a:t>Cosmological Constant</a:t>
            </a:r>
          </a:p>
          <a:p>
            <a:pPr algn="ctr">
              <a:lnSpc>
                <a:spcPct val="50000"/>
              </a:lnSpc>
              <a:spcBef>
                <a:spcPct val="50000"/>
              </a:spcBef>
              <a:defRPr/>
            </a:pPr>
            <a:r>
              <a:rPr lang="en-US" sz="4500" b="1" dirty="0" smtClean="0">
                <a:solidFill>
                  <a:srgbClr val="FFFFD9"/>
                </a:solidFill>
                <a:effectLst>
                  <a:outerShdw blurRad="38100" dist="38100" dir="2700000" algn="tl">
                    <a:srgbClr val="000000"/>
                  </a:outerShdw>
                </a:effectLst>
                <a:latin typeface="Arial"/>
              </a:rPr>
              <a:t>&amp;</a:t>
            </a:r>
          </a:p>
          <a:p>
            <a:pPr algn="ctr">
              <a:lnSpc>
                <a:spcPct val="50000"/>
              </a:lnSpc>
              <a:spcBef>
                <a:spcPct val="50000"/>
              </a:spcBef>
              <a:defRPr/>
            </a:pPr>
            <a:r>
              <a:rPr lang="en-US" sz="4500" b="1" dirty="0" smtClean="0">
                <a:solidFill>
                  <a:srgbClr val="FFFFD9"/>
                </a:solidFill>
                <a:effectLst>
                  <a:outerShdw blurRad="38100" dist="38100" dir="2700000" algn="tl">
                    <a:srgbClr val="000000"/>
                  </a:outerShdw>
                </a:effectLst>
                <a:latin typeface="Arial"/>
              </a:rPr>
              <a:t>FRW equations</a:t>
            </a:r>
            <a:endParaRPr lang="en-US" sz="45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endParaRPr lang="en-US" sz="4500" b="1" dirty="0">
              <a:solidFill>
                <a:srgbClr val="FFFFD9"/>
              </a:solidFill>
              <a:effectLst>
                <a:outerShdw blurRad="38100" dist="38100" dir="2700000" algn="tl">
                  <a:srgbClr val="000000"/>
                </a:outerShdw>
              </a:effectLst>
              <a:latin typeface="Arial"/>
            </a:endParaRPr>
          </a:p>
        </p:txBody>
      </p:sp>
    </p:spTree>
    <p:extLst>
      <p:ext uri="{BB962C8B-B14F-4D97-AF65-F5344CB8AC3E}">
        <p14:creationId xmlns:p14="http://schemas.microsoft.com/office/powerpoint/2010/main" val="1542032002"/>
      </p:ext>
    </p:extLst>
  </p:cSld>
  <p:clrMapOvr>
    <a:masterClrMapping/>
  </p:clrMapOvr>
  <p:transition>
    <p:zoom/>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642938" y="1714500"/>
            <a:ext cx="7775575" cy="4378325"/>
          </a:xfrm>
          <a:prstGeom prst="rect">
            <a:avLst/>
          </a:prstGeom>
          <a:solidFill>
            <a:schemeClr val="tx1">
              <a:lumMod val="65000"/>
              <a:lumOff val="35000"/>
            </a:schemeClr>
          </a:solidFill>
          <a:ln w="38100">
            <a:solidFill>
              <a:schemeClr val="tx1">
                <a:lumMod val="85000"/>
                <a:lumOff val="15000"/>
              </a:schemeClr>
            </a:solidFill>
            <a:miter lim="800000"/>
            <a:headEnd/>
            <a:tailEnd/>
          </a:ln>
        </p:spPr>
        <p:txBody>
          <a:bodyPr wrap="none" anchor="ctr"/>
          <a:lstStyle/>
          <a:p>
            <a:pPr>
              <a:defRPr/>
            </a:pPr>
            <a:endParaRPr lang="en-US">
              <a:solidFill>
                <a:srgbClr val="000000"/>
              </a:solidFill>
            </a:endParaRPr>
          </a:p>
        </p:txBody>
      </p:sp>
      <p:sp>
        <p:nvSpPr>
          <p:cNvPr id="75781" name="Rectangle 5"/>
          <p:cNvSpPr>
            <a:spLocks noGrp="1" noChangeArrowheads="1"/>
          </p:cNvSpPr>
          <p:nvPr>
            <p:ph type="title" idx="4294967295"/>
          </p:nvPr>
        </p:nvSpPr>
        <p:spPr>
          <a:xfrm>
            <a:off x="-323850" y="0"/>
            <a:ext cx="10117138" cy="1371600"/>
          </a:xfrm>
        </p:spPr>
        <p:txBody>
          <a:bodyPr/>
          <a:lstStyle/>
          <a:p>
            <a:pPr eaLnBrk="1" fontAlgn="auto" hangingPunct="1">
              <a:spcAft>
                <a:spcPts val="0"/>
              </a:spcAft>
              <a:defRPr/>
            </a:pPr>
            <a:r>
              <a:rPr sz="3600" b="1" dirty="0" smtClean="0">
                <a:solidFill>
                  <a:schemeClr val="accent3"/>
                </a:solidFill>
              </a:rPr>
              <a:t>Friedmann-Robertson-Walker-Lemaitre Universe</a:t>
            </a:r>
          </a:p>
        </p:txBody>
      </p:sp>
      <p:graphicFrame>
        <p:nvGraphicFramePr>
          <p:cNvPr id="20484" name="Object 2"/>
          <p:cNvGraphicFramePr>
            <a:graphicFrameLocks noChangeAspect="1"/>
          </p:cNvGraphicFramePr>
          <p:nvPr/>
        </p:nvGraphicFramePr>
        <p:xfrm>
          <a:off x="1500188" y="2071688"/>
          <a:ext cx="5691187" cy="1392237"/>
        </p:xfrm>
        <a:graphic>
          <a:graphicData uri="http://schemas.openxmlformats.org/presentationml/2006/ole">
            <mc:AlternateContent xmlns:mc="http://schemas.openxmlformats.org/markup-compatibility/2006">
              <mc:Choice xmlns:v="urn:schemas-microsoft-com:vml" Requires="v">
                <p:oleObj spid="_x0000_s158800" name="Equation" r:id="rId3" imgW="1765300" imgH="431800" progId="Equation.DSMT4">
                  <p:embed/>
                </p:oleObj>
              </mc:Choice>
              <mc:Fallback>
                <p:oleObj name="Equation" r:id="rId3" imgW="1765300" imgH="4318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188" y="2071688"/>
                        <a:ext cx="5691187" cy="1392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485" name="Object 3"/>
          <p:cNvGraphicFramePr>
            <a:graphicFrameLocks noChangeAspect="1"/>
          </p:cNvGraphicFramePr>
          <p:nvPr/>
        </p:nvGraphicFramePr>
        <p:xfrm>
          <a:off x="1571625" y="4357688"/>
          <a:ext cx="5486400" cy="1474787"/>
        </p:xfrm>
        <a:graphic>
          <a:graphicData uri="http://schemas.openxmlformats.org/presentationml/2006/ole">
            <mc:AlternateContent xmlns:mc="http://schemas.openxmlformats.org/markup-compatibility/2006">
              <mc:Choice xmlns:v="urn:schemas-microsoft-com:vml" Requires="v">
                <p:oleObj spid="_x0000_s158801" name="Equation" r:id="rId5" imgW="1701800" imgH="457200" progId="Equation.DSMT4">
                  <p:embed/>
                </p:oleObj>
              </mc:Choice>
              <mc:Fallback>
                <p:oleObj name="Equation" r:id="rId5" imgW="1701800" imgH="4572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1625" y="4357688"/>
                        <a:ext cx="5486400" cy="1474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726502325"/>
      </p:ext>
    </p:extLst>
  </p:cSld>
  <p:clrMapOvr>
    <a:masterClrMapping/>
  </p:clrMapOvr>
  <p:transition>
    <p:zoom/>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1115616" y="1731962"/>
            <a:ext cx="3240360" cy="4378325"/>
          </a:xfrm>
          <a:prstGeom prst="rect">
            <a:avLst/>
          </a:prstGeom>
          <a:solidFill>
            <a:schemeClr val="tx1">
              <a:lumMod val="65000"/>
              <a:lumOff val="35000"/>
            </a:schemeClr>
          </a:solidFill>
          <a:ln w="38100">
            <a:solidFill>
              <a:schemeClr val="tx1">
                <a:lumMod val="85000"/>
                <a:lumOff val="15000"/>
              </a:schemeClr>
            </a:solidFill>
            <a:miter lim="800000"/>
            <a:headEnd/>
            <a:tailEnd/>
          </a:ln>
        </p:spPr>
        <p:txBody>
          <a:bodyPr wrap="none" anchor="ctr"/>
          <a:lstStyle/>
          <a:p>
            <a:pPr>
              <a:defRPr/>
            </a:pPr>
            <a:endParaRPr lang="en-US">
              <a:solidFill>
                <a:srgbClr val="000000"/>
              </a:solidFill>
            </a:endParaRPr>
          </a:p>
        </p:txBody>
      </p:sp>
      <p:sp>
        <p:nvSpPr>
          <p:cNvPr id="75781" name="Rectangle 5"/>
          <p:cNvSpPr>
            <a:spLocks noGrp="1" noChangeArrowheads="1"/>
          </p:cNvSpPr>
          <p:nvPr>
            <p:ph type="title" idx="4294967295"/>
          </p:nvPr>
        </p:nvSpPr>
        <p:spPr>
          <a:xfrm>
            <a:off x="-323850" y="0"/>
            <a:ext cx="10117138" cy="1371600"/>
          </a:xfrm>
        </p:spPr>
        <p:txBody>
          <a:bodyPr/>
          <a:lstStyle/>
          <a:p>
            <a:pPr eaLnBrk="1" fontAlgn="auto" hangingPunct="1">
              <a:spcAft>
                <a:spcPts val="0"/>
              </a:spcAft>
              <a:defRPr/>
            </a:pPr>
            <a:r>
              <a:rPr lang="nl-NL" sz="3600" b="1" dirty="0" smtClean="0">
                <a:solidFill>
                  <a:schemeClr val="accent3"/>
                </a:solidFill>
              </a:rPr>
              <a:t>Dark Energy &amp; Energy Density</a:t>
            </a:r>
            <a:endParaRPr sz="3600" b="1" dirty="0" smtClean="0">
              <a:solidFill>
                <a:schemeClr val="accent3"/>
              </a:solidFill>
            </a:endParaRPr>
          </a:p>
        </p:txBody>
      </p:sp>
      <p:graphicFrame>
        <p:nvGraphicFramePr>
          <p:cNvPr id="20484" name="Object 2"/>
          <p:cNvGraphicFramePr>
            <a:graphicFrameLocks noChangeAspect="1"/>
          </p:cNvGraphicFramePr>
          <p:nvPr>
            <p:extLst>
              <p:ext uri="{D42A27DB-BD31-4B8C-83A1-F6EECF244321}">
                <p14:modId xmlns:p14="http://schemas.microsoft.com/office/powerpoint/2010/main" val="3734705953"/>
              </p:ext>
            </p:extLst>
          </p:nvPr>
        </p:nvGraphicFramePr>
        <p:xfrm>
          <a:off x="1475656" y="2815430"/>
          <a:ext cx="2251075" cy="2211387"/>
        </p:xfrm>
        <a:graphic>
          <a:graphicData uri="http://schemas.openxmlformats.org/presentationml/2006/ole">
            <mc:AlternateContent xmlns:mc="http://schemas.openxmlformats.org/markup-compatibility/2006">
              <mc:Choice xmlns:v="urn:schemas-microsoft-com:vml" Requires="v">
                <p:oleObj spid="_x0000_s157780" name="Equation" r:id="rId3" imgW="698400" imgH="685800" progId="Equation.DSMT4">
                  <p:embed/>
                </p:oleObj>
              </mc:Choice>
              <mc:Fallback>
                <p:oleObj name="Equation" r:id="rId3" imgW="698400" imgH="685800" progId="Equation.DSMT4">
                  <p:embed/>
                  <p:pic>
                    <p:nvPicPr>
                      <p:cNvPr id="0" name=""/>
                      <p:cNvPicPr>
                        <a:picLocks noChangeAspect="1" noChangeArrowheads="1"/>
                      </p:cNvPicPr>
                      <p:nvPr/>
                    </p:nvPicPr>
                    <p:blipFill>
                      <a:blip r:embed="rId4"/>
                      <a:srcRect/>
                      <a:stretch>
                        <a:fillRect/>
                      </a:stretch>
                    </p:blipFill>
                    <p:spPr bwMode="auto">
                      <a:xfrm>
                        <a:off x="1475656" y="2815430"/>
                        <a:ext cx="2251075" cy="2211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1576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9992" y="1714500"/>
            <a:ext cx="3672408" cy="441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2" name="Object 1"/>
          <p:cNvGraphicFramePr>
            <a:graphicFrameLocks noChangeAspect="1"/>
          </p:cNvGraphicFramePr>
          <p:nvPr>
            <p:extLst>
              <p:ext uri="{D42A27DB-BD31-4B8C-83A1-F6EECF244321}">
                <p14:modId xmlns:p14="http://schemas.microsoft.com/office/powerpoint/2010/main" val="2339116745"/>
              </p:ext>
            </p:extLst>
          </p:nvPr>
        </p:nvGraphicFramePr>
        <p:xfrm>
          <a:off x="5220072" y="2202656"/>
          <a:ext cx="2536825" cy="3402012"/>
        </p:xfrm>
        <a:graphic>
          <a:graphicData uri="http://schemas.openxmlformats.org/presentationml/2006/ole">
            <mc:AlternateContent xmlns:mc="http://schemas.openxmlformats.org/markup-compatibility/2006">
              <mc:Choice xmlns:v="urn:schemas-microsoft-com:vml" Requires="v">
                <p:oleObj spid="_x0000_s157781" name="Equation" r:id="rId6" imgW="787320" imgH="1054080" progId="Equation.DSMT4">
                  <p:embed/>
                </p:oleObj>
              </mc:Choice>
              <mc:Fallback>
                <p:oleObj name="Equation" r:id="rId6" imgW="787320" imgH="1054080" progId="Equation.DSMT4">
                  <p:embed/>
                  <p:pic>
                    <p:nvPicPr>
                      <p:cNvPr id="0" name="Object 2"/>
                      <p:cNvPicPr>
                        <a:picLocks noChangeAspect="1" noChangeArrowheads="1"/>
                      </p:cNvPicPr>
                      <p:nvPr/>
                    </p:nvPicPr>
                    <p:blipFill>
                      <a:blip r:embed="rId7"/>
                      <a:srcRect/>
                      <a:stretch>
                        <a:fillRect/>
                      </a:stretch>
                    </p:blipFill>
                    <p:spPr bwMode="auto">
                      <a:xfrm>
                        <a:off x="5220072" y="2202656"/>
                        <a:ext cx="2536825" cy="3402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038386960"/>
      </p:ext>
    </p:extLst>
  </p:cSld>
  <p:clrMapOvr>
    <a:masterClrMapping/>
  </p:clrMapOvr>
  <p:transition>
    <p:zoom/>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642938" y="1714500"/>
            <a:ext cx="7775575" cy="4378325"/>
          </a:xfrm>
          <a:prstGeom prst="rect">
            <a:avLst/>
          </a:prstGeom>
          <a:solidFill>
            <a:schemeClr val="tx1">
              <a:lumMod val="65000"/>
              <a:lumOff val="35000"/>
            </a:schemeClr>
          </a:solidFill>
          <a:ln w="38100">
            <a:solidFill>
              <a:schemeClr val="tx1">
                <a:lumMod val="85000"/>
                <a:lumOff val="15000"/>
              </a:schemeClr>
            </a:solidFill>
            <a:miter lim="800000"/>
            <a:headEnd/>
            <a:tailEnd/>
          </a:ln>
        </p:spPr>
        <p:txBody>
          <a:bodyPr wrap="none" anchor="ctr"/>
          <a:lstStyle/>
          <a:p>
            <a:pPr>
              <a:defRPr/>
            </a:pPr>
            <a:endParaRPr lang="en-US">
              <a:solidFill>
                <a:srgbClr val="000000"/>
              </a:solidFill>
            </a:endParaRPr>
          </a:p>
        </p:txBody>
      </p:sp>
      <p:sp>
        <p:nvSpPr>
          <p:cNvPr id="75781" name="Rectangle 5"/>
          <p:cNvSpPr>
            <a:spLocks noGrp="1" noChangeArrowheads="1"/>
          </p:cNvSpPr>
          <p:nvPr>
            <p:ph type="title" idx="4294967295"/>
          </p:nvPr>
        </p:nvSpPr>
        <p:spPr>
          <a:xfrm>
            <a:off x="-323850" y="0"/>
            <a:ext cx="10117138" cy="1371600"/>
          </a:xfrm>
        </p:spPr>
        <p:txBody>
          <a:bodyPr/>
          <a:lstStyle/>
          <a:p>
            <a:pPr eaLnBrk="1" fontAlgn="auto" hangingPunct="1">
              <a:spcAft>
                <a:spcPts val="0"/>
              </a:spcAft>
              <a:defRPr/>
            </a:pPr>
            <a:r>
              <a:rPr sz="3600" b="1" dirty="0" smtClean="0">
                <a:solidFill>
                  <a:schemeClr val="accent3"/>
                </a:solidFill>
              </a:rPr>
              <a:t>Friedmann-Robertson-Walker-Lemaitre Universe</a:t>
            </a:r>
          </a:p>
        </p:txBody>
      </p:sp>
      <p:graphicFrame>
        <p:nvGraphicFramePr>
          <p:cNvPr id="20484" name="Object 2"/>
          <p:cNvGraphicFramePr>
            <a:graphicFrameLocks noChangeAspect="1"/>
          </p:cNvGraphicFramePr>
          <p:nvPr>
            <p:extLst>
              <p:ext uri="{D42A27DB-BD31-4B8C-83A1-F6EECF244321}">
                <p14:modId xmlns:p14="http://schemas.microsoft.com/office/powerpoint/2010/main" val="1383158855"/>
              </p:ext>
            </p:extLst>
          </p:nvPr>
        </p:nvGraphicFramePr>
        <p:xfrm>
          <a:off x="2093913" y="2071688"/>
          <a:ext cx="4503737" cy="1392237"/>
        </p:xfrm>
        <a:graphic>
          <a:graphicData uri="http://schemas.openxmlformats.org/presentationml/2006/ole">
            <mc:AlternateContent xmlns:mc="http://schemas.openxmlformats.org/markup-compatibility/2006">
              <mc:Choice xmlns:v="urn:schemas-microsoft-com:vml" Requires="v">
                <p:oleObj spid="_x0000_s159826" name="Equation" r:id="rId3" imgW="1396800" imgH="431640" progId="Equation.DSMT4">
                  <p:embed/>
                </p:oleObj>
              </mc:Choice>
              <mc:Fallback>
                <p:oleObj name="Equation" r:id="rId3" imgW="1396800" imgH="431640" progId="Equation.DSMT4">
                  <p:embed/>
                  <p:pic>
                    <p:nvPicPr>
                      <p:cNvPr id="0" name=""/>
                      <p:cNvPicPr>
                        <a:picLocks noChangeAspect="1" noChangeArrowheads="1"/>
                      </p:cNvPicPr>
                      <p:nvPr/>
                    </p:nvPicPr>
                    <p:blipFill>
                      <a:blip r:embed="rId4"/>
                      <a:srcRect/>
                      <a:stretch>
                        <a:fillRect/>
                      </a:stretch>
                    </p:blipFill>
                    <p:spPr bwMode="auto">
                      <a:xfrm>
                        <a:off x="2093913" y="2071688"/>
                        <a:ext cx="4503737" cy="1392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485" name="Object 3"/>
          <p:cNvGraphicFramePr>
            <a:graphicFrameLocks noChangeAspect="1"/>
          </p:cNvGraphicFramePr>
          <p:nvPr>
            <p:extLst>
              <p:ext uri="{D42A27DB-BD31-4B8C-83A1-F6EECF244321}">
                <p14:modId xmlns:p14="http://schemas.microsoft.com/office/powerpoint/2010/main" val="4084032721"/>
              </p:ext>
            </p:extLst>
          </p:nvPr>
        </p:nvGraphicFramePr>
        <p:xfrm>
          <a:off x="1817688" y="4210050"/>
          <a:ext cx="4708525" cy="1352550"/>
        </p:xfrm>
        <a:graphic>
          <a:graphicData uri="http://schemas.openxmlformats.org/presentationml/2006/ole">
            <mc:AlternateContent xmlns:mc="http://schemas.openxmlformats.org/markup-compatibility/2006">
              <mc:Choice xmlns:v="urn:schemas-microsoft-com:vml" Requires="v">
                <p:oleObj spid="_x0000_s159827" name="Equation" r:id="rId5" imgW="1460160" imgH="419040" progId="Equation.DSMT4">
                  <p:embed/>
                </p:oleObj>
              </mc:Choice>
              <mc:Fallback>
                <p:oleObj name="Equation" r:id="rId5" imgW="1460160" imgH="419040" progId="Equation.DSMT4">
                  <p:embed/>
                  <p:pic>
                    <p:nvPicPr>
                      <p:cNvPr id="0" name=""/>
                      <p:cNvPicPr>
                        <a:picLocks noChangeAspect="1" noChangeArrowheads="1"/>
                      </p:cNvPicPr>
                      <p:nvPr/>
                    </p:nvPicPr>
                    <p:blipFill>
                      <a:blip r:embed="rId6"/>
                      <a:srcRect/>
                      <a:stretch>
                        <a:fillRect/>
                      </a:stretch>
                    </p:blipFill>
                    <p:spPr bwMode="auto">
                      <a:xfrm>
                        <a:off x="1817688" y="4210050"/>
                        <a:ext cx="4708525" cy="1352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375202764"/>
      </p:ext>
    </p:extLst>
  </p:cSld>
  <p:clrMapOvr>
    <a:masterClrMapping/>
  </p:clrMapOvr>
  <p:transition>
    <p:zoom/>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AutoShape 2"/>
          <p:cNvSpPr>
            <a:spLocks noChangeArrowheads="1"/>
          </p:cNvSpPr>
          <p:nvPr/>
        </p:nvSpPr>
        <p:spPr bwMode="auto">
          <a:xfrm>
            <a:off x="250825" y="1412875"/>
            <a:ext cx="8713788" cy="4176713"/>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396877" y="2204864"/>
            <a:ext cx="9720263" cy="2336024"/>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4500" b="1" dirty="0" smtClean="0">
                <a:solidFill>
                  <a:srgbClr val="FFFFD9"/>
                </a:solidFill>
                <a:effectLst>
                  <a:outerShdw blurRad="38100" dist="38100" dir="2700000" algn="tl">
                    <a:srgbClr val="000000"/>
                  </a:outerShdw>
                </a:effectLst>
                <a:latin typeface="Arial"/>
              </a:rPr>
              <a:t>Cosmic Constituents</a:t>
            </a:r>
            <a:endParaRPr lang="en-US" sz="45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endParaRPr lang="en-US" sz="4500" b="1" dirty="0">
              <a:solidFill>
                <a:srgbClr val="FFFFD9"/>
              </a:solidFill>
              <a:effectLst>
                <a:outerShdw blurRad="38100" dist="38100" dir="2700000" algn="tl">
                  <a:srgbClr val="000000"/>
                </a:outerShdw>
              </a:effectLst>
              <a:latin typeface="Arial"/>
            </a:endParaRPr>
          </a:p>
        </p:txBody>
      </p:sp>
    </p:spTree>
    <p:extLst>
      <p:ext uri="{BB962C8B-B14F-4D97-AF65-F5344CB8AC3E}">
        <p14:creationId xmlns:p14="http://schemas.microsoft.com/office/powerpoint/2010/main" val="2469864289"/>
      </p:ext>
    </p:extLst>
  </p:cSld>
  <p:clrMapOvr>
    <a:masterClrMapping/>
  </p:clrMapOvr>
  <p:transition>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a:spLocks noChangeArrowheads="1"/>
          </p:cNvSpPr>
          <p:nvPr/>
        </p:nvSpPr>
        <p:spPr bwMode="auto">
          <a:xfrm>
            <a:off x="675994" y="3356992"/>
            <a:ext cx="7775575" cy="3096344"/>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sp>
        <p:nvSpPr>
          <p:cNvPr id="86019" name="Rectangle 3"/>
          <p:cNvSpPr>
            <a:spLocks noChangeArrowheads="1"/>
          </p:cNvSpPr>
          <p:nvPr/>
        </p:nvSpPr>
        <p:spPr bwMode="auto">
          <a:xfrm>
            <a:off x="684213" y="1340768"/>
            <a:ext cx="7775575" cy="1728192"/>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sp>
        <p:nvSpPr>
          <p:cNvPr id="75781" name="Rectangle 5"/>
          <p:cNvSpPr>
            <a:spLocks noGrp="1" noChangeArrowheads="1"/>
          </p:cNvSpPr>
          <p:nvPr>
            <p:ph type="title" idx="4294967295"/>
          </p:nvPr>
        </p:nvSpPr>
        <p:spPr>
          <a:xfrm>
            <a:off x="-486569" y="6565"/>
            <a:ext cx="10117138" cy="1371600"/>
          </a:xfrm>
        </p:spPr>
        <p:txBody>
          <a:bodyPr/>
          <a:lstStyle/>
          <a:p>
            <a:pPr eaLnBrk="1" fontAlgn="auto" hangingPunct="1">
              <a:spcAft>
                <a:spcPts val="0"/>
              </a:spcAft>
              <a:defRPr/>
            </a:pPr>
            <a:r>
              <a:rPr lang="en-US" sz="5000" b="1" dirty="0" smtClean="0">
                <a:solidFill>
                  <a:schemeClr val="accent3"/>
                </a:solidFill>
              </a:rPr>
              <a:t>Einstein Field Equation</a:t>
            </a:r>
            <a:endParaRPr sz="5000" b="1" dirty="0" smtClean="0">
              <a:solidFill>
                <a:schemeClr val="accent3"/>
              </a:solidFill>
            </a:endParaRPr>
          </a:p>
        </p:txBody>
      </p:sp>
      <p:graphicFrame>
        <p:nvGraphicFramePr>
          <p:cNvPr id="16389" name="Object 2"/>
          <p:cNvGraphicFramePr>
            <a:graphicFrameLocks noChangeAspect="1"/>
          </p:cNvGraphicFramePr>
          <p:nvPr>
            <p:extLst>
              <p:ext uri="{D42A27DB-BD31-4B8C-83A1-F6EECF244321}">
                <p14:modId xmlns:p14="http://schemas.microsoft.com/office/powerpoint/2010/main" val="2859063522"/>
              </p:ext>
            </p:extLst>
          </p:nvPr>
        </p:nvGraphicFramePr>
        <p:xfrm>
          <a:off x="1835696" y="1484784"/>
          <a:ext cx="5118100" cy="1268413"/>
        </p:xfrm>
        <a:graphic>
          <a:graphicData uri="http://schemas.openxmlformats.org/presentationml/2006/ole">
            <mc:AlternateContent xmlns:mc="http://schemas.openxmlformats.org/markup-compatibility/2006">
              <mc:Choice xmlns:v="urn:schemas-microsoft-com:vml" Requires="v">
                <p:oleObj spid="_x0000_s139425" name="Equation" r:id="rId3" imgW="1587240" imgH="393480" progId="Equation.DSMT4">
                  <p:embed/>
                </p:oleObj>
              </mc:Choice>
              <mc:Fallback>
                <p:oleObj name="Equation" r:id="rId3" imgW="1587240" imgH="393480" progId="Equation.DSMT4">
                  <p:embed/>
                  <p:pic>
                    <p:nvPicPr>
                      <p:cNvPr id="0" name=""/>
                      <p:cNvPicPr>
                        <a:picLocks noChangeAspect="1" noChangeArrowheads="1"/>
                      </p:cNvPicPr>
                      <p:nvPr/>
                    </p:nvPicPr>
                    <p:blipFill>
                      <a:blip r:embed="rId4"/>
                      <a:srcRect/>
                      <a:stretch>
                        <a:fillRect/>
                      </a:stretch>
                    </p:blipFill>
                    <p:spPr bwMode="auto">
                      <a:xfrm>
                        <a:off x="1835696" y="1484784"/>
                        <a:ext cx="5118100" cy="1268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912144871"/>
              </p:ext>
            </p:extLst>
          </p:nvPr>
        </p:nvGraphicFramePr>
        <p:xfrm>
          <a:off x="1726406" y="4797152"/>
          <a:ext cx="5691187" cy="1392238"/>
        </p:xfrm>
        <a:graphic>
          <a:graphicData uri="http://schemas.openxmlformats.org/presentationml/2006/ole">
            <mc:AlternateContent xmlns:mc="http://schemas.openxmlformats.org/markup-compatibility/2006">
              <mc:Choice xmlns:v="urn:schemas-microsoft-com:vml" Requires="v">
                <p:oleObj spid="_x0000_s139426" name="Equation" r:id="rId5" imgW="1765080" imgH="431640" progId="Equation.DSMT4">
                  <p:embed/>
                </p:oleObj>
              </mc:Choice>
              <mc:Fallback>
                <p:oleObj name="Equation" r:id="rId5" imgW="1765080" imgH="431640" progId="Equation.DSMT4">
                  <p:embed/>
                  <p:pic>
                    <p:nvPicPr>
                      <p:cNvPr id="0" name="Object 2"/>
                      <p:cNvPicPr>
                        <a:picLocks noChangeAspect="1" noChangeArrowheads="1"/>
                      </p:cNvPicPr>
                      <p:nvPr/>
                    </p:nvPicPr>
                    <p:blipFill>
                      <a:blip r:embed="rId6"/>
                      <a:srcRect/>
                      <a:stretch>
                        <a:fillRect/>
                      </a:stretch>
                    </p:blipFill>
                    <p:spPr bwMode="auto">
                      <a:xfrm>
                        <a:off x="1726406" y="4797152"/>
                        <a:ext cx="5691187" cy="1392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 name="TextBox 4"/>
          <p:cNvSpPr txBox="1"/>
          <p:nvPr/>
        </p:nvSpPr>
        <p:spPr>
          <a:xfrm>
            <a:off x="1694714" y="3581647"/>
            <a:ext cx="5181542" cy="935787"/>
          </a:xfrm>
          <a:prstGeom prst="rect">
            <a:avLst/>
          </a:prstGeom>
          <a:noFill/>
        </p:spPr>
        <p:txBody>
          <a:bodyPr wrap="square" rtlCol="0">
            <a:spAutoFit/>
          </a:bodyPr>
          <a:lstStyle/>
          <a:p>
            <a:r>
              <a:rPr lang="nl-NL" b="1" dirty="0">
                <a:solidFill>
                  <a:schemeClr val="accent5"/>
                </a:solidFill>
              </a:rPr>
              <a:t>M</a:t>
            </a:r>
            <a:r>
              <a:rPr lang="nl-NL" b="1" dirty="0" smtClean="0">
                <a:solidFill>
                  <a:schemeClr val="accent5"/>
                </a:solidFill>
              </a:rPr>
              <a:t>etric tensor:                                      </a:t>
            </a:r>
          </a:p>
          <a:p>
            <a:endParaRPr lang="nl-NL" b="1" dirty="0">
              <a:solidFill>
                <a:schemeClr val="accent5"/>
              </a:solidFill>
            </a:endParaRPr>
          </a:p>
          <a:p>
            <a:r>
              <a:rPr lang="nl-NL" b="1" dirty="0" smtClean="0">
                <a:solidFill>
                  <a:schemeClr val="accent5"/>
                </a:solidFill>
              </a:rPr>
              <a:t>Energy-Momentum tensor:</a:t>
            </a:r>
            <a:endParaRPr lang="en-GB" b="1" dirty="0">
              <a:solidFill>
                <a:schemeClr val="accent5"/>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4239380547"/>
              </p:ext>
            </p:extLst>
          </p:nvPr>
        </p:nvGraphicFramePr>
        <p:xfrm>
          <a:off x="4932040" y="3415343"/>
          <a:ext cx="580285" cy="1102091"/>
        </p:xfrm>
        <a:graphic>
          <a:graphicData uri="http://schemas.openxmlformats.org/presentationml/2006/ole">
            <mc:AlternateContent xmlns:mc="http://schemas.openxmlformats.org/markup-compatibility/2006">
              <mc:Choice xmlns:v="urn:schemas-microsoft-com:vml" Requires="v">
                <p:oleObj spid="_x0000_s139427" name="Equation" r:id="rId7" imgW="253800" imgH="482400" progId="Equation.DSMT4">
                  <p:embed/>
                </p:oleObj>
              </mc:Choice>
              <mc:Fallback>
                <p:oleObj name="Equation" r:id="rId7" imgW="253800" imgH="482400" progId="Equation.DSMT4">
                  <p:embed/>
                  <p:pic>
                    <p:nvPicPr>
                      <p:cNvPr id="0" name="Object 1"/>
                      <p:cNvPicPr>
                        <a:picLocks noChangeAspect="1" noChangeArrowheads="1"/>
                      </p:cNvPicPr>
                      <p:nvPr/>
                    </p:nvPicPr>
                    <p:blipFill>
                      <a:blip r:embed="rId8"/>
                      <a:srcRect/>
                      <a:stretch>
                        <a:fillRect/>
                      </a:stretch>
                    </p:blipFill>
                    <p:spPr bwMode="auto">
                      <a:xfrm>
                        <a:off x="4932040" y="3415343"/>
                        <a:ext cx="580285" cy="1102091"/>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769888755"/>
      </p:ext>
    </p:extLst>
  </p:cSld>
  <p:clrMapOvr>
    <a:masterClrMapping/>
  </p:clrMapOvr>
  <p:transition>
    <p:zoom/>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7" name="AutoShape 22"/>
          <p:cNvSpPr>
            <a:spLocks noChangeArrowheads="1"/>
          </p:cNvSpPr>
          <p:nvPr/>
        </p:nvSpPr>
        <p:spPr bwMode="auto">
          <a:xfrm>
            <a:off x="1643063" y="3357563"/>
            <a:ext cx="914400" cy="609600"/>
          </a:xfrm>
          <a:prstGeom prst="flowChartAlternateProcess">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838659" name="Text Box 3"/>
          <p:cNvSpPr txBox="1">
            <a:spLocks noChangeArrowheads="1"/>
          </p:cNvSpPr>
          <p:nvPr/>
        </p:nvSpPr>
        <p:spPr bwMode="auto">
          <a:xfrm>
            <a:off x="0" y="5270500"/>
            <a:ext cx="9467850" cy="1428750"/>
          </a:xfrm>
          <a:prstGeom prst="rect">
            <a:avLst/>
          </a:prstGeom>
          <a:noFill/>
          <a:ln w="9525">
            <a:noFill/>
            <a:miter lim="800000"/>
            <a:headEnd/>
            <a:tailEnd/>
          </a:ln>
          <a:effectLst/>
        </p:spPr>
        <p:txBody>
          <a:bodyPr>
            <a:spAutoFit/>
          </a:bodyPr>
          <a:lstStyle/>
          <a:p>
            <a:pPr>
              <a:lnSpc>
                <a:spcPct val="80000"/>
              </a:lnSpc>
              <a:spcBef>
                <a:spcPct val="50000"/>
              </a:spcBef>
              <a:defRPr/>
            </a:pPr>
            <a:r>
              <a:rPr lang="en-US" sz="1600" b="1" dirty="0">
                <a:solidFill>
                  <a:prstClr val="white"/>
                </a:solidFill>
                <a:latin typeface="Constantia"/>
              </a:rPr>
              <a:t>In addition, contributions by           </a:t>
            </a:r>
            <a:r>
              <a:rPr lang="en-US" sz="2000" b="1" dirty="0">
                <a:solidFill>
                  <a:srgbClr val="FFFF00"/>
                </a:solidFill>
                <a:effectLst>
                  <a:outerShdw blurRad="38100" dist="38100" dir="2700000" algn="tl">
                    <a:srgbClr val="000000"/>
                  </a:outerShdw>
                </a:effectLst>
                <a:latin typeface="Constantia"/>
              </a:rPr>
              <a:t>- </a:t>
            </a:r>
            <a:r>
              <a:rPr lang="en-US" b="1" dirty="0">
                <a:solidFill>
                  <a:srgbClr val="FFFF00"/>
                </a:solidFill>
                <a:effectLst>
                  <a:outerShdw blurRad="38100" dist="38100" dir="2700000" algn="tl">
                    <a:srgbClr val="000000"/>
                  </a:outerShdw>
                </a:effectLst>
                <a:latin typeface="Constantia"/>
              </a:rPr>
              <a:t>gravitational waves </a:t>
            </a:r>
          </a:p>
          <a:p>
            <a:pPr>
              <a:lnSpc>
                <a:spcPct val="80000"/>
              </a:lnSpc>
              <a:spcBef>
                <a:spcPct val="50000"/>
              </a:spcBef>
              <a:defRPr/>
            </a:pPr>
            <a:r>
              <a:rPr lang="en-US" b="1" dirty="0">
                <a:solidFill>
                  <a:srgbClr val="FFFF00"/>
                </a:solidFill>
                <a:effectLst>
                  <a:outerShdw blurRad="38100" dist="38100" dir="2700000" algn="tl">
                    <a:srgbClr val="000000"/>
                  </a:outerShdw>
                </a:effectLst>
                <a:latin typeface="Constantia"/>
              </a:rPr>
              <a:t>                                                              - magnetic fields, </a:t>
            </a:r>
          </a:p>
          <a:p>
            <a:pPr>
              <a:lnSpc>
                <a:spcPct val="80000"/>
              </a:lnSpc>
              <a:spcBef>
                <a:spcPct val="50000"/>
              </a:spcBef>
              <a:defRPr/>
            </a:pPr>
            <a:r>
              <a:rPr lang="en-US" b="1" dirty="0">
                <a:solidFill>
                  <a:srgbClr val="FFFF00"/>
                </a:solidFill>
                <a:effectLst>
                  <a:outerShdw blurRad="38100" dist="38100" dir="2700000" algn="tl">
                    <a:srgbClr val="000000"/>
                  </a:outerShdw>
                </a:effectLst>
                <a:latin typeface="Constantia"/>
              </a:rPr>
              <a:t>                                                              - cosmic rays  … </a:t>
            </a:r>
          </a:p>
          <a:p>
            <a:pPr>
              <a:spcBef>
                <a:spcPct val="50000"/>
              </a:spcBef>
              <a:defRPr/>
            </a:pPr>
            <a:r>
              <a:rPr lang="en-US" sz="1600" b="1" dirty="0">
                <a:solidFill>
                  <a:prstClr val="white"/>
                </a:solidFill>
                <a:latin typeface="Constantia"/>
              </a:rPr>
              <a:t>Poor constraints on their contribution:  henceforth we will not take them into account !  </a:t>
            </a:r>
          </a:p>
        </p:txBody>
      </p:sp>
      <p:sp>
        <p:nvSpPr>
          <p:cNvPr id="23559" name="AutoShape 4"/>
          <p:cNvSpPr>
            <a:spLocks noChangeArrowheads="1"/>
          </p:cNvSpPr>
          <p:nvPr/>
        </p:nvSpPr>
        <p:spPr bwMode="auto">
          <a:xfrm>
            <a:off x="3348038" y="2205038"/>
            <a:ext cx="914400" cy="649287"/>
          </a:xfrm>
          <a:prstGeom prst="flowChartAlternateProcess">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838661" name="Rectangle 5"/>
          <p:cNvSpPr>
            <a:spLocks noGrp="1" noChangeArrowheads="1"/>
          </p:cNvSpPr>
          <p:nvPr>
            <p:ph type="title" idx="4294967295"/>
          </p:nvPr>
        </p:nvSpPr>
        <p:spPr>
          <a:xfrm>
            <a:off x="-1260475" y="-171450"/>
            <a:ext cx="10404475" cy="1371600"/>
          </a:xfrm>
        </p:spPr>
        <p:txBody>
          <a:bodyPr/>
          <a:lstStyle/>
          <a:p>
            <a:pPr eaLnBrk="1" fontAlgn="auto" hangingPunct="1">
              <a:spcAft>
                <a:spcPts val="0"/>
              </a:spcAft>
              <a:defRPr/>
            </a:pPr>
            <a:r>
              <a:rPr b="1" smtClean="0">
                <a:solidFill>
                  <a:srgbClr val="FFFF00"/>
                </a:solidFill>
                <a:effectLst>
                  <a:outerShdw blurRad="38100" dist="38100" dir="2700000" algn="tl">
                    <a:srgbClr val="000000"/>
                  </a:outerShdw>
                </a:effectLst>
                <a:latin typeface="Papyrus" pitchFamily="66" charset="0"/>
              </a:rPr>
              <a:t>                   </a:t>
            </a:r>
            <a:r>
              <a:rPr sz="6200" b="1" smtClean="0">
                <a:solidFill>
                  <a:schemeClr val="tx1"/>
                </a:solidFill>
                <a:effectLst>
                  <a:outerShdw blurRad="38100" dist="38100" dir="2700000" algn="tl">
                    <a:srgbClr val="000000"/>
                  </a:outerShdw>
                </a:effectLst>
              </a:rPr>
              <a:t>Cosmic  Constituents</a:t>
            </a:r>
            <a:endParaRPr sz="6200" b="1" smtClean="0">
              <a:solidFill>
                <a:schemeClr val="tx1"/>
              </a:solidFill>
            </a:endParaRPr>
          </a:p>
        </p:txBody>
      </p:sp>
      <p:sp>
        <p:nvSpPr>
          <p:cNvPr id="6153" name="Text Box 6"/>
          <p:cNvSpPr txBox="1">
            <a:spLocks noChangeArrowheads="1"/>
          </p:cNvSpPr>
          <p:nvPr/>
        </p:nvSpPr>
        <p:spPr bwMode="auto">
          <a:xfrm>
            <a:off x="0" y="1268413"/>
            <a:ext cx="9144000" cy="338137"/>
          </a:xfrm>
          <a:prstGeom prst="rect">
            <a:avLst/>
          </a:prstGeom>
          <a:noFill/>
          <a:ln w="9525">
            <a:noFill/>
            <a:miter lim="800000"/>
            <a:headEnd/>
            <a:tailEnd/>
          </a:ln>
        </p:spPr>
        <p:txBody>
          <a:bodyPr>
            <a:spAutoFit/>
          </a:bodyPr>
          <a:lstStyle/>
          <a:p>
            <a:pPr>
              <a:spcBef>
                <a:spcPct val="50000"/>
              </a:spcBef>
              <a:defRPr/>
            </a:pPr>
            <a:r>
              <a:rPr lang="en-US" sz="1600" b="1" dirty="0">
                <a:solidFill>
                  <a:prstClr val="white"/>
                </a:solidFill>
                <a:latin typeface="Constantia"/>
              </a:rPr>
              <a:t>The total energy content of Universe made up by  various constituents, principal ones:</a:t>
            </a:r>
          </a:p>
        </p:txBody>
      </p:sp>
      <p:graphicFrame>
        <p:nvGraphicFramePr>
          <p:cNvPr id="23554" name="Object 7"/>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60842"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3562" name="Rectangle 8"/>
          <p:cNvSpPr>
            <a:spLocks noChangeArrowheads="1"/>
          </p:cNvSpPr>
          <p:nvPr/>
        </p:nvSpPr>
        <p:spPr bwMode="auto">
          <a:xfrm>
            <a:off x="1979613" y="2781300"/>
            <a:ext cx="496887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3563" name="Rectangle 9"/>
          <p:cNvSpPr>
            <a:spLocks noChangeArrowheads="1"/>
          </p:cNvSpPr>
          <p:nvPr/>
        </p:nvSpPr>
        <p:spPr bwMode="auto">
          <a:xfrm>
            <a:off x="1908175" y="2924175"/>
            <a:ext cx="48974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3564" name="Rectangle 10"/>
          <p:cNvSpPr>
            <a:spLocks noChangeArrowheads="1"/>
          </p:cNvSpPr>
          <p:nvPr/>
        </p:nvSpPr>
        <p:spPr bwMode="auto">
          <a:xfrm>
            <a:off x="1908175" y="2708275"/>
            <a:ext cx="71438"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3565" name="Rectangle 11"/>
          <p:cNvSpPr>
            <a:spLocks noChangeArrowheads="1"/>
          </p:cNvSpPr>
          <p:nvPr/>
        </p:nvSpPr>
        <p:spPr bwMode="auto">
          <a:xfrm>
            <a:off x="2051050" y="2924175"/>
            <a:ext cx="48260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3566" name="Rectangle 12"/>
          <p:cNvSpPr>
            <a:spLocks noChangeArrowheads="1"/>
          </p:cNvSpPr>
          <p:nvPr/>
        </p:nvSpPr>
        <p:spPr bwMode="auto">
          <a:xfrm>
            <a:off x="755650" y="342900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3567" name="Rectangle 13"/>
          <p:cNvSpPr>
            <a:spLocks noChangeArrowheads="1"/>
          </p:cNvSpPr>
          <p:nvPr/>
        </p:nvSpPr>
        <p:spPr bwMode="auto">
          <a:xfrm>
            <a:off x="539750" y="3429000"/>
            <a:ext cx="14398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graphicFrame>
        <p:nvGraphicFramePr>
          <p:cNvPr id="23555" name="Object 14"/>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60843" name="Equation" r:id="rId5" imgW="114120" imgH="215640" progId="Equation.3">
                  <p:embed/>
                </p:oleObj>
              </mc:Choice>
              <mc:Fallback>
                <p:oleObj name="Equation" r:id="rId5"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3568" name="Rectangle 15"/>
          <p:cNvSpPr>
            <a:spLocks noChangeArrowheads="1"/>
          </p:cNvSpPr>
          <p:nvPr/>
        </p:nvSpPr>
        <p:spPr bwMode="auto">
          <a:xfrm>
            <a:off x="539750" y="3573463"/>
            <a:ext cx="18002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3569" name="Rectangle 16"/>
          <p:cNvSpPr>
            <a:spLocks noChangeArrowheads="1"/>
          </p:cNvSpPr>
          <p:nvPr/>
        </p:nvSpPr>
        <p:spPr bwMode="auto">
          <a:xfrm>
            <a:off x="1835150" y="2924175"/>
            <a:ext cx="53292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3570" name="Rectangle 17"/>
          <p:cNvSpPr>
            <a:spLocks noChangeArrowheads="1"/>
          </p:cNvSpPr>
          <p:nvPr/>
        </p:nvSpPr>
        <p:spPr bwMode="auto">
          <a:xfrm>
            <a:off x="1835150" y="3141663"/>
            <a:ext cx="5184775"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3571" name="Rectangle 18"/>
          <p:cNvSpPr>
            <a:spLocks noChangeArrowheads="1"/>
          </p:cNvSpPr>
          <p:nvPr/>
        </p:nvSpPr>
        <p:spPr bwMode="auto">
          <a:xfrm>
            <a:off x="1908175" y="2852738"/>
            <a:ext cx="51117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3572" name="AutoShape 19"/>
          <p:cNvSpPr>
            <a:spLocks noChangeArrowheads="1"/>
          </p:cNvSpPr>
          <p:nvPr/>
        </p:nvSpPr>
        <p:spPr bwMode="auto">
          <a:xfrm>
            <a:off x="827088" y="3789363"/>
            <a:ext cx="2016125" cy="719137"/>
          </a:xfrm>
          <a:prstGeom prst="rightArrow">
            <a:avLst>
              <a:gd name="adj1" fmla="val 50000"/>
              <a:gd name="adj2" fmla="val 7008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3573" name="AutoShape 21"/>
          <p:cNvSpPr>
            <a:spLocks noChangeArrowheads="1"/>
          </p:cNvSpPr>
          <p:nvPr/>
        </p:nvSpPr>
        <p:spPr bwMode="auto">
          <a:xfrm>
            <a:off x="3348038" y="3284538"/>
            <a:ext cx="914400" cy="609600"/>
          </a:xfrm>
          <a:prstGeom prst="flowChartAlternateProcess">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3574" name="AutoShape 22"/>
          <p:cNvSpPr>
            <a:spLocks noChangeArrowheads="1"/>
          </p:cNvSpPr>
          <p:nvPr/>
        </p:nvSpPr>
        <p:spPr bwMode="auto">
          <a:xfrm>
            <a:off x="3348038" y="4437063"/>
            <a:ext cx="914400" cy="609600"/>
          </a:xfrm>
          <a:prstGeom prst="flowChartAlternateProcess">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3575" name="AutoShape 23"/>
          <p:cNvSpPr>
            <a:spLocks noChangeArrowheads="1"/>
          </p:cNvSpPr>
          <p:nvPr/>
        </p:nvSpPr>
        <p:spPr bwMode="auto">
          <a:xfrm>
            <a:off x="4859338" y="2565400"/>
            <a:ext cx="846137" cy="431800"/>
          </a:xfrm>
          <a:prstGeom prst="flowChartPreparation">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3576" name="AutoShape 24"/>
          <p:cNvSpPr>
            <a:spLocks noChangeArrowheads="1"/>
          </p:cNvSpPr>
          <p:nvPr/>
        </p:nvSpPr>
        <p:spPr bwMode="auto">
          <a:xfrm>
            <a:off x="4859338" y="3716338"/>
            <a:ext cx="846137" cy="431800"/>
          </a:xfrm>
          <a:prstGeom prst="flowChartPreparation">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3577" name="AutoShape 25"/>
          <p:cNvSpPr>
            <a:spLocks noChangeArrowheads="1"/>
          </p:cNvSpPr>
          <p:nvPr/>
        </p:nvSpPr>
        <p:spPr bwMode="auto">
          <a:xfrm>
            <a:off x="4859338" y="3068638"/>
            <a:ext cx="846137" cy="431800"/>
          </a:xfrm>
          <a:prstGeom prst="flowChartPreparation">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3578" name="Line 26"/>
          <p:cNvSpPr>
            <a:spLocks noChangeShapeType="1"/>
          </p:cNvSpPr>
          <p:nvPr/>
        </p:nvSpPr>
        <p:spPr bwMode="auto">
          <a:xfrm flipV="1">
            <a:off x="2555875" y="2492375"/>
            <a:ext cx="792163" cy="11525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mtClean="0">
              <a:solidFill>
                <a:prstClr val="white"/>
              </a:solidFill>
            </a:endParaRPr>
          </a:p>
        </p:txBody>
      </p:sp>
      <p:sp>
        <p:nvSpPr>
          <p:cNvPr id="23579" name="Line 27"/>
          <p:cNvSpPr>
            <a:spLocks noChangeShapeType="1"/>
          </p:cNvSpPr>
          <p:nvPr/>
        </p:nvSpPr>
        <p:spPr bwMode="auto">
          <a:xfrm>
            <a:off x="2555875" y="3644900"/>
            <a:ext cx="79216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mtClean="0">
              <a:solidFill>
                <a:prstClr val="white"/>
              </a:solidFill>
            </a:endParaRPr>
          </a:p>
        </p:txBody>
      </p:sp>
      <p:sp>
        <p:nvSpPr>
          <p:cNvPr id="23580" name="Line 28"/>
          <p:cNvSpPr>
            <a:spLocks noChangeShapeType="1"/>
          </p:cNvSpPr>
          <p:nvPr/>
        </p:nvSpPr>
        <p:spPr bwMode="auto">
          <a:xfrm>
            <a:off x="2555875" y="3644900"/>
            <a:ext cx="792163" cy="11509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mtClean="0">
              <a:solidFill>
                <a:prstClr val="white"/>
              </a:solidFill>
            </a:endParaRPr>
          </a:p>
        </p:txBody>
      </p:sp>
      <p:sp>
        <p:nvSpPr>
          <p:cNvPr id="23581" name="Line 29"/>
          <p:cNvSpPr>
            <a:spLocks noChangeShapeType="1"/>
          </p:cNvSpPr>
          <p:nvPr/>
        </p:nvSpPr>
        <p:spPr bwMode="auto">
          <a:xfrm flipV="1">
            <a:off x="4284663" y="2133600"/>
            <a:ext cx="574675" cy="3603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mtClean="0">
              <a:solidFill>
                <a:prstClr val="white"/>
              </a:solidFill>
            </a:endParaRPr>
          </a:p>
        </p:txBody>
      </p:sp>
      <p:sp>
        <p:nvSpPr>
          <p:cNvPr id="23582" name="Line 30"/>
          <p:cNvSpPr>
            <a:spLocks noChangeShapeType="1"/>
          </p:cNvSpPr>
          <p:nvPr/>
        </p:nvSpPr>
        <p:spPr bwMode="auto">
          <a:xfrm>
            <a:off x="4284663" y="2492375"/>
            <a:ext cx="574675" cy="2873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mtClean="0">
              <a:solidFill>
                <a:prstClr val="white"/>
              </a:solidFill>
            </a:endParaRPr>
          </a:p>
        </p:txBody>
      </p:sp>
      <p:sp>
        <p:nvSpPr>
          <p:cNvPr id="23583" name="Line 31"/>
          <p:cNvSpPr>
            <a:spLocks noChangeShapeType="1"/>
          </p:cNvSpPr>
          <p:nvPr/>
        </p:nvSpPr>
        <p:spPr bwMode="auto">
          <a:xfrm flipV="1">
            <a:off x="4284663" y="3284538"/>
            <a:ext cx="574675" cy="2889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mtClean="0">
              <a:solidFill>
                <a:prstClr val="white"/>
              </a:solidFill>
            </a:endParaRPr>
          </a:p>
        </p:txBody>
      </p:sp>
      <p:sp>
        <p:nvSpPr>
          <p:cNvPr id="23584" name="Line 32"/>
          <p:cNvSpPr>
            <a:spLocks noChangeShapeType="1"/>
          </p:cNvSpPr>
          <p:nvPr/>
        </p:nvSpPr>
        <p:spPr bwMode="auto">
          <a:xfrm>
            <a:off x="4284663" y="3573463"/>
            <a:ext cx="574675" cy="3587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mtClean="0">
              <a:solidFill>
                <a:prstClr val="white"/>
              </a:solidFill>
            </a:endParaRPr>
          </a:p>
        </p:txBody>
      </p:sp>
      <p:sp>
        <p:nvSpPr>
          <p:cNvPr id="23585" name="Text Box 33"/>
          <p:cNvSpPr txBox="1">
            <a:spLocks noChangeArrowheads="1"/>
          </p:cNvSpPr>
          <p:nvPr/>
        </p:nvSpPr>
        <p:spPr bwMode="auto">
          <a:xfrm>
            <a:off x="3419475" y="3716338"/>
            <a:ext cx="792163"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smtClean="0">
              <a:solidFill>
                <a:prstClr val="white"/>
              </a:solidFill>
            </a:endParaRPr>
          </a:p>
        </p:txBody>
      </p:sp>
      <p:sp>
        <p:nvSpPr>
          <p:cNvPr id="23586" name="Text Box 34"/>
          <p:cNvSpPr txBox="1">
            <a:spLocks noChangeArrowheads="1"/>
          </p:cNvSpPr>
          <p:nvPr/>
        </p:nvSpPr>
        <p:spPr bwMode="auto">
          <a:xfrm>
            <a:off x="3276600" y="2205038"/>
            <a:ext cx="9366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3200" b="1" smtClean="0">
                <a:solidFill>
                  <a:srgbClr val="000099"/>
                </a:solidFill>
                <a:sym typeface="Mathematica1" pitchFamily="2" charset="2"/>
              </a:rPr>
              <a:t> </a:t>
            </a:r>
            <a:r>
              <a:rPr lang="en-US" altLang="en-US" sz="3200" b="1" baseline="-25000" smtClean="0">
                <a:solidFill>
                  <a:srgbClr val="000099"/>
                </a:solidFill>
                <a:sym typeface="Mathematica1" pitchFamily="2" charset="2"/>
              </a:rPr>
              <a:t>m</a:t>
            </a:r>
            <a:endParaRPr lang="en-US" altLang="en-US" sz="3200" b="1" smtClean="0">
              <a:solidFill>
                <a:srgbClr val="000099"/>
              </a:solidFill>
              <a:sym typeface="Mathematica1" pitchFamily="2" charset="2"/>
            </a:endParaRPr>
          </a:p>
        </p:txBody>
      </p:sp>
      <p:sp>
        <p:nvSpPr>
          <p:cNvPr id="23587" name="Text Box 35"/>
          <p:cNvSpPr txBox="1">
            <a:spLocks noChangeArrowheads="1"/>
          </p:cNvSpPr>
          <p:nvPr/>
        </p:nvSpPr>
        <p:spPr bwMode="auto">
          <a:xfrm>
            <a:off x="3419475" y="3284538"/>
            <a:ext cx="9366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3200" b="1" smtClean="0">
                <a:solidFill>
                  <a:srgbClr val="000099"/>
                </a:solidFill>
                <a:sym typeface="Mathematica1" pitchFamily="2" charset="2"/>
              </a:rPr>
              <a:t></a:t>
            </a:r>
            <a:r>
              <a:rPr lang="en-US" altLang="en-US" sz="3200" b="1" baseline="-25000" smtClean="0">
                <a:solidFill>
                  <a:srgbClr val="000099"/>
                </a:solidFill>
                <a:sym typeface="Mathematica1" pitchFamily="2" charset="2"/>
              </a:rPr>
              <a:t>rad</a:t>
            </a:r>
            <a:endParaRPr lang="en-US" altLang="en-US" sz="3200" b="1" smtClean="0">
              <a:solidFill>
                <a:srgbClr val="000099"/>
              </a:solidFill>
              <a:sym typeface="Mathematica1" pitchFamily="2" charset="2"/>
            </a:endParaRPr>
          </a:p>
        </p:txBody>
      </p:sp>
      <p:sp>
        <p:nvSpPr>
          <p:cNvPr id="23588" name="Text Box 36"/>
          <p:cNvSpPr txBox="1">
            <a:spLocks noChangeArrowheads="1"/>
          </p:cNvSpPr>
          <p:nvPr/>
        </p:nvSpPr>
        <p:spPr bwMode="auto">
          <a:xfrm>
            <a:off x="3348038" y="4437063"/>
            <a:ext cx="9366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3200" b="1" smtClean="0">
                <a:solidFill>
                  <a:srgbClr val="000099"/>
                </a:solidFill>
                <a:sym typeface="Mathematica1" pitchFamily="2" charset="2"/>
              </a:rPr>
              <a:t> </a:t>
            </a:r>
            <a:r>
              <a:rPr lang="en-US" altLang="en-US" sz="3200" b="1" baseline="-25000" smtClean="0">
                <a:solidFill>
                  <a:srgbClr val="000099"/>
                </a:solidFill>
                <a:sym typeface="Mathematica1" pitchFamily="2" charset="2"/>
              </a:rPr>
              <a:t>v</a:t>
            </a:r>
            <a:endParaRPr lang="en-US" altLang="en-US" sz="3200" b="1" smtClean="0">
              <a:solidFill>
                <a:srgbClr val="000099"/>
              </a:solidFill>
              <a:sym typeface="Mathematica1" pitchFamily="2" charset="2"/>
            </a:endParaRPr>
          </a:p>
        </p:txBody>
      </p:sp>
      <p:sp>
        <p:nvSpPr>
          <p:cNvPr id="23589" name="Text Box 37"/>
          <p:cNvSpPr txBox="1">
            <a:spLocks noChangeArrowheads="1"/>
          </p:cNvSpPr>
          <p:nvPr/>
        </p:nvSpPr>
        <p:spPr bwMode="auto">
          <a:xfrm>
            <a:off x="1643063" y="3357563"/>
            <a:ext cx="93662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3200" b="1" smtClean="0">
                <a:solidFill>
                  <a:srgbClr val="000099"/>
                </a:solidFill>
                <a:sym typeface="Mathematica1" pitchFamily="2" charset="2"/>
              </a:rPr>
              <a:t></a:t>
            </a:r>
            <a:r>
              <a:rPr lang="en-US" altLang="en-US" sz="3200" b="1" baseline="-25000" smtClean="0">
                <a:solidFill>
                  <a:srgbClr val="000099"/>
                </a:solidFill>
                <a:sym typeface="Mathematica1" pitchFamily="2" charset="2"/>
              </a:rPr>
              <a:t>tot</a:t>
            </a:r>
            <a:endParaRPr lang="en-US" altLang="en-US" sz="3200" b="1" smtClean="0">
              <a:solidFill>
                <a:srgbClr val="000099"/>
              </a:solidFill>
              <a:sym typeface="Mathematica1" pitchFamily="2" charset="2"/>
            </a:endParaRPr>
          </a:p>
        </p:txBody>
      </p:sp>
      <p:sp>
        <p:nvSpPr>
          <p:cNvPr id="23590" name="Text Box 38"/>
          <p:cNvSpPr txBox="1">
            <a:spLocks noChangeArrowheads="1"/>
          </p:cNvSpPr>
          <p:nvPr/>
        </p:nvSpPr>
        <p:spPr bwMode="auto">
          <a:xfrm>
            <a:off x="4932363" y="2492375"/>
            <a:ext cx="863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400" b="1" smtClean="0">
                <a:solidFill>
                  <a:srgbClr val="000099"/>
                </a:solidFill>
                <a:sym typeface="Mathematica1" pitchFamily="2" charset="2"/>
              </a:rPr>
              <a:t></a:t>
            </a:r>
            <a:r>
              <a:rPr lang="en-US" altLang="en-US" sz="2400" b="1" baseline="-25000" smtClean="0">
                <a:solidFill>
                  <a:srgbClr val="000099"/>
                </a:solidFill>
                <a:sym typeface="Mathematica1" pitchFamily="2" charset="2"/>
              </a:rPr>
              <a:t>DM</a:t>
            </a:r>
            <a:endParaRPr lang="en-US" altLang="en-US" sz="2400" b="1" smtClean="0">
              <a:solidFill>
                <a:srgbClr val="000099"/>
              </a:solidFill>
              <a:sym typeface="Mathematica1" pitchFamily="2" charset="2"/>
            </a:endParaRPr>
          </a:p>
        </p:txBody>
      </p:sp>
      <p:sp>
        <p:nvSpPr>
          <p:cNvPr id="23591" name="Text Box 39"/>
          <p:cNvSpPr txBox="1">
            <a:spLocks noChangeArrowheads="1"/>
          </p:cNvSpPr>
          <p:nvPr/>
        </p:nvSpPr>
        <p:spPr bwMode="auto">
          <a:xfrm>
            <a:off x="4932363" y="2997200"/>
            <a:ext cx="647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400" b="1" smtClean="0">
                <a:solidFill>
                  <a:srgbClr val="000099"/>
                </a:solidFill>
                <a:sym typeface="Mathematica1" pitchFamily="2" charset="2"/>
              </a:rPr>
              <a:t> </a:t>
            </a:r>
            <a:r>
              <a:rPr lang="en-US" altLang="en-US" sz="2400" b="1" baseline="-25000" smtClean="0">
                <a:solidFill>
                  <a:srgbClr val="000099"/>
                </a:solidFill>
                <a:sym typeface="Mathematica1" pitchFamily="2" charset="2"/>
              </a:rPr>
              <a:t></a:t>
            </a:r>
            <a:endParaRPr lang="en-US" altLang="en-US" sz="2400" b="1" smtClean="0">
              <a:solidFill>
                <a:srgbClr val="000099"/>
              </a:solidFill>
              <a:sym typeface="Mathematica1" pitchFamily="2" charset="2"/>
            </a:endParaRPr>
          </a:p>
        </p:txBody>
      </p:sp>
      <p:sp>
        <p:nvSpPr>
          <p:cNvPr id="23592" name="Text Box 40"/>
          <p:cNvSpPr txBox="1">
            <a:spLocks noChangeArrowheads="1"/>
          </p:cNvSpPr>
          <p:nvPr/>
        </p:nvSpPr>
        <p:spPr bwMode="auto">
          <a:xfrm>
            <a:off x="4932363" y="3644900"/>
            <a:ext cx="647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400" b="1" smtClean="0">
                <a:solidFill>
                  <a:srgbClr val="000099"/>
                </a:solidFill>
                <a:sym typeface="Mathematica1" pitchFamily="2" charset="2"/>
              </a:rPr>
              <a:t> </a:t>
            </a:r>
            <a:r>
              <a:rPr lang="en-US" altLang="en-US" sz="2400" b="1" baseline="-25000" smtClean="0">
                <a:solidFill>
                  <a:srgbClr val="000099"/>
                </a:solidFill>
                <a:sym typeface="Mathematica1" pitchFamily="2" charset="2"/>
              </a:rPr>
              <a:t></a:t>
            </a:r>
            <a:endParaRPr lang="en-US" altLang="en-US" sz="2400" b="1" smtClean="0">
              <a:solidFill>
                <a:srgbClr val="000099"/>
              </a:solidFill>
              <a:sym typeface="Mathematica1" pitchFamily="2" charset="2"/>
            </a:endParaRPr>
          </a:p>
        </p:txBody>
      </p:sp>
      <p:sp>
        <p:nvSpPr>
          <p:cNvPr id="23593" name="Text Box 41"/>
          <p:cNvSpPr txBox="1">
            <a:spLocks noChangeArrowheads="1"/>
          </p:cNvSpPr>
          <p:nvPr/>
        </p:nvSpPr>
        <p:spPr bwMode="auto">
          <a:xfrm>
            <a:off x="5867400" y="3429000"/>
            <a:ext cx="30591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smtClean="0">
              <a:solidFill>
                <a:prstClr val="white"/>
              </a:solidFill>
            </a:endParaRPr>
          </a:p>
        </p:txBody>
      </p:sp>
      <p:sp>
        <p:nvSpPr>
          <p:cNvPr id="23594" name="Text Box 42"/>
          <p:cNvSpPr txBox="1">
            <a:spLocks noChangeArrowheads="1"/>
          </p:cNvSpPr>
          <p:nvPr/>
        </p:nvSpPr>
        <p:spPr bwMode="auto">
          <a:xfrm>
            <a:off x="6011863" y="3429000"/>
            <a:ext cx="194468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smtClean="0">
              <a:solidFill>
                <a:prstClr val="white"/>
              </a:solidFill>
            </a:endParaRPr>
          </a:p>
        </p:txBody>
      </p:sp>
      <p:sp>
        <p:nvSpPr>
          <p:cNvPr id="838699" name="Text Box 43"/>
          <p:cNvSpPr txBox="1">
            <a:spLocks noChangeArrowheads="1"/>
          </p:cNvSpPr>
          <p:nvPr/>
        </p:nvSpPr>
        <p:spPr bwMode="auto">
          <a:xfrm>
            <a:off x="5724525" y="1989138"/>
            <a:ext cx="2016125" cy="369887"/>
          </a:xfrm>
          <a:prstGeom prst="rect">
            <a:avLst/>
          </a:prstGeom>
          <a:noFill/>
          <a:ln w="9525">
            <a:noFill/>
            <a:miter lim="800000"/>
            <a:headEnd/>
            <a:tailEnd/>
          </a:ln>
          <a:effectLst/>
        </p:spPr>
        <p:txBody>
          <a:bodyPr>
            <a:spAutoFit/>
          </a:bodyPr>
          <a:lstStyle/>
          <a:p>
            <a:pPr>
              <a:spcBef>
                <a:spcPct val="50000"/>
              </a:spcBef>
              <a:defRPr/>
            </a:pPr>
            <a:r>
              <a:rPr lang="en-US" b="1" dirty="0">
                <a:solidFill>
                  <a:srgbClr val="FFFF00"/>
                </a:solidFill>
                <a:effectLst>
                  <a:outerShdw blurRad="38100" dist="38100" dir="2700000" algn="tl">
                    <a:srgbClr val="000000"/>
                  </a:outerShdw>
                </a:effectLst>
                <a:latin typeface="Constantia"/>
              </a:rPr>
              <a:t>baryonic matter</a:t>
            </a:r>
          </a:p>
        </p:txBody>
      </p:sp>
      <p:sp>
        <p:nvSpPr>
          <p:cNvPr id="838700" name="Text Box 44"/>
          <p:cNvSpPr txBox="1">
            <a:spLocks noChangeArrowheads="1"/>
          </p:cNvSpPr>
          <p:nvPr/>
        </p:nvSpPr>
        <p:spPr bwMode="auto">
          <a:xfrm>
            <a:off x="5724525" y="2565400"/>
            <a:ext cx="2016125" cy="369888"/>
          </a:xfrm>
          <a:prstGeom prst="rect">
            <a:avLst/>
          </a:prstGeom>
          <a:noFill/>
          <a:ln w="9525">
            <a:noFill/>
            <a:miter lim="800000"/>
            <a:headEnd/>
            <a:tailEnd/>
          </a:ln>
          <a:effectLst/>
        </p:spPr>
        <p:txBody>
          <a:bodyPr>
            <a:spAutoFit/>
          </a:bodyPr>
          <a:lstStyle/>
          <a:p>
            <a:pPr>
              <a:spcBef>
                <a:spcPct val="50000"/>
              </a:spcBef>
              <a:defRPr/>
            </a:pPr>
            <a:r>
              <a:rPr lang="en-US" b="1" dirty="0">
                <a:solidFill>
                  <a:srgbClr val="FFFF00"/>
                </a:solidFill>
                <a:effectLst>
                  <a:outerShdw blurRad="38100" dist="38100" dir="2700000" algn="tl">
                    <a:srgbClr val="000000"/>
                  </a:outerShdw>
                </a:effectLst>
                <a:latin typeface="Constantia"/>
              </a:rPr>
              <a:t>dark matter</a:t>
            </a:r>
          </a:p>
        </p:txBody>
      </p:sp>
      <p:sp>
        <p:nvSpPr>
          <p:cNvPr id="838701" name="Text Box 45"/>
          <p:cNvSpPr txBox="1">
            <a:spLocks noChangeArrowheads="1"/>
          </p:cNvSpPr>
          <p:nvPr/>
        </p:nvSpPr>
        <p:spPr bwMode="auto">
          <a:xfrm>
            <a:off x="5724525" y="3068638"/>
            <a:ext cx="2016125" cy="369887"/>
          </a:xfrm>
          <a:prstGeom prst="rect">
            <a:avLst/>
          </a:prstGeom>
          <a:noFill/>
          <a:ln w="9525">
            <a:noFill/>
            <a:miter lim="800000"/>
            <a:headEnd/>
            <a:tailEnd/>
          </a:ln>
          <a:effectLst/>
        </p:spPr>
        <p:txBody>
          <a:bodyPr>
            <a:spAutoFit/>
          </a:bodyPr>
          <a:lstStyle/>
          <a:p>
            <a:pPr>
              <a:spcBef>
                <a:spcPct val="50000"/>
              </a:spcBef>
              <a:defRPr/>
            </a:pPr>
            <a:r>
              <a:rPr lang="en-US" b="1" dirty="0">
                <a:solidFill>
                  <a:srgbClr val="FFFF00"/>
                </a:solidFill>
                <a:effectLst>
                  <a:outerShdw blurRad="38100" dist="38100" dir="2700000" algn="tl">
                    <a:srgbClr val="000000"/>
                  </a:outerShdw>
                </a:effectLst>
                <a:latin typeface="Constantia"/>
              </a:rPr>
              <a:t>photons</a:t>
            </a:r>
          </a:p>
        </p:txBody>
      </p:sp>
      <p:sp>
        <p:nvSpPr>
          <p:cNvPr id="838702" name="Text Box 46"/>
          <p:cNvSpPr txBox="1">
            <a:spLocks noChangeArrowheads="1"/>
          </p:cNvSpPr>
          <p:nvPr/>
        </p:nvSpPr>
        <p:spPr bwMode="auto">
          <a:xfrm>
            <a:off x="5724525" y="3716338"/>
            <a:ext cx="2016125" cy="369887"/>
          </a:xfrm>
          <a:prstGeom prst="rect">
            <a:avLst/>
          </a:prstGeom>
          <a:noFill/>
          <a:ln w="9525">
            <a:noFill/>
            <a:miter lim="800000"/>
            <a:headEnd/>
            <a:tailEnd/>
          </a:ln>
          <a:effectLst/>
        </p:spPr>
        <p:txBody>
          <a:bodyPr>
            <a:spAutoFit/>
          </a:bodyPr>
          <a:lstStyle/>
          <a:p>
            <a:pPr>
              <a:spcBef>
                <a:spcPct val="50000"/>
              </a:spcBef>
              <a:defRPr/>
            </a:pPr>
            <a:r>
              <a:rPr lang="en-US" b="1" dirty="0">
                <a:solidFill>
                  <a:srgbClr val="FFFF00"/>
                </a:solidFill>
                <a:effectLst>
                  <a:outerShdw blurRad="38100" dist="38100" dir="2700000" algn="tl">
                    <a:srgbClr val="000000"/>
                  </a:outerShdw>
                </a:effectLst>
                <a:latin typeface="Constantia"/>
              </a:rPr>
              <a:t>neutrino’s</a:t>
            </a:r>
          </a:p>
        </p:txBody>
      </p:sp>
      <p:sp>
        <p:nvSpPr>
          <p:cNvPr id="838703" name="Text Box 47"/>
          <p:cNvSpPr txBox="1">
            <a:spLocks noChangeArrowheads="1"/>
          </p:cNvSpPr>
          <p:nvPr/>
        </p:nvSpPr>
        <p:spPr bwMode="auto">
          <a:xfrm>
            <a:off x="4356100" y="4508500"/>
            <a:ext cx="3095625" cy="482600"/>
          </a:xfrm>
          <a:prstGeom prst="rect">
            <a:avLst/>
          </a:prstGeom>
          <a:noFill/>
          <a:ln w="9525">
            <a:noFill/>
            <a:miter lim="800000"/>
            <a:headEnd/>
            <a:tailEnd/>
          </a:ln>
          <a:effectLst/>
        </p:spPr>
        <p:txBody>
          <a:bodyPr>
            <a:spAutoFit/>
          </a:bodyPr>
          <a:lstStyle/>
          <a:p>
            <a:pPr>
              <a:lnSpc>
                <a:spcPct val="60000"/>
              </a:lnSpc>
              <a:spcBef>
                <a:spcPct val="50000"/>
              </a:spcBef>
              <a:defRPr/>
            </a:pPr>
            <a:r>
              <a:rPr lang="en-US" sz="2000" b="1" dirty="0">
                <a:solidFill>
                  <a:prstClr val="white"/>
                </a:solidFill>
                <a:effectLst>
                  <a:outerShdw blurRad="38100" dist="38100" dir="2700000" algn="tl">
                    <a:srgbClr val="000000"/>
                  </a:outerShdw>
                </a:effectLst>
                <a:latin typeface="Constantia"/>
              </a:rPr>
              <a:t>dark/</a:t>
            </a:r>
            <a:br>
              <a:rPr lang="en-US" sz="2000" b="1" dirty="0">
                <a:solidFill>
                  <a:prstClr val="white"/>
                </a:solidFill>
                <a:effectLst>
                  <a:outerShdw blurRad="38100" dist="38100" dir="2700000" algn="tl">
                    <a:srgbClr val="000000"/>
                  </a:outerShdw>
                </a:effectLst>
                <a:latin typeface="Constantia"/>
              </a:rPr>
            </a:br>
            <a:r>
              <a:rPr lang="en-US" sz="2000" b="1" dirty="0">
                <a:solidFill>
                  <a:prstClr val="white"/>
                </a:solidFill>
                <a:effectLst>
                  <a:outerShdw blurRad="38100" dist="38100" dir="2700000" algn="tl">
                    <a:srgbClr val="000000"/>
                  </a:outerShdw>
                </a:effectLst>
                <a:latin typeface="Constantia"/>
              </a:rPr>
              <a:t>vacuum energy</a:t>
            </a:r>
          </a:p>
        </p:txBody>
      </p:sp>
      <p:sp>
        <p:nvSpPr>
          <p:cNvPr id="838704" name="Text Box 48"/>
          <p:cNvSpPr txBox="1">
            <a:spLocks noChangeArrowheads="1"/>
          </p:cNvSpPr>
          <p:nvPr/>
        </p:nvSpPr>
        <p:spPr bwMode="auto">
          <a:xfrm>
            <a:off x="3276600" y="1773238"/>
            <a:ext cx="1511300" cy="400050"/>
          </a:xfrm>
          <a:prstGeom prst="rect">
            <a:avLst/>
          </a:prstGeom>
          <a:noFill/>
          <a:ln w="9525">
            <a:noFill/>
            <a:miter lim="800000"/>
            <a:headEnd/>
            <a:tailEnd/>
          </a:ln>
          <a:effectLst/>
        </p:spPr>
        <p:txBody>
          <a:bodyPr>
            <a:spAutoFit/>
          </a:bodyPr>
          <a:lstStyle/>
          <a:p>
            <a:pPr>
              <a:spcBef>
                <a:spcPct val="50000"/>
              </a:spcBef>
              <a:defRPr/>
            </a:pPr>
            <a:r>
              <a:rPr lang="en-US" sz="2000" b="1" dirty="0">
                <a:solidFill>
                  <a:prstClr val="white"/>
                </a:solidFill>
                <a:effectLst>
                  <a:outerShdw blurRad="38100" dist="38100" dir="2700000" algn="tl">
                    <a:srgbClr val="000000"/>
                  </a:outerShdw>
                </a:effectLst>
                <a:latin typeface="Constantia"/>
              </a:rPr>
              <a:t>matter</a:t>
            </a:r>
          </a:p>
        </p:txBody>
      </p:sp>
      <p:sp>
        <p:nvSpPr>
          <p:cNvPr id="838705" name="Text Box 49"/>
          <p:cNvSpPr txBox="1">
            <a:spLocks noChangeArrowheads="1"/>
          </p:cNvSpPr>
          <p:nvPr/>
        </p:nvSpPr>
        <p:spPr bwMode="auto">
          <a:xfrm>
            <a:off x="3132138" y="2924175"/>
            <a:ext cx="1511300" cy="400050"/>
          </a:xfrm>
          <a:prstGeom prst="rect">
            <a:avLst/>
          </a:prstGeom>
          <a:noFill/>
          <a:ln w="9525">
            <a:noFill/>
            <a:miter lim="800000"/>
            <a:headEnd/>
            <a:tailEnd/>
          </a:ln>
          <a:effectLst/>
        </p:spPr>
        <p:txBody>
          <a:bodyPr>
            <a:spAutoFit/>
          </a:bodyPr>
          <a:lstStyle/>
          <a:p>
            <a:pPr>
              <a:spcBef>
                <a:spcPct val="50000"/>
              </a:spcBef>
              <a:defRPr/>
            </a:pPr>
            <a:r>
              <a:rPr lang="en-US" sz="2000" b="1" dirty="0">
                <a:solidFill>
                  <a:prstClr val="white"/>
                </a:solidFill>
                <a:effectLst>
                  <a:outerShdw blurRad="38100" dist="38100" dir="2700000" algn="tl">
                    <a:srgbClr val="000000"/>
                  </a:outerShdw>
                </a:effectLst>
                <a:latin typeface="Constantia"/>
              </a:rPr>
              <a:t>radiation</a:t>
            </a:r>
          </a:p>
        </p:txBody>
      </p:sp>
      <p:sp>
        <p:nvSpPr>
          <p:cNvPr id="23602" name="AutoShape 50"/>
          <p:cNvSpPr>
            <a:spLocks noChangeArrowheads="1"/>
          </p:cNvSpPr>
          <p:nvPr/>
        </p:nvSpPr>
        <p:spPr bwMode="auto">
          <a:xfrm>
            <a:off x="1331913" y="1700213"/>
            <a:ext cx="6481762" cy="3457575"/>
          </a:xfrm>
          <a:prstGeom prst="roundRect">
            <a:avLst>
              <a:gd name="adj" fmla="val 16667"/>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3603" name="AutoShape 51"/>
          <p:cNvSpPr>
            <a:spLocks noChangeArrowheads="1"/>
          </p:cNvSpPr>
          <p:nvPr/>
        </p:nvSpPr>
        <p:spPr bwMode="auto">
          <a:xfrm>
            <a:off x="4859338" y="1916113"/>
            <a:ext cx="846137" cy="431800"/>
          </a:xfrm>
          <a:prstGeom prst="flowChartPreparation">
            <a:avLst/>
          </a:prstGeom>
          <a:solidFill>
            <a:srgbClr val="FFFF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3604" name="Text Box 52"/>
          <p:cNvSpPr txBox="1">
            <a:spLocks noChangeArrowheads="1"/>
          </p:cNvSpPr>
          <p:nvPr/>
        </p:nvSpPr>
        <p:spPr bwMode="auto">
          <a:xfrm>
            <a:off x="4932363" y="1916113"/>
            <a:ext cx="647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2400" b="1" smtClean="0">
                <a:solidFill>
                  <a:srgbClr val="000099"/>
                </a:solidFill>
                <a:sym typeface="Mathematica1" pitchFamily="2" charset="2"/>
              </a:rPr>
              <a:t> </a:t>
            </a:r>
            <a:r>
              <a:rPr lang="en-US" altLang="en-US" sz="2400" b="1" baseline="-25000" smtClean="0">
                <a:solidFill>
                  <a:srgbClr val="000099"/>
                </a:solidFill>
                <a:sym typeface="Mathematica1" pitchFamily="2" charset="2"/>
              </a:rPr>
              <a:t>b</a:t>
            </a:r>
            <a:endParaRPr lang="en-US" altLang="en-US" sz="2400" b="1" smtClean="0">
              <a:solidFill>
                <a:srgbClr val="000099"/>
              </a:solidFill>
              <a:sym typeface="Mathematica1" pitchFamily="2" charset="2"/>
            </a:endParaRPr>
          </a:p>
        </p:txBody>
      </p:sp>
    </p:spTree>
    <p:extLst>
      <p:ext uri="{BB962C8B-B14F-4D97-AF65-F5344CB8AC3E}">
        <p14:creationId xmlns:p14="http://schemas.microsoft.com/office/powerpoint/2010/main" val="3733462859"/>
      </p:ext>
    </p:extLst>
  </p:cSld>
  <p:clrMapOvr>
    <a:masterClrMapping/>
  </p:clrMapOvr>
  <p:transition>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02402" name="Title 1"/>
          <p:cNvSpPr>
            <a:spLocks noGrp="1"/>
          </p:cNvSpPr>
          <p:nvPr>
            <p:ph type="title"/>
          </p:nvPr>
        </p:nvSpPr>
        <p:spPr>
          <a:xfrm>
            <a:off x="468313" y="0"/>
            <a:ext cx="8229600" cy="1143000"/>
          </a:xfrm>
        </p:spPr>
        <p:txBody>
          <a:bodyPr/>
          <a:lstStyle/>
          <a:p>
            <a:r>
              <a:rPr lang="en-US" sz="5500" b="1" smtClean="0">
                <a:solidFill>
                  <a:schemeClr val="tx1"/>
                </a:solidFill>
              </a:rPr>
              <a:t>LCDM  Cosmology</a:t>
            </a:r>
          </a:p>
        </p:txBody>
      </p:sp>
      <p:sp>
        <p:nvSpPr>
          <p:cNvPr id="102403" name="Content Placeholder 2"/>
          <p:cNvSpPr>
            <a:spLocks noGrp="1"/>
          </p:cNvSpPr>
          <p:nvPr>
            <p:ph idx="1"/>
          </p:nvPr>
        </p:nvSpPr>
        <p:spPr>
          <a:xfrm>
            <a:off x="468313" y="1268413"/>
            <a:ext cx="8229600" cy="4525962"/>
          </a:xfrm>
        </p:spPr>
        <p:txBody>
          <a:bodyPr/>
          <a:lstStyle/>
          <a:p>
            <a:r>
              <a:rPr lang="en-US" smtClean="0"/>
              <a:t>Concordance cosmology</a:t>
            </a:r>
          </a:p>
          <a:p>
            <a:pPr>
              <a:buFontTx/>
              <a:buNone/>
            </a:pPr>
            <a:r>
              <a:rPr lang="en-US" smtClean="0"/>
              <a:t>   </a:t>
            </a:r>
            <a:r>
              <a:rPr lang="en-US" sz="2200" smtClean="0"/>
              <a:t>- model that fits the majority of cosmological observations</a:t>
            </a:r>
          </a:p>
          <a:p>
            <a:pPr>
              <a:buFontTx/>
              <a:buNone/>
            </a:pPr>
            <a:r>
              <a:rPr lang="en-US" sz="2200" smtClean="0"/>
              <a:t>    -  universe dominated by Dark Matter and Dark Energy</a:t>
            </a:r>
          </a:p>
          <a:p>
            <a:pPr>
              <a:buFontTx/>
              <a:buNone/>
            </a:pPr>
            <a:endParaRPr lang="en-US" sz="2200" smtClean="0"/>
          </a:p>
          <a:p>
            <a:pPr>
              <a:buFontTx/>
              <a:buNone/>
            </a:pPr>
            <a:r>
              <a:rPr lang="en-US" sz="2200" smtClean="0"/>
              <a:t>  </a:t>
            </a:r>
          </a:p>
        </p:txBody>
      </p:sp>
      <p:pic>
        <p:nvPicPr>
          <p:cNvPr id="102404" name="Picture 4" descr="Cosmological_Composition_-_Pie_Char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52738"/>
            <a:ext cx="9144000"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5" name="TextBox 5"/>
          <p:cNvSpPr txBox="1">
            <a:spLocks noChangeArrowheads="1"/>
          </p:cNvSpPr>
          <p:nvPr/>
        </p:nvSpPr>
        <p:spPr bwMode="auto">
          <a:xfrm>
            <a:off x="4859338" y="6381750"/>
            <a:ext cx="4105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LCDM composition today … </a:t>
            </a:r>
          </a:p>
        </p:txBody>
      </p:sp>
    </p:spTree>
    <p:extLst>
      <p:ext uri="{BB962C8B-B14F-4D97-AF65-F5344CB8AC3E}">
        <p14:creationId xmlns:p14="http://schemas.microsoft.com/office/powerpoint/2010/main" val="1908980282"/>
      </p:ext>
    </p:extLst>
  </p:cSld>
  <p:clrMapOvr>
    <a:masterClrMapping/>
  </p:clrMapOvr>
  <p:transition>
    <p:zoom/>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7" name="Rectangle 3"/>
          <p:cNvSpPr>
            <a:spLocks noChangeArrowheads="1"/>
          </p:cNvSpPr>
          <p:nvPr/>
        </p:nvSpPr>
        <p:spPr bwMode="auto">
          <a:xfrm>
            <a:off x="-500063" y="-142875"/>
            <a:ext cx="10404476" cy="1371600"/>
          </a:xfrm>
          <a:prstGeom prst="rect">
            <a:avLst/>
          </a:prstGeom>
          <a:noFill/>
          <a:ln w="9525">
            <a:noFill/>
            <a:miter lim="800000"/>
            <a:headEnd/>
            <a:tailEnd/>
          </a:ln>
        </p:spPr>
        <p:txBody>
          <a:bodyPr anchor="ctr"/>
          <a:lstStyle/>
          <a:p>
            <a:pPr algn="ctr">
              <a:defRPr/>
            </a:pPr>
            <a:r>
              <a:rPr lang="en-US" sz="5600" b="1" dirty="0">
                <a:solidFill>
                  <a:prstClr val="white"/>
                </a:solidFill>
                <a:latin typeface="Constantia"/>
              </a:rPr>
              <a:t>Cosmic Energy Inventory</a:t>
            </a:r>
          </a:p>
        </p:txBody>
      </p:sp>
      <p:pic>
        <p:nvPicPr>
          <p:cNvPr id="143363" name="Picture 4" descr="baryonbudget"/>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500063" y="1071563"/>
            <a:ext cx="8229600" cy="5348287"/>
          </a:xfrm>
          <a:noFill/>
        </p:spPr>
      </p:pic>
      <p:sp>
        <p:nvSpPr>
          <p:cNvPr id="93189" name="Text Box 5"/>
          <p:cNvSpPr txBox="1">
            <a:spLocks noChangeArrowheads="1"/>
          </p:cNvSpPr>
          <p:nvPr/>
        </p:nvSpPr>
        <p:spPr bwMode="auto">
          <a:xfrm>
            <a:off x="5795963" y="6491288"/>
            <a:ext cx="4032250" cy="366712"/>
          </a:xfrm>
          <a:prstGeom prst="rect">
            <a:avLst/>
          </a:prstGeom>
          <a:noFill/>
          <a:ln w="9525">
            <a:noFill/>
            <a:miter lim="800000"/>
            <a:headEnd/>
            <a:tailEnd/>
          </a:ln>
        </p:spPr>
        <p:txBody>
          <a:bodyPr>
            <a:spAutoFit/>
          </a:bodyPr>
          <a:lstStyle/>
          <a:p>
            <a:pPr>
              <a:spcBef>
                <a:spcPct val="50000"/>
              </a:spcBef>
              <a:defRPr/>
            </a:pPr>
            <a:r>
              <a:rPr lang="en-US" b="1" dirty="0">
                <a:solidFill>
                  <a:prstClr val="white"/>
                </a:solidFill>
                <a:latin typeface="Constantia"/>
              </a:rPr>
              <a:t>Fukugita &amp; Peebles 2004</a:t>
            </a:r>
          </a:p>
        </p:txBody>
      </p:sp>
      <p:sp>
        <p:nvSpPr>
          <p:cNvPr id="143365" name="Rectangle 6"/>
          <p:cNvSpPr>
            <a:spLocks noChangeArrowheads="1"/>
          </p:cNvSpPr>
          <p:nvPr/>
        </p:nvSpPr>
        <p:spPr bwMode="auto">
          <a:xfrm>
            <a:off x="500063" y="1071563"/>
            <a:ext cx="8215312" cy="5357812"/>
          </a:xfrm>
          <a:prstGeom prst="rect">
            <a:avLst/>
          </a:prstGeom>
          <a:noFill/>
          <a:ln w="38100">
            <a:solidFill>
              <a:srgbClr val="000099"/>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Tree>
    <p:extLst>
      <p:ext uri="{BB962C8B-B14F-4D97-AF65-F5344CB8AC3E}">
        <p14:creationId xmlns:p14="http://schemas.microsoft.com/office/powerpoint/2010/main" val="1030644281"/>
      </p:ext>
    </p:extLst>
  </p:cSld>
  <p:clrMapOvr>
    <a:masterClrMapping/>
  </p:clrMapOvr>
  <p:transition>
    <p:zoom/>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AutoShape 2"/>
          <p:cNvSpPr>
            <a:spLocks noChangeArrowheads="1"/>
          </p:cNvSpPr>
          <p:nvPr/>
        </p:nvSpPr>
        <p:spPr bwMode="auto">
          <a:xfrm>
            <a:off x="250825" y="1412875"/>
            <a:ext cx="8713788" cy="4176713"/>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252413" y="1640721"/>
            <a:ext cx="9720263" cy="3721019"/>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4500" b="1" dirty="0" smtClean="0">
                <a:solidFill>
                  <a:srgbClr val="FFFFD9"/>
                </a:solidFill>
                <a:effectLst>
                  <a:outerShdw blurRad="38100" dist="38100" dir="2700000" algn="tl">
                    <a:srgbClr val="000000"/>
                  </a:outerShdw>
                </a:effectLst>
                <a:latin typeface="Arial"/>
              </a:rPr>
              <a:t>Cosmic </a:t>
            </a:r>
            <a:r>
              <a:rPr lang="en-US" sz="4500" b="1" dirty="0" smtClean="0">
                <a:solidFill>
                  <a:srgbClr val="FFFFD9"/>
                </a:solidFill>
                <a:effectLst>
                  <a:outerShdw blurRad="38100" dist="38100" dir="2700000" algn="tl">
                    <a:srgbClr val="000000"/>
                  </a:outerShdw>
                </a:effectLst>
                <a:latin typeface="Arial"/>
              </a:rPr>
              <a:t>Constituents:</a:t>
            </a:r>
          </a:p>
          <a:p>
            <a:pPr algn="ctr">
              <a:lnSpc>
                <a:spcPct val="50000"/>
              </a:lnSpc>
              <a:spcBef>
                <a:spcPct val="50000"/>
              </a:spcBef>
              <a:defRPr/>
            </a:pPr>
            <a:endParaRPr lang="en-US" sz="45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r>
              <a:rPr lang="en-US" sz="4500" b="1" dirty="0" smtClean="0">
                <a:solidFill>
                  <a:srgbClr val="FFFFD9"/>
                </a:solidFill>
                <a:effectLst>
                  <a:outerShdw blurRad="38100" dist="38100" dir="2700000" algn="tl">
                    <a:srgbClr val="000000"/>
                  </a:outerShdw>
                </a:effectLst>
                <a:latin typeface="Arial"/>
              </a:rPr>
              <a:t>Evolving Energy Density </a:t>
            </a:r>
            <a:endParaRPr lang="en-US" sz="45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endParaRPr lang="en-US" sz="4500" b="1" dirty="0">
              <a:solidFill>
                <a:srgbClr val="FFFFD9"/>
              </a:solidFill>
              <a:effectLst>
                <a:outerShdw blurRad="38100" dist="38100" dir="2700000" algn="tl">
                  <a:srgbClr val="000000"/>
                </a:outerShdw>
              </a:effectLst>
              <a:latin typeface="Arial"/>
            </a:endParaRPr>
          </a:p>
        </p:txBody>
      </p:sp>
    </p:spTree>
    <p:extLst>
      <p:ext uri="{BB962C8B-B14F-4D97-AF65-F5344CB8AC3E}">
        <p14:creationId xmlns:p14="http://schemas.microsoft.com/office/powerpoint/2010/main" val="1908171140"/>
      </p:ext>
    </p:extLst>
  </p:cSld>
  <p:clrMapOvr>
    <a:masterClrMapping/>
  </p:clrMapOvr>
  <p:transition>
    <p:zoom/>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txBox="1">
            <a:spLocks noChangeArrowheads="1"/>
          </p:cNvSpPr>
          <p:nvPr/>
        </p:nvSpPr>
        <p:spPr>
          <a:xfrm>
            <a:off x="142844" y="-285776"/>
            <a:ext cx="10117138" cy="1371600"/>
          </a:xfrm>
          <a:prstGeom prst="rect">
            <a:avLst/>
          </a:prstGeom>
          <a:ln w="6350" cap="rnd">
            <a:noFill/>
          </a:ln>
        </p:spPr>
        <p:txBody>
          <a:bodyPr anchor="b">
            <a:normAutofit/>
          </a:bodyPr>
          <a:lstStyle/>
          <a:p>
            <a:pPr fontAlgn="auto">
              <a:spcAft>
                <a:spcPts val="0"/>
              </a:spcAft>
              <a:defRPr/>
            </a:pPr>
            <a:r>
              <a:rPr lang="en-US" sz="3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36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FRW  </a:t>
            </a:r>
            <a:r>
              <a:rPr lang="en-US" sz="56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Energy Equation</a:t>
            </a:r>
            <a:endPar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endParaRPr>
          </a:p>
        </p:txBody>
      </p:sp>
      <p:sp>
        <p:nvSpPr>
          <p:cNvPr id="9" name="TextBox 8"/>
          <p:cNvSpPr txBox="1"/>
          <p:nvPr/>
        </p:nvSpPr>
        <p:spPr>
          <a:xfrm>
            <a:off x="642938" y="1347333"/>
            <a:ext cx="8358187" cy="830997"/>
          </a:xfrm>
          <a:prstGeom prst="rect">
            <a:avLst/>
          </a:prstGeom>
          <a:noFill/>
        </p:spPr>
        <p:txBody>
          <a:bodyPr>
            <a:spAutoFit/>
          </a:bodyPr>
          <a:lstStyle/>
          <a:p>
            <a:pPr>
              <a:defRPr/>
            </a:pPr>
            <a:r>
              <a:rPr lang="en-US" sz="1600" b="1" dirty="0">
                <a:solidFill>
                  <a:prstClr val="white"/>
                </a:solidFill>
                <a:latin typeface="Constantia"/>
              </a:rPr>
              <a:t>To  infer  </a:t>
            </a:r>
            <a:r>
              <a:rPr lang="en-US" sz="1600" b="1" dirty="0" smtClean="0">
                <a:solidFill>
                  <a:prstClr val="white"/>
                </a:solidFill>
                <a:latin typeface="Constantia"/>
              </a:rPr>
              <a:t>the evolving energy density </a:t>
            </a:r>
            <a:r>
              <a:rPr lang="en-US" sz="1600" b="1" dirty="0" smtClean="0">
                <a:solidFill>
                  <a:prstClr val="white"/>
                </a:solidFill>
                <a:latin typeface="Constantia"/>
                <a:sym typeface="Mathematica1"/>
              </a:rPr>
              <a:t></a:t>
            </a:r>
            <a:r>
              <a:rPr lang="en-US" sz="1600" b="1" dirty="0">
                <a:solidFill>
                  <a:prstClr val="white"/>
                </a:solidFill>
                <a:latin typeface="Constantia"/>
                <a:sym typeface="Mathematica1"/>
              </a:rPr>
              <a:t>(t) </a:t>
            </a:r>
            <a:r>
              <a:rPr lang="en-US" sz="1600" b="1" dirty="0" smtClean="0">
                <a:solidFill>
                  <a:prstClr val="white"/>
                </a:solidFill>
                <a:latin typeface="Constantia"/>
                <a:sym typeface="Mathematica1"/>
              </a:rPr>
              <a:t>of each cosmic component, we refer to </a:t>
            </a:r>
          </a:p>
          <a:p>
            <a:pPr>
              <a:defRPr/>
            </a:pPr>
            <a:r>
              <a:rPr lang="en-US" sz="1600" b="1" dirty="0" smtClean="0">
                <a:solidFill>
                  <a:prstClr val="white"/>
                </a:solidFill>
                <a:latin typeface="Constantia"/>
                <a:sym typeface="Mathematica1"/>
              </a:rPr>
              <a:t>the cosmic energy equation. This equation can be directly inferred from the FRW equations</a:t>
            </a:r>
            <a:endParaRPr lang="en-US" sz="1600" b="1" dirty="0">
              <a:solidFill>
                <a:prstClr val="white"/>
              </a:solidFill>
              <a:latin typeface="Constantia"/>
            </a:endParaRPr>
          </a:p>
        </p:txBody>
      </p:sp>
      <p:sp>
        <p:nvSpPr>
          <p:cNvPr id="10" name="Rectangle 9"/>
          <p:cNvSpPr/>
          <p:nvPr/>
        </p:nvSpPr>
        <p:spPr>
          <a:xfrm>
            <a:off x="500062" y="1196752"/>
            <a:ext cx="8143875" cy="99213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25602" name="Object 4"/>
          <p:cNvGraphicFramePr>
            <a:graphicFrameLocks noChangeAspect="1"/>
          </p:cNvGraphicFramePr>
          <p:nvPr>
            <p:extLst>
              <p:ext uri="{D42A27DB-BD31-4B8C-83A1-F6EECF244321}">
                <p14:modId xmlns:p14="http://schemas.microsoft.com/office/powerpoint/2010/main" val="1893147823"/>
              </p:ext>
            </p:extLst>
          </p:nvPr>
        </p:nvGraphicFramePr>
        <p:xfrm>
          <a:off x="2464594" y="2348880"/>
          <a:ext cx="4214812" cy="1433512"/>
        </p:xfrm>
        <a:graphic>
          <a:graphicData uri="http://schemas.openxmlformats.org/presentationml/2006/ole">
            <mc:AlternateContent xmlns:mc="http://schemas.openxmlformats.org/markup-compatibility/2006">
              <mc:Choice xmlns:v="urn:schemas-microsoft-com:vml" Requires="v">
                <p:oleObj spid="_x0000_s196618" name="Equation" r:id="rId3" imgW="1269720" imgH="431640" progId="Equation.DSMT4">
                  <p:embed/>
                </p:oleObj>
              </mc:Choice>
              <mc:Fallback>
                <p:oleObj name="Equation" r:id="rId3" imgW="1269720" imgH="4316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4594" y="2348880"/>
                        <a:ext cx="4214812"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TextBox 12"/>
          <p:cNvSpPr txBox="1"/>
          <p:nvPr/>
        </p:nvSpPr>
        <p:spPr>
          <a:xfrm>
            <a:off x="629957" y="4149080"/>
            <a:ext cx="8681020" cy="1077218"/>
          </a:xfrm>
          <a:prstGeom prst="rect">
            <a:avLst/>
          </a:prstGeom>
          <a:noFill/>
        </p:spPr>
        <p:txBody>
          <a:bodyPr wrap="square">
            <a:spAutoFit/>
          </a:bodyPr>
          <a:lstStyle/>
          <a:p>
            <a:pPr>
              <a:defRPr/>
            </a:pPr>
            <a:r>
              <a:rPr lang="en-US" sz="1600" b="1" dirty="0" smtClean="0">
                <a:solidFill>
                  <a:prstClr val="white"/>
                </a:solidFill>
                <a:latin typeface="Constantia"/>
              </a:rPr>
              <a:t>The equation forms a direct expression of the adiabatic expansion of the Universe, </a:t>
            </a:r>
          </a:p>
          <a:p>
            <a:pPr>
              <a:defRPr/>
            </a:pPr>
            <a:r>
              <a:rPr lang="en-US" sz="1600" b="1" dirty="0">
                <a:solidFill>
                  <a:prstClr val="white"/>
                </a:solidFill>
                <a:latin typeface="Constantia"/>
                <a:sym typeface="Mathematica1"/>
              </a:rPr>
              <a:t> </a:t>
            </a:r>
            <a:r>
              <a:rPr lang="en-US" sz="1600" b="1" dirty="0" err="1" smtClean="0">
                <a:solidFill>
                  <a:prstClr val="white"/>
                </a:solidFill>
                <a:latin typeface="Constantia"/>
                <a:sym typeface="Mathematica1"/>
              </a:rPr>
              <a:t>ie</a:t>
            </a:r>
            <a:r>
              <a:rPr lang="en-US" sz="1600" b="1" dirty="0" smtClean="0">
                <a:solidFill>
                  <a:prstClr val="white"/>
                </a:solidFill>
                <a:latin typeface="Constantia"/>
                <a:sym typeface="Mathematica1"/>
              </a:rPr>
              <a:t>. </a:t>
            </a: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r>
              <a:rPr lang="en-US" sz="1600" b="1" dirty="0">
                <a:solidFill>
                  <a:prstClr val="white"/>
                </a:solidFill>
                <a:latin typeface="Constantia"/>
                <a:sym typeface="Mathematica1"/>
              </a:rPr>
              <a:t>                                        </a:t>
            </a:r>
          </a:p>
        </p:txBody>
      </p:sp>
      <p:graphicFrame>
        <p:nvGraphicFramePr>
          <p:cNvPr id="25603" name="Object 5"/>
          <p:cNvGraphicFramePr>
            <a:graphicFrameLocks noChangeAspect="1"/>
          </p:cNvGraphicFramePr>
          <p:nvPr>
            <p:extLst>
              <p:ext uri="{D42A27DB-BD31-4B8C-83A1-F6EECF244321}">
                <p14:modId xmlns:p14="http://schemas.microsoft.com/office/powerpoint/2010/main" val="3599705164"/>
              </p:ext>
            </p:extLst>
          </p:nvPr>
        </p:nvGraphicFramePr>
        <p:xfrm>
          <a:off x="5508104" y="5517232"/>
          <a:ext cx="2324993" cy="600318"/>
        </p:xfrm>
        <a:graphic>
          <a:graphicData uri="http://schemas.openxmlformats.org/presentationml/2006/ole">
            <mc:AlternateContent xmlns:mc="http://schemas.openxmlformats.org/markup-compatibility/2006">
              <mc:Choice xmlns:v="urn:schemas-microsoft-com:vml" Requires="v">
                <p:oleObj spid="_x0000_s196619" name="Equation" r:id="rId5" imgW="787320" imgH="203040" progId="Equation.DSMT4">
                  <p:embed/>
                </p:oleObj>
              </mc:Choice>
              <mc:Fallback>
                <p:oleObj name="Equation" r:id="rId5" imgW="787320" imgH="203040" progId="Equation.DSMT4">
                  <p:embed/>
                  <p:pic>
                    <p:nvPicPr>
                      <p:cNvPr id="0" name=""/>
                      <p:cNvPicPr>
                        <a:picLocks noChangeAspect="1" noChangeArrowheads="1"/>
                      </p:cNvPicPr>
                      <p:nvPr/>
                    </p:nvPicPr>
                    <p:blipFill>
                      <a:blip r:embed="rId6"/>
                      <a:srcRect/>
                      <a:stretch>
                        <a:fillRect/>
                      </a:stretch>
                    </p:blipFill>
                    <p:spPr bwMode="auto">
                      <a:xfrm>
                        <a:off x="5508104" y="5517232"/>
                        <a:ext cx="2324993" cy="600318"/>
                      </a:xfrm>
                      <a:prstGeom prst="rect">
                        <a:avLst/>
                      </a:prstGeom>
                      <a:noFill/>
                      <a:ln>
                        <a:noFill/>
                      </a:ln>
                      <a:effectLst/>
                      <a:extLst/>
                    </p:spPr>
                  </p:pic>
                </p:oleObj>
              </mc:Fallback>
            </mc:AlternateContent>
          </a:graphicData>
        </a:graphic>
      </p:graphicFrame>
      <p:sp>
        <p:nvSpPr>
          <p:cNvPr id="14" name="Rectangle 13"/>
          <p:cNvSpPr/>
          <p:nvPr/>
        </p:nvSpPr>
        <p:spPr>
          <a:xfrm>
            <a:off x="500063" y="4071937"/>
            <a:ext cx="8143875" cy="259742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228588641"/>
              </p:ext>
            </p:extLst>
          </p:nvPr>
        </p:nvGraphicFramePr>
        <p:xfrm>
          <a:off x="1043608" y="5226298"/>
          <a:ext cx="1800200" cy="1272372"/>
        </p:xfrm>
        <a:graphic>
          <a:graphicData uri="http://schemas.openxmlformats.org/presentationml/2006/ole">
            <mc:AlternateContent xmlns:mc="http://schemas.openxmlformats.org/markup-compatibility/2006">
              <mc:Choice xmlns:v="urn:schemas-microsoft-com:vml" Requires="v">
                <p:oleObj spid="_x0000_s196620" name="Equation" r:id="rId7" imgW="647640" imgH="457200" progId="Equation.DSMT4">
                  <p:embed/>
                </p:oleObj>
              </mc:Choice>
              <mc:Fallback>
                <p:oleObj name="Equation" r:id="rId7" imgW="647640" imgH="457200" progId="Equation.DSMT4">
                  <p:embed/>
                  <p:pic>
                    <p:nvPicPr>
                      <p:cNvPr id="0" name="Object 5"/>
                      <p:cNvPicPr>
                        <a:picLocks noChangeAspect="1" noChangeArrowheads="1"/>
                      </p:cNvPicPr>
                      <p:nvPr/>
                    </p:nvPicPr>
                    <p:blipFill>
                      <a:blip r:embed="rId8"/>
                      <a:srcRect/>
                      <a:stretch>
                        <a:fillRect/>
                      </a:stretch>
                    </p:blipFill>
                    <p:spPr bwMode="auto">
                      <a:xfrm>
                        <a:off x="1043608" y="5226298"/>
                        <a:ext cx="1800200" cy="1272372"/>
                      </a:xfrm>
                      <a:prstGeom prst="rect">
                        <a:avLst/>
                      </a:prstGeom>
                      <a:noFill/>
                      <a:ln>
                        <a:noFill/>
                      </a:ln>
                      <a:effectLst/>
                    </p:spPr>
                  </p:pic>
                </p:oleObj>
              </mc:Fallback>
            </mc:AlternateContent>
          </a:graphicData>
        </a:graphic>
      </p:graphicFrame>
      <p:sp>
        <p:nvSpPr>
          <p:cNvPr id="3" name="Right Brace 2"/>
          <p:cNvSpPr/>
          <p:nvPr/>
        </p:nvSpPr>
        <p:spPr>
          <a:xfrm>
            <a:off x="4904456" y="5373216"/>
            <a:ext cx="288032" cy="1008112"/>
          </a:xfrm>
          <a:prstGeom prst="rightBrace">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TextBox 10"/>
          <p:cNvSpPr txBox="1"/>
          <p:nvPr/>
        </p:nvSpPr>
        <p:spPr>
          <a:xfrm>
            <a:off x="2843808" y="5367324"/>
            <a:ext cx="8681020" cy="1569660"/>
          </a:xfrm>
          <a:prstGeom prst="rect">
            <a:avLst/>
          </a:prstGeom>
          <a:noFill/>
        </p:spPr>
        <p:txBody>
          <a:bodyPr wrap="square">
            <a:spAutoFit/>
          </a:bodyPr>
          <a:lstStyle/>
          <a:p>
            <a:pPr>
              <a:defRPr/>
            </a:pPr>
            <a:r>
              <a:rPr lang="en-US" sz="1600" b="1" dirty="0" smtClean="0">
                <a:solidFill>
                  <a:prstClr val="white"/>
                </a:solidFill>
                <a:latin typeface="Constantia"/>
                <a:sym typeface="Mathematica1"/>
              </a:rPr>
              <a:t>Internal energy</a:t>
            </a: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r>
              <a:rPr lang="en-US" sz="1600" b="1" dirty="0">
                <a:solidFill>
                  <a:prstClr val="white"/>
                </a:solidFill>
                <a:latin typeface="Constantia"/>
                <a:sym typeface="Mathematica1"/>
              </a:rPr>
              <a:t> </a:t>
            </a:r>
            <a:r>
              <a:rPr lang="en-US" sz="1600" b="1" dirty="0" smtClean="0">
                <a:solidFill>
                  <a:prstClr val="white"/>
                </a:solidFill>
                <a:latin typeface="Constantia"/>
                <a:sym typeface="Mathematica1"/>
              </a:rPr>
              <a:t>Expanding volume</a:t>
            </a:r>
            <a:endParaRPr lang="en-US" sz="1600" b="1" dirty="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r>
              <a:rPr lang="en-US" sz="1600" b="1" dirty="0">
                <a:solidFill>
                  <a:prstClr val="white"/>
                </a:solidFill>
                <a:latin typeface="Constantia"/>
                <a:sym typeface="Mathematica1"/>
              </a:rPr>
              <a:t>                                        </a:t>
            </a:r>
          </a:p>
        </p:txBody>
      </p:sp>
    </p:spTree>
    <p:extLst>
      <p:ext uri="{BB962C8B-B14F-4D97-AF65-F5344CB8AC3E}">
        <p14:creationId xmlns:p14="http://schemas.microsoft.com/office/powerpoint/2010/main" val="1149006191"/>
      </p:ext>
    </p:extLst>
  </p:cSld>
  <p:clrMapOvr>
    <a:masterClrMapping/>
  </p:clrMapOvr>
  <p:transition>
    <p:zoom/>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txBox="1">
            <a:spLocks noChangeArrowheads="1"/>
          </p:cNvSpPr>
          <p:nvPr/>
        </p:nvSpPr>
        <p:spPr>
          <a:xfrm>
            <a:off x="142844" y="-285776"/>
            <a:ext cx="10117138" cy="1371600"/>
          </a:xfrm>
          <a:prstGeom prst="rect">
            <a:avLst/>
          </a:prstGeom>
          <a:ln w="6350" cap="rnd">
            <a:noFill/>
          </a:ln>
        </p:spPr>
        <p:txBody>
          <a:bodyPr anchor="b">
            <a:normAutofit/>
          </a:bodyPr>
          <a:lstStyle/>
          <a:p>
            <a:pPr fontAlgn="auto">
              <a:spcAft>
                <a:spcPts val="0"/>
              </a:spcAft>
              <a:defRPr/>
            </a:pPr>
            <a:r>
              <a:rPr lang="en-US" sz="3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56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FRW  Energy  Equation</a:t>
            </a:r>
            <a:endPar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endParaRPr>
          </a:p>
        </p:txBody>
      </p:sp>
      <p:sp>
        <p:nvSpPr>
          <p:cNvPr id="9" name="TextBox 8"/>
          <p:cNvSpPr txBox="1"/>
          <p:nvPr/>
        </p:nvSpPr>
        <p:spPr>
          <a:xfrm>
            <a:off x="642938" y="1500188"/>
            <a:ext cx="8358187" cy="584200"/>
          </a:xfrm>
          <a:prstGeom prst="rect">
            <a:avLst/>
          </a:prstGeom>
          <a:noFill/>
        </p:spPr>
        <p:txBody>
          <a:bodyPr>
            <a:spAutoFit/>
          </a:bodyPr>
          <a:lstStyle/>
          <a:p>
            <a:pPr>
              <a:defRPr/>
            </a:pPr>
            <a:r>
              <a:rPr lang="en-US" sz="1600" b="1" dirty="0">
                <a:solidFill>
                  <a:prstClr val="white"/>
                </a:solidFill>
                <a:latin typeface="Constantia"/>
              </a:rPr>
              <a:t>To  infer  </a:t>
            </a:r>
            <a:r>
              <a:rPr lang="en-US" sz="1600" b="1" dirty="0">
                <a:solidFill>
                  <a:prstClr val="white"/>
                </a:solidFill>
                <a:latin typeface="Constantia"/>
                <a:sym typeface="Mathematica1"/>
              </a:rPr>
              <a:t>(t)  from the energy equation,  we need to know the pressure p(t) for </a:t>
            </a:r>
          </a:p>
          <a:p>
            <a:pPr>
              <a:defRPr/>
            </a:pPr>
            <a:r>
              <a:rPr lang="en-US" sz="1600" b="1" dirty="0">
                <a:solidFill>
                  <a:prstClr val="white"/>
                </a:solidFill>
                <a:latin typeface="Constantia"/>
                <a:sym typeface="Mathematica1"/>
              </a:rPr>
              <a:t>that particular medium/ingredient of the Universe. </a:t>
            </a:r>
            <a:endParaRPr lang="en-US" sz="1600" b="1" dirty="0">
              <a:solidFill>
                <a:prstClr val="white"/>
              </a:solidFill>
              <a:latin typeface="Constantia"/>
            </a:endParaRPr>
          </a:p>
        </p:txBody>
      </p:sp>
      <p:sp>
        <p:nvSpPr>
          <p:cNvPr id="10" name="Rectangle 9"/>
          <p:cNvSpPr/>
          <p:nvPr/>
        </p:nvSpPr>
        <p:spPr>
          <a:xfrm>
            <a:off x="500063" y="1428750"/>
            <a:ext cx="8143875" cy="714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25602" name="Object 4"/>
          <p:cNvGraphicFramePr>
            <a:graphicFrameLocks noChangeAspect="1"/>
          </p:cNvGraphicFramePr>
          <p:nvPr/>
        </p:nvGraphicFramePr>
        <p:xfrm>
          <a:off x="2500313" y="2500313"/>
          <a:ext cx="4214812" cy="1433512"/>
        </p:xfrm>
        <a:graphic>
          <a:graphicData uri="http://schemas.openxmlformats.org/presentationml/2006/ole">
            <mc:AlternateContent xmlns:mc="http://schemas.openxmlformats.org/markup-compatibility/2006">
              <mc:Choice xmlns:v="urn:schemas-microsoft-com:vml" Requires="v">
                <p:oleObj spid="_x0000_s161866" name="Equation" r:id="rId3" imgW="1269720" imgH="431640" progId="Equation.DSMT4">
                  <p:embed/>
                </p:oleObj>
              </mc:Choice>
              <mc:Fallback>
                <p:oleObj name="Equation" r:id="rId3" imgW="1269720" imgH="4316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0313" y="2500313"/>
                        <a:ext cx="4214812"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TextBox 12"/>
          <p:cNvSpPr txBox="1"/>
          <p:nvPr/>
        </p:nvSpPr>
        <p:spPr>
          <a:xfrm>
            <a:off x="571500" y="4429125"/>
            <a:ext cx="8358188" cy="1077913"/>
          </a:xfrm>
          <a:prstGeom prst="rect">
            <a:avLst/>
          </a:prstGeom>
          <a:noFill/>
        </p:spPr>
        <p:txBody>
          <a:bodyPr>
            <a:spAutoFit/>
          </a:bodyPr>
          <a:lstStyle/>
          <a:p>
            <a:pPr>
              <a:defRPr/>
            </a:pPr>
            <a:r>
              <a:rPr lang="en-US" sz="1600" b="1" dirty="0">
                <a:solidFill>
                  <a:prstClr val="white"/>
                </a:solidFill>
                <a:latin typeface="Constantia"/>
              </a:rPr>
              <a:t>To infer p(t), we need to know the nature of the medium, which provides </a:t>
            </a:r>
          </a:p>
          <a:p>
            <a:pPr>
              <a:defRPr/>
            </a:pPr>
            <a:r>
              <a:rPr lang="en-US" sz="1600" b="1" dirty="0">
                <a:solidFill>
                  <a:prstClr val="white"/>
                </a:solidFill>
                <a:latin typeface="Constantia"/>
                <a:sym typeface="Mathematica1"/>
              </a:rPr>
              <a:t>us with the equation of state,</a:t>
            </a:r>
          </a:p>
          <a:p>
            <a:pPr>
              <a:defRPr/>
            </a:pPr>
            <a:endParaRPr lang="en-US" sz="1600" b="1" dirty="0">
              <a:solidFill>
                <a:prstClr val="white"/>
              </a:solidFill>
              <a:latin typeface="Constantia"/>
              <a:sym typeface="Mathematica1"/>
            </a:endParaRPr>
          </a:p>
          <a:p>
            <a:pPr>
              <a:defRPr/>
            </a:pPr>
            <a:r>
              <a:rPr lang="en-US" sz="1600" b="1" dirty="0">
                <a:solidFill>
                  <a:prstClr val="white"/>
                </a:solidFill>
                <a:latin typeface="Constantia"/>
                <a:sym typeface="Mathematica1"/>
              </a:rPr>
              <a:t>                                        </a:t>
            </a:r>
          </a:p>
        </p:txBody>
      </p:sp>
      <p:graphicFrame>
        <p:nvGraphicFramePr>
          <p:cNvPr id="25603" name="Object 5"/>
          <p:cNvGraphicFramePr>
            <a:graphicFrameLocks noChangeAspect="1"/>
          </p:cNvGraphicFramePr>
          <p:nvPr/>
        </p:nvGraphicFramePr>
        <p:xfrm>
          <a:off x="3143250" y="5572125"/>
          <a:ext cx="2528888" cy="674688"/>
        </p:xfrm>
        <a:graphic>
          <a:graphicData uri="http://schemas.openxmlformats.org/presentationml/2006/ole">
            <mc:AlternateContent xmlns:mc="http://schemas.openxmlformats.org/markup-compatibility/2006">
              <mc:Choice xmlns:v="urn:schemas-microsoft-com:vml" Requires="v">
                <p:oleObj spid="_x0000_s161867" name="Equation" r:id="rId5" imgW="761760" imgH="203040" progId="Equation.DSMT4">
                  <p:embed/>
                </p:oleObj>
              </mc:Choice>
              <mc:Fallback>
                <p:oleObj name="Equation" r:id="rId5" imgW="761760" imgH="20304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43250" y="5572125"/>
                        <a:ext cx="2528888" cy="674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 name="Rectangle 13"/>
          <p:cNvSpPr/>
          <p:nvPr/>
        </p:nvSpPr>
        <p:spPr>
          <a:xfrm>
            <a:off x="500063" y="4357688"/>
            <a:ext cx="8143875" cy="7143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1992400720"/>
      </p:ext>
    </p:extLst>
  </p:cSld>
  <p:clrMapOvr>
    <a:masterClrMapping/>
  </p:clrMapOvr>
  <p:transition>
    <p:zoom/>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 name="Rectangle 3"/>
          <p:cNvSpPr>
            <a:spLocks noChangeArrowheads="1"/>
          </p:cNvSpPr>
          <p:nvPr/>
        </p:nvSpPr>
        <p:spPr bwMode="auto">
          <a:xfrm>
            <a:off x="3000375" y="1785938"/>
            <a:ext cx="5929313" cy="4857750"/>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25" name="Rectangle 3"/>
          <p:cNvSpPr>
            <a:spLocks noChangeArrowheads="1"/>
          </p:cNvSpPr>
          <p:nvPr/>
        </p:nvSpPr>
        <p:spPr bwMode="auto">
          <a:xfrm>
            <a:off x="214313" y="1785938"/>
            <a:ext cx="2643187" cy="4857750"/>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graphicFrame>
        <p:nvGraphicFramePr>
          <p:cNvPr id="26626" name="Object 5"/>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97644" name="Equation" r:id="rId3" imgW="114120" imgH="215640" progId="Equation.3">
                  <p:embed/>
                </p:oleObj>
              </mc:Choice>
              <mc:Fallback>
                <p:oleObj name="Equation" r:id="rId3"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634" name="Rectangle 6"/>
          <p:cNvSpPr>
            <a:spLocks noChangeArrowheads="1"/>
          </p:cNvSpPr>
          <p:nvPr/>
        </p:nvSpPr>
        <p:spPr bwMode="auto">
          <a:xfrm>
            <a:off x="1979613" y="2781300"/>
            <a:ext cx="496887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6635" name="Rectangle 7"/>
          <p:cNvSpPr>
            <a:spLocks noChangeArrowheads="1"/>
          </p:cNvSpPr>
          <p:nvPr/>
        </p:nvSpPr>
        <p:spPr bwMode="auto">
          <a:xfrm>
            <a:off x="1908175" y="2924175"/>
            <a:ext cx="489743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6636" name="Rectangle 8"/>
          <p:cNvSpPr>
            <a:spLocks noChangeArrowheads="1"/>
          </p:cNvSpPr>
          <p:nvPr/>
        </p:nvSpPr>
        <p:spPr bwMode="auto">
          <a:xfrm>
            <a:off x="1908175" y="2708275"/>
            <a:ext cx="71438" cy="7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6637" name="Rectangle 9"/>
          <p:cNvSpPr>
            <a:spLocks noChangeArrowheads="1"/>
          </p:cNvSpPr>
          <p:nvPr/>
        </p:nvSpPr>
        <p:spPr bwMode="auto">
          <a:xfrm>
            <a:off x="2051050" y="2924175"/>
            <a:ext cx="48260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6638" name="Rectangle 10"/>
          <p:cNvSpPr>
            <a:spLocks noChangeArrowheads="1"/>
          </p:cNvSpPr>
          <p:nvPr/>
        </p:nvSpPr>
        <p:spPr bwMode="auto">
          <a:xfrm>
            <a:off x="755650" y="3429000"/>
            <a:ext cx="1079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6639" name="Rectangle 11"/>
          <p:cNvSpPr>
            <a:spLocks noChangeArrowheads="1"/>
          </p:cNvSpPr>
          <p:nvPr/>
        </p:nvSpPr>
        <p:spPr bwMode="auto">
          <a:xfrm>
            <a:off x="539750" y="3429000"/>
            <a:ext cx="1439863"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graphicFrame>
        <p:nvGraphicFramePr>
          <p:cNvPr id="26627" name="Object 12"/>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197645" name="Equation" r:id="rId5" imgW="114120" imgH="215640" progId="Equation.3">
                  <p:embed/>
                </p:oleObj>
              </mc:Choice>
              <mc:Fallback>
                <p:oleObj name="Equation" r:id="rId5" imgW="114120" imgH="215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640" name="Rectangle 13"/>
          <p:cNvSpPr>
            <a:spLocks noChangeArrowheads="1"/>
          </p:cNvSpPr>
          <p:nvPr/>
        </p:nvSpPr>
        <p:spPr bwMode="auto">
          <a:xfrm>
            <a:off x="539750" y="3573463"/>
            <a:ext cx="180022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6641" name="Rectangle 14"/>
          <p:cNvSpPr>
            <a:spLocks noChangeArrowheads="1"/>
          </p:cNvSpPr>
          <p:nvPr/>
        </p:nvSpPr>
        <p:spPr bwMode="auto">
          <a:xfrm>
            <a:off x="1835150" y="2924175"/>
            <a:ext cx="5329238" cy="230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6642" name="Rectangle 15"/>
          <p:cNvSpPr>
            <a:spLocks noChangeArrowheads="1"/>
          </p:cNvSpPr>
          <p:nvPr/>
        </p:nvSpPr>
        <p:spPr bwMode="auto">
          <a:xfrm>
            <a:off x="1908175" y="2924175"/>
            <a:ext cx="5184775"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6643" name="Rectangle 16"/>
          <p:cNvSpPr>
            <a:spLocks noChangeArrowheads="1"/>
          </p:cNvSpPr>
          <p:nvPr/>
        </p:nvSpPr>
        <p:spPr bwMode="auto">
          <a:xfrm>
            <a:off x="1908175" y="2852738"/>
            <a:ext cx="51117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6644" name="AutoShape 17"/>
          <p:cNvSpPr>
            <a:spLocks noChangeArrowheads="1"/>
          </p:cNvSpPr>
          <p:nvPr/>
        </p:nvSpPr>
        <p:spPr bwMode="auto">
          <a:xfrm>
            <a:off x="827088" y="3789363"/>
            <a:ext cx="2016125" cy="719137"/>
          </a:xfrm>
          <a:prstGeom prst="rightArrow">
            <a:avLst>
              <a:gd name="adj1" fmla="val 50000"/>
              <a:gd name="adj2" fmla="val 70088"/>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26645" name="Text Box 18"/>
          <p:cNvSpPr txBox="1">
            <a:spLocks noChangeArrowheads="1"/>
          </p:cNvSpPr>
          <p:nvPr/>
        </p:nvSpPr>
        <p:spPr bwMode="auto">
          <a:xfrm>
            <a:off x="0" y="371633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endParaRPr lang="en-US" altLang="en-US" smtClean="0">
              <a:solidFill>
                <a:prstClr val="white"/>
              </a:solidFill>
            </a:endParaRPr>
          </a:p>
        </p:txBody>
      </p:sp>
      <p:sp>
        <p:nvSpPr>
          <p:cNvPr id="19476" name="Text Box 19"/>
          <p:cNvSpPr txBox="1">
            <a:spLocks noChangeArrowheads="1"/>
          </p:cNvSpPr>
          <p:nvPr/>
        </p:nvSpPr>
        <p:spPr bwMode="auto">
          <a:xfrm>
            <a:off x="214313" y="1643063"/>
            <a:ext cx="9144000" cy="5048250"/>
          </a:xfrm>
          <a:prstGeom prst="rect">
            <a:avLst/>
          </a:prstGeom>
          <a:noFill/>
          <a:ln w="9525">
            <a:noFill/>
            <a:miter lim="800000"/>
            <a:headEnd/>
            <a:tailEnd/>
          </a:ln>
        </p:spPr>
        <p:txBody>
          <a:bodyPr>
            <a:spAutoFit/>
          </a:bodyPr>
          <a:lstStyle/>
          <a:p>
            <a:pPr>
              <a:spcBef>
                <a:spcPct val="50000"/>
              </a:spcBef>
              <a:defRPr/>
            </a:pPr>
            <a:endParaRPr lang="en-US" sz="2800" b="1" dirty="0">
              <a:solidFill>
                <a:srgbClr val="CC0000"/>
              </a:solidFill>
              <a:latin typeface="Papyrus" pitchFamily="66" charset="0"/>
            </a:endParaRPr>
          </a:p>
          <a:p>
            <a:pPr>
              <a:spcBef>
                <a:spcPct val="50000"/>
              </a:spcBef>
              <a:buClr>
                <a:prstClr val="black">
                  <a:lumMod val="85000"/>
                  <a:lumOff val="15000"/>
                </a:prstClr>
              </a:buClr>
              <a:buFontTx/>
              <a:buChar char="•"/>
              <a:defRPr/>
            </a:pPr>
            <a:r>
              <a:rPr lang="en-US" sz="2800" b="1" dirty="0">
                <a:solidFill>
                  <a:srgbClr val="CC0000"/>
                </a:solidFill>
                <a:latin typeface="Papyrus" pitchFamily="66" charset="0"/>
              </a:rPr>
              <a:t> </a:t>
            </a:r>
            <a:r>
              <a:rPr lang="en-US" sz="2800" b="1" dirty="0">
                <a:solidFill>
                  <a:prstClr val="black">
                    <a:lumMod val="85000"/>
                    <a:lumOff val="15000"/>
                  </a:prstClr>
                </a:solidFill>
                <a:latin typeface="Constantia"/>
              </a:rPr>
              <a:t>Matter:</a:t>
            </a:r>
          </a:p>
          <a:p>
            <a:pPr>
              <a:spcBef>
                <a:spcPct val="50000"/>
              </a:spcBef>
              <a:buFontTx/>
              <a:buChar char="•"/>
              <a:defRPr/>
            </a:pPr>
            <a:endParaRPr lang="en-US" sz="2800" b="1" dirty="0">
              <a:solidFill>
                <a:prstClr val="black">
                  <a:lumMod val="85000"/>
                  <a:lumOff val="15000"/>
                </a:prstClr>
              </a:solidFill>
              <a:latin typeface="Constantia"/>
            </a:endParaRPr>
          </a:p>
          <a:p>
            <a:pPr>
              <a:spcBef>
                <a:spcPct val="50000"/>
              </a:spcBef>
              <a:defRPr/>
            </a:pPr>
            <a:r>
              <a:rPr lang="en-US" sz="2800" b="1" dirty="0">
                <a:solidFill>
                  <a:prstClr val="black">
                    <a:lumMod val="85000"/>
                    <a:lumOff val="15000"/>
                  </a:prstClr>
                </a:solidFill>
                <a:latin typeface="Constantia"/>
              </a:rPr>
              <a:t> </a:t>
            </a:r>
            <a:r>
              <a:rPr lang="en-US" sz="2800" b="1" dirty="0">
                <a:solidFill>
                  <a:prstClr val="black">
                    <a:lumMod val="85000"/>
                    <a:lumOff val="15000"/>
                  </a:prstClr>
                </a:solidFill>
                <a:latin typeface="Constantia"/>
                <a:sym typeface="Mathematica1"/>
              </a:rPr>
              <a:t> </a:t>
            </a:r>
            <a:r>
              <a:rPr lang="en-US" sz="2800" b="1" dirty="0">
                <a:solidFill>
                  <a:prstClr val="black">
                    <a:lumMod val="85000"/>
                    <a:lumOff val="15000"/>
                  </a:prstClr>
                </a:solidFill>
                <a:latin typeface="Constantia"/>
              </a:rPr>
              <a:t>Radiation:</a:t>
            </a:r>
          </a:p>
          <a:p>
            <a:pPr>
              <a:spcBef>
                <a:spcPct val="50000"/>
              </a:spcBef>
              <a:defRPr/>
            </a:pPr>
            <a:endParaRPr lang="en-US" sz="2800" b="1" dirty="0">
              <a:solidFill>
                <a:prstClr val="black">
                  <a:lumMod val="85000"/>
                  <a:lumOff val="15000"/>
                </a:prstClr>
              </a:solidFill>
              <a:latin typeface="Constantia"/>
            </a:endParaRPr>
          </a:p>
          <a:p>
            <a:pPr>
              <a:spcBef>
                <a:spcPct val="50000"/>
              </a:spcBef>
              <a:defRPr/>
            </a:pPr>
            <a:r>
              <a:rPr lang="en-US" sz="2800" b="1" dirty="0">
                <a:solidFill>
                  <a:prstClr val="black">
                    <a:lumMod val="85000"/>
                    <a:lumOff val="15000"/>
                  </a:prstClr>
                </a:solidFill>
                <a:latin typeface="Constantia"/>
              </a:rPr>
              <a:t> </a:t>
            </a:r>
            <a:r>
              <a:rPr lang="en-US" sz="2800" b="1" dirty="0">
                <a:solidFill>
                  <a:prstClr val="black">
                    <a:lumMod val="85000"/>
                    <a:lumOff val="15000"/>
                  </a:prstClr>
                </a:solidFill>
                <a:latin typeface="Constantia"/>
                <a:sym typeface="Mathematica1"/>
              </a:rPr>
              <a:t> </a:t>
            </a:r>
            <a:r>
              <a:rPr lang="en-US" sz="2800" b="1" dirty="0">
                <a:solidFill>
                  <a:prstClr val="black">
                    <a:lumMod val="85000"/>
                    <a:lumOff val="15000"/>
                  </a:prstClr>
                </a:solidFill>
                <a:latin typeface="Constantia"/>
              </a:rPr>
              <a:t>Dark Energy:</a:t>
            </a:r>
          </a:p>
          <a:p>
            <a:pPr>
              <a:spcBef>
                <a:spcPct val="50000"/>
              </a:spcBef>
              <a:defRPr/>
            </a:pPr>
            <a:endParaRPr lang="en-US" sz="2800" b="1" dirty="0">
              <a:solidFill>
                <a:srgbClr val="CC0000"/>
              </a:solidFill>
              <a:latin typeface="Papyrus" pitchFamily="66" charset="0"/>
            </a:endParaRPr>
          </a:p>
          <a:p>
            <a:pPr>
              <a:spcBef>
                <a:spcPct val="50000"/>
              </a:spcBef>
              <a:defRPr/>
            </a:pPr>
            <a:endParaRPr lang="en-US" sz="2800" b="1" dirty="0">
              <a:solidFill>
                <a:srgbClr val="CC0000"/>
              </a:solidFill>
              <a:latin typeface="Papyrus" pitchFamily="66" charset="0"/>
            </a:endParaRPr>
          </a:p>
        </p:txBody>
      </p:sp>
      <p:sp>
        <p:nvSpPr>
          <p:cNvPr id="23" name="Rectangle 4"/>
          <p:cNvSpPr txBox="1">
            <a:spLocks noChangeArrowheads="1"/>
          </p:cNvSpPr>
          <p:nvPr/>
        </p:nvSpPr>
        <p:spPr>
          <a:xfrm>
            <a:off x="0" y="214290"/>
            <a:ext cx="10404475" cy="1371600"/>
          </a:xfrm>
          <a:prstGeom prst="rect">
            <a:avLst/>
          </a:prstGeom>
          <a:ln w="6350" cap="rnd">
            <a:noFill/>
          </a:ln>
        </p:spPr>
        <p:txBody>
          <a:bodyPr anchor="b">
            <a:normAutofit fontScale="75000" lnSpcReduction="20000"/>
          </a:bodyPr>
          <a:lstStyle/>
          <a:p>
            <a:pPr fontAlgn="auto">
              <a:spcAft>
                <a:spcPts val="0"/>
              </a:spcAft>
              <a:defRPr/>
            </a:pPr>
            <a:r>
              <a:rPr lang="en-US" sz="6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Cosmic Constituents:</a:t>
            </a:r>
            <a:br>
              <a:rPr lang="en-US" sz="6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br>
            <a:r>
              <a:rPr lang="en-US" sz="6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48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Evolution of Energy Density</a:t>
            </a:r>
          </a:p>
        </p:txBody>
      </p:sp>
      <p:graphicFrame>
        <p:nvGraphicFramePr>
          <p:cNvPr id="26628" name="Object 23"/>
          <p:cNvGraphicFramePr>
            <a:graphicFrameLocks noChangeAspect="1"/>
          </p:cNvGraphicFramePr>
          <p:nvPr/>
        </p:nvGraphicFramePr>
        <p:xfrm>
          <a:off x="3143250" y="2143125"/>
          <a:ext cx="2354263" cy="649288"/>
        </p:xfrm>
        <a:graphic>
          <a:graphicData uri="http://schemas.openxmlformats.org/presentationml/2006/ole">
            <mc:AlternateContent xmlns:mc="http://schemas.openxmlformats.org/markup-compatibility/2006">
              <mc:Choice xmlns:v="urn:schemas-microsoft-com:vml" Requires="v">
                <p:oleObj spid="_x0000_s197646" name="Equation" r:id="rId6" imgW="876240" imgH="241200" progId="Equation.DSMT4">
                  <p:embed/>
                </p:oleObj>
              </mc:Choice>
              <mc:Fallback>
                <p:oleObj name="Equation" r:id="rId6" imgW="876240" imgH="24120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3250" y="2143125"/>
                        <a:ext cx="2354263" cy="649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629" name="Object 24"/>
          <p:cNvGraphicFramePr>
            <a:graphicFrameLocks noChangeAspect="1"/>
          </p:cNvGraphicFramePr>
          <p:nvPr/>
        </p:nvGraphicFramePr>
        <p:xfrm>
          <a:off x="3143250" y="3429000"/>
          <a:ext cx="2500313" cy="635000"/>
        </p:xfrm>
        <a:graphic>
          <a:graphicData uri="http://schemas.openxmlformats.org/presentationml/2006/ole">
            <mc:AlternateContent xmlns:mc="http://schemas.openxmlformats.org/markup-compatibility/2006">
              <mc:Choice xmlns:v="urn:schemas-microsoft-com:vml" Requires="v">
                <p:oleObj spid="_x0000_s197647" name="Equation" r:id="rId8" imgW="952200" imgH="241200" progId="Equation.DSMT4">
                  <p:embed/>
                </p:oleObj>
              </mc:Choice>
              <mc:Fallback>
                <p:oleObj name="Equation" r:id="rId8" imgW="952200" imgH="2412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43250" y="3429000"/>
                        <a:ext cx="2500313" cy="63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630" name="Object 25"/>
          <p:cNvGraphicFramePr>
            <a:graphicFrameLocks noChangeAspect="1"/>
          </p:cNvGraphicFramePr>
          <p:nvPr/>
        </p:nvGraphicFramePr>
        <p:xfrm>
          <a:off x="3143250" y="4857750"/>
          <a:ext cx="5670550" cy="1739900"/>
        </p:xfrm>
        <a:graphic>
          <a:graphicData uri="http://schemas.openxmlformats.org/presentationml/2006/ole">
            <mc:AlternateContent xmlns:mc="http://schemas.openxmlformats.org/markup-compatibility/2006">
              <mc:Choice xmlns:v="urn:schemas-microsoft-com:vml" Requires="v">
                <p:oleObj spid="_x0000_s197648" name="Equation" r:id="rId10" imgW="2361960" imgH="723600" progId="Equation.DSMT4">
                  <p:embed/>
                </p:oleObj>
              </mc:Choice>
              <mc:Fallback>
                <p:oleObj name="Equation" r:id="rId10" imgW="2361960" imgH="7236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43250" y="4857750"/>
                        <a:ext cx="5670550" cy="173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834442182"/>
      </p:ext>
    </p:extLst>
  </p:cSld>
  <p:clrMapOvr>
    <a:masterClrMapping/>
  </p:clrMapOvr>
  <p:transition>
    <p:zoom/>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0658" name="AutoShape 2"/>
          <p:cNvSpPr>
            <a:spLocks noChangeArrowheads="1"/>
          </p:cNvSpPr>
          <p:nvPr/>
        </p:nvSpPr>
        <p:spPr bwMode="auto">
          <a:xfrm>
            <a:off x="250825" y="1989138"/>
            <a:ext cx="8713788" cy="3095625"/>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p>
        </p:txBody>
      </p:sp>
      <p:sp>
        <p:nvSpPr>
          <p:cNvPr id="858115" name="Text Box 3"/>
          <p:cNvSpPr txBox="1">
            <a:spLocks noChangeArrowheads="1"/>
          </p:cNvSpPr>
          <p:nvPr/>
        </p:nvSpPr>
        <p:spPr bwMode="auto">
          <a:xfrm>
            <a:off x="-396876" y="836712"/>
            <a:ext cx="9720263" cy="3490186"/>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p>
          <a:p>
            <a:pPr algn="ctr">
              <a:lnSpc>
                <a:spcPct val="50000"/>
              </a:lnSpc>
              <a:spcBef>
                <a:spcPct val="50000"/>
              </a:spcBef>
              <a:defRPr/>
            </a:pPr>
            <a:r>
              <a:rPr lang="en-US" sz="6000" b="1" dirty="0" smtClean="0">
                <a:solidFill>
                  <a:schemeClr val="bg1"/>
                </a:solidFill>
                <a:effectLst>
                  <a:outerShdw blurRad="38100" dist="38100" dir="2700000" algn="tl">
                    <a:srgbClr val="000000"/>
                  </a:outerShdw>
                </a:effectLst>
                <a:latin typeface="+mj-lt"/>
              </a:rPr>
              <a:t>Dark</a:t>
            </a:r>
            <a:r>
              <a:rPr lang="en-US" sz="6000" b="1" dirty="0" smtClean="0">
                <a:solidFill>
                  <a:srgbClr val="FFFF00"/>
                </a:solidFill>
                <a:effectLst>
                  <a:outerShdw blurRad="38100" dist="38100" dir="2700000" algn="tl">
                    <a:srgbClr val="000000"/>
                  </a:outerShdw>
                </a:effectLst>
                <a:latin typeface="Papyrus" pitchFamily="66" charset="0"/>
              </a:rPr>
              <a:t> </a:t>
            </a:r>
            <a:r>
              <a:rPr lang="en-US" sz="6000" b="1" dirty="0" smtClean="0">
                <a:solidFill>
                  <a:schemeClr val="bg1"/>
                </a:solidFill>
                <a:effectLst>
                  <a:outerShdw blurRad="38100" dist="38100" dir="2700000" algn="tl">
                    <a:srgbClr val="000000"/>
                  </a:outerShdw>
                </a:effectLst>
                <a:latin typeface="+mj-lt"/>
              </a:rPr>
              <a:t>Energy:</a:t>
            </a:r>
          </a:p>
          <a:p>
            <a:pPr algn="ctr">
              <a:lnSpc>
                <a:spcPct val="50000"/>
              </a:lnSpc>
              <a:spcBef>
                <a:spcPct val="50000"/>
              </a:spcBef>
              <a:defRPr/>
            </a:pPr>
            <a:r>
              <a:rPr lang="en-US" sz="6000" b="1" dirty="0" smtClean="0">
                <a:solidFill>
                  <a:schemeClr val="bg1"/>
                </a:solidFill>
                <a:effectLst>
                  <a:outerShdw blurRad="38100" dist="38100" dir="2700000" algn="tl">
                    <a:srgbClr val="000000"/>
                  </a:outerShdw>
                </a:effectLst>
                <a:latin typeface="+mj-lt"/>
              </a:rPr>
              <a:t>Equation of State</a:t>
            </a:r>
            <a:endParaRPr lang="en-US" sz="6000" b="1" dirty="0">
              <a:solidFill>
                <a:schemeClr val="bg1"/>
              </a:solidFill>
              <a:effectLst>
                <a:outerShdw blurRad="38100" dist="38100" dir="2700000" algn="tl">
                  <a:srgbClr val="000000"/>
                </a:outerShdw>
              </a:effectLst>
              <a:latin typeface="+mj-lt"/>
            </a:endParaRPr>
          </a:p>
        </p:txBody>
      </p:sp>
    </p:spTree>
  </p:cSld>
  <p:clrMapOvr>
    <a:masterClrMapping/>
  </p:clrMapOvr>
  <p:transition>
    <p:zoom/>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81" name="Rectangle 5"/>
          <p:cNvSpPr>
            <a:spLocks noGrp="1" noChangeArrowheads="1"/>
          </p:cNvSpPr>
          <p:nvPr>
            <p:ph type="title" idx="4294967295"/>
          </p:nvPr>
        </p:nvSpPr>
        <p:spPr>
          <a:xfrm>
            <a:off x="-396875" y="0"/>
            <a:ext cx="10117138" cy="1371600"/>
          </a:xfrm>
        </p:spPr>
        <p:txBody>
          <a:bodyPr/>
          <a:lstStyle/>
          <a:p>
            <a:pPr eaLnBrk="1" fontAlgn="auto" hangingPunct="1">
              <a:spcAft>
                <a:spcPts val="0"/>
              </a:spcAft>
              <a:defRPr/>
            </a:pPr>
            <a:r>
              <a:rPr lang="en-US" sz="4000" b="1" dirty="0" smtClean="0">
                <a:solidFill>
                  <a:schemeClr val="accent3"/>
                </a:solidFill>
              </a:rPr>
              <a:t>Dark Energy &amp; Cosmic Acceleration</a:t>
            </a:r>
            <a:endParaRPr sz="4000" b="1" dirty="0" smtClean="0">
              <a:solidFill>
                <a:schemeClr val="accent3"/>
              </a:solidFill>
            </a:endParaRPr>
          </a:p>
        </p:txBody>
      </p:sp>
      <p:graphicFrame>
        <p:nvGraphicFramePr>
          <p:cNvPr id="71683" name="Object 2"/>
          <p:cNvGraphicFramePr>
            <a:graphicFrameLocks noChangeAspect="1"/>
          </p:cNvGraphicFramePr>
          <p:nvPr/>
        </p:nvGraphicFramePr>
        <p:xfrm>
          <a:off x="3059113" y="3860800"/>
          <a:ext cx="2921000" cy="903288"/>
        </p:xfrm>
        <a:graphic>
          <a:graphicData uri="http://schemas.openxmlformats.org/presentationml/2006/ole">
            <mc:AlternateContent xmlns:mc="http://schemas.openxmlformats.org/markup-compatibility/2006">
              <mc:Choice xmlns:v="urn:schemas-microsoft-com:vml" Requires="v">
                <p:oleObj spid="_x0000_s71867" name="Equation" r:id="rId3" imgW="1397000" imgH="431800" progId="Equation.DSMT4">
                  <p:embed/>
                </p:oleObj>
              </mc:Choice>
              <mc:Fallback>
                <p:oleObj name="Equation" r:id="rId3" imgW="1397000" imgH="431800"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113" y="3860800"/>
                        <a:ext cx="2921000" cy="903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1684" name="Object 2"/>
          <p:cNvGraphicFramePr>
            <a:graphicFrameLocks noChangeAspect="1"/>
          </p:cNvGraphicFramePr>
          <p:nvPr/>
        </p:nvGraphicFramePr>
        <p:xfrm>
          <a:off x="3348038" y="2349500"/>
          <a:ext cx="2155825" cy="596900"/>
        </p:xfrm>
        <a:graphic>
          <a:graphicData uri="http://schemas.openxmlformats.org/presentationml/2006/ole">
            <mc:AlternateContent xmlns:mc="http://schemas.openxmlformats.org/markup-compatibility/2006">
              <mc:Choice xmlns:v="urn:schemas-microsoft-com:vml" Requires="v">
                <p:oleObj spid="_x0000_s71868" name="Equation" r:id="rId5" imgW="825500" imgH="228600" progId="Equation.DSMT4">
                  <p:embed/>
                </p:oleObj>
              </mc:Choice>
              <mc:Fallback>
                <p:oleObj name="Equation" r:id="rId5" imgW="825500" imgH="228600" progId="Equation.DSMT4">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48038" y="2349500"/>
                        <a:ext cx="2155825"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TextBox 8"/>
          <p:cNvSpPr txBox="1"/>
          <p:nvPr/>
        </p:nvSpPr>
        <p:spPr>
          <a:xfrm>
            <a:off x="827088" y="1412875"/>
            <a:ext cx="5689600" cy="923925"/>
          </a:xfrm>
          <a:prstGeom prst="rect">
            <a:avLst/>
          </a:prstGeom>
          <a:noFill/>
        </p:spPr>
        <p:txBody>
          <a:bodyPr>
            <a:spAutoFit/>
          </a:bodyPr>
          <a:lstStyle/>
          <a:p>
            <a:pPr>
              <a:defRPr/>
            </a:pPr>
            <a:r>
              <a:rPr lang="en-US" b="1" dirty="0">
                <a:solidFill>
                  <a:schemeClr val="accent3"/>
                </a:solidFill>
              </a:rPr>
              <a:t>Nature Dark  Energy:                     </a:t>
            </a:r>
          </a:p>
          <a:p>
            <a:pPr>
              <a:defRPr/>
            </a:pPr>
            <a:endParaRPr lang="en-US" b="1" dirty="0">
              <a:solidFill>
                <a:schemeClr val="accent3"/>
              </a:solidFill>
            </a:endParaRPr>
          </a:p>
          <a:p>
            <a:pPr>
              <a:defRPr/>
            </a:pPr>
            <a:r>
              <a:rPr lang="en-US" b="1" dirty="0">
                <a:solidFill>
                  <a:schemeClr val="accent3"/>
                </a:solidFill>
              </a:rPr>
              <a:t>(Parameterized) Equation of State</a:t>
            </a:r>
          </a:p>
        </p:txBody>
      </p:sp>
      <p:sp>
        <p:nvSpPr>
          <p:cNvPr id="10" name="Rectangle 9"/>
          <p:cNvSpPr/>
          <p:nvPr/>
        </p:nvSpPr>
        <p:spPr>
          <a:xfrm>
            <a:off x="468313" y="1341438"/>
            <a:ext cx="8351837" cy="180022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468313" y="3357563"/>
            <a:ext cx="8351837" cy="280828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TextBox 11"/>
          <p:cNvSpPr txBox="1"/>
          <p:nvPr/>
        </p:nvSpPr>
        <p:spPr>
          <a:xfrm>
            <a:off x="900113" y="3500438"/>
            <a:ext cx="5688012" cy="1754187"/>
          </a:xfrm>
          <a:prstGeom prst="rect">
            <a:avLst/>
          </a:prstGeom>
          <a:noFill/>
        </p:spPr>
        <p:txBody>
          <a:bodyPr>
            <a:spAutoFit/>
          </a:bodyPr>
          <a:lstStyle/>
          <a:p>
            <a:pPr>
              <a:defRPr/>
            </a:pPr>
            <a:r>
              <a:rPr lang="en-US" b="1" dirty="0">
                <a:solidFill>
                  <a:schemeClr val="accent3"/>
                </a:solidFill>
              </a:rPr>
              <a:t>Cosmic Acceleration:</a:t>
            </a:r>
          </a:p>
          <a:p>
            <a:pPr>
              <a:defRPr/>
            </a:pPr>
            <a:endParaRPr lang="en-US" b="1" dirty="0">
              <a:solidFill>
                <a:schemeClr val="accent3"/>
              </a:solidFill>
            </a:endParaRPr>
          </a:p>
          <a:p>
            <a:pPr>
              <a:defRPr/>
            </a:pPr>
            <a:endParaRPr lang="en-US" b="1" dirty="0">
              <a:solidFill>
                <a:schemeClr val="accent3"/>
              </a:solidFill>
            </a:endParaRPr>
          </a:p>
          <a:p>
            <a:pPr>
              <a:defRPr/>
            </a:pPr>
            <a:endParaRPr lang="en-US" b="1" dirty="0">
              <a:solidFill>
                <a:schemeClr val="accent3"/>
              </a:solidFill>
            </a:endParaRPr>
          </a:p>
          <a:p>
            <a:pPr>
              <a:defRPr/>
            </a:pPr>
            <a:endParaRPr lang="en-US" b="1" dirty="0">
              <a:solidFill>
                <a:schemeClr val="accent3"/>
              </a:solidFill>
            </a:endParaRPr>
          </a:p>
          <a:p>
            <a:pPr>
              <a:defRPr/>
            </a:pPr>
            <a:r>
              <a:rPr lang="en-US" b="1" dirty="0">
                <a:solidFill>
                  <a:schemeClr val="accent3"/>
                </a:solidFill>
              </a:rPr>
              <a:t>Gravitational  Repulsion:</a:t>
            </a:r>
          </a:p>
        </p:txBody>
      </p:sp>
      <p:graphicFrame>
        <p:nvGraphicFramePr>
          <p:cNvPr id="71689" name="Object 2"/>
          <p:cNvGraphicFramePr>
            <a:graphicFrameLocks noChangeAspect="1"/>
          </p:cNvGraphicFramePr>
          <p:nvPr/>
        </p:nvGraphicFramePr>
        <p:xfrm>
          <a:off x="1692275" y="5157788"/>
          <a:ext cx="5838825" cy="822325"/>
        </p:xfrm>
        <a:graphic>
          <a:graphicData uri="http://schemas.openxmlformats.org/presentationml/2006/ole">
            <mc:AlternateContent xmlns:mc="http://schemas.openxmlformats.org/markup-compatibility/2006">
              <mc:Choice xmlns:v="urn:schemas-microsoft-com:vml" Requires="v">
                <p:oleObj spid="_x0000_s71869" name="Equation" r:id="rId7" imgW="2794000" imgH="393700" progId="Equation.DSMT4">
                  <p:embed/>
                </p:oleObj>
              </mc:Choice>
              <mc:Fallback>
                <p:oleObj name="Equation" r:id="rId7" imgW="2794000" imgH="393700" progId="Equation.DSMT4">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92275" y="5157788"/>
                        <a:ext cx="5838825" cy="822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zoom/>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81" name="Rectangle 5"/>
          <p:cNvSpPr>
            <a:spLocks noGrp="1" noChangeArrowheads="1"/>
          </p:cNvSpPr>
          <p:nvPr>
            <p:ph type="title" idx="4294967295"/>
          </p:nvPr>
        </p:nvSpPr>
        <p:spPr>
          <a:xfrm>
            <a:off x="-396875" y="0"/>
            <a:ext cx="10117138" cy="1371600"/>
          </a:xfrm>
        </p:spPr>
        <p:txBody>
          <a:bodyPr/>
          <a:lstStyle/>
          <a:p>
            <a:pPr eaLnBrk="1" fontAlgn="auto" hangingPunct="1">
              <a:spcAft>
                <a:spcPts val="0"/>
              </a:spcAft>
              <a:defRPr/>
            </a:pPr>
            <a:r>
              <a:rPr lang="en-US" sz="4000" b="1" dirty="0" smtClean="0">
                <a:solidFill>
                  <a:schemeClr val="accent3"/>
                </a:solidFill>
              </a:rPr>
              <a:t>Dark Energy &amp; Cosmic Acceleration</a:t>
            </a:r>
            <a:endParaRPr sz="4000" b="1" dirty="0" smtClean="0">
              <a:solidFill>
                <a:schemeClr val="accent3"/>
              </a:solidFill>
            </a:endParaRPr>
          </a:p>
        </p:txBody>
      </p:sp>
      <p:graphicFrame>
        <p:nvGraphicFramePr>
          <p:cNvPr id="74755" name="Object 2"/>
          <p:cNvGraphicFramePr>
            <a:graphicFrameLocks noChangeAspect="1"/>
          </p:cNvGraphicFramePr>
          <p:nvPr/>
        </p:nvGraphicFramePr>
        <p:xfrm>
          <a:off x="827088" y="1916113"/>
          <a:ext cx="2155825" cy="596900"/>
        </p:xfrm>
        <a:graphic>
          <a:graphicData uri="http://schemas.openxmlformats.org/presentationml/2006/ole">
            <mc:AlternateContent xmlns:mc="http://schemas.openxmlformats.org/markup-compatibility/2006">
              <mc:Choice xmlns:v="urn:schemas-microsoft-com:vml" Requires="v">
                <p:oleObj spid="_x0000_s75060" name="Equation" r:id="rId3" imgW="825500" imgH="228600" progId="Equation.DSMT4">
                  <p:embed/>
                </p:oleObj>
              </mc:Choice>
              <mc:Fallback>
                <p:oleObj name="Equation" r:id="rId3" imgW="825500" imgH="228600"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1916113"/>
                        <a:ext cx="2155825"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TextBox 8"/>
          <p:cNvSpPr txBox="1"/>
          <p:nvPr/>
        </p:nvSpPr>
        <p:spPr>
          <a:xfrm>
            <a:off x="539750" y="1412875"/>
            <a:ext cx="5689600" cy="369888"/>
          </a:xfrm>
          <a:prstGeom prst="rect">
            <a:avLst/>
          </a:prstGeom>
          <a:noFill/>
        </p:spPr>
        <p:txBody>
          <a:bodyPr>
            <a:spAutoFit/>
          </a:bodyPr>
          <a:lstStyle/>
          <a:p>
            <a:pPr>
              <a:defRPr/>
            </a:pPr>
            <a:r>
              <a:rPr lang="en-US" b="1" dirty="0">
                <a:solidFill>
                  <a:schemeClr val="accent3"/>
                </a:solidFill>
              </a:rPr>
              <a:t>DE equation of State</a:t>
            </a:r>
          </a:p>
        </p:txBody>
      </p:sp>
      <p:sp>
        <p:nvSpPr>
          <p:cNvPr id="10" name="Rectangle 9"/>
          <p:cNvSpPr/>
          <p:nvPr/>
        </p:nvSpPr>
        <p:spPr>
          <a:xfrm>
            <a:off x="468313" y="1341438"/>
            <a:ext cx="3024187" cy="180022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468313" y="3357563"/>
            <a:ext cx="8351837" cy="3024187"/>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74759" name="Object 2"/>
          <p:cNvGraphicFramePr>
            <a:graphicFrameLocks noChangeAspect="1"/>
          </p:cNvGraphicFramePr>
          <p:nvPr/>
        </p:nvGraphicFramePr>
        <p:xfrm>
          <a:off x="1908175" y="3933825"/>
          <a:ext cx="5332413" cy="476250"/>
        </p:xfrm>
        <a:graphic>
          <a:graphicData uri="http://schemas.openxmlformats.org/presentationml/2006/ole">
            <mc:AlternateContent xmlns:mc="http://schemas.openxmlformats.org/markup-compatibility/2006">
              <mc:Choice xmlns:v="urn:schemas-microsoft-com:vml" Requires="v">
                <p:oleObj spid="_x0000_s75061" name="Equation" r:id="rId5" imgW="2552700" imgH="228600" progId="Equation.DSMT4">
                  <p:embed/>
                </p:oleObj>
              </mc:Choice>
              <mc:Fallback>
                <p:oleObj name="Equation" r:id="rId5" imgW="2552700" imgH="228600" progId="Equation.DSMT4">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8175" y="3933825"/>
                        <a:ext cx="5332413"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TextBox 12"/>
          <p:cNvSpPr txBox="1"/>
          <p:nvPr/>
        </p:nvSpPr>
        <p:spPr>
          <a:xfrm>
            <a:off x="611188" y="3500438"/>
            <a:ext cx="8856662" cy="2862262"/>
          </a:xfrm>
          <a:prstGeom prst="rect">
            <a:avLst/>
          </a:prstGeom>
          <a:noFill/>
        </p:spPr>
        <p:txBody>
          <a:bodyPr>
            <a:spAutoFit/>
          </a:bodyPr>
          <a:lstStyle/>
          <a:p>
            <a:pPr>
              <a:defRPr/>
            </a:pPr>
            <a:r>
              <a:rPr lang="en-US" b="1" dirty="0">
                <a:solidFill>
                  <a:schemeClr val="accent3"/>
                </a:solidFill>
              </a:rPr>
              <a:t>Cosmological  Constant:</a:t>
            </a:r>
          </a:p>
          <a:p>
            <a:pPr>
              <a:defRPr/>
            </a:pPr>
            <a:endParaRPr lang="en-US" b="1" dirty="0">
              <a:solidFill>
                <a:schemeClr val="accent3"/>
              </a:solidFill>
            </a:endParaRPr>
          </a:p>
          <a:p>
            <a:pPr>
              <a:defRPr/>
            </a:pPr>
            <a:endParaRPr lang="en-US" b="1" dirty="0">
              <a:solidFill>
                <a:schemeClr val="accent3"/>
              </a:solidFill>
            </a:endParaRPr>
          </a:p>
          <a:p>
            <a:pPr>
              <a:defRPr/>
            </a:pPr>
            <a:endParaRPr lang="en-US" b="1" dirty="0">
              <a:solidFill>
                <a:schemeClr val="accent3"/>
              </a:solidFill>
            </a:endParaRPr>
          </a:p>
          <a:p>
            <a:pPr>
              <a:defRPr/>
            </a:pPr>
            <a:r>
              <a:rPr lang="en-US" b="1" dirty="0">
                <a:solidFill>
                  <a:schemeClr val="accent3"/>
                </a:solidFill>
              </a:rPr>
              <a:t>-1/3 &gt; w &gt; -1:           </a:t>
            </a:r>
          </a:p>
          <a:p>
            <a:pPr>
              <a:defRPr/>
            </a:pPr>
            <a:r>
              <a:rPr lang="en-US" b="1" dirty="0">
                <a:solidFill>
                  <a:schemeClr val="accent3"/>
                </a:solidFill>
              </a:rPr>
              <a:t>                                                                                     decreases with time</a:t>
            </a:r>
          </a:p>
          <a:p>
            <a:pPr>
              <a:defRPr/>
            </a:pPr>
            <a:endParaRPr lang="en-US" b="1" dirty="0">
              <a:solidFill>
                <a:schemeClr val="accent3"/>
              </a:solidFill>
            </a:endParaRPr>
          </a:p>
          <a:p>
            <a:pPr>
              <a:defRPr/>
            </a:pPr>
            <a:r>
              <a:rPr lang="en-US" b="1" dirty="0">
                <a:solidFill>
                  <a:schemeClr val="accent3"/>
                </a:solidFill>
              </a:rPr>
              <a:t>Phantom Energy:</a:t>
            </a:r>
          </a:p>
          <a:p>
            <a:pPr>
              <a:defRPr/>
            </a:pPr>
            <a:endParaRPr lang="en-US" b="1" dirty="0">
              <a:solidFill>
                <a:schemeClr val="accent3"/>
              </a:solidFill>
            </a:endParaRPr>
          </a:p>
          <a:p>
            <a:pPr>
              <a:defRPr/>
            </a:pPr>
            <a:r>
              <a:rPr lang="en-US" b="1" dirty="0">
                <a:solidFill>
                  <a:schemeClr val="accent3"/>
                </a:solidFill>
              </a:rPr>
              <a:t>                                                                                      increases with time </a:t>
            </a:r>
          </a:p>
        </p:txBody>
      </p:sp>
      <p:graphicFrame>
        <p:nvGraphicFramePr>
          <p:cNvPr id="74761" name="Object 2"/>
          <p:cNvGraphicFramePr>
            <a:graphicFrameLocks noChangeAspect="1"/>
          </p:cNvGraphicFramePr>
          <p:nvPr/>
        </p:nvGraphicFramePr>
        <p:xfrm>
          <a:off x="4067175" y="1844675"/>
          <a:ext cx="4178300" cy="720725"/>
        </p:xfrm>
        <a:graphic>
          <a:graphicData uri="http://schemas.openxmlformats.org/presentationml/2006/ole">
            <mc:AlternateContent xmlns:mc="http://schemas.openxmlformats.org/markup-compatibility/2006">
              <mc:Choice xmlns:v="urn:schemas-microsoft-com:vml" Requires="v">
                <p:oleObj spid="_x0000_s75062" name="Equation" r:id="rId7" imgW="1397000" imgH="241300" progId="Equation.DSMT4">
                  <p:embed/>
                </p:oleObj>
              </mc:Choice>
              <mc:Fallback>
                <p:oleObj name="Equation" r:id="rId7" imgW="1397000" imgH="241300" progId="Equation.DSMT4">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7175" y="1844675"/>
                        <a:ext cx="4178300" cy="720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Rectangle 11"/>
          <p:cNvSpPr/>
          <p:nvPr/>
        </p:nvSpPr>
        <p:spPr>
          <a:xfrm>
            <a:off x="3563938" y="1341438"/>
            <a:ext cx="5256212" cy="180022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74763" name="Object 2"/>
          <p:cNvGraphicFramePr>
            <a:graphicFrameLocks noChangeAspect="1"/>
          </p:cNvGraphicFramePr>
          <p:nvPr/>
        </p:nvGraphicFramePr>
        <p:xfrm>
          <a:off x="1835150" y="4868863"/>
          <a:ext cx="3741738" cy="503237"/>
        </p:xfrm>
        <a:graphic>
          <a:graphicData uri="http://schemas.openxmlformats.org/presentationml/2006/ole">
            <mc:AlternateContent xmlns:mc="http://schemas.openxmlformats.org/markup-compatibility/2006">
              <mc:Choice xmlns:v="urn:schemas-microsoft-com:vml" Requires="v">
                <p:oleObj spid="_x0000_s75063" name="Equation" r:id="rId9" imgW="1790700" imgH="241300" progId="Equation.DSMT4">
                  <p:embed/>
                </p:oleObj>
              </mc:Choice>
              <mc:Fallback>
                <p:oleObj name="Equation" r:id="rId9" imgW="1790700" imgH="241300" progId="Equation.DSMT4">
                  <p:embed/>
                  <p:pic>
                    <p:nvPicPr>
                      <p:cNvPr id="0" name="Object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35150" y="4868863"/>
                        <a:ext cx="3741738"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4764" name="Object 2"/>
          <p:cNvGraphicFramePr>
            <a:graphicFrameLocks noChangeAspect="1"/>
          </p:cNvGraphicFramePr>
          <p:nvPr/>
        </p:nvGraphicFramePr>
        <p:xfrm>
          <a:off x="1835150" y="5805488"/>
          <a:ext cx="3741738" cy="503237"/>
        </p:xfrm>
        <a:graphic>
          <a:graphicData uri="http://schemas.openxmlformats.org/presentationml/2006/ole">
            <mc:AlternateContent xmlns:mc="http://schemas.openxmlformats.org/markup-compatibility/2006">
              <mc:Choice xmlns:v="urn:schemas-microsoft-com:vml" Requires="v">
                <p:oleObj spid="_x0000_s75064" name="Equation" r:id="rId11" imgW="1790700" imgH="241300" progId="Equation.DSMT4">
                  <p:embed/>
                </p:oleObj>
              </mc:Choice>
              <mc:Fallback>
                <p:oleObj name="Equation" r:id="rId11" imgW="1790700" imgH="241300" progId="Equation.DSMT4">
                  <p:embed/>
                  <p:pic>
                    <p:nvPicPr>
                      <p:cNvPr id="0" name="Object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35150" y="5805488"/>
                        <a:ext cx="3741738" cy="503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zoom/>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a:spLocks noChangeArrowheads="1"/>
          </p:cNvSpPr>
          <p:nvPr/>
        </p:nvSpPr>
        <p:spPr bwMode="auto">
          <a:xfrm>
            <a:off x="675994" y="3356992"/>
            <a:ext cx="7775575" cy="3096344"/>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r>
              <a:rPr lang="en-US" dirty="0" smtClean="0">
                <a:solidFill>
                  <a:srgbClr val="000000"/>
                </a:solidFill>
              </a:rPr>
              <a:t> </a:t>
            </a:r>
            <a:endParaRPr lang="en-US" dirty="0">
              <a:solidFill>
                <a:srgbClr val="000000"/>
              </a:solidFill>
            </a:endParaRPr>
          </a:p>
        </p:txBody>
      </p:sp>
      <p:sp>
        <p:nvSpPr>
          <p:cNvPr id="86019" name="Rectangle 3"/>
          <p:cNvSpPr>
            <a:spLocks noChangeArrowheads="1"/>
          </p:cNvSpPr>
          <p:nvPr/>
        </p:nvSpPr>
        <p:spPr bwMode="auto">
          <a:xfrm>
            <a:off x="684213" y="1340768"/>
            <a:ext cx="7775575" cy="1728192"/>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sp>
        <p:nvSpPr>
          <p:cNvPr id="75781" name="Rectangle 5"/>
          <p:cNvSpPr>
            <a:spLocks noGrp="1" noChangeArrowheads="1"/>
          </p:cNvSpPr>
          <p:nvPr>
            <p:ph type="title" idx="4294967295"/>
          </p:nvPr>
        </p:nvSpPr>
        <p:spPr>
          <a:xfrm>
            <a:off x="-486569" y="6565"/>
            <a:ext cx="10117138" cy="1371600"/>
          </a:xfrm>
        </p:spPr>
        <p:txBody>
          <a:bodyPr/>
          <a:lstStyle/>
          <a:p>
            <a:pPr eaLnBrk="1" fontAlgn="auto" hangingPunct="1">
              <a:spcAft>
                <a:spcPts val="0"/>
              </a:spcAft>
              <a:defRPr/>
            </a:pPr>
            <a:r>
              <a:rPr lang="en-US" sz="5000" b="1" dirty="0" smtClean="0">
                <a:solidFill>
                  <a:schemeClr val="accent3"/>
                </a:solidFill>
              </a:rPr>
              <a:t>Einstein Field Equation</a:t>
            </a:r>
            <a:endParaRPr sz="5000" b="1" dirty="0" smtClean="0">
              <a:solidFill>
                <a:schemeClr val="accent3"/>
              </a:solidFill>
            </a:endParaRPr>
          </a:p>
        </p:txBody>
      </p:sp>
      <p:graphicFrame>
        <p:nvGraphicFramePr>
          <p:cNvPr id="16389" name="Object 2"/>
          <p:cNvGraphicFramePr>
            <a:graphicFrameLocks noChangeAspect="1"/>
          </p:cNvGraphicFramePr>
          <p:nvPr>
            <p:extLst>
              <p:ext uri="{D42A27DB-BD31-4B8C-83A1-F6EECF244321}">
                <p14:modId xmlns:p14="http://schemas.microsoft.com/office/powerpoint/2010/main" val="1651720032"/>
              </p:ext>
            </p:extLst>
          </p:nvPr>
        </p:nvGraphicFramePr>
        <p:xfrm>
          <a:off x="2627784" y="1854116"/>
          <a:ext cx="3303827" cy="1077892"/>
        </p:xfrm>
        <a:graphic>
          <a:graphicData uri="http://schemas.openxmlformats.org/presentationml/2006/ole">
            <mc:AlternateContent xmlns:mc="http://schemas.openxmlformats.org/markup-compatibility/2006">
              <mc:Choice xmlns:v="urn:schemas-microsoft-com:vml" Requires="v">
                <p:oleObj spid="_x0000_s140436" name="Equation" r:id="rId3" imgW="1206360" imgH="393480" progId="Equation.DSMT4">
                  <p:embed/>
                </p:oleObj>
              </mc:Choice>
              <mc:Fallback>
                <p:oleObj name="Equation" r:id="rId3" imgW="1206360" imgH="393480" progId="Equation.DSMT4">
                  <p:embed/>
                  <p:pic>
                    <p:nvPicPr>
                      <p:cNvPr id="0" name=""/>
                      <p:cNvPicPr>
                        <a:picLocks noChangeAspect="1" noChangeArrowheads="1"/>
                      </p:cNvPicPr>
                      <p:nvPr/>
                    </p:nvPicPr>
                    <p:blipFill>
                      <a:blip r:embed="rId4"/>
                      <a:srcRect/>
                      <a:stretch>
                        <a:fillRect/>
                      </a:stretch>
                    </p:blipFill>
                    <p:spPr bwMode="auto">
                      <a:xfrm>
                        <a:off x="2627784" y="1854116"/>
                        <a:ext cx="3303827" cy="1077892"/>
                      </a:xfrm>
                      <a:prstGeom prst="rect">
                        <a:avLst/>
                      </a:prstGeom>
                      <a:noFill/>
                      <a:ln>
                        <a:noFill/>
                      </a:ln>
                      <a:effectLst/>
                      <a:extLst/>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3260490424"/>
              </p:ext>
            </p:extLst>
          </p:nvPr>
        </p:nvGraphicFramePr>
        <p:xfrm>
          <a:off x="3539843" y="5373216"/>
          <a:ext cx="2047875" cy="777875"/>
        </p:xfrm>
        <a:graphic>
          <a:graphicData uri="http://schemas.openxmlformats.org/presentationml/2006/ole">
            <mc:AlternateContent xmlns:mc="http://schemas.openxmlformats.org/markup-compatibility/2006">
              <mc:Choice xmlns:v="urn:schemas-microsoft-com:vml" Requires="v">
                <p:oleObj spid="_x0000_s140437" name="Equation" r:id="rId5" imgW="634680" imgH="241200" progId="Equation.DSMT4">
                  <p:embed/>
                </p:oleObj>
              </mc:Choice>
              <mc:Fallback>
                <p:oleObj name="Equation" r:id="rId5" imgW="634680" imgH="241200" progId="Equation.DSMT4">
                  <p:embed/>
                  <p:pic>
                    <p:nvPicPr>
                      <p:cNvPr id="0" name=""/>
                      <p:cNvPicPr>
                        <a:picLocks noChangeAspect="1" noChangeArrowheads="1"/>
                      </p:cNvPicPr>
                      <p:nvPr/>
                    </p:nvPicPr>
                    <p:blipFill>
                      <a:blip r:embed="rId6"/>
                      <a:srcRect/>
                      <a:stretch>
                        <a:fillRect/>
                      </a:stretch>
                    </p:blipFill>
                    <p:spPr bwMode="auto">
                      <a:xfrm>
                        <a:off x="3539843" y="5373216"/>
                        <a:ext cx="2047875" cy="777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887468190"/>
              </p:ext>
            </p:extLst>
          </p:nvPr>
        </p:nvGraphicFramePr>
        <p:xfrm>
          <a:off x="2843808" y="3501008"/>
          <a:ext cx="3233738" cy="777875"/>
        </p:xfrm>
        <a:graphic>
          <a:graphicData uri="http://schemas.openxmlformats.org/presentationml/2006/ole">
            <mc:AlternateContent xmlns:mc="http://schemas.openxmlformats.org/markup-compatibility/2006">
              <mc:Choice xmlns:v="urn:schemas-microsoft-com:vml" Requires="v">
                <p:oleObj spid="_x0000_s140438" name="Equation" r:id="rId7" imgW="1002960" imgH="241200" progId="Equation.DSMT4">
                  <p:embed/>
                </p:oleObj>
              </mc:Choice>
              <mc:Fallback>
                <p:oleObj name="Equation" r:id="rId7" imgW="1002960" imgH="241200" progId="Equation.DSMT4">
                  <p:embed/>
                  <p:pic>
                    <p:nvPicPr>
                      <p:cNvPr id="0" name=""/>
                      <p:cNvPicPr>
                        <a:picLocks noChangeAspect="1" noChangeArrowheads="1"/>
                      </p:cNvPicPr>
                      <p:nvPr/>
                    </p:nvPicPr>
                    <p:blipFill>
                      <a:blip r:embed="rId8"/>
                      <a:srcRect/>
                      <a:stretch>
                        <a:fillRect/>
                      </a:stretch>
                    </p:blipFill>
                    <p:spPr bwMode="auto">
                      <a:xfrm>
                        <a:off x="2843808" y="3501008"/>
                        <a:ext cx="3233738" cy="777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 name="Down Arrow 3"/>
          <p:cNvSpPr/>
          <p:nvPr/>
        </p:nvSpPr>
        <p:spPr>
          <a:xfrm>
            <a:off x="4427984" y="4545124"/>
            <a:ext cx="360040" cy="72008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p:cNvSpPr txBox="1"/>
          <p:nvPr/>
        </p:nvSpPr>
        <p:spPr>
          <a:xfrm>
            <a:off x="2555776" y="1484784"/>
            <a:ext cx="2808312" cy="369332"/>
          </a:xfrm>
          <a:prstGeom prst="rect">
            <a:avLst/>
          </a:prstGeom>
          <a:noFill/>
        </p:spPr>
        <p:txBody>
          <a:bodyPr wrap="square" rtlCol="0">
            <a:spAutoFit/>
          </a:bodyPr>
          <a:lstStyle/>
          <a:p>
            <a:r>
              <a:rPr lang="nl-NL" b="1" dirty="0" smtClean="0">
                <a:solidFill>
                  <a:schemeClr val="accent1"/>
                </a:solidFill>
              </a:rPr>
              <a:t>Einstein Tensor:</a:t>
            </a:r>
            <a:endParaRPr lang="en-GB" b="1" dirty="0">
              <a:solidFill>
                <a:schemeClr val="accent1"/>
              </a:solidFill>
            </a:endParaRPr>
          </a:p>
        </p:txBody>
      </p:sp>
      <p:sp>
        <p:nvSpPr>
          <p:cNvPr id="10" name="TextBox 9"/>
          <p:cNvSpPr txBox="1"/>
          <p:nvPr/>
        </p:nvSpPr>
        <p:spPr>
          <a:xfrm>
            <a:off x="5001427" y="4543623"/>
            <a:ext cx="3096344" cy="584775"/>
          </a:xfrm>
          <a:prstGeom prst="rect">
            <a:avLst/>
          </a:prstGeom>
          <a:noFill/>
        </p:spPr>
        <p:txBody>
          <a:bodyPr wrap="square" rtlCol="0">
            <a:spAutoFit/>
          </a:bodyPr>
          <a:lstStyle/>
          <a:p>
            <a:r>
              <a:rPr lang="nl-NL" sz="1600" b="1" dirty="0" smtClean="0">
                <a:solidFill>
                  <a:schemeClr val="accent1"/>
                </a:solidFill>
              </a:rPr>
              <a:t>Einstein Tensor</a:t>
            </a:r>
            <a:r>
              <a:rPr lang="nl-NL" sz="1600" b="1" dirty="0">
                <a:solidFill>
                  <a:schemeClr val="accent1"/>
                </a:solidFill>
              </a:rPr>
              <a:t> </a:t>
            </a:r>
            <a:r>
              <a:rPr lang="nl-NL" sz="1600" b="1" dirty="0" smtClean="0">
                <a:solidFill>
                  <a:schemeClr val="accent1"/>
                </a:solidFill>
              </a:rPr>
              <a:t>only rank 2 tensor for which this holds: </a:t>
            </a:r>
            <a:endParaRPr lang="en-GB" sz="1600" b="1" dirty="0">
              <a:solidFill>
                <a:schemeClr val="accent1"/>
              </a:solidFill>
            </a:endParaRPr>
          </a:p>
        </p:txBody>
      </p:sp>
    </p:spTree>
    <p:extLst>
      <p:ext uri="{BB962C8B-B14F-4D97-AF65-F5344CB8AC3E}">
        <p14:creationId xmlns:p14="http://schemas.microsoft.com/office/powerpoint/2010/main" val="670131063"/>
      </p:ext>
    </p:extLst>
  </p:cSld>
  <p:clrMapOvr>
    <a:masterClrMapping/>
  </p:clrMapOvr>
  <p:transition>
    <p:zoom/>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81" name="Rectangle 5"/>
          <p:cNvSpPr>
            <a:spLocks noGrp="1" noChangeArrowheads="1"/>
          </p:cNvSpPr>
          <p:nvPr>
            <p:ph type="title" idx="4294967295"/>
          </p:nvPr>
        </p:nvSpPr>
        <p:spPr>
          <a:xfrm>
            <a:off x="-396875" y="0"/>
            <a:ext cx="10117138" cy="1371600"/>
          </a:xfrm>
        </p:spPr>
        <p:txBody>
          <a:bodyPr/>
          <a:lstStyle/>
          <a:p>
            <a:pPr eaLnBrk="1" fontAlgn="auto" hangingPunct="1">
              <a:spcAft>
                <a:spcPts val="0"/>
              </a:spcAft>
              <a:defRPr/>
            </a:pPr>
            <a:r>
              <a:rPr lang="en-US" sz="4000" b="1" dirty="0" smtClean="0">
                <a:solidFill>
                  <a:schemeClr val="accent3"/>
                </a:solidFill>
              </a:rPr>
              <a:t>Dynamic  Dark  Energy</a:t>
            </a:r>
            <a:endParaRPr sz="4000" b="1" dirty="0" smtClean="0">
              <a:solidFill>
                <a:schemeClr val="accent3"/>
              </a:solidFill>
            </a:endParaRPr>
          </a:p>
        </p:txBody>
      </p:sp>
      <p:graphicFrame>
        <p:nvGraphicFramePr>
          <p:cNvPr id="76803" name="Object 2"/>
          <p:cNvGraphicFramePr>
            <a:graphicFrameLocks noChangeAspect="1"/>
          </p:cNvGraphicFramePr>
          <p:nvPr/>
        </p:nvGraphicFramePr>
        <p:xfrm>
          <a:off x="827088" y="2492375"/>
          <a:ext cx="2155825" cy="596900"/>
        </p:xfrm>
        <a:graphic>
          <a:graphicData uri="http://schemas.openxmlformats.org/presentationml/2006/ole">
            <mc:AlternateContent xmlns:mc="http://schemas.openxmlformats.org/markup-compatibility/2006">
              <mc:Choice xmlns:v="urn:schemas-microsoft-com:vml" Requires="v">
                <p:oleObj spid="_x0000_s76988" name="Equation" r:id="rId3" imgW="825500" imgH="228600" progId="Equation.DSMT4">
                  <p:embed/>
                </p:oleObj>
              </mc:Choice>
              <mc:Fallback>
                <p:oleObj name="Equation" r:id="rId3" imgW="825500" imgH="228600"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2492375"/>
                        <a:ext cx="2155825"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TextBox 8"/>
          <p:cNvSpPr txBox="1"/>
          <p:nvPr/>
        </p:nvSpPr>
        <p:spPr>
          <a:xfrm>
            <a:off x="539750" y="1844675"/>
            <a:ext cx="5689600" cy="369888"/>
          </a:xfrm>
          <a:prstGeom prst="rect">
            <a:avLst/>
          </a:prstGeom>
          <a:noFill/>
        </p:spPr>
        <p:txBody>
          <a:bodyPr>
            <a:spAutoFit/>
          </a:bodyPr>
          <a:lstStyle/>
          <a:p>
            <a:pPr>
              <a:defRPr/>
            </a:pPr>
            <a:r>
              <a:rPr lang="en-US" b="1" dirty="0">
                <a:solidFill>
                  <a:schemeClr val="accent3"/>
                </a:solidFill>
              </a:rPr>
              <a:t>DE equation of State</a:t>
            </a:r>
          </a:p>
        </p:txBody>
      </p:sp>
      <p:sp>
        <p:nvSpPr>
          <p:cNvPr id="10" name="Rectangle 9"/>
          <p:cNvSpPr/>
          <p:nvPr/>
        </p:nvSpPr>
        <p:spPr>
          <a:xfrm>
            <a:off x="468313" y="1700213"/>
            <a:ext cx="3022600" cy="180022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 name="Rectangle 10"/>
          <p:cNvSpPr/>
          <p:nvPr/>
        </p:nvSpPr>
        <p:spPr>
          <a:xfrm>
            <a:off x="468313" y="3644900"/>
            <a:ext cx="8351837" cy="1943100"/>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 name="TextBox 12"/>
          <p:cNvSpPr txBox="1"/>
          <p:nvPr/>
        </p:nvSpPr>
        <p:spPr>
          <a:xfrm>
            <a:off x="3635375" y="1773238"/>
            <a:ext cx="8858250" cy="1200150"/>
          </a:xfrm>
          <a:prstGeom prst="rect">
            <a:avLst/>
          </a:prstGeom>
          <a:noFill/>
        </p:spPr>
        <p:txBody>
          <a:bodyPr>
            <a:spAutoFit/>
          </a:bodyPr>
          <a:lstStyle/>
          <a:p>
            <a:pPr>
              <a:defRPr/>
            </a:pPr>
            <a:r>
              <a:rPr lang="en-US" b="1" dirty="0">
                <a:solidFill>
                  <a:schemeClr val="accent3"/>
                </a:solidFill>
              </a:rPr>
              <a:t>Dynamically evolving dark energy,</a:t>
            </a:r>
          </a:p>
          <a:p>
            <a:pPr>
              <a:defRPr/>
            </a:pPr>
            <a:r>
              <a:rPr lang="en-US" b="1" dirty="0">
                <a:solidFill>
                  <a:schemeClr val="accent3"/>
                </a:solidFill>
              </a:rPr>
              <a:t>parameterization:</a:t>
            </a:r>
          </a:p>
          <a:p>
            <a:pPr>
              <a:defRPr/>
            </a:pPr>
            <a:endParaRPr lang="en-US" b="1" dirty="0">
              <a:solidFill>
                <a:schemeClr val="accent3"/>
              </a:solidFill>
            </a:endParaRPr>
          </a:p>
          <a:p>
            <a:pPr>
              <a:defRPr/>
            </a:pPr>
            <a:r>
              <a:rPr lang="en-US" b="1" dirty="0">
                <a:solidFill>
                  <a:schemeClr val="accent3"/>
                </a:solidFill>
              </a:rPr>
              <a:t>                  </a:t>
            </a:r>
          </a:p>
        </p:txBody>
      </p:sp>
      <p:graphicFrame>
        <p:nvGraphicFramePr>
          <p:cNvPr id="76808" name="Object 2"/>
          <p:cNvGraphicFramePr>
            <a:graphicFrameLocks noChangeAspect="1"/>
          </p:cNvGraphicFramePr>
          <p:nvPr/>
        </p:nvGraphicFramePr>
        <p:xfrm>
          <a:off x="971550" y="3789363"/>
          <a:ext cx="7442200" cy="1512887"/>
        </p:xfrm>
        <a:graphic>
          <a:graphicData uri="http://schemas.openxmlformats.org/presentationml/2006/ole">
            <mc:AlternateContent xmlns:mc="http://schemas.openxmlformats.org/markup-compatibility/2006">
              <mc:Choice xmlns:v="urn:schemas-microsoft-com:vml" Requires="v">
                <p:oleObj spid="_x0000_s76989" name="Equation" r:id="rId5" imgW="2489200" imgH="508000" progId="Equation.DSMT4">
                  <p:embed/>
                </p:oleObj>
              </mc:Choice>
              <mc:Fallback>
                <p:oleObj name="Equation" r:id="rId5" imgW="2489200" imgH="508000" progId="Equation.DSMT4">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1550" y="3789363"/>
                        <a:ext cx="7442200" cy="15128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Rectangle 11"/>
          <p:cNvSpPr/>
          <p:nvPr/>
        </p:nvSpPr>
        <p:spPr>
          <a:xfrm>
            <a:off x="3563938" y="1700213"/>
            <a:ext cx="5256212" cy="1800225"/>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76810" name="Object 2"/>
          <p:cNvGraphicFramePr>
            <a:graphicFrameLocks noChangeAspect="1"/>
          </p:cNvGraphicFramePr>
          <p:nvPr/>
        </p:nvGraphicFramePr>
        <p:xfrm>
          <a:off x="3851275" y="2636838"/>
          <a:ext cx="4743450" cy="630237"/>
        </p:xfrm>
        <a:graphic>
          <a:graphicData uri="http://schemas.openxmlformats.org/presentationml/2006/ole">
            <mc:AlternateContent xmlns:mc="http://schemas.openxmlformats.org/markup-compatibility/2006">
              <mc:Choice xmlns:v="urn:schemas-microsoft-com:vml" Requires="v">
                <p:oleObj spid="_x0000_s76990" name="Equation" r:id="rId7" imgW="1816100" imgH="241300" progId="Equation.DSMT4">
                  <p:embed/>
                </p:oleObj>
              </mc:Choice>
              <mc:Fallback>
                <p:oleObj name="Equation" r:id="rId7" imgW="1816100" imgH="241300" progId="Equation.DSMT4">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1275" y="2636838"/>
                        <a:ext cx="4743450" cy="630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zo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AutoShape 2"/>
          <p:cNvSpPr>
            <a:spLocks noChangeArrowheads="1"/>
          </p:cNvSpPr>
          <p:nvPr/>
        </p:nvSpPr>
        <p:spPr bwMode="auto">
          <a:xfrm>
            <a:off x="250825" y="1412875"/>
            <a:ext cx="8713788" cy="4176713"/>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468560" y="2333219"/>
            <a:ext cx="9720263" cy="2336024"/>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4000" b="1" dirty="0" smtClean="0">
                <a:solidFill>
                  <a:srgbClr val="FFFFD9"/>
                </a:solidFill>
                <a:effectLst>
                  <a:outerShdw blurRad="38100" dist="38100" dir="2700000" algn="tl">
                    <a:srgbClr val="000000"/>
                  </a:outerShdw>
                </a:effectLst>
                <a:latin typeface="Arial"/>
              </a:rPr>
              <a:t>Critical Density  &amp;   Omega</a:t>
            </a:r>
            <a:endParaRPr lang="en-US" sz="40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endParaRPr lang="en-US" sz="4500" b="1" dirty="0">
              <a:solidFill>
                <a:srgbClr val="FFFFD9"/>
              </a:solidFill>
              <a:effectLst>
                <a:outerShdw blurRad="38100" dist="38100" dir="2700000" algn="tl">
                  <a:srgbClr val="000000"/>
                </a:outerShdw>
              </a:effectLst>
              <a:latin typeface="Arial"/>
            </a:endParaRPr>
          </a:p>
        </p:txBody>
      </p:sp>
    </p:spTree>
    <p:extLst>
      <p:ext uri="{BB962C8B-B14F-4D97-AF65-F5344CB8AC3E}">
        <p14:creationId xmlns:p14="http://schemas.microsoft.com/office/powerpoint/2010/main" val="284775605"/>
      </p:ext>
    </p:extLst>
  </p:cSld>
  <p:clrMapOvr>
    <a:masterClrMapping/>
  </p:clrMapOvr>
  <p:transition>
    <p:zoom/>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714375" y="1357313"/>
            <a:ext cx="7775575" cy="1928812"/>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75781" name="Rectangle 5"/>
          <p:cNvSpPr>
            <a:spLocks noGrp="1" noChangeArrowheads="1"/>
          </p:cNvSpPr>
          <p:nvPr>
            <p:ph type="title" idx="4294967295"/>
          </p:nvPr>
        </p:nvSpPr>
        <p:spPr>
          <a:xfrm>
            <a:off x="142844" y="-285776"/>
            <a:ext cx="10117138" cy="1371600"/>
          </a:xfrm>
        </p:spPr>
        <p:txBody>
          <a:bodyPr/>
          <a:lstStyle/>
          <a:p>
            <a:pPr eaLnBrk="1" fontAlgn="auto" hangingPunct="1">
              <a:spcAft>
                <a:spcPts val="0"/>
              </a:spcAft>
              <a:defRPr/>
            </a:pPr>
            <a:r>
              <a:rPr sz="3600" b="1" smtClean="0">
                <a:solidFill>
                  <a:schemeClr val="tx1"/>
                </a:solidFill>
              </a:rPr>
              <a:t>                 </a:t>
            </a:r>
            <a:r>
              <a:rPr sz="5600" b="1" smtClean="0">
                <a:solidFill>
                  <a:schemeClr val="tx1"/>
                </a:solidFill>
              </a:rPr>
              <a:t>FRW    Dynamics</a:t>
            </a:r>
          </a:p>
        </p:txBody>
      </p:sp>
      <p:graphicFrame>
        <p:nvGraphicFramePr>
          <p:cNvPr id="17410" name="Object 3"/>
          <p:cNvGraphicFramePr>
            <a:graphicFrameLocks noChangeAspect="1"/>
          </p:cNvGraphicFramePr>
          <p:nvPr/>
        </p:nvGraphicFramePr>
        <p:xfrm>
          <a:off x="2409825" y="1571625"/>
          <a:ext cx="4094163" cy="1474788"/>
        </p:xfrm>
        <a:graphic>
          <a:graphicData uri="http://schemas.openxmlformats.org/presentationml/2006/ole">
            <mc:AlternateContent xmlns:mc="http://schemas.openxmlformats.org/markup-compatibility/2006">
              <mc:Choice xmlns:v="urn:schemas-microsoft-com:vml" Requires="v">
                <p:oleObj spid="_x0000_s150610" name="Equation" r:id="rId3" imgW="1269720" imgH="457200" progId="Equation.DSMT4">
                  <p:embed/>
                </p:oleObj>
              </mc:Choice>
              <mc:Fallback>
                <p:oleObj name="Equation" r:id="rId3" imgW="1269720" imgH="4572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9825" y="1571625"/>
                        <a:ext cx="4094163" cy="1474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TextBox 5"/>
          <p:cNvSpPr txBox="1"/>
          <p:nvPr/>
        </p:nvSpPr>
        <p:spPr>
          <a:xfrm>
            <a:off x="785813" y="3786188"/>
            <a:ext cx="5000625" cy="2370137"/>
          </a:xfrm>
          <a:prstGeom prst="rect">
            <a:avLst/>
          </a:prstGeom>
          <a:noFill/>
        </p:spPr>
        <p:txBody>
          <a:bodyPr>
            <a:spAutoFit/>
          </a:bodyPr>
          <a:lstStyle/>
          <a:p>
            <a:pPr>
              <a:defRPr/>
            </a:pPr>
            <a:r>
              <a:rPr lang="en-US" sz="2200" b="1" dirty="0">
                <a:solidFill>
                  <a:prstClr val="white"/>
                </a:solidFill>
                <a:latin typeface="Constantia"/>
              </a:rPr>
              <a:t>Critical Density:</a:t>
            </a:r>
          </a:p>
          <a:p>
            <a:pPr>
              <a:defRPr/>
            </a:pPr>
            <a:endParaRPr lang="en-US" b="1" dirty="0">
              <a:solidFill>
                <a:prstClr val="white"/>
              </a:solidFill>
              <a:latin typeface="Constantia"/>
            </a:endParaRPr>
          </a:p>
          <a:p>
            <a:pPr>
              <a:defRPr/>
            </a:pPr>
            <a:r>
              <a:rPr lang="en-US" b="1" dirty="0">
                <a:solidFill>
                  <a:prstClr val="white"/>
                </a:solidFill>
                <a:latin typeface="Constantia"/>
              </a:rPr>
              <a:t>-  For a Universe with  </a:t>
            </a:r>
            <a:r>
              <a:rPr lang="en-US" b="1" dirty="0">
                <a:solidFill>
                  <a:prstClr val="white"/>
                </a:solidFill>
                <a:latin typeface="Constantia"/>
                <a:sym typeface="Mathematica1"/>
              </a:rPr>
              <a:t>=0</a:t>
            </a:r>
            <a:endParaRPr lang="en-US" b="1" dirty="0">
              <a:solidFill>
                <a:prstClr val="white"/>
              </a:solidFill>
              <a:latin typeface="Constantia"/>
            </a:endParaRPr>
          </a:p>
          <a:p>
            <a:pPr>
              <a:defRPr/>
            </a:pPr>
            <a:endParaRPr lang="en-US" b="1" dirty="0">
              <a:solidFill>
                <a:prstClr val="white"/>
              </a:solidFill>
              <a:latin typeface="Constantia"/>
            </a:endParaRPr>
          </a:p>
          <a:p>
            <a:pPr>
              <a:defRPr/>
            </a:pPr>
            <a:r>
              <a:rPr lang="en-US" b="1" dirty="0">
                <a:solidFill>
                  <a:prstClr val="white"/>
                </a:solidFill>
                <a:latin typeface="Constantia"/>
              </a:rPr>
              <a:t>-  Given a particular expansion rate H(t)</a:t>
            </a:r>
          </a:p>
          <a:p>
            <a:pPr>
              <a:defRPr/>
            </a:pPr>
            <a:endParaRPr lang="en-US" b="1" dirty="0">
              <a:solidFill>
                <a:prstClr val="white"/>
              </a:solidFill>
              <a:latin typeface="Constantia"/>
            </a:endParaRPr>
          </a:p>
          <a:p>
            <a:pPr>
              <a:buFontTx/>
              <a:buChar char="-"/>
              <a:defRPr/>
            </a:pPr>
            <a:r>
              <a:rPr lang="en-US" b="1" dirty="0">
                <a:solidFill>
                  <a:prstClr val="white"/>
                </a:solidFill>
                <a:latin typeface="Constantia"/>
              </a:rPr>
              <a:t>  Density corresponding to a </a:t>
            </a:r>
          </a:p>
          <a:p>
            <a:pPr>
              <a:defRPr/>
            </a:pPr>
            <a:r>
              <a:rPr lang="en-US" b="1" dirty="0">
                <a:solidFill>
                  <a:prstClr val="white"/>
                </a:solidFill>
                <a:latin typeface="Constantia"/>
              </a:rPr>
              <a:t>    flat Universe (k=0)</a:t>
            </a:r>
          </a:p>
        </p:txBody>
      </p:sp>
      <p:sp>
        <p:nvSpPr>
          <p:cNvPr id="7" name="Rectangle 6"/>
          <p:cNvSpPr/>
          <p:nvPr/>
        </p:nvSpPr>
        <p:spPr>
          <a:xfrm>
            <a:off x="714375" y="3500438"/>
            <a:ext cx="4857750" cy="29289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17411" name="Object 4"/>
          <p:cNvGraphicFramePr>
            <a:graphicFrameLocks noChangeAspect="1"/>
          </p:cNvGraphicFramePr>
          <p:nvPr/>
        </p:nvGraphicFramePr>
        <p:xfrm>
          <a:off x="5929313" y="4143375"/>
          <a:ext cx="2374900" cy="1350963"/>
        </p:xfrm>
        <a:graphic>
          <a:graphicData uri="http://schemas.openxmlformats.org/presentationml/2006/ole">
            <mc:AlternateContent xmlns:mc="http://schemas.openxmlformats.org/markup-compatibility/2006">
              <mc:Choice xmlns:v="urn:schemas-microsoft-com:vml" Requires="v">
                <p:oleObj spid="_x0000_s150611" name="Equation" r:id="rId5" imgW="736560" imgH="419040" progId="Equation.DSMT4">
                  <p:embed/>
                </p:oleObj>
              </mc:Choice>
              <mc:Fallback>
                <p:oleObj name="Equation" r:id="rId5" imgW="736560" imgH="41904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29313" y="4143375"/>
                        <a:ext cx="2374900" cy="1350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Rectangle 8"/>
          <p:cNvSpPr/>
          <p:nvPr/>
        </p:nvSpPr>
        <p:spPr>
          <a:xfrm>
            <a:off x="5715000" y="3500438"/>
            <a:ext cx="2786063" cy="292893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418743772"/>
      </p:ext>
    </p:extLst>
  </p:cSld>
  <p:clrMapOvr>
    <a:masterClrMapping/>
  </p:clrMapOvr>
  <p:transition>
    <p:zoom/>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714375" y="2786063"/>
            <a:ext cx="7775575" cy="1928812"/>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75781" name="Rectangle 5"/>
          <p:cNvSpPr>
            <a:spLocks noGrp="1" noChangeArrowheads="1"/>
          </p:cNvSpPr>
          <p:nvPr>
            <p:ph type="title" idx="4294967295"/>
          </p:nvPr>
        </p:nvSpPr>
        <p:spPr>
          <a:xfrm>
            <a:off x="142844" y="-285776"/>
            <a:ext cx="10117138" cy="1371600"/>
          </a:xfrm>
        </p:spPr>
        <p:txBody>
          <a:bodyPr/>
          <a:lstStyle/>
          <a:p>
            <a:pPr eaLnBrk="1" fontAlgn="auto" hangingPunct="1">
              <a:spcAft>
                <a:spcPts val="0"/>
              </a:spcAft>
              <a:defRPr/>
            </a:pPr>
            <a:r>
              <a:rPr sz="3600" b="1" smtClean="0">
                <a:solidFill>
                  <a:schemeClr val="tx1"/>
                </a:solidFill>
              </a:rPr>
              <a:t>                 </a:t>
            </a:r>
            <a:r>
              <a:rPr sz="5600" b="1" smtClean="0">
                <a:solidFill>
                  <a:schemeClr val="tx1"/>
                </a:solidFill>
              </a:rPr>
              <a:t>FRW    Dynamics</a:t>
            </a:r>
          </a:p>
        </p:txBody>
      </p:sp>
      <p:sp>
        <p:nvSpPr>
          <p:cNvPr id="6" name="TextBox 5"/>
          <p:cNvSpPr txBox="1"/>
          <p:nvPr/>
        </p:nvSpPr>
        <p:spPr>
          <a:xfrm>
            <a:off x="785813" y="1785938"/>
            <a:ext cx="7786687" cy="769937"/>
          </a:xfrm>
          <a:prstGeom prst="rect">
            <a:avLst/>
          </a:prstGeom>
          <a:noFill/>
        </p:spPr>
        <p:txBody>
          <a:bodyPr>
            <a:spAutoFit/>
          </a:bodyPr>
          <a:lstStyle/>
          <a:p>
            <a:pPr>
              <a:defRPr/>
            </a:pPr>
            <a:r>
              <a:rPr lang="en-US" sz="2200" b="1" dirty="0">
                <a:solidFill>
                  <a:prstClr val="white"/>
                </a:solidFill>
                <a:latin typeface="Constantia"/>
              </a:rPr>
              <a:t>In  a   FRW  Universe,  </a:t>
            </a:r>
          </a:p>
          <a:p>
            <a:pPr>
              <a:defRPr/>
            </a:pPr>
            <a:r>
              <a:rPr lang="en-US" sz="2200" b="1" dirty="0">
                <a:solidFill>
                  <a:prstClr val="white"/>
                </a:solidFill>
                <a:latin typeface="Constantia"/>
              </a:rPr>
              <a:t>densities are in the order of the critical density,  </a:t>
            </a:r>
            <a:endParaRPr lang="en-US" b="1" dirty="0">
              <a:solidFill>
                <a:prstClr val="white"/>
              </a:solidFill>
              <a:latin typeface="Constantia"/>
            </a:endParaRPr>
          </a:p>
        </p:txBody>
      </p:sp>
      <p:graphicFrame>
        <p:nvGraphicFramePr>
          <p:cNvPr id="18434" name="Object 3"/>
          <p:cNvGraphicFramePr>
            <a:graphicFrameLocks noChangeAspect="1"/>
          </p:cNvGraphicFramePr>
          <p:nvPr/>
        </p:nvGraphicFramePr>
        <p:xfrm>
          <a:off x="1071563" y="3071813"/>
          <a:ext cx="7286625" cy="1350962"/>
        </p:xfrm>
        <a:graphic>
          <a:graphicData uri="http://schemas.openxmlformats.org/presentationml/2006/ole">
            <mc:AlternateContent xmlns:mc="http://schemas.openxmlformats.org/markup-compatibility/2006">
              <mc:Choice xmlns:v="urn:schemas-microsoft-com:vml" Requires="v">
                <p:oleObj spid="_x0000_s151632" name="Equation" r:id="rId3" imgW="2260440" imgH="419040" progId="Equation.DSMT4">
                  <p:embed/>
                </p:oleObj>
              </mc:Choice>
              <mc:Fallback>
                <p:oleObj name="Equation" r:id="rId3" imgW="2260440" imgH="4190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563" y="3071813"/>
                        <a:ext cx="7286625" cy="1350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8435" name="Object 7"/>
          <p:cNvGraphicFramePr>
            <a:graphicFrameLocks noChangeAspect="1"/>
          </p:cNvGraphicFramePr>
          <p:nvPr/>
        </p:nvGraphicFramePr>
        <p:xfrm>
          <a:off x="4357688" y="5000625"/>
          <a:ext cx="4130675" cy="1039813"/>
        </p:xfrm>
        <a:graphic>
          <a:graphicData uri="http://schemas.openxmlformats.org/presentationml/2006/ole">
            <mc:AlternateContent xmlns:mc="http://schemas.openxmlformats.org/markup-compatibility/2006">
              <mc:Choice xmlns:v="urn:schemas-microsoft-com:vml" Requires="v">
                <p:oleObj spid="_x0000_s151633" name="Equation" r:id="rId5" imgW="2019240" imgH="507960" progId="Equation.DSMT4">
                  <p:embed/>
                </p:oleObj>
              </mc:Choice>
              <mc:Fallback>
                <p:oleObj name="Equation" r:id="rId5" imgW="2019240" imgH="50796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57688" y="5000625"/>
                        <a:ext cx="4130675" cy="1039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968590051"/>
      </p:ext>
    </p:extLst>
  </p:cSld>
  <p:clrMapOvr>
    <a:masterClrMapping/>
  </p:clrMapOvr>
  <p:transition>
    <p:zoom/>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785813" y="3143250"/>
            <a:ext cx="7775575" cy="1714500"/>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75781" name="Rectangle 5"/>
          <p:cNvSpPr>
            <a:spLocks noGrp="1" noChangeArrowheads="1"/>
          </p:cNvSpPr>
          <p:nvPr>
            <p:ph type="title" idx="4294967295"/>
          </p:nvPr>
        </p:nvSpPr>
        <p:spPr>
          <a:xfrm>
            <a:off x="142844" y="-285776"/>
            <a:ext cx="10117138" cy="1371600"/>
          </a:xfrm>
        </p:spPr>
        <p:txBody>
          <a:bodyPr/>
          <a:lstStyle/>
          <a:p>
            <a:pPr eaLnBrk="1" fontAlgn="auto" hangingPunct="1">
              <a:spcAft>
                <a:spcPts val="0"/>
              </a:spcAft>
              <a:defRPr/>
            </a:pPr>
            <a:r>
              <a:rPr sz="3600" b="1" smtClean="0">
                <a:solidFill>
                  <a:schemeClr val="tx1"/>
                </a:solidFill>
              </a:rPr>
              <a:t>                 </a:t>
            </a:r>
            <a:r>
              <a:rPr sz="5600" b="1" smtClean="0">
                <a:solidFill>
                  <a:schemeClr val="tx1"/>
                </a:solidFill>
              </a:rPr>
              <a:t>FRW    Dynamics</a:t>
            </a:r>
          </a:p>
        </p:txBody>
      </p:sp>
      <p:sp>
        <p:nvSpPr>
          <p:cNvPr id="6" name="TextBox 5"/>
          <p:cNvSpPr txBox="1"/>
          <p:nvPr/>
        </p:nvSpPr>
        <p:spPr>
          <a:xfrm>
            <a:off x="785813" y="1928813"/>
            <a:ext cx="7929562" cy="1016000"/>
          </a:xfrm>
          <a:prstGeom prst="rect">
            <a:avLst/>
          </a:prstGeom>
          <a:noFill/>
        </p:spPr>
        <p:txBody>
          <a:bodyPr>
            <a:spAutoFit/>
          </a:bodyPr>
          <a:lstStyle/>
          <a:p>
            <a:pPr>
              <a:defRPr/>
            </a:pPr>
            <a:r>
              <a:rPr lang="en-US" sz="2000" b="1" dirty="0">
                <a:solidFill>
                  <a:prstClr val="white"/>
                </a:solidFill>
                <a:latin typeface="Constantia"/>
              </a:rPr>
              <a:t>In  a  matter-dominated Universe, </a:t>
            </a:r>
          </a:p>
          <a:p>
            <a:pPr>
              <a:defRPr/>
            </a:pPr>
            <a:r>
              <a:rPr lang="en-US" sz="2000" b="1" dirty="0">
                <a:solidFill>
                  <a:prstClr val="white"/>
                </a:solidFill>
                <a:latin typeface="Constantia"/>
              </a:rPr>
              <a:t>the evolution and fate of the Universe entirely determined</a:t>
            </a:r>
          </a:p>
          <a:p>
            <a:pPr>
              <a:defRPr/>
            </a:pPr>
            <a:r>
              <a:rPr lang="en-US" sz="2000" b="1" dirty="0">
                <a:solidFill>
                  <a:prstClr val="white"/>
                </a:solidFill>
                <a:latin typeface="Constantia"/>
              </a:rPr>
              <a:t>by the (energy) density in units of critical density:    </a:t>
            </a:r>
          </a:p>
        </p:txBody>
      </p:sp>
      <p:graphicFrame>
        <p:nvGraphicFramePr>
          <p:cNvPr id="19458" name="Object 2"/>
          <p:cNvGraphicFramePr>
            <a:graphicFrameLocks noChangeAspect="1"/>
          </p:cNvGraphicFramePr>
          <p:nvPr/>
        </p:nvGraphicFramePr>
        <p:xfrm>
          <a:off x="2500313" y="3214688"/>
          <a:ext cx="4117975" cy="1571625"/>
        </p:xfrm>
        <a:graphic>
          <a:graphicData uri="http://schemas.openxmlformats.org/presentationml/2006/ole">
            <mc:AlternateContent xmlns:mc="http://schemas.openxmlformats.org/markup-compatibility/2006">
              <mc:Choice xmlns:v="urn:schemas-microsoft-com:vml" Requires="v">
                <p:oleObj spid="_x0000_s152656" name="Equation" r:id="rId3" imgW="1130040" imgH="431640" progId="Equation.DSMT4">
                  <p:embed/>
                </p:oleObj>
              </mc:Choice>
              <mc:Fallback>
                <p:oleObj name="Equation" r:id="rId3" imgW="1130040" imgH="4316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0313" y="3214688"/>
                        <a:ext cx="4117975" cy="157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TextBox 6"/>
          <p:cNvSpPr txBox="1"/>
          <p:nvPr/>
        </p:nvSpPr>
        <p:spPr>
          <a:xfrm>
            <a:off x="785813" y="5072063"/>
            <a:ext cx="7929562" cy="1323975"/>
          </a:xfrm>
          <a:prstGeom prst="rect">
            <a:avLst/>
          </a:prstGeom>
          <a:noFill/>
        </p:spPr>
        <p:txBody>
          <a:bodyPr>
            <a:spAutoFit/>
          </a:bodyPr>
          <a:lstStyle/>
          <a:p>
            <a:pPr>
              <a:defRPr/>
            </a:pPr>
            <a:r>
              <a:rPr lang="en-US" sz="2000" b="1" dirty="0">
                <a:solidFill>
                  <a:prstClr val="white"/>
                </a:solidFill>
                <a:latin typeface="Constantia"/>
              </a:rPr>
              <a:t>Arguably,  </a:t>
            </a:r>
            <a:r>
              <a:rPr lang="en-US" sz="2000" b="1" dirty="0">
                <a:solidFill>
                  <a:prstClr val="white"/>
                </a:solidFill>
                <a:latin typeface="Constantia"/>
                <a:sym typeface="Mathematica1"/>
              </a:rPr>
              <a:t> is the most important parameter of cosmology !!!</a:t>
            </a:r>
          </a:p>
          <a:p>
            <a:pPr>
              <a:defRPr/>
            </a:pPr>
            <a:endParaRPr lang="en-US" sz="2000" b="1" dirty="0">
              <a:solidFill>
                <a:prstClr val="white"/>
              </a:solidFill>
              <a:latin typeface="Constantia"/>
              <a:sym typeface="Mathematica1"/>
            </a:endParaRPr>
          </a:p>
          <a:p>
            <a:pPr>
              <a:defRPr/>
            </a:pPr>
            <a:r>
              <a:rPr lang="en-US" sz="2000" b="1" dirty="0">
                <a:solidFill>
                  <a:prstClr val="white"/>
                </a:solidFill>
                <a:latin typeface="Constantia"/>
                <a:sym typeface="Mathematica1"/>
              </a:rPr>
              <a:t>Present-day </a:t>
            </a:r>
          </a:p>
          <a:p>
            <a:pPr>
              <a:defRPr/>
            </a:pPr>
            <a:r>
              <a:rPr lang="en-US" sz="2000" b="1" dirty="0">
                <a:solidFill>
                  <a:prstClr val="white"/>
                </a:solidFill>
                <a:latin typeface="Constantia"/>
                <a:sym typeface="Mathematica1"/>
              </a:rPr>
              <a:t>Cosmic Density:</a:t>
            </a:r>
          </a:p>
        </p:txBody>
      </p:sp>
      <p:graphicFrame>
        <p:nvGraphicFramePr>
          <p:cNvPr id="19459" name="Object 3"/>
          <p:cNvGraphicFramePr>
            <a:graphicFrameLocks noChangeAspect="1"/>
          </p:cNvGraphicFramePr>
          <p:nvPr/>
        </p:nvGraphicFramePr>
        <p:xfrm>
          <a:off x="4286250" y="5572125"/>
          <a:ext cx="4130675" cy="1039813"/>
        </p:xfrm>
        <a:graphic>
          <a:graphicData uri="http://schemas.openxmlformats.org/presentationml/2006/ole">
            <mc:AlternateContent xmlns:mc="http://schemas.openxmlformats.org/markup-compatibility/2006">
              <mc:Choice xmlns:v="urn:schemas-microsoft-com:vml" Requires="v">
                <p:oleObj spid="_x0000_s152657" name="Equation" r:id="rId5" imgW="2019240" imgH="507960" progId="Equation.DSMT4">
                  <p:embed/>
                </p:oleObj>
              </mc:Choice>
              <mc:Fallback>
                <p:oleObj name="Equation" r:id="rId5" imgW="2019240" imgH="50796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86250" y="5572125"/>
                        <a:ext cx="4130675" cy="1039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 name="Rectangle 7"/>
          <p:cNvSpPr/>
          <p:nvPr/>
        </p:nvSpPr>
        <p:spPr>
          <a:xfrm>
            <a:off x="4143375" y="5572125"/>
            <a:ext cx="4357688" cy="1143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47976890"/>
      </p:ext>
    </p:extLst>
  </p:cSld>
  <p:clrMapOvr>
    <a:masterClrMapping/>
  </p:clrMapOvr>
  <p:transition>
    <p:zo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785813" y="5143500"/>
            <a:ext cx="7775575" cy="1285875"/>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75781" name="Rectangle 5"/>
          <p:cNvSpPr>
            <a:spLocks noGrp="1" noChangeArrowheads="1"/>
          </p:cNvSpPr>
          <p:nvPr>
            <p:ph type="title" idx="4294967295"/>
          </p:nvPr>
        </p:nvSpPr>
        <p:spPr>
          <a:xfrm>
            <a:off x="214282" y="-500090"/>
            <a:ext cx="10117138" cy="1371600"/>
          </a:xfrm>
        </p:spPr>
        <p:txBody>
          <a:bodyPr/>
          <a:lstStyle/>
          <a:p>
            <a:pPr eaLnBrk="1" fontAlgn="auto" hangingPunct="1">
              <a:spcAft>
                <a:spcPts val="0"/>
              </a:spcAft>
              <a:defRPr/>
            </a:pPr>
            <a:r>
              <a:rPr sz="3600" b="1" smtClean="0">
                <a:solidFill>
                  <a:schemeClr val="tx1"/>
                </a:solidFill>
              </a:rPr>
              <a:t>                 </a:t>
            </a:r>
            <a:r>
              <a:rPr sz="5600" b="1" smtClean="0">
                <a:solidFill>
                  <a:schemeClr val="tx1"/>
                </a:solidFill>
              </a:rPr>
              <a:t>FRW    Dynamics</a:t>
            </a:r>
          </a:p>
        </p:txBody>
      </p:sp>
      <p:graphicFrame>
        <p:nvGraphicFramePr>
          <p:cNvPr id="20482" name="Object 2"/>
          <p:cNvGraphicFramePr>
            <a:graphicFrameLocks noChangeAspect="1"/>
          </p:cNvGraphicFramePr>
          <p:nvPr/>
        </p:nvGraphicFramePr>
        <p:xfrm>
          <a:off x="1285875" y="5143500"/>
          <a:ext cx="6619875" cy="1214438"/>
        </p:xfrm>
        <a:graphic>
          <a:graphicData uri="http://schemas.openxmlformats.org/presentationml/2006/ole">
            <mc:AlternateContent xmlns:mc="http://schemas.openxmlformats.org/markup-compatibility/2006">
              <mc:Choice xmlns:v="urn:schemas-microsoft-com:vml" Requires="v">
                <p:oleObj spid="_x0000_s156830" name="Equation" r:id="rId3" imgW="1244520" imgH="228600" progId="Equation.DSMT4">
                  <p:embed/>
                </p:oleObj>
              </mc:Choice>
              <mc:Fallback>
                <p:oleObj name="Equation" r:id="rId3" imgW="1244520" imgH="228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875" y="5143500"/>
                        <a:ext cx="6619875" cy="1214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TextBox 6"/>
          <p:cNvSpPr txBox="1"/>
          <p:nvPr/>
        </p:nvSpPr>
        <p:spPr>
          <a:xfrm>
            <a:off x="785813" y="714375"/>
            <a:ext cx="7929562" cy="4154488"/>
          </a:xfrm>
          <a:prstGeom prst="rect">
            <a:avLst/>
          </a:prstGeom>
          <a:noFill/>
        </p:spPr>
        <p:txBody>
          <a:bodyPr>
            <a:spAutoFit/>
          </a:bodyPr>
          <a:lstStyle/>
          <a:p>
            <a:pPr>
              <a:defRPr/>
            </a:pPr>
            <a:endParaRPr lang="en-US" sz="2200" b="1" dirty="0">
              <a:solidFill>
                <a:prstClr val="white"/>
              </a:solidFill>
              <a:latin typeface="Constantia"/>
              <a:sym typeface="Mathematica1"/>
            </a:endParaRPr>
          </a:p>
          <a:p>
            <a:pPr>
              <a:buFont typeface="Mathematica1" pitchFamily="2" charset="2"/>
              <a:buChar char="·"/>
              <a:defRPr/>
            </a:pPr>
            <a:r>
              <a:rPr lang="en-US" sz="2200" b="1" dirty="0">
                <a:solidFill>
                  <a:prstClr val="white"/>
                </a:solidFill>
                <a:latin typeface="Constantia"/>
                <a:sym typeface="Mathematica1"/>
              </a:rPr>
              <a:t>  The individual contributions to the energy density of </a:t>
            </a:r>
          </a:p>
          <a:p>
            <a:pPr>
              <a:defRPr/>
            </a:pPr>
            <a:r>
              <a:rPr lang="en-US" sz="2200" b="1" dirty="0">
                <a:solidFill>
                  <a:prstClr val="white"/>
                </a:solidFill>
                <a:latin typeface="Constantia"/>
                <a:sym typeface="Mathematica1"/>
              </a:rPr>
              <a:t>   the Universe can be figured into the  parameter:</a:t>
            </a:r>
          </a:p>
          <a:p>
            <a:pPr>
              <a:defRPr/>
            </a:pPr>
            <a:endParaRPr lang="en-US" sz="2200" b="1" dirty="0">
              <a:solidFill>
                <a:prstClr val="white"/>
              </a:solidFill>
              <a:latin typeface="Constantia"/>
              <a:sym typeface="Mathematica1"/>
            </a:endParaRPr>
          </a:p>
          <a:p>
            <a:pPr>
              <a:defRPr/>
            </a:pPr>
            <a:r>
              <a:rPr lang="en-US" sz="2200" b="1" dirty="0">
                <a:solidFill>
                  <a:prstClr val="white"/>
                </a:solidFill>
                <a:latin typeface="Constantia"/>
                <a:sym typeface="Mathematica1"/>
              </a:rPr>
              <a:t>    - radiation          </a:t>
            </a:r>
          </a:p>
          <a:p>
            <a:pPr>
              <a:defRPr/>
            </a:pPr>
            <a:r>
              <a:rPr lang="en-US" sz="2200" b="1" dirty="0">
                <a:solidFill>
                  <a:prstClr val="white"/>
                </a:solidFill>
                <a:latin typeface="Constantia"/>
                <a:sym typeface="Mathematica1"/>
              </a:rPr>
              <a:t>             </a:t>
            </a:r>
          </a:p>
          <a:p>
            <a:pPr>
              <a:defRPr/>
            </a:pPr>
            <a:r>
              <a:rPr lang="en-US" sz="2200" b="1" dirty="0">
                <a:solidFill>
                  <a:prstClr val="white"/>
                </a:solidFill>
                <a:latin typeface="Constantia"/>
                <a:sym typeface="Mathematica1"/>
              </a:rPr>
              <a:t>                  </a:t>
            </a:r>
            <a:endParaRPr lang="en-US" sz="2200" b="1" baseline="-25000" dirty="0">
              <a:solidFill>
                <a:prstClr val="white"/>
              </a:solidFill>
              <a:latin typeface="Constantia"/>
              <a:sym typeface="Mathematica1"/>
            </a:endParaRPr>
          </a:p>
          <a:p>
            <a:pPr>
              <a:defRPr/>
            </a:pPr>
            <a:r>
              <a:rPr lang="en-US" sz="2200" b="1" dirty="0">
                <a:solidFill>
                  <a:prstClr val="white"/>
                </a:solidFill>
                <a:latin typeface="Constantia"/>
                <a:sym typeface="Mathematica1"/>
              </a:rPr>
              <a:t>    - matter </a:t>
            </a:r>
          </a:p>
          <a:p>
            <a:pPr>
              <a:defRPr/>
            </a:pPr>
            <a:endParaRPr lang="en-US" sz="2200" b="1" dirty="0">
              <a:solidFill>
                <a:prstClr val="white"/>
              </a:solidFill>
              <a:latin typeface="Constantia"/>
              <a:sym typeface="Mathematica1"/>
            </a:endParaRPr>
          </a:p>
          <a:p>
            <a:pPr>
              <a:defRPr/>
            </a:pPr>
            <a:r>
              <a:rPr lang="en-US" sz="2200" b="1" dirty="0">
                <a:solidFill>
                  <a:prstClr val="white"/>
                </a:solidFill>
                <a:latin typeface="Constantia"/>
                <a:sym typeface="Mathematica1"/>
              </a:rPr>
              <a:t>                                             </a:t>
            </a:r>
            <a:endParaRPr lang="en-US" sz="2200" b="1" baseline="-25000" dirty="0">
              <a:solidFill>
                <a:prstClr val="white"/>
              </a:solidFill>
              <a:latin typeface="Constantia"/>
              <a:sym typeface="Mathematica1"/>
            </a:endParaRPr>
          </a:p>
          <a:p>
            <a:pPr>
              <a:defRPr/>
            </a:pPr>
            <a:r>
              <a:rPr lang="en-US" sz="2200" b="1" dirty="0">
                <a:solidFill>
                  <a:prstClr val="white"/>
                </a:solidFill>
                <a:latin typeface="Constantia"/>
                <a:sym typeface="Mathematica1"/>
              </a:rPr>
              <a:t>    - dark energy/ </a:t>
            </a:r>
            <a:r>
              <a:rPr lang="en-US" sz="2200" b="1" dirty="0">
                <a:solidFill>
                  <a:prstClr val="white"/>
                </a:solidFill>
                <a:latin typeface="Constantia"/>
              </a:rPr>
              <a:t>                                  </a:t>
            </a:r>
            <a:endParaRPr lang="en-US" sz="2200" b="1" dirty="0">
              <a:solidFill>
                <a:prstClr val="white"/>
              </a:solidFill>
              <a:latin typeface="Constantia"/>
              <a:sym typeface="Mathematica1"/>
            </a:endParaRPr>
          </a:p>
          <a:p>
            <a:pPr>
              <a:defRPr/>
            </a:pPr>
            <a:r>
              <a:rPr lang="en-US" sz="2200" b="1" baseline="-25000" dirty="0">
                <a:solidFill>
                  <a:prstClr val="white"/>
                </a:solidFill>
                <a:latin typeface="Constantia"/>
                <a:sym typeface="Mathematica1"/>
              </a:rPr>
              <a:t>          </a:t>
            </a:r>
            <a:r>
              <a:rPr lang="en-US" sz="2200" b="1" dirty="0">
                <a:solidFill>
                  <a:prstClr val="white"/>
                </a:solidFill>
                <a:latin typeface="Constantia"/>
                <a:sym typeface="Mathematica1"/>
              </a:rPr>
              <a:t>cosmological constant</a:t>
            </a:r>
          </a:p>
        </p:txBody>
      </p:sp>
      <p:sp>
        <p:nvSpPr>
          <p:cNvPr id="8" name="Rectangle 7"/>
          <p:cNvSpPr/>
          <p:nvPr/>
        </p:nvSpPr>
        <p:spPr>
          <a:xfrm>
            <a:off x="785813" y="1000125"/>
            <a:ext cx="7786687" cy="8572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20483" name="Object 8"/>
          <p:cNvGraphicFramePr>
            <a:graphicFrameLocks noChangeAspect="1"/>
          </p:cNvGraphicFramePr>
          <p:nvPr/>
        </p:nvGraphicFramePr>
        <p:xfrm>
          <a:off x="4643438" y="2071688"/>
          <a:ext cx="3883025" cy="831850"/>
        </p:xfrm>
        <a:graphic>
          <a:graphicData uri="http://schemas.openxmlformats.org/presentationml/2006/ole">
            <mc:AlternateContent xmlns:mc="http://schemas.openxmlformats.org/markup-compatibility/2006">
              <mc:Choice xmlns:v="urn:schemas-microsoft-com:vml" Requires="v">
                <p:oleObj spid="_x0000_s156831" name="Equation" r:id="rId5" imgW="2133360" imgH="457200" progId="Equation.DSMT4">
                  <p:embed/>
                </p:oleObj>
              </mc:Choice>
              <mc:Fallback>
                <p:oleObj name="Equation" r:id="rId5" imgW="2133360" imgH="4572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2071688"/>
                        <a:ext cx="3883025" cy="83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484" name="Object 9"/>
          <p:cNvGraphicFramePr>
            <a:graphicFrameLocks noChangeAspect="1"/>
          </p:cNvGraphicFramePr>
          <p:nvPr/>
        </p:nvGraphicFramePr>
        <p:xfrm>
          <a:off x="4643438" y="3214688"/>
          <a:ext cx="1733550" cy="415925"/>
        </p:xfrm>
        <a:graphic>
          <a:graphicData uri="http://schemas.openxmlformats.org/presentationml/2006/ole">
            <mc:AlternateContent xmlns:mc="http://schemas.openxmlformats.org/markup-compatibility/2006">
              <mc:Choice xmlns:v="urn:schemas-microsoft-com:vml" Requires="v">
                <p:oleObj spid="_x0000_s156832" name="Equation" r:id="rId7" imgW="952200" imgH="228600" progId="Equation.DSMT4">
                  <p:embed/>
                </p:oleObj>
              </mc:Choice>
              <mc:Fallback>
                <p:oleObj name="Equation" r:id="rId7" imgW="952200" imgH="2286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3438" y="3214688"/>
                        <a:ext cx="1733550"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0485" name="Object 10"/>
          <p:cNvGraphicFramePr>
            <a:graphicFrameLocks noChangeAspect="1"/>
          </p:cNvGraphicFramePr>
          <p:nvPr/>
        </p:nvGraphicFramePr>
        <p:xfrm>
          <a:off x="4714875" y="4071938"/>
          <a:ext cx="1271588" cy="715962"/>
        </p:xfrm>
        <a:graphic>
          <a:graphicData uri="http://schemas.openxmlformats.org/presentationml/2006/ole">
            <mc:AlternateContent xmlns:mc="http://schemas.openxmlformats.org/markup-compatibility/2006">
              <mc:Choice xmlns:v="urn:schemas-microsoft-com:vml" Requires="v">
                <p:oleObj spid="_x0000_s156833" name="Equation" r:id="rId9" imgW="698400" imgH="393480" progId="Equation.DSMT4">
                  <p:embed/>
                </p:oleObj>
              </mc:Choice>
              <mc:Fallback>
                <p:oleObj name="Equation" r:id="rId9" imgW="698400" imgH="3934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4875" y="4071938"/>
                        <a:ext cx="1271588" cy="71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 name="Rectangle 9"/>
          <p:cNvSpPr/>
          <p:nvPr/>
        </p:nvSpPr>
        <p:spPr>
          <a:xfrm>
            <a:off x="785813" y="1928813"/>
            <a:ext cx="7786687" cy="314325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186461256"/>
      </p:ext>
    </p:extLst>
  </p:cSld>
  <p:clrMapOvr>
    <a:masterClrMapping/>
  </p:clrMapOvr>
  <p:transition>
    <p:zo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714375" y="3643313"/>
            <a:ext cx="7715250" cy="3071812"/>
          </a:xfrm>
          <a:prstGeom prst="rect">
            <a:avLst/>
          </a:prstGeom>
          <a:solidFill>
            <a:schemeClr val="tx1">
              <a:lumMod val="65000"/>
              <a:lumOff val="35000"/>
            </a:schemeClr>
          </a:solidFill>
          <a:ln w="38100">
            <a:solidFill>
              <a:schemeClr val="tx1">
                <a:lumMod val="75000"/>
                <a:lumOff val="25000"/>
              </a:schemeClr>
            </a:solidFill>
            <a:miter lim="800000"/>
            <a:headEnd/>
            <a:tailEnd/>
          </a:ln>
        </p:spPr>
        <p:txBody>
          <a:bodyPr wrap="none" anchor="ctr"/>
          <a:lstStyle/>
          <a:p>
            <a:pPr>
              <a:defRPr/>
            </a:pPr>
            <a:endParaRPr lang="en-US">
              <a:solidFill>
                <a:srgbClr val="000000"/>
              </a:solidFill>
            </a:endParaRPr>
          </a:p>
        </p:txBody>
      </p:sp>
      <p:sp>
        <p:nvSpPr>
          <p:cNvPr id="7" name="Rectangle 3"/>
          <p:cNvSpPr>
            <a:spLocks noChangeArrowheads="1"/>
          </p:cNvSpPr>
          <p:nvPr/>
        </p:nvSpPr>
        <p:spPr bwMode="auto">
          <a:xfrm>
            <a:off x="4786313" y="2071688"/>
            <a:ext cx="3643312" cy="1500187"/>
          </a:xfrm>
          <a:prstGeom prst="rect">
            <a:avLst/>
          </a:prstGeom>
          <a:solidFill>
            <a:schemeClr val="tx1">
              <a:lumMod val="65000"/>
              <a:lumOff val="35000"/>
            </a:schemeClr>
          </a:solidFill>
          <a:ln w="38100">
            <a:solidFill>
              <a:schemeClr val="tx1">
                <a:lumMod val="85000"/>
                <a:lumOff val="15000"/>
              </a:schemeClr>
            </a:solidFill>
            <a:miter lim="800000"/>
            <a:headEnd/>
            <a:tailEnd/>
          </a:ln>
        </p:spPr>
        <p:txBody>
          <a:bodyPr wrap="none" anchor="ctr"/>
          <a:lstStyle/>
          <a:p>
            <a:pPr>
              <a:defRPr/>
            </a:pPr>
            <a:endParaRPr lang="en-US">
              <a:solidFill>
                <a:srgbClr val="000000"/>
              </a:solidFill>
            </a:endParaRPr>
          </a:p>
        </p:txBody>
      </p:sp>
      <p:sp>
        <p:nvSpPr>
          <p:cNvPr id="86019" name="Rectangle 3"/>
          <p:cNvSpPr>
            <a:spLocks noChangeArrowheads="1"/>
          </p:cNvSpPr>
          <p:nvPr/>
        </p:nvSpPr>
        <p:spPr bwMode="auto">
          <a:xfrm>
            <a:off x="714375" y="2071688"/>
            <a:ext cx="4000500" cy="1500187"/>
          </a:xfrm>
          <a:prstGeom prst="rect">
            <a:avLst/>
          </a:prstGeom>
          <a:solidFill>
            <a:schemeClr val="tx1">
              <a:lumMod val="65000"/>
              <a:lumOff val="35000"/>
            </a:schemeClr>
          </a:solidFill>
          <a:ln w="38100">
            <a:solidFill>
              <a:schemeClr val="tx1">
                <a:lumMod val="85000"/>
                <a:lumOff val="15000"/>
              </a:schemeClr>
            </a:solidFill>
            <a:miter lim="800000"/>
            <a:headEnd/>
            <a:tailEnd/>
          </a:ln>
        </p:spPr>
        <p:txBody>
          <a:bodyPr wrap="none" anchor="ctr"/>
          <a:lstStyle/>
          <a:p>
            <a:pPr>
              <a:defRPr/>
            </a:pPr>
            <a:endParaRPr lang="en-US">
              <a:solidFill>
                <a:srgbClr val="000000"/>
              </a:solidFill>
            </a:endParaRPr>
          </a:p>
        </p:txBody>
      </p:sp>
      <p:sp>
        <p:nvSpPr>
          <p:cNvPr id="75781" name="Rectangle 5"/>
          <p:cNvSpPr>
            <a:spLocks noGrp="1" noChangeArrowheads="1"/>
          </p:cNvSpPr>
          <p:nvPr>
            <p:ph type="title" idx="4294967295"/>
          </p:nvPr>
        </p:nvSpPr>
        <p:spPr>
          <a:xfrm>
            <a:off x="-396875" y="-315913"/>
            <a:ext cx="10117138" cy="1371601"/>
          </a:xfrm>
        </p:spPr>
        <p:txBody>
          <a:bodyPr/>
          <a:lstStyle/>
          <a:p>
            <a:pPr eaLnBrk="1" fontAlgn="auto" hangingPunct="1">
              <a:spcAft>
                <a:spcPts val="0"/>
              </a:spcAft>
              <a:defRPr/>
            </a:pPr>
            <a:r>
              <a:rPr sz="3600" b="1" dirty="0" smtClean="0">
                <a:solidFill>
                  <a:schemeClr val="tx1"/>
                </a:solidFill>
              </a:rPr>
              <a:t> </a:t>
            </a:r>
            <a:r>
              <a:rPr lang="nl-NL" sz="5000" b="1" dirty="0" smtClean="0">
                <a:solidFill>
                  <a:schemeClr val="accent3"/>
                </a:solidFill>
              </a:rPr>
              <a:t>Critical Density</a:t>
            </a:r>
            <a:endParaRPr sz="5000" b="1" dirty="0" smtClean="0">
              <a:solidFill>
                <a:schemeClr val="accent3"/>
              </a:solidFill>
            </a:endParaRPr>
          </a:p>
        </p:txBody>
      </p:sp>
      <p:sp>
        <p:nvSpPr>
          <p:cNvPr id="6" name="TextBox 5"/>
          <p:cNvSpPr txBox="1"/>
          <p:nvPr/>
        </p:nvSpPr>
        <p:spPr>
          <a:xfrm>
            <a:off x="714375" y="1285875"/>
            <a:ext cx="7929563" cy="769938"/>
          </a:xfrm>
          <a:prstGeom prst="rect">
            <a:avLst/>
          </a:prstGeom>
          <a:noFill/>
        </p:spPr>
        <p:txBody>
          <a:bodyPr>
            <a:spAutoFit/>
          </a:bodyPr>
          <a:lstStyle/>
          <a:p>
            <a:pPr>
              <a:defRPr/>
            </a:pPr>
            <a:r>
              <a:rPr lang="en-US" sz="2200" b="1" dirty="0">
                <a:solidFill>
                  <a:srgbClr val="FFFFE9"/>
                </a:solidFill>
                <a:latin typeface="Arial"/>
              </a:rPr>
              <a:t>There is a 1-1 relation between the total energy content </a:t>
            </a:r>
          </a:p>
          <a:p>
            <a:pPr>
              <a:defRPr/>
            </a:pPr>
            <a:r>
              <a:rPr lang="en-US" sz="2200" b="1" dirty="0">
                <a:solidFill>
                  <a:srgbClr val="FFFFE9"/>
                </a:solidFill>
                <a:latin typeface="Arial"/>
              </a:rPr>
              <a:t>of the Universe  and its curvature. From FRW equations: </a:t>
            </a:r>
          </a:p>
        </p:txBody>
      </p:sp>
      <p:graphicFrame>
        <p:nvGraphicFramePr>
          <p:cNvPr id="27655" name="Object 3"/>
          <p:cNvGraphicFramePr>
            <a:graphicFrameLocks noChangeAspect="1"/>
          </p:cNvGraphicFramePr>
          <p:nvPr/>
        </p:nvGraphicFramePr>
        <p:xfrm>
          <a:off x="1143000" y="2214563"/>
          <a:ext cx="3143250" cy="1204912"/>
        </p:xfrm>
        <a:graphic>
          <a:graphicData uri="http://schemas.openxmlformats.org/presentationml/2006/ole">
            <mc:AlternateContent xmlns:mc="http://schemas.openxmlformats.org/markup-compatibility/2006">
              <mc:Choice xmlns:v="urn:schemas-microsoft-com:vml" Requires="v">
                <p:oleObj spid="_x0000_s146551" name="Equation" r:id="rId3" imgW="1091726" imgH="418918" progId="Equation.DSMT4">
                  <p:embed/>
                </p:oleObj>
              </mc:Choice>
              <mc:Fallback>
                <p:oleObj name="Equation" r:id="rId3" imgW="1091726" imgH="418918"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214563"/>
                        <a:ext cx="3143250" cy="1204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56" name="Object 2"/>
          <p:cNvGraphicFramePr>
            <a:graphicFrameLocks noChangeAspect="1"/>
          </p:cNvGraphicFramePr>
          <p:nvPr/>
        </p:nvGraphicFramePr>
        <p:xfrm>
          <a:off x="4857750" y="2500313"/>
          <a:ext cx="3500438" cy="642937"/>
        </p:xfrm>
        <a:graphic>
          <a:graphicData uri="http://schemas.openxmlformats.org/presentationml/2006/ole">
            <mc:AlternateContent xmlns:mc="http://schemas.openxmlformats.org/markup-compatibility/2006">
              <mc:Choice xmlns:v="urn:schemas-microsoft-com:vml" Requires="v">
                <p:oleObj spid="_x0000_s146552" name="Equation" r:id="rId5" imgW="1244600" imgH="228600" progId="Equation.DSMT4">
                  <p:embed/>
                </p:oleObj>
              </mc:Choice>
              <mc:Fallback>
                <p:oleObj name="Equation" r:id="rId5" imgW="124460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7750" y="2500313"/>
                        <a:ext cx="3500438"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57" name="Object 8"/>
          <p:cNvGraphicFramePr>
            <a:graphicFrameLocks noChangeAspect="1"/>
          </p:cNvGraphicFramePr>
          <p:nvPr/>
        </p:nvGraphicFramePr>
        <p:xfrm>
          <a:off x="785813" y="3929063"/>
          <a:ext cx="7500937" cy="2389187"/>
        </p:xfrm>
        <a:graphic>
          <a:graphicData uri="http://schemas.openxmlformats.org/presentationml/2006/ole">
            <mc:AlternateContent xmlns:mc="http://schemas.openxmlformats.org/markup-compatibility/2006">
              <mc:Choice xmlns:v="urn:schemas-microsoft-com:vml" Requires="v">
                <p:oleObj spid="_x0000_s146553" name="Equation" r:id="rId7" imgW="3505200" imgH="1117600" progId="Equation.DSMT4">
                  <p:embed/>
                </p:oleObj>
              </mc:Choice>
              <mc:Fallback>
                <p:oleObj name="Equation" r:id="rId7" imgW="3505200" imgH="111760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5813" y="3929063"/>
                        <a:ext cx="7500937" cy="2389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926740184"/>
      </p:ext>
    </p:extLst>
  </p:cSld>
  <p:clrMapOvr>
    <a:masterClrMapping/>
  </p:clrMapOvr>
  <p:transition>
    <p:zo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3"/>
          <p:cNvSpPr>
            <a:spLocks noChangeArrowheads="1"/>
          </p:cNvSpPr>
          <p:nvPr/>
        </p:nvSpPr>
        <p:spPr bwMode="auto">
          <a:xfrm>
            <a:off x="714375" y="3643313"/>
            <a:ext cx="7715250" cy="3071812"/>
          </a:xfrm>
          <a:prstGeom prst="rect">
            <a:avLst/>
          </a:prstGeom>
          <a:solidFill>
            <a:schemeClr val="tx1">
              <a:lumMod val="65000"/>
              <a:lumOff val="35000"/>
            </a:schemeClr>
          </a:solidFill>
          <a:ln w="38100">
            <a:solidFill>
              <a:schemeClr val="tx1">
                <a:lumMod val="75000"/>
                <a:lumOff val="25000"/>
              </a:schemeClr>
            </a:solidFill>
            <a:miter lim="800000"/>
            <a:headEnd/>
            <a:tailEnd/>
          </a:ln>
        </p:spPr>
        <p:txBody>
          <a:bodyPr wrap="none" anchor="ctr"/>
          <a:lstStyle/>
          <a:p>
            <a:pPr>
              <a:defRPr/>
            </a:pPr>
            <a:endParaRPr lang="en-US"/>
          </a:p>
        </p:txBody>
      </p:sp>
      <p:sp>
        <p:nvSpPr>
          <p:cNvPr id="7" name="Rectangle 3"/>
          <p:cNvSpPr>
            <a:spLocks noChangeArrowheads="1"/>
          </p:cNvSpPr>
          <p:nvPr/>
        </p:nvSpPr>
        <p:spPr bwMode="auto">
          <a:xfrm>
            <a:off x="4786313" y="2071688"/>
            <a:ext cx="3643312" cy="1500187"/>
          </a:xfrm>
          <a:prstGeom prst="rect">
            <a:avLst/>
          </a:prstGeom>
          <a:solidFill>
            <a:schemeClr val="tx1">
              <a:lumMod val="65000"/>
              <a:lumOff val="35000"/>
            </a:schemeClr>
          </a:solidFill>
          <a:ln w="38100">
            <a:solidFill>
              <a:schemeClr val="tx1">
                <a:lumMod val="85000"/>
                <a:lumOff val="15000"/>
              </a:schemeClr>
            </a:solidFill>
            <a:miter lim="800000"/>
            <a:headEnd/>
            <a:tailEnd/>
          </a:ln>
        </p:spPr>
        <p:txBody>
          <a:bodyPr wrap="none" anchor="ctr"/>
          <a:lstStyle/>
          <a:p>
            <a:pPr>
              <a:defRPr/>
            </a:pPr>
            <a:endParaRPr lang="en-US"/>
          </a:p>
        </p:txBody>
      </p:sp>
      <p:sp>
        <p:nvSpPr>
          <p:cNvPr id="86019" name="Rectangle 3"/>
          <p:cNvSpPr>
            <a:spLocks noChangeArrowheads="1"/>
          </p:cNvSpPr>
          <p:nvPr/>
        </p:nvSpPr>
        <p:spPr bwMode="auto">
          <a:xfrm>
            <a:off x="714375" y="2071688"/>
            <a:ext cx="4000500" cy="1500187"/>
          </a:xfrm>
          <a:prstGeom prst="rect">
            <a:avLst/>
          </a:prstGeom>
          <a:solidFill>
            <a:schemeClr val="tx1">
              <a:lumMod val="65000"/>
              <a:lumOff val="35000"/>
            </a:schemeClr>
          </a:solidFill>
          <a:ln w="38100">
            <a:solidFill>
              <a:schemeClr val="tx1">
                <a:lumMod val="85000"/>
                <a:lumOff val="15000"/>
              </a:schemeClr>
            </a:solidFill>
            <a:miter lim="800000"/>
            <a:headEnd/>
            <a:tailEnd/>
          </a:ln>
        </p:spPr>
        <p:txBody>
          <a:bodyPr wrap="none" anchor="ctr"/>
          <a:lstStyle/>
          <a:p>
            <a:pPr>
              <a:defRPr/>
            </a:pPr>
            <a:endParaRPr lang="en-US"/>
          </a:p>
        </p:txBody>
      </p:sp>
      <p:sp>
        <p:nvSpPr>
          <p:cNvPr id="75781" name="Rectangle 5"/>
          <p:cNvSpPr>
            <a:spLocks noGrp="1" noChangeArrowheads="1"/>
          </p:cNvSpPr>
          <p:nvPr>
            <p:ph type="title" idx="4294967295"/>
          </p:nvPr>
        </p:nvSpPr>
        <p:spPr>
          <a:xfrm>
            <a:off x="-396875" y="-315913"/>
            <a:ext cx="10117138" cy="1371601"/>
          </a:xfrm>
        </p:spPr>
        <p:txBody>
          <a:bodyPr/>
          <a:lstStyle/>
          <a:p>
            <a:pPr eaLnBrk="1" fontAlgn="auto" hangingPunct="1">
              <a:spcAft>
                <a:spcPts val="0"/>
              </a:spcAft>
              <a:defRPr/>
            </a:pPr>
            <a:r>
              <a:rPr sz="3600" b="1" dirty="0" smtClean="0">
                <a:solidFill>
                  <a:schemeClr val="tx1"/>
                </a:solidFill>
              </a:rPr>
              <a:t> </a:t>
            </a:r>
            <a:r>
              <a:rPr sz="5000" b="1" dirty="0" smtClean="0">
                <a:solidFill>
                  <a:schemeClr val="accent3"/>
                </a:solidFill>
              </a:rPr>
              <a:t>FRW Universe:  Curvature</a:t>
            </a:r>
          </a:p>
        </p:txBody>
      </p:sp>
      <p:sp>
        <p:nvSpPr>
          <p:cNvPr id="6" name="TextBox 5"/>
          <p:cNvSpPr txBox="1"/>
          <p:nvPr/>
        </p:nvSpPr>
        <p:spPr>
          <a:xfrm>
            <a:off x="714375" y="1285875"/>
            <a:ext cx="7929563" cy="769938"/>
          </a:xfrm>
          <a:prstGeom prst="rect">
            <a:avLst/>
          </a:prstGeom>
          <a:noFill/>
        </p:spPr>
        <p:txBody>
          <a:bodyPr>
            <a:spAutoFit/>
          </a:bodyPr>
          <a:lstStyle/>
          <a:p>
            <a:pPr>
              <a:defRPr/>
            </a:pPr>
            <a:r>
              <a:rPr lang="en-US" sz="2200" b="1" dirty="0">
                <a:solidFill>
                  <a:schemeClr val="accent3"/>
                </a:solidFill>
                <a:latin typeface="+mn-lt"/>
              </a:rPr>
              <a:t>There is a 1-1 relation between the total energy content </a:t>
            </a:r>
          </a:p>
          <a:p>
            <a:pPr>
              <a:defRPr/>
            </a:pPr>
            <a:r>
              <a:rPr lang="en-US" sz="2200" b="1" dirty="0">
                <a:solidFill>
                  <a:schemeClr val="accent3"/>
                </a:solidFill>
                <a:latin typeface="+mn-lt"/>
              </a:rPr>
              <a:t>of the Universe  and its curvature. From FRW equations: </a:t>
            </a:r>
          </a:p>
        </p:txBody>
      </p:sp>
      <p:graphicFrame>
        <p:nvGraphicFramePr>
          <p:cNvPr id="27655" name="Object 3"/>
          <p:cNvGraphicFramePr>
            <a:graphicFrameLocks noChangeAspect="1"/>
          </p:cNvGraphicFramePr>
          <p:nvPr/>
        </p:nvGraphicFramePr>
        <p:xfrm>
          <a:off x="1143000" y="2214563"/>
          <a:ext cx="3143250" cy="1204912"/>
        </p:xfrm>
        <a:graphic>
          <a:graphicData uri="http://schemas.openxmlformats.org/presentationml/2006/ole">
            <mc:AlternateContent xmlns:mc="http://schemas.openxmlformats.org/markup-compatibility/2006">
              <mc:Choice xmlns:v="urn:schemas-microsoft-com:vml" Requires="v">
                <p:oleObj spid="_x0000_s27835" name="Equation" r:id="rId3" imgW="1091726" imgH="418918" progId="Equation.DSMT4">
                  <p:embed/>
                </p:oleObj>
              </mc:Choice>
              <mc:Fallback>
                <p:oleObj name="Equation" r:id="rId3" imgW="1091726" imgH="418918" progId="Equation.DSMT4">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2214563"/>
                        <a:ext cx="3143250" cy="1204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56" name="Object 2"/>
          <p:cNvGraphicFramePr>
            <a:graphicFrameLocks noChangeAspect="1"/>
          </p:cNvGraphicFramePr>
          <p:nvPr/>
        </p:nvGraphicFramePr>
        <p:xfrm>
          <a:off x="4857750" y="2500313"/>
          <a:ext cx="3500438" cy="642937"/>
        </p:xfrm>
        <a:graphic>
          <a:graphicData uri="http://schemas.openxmlformats.org/presentationml/2006/ole">
            <mc:AlternateContent xmlns:mc="http://schemas.openxmlformats.org/markup-compatibility/2006">
              <mc:Choice xmlns:v="urn:schemas-microsoft-com:vml" Requires="v">
                <p:oleObj spid="_x0000_s27836" name="Equation" r:id="rId5" imgW="1244600" imgH="228600" progId="Equation.DSMT4">
                  <p:embed/>
                </p:oleObj>
              </mc:Choice>
              <mc:Fallback>
                <p:oleObj name="Equation" r:id="rId5" imgW="1244600" imgH="228600" progId="Equation.DSMT4">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57750" y="2500313"/>
                        <a:ext cx="3500438"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57" name="Object 8"/>
          <p:cNvGraphicFramePr>
            <a:graphicFrameLocks noChangeAspect="1"/>
          </p:cNvGraphicFramePr>
          <p:nvPr/>
        </p:nvGraphicFramePr>
        <p:xfrm>
          <a:off x="785813" y="3929063"/>
          <a:ext cx="7500937" cy="2389187"/>
        </p:xfrm>
        <a:graphic>
          <a:graphicData uri="http://schemas.openxmlformats.org/presentationml/2006/ole">
            <mc:AlternateContent xmlns:mc="http://schemas.openxmlformats.org/markup-compatibility/2006">
              <mc:Choice xmlns:v="urn:schemas-microsoft-com:vml" Requires="v">
                <p:oleObj spid="_x0000_s27837" name="Equation" r:id="rId7" imgW="3505200" imgH="1117600" progId="Equation.DSMT4">
                  <p:embed/>
                </p:oleObj>
              </mc:Choice>
              <mc:Fallback>
                <p:oleObj name="Equation" r:id="rId7" imgW="3505200" imgH="1117600" progId="Equation.DSMT4">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5813" y="3929063"/>
                        <a:ext cx="7500937" cy="23891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zo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785813" y="5143500"/>
            <a:ext cx="7775575" cy="1285875"/>
          </a:xfrm>
          <a:prstGeom prst="rect">
            <a:avLst/>
          </a:prstGeom>
          <a:solidFill>
            <a:schemeClr val="tx1">
              <a:lumMod val="65000"/>
              <a:lumOff val="35000"/>
            </a:schemeClr>
          </a:solidFill>
          <a:ln w="38100">
            <a:solidFill>
              <a:schemeClr val="tx1">
                <a:lumMod val="85000"/>
                <a:lumOff val="15000"/>
              </a:schemeClr>
            </a:solidFill>
            <a:miter lim="800000"/>
            <a:headEnd/>
            <a:tailEnd/>
          </a:ln>
        </p:spPr>
        <p:txBody>
          <a:bodyPr wrap="none" anchor="ctr"/>
          <a:lstStyle/>
          <a:p>
            <a:pPr>
              <a:defRPr/>
            </a:pPr>
            <a:endParaRPr lang="en-US"/>
          </a:p>
        </p:txBody>
      </p:sp>
      <p:sp>
        <p:nvSpPr>
          <p:cNvPr id="75781" name="Rectangle 5"/>
          <p:cNvSpPr>
            <a:spLocks noGrp="1" noChangeArrowheads="1"/>
          </p:cNvSpPr>
          <p:nvPr>
            <p:ph type="title" idx="4294967295"/>
          </p:nvPr>
        </p:nvSpPr>
        <p:spPr>
          <a:xfrm>
            <a:off x="-1401763" y="-243408"/>
            <a:ext cx="10117138" cy="1371601"/>
          </a:xfrm>
        </p:spPr>
        <p:txBody>
          <a:bodyPr/>
          <a:lstStyle/>
          <a:p>
            <a:pPr eaLnBrk="1" fontAlgn="auto" hangingPunct="1">
              <a:spcAft>
                <a:spcPts val="0"/>
              </a:spcAft>
              <a:defRPr/>
            </a:pPr>
            <a:r>
              <a:rPr sz="3600" b="1" dirty="0" smtClean="0">
                <a:solidFill>
                  <a:schemeClr val="accent5"/>
                </a:solidFill>
              </a:rPr>
              <a:t>                </a:t>
            </a:r>
            <a:r>
              <a:rPr lang="nl-NL" sz="3600" b="1" dirty="0" smtClean="0">
                <a:solidFill>
                  <a:schemeClr val="accent5"/>
                </a:solidFill>
              </a:rPr>
              <a:t>Radiation, Matter &amp; Dark Energy</a:t>
            </a:r>
            <a:endParaRPr sz="5600" b="1" dirty="0" smtClean="0">
              <a:solidFill>
                <a:schemeClr val="accent5"/>
              </a:solidFill>
            </a:endParaRPr>
          </a:p>
        </p:txBody>
      </p:sp>
      <p:graphicFrame>
        <p:nvGraphicFramePr>
          <p:cNvPr id="26628" name="Object 2"/>
          <p:cNvGraphicFramePr>
            <a:graphicFrameLocks noChangeAspect="1"/>
          </p:cNvGraphicFramePr>
          <p:nvPr/>
        </p:nvGraphicFramePr>
        <p:xfrm>
          <a:off x="1285875" y="5143500"/>
          <a:ext cx="6619875" cy="1214438"/>
        </p:xfrm>
        <a:graphic>
          <a:graphicData uri="http://schemas.openxmlformats.org/presentationml/2006/ole">
            <mc:AlternateContent xmlns:mc="http://schemas.openxmlformats.org/markup-compatibility/2006">
              <mc:Choice xmlns:v="urn:schemas-microsoft-com:vml" Requires="v">
                <p:oleObj spid="_x0000_s26875" name="Equation" r:id="rId3" imgW="1244600" imgH="228600" progId="Equation.DSMT4">
                  <p:embed/>
                </p:oleObj>
              </mc:Choice>
              <mc:Fallback>
                <p:oleObj name="Equation" r:id="rId3" imgW="1244600" imgH="228600"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5875" y="5143500"/>
                        <a:ext cx="6619875" cy="1214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TextBox 6"/>
          <p:cNvSpPr txBox="1"/>
          <p:nvPr/>
        </p:nvSpPr>
        <p:spPr>
          <a:xfrm>
            <a:off x="785813" y="714375"/>
            <a:ext cx="7929562" cy="4154488"/>
          </a:xfrm>
          <a:prstGeom prst="rect">
            <a:avLst/>
          </a:prstGeom>
          <a:noFill/>
        </p:spPr>
        <p:txBody>
          <a:bodyPr>
            <a:spAutoFit/>
          </a:bodyPr>
          <a:lstStyle/>
          <a:p>
            <a:pPr>
              <a:defRPr/>
            </a:pPr>
            <a:endParaRPr lang="en-US" sz="2200" b="1" dirty="0">
              <a:latin typeface="+mn-lt"/>
              <a:sym typeface="Mathematica1"/>
            </a:endParaRPr>
          </a:p>
          <a:p>
            <a:pPr>
              <a:buFont typeface="Mathematica1" pitchFamily="2" charset="2"/>
              <a:buChar char="·"/>
              <a:defRPr/>
            </a:pPr>
            <a:r>
              <a:rPr lang="en-US" sz="2200" b="1" dirty="0">
                <a:latin typeface="+mn-lt"/>
                <a:sym typeface="Mathematica1"/>
              </a:rPr>
              <a:t>  </a:t>
            </a:r>
            <a:r>
              <a:rPr lang="en-US" sz="2200" b="1" dirty="0">
                <a:solidFill>
                  <a:schemeClr val="accent3"/>
                </a:solidFill>
                <a:latin typeface="+mn-lt"/>
                <a:sym typeface="Mathematica1"/>
              </a:rPr>
              <a:t>The individual contributions to the energy density of </a:t>
            </a:r>
          </a:p>
          <a:p>
            <a:pPr>
              <a:defRPr/>
            </a:pPr>
            <a:r>
              <a:rPr lang="en-US" sz="2200" b="1" dirty="0">
                <a:solidFill>
                  <a:schemeClr val="accent3"/>
                </a:solidFill>
                <a:latin typeface="+mn-lt"/>
                <a:sym typeface="Mathematica1"/>
              </a:rPr>
              <a:t>   the Universe can be figured into the  parameter:</a:t>
            </a:r>
          </a:p>
          <a:p>
            <a:pPr>
              <a:defRPr/>
            </a:pPr>
            <a:endParaRPr lang="en-US" sz="2200" b="1" dirty="0">
              <a:latin typeface="+mn-lt"/>
              <a:sym typeface="Mathematica1"/>
            </a:endParaRPr>
          </a:p>
          <a:p>
            <a:pPr>
              <a:defRPr/>
            </a:pPr>
            <a:r>
              <a:rPr lang="en-US" sz="2200" b="1" dirty="0">
                <a:latin typeface="+mn-lt"/>
                <a:sym typeface="Mathematica1"/>
              </a:rPr>
              <a:t>    </a:t>
            </a:r>
            <a:r>
              <a:rPr lang="en-US" sz="2200" b="1" dirty="0">
                <a:solidFill>
                  <a:schemeClr val="accent3"/>
                </a:solidFill>
                <a:latin typeface="+mn-lt"/>
                <a:sym typeface="Mathematica1"/>
              </a:rPr>
              <a:t>- radiation          </a:t>
            </a:r>
          </a:p>
          <a:p>
            <a:pPr>
              <a:defRPr/>
            </a:pPr>
            <a:r>
              <a:rPr lang="en-US" sz="2200" b="1" dirty="0">
                <a:solidFill>
                  <a:schemeClr val="accent3"/>
                </a:solidFill>
                <a:latin typeface="+mn-lt"/>
                <a:sym typeface="Mathematica1"/>
              </a:rPr>
              <a:t>             </a:t>
            </a:r>
          </a:p>
          <a:p>
            <a:pPr>
              <a:defRPr/>
            </a:pPr>
            <a:r>
              <a:rPr lang="en-US" sz="2200" b="1" dirty="0">
                <a:solidFill>
                  <a:schemeClr val="accent3"/>
                </a:solidFill>
                <a:latin typeface="+mn-lt"/>
                <a:sym typeface="Mathematica1"/>
              </a:rPr>
              <a:t>                  </a:t>
            </a:r>
            <a:endParaRPr lang="en-US" sz="2200" b="1" baseline="-25000" dirty="0">
              <a:solidFill>
                <a:schemeClr val="accent3"/>
              </a:solidFill>
              <a:latin typeface="+mn-lt"/>
              <a:sym typeface="Mathematica1"/>
            </a:endParaRPr>
          </a:p>
          <a:p>
            <a:pPr>
              <a:defRPr/>
            </a:pPr>
            <a:r>
              <a:rPr lang="en-US" sz="2200" b="1" dirty="0">
                <a:solidFill>
                  <a:schemeClr val="accent3"/>
                </a:solidFill>
                <a:latin typeface="+mn-lt"/>
                <a:sym typeface="Mathematica1"/>
              </a:rPr>
              <a:t>    - matter </a:t>
            </a:r>
          </a:p>
          <a:p>
            <a:pPr>
              <a:defRPr/>
            </a:pPr>
            <a:endParaRPr lang="en-US" sz="2200" b="1" dirty="0">
              <a:solidFill>
                <a:schemeClr val="accent3"/>
              </a:solidFill>
              <a:latin typeface="+mn-lt"/>
              <a:sym typeface="Mathematica1"/>
            </a:endParaRPr>
          </a:p>
          <a:p>
            <a:pPr>
              <a:defRPr/>
            </a:pPr>
            <a:r>
              <a:rPr lang="en-US" sz="2200" b="1" dirty="0">
                <a:solidFill>
                  <a:schemeClr val="accent3"/>
                </a:solidFill>
                <a:latin typeface="+mn-lt"/>
                <a:sym typeface="Mathematica1"/>
              </a:rPr>
              <a:t>                                             </a:t>
            </a:r>
            <a:endParaRPr lang="en-US" sz="2200" b="1" baseline="-25000" dirty="0">
              <a:solidFill>
                <a:schemeClr val="accent3"/>
              </a:solidFill>
              <a:latin typeface="+mn-lt"/>
              <a:sym typeface="Mathematica1"/>
            </a:endParaRPr>
          </a:p>
          <a:p>
            <a:pPr>
              <a:defRPr/>
            </a:pPr>
            <a:r>
              <a:rPr lang="en-US" sz="2200" b="1" dirty="0">
                <a:solidFill>
                  <a:schemeClr val="accent3"/>
                </a:solidFill>
                <a:latin typeface="+mn-lt"/>
                <a:sym typeface="Mathematica1"/>
              </a:rPr>
              <a:t>    - dark energy/ </a:t>
            </a:r>
            <a:r>
              <a:rPr lang="en-US" sz="2200" b="1" dirty="0">
                <a:solidFill>
                  <a:schemeClr val="accent3"/>
                </a:solidFill>
                <a:latin typeface="+mn-lt"/>
              </a:rPr>
              <a:t>                                  </a:t>
            </a:r>
            <a:endParaRPr lang="en-US" sz="2200" b="1" dirty="0">
              <a:solidFill>
                <a:schemeClr val="accent3"/>
              </a:solidFill>
              <a:latin typeface="+mn-lt"/>
              <a:sym typeface="Mathematica1"/>
            </a:endParaRPr>
          </a:p>
          <a:p>
            <a:pPr>
              <a:defRPr/>
            </a:pPr>
            <a:r>
              <a:rPr lang="en-US" sz="2200" b="1" baseline="-25000" dirty="0">
                <a:solidFill>
                  <a:schemeClr val="accent3"/>
                </a:solidFill>
                <a:latin typeface="+mn-lt"/>
                <a:sym typeface="Mathematica1"/>
              </a:rPr>
              <a:t>          </a:t>
            </a:r>
            <a:r>
              <a:rPr lang="en-US" sz="2200" b="1" dirty="0">
                <a:solidFill>
                  <a:schemeClr val="accent3"/>
                </a:solidFill>
                <a:latin typeface="+mn-lt"/>
                <a:sym typeface="Mathematica1"/>
              </a:rPr>
              <a:t>cosmological constant</a:t>
            </a:r>
          </a:p>
        </p:txBody>
      </p:sp>
      <p:sp>
        <p:nvSpPr>
          <p:cNvPr id="8" name="Rectangle 7"/>
          <p:cNvSpPr/>
          <p:nvPr/>
        </p:nvSpPr>
        <p:spPr>
          <a:xfrm>
            <a:off x="785813" y="1000125"/>
            <a:ext cx="7786687" cy="85725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26631" name="Object 8"/>
          <p:cNvGraphicFramePr>
            <a:graphicFrameLocks noChangeAspect="1"/>
          </p:cNvGraphicFramePr>
          <p:nvPr/>
        </p:nvGraphicFramePr>
        <p:xfrm>
          <a:off x="4643438" y="2071688"/>
          <a:ext cx="3883025" cy="831850"/>
        </p:xfrm>
        <a:graphic>
          <a:graphicData uri="http://schemas.openxmlformats.org/presentationml/2006/ole">
            <mc:AlternateContent xmlns:mc="http://schemas.openxmlformats.org/markup-compatibility/2006">
              <mc:Choice xmlns:v="urn:schemas-microsoft-com:vml" Requires="v">
                <p:oleObj spid="_x0000_s26876" name="Equation" r:id="rId5" imgW="2133600" imgH="457200" progId="Equation.DSMT4">
                  <p:embed/>
                </p:oleObj>
              </mc:Choice>
              <mc:Fallback>
                <p:oleObj name="Equation" r:id="rId5" imgW="2133600" imgH="457200" progId="Equation.DSMT4">
                  <p:embed/>
                  <p:pic>
                    <p:nvPicPr>
                      <p:cNvPr id="0" name="Object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3438" y="2071688"/>
                        <a:ext cx="3883025" cy="831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632" name="Object 9"/>
          <p:cNvGraphicFramePr>
            <a:graphicFrameLocks noChangeAspect="1"/>
          </p:cNvGraphicFramePr>
          <p:nvPr/>
        </p:nvGraphicFramePr>
        <p:xfrm>
          <a:off x="4643438" y="3214688"/>
          <a:ext cx="1733550" cy="415925"/>
        </p:xfrm>
        <a:graphic>
          <a:graphicData uri="http://schemas.openxmlformats.org/presentationml/2006/ole">
            <mc:AlternateContent xmlns:mc="http://schemas.openxmlformats.org/markup-compatibility/2006">
              <mc:Choice xmlns:v="urn:schemas-microsoft-com:vml" Requires="v">
                <p:oleObj spid="_x0000_s26877" name="Equation" r:id="rId7" imgW="952087" imgH="228501" progId="Equation.DSMT4">
                  <p:embed/>
                </p:oleObj>
              </mc:Choice>
              <mc:Fallback>
                <p:oleObj name="Equation" r:id="rId7" imgW="952087" imgH="228501" progId="Equation.DSMT4">
                  <p:embed/>
                  <p:pic>
                    <p:nvPicPr>
                      <p:cNvPr id="0" name="Object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43438" y="3214688"/>
                        <a:ext cx="1733550"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6633" name="Object 10"/>
          <p:cNvGraphicFramePr>
            <a:graphicFrameLocks noChangeAspect="1"/>
          </p:cNvGraphicFramePr>
          <p:nvPr/>
        </p:nvGraphicFramePr>
        <p:xfrm>
          <a:off x="4714875" y="4071938"/>
          <a:ext cx="1271588" cy="715962"/>
        </p:xfrm>
        <a:graphic>
          <a:graphicData uri="http://schemas.openxmlformats.org/presentationml/2006/ole">
            <mc:AlternateContent xmlns:mc="http://schemas.openxmlformats.org/markup-compatibility/2006">
              <mc:Choice xmlns:v="urn:schemas-microsoft-com:vml" Requires="v">
                <p:oleObj spid="_x0000_s26878" name="Equation" r:id="rId9" imgW="698197" imgH="393529" progId="Equation.DSMT4">
                  <p:embed/>
                </p:oleObj>
              </mc:Choice>
              <mc:Fallback>
                <p:oleObj name="Equation" r:id="rId9" imgW="698197" imgH="393529" progId="Equation.DSMT4">
                  <p:embed/>
                  <p:pic>
                    <p:nvPicPr>
                      <p:cNvPr id="0" name="Object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4875" y="4071938"/>
                        <a:ext cx="1271588" cy="715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 name="Rectangle 9"/>
          <p:cNvSpPr/>
          <p:nvPr/>
        </p:nvSpPr>
        <p:spPr>
          <a:xfrm>
            <a:off x="785813" y="1928813"/>
            <a:ext cx="7786687" cy="314325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zo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AutoShape 2"/>
          <p:cNvSpPr>
            <a:spLocks noChangeArrowheads="1"/>
          </p:cNvSpPr>
          <p:nvPr/>
        </p:nvSpPr>
        <p:spPr bwMode="auto">
          <a:xfrm>
            <a:off x="250825" y="1412875"/>
            <a:ext cx="8713788" cy="4176713"/>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468560" y="2333219"/>
            <a:ext cx="9720263" cy="2336024"/>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4000" b="1" dirty="0" smtClean="0">
                <a:solidFill>
                  <a:srgbClr val="FFFFD9"/>
                </a:solidFill>
                <a:effectLst>
                  <a:outerShdw blurRad="38100" dist="38100" dir="2700000" algn="tl">
                    <a:srgbClr val="000000"/>
                  </a:outerShdw>
                </a:effectLst>
                <a:latin typeface="Arial"/>
              </a:rPr>
              <a:t>Hubble Expansion</a:t>
            </a:r>
            <a:endParaRPr lang="en-US" sz="40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endParaRPr lang="en-US" sz="4500" b="1" dirty="0">
              <a:solidFill>
                <a:srgbClr val="FFFFD9"/>
              </a:solidFill>
              <a:effectLst>
                <a:outerShdw blurRad="38100" dist="38100" dir="2700000" algn="tl">
                  <a:srgbClr val="000000"/>
                </a:outerShdw>
              </a:effectLst>
              <a:latin typeface="Arial"/>
            </a:endParaRPr>
          </a:p>
        </p:txBody>
      </p:sp>
    </p:spTree>
    <p:extLst>
      <p:ext uri="{BB962C8B-B14F-4D97-AF65-F5344CB8AC3E}">
        <p14:creationId xmlns:p14="http://schemas.microsoft.com/office/powerpoint/2010/main" val="4078571436"/>
      </p:ext>
    </p:extLst>
  </p:cSld>
  <p:clrMapOvr>
    <a:masterClrMapping/>
  </p:clrMapOvr>
  <p:transition>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684213" y="1340768"/>
            <a:ext cx="7775575" cy="3888432"/>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sp>
        <p:nvSpPr>
          <p:cNvPr id="75781" name="Rectangle 5"/>
          <p:cNvSpPr>
            <a:spLocks noGrp="1" noChangeArrowheads="1"/>
          </p:cNvSpPr>
          <p:nvPr>
            <p:ph type="title" idx="4294967295"/>
          </p:nvPr>
        </p:nvSpPr>
        <p:spPr>
          <a:xfrm>
            <a:off x="-486569" y="6565"/>
            <a:ext cx="10117138" cy="1371600"/>
          </a:xfrm>
        </p:spPr>
        <p:txBody>
          <a:bodyPr/>
          <a:lstStyle/>
          <a:p>
            <a:pPr eaLnBrk="1" fontAlgn="auto" hangingPunct="1">
              <a:spcAft>
                <a:spcPts val="0"/>
              </a:spcAft>
              <a:defRPr/>
            </a:pPr>
            <a:r>
              <a:rPr lang="en-US" sz="5000" b="1" dirty="0" smtClean="0">
                <a:solidFill>
                  <a:schemeClr val="accent3"/>
                </a:solidFill>
              </a:rPr>
              <a:t>Einstein Field Equation</a:t>
            </a:r>
            <a:endParaRPr sz="5000" b="1" dirty="0" smtClean="0">
              <a:solidFill>
                <a:schemeClr val="accent3"/>
              </a:solidFill>
            </a:endParaRPr>
          </a:p>
        </p:txBody>
      </p:sp>
      <p:sp>
        <p:nvSpPr>
          <p:cNvPr id="4" name="Down Arrow 3"/>
          <p:cNvSpPr/>
          <p:nvPr/>
        </p:nvSpPr>
        <p:spPr>
          <a:xfrm>
            <a:off x="4391980" y="2509948"/>
            <a:ext cx="360040" cy="10422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sp>
        <p:nvSpPr>
          <p:cNvPr id="10" name="TextBox 9"/>
          <p:cNvSpPr txBox="1"/>
          <p:nvPr/>
        </p:nvSpPr>
        <p:spPr>
          <a:xfrm>
            <a:off x="4860032" y="2738669"/>
            <a:ext cx="3461809" cy="584775"/>
          </a:xfrm>
          <a:prstGeom prst="rect">
            <a:avLst/>
          </a:prstGeom>
          <a:noFill/>
        </p:spPr>
        <p:txBody>
          <a:bodyPr wrap="square" rtlCol="0">
            <a:spAutoFit/>
          </a:bodyPr>
          <a:lstStyle/>
          <a:p>
            <a:r>
              <a:rPr lang="nl-NL" sz="1600" b="1" dirty="0" smtClean="0">
                <a:solidFill>
                  <a:srgbClr val="FFFFF7"/>
                </a:solidFill>
              </a:rPr>
              <a:t>Freedom to add a multiple of </a:t>
            </a:r>
          </a:p>
          <a:p>
            <a:r>
              <a:rPr lang="nl-NL" sz="1600" b="1" dirty="0">
                <a:solidFill>
                  <a:srgbClr val="FFFFF7"/>
                </a:solidFill>
              </a:rPr>
              <a:t>m</a:t>
            </a:r>
            <a:r>
              <a:rPr lang="nl-NL" sz="1600" b="1" dirty="0" smtClean="0">
                <a:solidFill>
                  <a:srgbClr val="FFFFF7"/>
                </a:solidFill>
              </a:rPr>
              <a:t>etric tensor to Einstein tensor: </a:t>
            </a:r>
            <a:endParaRPr lang="en-GB" sz="1600" b="1" dirty="0">
              <a:solidFill>
                <a:srgbClr val="FFFFF7"/>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359596873"/>
              </p:ext>
            </p:extLst>
          </p:nvPr>
        </p:nvGraphicFramePr>
        <p:xfrm>
          <a:off x="3686175" y="1484313"/>
          <a:ext cx="1841500" cy="777875"/>
        </p:xfrm>
        <a:graphic>
          <a:graphicData uri="http://schemas.openxmlformats.org/presentationml/2006/ole">
            <mc:AlternateContent xmlns:mc="http://schemas.openxmlformats.org/markup-compatibility/2006">
              <mc:Choice xmlns:v="urn:schemas-microsoft-com:vml" Requires="v">
                <p:oleObj spid="_x0000_s141462" name="Equation" r:id="rId3" imgW="571320" imgH="241200" progId="Equation.DSMT4">
                  <p:embed/>
                </p:oleObj>
              </mc:Choice>
              <mc:Fallback>
                <p:oleObj name="Equation" r:id="rId3" imgW="571320" imgH="241200" progId="Equation.DSMT4">
                  <p:embed/>
                  <p:pic>
                    <p:nvPicPr>
                      <p:cNvPr id="0" name="Object 2"/>
                      <p:cNvPicPr>
                        <a:picLocks noChangeAspect="1" noChangeArrowheads="1"/>
                      </p:cNvPicPr>
                      <p:nvPr/>
                    </p:nvPicPr>
                    <p:blipFill>
                      <a:blip r:embed="rId4"/>
                      <a:srcRect/>
                      <a:stretch>
                        <a:fillRect/>
                      </a:stretch>
                    </p:blipFill>
                    <p:spPr bwMode="auto">
                      <a:xfrm>
                        <a:off x="3686175" y="1484313"/>
                        <a:ext cx="1841500" cy="777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TextBox 12"/>
          <p:cNvSpPr txBox="1"/>
          <p:nvPr/>
        </p:nvSpPr>
        <p:spPr>
          <a:xfrm>
            <a:off x="2123728" y="1716749"/>
            <a:ext cx="3096344" cy="338554"/>
          </a:xfrm>
          <a:prstGeom prst="rect">
            <a:avLst/>
          </a:prstGeom>
          <a:noFill/>
        </p:spPr>
        <p:txBody>
          <a:bodyPr wrap="square" rtlCol="0">
            <a:spAutoFit/>
          </a:bodyPr>
          <a:lstStyle/>
          <a:p>
            <a:r>
              <a:rPr lang="nl-NL" sz="1600" b="1" dirty="0">
                <a:solidFill>
                  <a:srgbClr val="FFFFF7"/>
                </a:solidFill>
              </a:rPr>
              <a:t>a</a:t>
            </a:r>
            <a:r>
              <a:rPr lang="nl-NL" sz="1600" b="1" dirty="0" smtClean="0">
                <a:solidFill>
                  <a:srgbClr val="FFFFF7"/>
                </a:solidFill>
              </a:rPr>
              <a:t>lso: </a:t>
            </a:r>
            <a:endParaRPr lang="en-GB" sz="1600" b="1" dirty="0">
              <a:solidFill>
                <a:srgbClr val="FFFFF7"/>
              </a:solidFill>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2809788353"/>
              </p:ext>
            </p:extLst>
          </p:nvPr>
        </p:nvGraphicFramePr>
        <p:xfrm>
          <a:off x="2095500" y="3716338"/>
          <a:ext cx="4791075" cy="1268412"/>
        </p:xfrm>
        <a:graphic>
          <a:graphicData uri="http://schemas.openxmlformats.org/presentationml/2006/ole">
            <mc:AlternateContent xmlns:mc="http://schemas.openxmlformats.org/markup-compatibility/2006">
              <mc:Choice xmlns:v="urn:schemas-microsoft-com:vml" Requires="v">
                <p:oleObj spid="_x0000_s141463" name="Equation" r:id="rId5" imgW="1485720" imgH="393480" progId="Equation.DSMT4">
                  <p:embed/>
                </p:oleObj>
              </mc:Choice>
              <mc:Fallback>
                <p:oleObj name="Equation" r:id="rId5" imgW="1485720" imgH="393480" progId="Equation.DSMT4">
                  <p:embed/>
                  <p:pic>
                    <p:nvPicPr>
                      <p:cNvPr id="0" name="Object 2"/>
                      <p:cNvPicPr>
                        <a:picLocks noChangeAspect="1" noChangeArrowheads="1"/>
                      </p:cNvPicPr>
                      <p:nvPr/>
                    </p:nvPicPr>
                    <p:blipFill>
                      <a:blip r:embed="rId6"/>
                      <a:srcRect/>
                      <a:stretch>
                        <a:fillRect/>
                      </a:stretch>
                    </p:blipFill>
                    <p:spPr bwMode="auto">
                      <a:xfrm>
                        <a:off x="2095500" y="3716338"/>
                        <a:ext cx="4791075" cy="12684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 name="Rectangle 3"/>
          <p:cNvSpPr>
            <a:spLocks noChangeArrowheads="1"/>
          </p:cNvSpPr>
          <p:nvPr/>
        </p:nvSpPr>
        <p:spPr bwMode="auto">
          <a:xfrm>
            <a:off x="684212" y="5445224"/>
            <a:ext cx="7775575" cy="1181876"/>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graphicFrame>
        <p:nvGraphicFramePr>
          <p:cNvPr id="11" name="Object 10"/>
          <p:cNvGraphicFramePr>
            <a:graphicFrameLocks noChangeAspect="1"/>
          </p:cNvGraphicFramePr>
          <p:nvPr>
            <p:extLst>
              <p:ext uri="{D42A27DB-BD31-4B8C-83A1-F6EECF244321}">
                <p14:modId xmlns:p14="http://schemas.microsoft.com/office/powerpoint/2010/main" val="1455283468"/>
              </p:ext>
            </p:extLst>
          </p:nvPr>
        </p:nvGraphicFramePr>
        <p:xfrm>
          <a:off x="2123728" y="5661248"/>
          <a:ext cx="492125" cy="531813"/>
        </p:xfrm>
        <a:graphic>
          <a:graphicData uri="http://schemas.openxmlformats.org/presentationml/2006/ole">
            <mc:AlternateContent xmlns:mc="http://schemas.openxmlformats.org/markup-compatibility/2006">
              <mc:Choice xmlns:v="urn:schemas-microsoft-com:vml" Requires="v">
                <p:oleObj spid="_x0000_s141464" name="Equation" r:id="rId7" imgW="152280" imgH="164880" progId="Equation.DSMT4">
                  <p:embed/>
                </p:oleObj>
              </mc:Choice>
              <mc:Fallback>
                <p:oleObj name="Equation" r:id="rId7" imgW="152280" imgH="164880" progId="Equation.DSMT4">
                  <p:embed/>
                  <p:pic>
                    <p:nvPicPr>
                      <p:cNvPr id="0" name="Object 6"/>
                      <p:cNvPicPr>
                        <a:picLocks noChangeAspect="1" noChangeArrowheads="1"/>
                      </p:cNvPicPr>
                      <p:nvPr/>
                    </p:nvPicPr>
                    <p:blipFill>
                      <a:blip r:embed="rId8"/>
                      <a:srcRect/>
                      <a:stretch>
                        <a:fillRect/>
                      </a:stretch>
                    </p:blipFill>
                    <p:spPr bwMode="auto">
                      <a:xfrm>
                        <a:off x="2123728" y="5661248"/>
                        <a:ext cx="492125" cy="531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 name="TextBox 17"/>
          <p:cNvSpPr txBox="1"/>
          <p:nvPr/>
        </p:nvSpPr>
        <p:spPr>
          <a:xfrm>
            <a:off x="3066326" y="5805264"/>
            <a:ext cx="3096344" cy="338554"/>
          </a:xfrm>
          <a:prstGeom prst="rect">
            <a:avLst/>
          </a:prstGeom>
          <a:noFill/>
        </p:spPr>
        <p:txBody>
          <a:bodyPr wrap="square" rtlCol="0">
            <a:spAutoFit/>
          </a:bodyPr>
          <a:lstStyle/>
          <a:p>
            <a:r>
              <a:rPr lang="nl-NL" sz="1600" b="1" dirty="0" smtClean="0">
                <a:solidFill>
                  <a:srgbClr val="FFFFF7"/>
                </a:solidFill>
              </a:rPr>
              <a:t>:  Cosmological Constant </a:t>
            </a:r>
            <a:endParaRPr lang="en-GB" sz="1600" b="1" dirty="0">
              <a:solidFill>
                <a:srgbClr val="FFFFF7"/>
              </a:solidFill>
            </a:endParaRPr>
          </a:p>
        </p:txBody>
      </p:sp>
    </p:spTree>
    <p:extLst>
      <p:ext uri="{BB962C8B-B14F-4D97-AF65-F5344CB8AC3E}">
        <p14:creationId xmlns:p14="http://schemas.microsoft.com/office/powerpoint/2010/main" val="3947706255"/>
      </p:ext>
    </p:extLst>
  </p:cSld>
  <p:clrMapOvr>
    <a:masterClrMapping/>
  </p:clrMapOvr>
  <p:transition>
    <p:zo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5" name="Rectangle 3"/>
          <p:cNvSpPr>
            <a:spLocks noGrp="1" noChangeArrowheads="1"/>
          </p:cNvSpPr>
          <p:nvPr>
            <p:ph type="title"/>
          </p:nvPr>
        </p:nvSpPr>
        <p:spPr>
          <a:xfrm>
            <a:off x="611560" y="260648"/>
            <a:ext cx="8229600" cy="1143000"/>
          </a:xfrm>
        </p:spPr>
        <p:txBody>
          <a:bodyPr>
            <a:normAutofit/>
          </a:bodyPr>
          <a:lstStyle/>
          <a:p>
            <a:pPr eaLnBrk="1" fontAlgn="auto" hangingPunct="1">
              <a:spcAft>
                <a:spcPts val="0"/>
              </a:spcAft>
              <a:defRPr/>
            </a:pPr>
            <a:r>
              <a:rPr sz="6000" b="1" dirty="0" smtClean="0">
                <a:solidFill>
                  <a:schemeClr val="tx1"/>
                </a:solidFill>
              </a:rPr>
              <a:t>   Hubble  Expansion </a:t>
            </a:r>
          </a:p>
        </p:txBody>
      </p:sp>
      <p:sp>
        <p:nvSpPr>
          <p:cNvPr id="12295" name="Rectangle 4"/>
          <p:cNvSpPr>
            <a:spLocks noGrp="1" noChangeArrowheads="1"/>
          </p:cNvSpPr>
          <p:nvPr>
            <p:ph type="body" idx="4294967295"/>
          </p:nvPr>
        </p:nvSpPr>
        <p:spPr>
          <a:xfrm>
            <a:off x="500063" y="2286000"/>
            <a:ext cx="9144000" cy="5084763"/>
          </a:xfrm>
        </p:spPr>
        <p:txBody>
          <a:bodyPr/>
          <a:lstStyle/>
          <a:p>
            <a:pPr eaLnBrk="1" hangingPunct="1">
              <a:buClr>
                <a:schemeClr val="tx1"/>
              </a:buClr>
              <a:buFont typeface="Mathematica1" pitchFamily="2" charset="2"/>
              <a:buChar char="·"/>
            </a:pPr>
            <a:r>
              <a:rPr lang="en-US" altLang="en-US" sz="2000" b="1" dirty="0" smtClean="0">
                <a:sym typeface="Mathematica1" pitchFamily="2" charset="2"/>
              </a:rPr>
              <a:t>Cosmic  Expansion  is  a  uniform expansion of space</a:t>
            </a:r>
          </a:p>
          <a:p>
            <a:pPr eaLnBrk="1" hangingPunct="1">
              <a:buClr>
                <a:schemeClr val="tx1"/>
              </a:buClr>
              <a:buFont typeface="Wingdings 2" pitchFamily="18" charset="2"/>
              <a:buNone/>
            </a:pPr>
            <a:r>
              <a:rPr lang="en-US" altLang="en-US" sz="2000" b="1" dirty="0" smtClean="0">
                <a:sym typeface="Mathematica1" pitchFamily="2" charset="2"/>
              </a:rPr>
              <a:t> </a:t>
            </a:r>
          </a:p>
          <a:p>
            <a:pPr eaLnBrk="1" hangingPunct="1">
              <a:buClr>
                <a:schemeClr val="tx1"/>
              </a:buClr>
              <a:buFont typeface="Mathematica1" pitchFamily="2" charset="2"/>
              <a:buChar char="·"/>
            </a:pPr>
            <a:r>
              <a:rPr lang="en-US" altLang="en-US" sz="2000" b="1" dirty="0" smtClean="0">
                <a:sym typeface="Mathematica1" pitchFamily="2" charset="2"/>
              </a:rPr>
              <a:t>Objects do not move themselves:</a:t>
            </a:r>
          </a:p>
          <a:p>
            <a:pPr eaLnBrk="1" hangingPunct="1">
              <a:buClr>
                <a:schemeClr val="tx1"/>
              </a:buClr>
              <a:buFont typeface="Wingdings 2" pitchFamily="18" charset="2"/>
              <a:buNone/>
            </a:pPr>
            <a:r>
              <a:rPr lang="en-US" altLang="en-US" sz="2000" b="1" dirty="0" smtClean="0">
                <a:sym typeface="Mathematica1" pitchFamily="2" charset="2"/>
              </a:rPr>
              <a:t>     they  are  like beacons tied to a uniformly expanding sheet:</a:t>
            </a:r>
          </a:p>
          <a:p>
            <a:pPr eaLnBrk="1" hangingPunct="1">
              <a:buClr>
                <a:schemeClr val="tx1"/>
              </a:buClr>
              <a:buFont typeface="Wingdings 2" pitchFamily="18" charset="2"/>
              <a:buNone/>
            </a:pPr>
            <a:r>
              <a:rPr lang="en-US" altLang="en-US" sz="2000" b="1" dirty="0" smtClean="0">
                <a:sym typeface="Mathematica1" pitchFamily="2" charset="2"/>
              </a:rPr>
              <a:t> </a:t>
            </a:r>
            <a:endParaRPr lang="en-US" altLang="en-US" sz="2000" b="1" dirty="0" smtClean="0"/>
          </a:p>
        </p:txBody>
      </p:sp>
      <p:sp>
        <p:nvSpPr>
          <p:cNvPr id="5" name="Rectangle 4"/>
          <p:cNvSpPr/>
          <p:nvPr/>
        </p:nvSpPr>
        <p:spPr>
          <a:xfrm>
            <a:off x="428625" y="1928813"/>
            <a:ext cx="8358188" cy="21431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12290" name="Object 2"/>
          <p:cNvGraphicFramePr>
            <a:graphicFrameLocks noChangeAspect="1"/>
          </p:cNvGraphicFramePr>
          <p:nvPr/>
        </p:nvGraphicFramePr>
        <p:xfrm>
          <a:off x="714375" y="4643438"/>
          <a:ext cx="1847850" cy="501650"/>
        </p:xfrm>
        <a:graphic>
          <a:graphicData uri="http://schemas.openxmlformats.org/presentationml/2006/ole">
            <mc:AlternateContent xmlns:mc="http://schemas.openxmlformats.org/markup-compatibility/2006">
              <mc:Choice xmlns:v="urn:schemas-microsoft-com:vml" Requires="v">
                <p:oleObj spid="_x0000_s171118" name="Equation" r:id="rId3" imgW="749160" imgH="203040" progId="Equation.DSMT4">
                  <p:embed/>
                </p:oleObj>
              </mc:Choice>
              <mc:Fallback>
                <p:oleObj name="Equation" r:id="rId3" imgW="749160" imgH="2030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 y="4643438"/>
                        <a:ext cx="1847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291" name="Object 3"/>
          <p:cNvGraphicFramePr>
            <a:graphicFrameLocks noChangeAspect="1"/>
          </p:cNvGraphicFramePr>
          <p:nvPr/>
        </p:nvGraphicFramePr>
        <p:xfrm>
          <a:off x="714375" y="5472113"/>
          <a:ext cx="4286250" cy="984250"/>
        </p:xfrm>
        <a:graphic>
          <a:graphicData uri="http://schemas.openxmlformats.org/presentationml/2006/ole">
            <mc:AlternateContent xmlns:mc="http://schemas.openxmlformats.org/markup-compatibility/2006">
              <mc:Choice xmlns:v="urn:schemas-microsoft-com:vml" Requires="v">
                <p:oleObj spid="_x0000_s171119" name="Equation" r:id="rId5" imgW="1714320" imgH="393480" progId="Equation.DSMT4">
                  <p:embed/>
                </p:oleObj>
              </mc:Choice>
              <mc:Fallback>
                <p:oleObj name="Equation" r:id="rId5" imgW="1714320" imgH="3934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375" y="5472113"/>
                        <a:ext cx="4286250" cy="984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292" name="Object 4"/>
          <p:cNvGraphicFramePr>
            <a:graphicFrameLocks noChangeAspect="1"/>
          </p:cNvGraphicFramePr>
          <p:nvPr/>
        </p:nvGraphicFramePr>
        <p:xfrm>
          <a:off x="5643563" y="4786313"/>
          <a:ext cx="1947862" cy="1285875"/>
        </p:xfrm>
        <a:graphic>
          <a:graphicData uri="http://schemas.openxmlformats.org/presentationml/2006/ole">
            <mc:AlternateContent xmlns:mc="http://schemas.openxmlformats.org/markup-compatibility/2006">
              <mc:Choice xmlns:v="urn:schemas-microsoft-com:vml" Requires="v">
                <p:oleObj spid="_x0000_s171120" name="Equation" r:id="rId7" imgW="596880" imgH="393480" progId="Equation.DSMT4">
                  <p:embed/>
                </p:oleObj>
              </mc:Choice>
              <mc:Fallback>
                <p:oleObj name="Equation" r:id="rId7" imgW="596880" imgH="3934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3563" y="4786313"/>
                        <a:ext cx="1947862" cy="1285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 name="Right Brace 7"/>
          <p:cNvSpPr/>
          <p:nvPr/>
        </p:nvSpPr>
        <p:spPr>
          <a:xfrm>
            <a:off x="5143500" y="4572000"/>
            <a:ext cx="285750" cy="1785938"/>
          </a:xfrm>
          <a:prstGeom prst="rightBrac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white"/>
              </a:solidFill>
            </a:endParaRPr>
          </a:p>
        </p:txBody>
      </p:sp>
      <p:sp>
        <p:nvSpPr>
          <p:cNvPr id="9" name="Rectangle 8"/>
          <p:cNvSpPr/>
          <p:nvPr/>
        </p:nvSpPr>
        <p:spPr>
          <a:xfrm>
            <a:off x="428625" y="4286250"/>
            <a:ext cx="8358188" cy="2286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183020879"/>
      </p:ext>
    </p:extLst>
  </p:cSld>
  <p:clrMapOvr>
    <a:masterClrMapping/>
  </p:clrMapOvr>
  <p:transition>
    <p:zo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5" name="Rectangle 3"/>
          <p:cNvSpPr>
            <a:spLocks noGrp="1" noChangeArrowheads="1"/>
          </p:cNvSpPr>
          <p:nvPr>
            <p:ph type="title"/>
          </p:nvPr>
        </p:nvSpPr>
        <p:spPr>
          <a:xfrm>
            <a:off x="611560" y="260648"/>
            <a:ext cx="8229600" cy="1143000"/>
          </a:xfrm>
        </p:spPr>
        <p:txBody>
          <a:bodyPr>
            <a:normAutofit/>
          </a:bodyPr>
          <a:lstStyle/>
          <a:p>
            <a:pPr eaLnBrk="1" fontAlgn="auto" hangingPunct="1">
              <a:spcAft>
                <a:spcPts val="0"/>
              </a:spcAft>
              <a:defRPr/>
            </a:pPr>
            <a:r>
              <a:rPr sz="6000" b="1" dirty="0" smtClean="0">
                <a:solidFill>
                  <a:schemeClr val="tx1"/>
                </a:solidFill>
              </a:rPr>
              <a:t>    Hubble  Expansion </a:t>
            </a:r>
          </a:p>
        </p:txBody>
      </p:sp>
      <p:sp>
        <p:nvSpPr>
          <p:cNvPr id="13319" name="Rectangle 4"/>
          <p:cNvSpPr>
            <a:spLocks noGrp="1" noChangeArrowheads="1"/>
          </p:cNvSpPr>
          <p:nvPr>
            <p:ph type="body" idx="4294967295"/>
          </p:nvPr>
        </p:nvSpPr>
        <p:spPr>
          <a:xfrm>
            <a:off x="500063" y="2286000"/>
            <a:ext cx="9144000" cy="5084763"/>
          </a:xfrm>
        </p:spPr>
        <p:txBody>
          <a:bodyPr/>
          <a:lstStyle/>
          <a:p>
            <a:pPr eaLnBrk="1" hangingPunct="1">
              <a:buClr>
                <a:schemeClr val="tx1"/>
              </a:buClr>
              <a:buFont typeface="Mathematica1" pitchFamily="2" charset="2"/>
              <a:buChar char="·"/>
            </a:pPr>
            <a:r>
              <a:rPr lang="en-US" altLang="en-US" sz="2000" b="1" dirty="0" smtClean="0">
                <a:sym typeface="Mathematica1" pitchFamily="2" charset="2"/>
              </a:rPr>
              <a:t>Cosmic  Expansion  is  a  uniform expansion of space</a:t>
            </a:r>
          </a:p>
          <a:p>
            <a:pPr eaLnBrk="1" hangingPunct="1">
              <a:buClr>
                <a:schemeClr val="tx1"/>
              </a:buClr>
              <a:buFont typeface="Mathematica1" pitchFamily="2" charset="2"/>
              <a:buChar char="·"/>
            </a:pPr>
            <a:endParaRPr lang="en-US" altLang="en-US" sz="2000" b="1" dirty="0" smtClean="0">
              <a:sym typeface="Mathematica1" pitchFamily="2" charset="2"/>
            </a:endParaRPr>
          </a:p>
          <a:p>
            <a:pPr eaLnBrk="1" hangingPunct="1">
              <a:buClr>
                <a:schemeClr val="tx1"/>
              </a:buClr>
              <a:buFont typeface="Mathematica1" pitchFamily="2" charset="2"/>
              <a:buChar char="·"/>
            </a:pPr>
            <a:r>
              <a:rPr lang="en-US" altLang="en-US" sz="2000" b="1" dirty="0" smtClean="0">
                <a:sym typeface="Mathematica1" pitchFamily="2" charset="2"/>
              </a:rPr>
              <a:t>Objects do not move themselves:</a:t>
            </a:r>
          </a:p>
          <a:p>
            <a:pPr eaLnBrk="1" hangingPunct="1">
              <a:buClr>
                <a:schemeClr val="tx1"/>
              </a:buClr>
              <a:buFont typeface="Wingdings 2" pitchFamily="18" charset="2"/>
              <a:buNone/>
            </a:pPr>
            <a:r>
              <a:rPr lang="en-US" altLang="en-US" sz="2000" b="1" dirty="0" smtClean="0">
                <a:sym typeface="Mathematica1" pitchFamily="2" charset="2"/>
              </a:rPr>
              <a:t>     they  are  like beacons tied to a uniformly expanding sheet:</a:t>
            </a:r>
          </a:p>
          <a:p>
            <a:pPr eaLnBrk="1" hangingPunct="1">
              <a:buClr>
                <a:schemeClr val="tx1"/>
              </a:buClr>
              <a:buFont typeface="Wingdings 2" pitchFamily="18" charset="2"/>
              <a:buNone/>
            </a:pPr>
            <a:r>
              <a:rPr lang="en-US" altLang="en-US" sz="2000" b="1" dirty="0" smtClean="0">
                <a:sym typeface="Mathematica1" pitchFamily="2" charset="2"/>
              </a:rPr>
              <a:t> </a:t>
            </a:r>
            <a:endParaRPr lang="en-US" altLang="en-US" sz="2000" b="1" dirty="0" smtClean="0"/>
          </a:p>
        </p:txBody>
      </p:sp>
      <p:sp>
        <p:nvSpPr>
          <p:cNvPr id="5" name="Rectangle 4"/>
          <p:cNvSpPr/>
          <p:nvPr/>
        </p:nvSpPr>
        <p:spPr>
          <a:xfrm>
            <a:off x="428625" y="1928813"/>
            <a:ext cx="8358188" cy="21431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13314" name="Object 2"/>
          <p:cNvGraphicFramePr>
            <a:graphicFrameLocks noChangeAspect="1"/>
          </p:cNvGraphicFramePr>
          <p:nvPr/>
        </p:nvGraphicFramePr>
        <p:xfrm>
          <a:off x="714375" y="4643438"/>
          <a:ext cx="1847850" cy="501650"/>
        </p:xfrm>
        <a:graphic>
          <a:graphicData uri="http://schemas.openxmlformats.org/presentationml/2006/ole">
            <mc:AlternateContent xmlns:mc="http://schemas.openxmlformats.org/markup-compatibility/2006">
              <mc:Choice xmlns:v="urn:schemas-microsoft-com:vml" Requires="v">
                <p:oleObj spid="_x0000_s172142" name="Equation" r:id="rId3" imgW="749160" imgH="203040" progId="Equation.DSMT4">
                  <p:embed/>
                </p:oleObj>
              </mc:Choice>
              <mc:Fallback>
                <p:oleObj name="Equation" r:id="rId3" imgW="749160" imgH="2030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75" y="4643438"/>
                        <a:ext cx="1847850" cy="501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15" name="Object 3"/>
          <p:cNvGraphicFramePr>
            <a:graphicFrameLocks noChangeAspect="1"/>
          </p:cNvGraphicFramePr>
          <p:nvPr/>
        </p:nvGraphicFramePr>
        <p:xfrm>
          <a:off x="714375" y="5472113"/>
          <a:ext cx="4286250" cy="984250"/>
        </p:xfrm>
        <a:graphic>
          <a:graphicData uri="http://schemas.openxmlformats.org/presentationml/2006/ole">
            <mc:AlternateContent xmlns:mc="http://schemas.openxmlformats.org/markup-compatibility/2006">
              <mc:Choice xmlns:v="urn:schemas-microsoft-com:vml" Requires="v">
                <p:oleObj spid="_x0000_s172143" name="Equation" r:id="rId5" imgW="1714320" imgH="393480" progId="Equation.DSMT4">
                  <p:embed/>
                </p:oleObj>
              </mc:Choice>
              <mc:Fallback>
                <p:oleObj name="Equation" r:id="rId5" imgW="1714320" imgH="39348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375" y="5472113"/>
                        <a:ext cx="4286250" cy="984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3316" name="Object 4"/>
          <p:cNvGraphicFramePr>
            <a:graphicFrameLocks noChangeAspect="1"/>
          </p:cNvGraphicFramePr>
          <p:nvPr/>
        </p:nvGraphicFramePr>
        <p:xfrm>
          <a:off x="5643563" y="4786313"/>
          <a:ext cx="1947862" cy="1285875"/>
        </p:xfrm>
        <a:graphic>
          <a:graphicData uri="http://schemas.openxmlformats.org/presentationml/2006/ole">
            <mc:AlternateContent xmlns:mc="http://schemas.openxmlformats.org/markup-compatibility/2006">
              <mc:Choice xmlns:v="urn:schemas-microsoft-com:vml" Requires="v">
                <p:oleObj spid="_x0000_s172144" name="Equation" r:id="rId7" imgW="596880" imgH="393480" progId="Equation.DSMT4">
                  <p:embed/>
                </p:oleObj>
              </mc:Choice>
              <mc:Fallback>
                <p:oleObj name="Equation" r:id="rId7" imgW="596880" imgH="3934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643563" y="4786313"/>
                        <a:ext cx="1947862" cy="1285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8" name="Right Brace 7"/>
          <p:cNvSpPr/>
          <p:nvPr/>
        </p:nvSpPr>
        <p:spPr>
          <a:xfrm>
            <a:off x="5143500" y="4572000"/>
            <a:ext cx="285750" cy="1785938"/>
          </a:xfrm>
          <a:prstGeom prst="rightBrac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white"/>
              </a:solidFill>
            </a:endParaRPr>
          </a:p>
        </p:txBody>
      </p:sp>
      <p:sp>
        <p:nvSpPr>
          <p:cNvPr id="9" name="Rectangle 8"/>
          <p:cNvSpPr/>
          <p:nvPr/>
        </p:nvSpPr>
        <p:spPr>
          <a:xfrm>
            <a:off x="428625" y="4286250"/>
            <a:ext cx="8358188" cy="2286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0" name="Oval 9"/>
          <p:cNvSpPr/>
          <p:nvPr/>
        </p:nvSpPr>
        <p:spPr>
          <a:xfrm>
            <a:off x="2000250" y="4429125"/>
            <a:ext cx="928688" cy="928688"/>
          </a:xfrm>
          <a:prstGeom prst="ellips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2" name="Rectangle 11"/>
          <p:cNvSpPr/>
          <p:nvPr/>
        </p:nvSpPr>
        <p:spPr>
          <a:xfrm>
            <a:off x="3214688" y="3929063"/>
            <a:ext cx="2428875" cy="428625"/>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1" name="TextBox 10"/>
          <p:cNvSpPr txBox="1"/>
          <p:nvPr/>
        </p:nvSpPr>
        <p:spPr>
          <a:xfrm>
            <a:off x="3286125" y="3929063"/>
            <a:ext cx="2428875" cy="646112"/>
          </a:xfrm>
          <a:prstGeom prst="rect">
            <a:avLst/>
          </a:prstGeom>
          <a:noFill/>
          <a:ln>
            <a:noFill/>
          </a:ln>
        </p:spPr>
        <p:txBody>
          <a:bodyPr>
            <a:spAutoFit/>
          </a:bodyPr>
          <a:lstStyle/>
          <a:p>
            <a:pPr>
              <a:defRPr/>
            </a:pPr>
            <a:r>
              <a:rPr lang="en-US" b="1" dirty="0">
                <a:solidFill>
                  <a:prstClr val="black">
                    <a:lumMod val="85000"/>
                    <a:lumOff val="15000"/>
                  </a:prstClr>
                </a:solidFill>
                <a:latin typeface="Constantia"/>
              </a:rPr>
              <a:t>Comoving  Position</a:t>
            </a:r>
          </a:p>
          <a:p>
            <a:pPr>
              <a:defRPr/>
            </a:pPr>
            <a:endParaRPr lang="en-US" dirty="0">
              <a:solidFill>
                <a:prstClr val="white"/>
              </a:solidFill>
            </a:endParaRPr>
          </a:p>
        </p:txBody>
      </p:sp>
      <p:cxnSp>
        <p:nvCxnSpPr>
          <p:cNvPr id="16" name="Straight Arrow Connector 15"/>
          <p:cNvCxnSpPr/>
          <p:nvPr/>
        </p:nvCxnSpPr>
        <p:spPr>
          <a:xfrm rot="10800000" flipV="1">
            <a:off x="2857500" y="4357688"/>
            <a:ext cx="714375" cy="357187"/>
          </a:xfrm>
          <a:prstGeom prst="straightConnector1">
            <a:avLst/>
          </a:prstGeom>
          <a:ln w="38100">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6143625" y="3429000"/>
            <a:ext cx="2428875" cy="646113"/>
          </a:xfrm>
          <a:prstGeom prst="rect">
            <a:avLst/>
          </a:prstGeom>
          <a:noFill/>
          <a:ln>
            <a:noFill/>
          </a:ln>
        </p:spPr>
        <p:txBody>
          <a:bodyPr>
            <a:spAutoFit/>
          </a:bodyPr>
          <a:lstStyle/>
          <a:p>
            <a:pPr>
              <a:defRPr/>
            </a:pPr>
            <a:r>
              <a:rPr lang="en-US" b="1" dirty="0">
                <a:solidFill>
                  <a:prstClr val="black">
                    <a:lumMod val="85000"/>
                    <a:lumOff val="15000"/>
                  </a:prstClr>
                </a:solidFill>
                <a:latin typeface="Constantia"/>
              </a:rPr>
              <a:t>Comoving  Position</a:t>
            </a:r>
          </a:p>
          <a:p>
            <a:pPr>
              <a:defRPr/>
            </a:pPr>
            <a:endParaRPr lang="en-US" dirty="0">
              <a:solidFill>
                <a:prstClr val="white"/>
              </a:solidFill>
            </a:endParaRPr>
          </a:p>
        </p:txBody>
      </p:sp>
      <p:sp>
        <p:nvSpPr>
          <p:cNvPr id="20" name="Rectangle 19"/>
          <p:cNvSpPr/>
          <p:nvPr/>
        </p:nvSpPr>
        <p:spPr>
          <a:xfrm>
            <a:off x="6143625" y="3429000"/>
            <a:ext cx="2428875" cy="1285875"/>
          </a:xfrm>
          <a:prstGeom prst="rect">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TextBox 20"/>
          <p:cNvSpPr txBox="1"/>
          <p:nvPr/>
        </p:nvSpPr>
        <p:spPr>
          <a:xfrm>
            <a:off x="6143625" y="3500438"/>
            <a:ext cx="2428875" cy="1477962"/>
          </a:xfrm>
          <a:prstGeom prst="rect">
            <a:avLst/>
          </a:prstGeom>
          <a:noFill/>
          <a:ln>
            <a:noFill/>
          </a:ln>
        </p:spPr>
        <p:txBody>
          <a:bodyPr>
            <a:spAutoFit/>
          </a:bodyPr>
          <a:lstStyle/>
          <a:p>
            <a:pPr>
              <a:defRPr/>
            </a:pPr>
            <a:r>
              <a:rPr lang="en-US" b="1" dirty="0">
                <a:solidFill>
                  <a:prstClr val="black">
                    <a:lumMod val="85000"/>
                    <a:lumOff val="15000"/>
                  </a:prstClr>
                </a:solidFill>
                <a:latin typeface="Constantia"/>
              </a:rPr>
              <a:t>Hubble  Parameter:</a:t>
            </a:r>
          </a:p>
          <a:p>
            <a:pPr>
              <a:defRPr/>
            </a:pPr>
            <a:endParaRPr lang="en-US" b="1" dirty="0">
              <a:solidFill>
                <a:prstClr val="black">
                  <a:lumMod val="85000"/>
                  <a:lumOff val="15000"/>
                </a:prstClr>
              </a:solidFill>
              <a:latin typeface="Constantia"/>
            </a:endParaRPr>
          </a:p>
          <a:p>
            <a:pPr>
              <a:defRPr/>
            </a:pPr>
            <a:r>
              <a:rPr lang="en-US" b="1" dirty="0">
                <a:solidFill>
                  <a:prstClr val="black">
                    <a:lumMod val="85000"/>
                    <a:lumOff val="15000"/>
                  </a:prstClr>
                </a:solidFill>
                <a:latin typeface="Constantia"/>
              </a:rPr>
              <a:t>Hubble  “constant”:</a:t>
            </a:r>
          </a:p>
          <a:p>
            <a:pPr>
              <a:defRPr/>
            </a:pPr>
            <a:r>
              <a:rPr lang="en-US" b="1" dirty="0">
                <a:solidFill>
                  <a:prstClr val="black">
                    <a:lumMod val="85000"/>
                    <a:lumOff val="15000"/>
                  </a:prstClr>
                </a:solidFill>
                <a:latin typeface="Constantia"/>
              </a:rPr>
              <a:t>             H</a:t>
            </a:r>
            <a:r>
              <a:rPr lang="en-US" b="1" baseline="-25000" dirty="0">
                <a:solidFill>
                  <a:prstClr val="black">
                    <a:lumMod val="85000"/>
                    <a:lumOff val="15000"/>
                  </a:prstClr>
                </a:solidFill>
                <a:latin typeface="Constantia"/>
              </a:rPr>
              <a:t>0</a:t>
            </a:r>
            <a:r>
              <a:rPr lang="en-US" b="1" dirty="0">
                <a:solidFill>
                  <a:prstClr val="black">
                    <a:lumMod val="85000"/>
                    <a:lumOff val="15000"/>
                  </a:prstClr>
                </a:solidFill>
                <a:latin typeface="Constantia"/>
                <a:sym typeface="Mathematica1"/>
              </a:rPr>
              <a:t>H(t=t</a:t>
            </a:r>
            <a:r>
              <a:rPr lang="en-US" b="1" baseline="-25000" dirty="0">
                <a:solidFill>
                  <a:prstClr val="black">
                    <a:lumMod val="85000"/>
                    <a:lumOff val="15000"/>
                  </a:prstClr>
                </a:solidFill>
                <a:latin typeface="Constantia"/>
                <a:sym typeface="Mathematica1"/>
              </a:rPr>
              <a:t>0</a:t>
            </a:r>
            <a:r>
              <a:rPr lang="en-US" b="1" dirty="0">
                <a:solidFill>
                  <a:prstClr val="black">
                    <a:lumMod val="85000"/>
                    <a:lumOff val="15000"/>
                  </a:prstClr>
                </a:solidFill>
                <a:latin typeface="Constantia"/>
                <a:sym typeface="Mathematica1"/>
              </a:rPr>
              <a:t>)</a:t>
            </a:r>
            <a:endParaRPr lang="en-US" b="1" dirty="0">
              <a:solidFill>
                <a:prstClr val="black">
                  <a:lumMod val="85000"/>
                  <a:lumOff val="15000"/>
                </a:prstClr>
              </a:solidFill>
              <a:latin typeface="Constantia"/>
            </a:endParaRPr>
          </a:p>
          <a:p>
            <a:pPr>
              <a:defRPr/>
            </a:pPr>
            <a:endParaRPr lang="en-US" dirty="0">
              <a:solidFill>
                <a:prstClr val="white"/>
              </a:solidFill>
            </a:endParaRPr>
          </a:p>
        </p:txBody>
      </p:sp>
      <p:sp>
        <p:nvSpPr>
          <p:cNvPr id="22" name="Oval 21"/>
          <p:cNvSpPr/>
          <p:nvPr/>
        </p:nvSpPr>
        <p:spPr>
          <a:xfrm>
            <a:off x="5572125" y="4857750"/>
            <a:ext cx="1143000" cy="1143000"/>
          </a:xfrm>
          <a:prstGeom prst="ellipse">
            <a:avLst/>
          </a:prstGeom>
          <a:no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23" name="Straight Arrow Connector 22"/>
          <p:cNvCxnSpPr>
            <a:endCxn id="22" idx="7"/>
          </p:cNvCxnSpPr>
          <p:nvPr/>
        </p:nvCxnSpPr>
        <p:spPr>
          <a:xfrm rot="10800000" flipV="1">
            <a:off x="6548438" y="4714875"/>
            <a:ext cx="381000" cy="309563"/>
          </a:xfrm>
          <a:prstGeom prst="straightConnector1">
            <a:avLst/>
          </a:prstGeom>
          <a:ln w="38100">
            <a:solidFill>
              <a:schemeClr val="tx2">
                <a:lumMod val="50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8907846"/>
      </p:ext>
    </p:extLst>
  </p:cSld>
  <p:clrMapOvr>
    <a:masterClrMapping/>
  </p:clrMapOvr>
  <p:transition>
    <p:zo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5" name="Rectangle 3"/>
          <p:cNvSpPr>
            <a:spLocks noGrp="1" noChangeArrowheads="1"/>
          </p:cNvSpPr>
          <p:nvPr>
            <p:ph type="title"/>
          </p:nvPr>
        </p:nvSpPr>
        <p:spPr>
          <a:xfrm>
            <a:off x="642910" y="0"/>
            <a:ext cx="8229600" cy="1143000"/>
          </a:xfrm>
        </p:spPr>
        <p:txBody>
          <a:bodyPr/>
          <a:lstStyle/>
          <a:p>
            <a:pPr eaLnBrk="1" fontAlgn="auto" hangingPunct="1">
              <a:spcAft>
                <a:spcPts val="0"/>
              </a:spcAft>
              <a:defRPr/>
            </a:pPr>
            <a:r>
              <a:rPr sz="6000" b="1" smtClean="0">
                <a:solidFill>
                  <a:schemeClr val="tx1"/>
                </a:solidFill>
              </a:rPr>
              <a:t>   Hubble  Parameter </a:t>
            </a:r>
          </a:p>
        </p:txBody>
      </p:sp>
      <p:sp>
        <p:nvSpPr>
          <p:cNvPr id="74756" name="Rectangle 4"/>
          <p:cNvSpPr>
            <a:spLocks noGrp="1" noChangeArrowheads="1"/>
          </p:cNvSpPr>
          <p:nvPr>
            <p:ph type="body" idx="4294967295"/>
          </p:nvPr>
        </p:nvSpPr>
        <p:spPr>
          <a:xfrm>
            <a:off x="500063" y="1500188"/>
            <a:ext cx="9144000" cy="5084762"/>
          </a:xfrm>
        </p:spPr>
        <p:txBody>
          <a:bodyPr>
            <a:normAutofit lnSpcReduction="10000"/>
          </a:bodyPr>
          <a:lstStyle/>
          <a:p>
            <a:pPr marL="274320" indent="-274320" eaLnBrk="1" fontAlgn="auto" hangingPunct="1">
              <a:spcAft>
                <a:spcPts val="0"/>
              </a:spcAft>
              <a:buClr>
                <a:schemeClr val="tx1"/>
              </a:buClr>
              <a:buFont typeface="Mathematica1" pitchFamily="2" charset="2"/>
              <a:buChar char="·"/>
              <a:defRPr/>
            </a:pPr>
            <a:r>
              <a:rPr lang="en-US" sz="2000" b="1" dirty="0" smtClean="0">
                <a:sym typeface="Mathematica1" pitchFamily="2" charset="2"/>
              </a:rPr>
              <a:t>For a long time, the correct value of the Hubble constant H</a:t>
            </a:r>
            <a:r>
              <a:rPr lang="en-US" sz="2000" b="1" baseline="-25000" dirty="0" smtClean="0">
                <a:sym typeface="Mathematica1" pitchFamily="2" charset="2"/>
              </a:rPr>
              <a:t>0</a:t>
            </a:r>
            <a:endParaRPr lang="en-US" sz="2000" b="1" dirty="0" smtClean="0">
              <a:sym typeface="Mathematica1" pitchFamily="2" charset="2"/>
            </a:endParaRPr>
          </a:p>
          <a:p>
            <a:pPr marL="274320" indent="-274320" eaLnBrk="1" fontAlgn="auto" hangingPunct="1">
              <a:spcAft>
                <a:spcPts val="0"/>
              </a:spcAft>
              <a:buClr>
                <a:schemeClr val="tx1"/>
              </a:buClr>
              <a:buFont typeface="Wingdings 2"/>
              <a:buNone/>
              <a:defRPr/>
            </a:pPr>
            <a:r>
              <a:rPr lang="en-US" sz="2000" b="1" dirty="0" smtClean="0">
                <a:sym typeface="Mathematica1" pitchFamily="2" charset="2"/>
              </a:rPr>
              <a:t>     was a major unsettled issue:</a:t>
            </a:r>
          </a:p>
          <a:p>
            <a:pPr marL="274320" indent="-274320" eaLnBrk="1" fontAlgn="auto" hangingPunct="1">
              <a:spcAft>
                <a:spcPts val="0"/>
              </a:spcAft>
              <a:buClr>
                <a:schemeClr val="tx1"/>
              </a:buClr>
              <a:buFont typeface="Wingdings 2"/>
              <a:buNone/>
              <a:defRPr/>
            </a:pPr>
            <a:endParaRPr lang="en-US" sz="2000" b="1" baseline="-25000" dirty="0" smtClean="0">
              <a:sym typeface="Mathematica1" pitchFamily="2" charset="2"/>
            </a:endParaRPr>
          </a:p>
          <a:p>
            <a:pPr marL="274320" indent="-274320" eaLnBrk="1" fontAlgn="auto" hangingPunct="1">
              <a:spcAft>
                <a:spcPts val="0"/>
              </a:spcAft>
              <a:buClr>
                <a:schemeClr val="tx1"/>
              </a:buClr>
              <a:buFont typeface="Wingdings 2"/>
              <a:buNone/>
              <a:defRPr/>
            </a:pPr>
            <a:r>
              <a:rPr lang="en-US" sz="2000" b="1" baseline="-25000" dirty="0" smtClean="0">
                <a:sym typeface="Mathematica1" pitchFamily="2" charset="2"/>
              </a:rPr>
              <a:t> </a:t>
            </a:r>
            <a:r>
              <a:rPr lang="en-US" sz="2000" b="1" dirty="0" smtClean="0">
                <a:sym typeface="Mathematica1" pitchFamily="2" charset="2"/>
              </a:rPr>
              <a:t>              H</a:t>
            </a:r>
            <a:r>
              <a:rPr lang="en-US" sz="2000" b="1" baseline="-25000" dirty="0" smtClean="0">
                <a:sym typeface="Mathematica1" pitchFamily="2" charset="2"/>
              </a:rPr>
              <a:t>0</a:t>
            </a:r>
            <a:r>
              <a:rPr lang="en-US" sz="2000" b="1" dirty="0" smtClean="0">
                <a:sym typeface="Mathematica1" pitchFamily="2" charset="2"/>
              </a:rPr>
              <a:t> = 50  km s</a:t>
            </a:r>
            <a:r>
              <a:rPr lang="en-US" sz="2000" b="1" baseline="30000" dirty="0" smtClean="0">
                <a:sym typeface="Mathematica1" pitchFamily="2" charset="2"/>
              </a:rPr>
              <a:t>-1</a:t>
            </a:r>
            <a:r>
              <a:rPr lang="en-US" sz="2000" b="1" dirty="0" smtClean="0">
                <a:sym typeface="Mathematica1" pitchFamily="2" charset="2"/>
              </a:rPr>
              <a:t> Mpc</a:t>
            </a:r>
            <a:r>
              <a:rPr lang="en-US" sz="2000" b="1" baseline="30000" dirty="0" smtClean="0">
                <a:sym typeface="Mathematica1" pitchFamily="2" charset="2"/>
              </a:rPr>
              <a:t>-1</a:t>
            </a:r>
            <a:r>
              <a:rPr lang="en-US" sz="2000" b="1" dirty="0" smtClean="0">
                <a:sym typeface="Mathematica1" pitchFamily="2" charset="2"/>
              </a:rPr>
              <a:t>                      H</a:t>
            </a:r>
            <a:r>
              <a:rPr lang="en-US" sz="2000" b="1" baseline="-25000" dirty="0" smtClean="0">
                <a:sym typeface="Mathematica1" pitchFamily="2" charset="2"/>
              </a:rPr>
              <a:t>0</a:t>
            </a:r>
            <a:r>
              <a:rPr lang="en-US" sz="2000" b="1" dirty="0" smtClean="0">
                <a:sym typeface="Mathematica1" pitchFamily="2" charset="2"/>
              </a:rPr>
              <a:t> = 100  km s</a:t>
            </a:r>
            <a:r>
              <a:rPr lang="en-US" sz="2000" b="1" baseline="30000" dirty="0" smtClean="0">
                <a:sym typeface="Mathematica1" pitchFamily="2" charset="2"/>
              </a:rPr>
              <a:t>-1</a:t>
            </a:r>
            <a:r>
              <a:rPr lang="en-US" sz="2000" b="1" dirty="0" smtClean="0">
                <a:sym typeface="Mathematica1" pitchFamily="2" charset="2"/>
              </a:rPr>
              <a:t> Mpc</a:t>
            </a:r>
            <a:r>
              <a:rPr lang="en-US" sz="2000" b="1" baseline="30000" dirty="0" smtClean="0">
                <a:sym typeface="Mathematica1" pitchFamily="2" charset="2"/>
              </a:rPr>
              <a:t>-1</a:t>
            </a:r>
            <a:r>
              <a:rPr lang="en-US" sz="2000" b="1" dirty="0" smtClean="0">
                <a:sym typeface="Mathematica1" pitchFamily="2" charset="2"/>
              </a:rPr>
              <a:t> </a:t>
            </a:r>
          </a:p>
          <a:p>
            <a:pPr marL="274320" indent="-274320" eaLnBrk="1" fontAlgn="auto" hangingPunct="1">
              <a:spcAft>
                <a:spcPts val="0"/>
              </a:spcAft>
              <a:buClr>
                <a:schemeClr val="tx1"/>
              </a:buClr>
              <a:buFont typeface="Wingdings 2"/>
              <a:buNone/>
              <a:defRPr/>
            </a:pPr>
            <a:endParaRPr lang="en-US" sz="2000" b="1" dirty="0" smtClean="0">
              <a:sym typeface="Mathematica1" pitchFamily="2" charset="2"/>
            </a:endParaRPr>
          </a:p>
          <a:p>
            <a:pPr marL="274320" indent="-274320" eaLnBrk="1" fontAlgn="auto" hangingPunct="1">
              <a:spcAft>
                <a:spcPts val="0"/>
              </a:spcAft>
              <a:buClr>
                <a:schemeClr val="tx1"/>
              </a:buClr>
              <a:buFont typeface="Mathematica1" pitchFamily="2" charset="2"/>
              <a:buChar char="·"/>
              <a:defRPr/>
            </a:pPr>
            <a:r>
              <a:rPr lang="en-US" sz="2000" b="1" dirty="0" smtClean="0">
                <a:sym typeface="Mathematica1" pitchFamily="2" charset="2"/>
              </a:rPr>
              <a:t>This meant distances and timescales in the Universe had to </a:t>
            </a:r>
          </a:p>
          <a:p>
            <a:pPr marL="274320" indent="-274320" eaLnBrk="1" fontAlgn="auto" hangingPunct="1">
              <a:spcAft>
                <a:spcPts val="0"/>
              </a:spcAft>
              <a:buClr>
                <a:schemeClr val="tx1"/>
              </a:buClr>
              <a:buFont typeface="Wingdings 2"/>
              <a:buNone/>
              <a:defRPr/>
            </a:pPr>
            <a:r>
              <a:rPr lang="en-US" sz="2000" b="1" dirty="0" smtClean="0">
                <a:sym typeface="Mathematica1" pitchFamily="2" charset="2"/>
              </a:rPr>
              <a:t>     deal with uncertainties of a factor 2 !!!</a:t>
            </a:r>
          </a:p>
          <a:p>
            <a:pPr marL="274320" indent="-274320" eaLnBrk="1" fontAlgn="auto" hangingPunct="1">
              <a:spcAft>
                <a:spcPts val="0"/>
              </a:spcAft>
              <a:buClr>
                <a:schemeClr val="tx1"/>
              </a:buClr>
              <a:buFont typeface="Wingdings 2"/>
              <a:buNone/>
              <a:defRPr/>
            </a:pPr>
            <a:endParaRPr lang="en-US" sz="2000" b="1" dirty="0" smtClean="0">
              <a:sym typeface="Mathematica1" pitchFamily="2" charset="2"/>
            </a:endParaRPr>
          </a:p>
          <a:p>
            <a:pPr marL="274320" indent="-274320" eaLnBrk="1" fontAlgn="auto" hangingPunct="1">
              <a:spcAft>
                <a:spcPts val="0"/>
              </a:spcAft>
              <a:buClr>
                <a:schemeClr val="tx1"/>
              </a:buClr>
              <a:buFont typeface="Mathematica1" pitchFamily="2" charset="2"/>
              <a:buChar char="·"/>
              <a:defRPr/>
            </a:pPr>
            <a:r>
              <a:rPr lang="en-US" sz="2000" b="1" dirty="0" smtClean="0">
                <a:sym typeface="Mathematica1" pitchFamily="2" charset="2"/>
              </a:rPr>
              <a:t>Following major programs,  such as Hubble Key Project,  the </a:t>
            </a:r>
          </a:p>
          <a:p>
            <a:pPr marL="274320" indent="-274320" eaLnBrk="1" fontAlgn="auto" hangingPunct="1">
              <a:spcAft>
                <a:spcPts val="0"/>
              </a:spcAft>
              <a:buClr>
                <a:schemeClr val="tx1"/>
              </a:buClr>
              <a:buFont typeface="Wingdings 2"/>
              <a:buNone/>
              <a:defRPr/>
            </a:pPr>
            <a:r>
              <a:rPr lang="en-US" sz="2000" b="1" dirty="0" smtClean="0">
                <a:sym typeface="Mathematica1" pitchFamily="2" charset="2"/>
              </a:rPr>
              <a:t>     Supernova key projects  and  the WMAP  CMB  measurements,</a:t>
            </a:r>
          </a:p>
          <a:p>
            <a:pPr marL="274320" indent="-274320" eaLnBrk="1" fontAlgn="auto" hangingPunct="1">
              <a:spcAft>
                <a:spcPts val="0"/>
              </a:spcAft>
              <a:buClr>
                <a:schemeClr val="tx1"/>
              </a:buClr>
              <a:buFont typeface="Wingdings 2"/>
              <a:buNone/>
              <a:defRPr/>
            </a:pPr>
            <a:endParaRPr lang="en-US" sz="2000" b="1" dirty="0" smtClean="0">
              <a:sym typeface="Mathematica1" pitchFamily="2" charset="2"/>
            </a:endParaRPr>
          </a:p>
          <a:p>
            <a:pPr marL="274320" indent="-274320" eaLnBrk="1" fontAlgn="auto" hangingPunct="1">
              <a:spcAft>
                <a:spcPts val="0"/>
              </a:spcAft>
              <a:buClr>
                <a:schemeClr val="tx1"/>
              </a:buClr>
              <a:buFont typeface="Wingdings 2"/>
              <a:buNone/>
              <a:defRPr/>
            </a:pPr>
            <a:r>
              <a:rPr lang="en-US" sz="2000" b="1" dirty="0" smtClean="0">
                <a:sym typeface="Mathematica1" pitchFamily="2" charset="2"/>
              </a:rPr>
              <a:t>        </a:t>
            </a:r>
            <a:endParaRPr lang="en-US" sz="2000" b="1" baseline="-25000" dirty="0" smtClean="0">
              <a:sym typeface="Mathematica1" pitchFamily="2" charset="2"/>
            </a:endParaRPr>
          </a:p>
          <a:p>
            <a:pPr marL="274320" indent="-274320" eaLnBrk="1" fontAlgn="auto" hangingPunct="1">
              <a:spcAft>
                <a:spcPts val="0"/>
              </a:spcAft>
              <a:buClr>
                <a:schemeClr val="tx1"/>
              </a:buClr>
              <a:buFont typeface="Wingdings 2"/>
              <a:buNone/>
              <a:defRPr/>
            </a:pPr>
            <a:endParaRPr lang="en-US" sz="2000" b="1" dirty="0" smtClean="0">
              <a:sym typeface="Mathematica1" pitchFamily="2" charset="2"/>
            </a:endParaRPr>
          </a:p>
          <a:p>
            <a:pPr marL="274320" indent="-274320" eaLnBrk="1" fontAlgn="auto" hangingPunct="1">
              <a:spcAft>
                <a:spcPts val="0"/>
              </a:spcAft>
              <a:buClr>
                <a:schemeClr val="tx1"/>
              </a:buClr>
              <a:buFont typeface="Wingdings 2"/>
              <a:buNone/>
              <a:defRPr/>
            </a:pPr>
            <a:r>
              <a:rPr lang="en-US" sz="2000" b="1" dirty="0" smtClean="0">
                <a:sym typeface="Mathematica1" pitchFamily="2" charset="2"/>
              </a:rPr>
              <a:t> </a:t>
            </a:r>
            <a:endParaRPr lang="en-US" sz="2000" b="1" dirty="0" smtClean="0"/>
          </a:p>
        </p:txBody>
      </p:sp>
      <p:sp>
        <p:nvSpPr>
          <p:cNvPr id="5" name="Rectangle 4"/>
          <p:cNvSpPr/>
          <p:nvPr/>
        </p:nvSpPr>
        <p:spPr>
          <a:xfrm>
            <a:off x="428625" y="1357313"/>
            <a:ext cx="8358188" cy="385762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6" name="Left-Right Arrow 5"/>
          <p:cNvSpPr/>
          <p:nvPr/>
        </p:nvSpPr>
        <p:spPr>
          <a:xfrm>
            <a:off x="4143375" y="2643188"/>
            <a:ext cx="714375" cy="71437"/>
          </a:xfrm>
          <a:prstGeom prst="lef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7" name="Rectangle 6"/>
          <p:cNvSpPr/>
          <p:nvPr/>
        </p:nvSpPr>
        <p:spPr>
          <a:xfrm>
            <a:off x="428625" y="5286375"/>
            <a:ext cx="8358188" cy="12858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14338" name="Object 2"/>
          <p:cNvGraphicFramePr>
            <a:graphicFrameLocks noChangeAspect="1"/>
          </p:cNvGraphicFramePr>
          <p:nvPr/>
        </p:nvGraphicFramePr>
        <p:xfrm>
          <a:off x="1500188" y="5500688"/>
          <a:ext cx="5624512" cy="862012"/>
        </p:xfrm>
        <a:graphic>
          <a:graphicData uri="http://schemas.openxmlformats.org/presentationml/2006/ole">
            <mc:AlternateContent xmlns:mc="http://schemas.openxmlformats.org/markup-compatibility/2006">
              <mc:Choice xmlns:v="urn:schemas-microsoft-com:vml" Requires="v">
                <p:oleObj spid="_x0000_s173093" name="Equation" r:id="rId3" imgW="1574640" imgH="241200" progId="Equation.DSMT4">
                  <p:embed/>
                </p:oleObj>
              </mc:Choice>
              <mc:Fallback>
                <p:oleObj name="Equation" r:id="rId3" imgW="1574640" imgH="2412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0188" y="5500688"/>
                        <a:ext cx="5624512" cy="8620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338796621"/>
      </p:ext>
    </p:extLst>
  </p:cSld>
  <p:clrMapOvr>
    <a:masterClrMapping/>
  </p:clrMapOvr>
  <p:transition>
    <p:zo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2" name="Rectangle 3"/>
          <p:cNvSpPr>
            <a:spLocks noChangeArrowheads="1"/>
          </p:cNvSpPr>
          <p:nvPr/>
        </p:nvSpPr>
        <p:spPr bwMode="auto">
          <a:xfrm>
            <a:off x="4786311" y="3178365"/>
            <a:ext cx="4071937" cy="1571625"/>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2293" name="Rectangle 4"/>
          <p:cNvSpPr>
            <a:spLocks noChangeArrowheads="1"/>
          </p:cNvSpPr>
          <p:nvPr/>
        </p:nvSpPr>
        <p:spPr bwMode="auto">
          <a:xfrm>
            <a:off x="285089" y="3212976"/>
            <a:ext cx="3600450" cy="1571625"/>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78853" name="Rectangle 5"/>
          <p:cNvSpPr>
            <a:spLocks noGrp="1" noChangeArrowheads="1"/>
          </p:cNvSpPr>
          <p:nvPr>
            <p:ph type="title"/>
          </p:nvPr>
        </p:nvSpPr>
        <p:spPr>
          <a:xfrm>
            <a:off x="0" y="332656"/>
            <a:ext cx="8229600" cy="1143000"/>
          </a:xfrm>
        </p:spPr>
        <p:txBody>
          <a:bodyPr/>
          <a:lstStyle/>
          <a:p>
            <a:pPr eaLnBrk="1" fontAlgn="auto" hangingPunct="1">
              <a:spcAft>
                <a:spcPts val="0"/>
              </a:spcAft>
              <a:defRPr/>
            </a:pPr>
            <a:r>
              <a:rPr sz="6000" b="1" i="1" dirty="0" smtClean="0">
                <a:solidFill>
                  <a:srgbClr val="CC0000"/>
                </a:solidFill>
                <a:latin typeface="Batang" pitchFamily="18" charset="-127"/>
              </a:rPr>
              <a:t>        </a:t>
            </a:r>
            <a:r>
              <a:rPr sz="6600" b="1" dirty="0" smtClean="0">
                <a:solidFill>
                  <a:schemeClr val="tx1"/>
                </a:solidFill>
              </a:rPr>
              <a:t>Hubble Time</a:t>
            </a:r>
          </a:p>
        </p:txBody>
      </p:sp>
      <p:sp>
        <p:nvSpPr>
          <p:cNvPr id="15368" name="Rectangle 7"/>
          <p:cNvSpPr>
            <a:spLocks noChangeArrowheads="1"/>
          </p:cNvSpPr>
          <p:nvPr/>
        </p:nvSpPr>
        <p:spPr bwMode="auto">
          <a:xfrm>
            <a:off x="457200" y="1600200"/>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buFontTx/>
              <a:buChar char="•"/>
            </a:pPr>
            <a:endParaRPr lang="en-US" altLang="en-US" sz="2800" smtClean="0">
              <a:solidFill>
                <a:prstClr val="white"/>
              </a:solidFill>
            </a:endParaRPr>
          </a:p>
        </p:txBody>
      </p:sp>
      <p:sp>
        <p:nvSpPr>
          <p:cNvPr id="15371" name="AutoShape 11"/>
          <p:cNvSpPr>
            <a:spLocks noChangeArrowheads="1"/>
          </p:cNvSpPr>
          <p:nvPr/>
        </p:nvSpPr>
        <p:spPr bwMode="auto">
          <a:xfrm>
            <a:off x="4029439" y="3674938"/>
            <a:ext cx="647700" cy="647700"/>
          </a:xfrm>
          <a:prstGeom prst="rightArrow">
            <a:avLst>
              <a:gd name="adj1" fmla="val 50000"/>
              <a:gd name="adj2" fmla="val 25000"/>
            </a:avLst>
          </a:prstGeom>
          <a:solidFill>
            <a:srgbClr val="00008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graphicFrame>
        <p:nvGraphicFramePr>
          <p:cNvPr id="15362" name="Object 4"/>
          <p:cNvGraphicFramePr>
            <a:graphicFrameLocks noChangeAspect="1"/>
          </p:cNvGraphicFramePr>
          <p:nvPr>
            <p:extLst>
              <p:ext uri="{D42A27DB-BD31-4B8C-83A1-F6EECF244321}">
                <p14:modId xmlns:p14="http://schemas.microsoft.com/office/powerpoint/2010/main" val="2941930708"/>
              </p:ext>
            </p:extLst>
          </p:nvPr>
        </p:nvGraphicFramePr>
        <p:xfrm>
          <a:off x="1403648" y="3518569"/>
          <a:ext cx="1176338" cy="960438"/>
        </p:xfrm>
        <a:graphic>
          <a:graphicData uri="http://schemas.openxmlformats.org/presentationml/2006/ole">
            <mc:AlternateContent xmlns:mc="http://schemas.openxmlformats.org/markup-compatibility/2006">
              <mc:Choice xmlns:v="urn:schemas-microsoft-com:vml" Requires="v">
                <p:oleObj spid="_x0000_s174152" name="Equation" r:id="rId3" imgW="495000" imgH="393480" progId="Equation.DSMT4">
                  <p:embed/>
                </p:oleObj>
              </mc:Choice>
              <mc:Fallback>
                <p:oleObj name="Equation" r:id="rId3" imgW="495000" imgH="39348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648" y="3518569"/>
                        <a:ext cx="1176338" cy="960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3" name="Object 15"/>
          <p:cNvGraphicFramePr>
            <a:graphicFrameLocks noChangeAspect="1"/>
          </p:cNvGraphicFramePr>
          <p:nvPr>
            <p:extLst>
              <p:ext uri="{D42A27DB-BD31-4B8C-83A1-F6EECF244321}">
                <p14:modId xmlns:p14="http://schemas.microsoft.com/office/powerpoint/2010/main" val="1561651635"/>
              </p:ext>
            </p:extLst>
          </p:nvPr>
        </p:nvGraphicFramePr>
        <p:xfrm>
          <a:off x="5508104" y="3208213"/>
          <a:ext cx="2809875" cy="1581150"/>
        </p:xfrm>
        <a:graphic>
          <a:graphicData uri="http://schemas.openxmlformats.org/presentationml/2006/ole">
            <mc:AlternateContent xmlns:mc="http://schemas.openxmlformats.org/markup-compatibility/2006">
              <mc:Choice xmlns:v="urn:schemas-microsoft-com:vml" Requires="v">
                <p:oleObj spid="_x0000_s174153" name="Equation" r:id="rId5" imgW="1473120" imgH="736560" progId="Equation.DSMT4">
                  <p:embed/>
                </p:oleObj>
              </mc:Choice>
              <mc:Fallback>
                <p:oleObj name="Equation" r:id="rId5" imgW="1473120" imgH="73656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8104" y="3208213"/>
                        <a:ext cx="2809875" cy="1581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887834184"/>
      </p:ext>
    </p:extLst>
  </p:cSld>
  <p:clrMapOvr>
    <a:masterClrMapping/>
  </p:clrMapOvr>
  <p:transition>
    <p:zo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395536" y="3933056"/>
            <a:ext cx="8358188" cy="2286000"/>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79876" name="Rectangle 4"/>
          <p:cNvSpPr>
            <a:spLocks noGrp="1" noChangeArrowheads="1"/>
          </p:cNvSpPr>
          <p:nvPr>
            <p:ph type="title"/>
          </p:nvPr>
        </p:nvSpPr>
        <p:spPr>
          <a:xfrm>
            <a:off x="914400" y="0"/>
            <a:ext cx="8229600" cy="1143000"/>
          </a:xfrm>
        </p:spPr>
        <p:txBody>
          <a:bodyPr/>
          <a:lstStyle/>
          <a:p>
            <a:pPr eaLnBrk="1" fontAlgn="auto" hangingPunct="1">
              <a:spcAft>
                <a:spcPts val="0"/>
              </a:spcAft>
              <a:defRPr/>
            </a:pPr>
            <a:r>
              <a:rPr sz="6000" b="1" i="1" smtClean="0">
                <a:solidFill>
                  <a:srgbClr val="CC0000"/>
                </a:solidFill>
                <a:latin typeface="Batang" pitchFamily="18" charset="-127"/>
              </a:rPr>
              <a:t> </a:t>
            </a:r>
            <a:r>
              <a:rPr sz="6600" b="1" smtClean="0">
                <a:solidFill>
                  <a:schemeClr val="tx1"/>
                </a:solidFill>
              </a:rPr>
              <a:t>Hubble Distance</a:t>
            </a:r>
          </a:p>
        </p:txBody>
      </p:sp>
      <p:sp>
        <p:nvSpPr>
          <p:cNvPr id="16390" name="Rectangle 5"/>
          <p:cNvSpPr>
            <a:spLocks noChangeArrowheads="1"/>
          </p:cNvSpPr>
          <p:nvPr/>
        </p:nvSpPr>
        <p:spPr bwMode="auto">
          <a:xfrm>
            <a:off x="642938" y="1500188"/>
            <a:ext cx="4038600"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20000"/>
              </a:spcBef>
              <a:buFontTx/>
              <a:buChar char="•"/>
            </a:pPr>
            <a:endParaRPr lang="en-US" altLang="en-US" sz="2800" smtClean="0">
              <a:solidFill>
                <a:prstClr val="white"/>
              </a:solidFill>
            </a:endParaRPr>
          </a:p>
        </p:txBody>
      </p:sp>
      <p:sp>
        <p:nvSpPr>
          <p:cNvPr id="90119" name="Text Box 7"/>
          <p:cNvSpPr txBox="1">
            <a:spLocks noChangeArrowheads="1"/>
          </p:cNvSpPr>
          <p:nvPr/>
        </p:nvSpPr>
        <p:spPr bwMode="auto">
          <a:xfrm>
            <a:off x="395536" y="2204864"/>
            <a:ext cx="9144000" cy="2619179"/>
          </a:xfrm>
          <a:prstGeom prst="rect">
            <a:avLst/>
          </a:prstGeom>
          <a:noFill/>
          <a:ln w="9525">
            <a:noFill/>
            <a:miter lim="800000"/>
            <a:headEnd/>
            <a:tailEnd/>
          </a:ln>
        </p:spPr>
        <p:txBody>
          <a:bodyPr>
            <a:spAutoFit/>
          </a:bodyPr>
          <a:lstStyle/>
          <a:p>
            <a:pPr>
              <a:lnSpc>
                <a:spcPct val="80000"/>
              </a:lnSpc>
              <a:spcBef>
                <a:spcPct val="50000"/>
              </a:spcBef>
              <a:defRPr/>
            </a:pPr>
            <a:r>
              <a:rPr lang="en-US" sz="2400" b="1" dirty="0">
                <a:solidFill>
                  <a:srgbClr val="000099"/>
                </a:solidFill>
                <a:latin typeface="Papyrus" pitchFamily="66" charset="0"/>
              </a:rPr>
              <a:t> </a:t>
            </a:r>
            <a:r>
              <a:rPr lang="en-US" sz="1400" b="1" dirty="0">
                <a:solidFill>
                  <a:prstClr val="white"/>
                </a:solidFill>
                <a:latin typeface="Constantia"/>
              </a:rPr>
              <a:t>Just as the Hubble time sets a natural time scale for the universe, </a:t>
            </a:r>
          </a:p>
          <a:p>
            <a:pPr>
              <a:lnSpc>
                <a:spcPct val="80000"/>
              </a:lnSpc>
              <a:spcBef>
                <a:spcPct val="50000"/>
              </a:spcBef>
              <a:defRPr/>
            </a:pPr>
            <a:r>
              <a:rPr lang="en-US" sz="1400" b="1" dirty="0">
                <a:solidFill>
                  <a:prstClr val="white"/>
                </a:solidFill>
                <a:latin typeface="Constantia"/>
              </a:rPr>
              <a:t> one may also infer a natural distance scale of the universe, the  </a:t>
            </a:r>
            <a:endParaRPr lang="en-US" sz="1400" b="1" dirty="0" smtClean="0">
              <a:solidFill>
                <a:prstClr val="white"/>
              </a:solidFill>
              <a:latin typeface="Constantia"/>
            </a:endParaRPr>
          </a:p>
          <a:p>
            <a:pPr>
              <a:lnSpc>
                <a:spcPct val="80000"/>
              </a:lnSpc>
              <a:spcBef>
                <a:spcPct val="50000"/>
              </a:spcBef>
              <a:defRPr/>
            </a:pPr>
            <a:endParaRPr lang="en-US" sz="1400" b="1" dirty="0">
              <a:solidFill>
                <a:prstClr val="white"/>
              </a:solidFill>
              <a:latin typeface="Constantia"/>
            </a:endParaRPr>
          </a:p>
          <a:p>
            <a:pPr>
              <a:lnSpc>
                <a:spcPct val="80000"/>
              </a:lnSpc>
              <a:spcBef>
                <a:spcPct val="50000"/>
              </a:spcBef>
              <a:defRPr/>
            </a:pPr>
            <a:endParaRPr lang="en-US" sz="1400" b="1" dirty="0" smtClean="0">
              <a:solidFill>
                <a:prstClr val="white"/>
              </a:solidFill>
              <a:latin typeface="Constantia"/>
            </a:endParaRPr>
          </a:p>
          <a:p>
            <a:pPr>
              <a:lnSpc>
                <a:spcPct val="80000"/>
              </a:lnSpc>
              <a:spcBef>
                <a:spcPct val="50000"/>
              </a:spcBef>
              <a:defRPr/>
            </a:pPr>
            <a:endParaRPr lang="en-US" sz="1400" b="1" dirty="0">
              <a:solidFill>
                <a:prstClr val="white"/>
              </a:solidFill>
              <a:latin typeface="Constantia"/>
            </a:endParaRPr>
          </a:p>
          <a:p>
            <a:pPr>
              <a:lnSpc>
                <a:spcPct val="80000"/>
              </a:lnSpc>
              <a:spcBef>
                <a:spcPct val="50000"/>
              </a:spcBef>
              <a:defRPr/>
            </a:pPr>
            <a:endParaRPr lang="en-US" sz="1400" b="1" dirty="0">
              <a:solidFill>
                <a:prstClr val="white"/>
              </a:solidFill>
              <a:latin typeface="Constantia"/>
            </a:endParaRPr>
          </a:p>
          <a:p>
            <a:pPr>
              <a:spcBef>
                <a:spcPct val="50000"/>
              </a:spcBef>
              <a:defRPr/>
            </a:pPr>
            <a:r>
              <a:rPr lang="en-US" sz="3600" b="1" dirty="0">
                <a:solidFill>
                  <a:srgbClr val="CC0000"/>
                </a:solidFill>
                <a:latin typeface="Papyrus" pitchFamily="66" charset="0"/>
              </a:rPr>
              <a:t>                       </a:t>
            </a:r>
            <a:r>
              <a:rPr lang="en-US" sz="3600" b="1" dirty="0">
                <a:solidFill>
                  <a:prstClr val="black">
                    <a:lumMod val="85000"/>
                    <a:lumOff val="15000"/>
                  </a:prstClr>
                </a:solidFill>
                <a:latin typeface="Constantia"/>
              </a:rPr>
              <a:t>Hubble Distance</a:t>
            </a:r>
          </a:p>
        </p:txBody>
      </p:sp>
      <p:sp>
        <p:nvSpPr>
          <p:cNvPr id="10" name="Rectangle 9"/>
          <p:cNvSpPr/>
          <p:nvPr/>
        </p:nvSpPr>
        <p:spPr>
          <a:xfrm>
            <a:off x="428625" y="2203277"/>
            <a:ext cx="8358188" cy="78581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16386" name="Object 4"/>
          <p:cNvGraphicFramePr>
            <a:graphicFrameLocks noChangeAspect="1"/>
          </p:cNvGraphicFramePr>
          <p:nvPr>
            <p:extLst>
              <p:ext uri="{D42A27DB-BD31-4B8C-83A1-F6EECF244321}">
                <p14:modId xmlns:p14="http://schemas.microsoft.com/office/powerpoint/2010/main" val="1753473609"/>
              </p:ext>
            </p:extLst>
          </p:nvPr>
        </p:nvGraphicFramePr>
        <p:xfrm>
          <a:off x="1918494" y="4709343"/>
          <a:ext cx="5526088" cy="1509713"/>
        </p:xfrm>
        <a:graphic>
          <a:graphicData uri="http://schemas.openxmlformats.org/presentationml/2006/ole">
            <mc:AlternateContent xmlns:mc="http://schemas.openxmlformats.org/markup-compatibility/2006">
              <mc:Choice xmlns:v="urn:schemas-microsoft-com:vml" Requires="v">
                <p:oleObj spid="_x0000_s175141" name="Equation" r:id="rId3" imgW="1625400" imgH="431640" progId="Equation.DSMT4">
                  <p:embed/>
                </p:oleObj>
              </mc:Choice>
              <mc:Fallback>
                <p:oleObj name="Equation" r:id="rId3" imgW="1625400" imgH="43164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18494" y="4709343"/>
                        <a:ext cx="5526088" cy="1509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950810432"/>
      </p:ext>
    </p:extLst>
  </p:cSld>
  <p:clrMapOvr>
    <a:masterClrMapping/>
  </p:clrMapOvr>
  <p:transition>
    <p:zo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AutoShape 2"/>
          <p:cNvSpPr>
            <a:spLocks noChangeArrowheads="1"/>
          </p:cNvSpPr>
          <p:nvPr/>
        </p:nvSpPr>
        <p:spPr bwMode="auto">
          <a:xfrm>
            <a:off x="250825" y="1412875"/>
            <a:ext cx="8713788" cy="4176713"/>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468560" y="2333219"/>
            <a:ext cx="9720263" cy="2336024"/>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4000" b="1" dirty="0" smtClean="0">
                <a:solidFill>
                  <a:srgbClr val="FFFFD9"/>
                </a:solidFill>
                <a:effectLst>
                  <a:outerShdw blurRad="38100" dist="38100" dir="2700000" algn="tl">
                    <a:srgbClr val="000000"/>
                  </a:outerShdw>
                </a:effectLst>
                <a:latin typeface="Arial"/>
              </a:rPr>
              <a:t>Acceleration Parameter</a:t>
            </a:r>
            <a:endParaRPr lang="en-US" sz="40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endParaRPr lang="en-US" sz="4500" b="1" dirty="0">
              <a:solidFill>
                <a:srgbClr val="FFFFD9"/>
              </a:solidFill>
              <a:effectLst>
                <a:outerShdw blurRad="38100" dist="38100" dir="2700000" algn="tl">
                  <a:srgbClr val="000000"/>
                </a:outerShdw>
              </a:effectLst>
              <a:latin typeface="Arial"/>
            </a:endParaRPr>
          </a:p>
        </p:txBody>
      </p:sp>
    </p:spTree>
    <p:extLst>
      <p:ext uri="{BB962C8B-B14F-4D97-AF65-F5344CB8AC3E}">
        <p14:creationId xmlns:p14="http://schemas.microsoft.com/office/powerpoint/2010/main" val="847260299"/>
      </p:ext>
    </p:extLst>
  </p:cSld>
  <p:clrMapOvr>
    <a:masterClrMapping/>
  </p:clrMapOvr>
  <p:transition>
    <p:zo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214313" y="3929063"/>
            <a:ext cx="2428875" cy="1714500"/>
          </a:xfrm>
          <a:prstGeom prst="rect">
            <a:avLst/>
          </a:prstGeom>
          <a:solidFill>
            <a:schemeClr val="tx1">
              <a:lumMod val="65000"/>
              <a:lumOff val="35000"/>
            </a:schemeClr>
          </a:solidFill>
          <a:ln w="38100">
            <a:solidFill>
              <a:schemeClr val="bg1">
                <a:lumMod val="85000"/>
                <a:lumOff val="15000"/>
              </a:schemeClr>
            </a:solidFill>
            <a:miter lim="800000"/>
            <a:headEnd/>
            <a:tailEnd/>
          </a:ln>
        </p:spPr>
        <p:txBody>
          <a:bodyPr wrap="none" anchor="ctr"/>
          <a:lstStyle/>
          <a:p>
            <a:pPr>
              <a:defRPr/>
            </a:pPr>
            <a:endParaRPr lang="en-US"/>
          </a:p>
        </p:txBody>
      </p:sp>
      <p:sp>
        <p:nvSpPr>
          <p:cNvPr id="75781" name="Rectangle 5"/>
          <p:cNvSpPr>
            <a:spLocks noGrp="1" noChangeArrowheads="1"/>
          </p:cNvSpPr>
          <p:nvPr>
            <p:ph type="title" idx="4294967295"/>
          </p:nvPr>
        </p:nvSpPr>
        <p:spPr>
          <a:xfrm>
            <a:off x="-1189038" y="188913"/>
            <a:ext cx="10117138" cy="1371600"/>
          </a:xfrm>
        </p:spPr>
        <p:txBody>
          <a:bodyPr>
            <a:normAutofit fontScale="90000"/>
          </a:bodyPr>
          <a:lstStyle/>
          <a:p>
            <a:pPr eaLnBrk="1" fontAlgn="auto" hangingPunct="1">
              <a:spcAft>
                <a:spcPts val="0"/>
              </a:spcAft>
              <a:defRPr/>
            </a:pPr>
            <a:r>
              <a:rPr sz="3600" b="1" dirty="0" smtClean="0">
                <a:solidFill>
                  <a:schemeClr val="tx1"/>
                </a:solidFill>
              </a:rPr>
              <a:t>               </a:t>
            </a:r>
            <a:r>
              <a:rPr sz="5600" b="1" dirty="0" smtClean="0">
                <a:solidFill>
                  <a:schemeClr val="accent3"/>
                </a:solidFill>
              </a:rPr>
              <a:t>FRW Dynamics:</a:t>
            </a:r>
            <a:br>
              <a:rPr sz="5600" b="1" dirty="0" smtClean="0">
                <a:solidFill>
                  <a:schemeClr val="accent3"/>
                </a:solidFill>
              </a:rPr>
            </a:br>
            <a:r>
              <a:rPr sz="5600" b="1" dirty="0" smtClean="0">
                <a:solidFill>
                  <a:schemeClr val="accent3"/>
                </a:solidFill>
              </a:rPr>
              <a:t>        Cosmic  Acceleration</a:t>
            </a:r>
          </a:p>
        </p:txBody>
      </p:sp>
      <p:sp>
        <p:nvSpPr>
          <p:cNvPr id="6" name="TextBox 5"/>
          <p:cNvSpPr txBox="1"/>
          <p:nvPr/>
        </p:nvSpPr>
        <p:spPr>
          <a:xfrm>
            <a:off x="785813" y="1785938"/>
            <a:ext cx="7929562" cy="769937"/>
          </a:xfrm>
          <a:prstGeom prst="rect">
            <a:avLst/>
          </a:prstGeom>
          <a:noFill/>
        </p:spPr>
        <p:txBody>
          <a:bodyPr>
            <a:spAutoFit/>
          </a:bodyPr>
          <a:lstStyle/>
          <a:p>
            <a:pPr>
              <a:defRPr/>
            </a:pPr>
            <a:r>
              <a:rPr lang="en-US" sz="2200" b="1" dirty="0">
                <a:solidFill>
                  <a:schemeClr val="accent3"/>
                </a:solidFill>
                <a:latin typeface="+mn-lt"/>
              </a:rPr>
              <a:t>Cosmic  acceleration quantified</a:t>
            </a:r>
          </a:p>
          <a:p>
            <a:pPr>
              <a:defRPr/>
            </a:pPr>
            <a:r>
              <a:rPr lang="en-US" sz="2200" b="1" dirty="0">
                <a:solidFill>
                  <a:schemeClr val="accent3"/>
                </a:solidFill>
                <a:latin typeface="+mn-lt"/>
              </a:rPr>
              <a:t>by means of dimensionless deceleration parameter q(t):</a:t>
            </a:r>
          </a:p>
        </p:txBody>
      </p:sp>
      <p:graphicFrame>
        <p:nvGraphicFramePr>
          <p:cNvPr id="28677" name="Object 3"/>
          <p:cNvGraphicFramePr>
            <a:graphicFrameLocks noChangeAspect="1"/>
          </p:cNvGraphicFramePr>
          <p:nvPr/>
        </p:nvGraphicFramePr>
        <p:xfrm>
          <a:off x="357188" y="4071938"/>
          <a:ext cx="2081212" cy="1433512"/>
        </p:xfrm>
        <a:graphic>
          <a:graphicData uri="http://schemas.openxmlformats.org/presentationml/2006/ole">
            <mc:AlternateContent xmlns:mc="http://schemas.openxmlformats.org/markup-compatibility/2006">
              <mc:Choice xmlns:v="urn:schemas-microsoft-com:vml" Requires="v">
                <p:oleObj spid="_x0000_s28981" name="Equation" r:id="rId3" imgW="571252" imgH="393529" progId="Equation.DSMT4">
                  <p:embed/>
                </p:oleObj>
              </mc:Choice>
              <mc:Fallback>
                <p:oleObj name="Equation" r:id="rId3" imgW="571252" imgH="393529" progId="Equation.DSMT4">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8" y="4071938"/>
                        <a:ext cx="2081212"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678" name="Object 3"/>
          <p:cNvGraphicFramePr>
            <a:graphicFrameLocks noChangeAspect="1"/>
          </p:cNvGraphicFramePr>
          <p:nvPr/>
        </p:nvGraphicFramePr>
        <p:xfrm>
          <a:off x="3071813" y="3214688"/>
          <a:ext cx="4071937" cy="1301750"/>
        </p:xfrm>
        <a:graphic>
          <a:graphicData uri="http://schemas.openxmlformats.org/presentationml/2006/ole">
            <mc:AlternateContent xmlns:mc="http://schemas.openxmlformats.org/markup-compatibility/2006">
              <mc:Choice xmlns:v="urn:schemas-microsoft-com:vml" Requires="v">
                <p:oleObj spid="_x0000_s28982" name="Equation" r:id="rId5" imgW="1231366" imgH="393529" progId="Equation.DSMT4">
                  <p:embed/>
                </p:oleObj>
              </mc:Choice>
              <mc:Fallback>
                <p:oleObj name="Equation" r:id="rId5" imgW="1231366" imgH="393529" progId="Equation.DSMT4">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1813" y="3214688"/>
                        <a:ext cx="4071937" cy="1301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679" name="Object 4"/>
          <p:cNvGraphicFramePr>
            <a:graphicFrameLocks noChangeAspect="1"/>
          </p:cNvGraphicFramePr>
          <p:nvPr/>
        </p:nvGraphicFramePr>
        <p:xfrm>
          <a:off x="3143250" y="5072063"/>
          <a:ext cx="2786063" cy="1328737"/>
        </p:xfrm>
        <a:graphic>
          <a:graphicData uri="http://schemas.openxmlformats.org/presentationml/2006/ole">
            <mc:AlternateContent xmlns:mc="http://schemas.openxmlformats.org/markup-compatibility/2006">
              <mc:Choice xmlns:v="urn:schemas-microsoft-com:vml" Requires="v">
                <p:oleObj spid="_x0000_s28983" name="Equation" r:id="rId7" imgW="825500" imgH="393700" progId="Equation.DSMT4">
                  <p:embed/>
                </p:oleObj>
              </mc:Choice>
              <mc:Fallback>
                <p:oleObj name="Equation" r:id="rId7" imgW="825500" imgH="393700" progId="Equation.DSMT4">
                  <p:embed/>
                  <p:pic>
                    <p:nvPicPr>
                      <p:cNvPr id="0"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43250" y="5072063"/>
                        <a:ext cx="2786063" cy="13287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539" name="Rectangle 3"/>
          <p:cNvSpPr>
            <a:spLocks noChangeArrowheads="1"/>
          </p:cNvSpPr>
          <p:nvPr/>
        </p:nvSpPr>
        <p:spPr bwMode="auto">
          <a:xfrm>
            <a:off x="2857500" y="3000375"/>
            <a:ext cx="4429125" cy="1714500"/>
          </a:xfrm>
          <a:prstGeom prst="rect">
            <a:avLst/>
          </a:prstGeom>
          <a:noFill/>
          <a:ln w="38100">
            <a:solidFill>
              <a:schemeClr val="accent3"/>
            </a:solidFill>
            <a:miter lim="800000"/>
            <a:headEnd/>
            <a:tailEnd/>
          </a:ln>
        </p:spPr>
        <p:txBody>
          <a:bodyPr wrap="none" anchor="ctr"/>
          <a:lstStyle/>
          <a:p>
            <a:pPr>
              <a:defRPr/>
            </a:pPr>
            <a:endParaRPr lang="en-US"/>
          </a:p>
        </p:txBody>
      </p:sp>
      <p:sp>
        <p:nvSpPr>
          <p:cNvPr id="28681" name="Rectangle 3"/>
          <p:cNvSpPr>
            <a:spLocks noChangeArrowheads="1"/>
          </p:cNvSpPr>
          <p:nvPr/>
        </p:nvSpPr>
        <p:spPr bwMode="auto">
          <a:xfrm>
            <a:off x="2857500" y="4857750"/>
            <a:ext cx="4429125" cy="1714500"/>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aphicFrame>
        <p:nvGraphicFramePr>
          <p:cNvPr id="28682" name="Object 5"/>
          <p:cNvGraphicFramePr>
            <a:graphicFrameLocks noChangeAspect="1"/>
          </p:cNvGraphicFramePr>
          <p:nvPr/>
        </p:nvGraphicFramePr>
        <p:xfrm>
          <a:off x="7429500" y="3857625"/>
          <a:ext cx="1465263" cy="538163"/>
        </p:xfrm>
        <a:graphic>
          <a:graphicData uri="http://schemas.openxmlformats.org/presentationml/2006/ole">
            <mc:AlternateContent xmlns:mc="http://schemas.openxmlformats.org/markup-compatibility/2006">
              <mc:Choice xmlns:v="urn:schemas-microsoft-com:vml" Requires="v">
                <p:oleObj spid="_x0000_s28984" name="Equation" r:id="rId9" imgW="1320800" imgH="457200" progId="Equation.DSMT4">
                  <p:embed/>
                </p:oleObj>
              </mc:Choice>
              <mc:Fallback>
                <p:oleObj name="Equation" r:id="rId9" imgW="1320800" imgH="457200" progId="Equation.DSMT4">
                  <p:embed/>
                  <p:pic>
                    <p:nvPicPr>
                      <p:cNvPr id="0" name="Object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429500" y="3857625"/>
                        <a:ext cx="1465263" cy="538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683" name="Object 6"/>
          <p:cNvGraphicFramePr>
            <a:graphicFrameLocks noChangeAspect="1"/>
          </p:cNvGraphicFramePr>
          <p:nvPr/>
        </p:nvGraphicFramePr>
        <p:xfrm>
          <a:off x="7429500" y="5072063"/>
          <a:ext cx="1785938" cy="569912"/>
        </p:xfrm>
        <a:graphic>
          <a:graphicData uri="http://schemas.openxmlformats.org/presentationml/2006/ole">
            <mc:AlternateContent xmlns:mc="http://schemas.openxmlformats.org/markup-compatibility/2006">
              <mc:Choice xmlns:v="urn:schemas-microsoft-com:vml" Requires="v">
                <p:oleObj spid="_x0000_s28985" name="Equation" r:id="rId11" imgW="1524000" imgH="457200" progId="Equation.DSMT4">
                  <p:embed/>
                </p:oleObj>
              </mc:Choice>
              <mc:Fallback>
                <p:oleObj name="Equation" r:id="rId11" imgW="1524000" imgH="457200" progId="Equation.DSMT4">
                  <p:embed/>
                  <p:pic>
                    <p:nvPicPr>
                      <p:cNvPr id="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29500" y="5072063"/>
                        <a:ext cx="1785938" cy="5699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541" name="Rectangle 3"/>
          <p:cNvSpPr>
            <a:spLocks noChangeArrowheads="1"/>
          </p:cNvSpPr>
          <p:nvPr/>
        </p:nvSpPr>
        <p:spPr bwMode="auto">
          <a:xfrm>
            <a:off x="7358063" y="3000375"/>
            <a:ext cx="1643062" cy="3571875"/>
          </a:xfrm>
          <a:prstGeom prst="rect">
            <a:avLst/>
          </a:prstGeom>
          <a:noFill/>
          <a:ln w="38100">
            <a:solidFill>
              <a:schemeClr val="accent3"/>
            </a:solidFill>
            <a:miter lim="800000"/>
            <a:headEnd/>
            <a:tailEnd/>
          </a:ln>
        </p:spPr>
        <p:txBody>
          <a:bodyPr wrap="none" anchor="ctr"/>
          <a:lstStyle/>
          <a:p>
            <a:pPr>
              <a:defRPr/>
            </a:pPr>
            <a:endParaRPr lang="en-US"/>
          </a:p>
        </p:txBody>
      </p:sp>
      <p:sp>
        <p:nvSpPr>
          <p:cNvPr id="13" name="TextBox 12"/>
          <p:cNvSpPr txBox="1"/>
          <p:nvPr/>
        </p:nvSpPr>
        <p:spPr>
          <a:xfrm>
            <a:off x="7358063" y="3214688"/>
            <a:ext cx="1285875" cy="369887"/>
          </a:xfrm>
          <a:prstGeom prst="rect">
            <a:avLst/>
          </a:prstGeom>
          <a:noFill/>
        </p:spPr>
        <p:txBody>
          <a:bodyPr>
            <a:spAutoFit/>
          </a:bodyPr>
          <a:lstStyle/>
          <a:p>
            <a:pPr>
              <a:defRPr/>
            </a:pPr>
            <a:r>
              <a:rPr lang="en-US" dirty="0">
                <a:solidFill>
                  <a:schemeClr val="accent3"/>
                </a:solidFill>
                <a:latin typeface="+mn-lt"/>
              </a:rPr>
              <a:t>Examples:</a:t>
            </a:r>
          </a:p>
        </p:txBody>
      </p:sp>
    </p:spTree>
  </p:cSld>
  <p:clrMapOvr>
    <a:masterClrMapping/>
  </p:clrMapOvr>
  <p:transition>
    <p:zoom/>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AutoShape 2"/>
          <p:cNvSpPr>
            <a:spLocks noChangeArrowheads="1"/>
          </p:cNvSpPr>
          <p:nvPr/>
        </p:nvSpPr>
        <p:spPr bwMode="auto">
          <a:xfrm>
            <a:off x="250825" y="1412875"/>
            <a:ext cx="8713788" cy="4176713"/>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377545" y="1640721"/>
            <a:ext cx="9720263" cy="3721019"/>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4500" b="1" dirty="0" smtClean="0">
                <a:solidFill>
                  <a:srgbClr val="FFFFD9"/>
                </a:solidFill>
                <a:effectLst>
                  <a:outerShdw blurRad="38100" dist="38100" dir="2700000" algn="tl">
                    <a:srgbClr val="000000"/>
                  </a:outerShdw>
                </a:effectLst>
                <a:latin typeface="Arial"/>
              </a:rPr>
              <a:t>Dynamics</a:t>
            </a:r>
          </a:p>
          <a:p>
            <a:pPr algn="ctr">
              <a:lnSpc>
                <a:spcPct val="50000"/>
              </a:lnSpc>
              <a:spcBef>
                <a:spcPct val="50000"/>
              </a:spcBef>
              <a:defRPr/>
            </a:pPr>
            <a:endParaRPr lang="en-US" sz="45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r>
              <a:rPr lang="en-US" sz="4500" b="1" dirty="0" smtClean="0">
                <a:solidFill>
                  <a:srgbClr val="FFFFD9"/>
                </a:solidFill>
                <a:effectLst>
                  <a:outerShdw blurRad="38100" dist="38100" dir="2700000" algn="tl">
                    <a:srgbClr val="000000"/>
                  </a:outerShdw>
                </a:effectLst>
                <a:latin typeface="Arial"/>
              </a:rPr>
              <a:t>FRW  Universe</a:t>
            </a:r>
            <a:endParaRPr lang="en-US" sz="45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endParaRPr lang="en-US" sz="4500" b="1" dirty="0">
              <a:solidFill>
                <a:srgbClr val="FFFFD9"/>
              </a:solidFill>
              <a:effectLst>
                <a:outerShdw blurRad="38100" dist="38100" dir="2700000" algn="tl">
                  <a:srgbClr val="000000"/>
                </a:outerShdw>
              </a:effectLst>
              <a:latin typeface="Arial"/>
            </a:endParaRPr>
          </a:p>
        </p:txBody>
      </p:sp>
    </p:spTree>
    <p:extLst>
      <p:ext uri="{BB962C8B-B14F-4D97-AF65-F5344CB8AC3E}">
        <p14:creationId xmlns:p14="http://schemas.microsoft.com/office/powerpoint/2010/main" val="2459212179"/>
      </p:ext>
    </p:extLst>
  </p:cSld>
  <p:clrMapOvr>
    <a:masterClrMapping/>
  </p:clrMapOvr>
  <p:transition>
    <p:zoom/>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3"/>
          <p:cNvSpPr>
            <a:spLocks noChangeArrowheads="1"/>
          </p:cNvSpPr>
          <p:nvPr/>
        </p:nvSpPr>
        <p:spPr bwMode="auto">
          <a:xfrm>
            <a:off x="428625" y="4214813"/>
            <a:ext cx="8286750" cy="2428875"/>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86019" name="Rectangle 3"/>
          <p:cNvSpPr>
            <a:spLocks noChangeArrowheads="1"/>
          </p:cNvSpPr>
          <p:nvPr/>
        </p:nvSpPr>
        <p:spPr bwMode="auto">
          <a:xfrm>
            <a:off x="428625" y="1857375"/>
            <a:ext cx="8286750" cy="1571625"/>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75781" name="Rectangle 5"/>
          <p:cNvSpPr>
            <a:spLocks noGrp="1" noChangeArrowheads="1"/>
          </p:cNvSpPr>
          <p:nvPr>
            <p:ph type="title" idx="4294967295"/>
          </p:nvPr>
        </p:nvSpPr>
        <p:spPr>
          <a:xfrm>
            <a:off x="0" y="-142900"/>
            <a:ext cx="10117138" cy="1371600"/>
          </a:xfrm>
        </p:spPr>
        <p:txBody>
          <a:bodyPr/>
          <a:lstStyle/>
          <a:p>
            <a:pPr eaLnBrk="1" fontAlgn="auto" hangingPunct="1">
              <a:spcAft>
                <a:spcPts val="0"/>
              </a:spcAft>
              <a:defRPr/>
            </a:pPr>
            <a:r>
              <a:rPr sz="3600" b="1" smtClean="0">
                <a:solidFill>
                  <a:schemeClr val="tx1"/>
                </a:solidFill>
              </a:rPr>
              <a:t>                         </a:t>
            </a:r>
            <a:r>
              <a:rPr sz="3700" b="1" smtClean="0">
                <a:solidFill>
                  <a:schemeClr val="tx1"/>
                </a:solidFill>
              </a:rPr>
              <a:t>General Solution </a:t>
            </a:r>
            <a:br>
              <a:rPr sz="3700" b="1" smtClean="0">
                <a:solidFill>
                  <a:schemeClr val="tx1"/>
                </a:solidFill>
              </a:rPr>
            </a:br>
            <a:r>
              <a:rPr sz="3700" b="1" smtClean="0">
                <a:solidFill>
                  <a:schemeClr val="tx1"/>
                </a:solidFill>
              </a:rPr>
              <a:t>                 Expanding FRW Universe</a:t>
            </a:r>
          </a:p>
        </p:txBody>
      </p:sp>
      <p:sp>
        <p:nvSpPr>
          <p:cNvPr id="6" name="TextBox 5"/>
          <p:cNvSpPr txBox="1"/>
          <p:nvPr/>
        </p:nvSpPr>
        <p:spPr>
          <a:xfrm>
            <a:off x="428625" y="1357313"/>
            <a:ext cx="7786688" cy="430212"/>
          </a:xfrm>
          <a:prstGeom prst="rect">
            <a:avLst/>
          </a:prstGeom>
          <a:noFill/>
        </p:spPr>
        <p:txBody>
          <a:bodyPr>
            <a:spAutoFit/>
          </a:bodyPr>
          <a:lstStyle/>
          <a:p>
            <a:pPr>
              <a:defRPr/>
            </a:pPr>
            <a:r>
              <a:rPr lang="en-US" sz="2200" b="1" dirty="0">
                <a:solidFill>
                  <a:prstClr val="white"/>
                </a:solidFill>
                <a:latin typeface="Constantia"/>
              </a:rPr>
              <a:t>From the FRW equations:  </a:t>
            </a:r>
            <a:endParaRPr lang="en-US" b="1" dirty="0">
              <a:solidFill>
                <a:prstClr val="white"/>
              </a:solidFill>
              <a:latin typeface="Constantia"/>
            </a:endParaRPr>
          </a:p>
        </p:txBody>
      </p:sp>
      <p:graphicFrame>
        <p:nvGraphicFramePr>
          <p:cNvPr id="27650" name="Object 3"/>
          <p:cNvGraphicFramePr>
            <a:graphicFrameLocks noChangeAspect="1"/>
          </p:cNvGraphicFramePr>
          <p:nvPr/>
        </p:nvGraphicFramePr>
        <p:xfrm>
          <a:off x="857250" y="1928813"/>
          <a:ext cx="7181850" cy="1412875"/>
        </p:xfrm>
        <a:graphic>
          <a:graphicData uri="http://schemas.openxmlformats.org/presentationml/2006/ole">
            <mc:AlternateContent xmlns:mc="http://schemas.openxmlformats.org/markup-compatibility/2006">
              <mc:Choice xmlns:v="urn:schemas-microsoft-com:vml" Requires="v">
                <p:oleObj spid="_x0000_s163950" name="Equation" r:id="rId3" imgW="2323800" imgH="457200" progId="Equation.DSMT4">
                  <p:embed/>
                </p:oleObj>
              </mc:Choice>
              <mc:Fallback>
                <p:oleObj name="Equation" r:id="rId3" imgW="2323800" imgH="4572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0" y="1928813"/>
                        <a:ext cx="7181850" cy="1412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7651" name="Object 4"/>
          <p:cNvGraphicFramePr>
            <a:graphicFrameLocks noChangeAspect="1"/>
          </p:cNvGraphicFramePr>
          <p:nvPr/>
        </p:nvGraphicFramePr>
        <p:xfrm>
          <a:off x="714375" y="4429125"/>
          <a:ext cx="7805738" cy="2047875"/>
        </p:xfrm>
        <a:graphic>
          <a:graphicData uri="http://schemas.openxmlformats.org/presentationml/2006/ole">
            <mc:AlternateContent xmlns:mc="http://schemas.openxmlformats.org/markup-compatibility/2006">
              <mc:Choice xmlns:v="urn:schemas-microsoft-com:vml" Requires="v">
                <p:oleObj spid="_x0000_s163951" name="Equation" r:id="rId5" imgW="2616120" imgH="685800" progId="Equation.DSMT4">
                  <p:embed/>
                </p:oleObj>
              </mc:Choice>
              <mc:Fallback>
                <p:oleObj name="Equation" r:id="rId5" imgW="2616120" imgH="6858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375" y="4429125"/>
                        <a:ext cx="7805738" cy="2047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Down Arrow 8"/>
          <p:cNvSpPr/>
          <p:nvPr/>
        </p:nvSpPr>
        <p:spPr>
          <a:xfrm>
            <a:off x="4000500" y="3500438"/>
            <a:ext cx="857250" cy="642937"/>
          </a:xfrm>
          <a:prstGeom prst="downArrow">
            <a:avLst/>
          </a:prstGeom>
          <a:solidFill>
            <a:schemeClr val="bg1">
              <a:lumMod val="50000"/>
              <a:lumOff val="50000"/>
            </a:schemeClr>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27652" name="Object 5"/>
          <p:cNvGraphicFramePr>
            <a:graphicFrameLocks noChangeAspect="1"/>
          </p:cNvGraphicFramePr>
          <p:nvPr/>
        </p:nvGraphicFramePr>
        <p:xfrm>
          <a:off x="5072063" y="3500438"/>
          <a:ext cx="792162" cy="577850"/>
        </p:xfrm>
        <a:graphic>
          <a:graphicData uri="http://schemas.openxmlformats.org/presentationml/2006/ole">
            <mc:AlternateContent xmlns:mc="http://schemas.openxmlformats.org/markup-compatibility/2006">
              <mc:Choice xmlns:v="urn:schemas-microsoft-com:vml" Requires="v">
                <p:oleObj spid="_x0000_s163952" name="Equation" r:id="rId7" imgW="279360" imgH="203040" progId="Equation.DSMT4">
                  <p:embed/>
                </p:oleObj>
              </mc:Choice>
              <mc:Fallback>
                <p:oleObj name="Equation" r:id="rId7" imgW="279360" imgH="20304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72063" y="3500438"/>
                        <a:ext cx="792162" cy="577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TextBox 11"/>
          <p:cNvSpPr txBox="1"/>
          <p:nvPr/>
        </p:nvSpPr>
        <p:spPr>
          <a:xfrm>
            <a:off x="6000750" y="3500438"/>
            <a:ext cx="2643188" cy="646112"/>
          </a:xfrm>
          <a:prstGeom prst="rect">
            <a:avLst/>
          </a:prstGeom>
          <a:noFill/>
        </p:spPr>
        <p:txBody>
          <a:bodyPr>
            <a:spAutoFit/>
          </a:bodyPr>
          <a:lstStyle/>
          <a:p>
            <a:pPr>
              <a:defRPr/>
            </a:pPr>
            <a:r>
              <a:rPr lang="en-US" dirty="0">
                <a:solidFill>
                  <a:prstClr val="white"/>
                </a:solidFill>
                <a:latin typeface="Constantia"/>
              </a:rPr>
              <a:t>Expansion history Universe</a:t>
            </a:r>
          </a:p>
        </p:txBody>
      </p:sp>
    </p:spTree>
    <p:extLst>
      <p:ext uri="{BB962C8B-B14F-4D97-AF65-F5344CB8AC3E}">
        <p14:creationId xmlns:p14="http://schemas.microsoft.com/office/powerpoint/2010/main" val="3425604577"/>
      </p:ext>
    </p:extLst>
  </p:cSld>
  <p:clrMapOvr>
    <a:masterClrMapping/>
  </p:clrMapOvr>
  <p:transition>
    <p:zoom/>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81" name="Rectangle 5"/>
          <p:cNvSpPr>
            <a:spLocks noGrp="1" noChangeArrowheads="1"/>
          </p:cNvSpPr>
          <p:nvPr>
            <p:ph type="title" idx="4294967295"/>
          </p:nvPr>
        </p:nvSpPr>
        <p:spPr>
          <a:xfrm>
            <a:off x="1142976" y="-357214"/>
            <a:ext cx="8902692" cy="1371600"/>
          </a:xfrm>
        </p:spPr>
        <p:txBody>
          <a:bodyPr/>
          <a:lstStyle/>
          <a:p>
            <a:pPr eaLnBrk="1" fontAlgn="auto" hangingPunct="1">
              <a:spcAft>
                <a:spcPts val="0"/>
              </a:spcAft>
              <a:defRPr/>
            </a:pPr>
            <a:r>
              <a:rPr sz="6000" b="1" smtClean="0">
                <a:solidFill>
                  <a:schemeClr val="bg1">
                    <a:lumMod val="85000"/>
                    <a:lumOff val="15000"/>
                  </a:schemeClr>
                </a:solidFill>
              </a:rPr>
              <a:t>Age of the Universe</a:t>
            </a:r>
          </a:p>
        </p:txBody>
      </p:sp>
      <p:sp>
        <p:nvSpPr>
          <p:cNvPr id="6" name="TextBox 5"/>
          <p:cNvSpPr txBox="1"/>
          <p:nvPr/>
        </p:nvSpPr>
        <p:spPr>
          <a:xfrm>
            <a:off x="428625" y="1214438"/>
            <a:ext cx="8429625" cy="2124075"/>
          </a:xfrm>
          <a:prstGeom prst="rect">
            <a:avLst/>
          </a:prstGeom>
          <a:noFill/>
        </p:spPr>
        <p:txBody>
          <a:bodyPr>
            <a:spAutoFit/>
          </a:bodyPr>
          <a:lstStyle/>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r>
              <a:rPr lang="en-US" sz="2200" b="1" dirty="0">
                <a:solidFill>
                  <a:prstClr val="white"/>
                </a:solidFill>
                <a:latin typeface="Constantia"/>
                <a:sym typeface="Mathematica1"/>
              </a:rPr>
              <a:t>     </a:t>
            </a: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p:txBody>
      </p:sp>
      <p:pic>
        <p:nvPicPr>
          <p:cNvPr id="28683" name="Picture 4" descr="frw.thaexp.5.3.2.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313" y="1071563"/>
            <a:ext cx="4737100" cy="564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8674" name="Object 5"/>
          <p:cNvGraphicFramePr>
            <a:graphicFrameLocks noChangeAspect="1"/>
          </p:cNvGraphicFramePr>
          <p:nvPr/>
        </p:nvGraphicFramePr>
        <p:xfrm>
          <a:off x="1071563" y="1357313"/>
          <a:ext cx="714375" cy="331787"/>
        </p:xfrm>
        <a:graphic>
          <a:graphicData uri="http://schemas.openxmlformats.org/presentationml/2006/ole">
            <mc:AlternateContent xmlns:mc="http://schemas.openxmlformats.org/markup-compatibility/2006">
              <mc:Choice xmlns:v="urn:schemas-microsoft-com:vml" Requires="v">
                <p:oleObj spid="_x0000_s165082" name="Equation" r:id="rId4" imgW="355320" imgH="164880" progId="Equation.DSMT4">
                  <p:embed/>
                </p:oleObj>
              </mc:Choice>
              <mc:Fallback>
                <p:oleObj name="Equation" r:id="rId4" imgW="355320" imgH="164880" progId="Equation.DSMT4">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1563" y="1357313"/>
                        <a:ext cx="714375" cy="331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675" name="Object 4"/>
          <p:cNvGraphicFramePr>
            <a:graphicFrameLocks noChangeAspect="1"/>
          </p:cNvGraphicFramePr>
          <p:nvPr/>
        </p:nvGraphicFramePr>
        <p:xfrm>
          <a:off x="1130300" y="4000500"/>
          <a:ext cx="739775" cy="331788"/>
        </p:xfrm>
        <a:graphic>
          <a:graphicData uri="http://schemas.openxmlformats.org/presentationml/2006/ole">
            <mc:AlternateContent xmlns:mc="http://schemas.openxmlformats.org/markup-compatibility/2006">
              <mc:Choice xmlns:v="urn:schemas-microsoft-com:vml" Requires="v">
                <p:oleObj spid="_x0000_s165083" name="Equation" r:id="rId6" imgW="368280" imgH="164880" progId="Equation.DSMT4">
                  <p:embed/>
                </p:oleObj>
              </mc:Choice>
              <mc:Fallback>
                <p:oleObj name="Equation" r:id="rId6" imgW="368280" imgH="16488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30300" y="4000500"/>
                        <a:ext cx="739775" cy="3317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676" name="Object 4"/>
          <p:cNvGraphicFramePr>
            <a:graphicFrameLocks noChangeAspect="1"/>
          </p:cNvGraphicFramePr>
          <p:nvPr/>
        </p:nvGraphicFramePr>
        <p:xfrm>
          <a:off x="3429000" y="2928938"/>
          <a:ext cx="722313" cy="596900"/>
        </p:xfrm>
        <a:graphic>
          <a:graphicData uri="http://schemas.openxmlformats.org/presentationml/2006/ole">
            <mc:AlternateContent xmlns:mc="http://schemas.openxmlformats.org/markup-compatibility/2006">
              <mc:Choice xmlns:v="urn:schemas-microsoft-com:vml" Requires="v">
                <p:oleObj spid="_x0000_s165084" name="Equation" r:id="rId8" imgW="571320" imgH="431640" progId="Equation.DSMT4">
                  <p:embed/>
                </p:oleObj>
              </mc:Choice>
              <mc:Fallback>
                <p:oleObj name="Equation" r:id="rId8" imgW="571320" imgH="43164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9000" y="2928938"/>
                        <a:ext cx="722313"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8677" name="Object 8"/>
          <p:cNvGraphicFramePr>
            <a:graphicFrameLocks noChangeAspect="1"/>
          </p:cNvGraphicFramePr>
          <p:nvPr/>
        </p:nvGraphicFramePr>
        <p:xfrm>
          <a:off x="3857625" y="5429250"/>
          <a:ext cx="722313" cy="596900"/>
        </p:xfrm>
        <a:graphic>
          <a:graphicData uri="http://schemas.openxmlformats.org/presentationml/2006/ole">
            <mc:AlternateContent xmlns:mc="http://schemas.openxmlformats.org/markup-compatibility/2006">
              <mc:Choice xmlns:v="urn:schemas-microsoft-com:vml" Requires="v">
                <p:oleObj spid="_x0000_s165085" name="Equation" r:id="rId10" imgW="571320" imgH="431640" progId="Equation.DSMT4">
                  <p:embed/>
                </p:oleObj>
              </mc:Choice>
              <mc:Fallback>
                <p:oleObj name="Equation" r:id="rId10" imgW="571320" imgH="43164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57625" y="5429250"/>
                        <a:ext cx="722313"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cxnSp>
        <p:nvCxnSpPr>
          <p:cNvPr id="15" name="Straight Arrow Connector 14"/>
          <p:cNvCxnSpPr/>
          <p:nvPr/>
        </p:nvCxnSpPr>
        <p:spPr>
          <a:xfrm rot="5400000">
            <a:off x="3071813" y="3286125"/>
            <a:ext cx="285750" cy="285750"/>
          </a:xfrm>
          <a:prstGeom prst="straightConnector1">
            <a:avLst/>
          </a:prstGeom>
          <a:ln w="38100">
            <a:solidFill>
              <a:schemeClr val="bg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5400000">
            <a:off x="3571875" y="5786438"/>
            <a:ext cx="285750" cy="285750"/>
          </a:xfrm>
          <a:prstGeom prst="straightConnector1">
            <a:avLst/>
          </a:prstGeom>
          <a:ln w="38100">
            <a:solidFill>
              <a:schemeClr val="bg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8678" name="Object 9"/>
          <p:cNvGraphicFramePr>
            <a:graphicFrameLocks noChangeAspect="1"/>
          </p:cNvGraphicFramePr>
          <p:nvPr/>
        </p:nvGraphicFramePr>
        <p:xfrm>
          <a:off x="1071563" y="2643188"/>
          <a:ext cx="609600" cy="596900"/>
        </p:xfrm>
        <a:graphic>
          <a:graphicData uri="http://schemas.openxmlformats.org/presentationml/2006/ole">
            <mc:AlternateContent xmlns:mc="http://schemas.openxmlformats.org/markup-compatibility/2006">
              <mc:Choice xmlns:v="urn:schemas-microsoft-com:vml" Requires="v">
                <p:oleObj spid="_x0000_s165086" name="Equation" r:id="rId12" imgW="482400" imgH="431640" progId="Equation.DSMT4">
                  <p:embed/>
                </p:oleObj>
              </mc:Choice>
              <mc:Fallback>
                <p:oleObj name="Equation" r:id="rId12" imgW="482400" imgH="43164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1563" y="2643188"/>
                        <a:ext cx="609600" cy="59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cxnSp>
        <p:nvCxnSpPr>
          <p:cNvPr id="19" name="Straight Arrow Connector 18"/>
          <p:cNvCxnSpPr/>
          <p:nvPr/>
        </p:nvCxnSpPr>
        <p:spPr>
          <a:xfrm rot="5400000">
            <a:off x="1105694" y="3393282"/>
            <a:ext cx="358775" cy="1587"/>
          </a:xfrm>
          <a:prstGeom prst="straightConnector1">
            <a:avLst/>
          </a:prstGeom>
          <a:ln w="38100">
            <a:solidFill>
              <a:schemeClr val="bg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graphicFrame>
        <p:nvGraphicFramePr>
          <p:cNvPr id="28679" name="Object 10"/>
          <p:cNvGraphicFramePr>
            <a:graphicFrameLocks noChangeAspect="1"/>
          </p:cNvGraphicFramePr>
          <p:nvPr/>
        </p:nvGraphicFramePr>
        <p:xfrm>
          <a:off x="5143500" y="2214563"/>
          <a:ext cx="3798888" cy="1071562"/>
        </p:xfrm>
        <a:graphic>
          <a:graphicData uri="http://schemas.openxmlformats.org/presentationml/2006/ole">
            <mc:AlternateContent xmlns:mc="http://schemas.openxmlformats.org/markup-compatibility/2006">
              <mc:Choice xmlns:v="urn:schemas-microsoft-com:vml" Requires="v">
                <p:oleObj spid="_x0000_s165087" name="Equation" r:id="rId14" imgW="2387520" imgH="672840" progId="Equation.DSMT4">
                  <p:embed/>
                </p:oleObj>
              </mc:Choice>
              <mc:Fallback>
                <p:oleObj name="Equation" r:id="rId14" imgW="2387520" imgH="672840" progId="Equation.DSMT4">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143500" y="2214563"/>
                        <a:ext cx="3798888" cy="1071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 name="TextBox 21"/>
          <p:cNvSpPr txBox="1"/>
          <p:nvPr/>
        </p:nvSpPr>
        <p:spPr>
          <a:xfrm>
            <a:off x="1857375" y="1428750"/>
            <a:ext cx="2071688" cy="276225"/>
          </a:xfrm>
          <a:prstGeom prst="rect">
            <a:avLst/>
          </a:prstGeom>
          <a:noFill/>
        </p:spPr>
        <p:txBody>
          <a:bodyPr>
            <a:spAutoFit/>
          </a:bodyPr>
          <a:lstStyle/>
          <a:p>
            <a:pPr>
              <a:defRPr/>
            </a:pPr>
            <a:r>
              <a:rPr lang="en-US" sz="1200" dirty="0">
                <a:solidFill>
                  <a:prstClr val="black">
                    <a:lumMod val="85000"/>
                    <a:lumOff val="15000"/>
                  </a:prstClr>
                </a:solidFill>
                <a:latin typeface="Constantia"/>
              </a:rPr>
              <a:t>Matter-dominated</a:t>
            </a:r>
          </a:p>
        </p:txBody>
      </p:sp>
      <p:sp>
        <p:nvSpPr>
          <p:cNvPr id="23" name="TextBox 22"/>
          <p:cNvSpPr txBox="1"/>
          <p:nvPr/>
        </p:nvSpPr>
        <p:spPr>
          <a:xfrm>
            <a:off x="1928813" y="4071938"/>
            <a:ext cx="2071687" cy="276225"/>
          </a:xfrm>
          <a:prstGeom prst="rect">
            <a:avLst/>
          </a:prstGeom>
          <a:noFill/>
        </p:spPr>
        <p:txBody>
          <a:bodyPr>
            <a:spAutoFit/>
          </a:bodyPr>
          <a:lstStyle/>
          <a:p>
            <a:pPr>
              <a:defRPr/>
            </a:pPr>
            <a:r>
              <a:rPr lang="en-US" sz="1200" dirty="0">
                <a:solidFill>
                  <a:prstClr val="black">
                    <a:lumMod val="85000"/>
                    <a:lumOff val="15000"/>
                  </a:prstClr>
                </a:solidFill>
                <a:latin typeface="Constantia"/>
              </a:rPr>
              <a:t>Matter-dominated</a:t>
            </a:r>
          </a:p>
        </p:txBody>
      </p:sp>
      <p:sp>
        <p:nvSpPr>
          <p:cNvPr id="24" name="TextBox 23"/>
          <p:cNvSpPr txBox="1"/>
          <p:nvPr/>
        </p:nvSpPr>
        <p:spPr>
          <a:xfrm>
            <a:off x="928688" y="2428875"/>
            <a:ext cx="1428750" cy="276225"/>
          </a:xfrm>
          <a:prstGeom prst="rect">
            <a:avLst/>
          </a:prstGeom>
          <a:noFill/>
        </p:spPr>
        <p:txBody>
          <a:bodyPr>
            <a:spAutoFit/>
          </a:bodyPr>
          <a:lstStyle/>
          <a:p>
            <a:pPr>
              <a:defRPr/>
            </a:pPr>
            <a:r>
              <a:rPr lang="en-US" sz="1200" dirty="0">
                <a:solidFill>
                  <a:prstClr val="black">
                    <a:lumMod val="85000"/>
                    <a:lumOff val="15000"/>
                  </a:prstClr>
                </a:solidFill>
                <a:latin typeface="Constantia"/>
              </a:rPr>
              <a:t>Hubble time</a:t>
            </a:r>
          </a:p>
        </p:txBody>
      </p:sp>
      <p:sp>
        <p:nvSpPr>
          <p:cNvPr id="25" name="TextBox 24"/>
          <p:cNvSpPr txBox="1"/>
          <p:nvPr/>
        </p:nvSpPr>
        <p:spPr>
          <a:xfrm>
            <a:off x="4857750" y="1285875"/>
            <a:ext cx="3571875" cy="646113"/>
          </a:xfrm>
          <a:prstGeom prst="rect">
            <a:avLst/>
          </a:prstGeom>
          <a:noFill/>
        </p:spPr>
        <p:txBody>
          <a:bodyPr>
            <a:spAutoFit/>
          </a:bodyPr>
          <a:lstStyle/>
          <a:p>
            <a:pPr>
              <a:defRPr/>
            </a:pPr>
            <a:r>
              <a:rPr lang="en-US" dirty="0">
                <a:solidFill>
                  <a:prstClr val="black">
                    <a:lumMod val="85000"/>
                    <a:lumOff val="15000"/>
                  </a:prstClr>
                </a:solidFill>
                <a:latin typeface="Constantia"/>
              </a:rPr>
              <a:t>Age of a FRW universe at </a:t>
            </a:r>
          </a:p>
          <a:p>
            <a:pPr>
              <a:defRPr/>
            </a:pPr>
            <a:r>
              <a:rPr lang="en-US" dirty="0">
                <a:solidFill>
                  <a:prstClr val="black">
                    <a:lumMod val="85000"/>
                    <a:lumOff val="15000"/>
                  </a:prstClr>
                </a:solidFill>
                <a:latin typeface="Constantia"/>
              </a:rPr>
              <a:t>Expansion factor a(t)</a:t>
            </a:r>
          </a:p>
        </p:txBody>
      </p:sp>
      <p:sp>
        <p:nvSpPr>
          <p:cNvPr id="26" name="Rectangle 25"/>
          <p:cNvSpPr/>
          <p:nvPr/>
        </p:nvSpPr>
        <p:spPr>
          <a:xfrm>
            <a:off x="4929188" y="2000250"/>
            <a:ext cx="4071937" cy="1571625"/>
          </a:xfrm>
          <a:prstGeom prst="rect">
            <a:avLst/>
          </a:prstGeom>
          <a:no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3107970086"/>
      </p:ext>
    </p:extLst>
  </p:cSld>
  <p:clrMapOvr>
    <a:masterClrMapping/>
  </p:clrMapOvr>
  <p:transition>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6019" name="Rectangle 3"/>
          <p:cNvSpPr>
            <a:spLocks noChangeArrowheads="1"/>
          </p:cNvSpPr>
          <p:nvPr/>
        </p:nvSpPr>
        <p:spPr bwMode="auto">
          <a:xfrm>
            <a:off x="684213" y="1340768"/>
            <a:ext cx="7775575" cy="1224136"/>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sp>
        <p:nvSpPr>
          <p:cNvPr id="75781" name="Rectangle 5"/>
          <p:cNvSpPr>
            <a:spLocks noGrp="1" noChangeArrowheads="1"/>
          </p:cNvSpPr>
          <p:nvPr>
            <p:ph type="title" idx="4294967295"/>
          </p:nvPr>
        </p:nvSpPr>
        <p:spPr>
          <a:xfrm>
            <a:off x="-486569" y="6565"/>
            <a:ext cx="10117138" cy="1371600"/>
          </a:xfrm>
        </p:spPr>
        <p:txBody>
          <a:bodyPr/>
          <a:lstStyle/>
          <a:p>
            <a:pPr eaLnBrk="1" fontAlgn="auto" hangingPunct="1">
              <a:spcAft>
                <a:spcPts val="0"/>
              </a:spcAft>
              <a:defRPr/>
            </a:pPr>
            <a:r>
              <a:rPr lang="en-US" sz="5000" b="1" dirty="0" smtClean="0">
                <a:solidFill>
                  <a:schemeClr val="accent3"/>
                </a:solidFill>
              </a:rPr>
              <a:t>Einstein Field Equation</a:t>
            </a:r>
            <a:endParaRPr sz="5000" b="1" dirty="0" smtClean="0">
              <a:solidFill>
                <a:schemeClr val="accent3"/>
              </a:solidFill>
            </a:endParaRPr>
          </a:p>
        </p:txBody>
      </p:sp>
      <p:sp>
        <p:nvSpPr>
          <p:cNvPr id="4" name="Down Arrow 3"/>
          <p:cNvSpPr/>
          <p:nvPr/>
        </p:nvSpPr>
        <p:spPr>
          <a:xfrm>
            <a:off x="4434478" y="2852936"/>
            <a:ext cx="360040" cy="79208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graphicFrame>
        <p:nvGraphicFramePr>
          <p:cNvPr id="9" name="Object 8"/>
          <p:cNvGraphicFramePr>
            <a:graphicFrameLocks noChangeAspect="1"/>
          </p:cNvGraphicFramePr>
          <p:nvPr>
            <p:extLst>
              <p:ext uri="{D42A27DB-BD31-4B8C-83A1-F6EECF244321}">
                <p14:modId xmlns:p14="http://schemas.microsoft.com/office/powerpoint/2010/main" val="222098361"/>
              </p:ext>
            </p:extLst>
          </p:nvPr>
        </p:nvGraphicFramePr>
        <p:xfrm>
          <a:off x="2716197" y="1450270"/>
          <a:ext cx="3796602" cy="1005131"/>
        </p:xfrm>
        <a:graphic>
          <a:graphicData uri="http://schemas.openxmlformats.org/presentationml/2006/ole">
            <mc:AlternateContent xmlns:mc="http://schemas.openxmlformats.org/markup-compatibility/2006">
              <mc:Choice xmlns:v="urn:schemas-microsoft-com:vml" Requires="v">
                <p:oleObj spid="_x0000_s142434" name="Equation" r:id="rId3" imgW="1485720" imgH="393480" progId="Equation.DSMT4">
                  <p:embed/>
                </p:oleObj>
              </mc:Choice>
              <mc:Fallback>
                <p:oleObj name="Equation" r:id="rId3" imgW="1485720" imgH="393480" progId="Equation.DSMT4">
                  <p:embed/>
                  <p:pic>
                    <p:nvPicPr>
                      <p:cNvPr id="0" name=""/>
                      <p:cNvPicPr>
                        <a:picLocks noChangeAspect="1" noChangeArrowheads="1"/>
                      </p:cNvPicPr>
                      <p:nvPr/>
                    </p:nvPicPr>
                    <p:blipFill>
                      <a:blip r:embed="rId4"/>
                      <a:srcRect/>
                      <a:stretch>
                        <a:fillRect/>
                      </a:stretch>
                    </p:blipFill>
                    <p:spPr bwMode="auto">
                      <a:xfrm>
                        <a:off x="2716197" y="1450270"/>
                        <a:ext cx="3796602" cy="1005131"/>
                      </a:xfrm>
                      <a:prstGeom prst="rect">
                        <a:avLst/>
                      </a:prstGeom>
                      <a:noFill/>
                      <a:ln>
                        <a:noFill/>
                      </a:ln>
                      <a:effectLst/>
                    </p:spPr>
                  </p:pic>
                </p:oleObj>
              </mc:Fallback>
            </mc:AlternateContent>
          </a:graphicData>
        </a:graphic>
      </p:graphicFrame>
      <p:sp>
        <p:nvSpPr>
          <p:cNvPr id="15" name="Rectangle 3"/>
          <p:cNvSpPr>
            <a:spLocks noChangeArrowheads="1"/>
          </p:cNvSpPr>
          <p:nvPr/>
        </p:nvSpPr>
        <p:spPr bwMode="auto">
          <a:xfrm>
            <a:off x="684212" y="3861048"/>
            <a:ext cx="7775575" cy="2766052"/>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545542627"/>
              </p:ext>
            </p:extLst>
          </p:nvPr>
        </p:nvGraphicFramePr>
        <p:xfrm>
          <a:off x="2969523" y="4114868"/>
          <a:ext cx="3649990" cy="2258411"/>
        </p:xfrm>
        <a:graphic>
          <a:graphicData uri="http://schemas.openxmlformats.org/presentationml/2006/ole">
            <mc:AlternateContent xmlns:mc="http://schemas.openxmlformats.org/markup-compatibility/2006">
              <mc:Choice xmlns:v="urn:schemas-microsoft-com:vml" Requires="v">
                <p:oleObj spid="_x0000_s142435" name="Equation" r:id="rId5" imgW="1701720" imgH="1054080" progId="Equation.DSMT4">
                  <p:embed/>
                </p:oleObj>
              </mc:Choice>
              <mc:Fallback>
                <p:oleObj name="Equation" r:id="rId5" imgW="1701720" imgH="1054080" progId="Equation.DSMT4">
                  <p:embed/>
                  <p:pic>
                    <p:nvPicPr>
                      <p:cNvPr id="0" name="Object 8"/>
                      <p:cNvPicPr>
                        <a:picLocks noChangeAspect="1" noChangeArrowheads="1"/>
                      </p:cNvPicPr>
                      <p:nvPr/>
                    </p:nvPicPr>
                    <p:blipFill>
                      <a:blip r:embed="rId6"/>
                      <a:srcRect/>
                      <a:stretch>
                        <a:fillRect/>
                      </a:stretch>
                    </p:blipFill>
                    <p:spPr bwMode="auto">
                      <a:xfrm>
                        <a:off x="2969523" y="4114868"/>
                        <a:ext cx="3649990" cy="2258411"/>
                      </a:xfrm>
                      <a:prstGeom prst="rect">
                        <a:avLst/>
                      </a:prstGeom>
                      <a:noFill/>
                      <a:ln>
                        <a:noFill/>
                      </a:ln>
                      <a:effectLst/>
                    </p:spPr>
                  </p:pic>
                </p:oleObj>
              </mc:Fallback>
            </mc:AlternateContent>
          </a:graphicData>
        </a:graphic>
      </p:graphicFrame>
      <p:sp>
        <p:nvSpPr>
          <p:cNvPr id="3" name="TextBox 2"/>
          <p:cNvSpPr txBox="1"/>
          <p:nvPr/>
        </p:nvSpPr>
        <p:spPr>
          <a:xfrm>
            <a:off x="5004048" y="2924944"/>
            <a:ext cx="2592288" cy="369332"/>
          </a:xfrm>
          <a:prstGeom prst="rect">
            <a:avLst/>
          </a:prstGeom>
          <a:noFill/>
        </p:spPr>
        <p:txBody>
          <a:bodyPr wrap="square" rtlCol="0">
            <a:spAutoFit/>
          </a:bodyPr>
          <a:lstStyle/>
          <a:p>
            <a:r>
              <a:rPr lang="nl-NL" b="1" dirty="0" smtClean="0">
                <a:solidFill>
                  <a:schemeClr val="accent5"/>
                </a:solidFill>
              </a:rPr>
              <a:t>Dark Energy</a:t>
            </a:r>
            <a:endParaRPr lang="en-GB" b="1" dirty="0">
              <a:solidFill>
                <a:schemeClr val="accent5"/>
              </a:solidFill>
            </a:endParaRPr>
          </a:p>
        </p:txBody>
      </p:sp>
    </p:spTree>
    <p:extLst>
      <p:ext uri="{BB962C8B-B14F-4D97-AF65-F5344CB8AC3E}">
        <p14:creationId xmlns:p14="http://schemas.microsoft.com/office/powerpoint/2010/main" val="1298682130"/>
      </p:ext>
    </p:extLst>
  </p:cSld>
  <p:clrMapOvr>
    <a:masterClrMapping/>
  </p:clrMapOvr>
  <p:transition>
    <p:zoom/>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3"/>
          <p:cNvSpPr>
            <a:spLocks noChangeArrowheads="1"/>
          </p:cNvSpPr>
          <p:nvPr/>
        </p:nvSpPr>
        <p:spPr bwMode="auto">
          <a:xfrm>
            <a:off x="285750" y="2928938"/>
            <a:ext cx="8572500" cy="3714750"/>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75781" name="Rectangle 5"/>
          <p:cNvSpPr>
            <a:spLocks noGrp="1" noChangeArrowheads="1"/>
          </p:cNvSpPr>
          <p:nvPr>
            <p:ph type="title" idx="4294967295"/>
          </p:nvPr>
        </p:nvSpPr>
        <p:spPr>
          <a:xfrm>
            <a:off x="0" y="-142900"/>
            <a:ext cx="10117138" cy="1371600"/>
          </a:xfrm>
        </p:spPr>
        <p:txBody>
          <a:bodyPr/>
          <a:lstStyle/>
          <a:p>
            <a:pPr eaLnBrk="1" fontAlgn="auto" hangingPunct="1">
              <a:spcAft>
                <a:spcPts val="0"/>
              </a:spcAft>
              <a:defRPr/>
            </a:pPr>
            <a:r>
              <a:rPr sz="3600" b="1" smtClean="0">
                <a:solidFill>
                  <a:schemeClr val="tx1"/>
                </a:solidFill>
              </a:rPr>
              <a:t>                         </a:t>
            </a:r>
            <a:r>
              <a:rPr sz="3700" b="1" smtClean="0">
                <a:solidFill>
                  <a:schemeClr val="tx1"/>
                </a:solidFill>
              </a:rPr>
              <a:t>Specific Solutions </a:t>
            </a:r>
            <a:br>
              <a:rPr sz="3700" b="1" smtClean="0">
                <a:solidFill>
                  <a:schemeClr val="tx1"/>
                </a:solidFill>
              </a:rPr>
            </a:br>
            <a:r>
              <a:rPr sz="3700" b="1" smtClean="0">
                <a:solidFill>
                  <a:schemeClr val="tx1"/>
                </a:solidFill>
              </a:rPr>
              <a:t>                            FRW Universe</a:t>
            </a:r>
          </a:p>
        </p:txBody>
      </p:sp>
      <p:sp>
        <p:nvSpPr>
          <p:cNvPr id="6" name="TextBox 5"/>
          <p:cNvSpPr txBox="1"/>
          <p:nvPr/>
        </p:nvSpPr>
        <p:spPr>
          <a:xfrm>
            <a:off x="428625" y="1500188"/>
            <a:ext cx="8429625" cy="5632450"/>
          </a:xfrm>
          <a:prstGeom prst="rect">
            <a:avLst/>
          </a:prstGeom>
          <a:noFill/>
        </p:spPr>
        <p:txBody>
          <a:bodyPr>
            <a:spAutoFit/>
          </a:bodyPr>
          <a:lstStyle/>
          <a:p>
            <a:pPr>
              <a:defRPr/>
            </a:pPr>
            <a:r>
              <a:rPr lang="en-US" sz="2200" b="1" dirty="0">
                <a:solidFill>
                  <a:prstClr val="white"/>
                </a:solidFill>
                <a:latin typeface="Constantia"/>
              </a:rPr>
              <a:t>While general solutions to the FRW equations is only possible </a:t>
            </a:r>
          </a:p>
          <a:p>
            <a:pPr>
              <a:defRPr/>
            </a:pPr>
            <a:r>
              <a:rPr lang="en-US" sz="2200" b="1" dirty="0">
                <a:solidFill>
                  <a:prstClr val="white"/>
                </a:solidFill>
                <a:latin typeface="Constantia"/>
              </a:rPr>
              <a:t>by numerical integration, analytical solutions may be found for particular classes of cosmologies:</a:t>
            </a: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a:p>
            <a:pPr>
              <a:buFont typeface="Mathematica1" pitchFamily="2" charset="2"/>
              <a:buChar char="·"/>
              <a:defRPr/>
            </a:pPr>
            <a:r>
              <a:rPr lang="en-US" sz="2200" b="1" dirty="0">
                <a:solidFill>
                  <a:prstClr val="white"/>
                </a:solidFill>
                <a:latin typeface="Constantia"/>
                <a:sym typeface="Mathematica1"/>
              </a:rPr>
              <a:t>  </a:t>
            </a:r>
            <a:r>
              <a:rPr lang="en-US" sz="3200" b="1" dirty="0">
                <a:solidFill>
                  <a:prstClr val="black">
                    <a:lumMod val="85000"/>
                    <a:lumOff val="15000"/>
                  </a:prstClr>
                </a:solidFill>
                <a:latin typeface="Constantia"/>
                <a:sym typeface="Mathematica1"/>
              </a:rPr>
              <a:t>Single-component Universes:</a:t>
            </a:r>
          </a:p>
          <a:p>
            <a:pPr>
              <a:defRPr/>
            </a:pPr>
            <a:r>
              <a:rPr lang="en-US" sz="2200" b="1" dirty="0">
                <a:solidFill>
                  <a:prstClr val="white"/>
                </a:solidFill>
                <a:latin typeface="Constantia"/>
                <a:sym typeface="Mathematica1"/>
              </a:rPr>
              <a:t>                  </a:t>
            </a:r>
            <a:r>
              <a:rPr lang="en-US" sz="2200" b="1" dirty="0">
                <a:solidFill>
                  <a:prstClr val="black">
                    <a:lumMod val="85000"/>
                    <a:lumOff val="15000"/>
                  </a:prstClr>
                </a:solidFill>
                <a:latin typeface="Constantia"/>
                <a:sym typeface="Mathematica1"/>
              </a:rPr>
              <a:t>-  empty Universe</a:t>
            </a:r>
          </a:p>
          <a:p>
            <a:pPr>
              <a:defRPr/>
            </a:pPr>
            <a:r>
              <a:rPr lang="en-US" sz="2200" b="1" dirty="0">
                <a:solidFill>
                  <a:prstClr val="black">
                    <a:lumMod val="85000"/>
                    <a:lumOff val="15000"/>
                  </a:prstClr>
                </a:solidFill>
                <a:latin typeface="Constantia"/>
                <a:sym typeface="Mathematica1"/>
              </a:rPr>
              <a:t>                  -  flat Universes,         with only radiation, matter or </a:t>
            </a:r>
          </a:p>
          <a:p>
            <a:pPr>
              <a:defRPr/>
            </a:pPr>
            <a:r>
              <a:rPr lang="en-US" sz="2200" b="1" dirty="0">
                <a:solidFill>
                  <a:prstClr val="black">
                    <a:lumMod val="85000"/>
                    <a:lumOff val="15000"/>
                  </a:prstClr>
                </a:solidFill>
                <a:latin typeface="Constantia"/>
                <a:sym typeface="Mathematica1"/>
              </a:rPr>
              <a:t>                                                           dark energy</a:t>
            </a:r>
          </a:p>
          <a:p>
            <a:pPr>
              <a:defRPr/>
            </a:pPr>
            <a:endParaRPr lang="en-US" sz="2200" b="1" dirty="0">
              <a:solidFill>
                <a:prstClr val="white"/>
              </a:solidFill>
              <a:latin typeface="Constantia"/>
              <a:sym typeface="Mathematica1"/>
            </a:endParaRPr>
          </a:p>
          <a:p>
            <a:pPr>
              <a:buFont typeface="Mathematica1" pitchFamily="2" charset="2"/>
              <a:buChar char="·"/>
              <a:defRPr/>
            </a:pPr>
            <a:r>
              <a:rPr lang="en-US" sz="2200" b="1" dirty="0">
                <a:solidFill>
                  <a:prstClr val="white"/>
                </a:solidFill>
                <a:latin typeface="Constantia"/>
                <a:sym typeface="Mathematica1"/>
              </a:rPr>
              <a:t> </a:t>
            </a:r>
            <a:r>
              <a:rPr lang="en-US" sz="3200" b="1" dirty="0">
                <a:solidFill>
                  <a:prstClr val="black">
                    <a:lumMod val="85000"/>
                    <a:lumOff val="15000"/>
                  </a:prstClr>
                </a:solidFill>
                <a:latin typeface="Constantia"/>
                <a:sym typeface="Mathematica1"/>
              </a:rPr>
              <a:t>Matter-dominated Universes</a:t>
            </a:r>
          </a:p>
          <a:p>
            <a:pPr>
              <a:buFont typeface="Mathematica1" pitchFamily="2" charset="2"/>
              <a:buChar char="·"/>
              <a:defRPr/>
            </a:pPr>
            <a:endParaRPr lang="en-US" sz="2200" b="1" dirty="0">
              <a:solidFill>
                <a:prstClr val="white"/>
              </a:solidFill>
              <a:latin typeface="Constantia"/>
              <a:sym typeface="Mathematica1"/>
            </a:endParaRPr>
          </a:p>
          <a:p>
            <a:pPr>
              <a:buFont typeface="Mathematica1" pitchFamily="2" charset="2"/>
              <a:buChar char="·"/>
              <a:defRPr/>
            </a:pPr>
            <a:r>
              <a:rPr lang="en-US" sz="2200" b="1" dirty="0">
                <a:solidFill>
                  <a:prstClr val="white"/>
                </a:solidFill>
                <a:latin typeface="Constantia"/>
                <a:sym typeface="Mathematica1"/>
              </a:rPr>
              <a:t> </a:t>
            </a:r>
            <a:r>
              <a:rPr lang="en-US" sz="3200" b="1" dirty="0">
                <a:solidFill>
                  <a:prstClr val="black">
                    <a:lumMod val="85000"/>
                    <a:lumOff val="15000"/>
                  </a:prstClr>
                </a:solidFill>
                <a:latin typeface="Constantia"/>
                <a:sym typeface="Mathematica1"/>
              </a:rPr>
              <a:t>Matter+Dark Energy  flat  Universe  </a:t>
            </a:r>
            <a:endParaRPr lang="en-US" sz="3200" b="1" dirty="0">
              <a:solidFill>
                <a:prstClr val="black">
                  <a:lumMod val="85000"/>
                  <a:lumOff val="15000"/>
                </a:prstClr>
              </a:solidFill>
              <a:latin typeface="Constantia"/>
            </a:endParaRP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p:txBody>
      </p:sp>
    </p:spTree>
    <p:extLst>
      <p:ext uri="{BB962C8B-B14F-4D97-AF65-F5344CB8AC3E}">
        <p14:creationId xmlns:p14="http://schemas.microsoft.com/office/powerpoint/2010/main" val="1319804932"/>
      </p:ext>
    </p:extLst>
  </p:cSld>
  <p:clrMapOvr>
    <a:masterClrMapping/>
  </p:clrMapOvr>
  <p:transition>
    <p:zoom/>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81" name="Rectangle 5"/>
          <p:cNvSpPr>
            <a:spLocks noGrp="1" noChangeArrowheads="1"/>
          </p:cNvSpPr>
          <p:nvPr>
            <p:ph type="title" idx="4294967295"/>
          </p:nvPr>
        </p:nvSpPr>
        <p:spPr>
          <a:xfrm>
            <a:off x="-714412" y="-571528"/>
            <a:ext cx="10117138" cy="1371600"/>
          </a:xfrm>
        </p:spPr>
        <p:txBody>
          <a:bodyPr/>
          <a:lstStyle/>
          <a:p>
            <a:pPr eaLnBrk="1" fontAlgn="auto" hangingPunct="1">
              <a:spcAft>
                <a:spcPts val="0"/>
              </a:spcAft>
              <a:defRPr/>
            </a:pPr>
            <a:r>
              <a:rPr sz="3600" b="1" smtClean="0">
                <a:solidFill>
                  <a:schemeClr val="tx1"/>
                </a:solidFill>
              </a:rPr>
              <a:t>               </a:t>
            </a:r>
            <a:r>
              <a:rPr sz="4600" b="1" smtClean="0">
                <a:solidFill>
                  <a:schemeClr val="bg1">
                    <a:lumMod val="85000"/>
                    <a:lumOff val="15000"/>
                  </a:schemeClr>
                </a:solidFill>
              </a:rPr>
              <a:t>Matter-Dominated  Universes</a:t>
            </a:r>
          </a:p>
        </p:txBody>
      </p:sp>
      <p:sp>
        <p:nvSpPr>
          <p:cNvPr id="6" name="TextBox 5"/>
          <p:cNvSpPr txBox="1"/>
          <p:nvPr/>
        </p:nvSpPr>
        <p:spPr>
          <a:xfrm>
            <a:off x="428625" y="1071563"/>
            <a:ext cx="8429625" cy="3478212"/>
          </a:xfrm>
          <a:prstGeom prst="rect">
            <a:avLst/>
          </a:prstGeom>
          <a:noFill/>
        </p:spPr>
        <p:txBody>
          <a:bodyPr>
            <a:spAutoFit/>
          </a:bodyPr>
          <a:lstStyle/>
          <a:p>
            <a:pPr>
              <a:lnSpc>
                <a:spcPct val="80000"/>
              </a:lnSpc>
              <a:buFont typeface="Mathematica1" pitchFamily="2" charset="2"/>
              <a:buChar char="·"/>
              <a:defRPr/>
            </a:pPr>
            <a:r>
              <a:rPr lang="en-US" sz="2200" b="1" dirty="0">
                <a:solidFill>
                  <a:prstClr val="black">
                    <a:lumMod val="85000"/>
                    <a:lumOff val="15000"/>
                  </a:prstClr>
                </a:solidFill>
                <a:latin typeface="Constantia"/>
              </a:rPr>
              <a:t>  Assume  radiation contribution is negligible:</a:t>
            </a:r>
          </a:p>
          <a:p>
            <a:pPr>
              <a:lnSpc>
                <a:spcPct val="80000"/>
              </a:lnSpc>
              <a:defRPr/>
            </a:pPr>
            <a:r>
              <a:rPr lang="en-US" sz="2200" b="1" dirty="0">
                <a:solidFill>
                  <a:prstClr val="black">
                    <a:lumMod val="85000"/>
                    <a:lumOff val="15000"/>
                  </a:prstClr>
                </a:solidFill>
                <a:latin typeface="Constantia"/>
              </a:rPr>
              <a:t>            </a:t>
            </a:r>
            <a:endParaRPr lang="en-US" sz="2200" b="1" dirty="0">
              <a:solidFill>
                <a:prstClr val="black">
                  <a:lumMod val="85000"/>
                  <a:lumOff val="15000"/>
                </a:prstClr>
              </a:solidFill>
              <a:latin typeface="Constantia"/>
              <a:sym typeface="Mathematica1"/>
            </a:endParaRPr>
          </a:p>
          <a:p>
            <a:pPr>
              <a:lnSpc>
                <a:spcPct val="80000"/>
              </a:lnSpc>
              <a:buFont typeface="Mathematica1" pitchFamily="2" charset="2"/>
              <a:buChar char="·"/>
              <a:defRPr/>
            </a:pPr>
            <a:r>
              <a:rPr lang="en-US" sz="2200" b="1" dirty="0">
                <a:solidFill>
                  <a:prstClr val="black">
                    <a:lumMod val="85000"/>
                    <a:lumOff val="15000"/>
                  </a:prstClr>
                </a:solidFill>
                <a:latin typeface="Constantia"/>
              </a:rPr>
              <a:t>  Zero cosmological constant:</a:t>
            </a:r>
          </a:p>
          <a:p>
            <a:pPr>
              <a:lnSpc>
                <a:spcPct val="80000"/>
              </a:lnSpc>
              <a:buFont typeface="Mathematica1" pitchFamily="2" charset="2"/>
              <a:buChar char="·"/>
              <a:defRPr/>
            </a:pPr>
            <a:endParaRPr lang="en-US" sz="2200" b="1" dirty="0">
              <a:solidFill>
                <a:prstClr val="black">
                  <a:lumMod val="85000"/>
                  <a:lumOff val="15000"/>
                </a:prstClr>
              </a:solidFill>
              <a:latin typeface="Constantia"/>
            </a:endParaRPr>
          </a:p>
          <a:p>
            <a:pPr>
              <a:lnSpc>
                <a:spcPct val="80000"/>
              </a:lnSpc>
              <a:buFont typeface="Mathematica1" pitchFamily="2" charset="2"/>
              <a:buChar char="·"/>
              <a:defRPr/>
            </a:pPr>
            <a:r>
              <a:rPr lang="en-US" sz="2200" b="1" dirty="0">
                <a:solidFill>
                  <a:prstClr val="black">
                    <a:lumMod val="85000"/>
                    <a:lumOff val="15000"/>
                  </a:prstClr>
                </a:solidFill>
                <a:latin typeface="Constantia"/>
              </a:rPr>
              <a:t>  Matter-dominated, including curvature</a:t>
            </a: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r>
              <a:rPr lang="en-US" sz="2200" b="1" dirty="0">
                <a:solidFill>
                  <a:prstClr val="white"/>
                </a:solidFill>
                <a:latin typeface="Constantia"/>
                <a:sym typeface="Mathematica1"/>
              </a:rPr>
              <a:t>    </a:t>
            </a: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p:txBody>
      </p:sp>
      <p:graphicFrame>
        <p:nvGraphicFramePr>
          <p:cNvPr id="29698" name="Object 5"/>
          <p:cNvGraphicFramePr>
            <a:graphicFrameLocks noChangeAspect="1"/>
          </p:cNvGraphicFramePr>
          <p:nvPr/>
        </p:nvGraphicFramePr>
        <p:xfrm>
          <a:off x="6786563" y="1214438"/>
          <a:ext cx="2185987" cy="576262"/>
        </p:xfrm>
        <a:graphic>
          <a:graphicData uri="http://schemas.openxmlformats.org/presentationml/2006/ole">
            <mc:AlternateContent xmlns:mc="http://schemas.openxmlformats.org/markup-compatibility/2006">
              <mc:Choice xmlns:v="urn:schemas-microsoft-com:vml" Requires="v">
                <p:oleObj spid="_x0000_s166070" name="Equation" r:id="rId3" imgW="965160" imgH="253800" progId="Equation.DSMT4">
                  <p:embed/>
                </p:oleObj>
              </mc:Choice>
              <mc:Fallback>
                <p:oleObj name="Equation" r:id="rId3" imgW="965160" imgH="2538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6563" y="1214438"/>
                        <a:ext cx="2185987"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9699" name="Object 6"/>
          <p:cNvGraphicFramePr>
            <a:graphicFrameLocks noChangeAspect="1"/>
          </p:cNvGraphicFramePr>
          <p:nvPr/>
        </p:nvGraphicFramePr>
        <p:xfrm>
          <a:off x="7143750" y="1714500"/>
          <a:ext cx="1063625" cy="517525"/>
        </p:xfrm>
        <a:graphic>
          <a:graphicData uri="http://schemas.openxmlformats.org/presentationml/2006/ole">
            <mc:AlternateContent xmlns:mc="http://schemas.openxmlformats.org/markup-compatibility/2006">
              <mc:Choice xmlns:v="urn:schemas-microsoft-com:vml" Requires="v">
                <p:oleObj spid="_x0000_s166071" name="Equation" r:id="rId5" imgW="469800" imgH="228600" progId="Equation.DSMT4">
                  <p:embed/>
                </p:oleObj>
              </mc:Choice>
              <mc:Fallback>
                <p:oleObj name="Equation" r:id="rId5" imgW="469800" imgH="2286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3750" y="1714500"/>
                        <a:ext cx="1063625"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29706" name="Picture 9" descr="frwaexp.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43063" y="2500313"/>
            <a:ext cx="5043487"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9700" name="Object 7"/>
          <p:cNvGraphicFramePr>
            <a:graphicFrameLocks noChangeAspect="1"/>
          </p:cNvGraphicFramePr>
          <p:nvPr/>
        </p:nvGraphicFramePr>
        <p:xfrm>
          <a:off x="6929438" y="4357688"/>
          <a:ext cx="1006475" cy="517525"/>
        </p:xfrm>
        <a:graphic>
          <a:graphicData uri="http://schemas.openxmlformats.org/presentationml/2006/ole">
            <mc:AlternateContent xmlns:mc="http://schemas.openxmlformats.org/markup-compatibility/2006">
              <mc:Choice xmlns:v="urn:schemas-microsoft-com:vml" Requires="v">
                <p:oleObj spid="_x0000_s166072" name="Equation" r:id="rId8" imgW="444240" imgH="228600" progId="Equation.DSMT4">
                  <p:embed/>
                </p:oleObj>
              </mc:Choice>
              <mc:Fallback>
                <p:oleObj name="Equation" r:id="rId8" imgW="444240" imgH="228600" progId="Equation.DSMT4">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29438" y="4357688"/>
                        <a:ext cx="1006475"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9701" name="Object 8"/>
          <p:cNvGraphicFramePr>
            <a:graphicFrameLocks noChangeAspect="1"/>
          </p:cNvGraphicFramePr>
          <p:nvPr/>
        </p:nvGraphicFramePr>
        <p:xfrm>
          <a:off x="3286125" y="3071813"/>
          <a:ext cx="1006475" cy="517525"/>
        </p:xfrm>
        <a:graphic>
          <a:graphicData uri="http://schemas.openxmlformats.org/presentationml/2006/ole">
            <mc:AlternateContent xmlns:mc="http://schemas.openxmlformats.org/markup-compatibility/2006">
              <mc:Choice xmlns:v="urn:schemas-microsoft-com:vml" Requires="v">
                <p:oleObj spid="_x0000_s166073" name="Equation" r:id="rId10" imgW="444240" imgH="228600" progId="Equation.DSMT4">
                  <p:embed/>
                </p:oleObj>
              </mc:Choice>
              <mc:Fallback>
                <p:oleObj name="Equation" r:id="rId10" imgW="444240" imgH="22860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86125" y="3071813"/>
                        <a:ext cx="1006475"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Rectangle 12"/>
          <p:cNvSpPr/>
          <p:nvPr/>
        </p:nvSpPr>
        <p:spPr>
          <a:xfrm>
            <a:off x="3143250" y="3000375"/>
            <a:ext cx="1285875" cy="642938"/>
          </a:xfrm>
          <a:prstGeom prst="rect">
            <a:avLst/>
          </a:prstGeom>
          <a:no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5" name="Rectangle 14"/>
          <p:cNvSpPr/>
          <p:nvPr/>
        </p:nvSpPr>
        <p:spPr>
          <a:xfrm>
            <a:off x="6786563" y="4286250"/>
            <a:ext cx="1285875" cy="642938"/>
          </a:xfrm>
          <a:prstGeom prst="rect">
            <a:avLst/>
          </a:prstGeom>
          <a:no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15"/>
          <p:cNvSpPr/>
          <p:nvPr/>
        </p:nvSpPr>
        <p:spPr>
          <a:xfrm>
            <a:off x="6786563" y="2714625"/>
            <a:ext cx="1285875" cy="642938"/>
          </a:xfrm>
          <a:prstGeom prst="rect">
            <a:avLst/>
          </a:prstGeom>
          <a:no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graphicFrame>
        <p:nvGraphicFramePr>
          <p:cNvPr id="29702" name="Object 9"/>
          <p:cNvGraphicFramePr>
            <a:graphicFrameLocks noChangeAspect="1"/>
          </p:cNvGraphicFramePr>
          <p:nvPr/>
        </p:nvGraphicFramePr>
        <p:xfrm>
          <a:off x="6929438" y="2786063"/>
          <a:ext cx="1006475" cy="517525"/>
        </p:xfrm>
        <a:graphic>
          <a:graphicData uri="http://schemas.openxmlformats.org/presentationml/2006/ole">
            <mc:AlternateContent xmlns:mc="http://schemas.openxmlformats.org/markup-compatibility/2006">
              <mc:Choice xmlns:v="urn:schemas-microsoft-com:vml" Requires="v">
                <p:oleObj spid="_x0000_s166074" name="Equation" r:id="rId12" imgW="444240" imgH="228600" progId="Equation.DSMT4">
                  <p:embed/>
                </p:oleObj>
              </mc:Choice>
              <mc:Fallback>
                <p:oleObj name="Equation" r:id="rId12" imgW="444240" imgH="22860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29438" y="2786063"/>
                        <a:ext cx="1006475" cy="517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8" name="Rectangle 17"/>
          <p:cNvSpPr/>
          <p:nvPr/>
        </p:nvSpPr>
        <p:spPr>
          <a:xfrm>
            <a:off x="6715125" y="1000125"/>
            <a:ext cx="2286000" cy="1428750"/>
          </a:xfrm>
          <a:prstGeom prst="rect">
            <a:avLst/>
          </a:prstGeom>
          <a:no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cxnSp>
        <p:nvCxnSpPr>
          <p:cNvPr id="20" name="Straight Arrow Connector 19"/>
          <p:cNvCxnSpPr>
            <a:stCxn id="13" idx="3"/>
          </p:cNvCxnSpPr>
          <p:nvPr/>
        </p:nvCxnSpPr>
        <p:spPr>
          <a:xfrm>
            <a:off x="4429125" y="3321050"/>
            <a:ext cx="642938" cy="36513"/>
          </a:xfrm>
          <a:prstGeom prst="straightConnector1">
            <a:avLst/>
          </a:prstGeom>
          <a:ln w="381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flipV="1">
            <a:off x="5643563" y="4572000"/>
            <a:ext cx="1143000" cy="285750"/>
          </a:xfrm>
          <a:prstGeom prst="straightConnector1">
            <a:avLst/>
          </a:prstGeom>
          <a:ln w="38100">
            <a:solidFill>
              <a:srgbClr val="AF116F"/>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flipV="1">
            <a:off x="6143625" y="3071813"/>
            <a:ext cx="642938" cy="357187"/>
          </a:xfrm>
          <a:prstGeom prst="straightConnector1">
            <a:avLst/>
          </a:prstGeom>
          <a:ln w="38100">
            <a:solidFill>
              <a:srgbClr val="000099"/>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082184"/>
      </p:ext>
    </p:extLst>
  </p:cSld>
  <p:clrMapOvr>
    <a:masterClrMapping/>
  </p:clrMapOvr>
  <p:transition>
    <p:zoom/>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3"/>
          <p:cNvSpPr>
            <a:spLocks noChangeArrowheads="1"/>
          </p:cNvSpPr>
          <p:nvPr/>
        </p:nvSpPr>
        <p:spPr bwMode="auto">
          <a:xfrm>
            <a:off x="571500" y="3500438"/>
            <a:ext cx="3571875" cy="3214687"/>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9" name="Rectangle 3"/>
          <p:cNvSpPr>
            <a:spLocks noChangeArrowheads="1"/>
          </p:cNvSpPr>
          <p:nvPr/>
        </p:nvSpPr>
        <p:spPr bwMode="auto">
          <a:xfrm>
            <a:off x="571500" y="1143000"/>
            <a:ext cx="3571875" cy="1357313"/>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75781" name="Rectangle 5"/>
          <p:cNvSpPr>
            <a:spLocks noGrp="1" noChangeArrowheads="1"/>
          </p:cNvSpPr>
          <p:nvPr>
            <p:ph type="title" idx="4294967295"/>
          </p:nvPr>
        </p:nvSpPr>
        <p:spPr>
          <a:xfrm>
            <a:off x="-857288" y="-500090"/>
            <a:ext cx="10117138" cy="1371600"/>
          </a:xfrm>
        </p:spPr>
        <p:txBody>
          <a:bodyPr/>
          <a:lstStyle/>
          <a:p>
            <a:pPr eaLnBrk="1" fontAlgn="auto" hangingPunct="1">
              <a:spcAft>
                <a:spcPts val="0"/>
              </a:spcAft>
              <a:defRPr/>
            </a:pPr>
            <a:r>
              <a:rPr sz="3600" b="1" smtClean="0">
                <a:solidFill>
                  <a:schemeClr val="tx1"/>
                </a:solidFill>
              </a:rPr>
              <a:t>               </a:t>
            </a:r>
            <a:r>
              <a:rPr sz="4600" b="1" smtClean="0">
                <a:solidFill>
                  <a:schemeClr val="tx1"/>
                </a:solidFill>
              </a:rPr>
              <a:t>  Einstein-de Sitter Universe</a:t>
            </a:r>
          </a:p>
        </p:txBody>
      </p:sp>
      <p:sp>
        <p:nvSpPr>
          <p:cNvPr id="6" name="TextBox 5"/>
          <p:cNvSpPr txBox="1"/>
          <p:nvPr/>
        </p:nvSpPr>
        <p:spPr>
          <a:xfrm>
            <a:off x="428625" y="1214438"/>
            <a:ext cx="8429625" cy="2124075"/>
          </a:xfrm>
          <a:prstGeom prst="rect">
            <a:avLst/>
          </a:prstGeom>
          <a:noFill/>
        </p:spPr>
        <p:txBody>
          <a:bodyPr>
            <a:spAutoFit/>
          </a:bodyPr>
          <a:lstStyle/>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r>
              <a:rPr lang="en-US" sz="2200" b="1" dirty="0">
                <a:solidFill>
                  <a:prstClr val="white"/>
                </a:solidFill>
                <a:latin typeface="Constantia"/>
                <a:sym typeface="Mathematica1"/>
              </a:rPr>
              <a:t>     </a:t>
            </a: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p:txBody>
      </p:sp>
      <p:graphicFrame>
        <p:nvGraphicFramePr>
          <p:cNvPr id="30722" name="Object 5"/>
          <p:cNvGraphicFramePr>
            <a:graphicFrameLocks noChangeAspect="1"/>
          </p:cNvGraphicFramePr>
          <p:nvPr/>
        </p:nvGraphicFramePr>
        <p:xfrm>
          <a:off x="1071563" y="3786188"/>
          <a:ext cx="2540000" cy="1544637"/>
        </p:xfrm>
        <a:graphic>
          <a:graphicData uri="http://schemas.openxmlformats.org/presentationml/2006/ole">
            <mc:AlternateContent xmlns:mc="http://schemas.openxmlformats.org/markup-compatibility/2006">
              <mc:Choice xmlns:v="urn:schemas-microsoft-com:vml" Requires="v">
                <p:oleObj spid="_x0000_s167094" name="Equation" r:id="rId3" imgW="838080" imgH="507960" progId="Equation.DSMT4">
                  <p:embed/>
                </p:oleObj>
              </mc:Choice>
              <mc:Fallback>
                <p:oleObj name="Equation" r:id="rId3" imgW="838080" imgH="50796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1563" y="3786188"/>
                        <a:ext cx="2540000" cy="154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23" name="Object 3"/>
          <p:cNvGraphicFramePr>
            <a:graphicFrameLocks noChangeAspect="1"/>
          </p:cNvGraphicFramePr>
          <p:nvPr/>
        </p:nvGraphicFramePr>
        <p:xfrm>
          <a:off x="785813" y="1285875"/>
          <a:ext cx="1193800" cy="1025525"/>
        </p:xfrm>
        <a:graphic>
          <a:graphicData uri="http://schemas.openxmlformats.org/presentationml/2006/ole">
            <mc:AlternateContent xmlns:mc="http://schemas.openxmlformats.org/markup-compatibility/2006">
              <mc:Choice xmlns:v="urn:schemas-microsoft-com:vml" Requires="v">
                <p:oleObj spid="_x0000_s167095" name="Equation" r:id="rId5" imgW="533160" imgH="457200" progId="Equation.DSMT4">
                  <p:embed/>
                </p:oleObj>
              </mc:Choice>
              <mc:Fallback>
                <p:oleObj name="Equation" r:id="rId5" imgW="533160" imgH="4572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5813" y="1285875"/>
                        <a:ext cx="1193800" cy="1025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0724" name="Object 4"/>
          <p:cNvGraphicFramePr>
            <a:graphicFrameLocks noChangeAspect="1"/>
          </p:cNvGraphicFramePr>
          <p:nvPr/>
        </p:nvGraphicFramePr>
        <p:xfrm>
          <a:off x="2428875" y="5572125"/>
          <a:ext cx="1358900" cy="928688"/>
        </p:xfrm>
        <a:graphic>
          <a:graphicData uri="http://schemas.openxmlformats.org/presentationml/2006/ole">
            <mc:AlternateContent xmlns:mc="http://schemas.openxmlformats.org/markup-compatibility/2006">
              <mc:Choice xmlns:v="urn:schemas-microsoft-com:vml" Requires="v">
                <p:oleObj spid="_x0000_s167096" name="Equation" r:id="rId7" imgW="634680" imgH="431640" progId="Equation.DSMT4">
                  <p:embed/>
                </p:oleObj>
              </mc:Choice>
              <mc:Fallback>
                <p:oleObj name="Equation" r:id="rId7" imgW="634680" imgH="43164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8875" y="5572125"/>
                        <a:ext cx="1358900" cy="928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 name="Rectangle 3"/>
          <p:cNvSpPr>
            <a:spLocks noChangeArrowheads="1"/>
          </p:cNvSpPr>
          <p:nvPr/>
        </p:nvSpPr>
        <p:spPr bwMode="auto">
          <a:xfrm>
            <a:off x="785813" y="3714750"/>
            <a:ext cx="3101975" cy="1714500"/>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pic>
        <p:nvPicPr>
          <p:cNvPr id="30733" name="Picture 10" descr="Einstein_and_deSitter.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357688" y="1143000"/>
            <a:ext cx="4500562"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4429125" y="5072063"/>
            <a:ext cx="4572000" cy="1231900"/>
          </a:xfrm>
          <a:prstGeom prst="rect">
            <a:avLst/>
          </a:prstGeom>
        </p:spPr>
        <p:txBody>
          <a:bodyPr>
            <a:spAutoFit/>
          </a:bodyPr>
          <a:lstStyle/>
          <a:p>
            <a:pPr>
              <a:defRPr/>
            </a:pPr>
            <a:r>
              <a:rPr lang="en-US" sz="1400" dirty="0">
                <a:solidFill>
                  <a:prstClr val="white"/>
                </a:solidFill>
                <a:latin typeface="Constantia"/>
              </a:rPr>
              <a:t>Albert Einstein and Willem de Sitter discussing the Universe. In 1932 they published a paper together on the Einstein-de Sitter universe, which is a model with flat geometry containing matter as the only significant substance</a:t>
            </a:r>
            <a:r>
              <a:rPr lang="en-US" dirty="0">
                <a:solidFill>
                  <a:prstClr val="white"/>
                </a:solidFill>
              </a:rPr>
              <a:t>.</a:t>
            </a:r>
          </a:p>
        </p:txBody>
      </p:sp>
      <p:graphicFrame>
        <p:nvGraphicFramePr>
          <p:cNvPr id="30725" name="Object 12"/>
          <p:cNvGraphicFramePr>
            <a:graphicFrameLocks noChangeAspect="1"/>
          </p:cNvGraphicFramePr>
          <p:nvPr/>
        </p:nvGraphicFramePr>
        <p:xfrm>
          <a:off x="2428875" y="1571625"/>
          <a:ext cx="804863" cy="403225"/>
        </p:xfrm>
        <a:graphic>
          <a:graphicData uri="http://schemas.openxmlformats.org/presentationml/2006/ole">
            <mc:AlternateContent xmlns:mc="http://schemas.openxmlformats.org/markup-compatibility/2006">
              <mc:Choice xmlns:v="urn:schemas-microsoft-com:vml" Requires="v">
                <p:oleObj spid="_x0000_s167097" name="Equation" r:id="rId10" imgW="355320" imgH="177480" progId="Equation.DSMT4">
                  <p:embed/>
                </p:oleObj>
              </mc:Choice>
              <mc:Fallback>
                <p:oleObj name="Equation" r:id="rId10" imgW="355320" imgH="177480" progId="Equation.DSMT4">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28875" y="1571625"/>
                        <a:ext cx="804863" cy="40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Right Brace 12"/>
          <p:cNvSpPr/>
          <p:nvPr/>
        </p:nvSpPr>
        <p:spPr>
          <a:xfrm>
            <a:off x="2000250" y="1357313"/>
            <a:ext cx="214313" cy="85725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white"/>
              </a:solidFill>
            </a:endParaRPr>
          </a:p>
        </p:txBody>
      </p:sp>
      <p:graphicFrame>
        <p:nvGraphicFramePr>
          <p:cNvPr id="30726" name="Object 13"/>
          <p:cNvGraphicFramePr>
            <a:graphicFrameLocks noChangeAspect="1"/>
          </p:cNvGraphicFramePr>
          <p:nvPr/>
        </p:nvGraphicFramePr>
        <p:xfrm>
          <a:off x="1571625" y="2786063"/>
          <a:ext cx="2451100" cy="590550"/>
        </p:xfrm>
        <a:graphic>
          <a:graphicData uri="http://schemas.openxmlformats.org/presentationml/2006/ole">
            <mc:AlternateContent xmlns:mc="http://schemas.openxmlformats.org/markup-compatibility/2006">
              <mc:Choice xmlns:v="urn:schemas-microsoft-com:vml" Requires="v">
                <p:oleObj spid="_x0000_s167098" name="Equation" r:id="rId12" imgW="1638000" imgH="393480" progId="Equation.DSMT4">
                  <p:embed/>
                </p:oleObj>
              </mc:Choice>
              <mc:Fallback>
                <p:oleObj name="Equation" r:id="rId12" imgW="1638000" imgH="393480" progId="Equation.DSMT4">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71625" y="2786063"/>
                        <a:ext cx="2451100" cy="59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 name="TextBox 13"/>
          <p:cNvSpPr txBox="1"/>
          <p:nvPr/>
        </p:nvSpPr>
        <p:spPr>
          <a:xfrm>
            <a:off x="642938" y="2928938"/>
            <a:ext cx="1071562" cy="369887"/>
          </a:xfrm>
          <a:prstGeom prst="rect">
            <a:avLst/>
          </a:prstGeom>
          <a:noFill/>
        </p:spPr>
        <p:txBody>
          <a:bodyPr>
            <a:spAutoFit/>
          </a:bodyPr>
          <a:lstStyle/>
          <a:p>
            <a:pPr>
              <a:defRPr/>
            </a:pPr>
            <a:r>
              <a:rPr lang="en-US" dirty="0">
                <a:solidFill>
                  <a:prstClr val="white"/>
                </a:solidFill>
                <a:latin typeface="Constantia"/>
              </a:rPr>
              <a:t>FRW:</a:t>
            </a:r>
          </a:p>
        </p:txBody>
      </p:sp>
      <p:sp>
        <p:nvSpPr>
          <p:cNvPr id="15" name="TextBox 14"/>
          <p:cNvSpPr txBox="1"/>
          <p:nvPr/>
        </p:nvSpPr>
        <p:spPr>
          <a:xfrm>
            <a:off x="785813" y="5929313"/>
            <a:ext cx="1643062" cy="584200"/>
          </a:xfrm>
          <a:prstGeom prst="rect">
            <a:avLst/>
          </a:prstGeom>
          <a:noFill/>
        </p:spPr>
        <p:txBody>
          <a:bodyPr>
            <a:spAutoFit/>
          </a:bodyPr>
          <a:lstStyle/>
          <a:p>
            <a:pPr>
              <a:defRPr/>
            </a:pPr>
            <a:r>
              <a:rPr lang="en-US" sz="1600" dirty="0">
                <a:solidFill>
                  <a:prstClr val="white"/>
                </a:solidFill>
                <a:latin typeface="Constantia"/>
              </a:rPr>
              <a:t>Age </a:t>
            </a:r>
          </a:p>
          <a:p>
            <a:pPr>
              <a:defRPr/>
            </a:pPr>
            <a:r>
              <a:rPr lang="en-US" sz="1600" dirty="0" err="1">
                <a:solidFill>
                  <a:prstClr val="white"/>
                </a:solidFill>
                <a:latin typeface="Constantia"/>
              </a:rPr>
              <a:t>EdS</a:t>
            </a:r>
            <a:r>
              <a:rPr lang="en-US" sz="1600" dirty="0">
                <a:solidFill>
                  <a:prstClr val="white"/>
                </a:solidFill>
                <a:latin typeface="Constantia"/>
              </a:rPr>
              <a:t> Universe:</a:t>
            </a:r>
          </a:p>
        </p:txBody>
      </p:sp>
      <p:sp>
        <p:nvSpPr>
          <p:cNvPr id="17" name="Rectangle 3"/>
          <p:cNvSpPr>
            <a:spLocks noChangeArrowheads="1"/>
          </p:cNvSpPr>
          <p:nvPr/>
        </p:nvSpPr>
        <p:spPr bwMode="auto">
          <a:xfrm>
            <a:off x="2357438" y="5500688"/>
            <a:ext cx="1530350" cy="1081087"/>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Tree>
    <p:extLst>
      <p:ext uri="{BB962C8B-B14F-4D97-AF65-F5344CB8AC3E}">
        <p14:creationId xmlns:p14="http://schemas.microsoft.com/office/powerpoint/2010/main" val="2780589278"/>
      </p:ext>
    </p:extLst>
  </p:cSld>
  <p:clrMapOvr>
    <a:masterClrMapping/>
  </p:clrMapOvr>
  <p:transition>
    <p:zoom/>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p:cNvSpPr/>
          <p:nvPr/>
        </p:nvSpPr>
        <p:spPr>
          <a:xfrm>
            <a:off x="4214813" y="1143000"/>
            <a:ext cx="4214812" cy="5572125"/>
          </a:xfrm>
          <a:prstGeom prst="rect">
            <a:avLst/>
          </a:prstGeom>
          <a:solidFill>
            <a:schemeClr val="tx1"/>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16" name="Rectangle 3"/>
          <p:cNvSpPr>
            <a:spLocks noChangeArrowheads="1"/>
          </p:cNvSpPr>
          <p:nvPr/>
        </p:nvSpPr>
        <p:spPr bwMode="auto">
          <a:xfrm>
            <a:off x="571500" y="3500438"/>
            <a:ext cx="3571875" cy="3214687"/>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9" name="Rectangle 3"/>
          <p:cNvSpPr>
            <a:spLocks noChangeArrowheads="1"/>
          </p:cNvSpPr>
          <p:nvPr/>
        </p:nvSpPr>
        <p:spPr bwMode="auto">
          <a:xfrm>
            <a:off x="571500" y="1143000"/>
            <a:ext cx="3571875" cy="1357313"/>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75781" name="Rectangle 5"/>
          <p:cNvSpPr>
            <a:spLocks noGrp="1" noChangeArrowheads="1"/>
          </p:cNvSpPr>
          <p:nvPr>
            <p:ph type="title" idx="4294967295"/>
          </p:nvPr>
        </p:nvSpPr>
        <p:spPr>
          <a:xfrm>
            <a:off x="-1214478" y="-500090"/>
            <a:ext cx="10117138" cy="1371600"/>
          </a:xfrm>
        </p:spPr>
        <p:txBody>
          <a:bodyPr>
            <a:normAutofit fontScale="90000"/>
          </a:bodyPr>
          <a:lstStyle/>
          <a:p>
            <a:pPr eaLnBrk="1" fontAlgn="auto" hangingPunct="1">
              <a:spcAft>
                <a:spcPts val="0"/>
              </a:spcAft>
              <a:defRPr/>
            </a:pPr>
            <a:r>
              <a:rPr sz="3600" b="1" smtClean="0">
                <a:solidFill>
                  <a:schemeClr val="tx1"/>
                </a:solidFill>
              </a:rPr>
              <a:t>               </a:t>
            </a:r>
            <a:r>
              <a:rPr sz="4600" b="1" smtClean="0">
                <a:solidFill>
                  <a:schemeClr val="tx1"/>
                </a:solidFill>
              </a:rPr>
              <a:t>     Free Expanding "Milne" Universe</a:t>
            </a:r>
          </a:p>
        </p:txBody>
      </p:sp>
      <p:sp>
        <p:nvSpPr>
          <p:cNvPr id="6" name="TextBox 5"/>
          <p:cNvSpPr txBox="1"/>
          <p:nvPr/>
        </p:nvSpPr>
        <p:spPr>
          <a:xfrm>
            <a:off x="428625" y="1214438"/>
            <a:ext cx="8429625" cy="2124075"/>
          </a:xfrm>
          <a:prstGeom prst="rect">
            <a:avLst/>
          </a:prstGeom>
          <a:noFill/>
        </p:spPr>
        <p:txBody>
          <a:bodyPr>
            <a:spAutoFit/>
          </a:bodyPr>
          <a:lstStyle/>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r>
              <a:rPr lang="en-US" sz="2200" b="1" dirty="0">
                <a:solidFill>
                  <a:prstClr val="white"/>
                </a:solidFill>
                <a:latin typeface="Constantia"/>
                <a:sym typeface="Mathematica1"/>
              </a:rPr>
              <a:t>     </a:t>
            </a: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p:txBody>
      </p:sp>
      <p:graphicFrame>
        <p:nvGraphicFramePr>
          <p:cNvPr id="31746" name="Object 5"/>
          <p:cNvGraphicFramePr>
            <a:graphicFrameLocks noChangeAspect="1"/>
          </p:cNvGraphicFramePr>
          <p:nvPr/>
        </p:nvGraphicFramePr>
        <p:xfrm>
          <a:off x="1214438" y="3786188"/>
          <a:ext cx="2308225" cy="1544637"/>
        </p:xfrm>
        <a:graphic>
          <a:graphicData uri="http://schemas.openxmlformats.org/presentationml/2006/ole">
            <mc:AlternateContent xmlns:mc="http://schemas.openxmlformats.org/markup-compatibility/2006">
              <mc:Choice xmlns:v="urn:schemas-microsoft-com:vml" Requires="v">
                <p:oleObj spid="_x0000_s168118" name="Equation" r:id="rId3" imgW="761760" imgH="507960" progId="Equation.DSMT4">
                  <p:embed/>
                </p:oleObj>
              </mc:Choice>
              <mc:Fallback>
                <p:oleObj name="Equation" r:id="rId3" imgW="761760" imgH="50796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438" y="3786188"/>
                        <a:ext cx="2308225" cy="154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747" name="Object 3"/>
          <p:cNvGraphicFramePr>
            <a:graphicFrameLocks noChangeAspect="1"/>
          </p:cNvGraphicFramePr>
          <p:nvPr/>
        </p:nvGraphicFramePr>
        <p:xfrm>
          <a:off x="742950" y="1285875"/>
          <a:ext cx="1279525" cy="1025525"/>
        </p:xfrm>
        <a:graphic>
          <a:graphicData uri="http://schemas.openxmlformats.org/presentationml/2006/ole">
            <mc:AlternateContent xmlns:mc="http://schemas.openxmlformats.org/markup-compatibility/2006">
              <mc:Choice xmlns:v="urn:schemas-microsoft-com:vml" Requires="v">
                <p:oleObj spid="_x0000_s168119" name="Equation" r:id="rId5" imgW="571320" imgH="457200" progId="Equation.DSMT4">
                  <p:embed/>
                </p:oleObj>
              </mc:Choice>
              <mc:Fallback>
                <p:oleObj name="Equation" r:id="rId5" imgW="571320" imgH="4572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950" y="1285875"/>
                        <a:ext cx="1279525" cy="1025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748" name="Object 4"/>
          <p:cNvGraphicFramePr>
            <a:graphicFrameLocks noChangeAspect="1"/>
          </p:cNvGraphicFramePr>
          <p:nvPr/>
        </p:nvGraphicFramePr>
        <p:xfrm>
          <a:off x="2643188" y="5572125"/>
          <a:ext cx="1087437" cy="928688"/>
        </p:xfrm>
        <a:graphic>
          <a:graphicData uri="http://schemas.openxmlformats.org/presentationml/2006/ole">
            <mc:AlternateContent xmlns:mc="http://schemas.openxmlformats.org/markup-compatibility/2006">
              <mc:Choice xmlns:v="urn:schemas-microsoft-com:vml" Requires="v">
                <p:oleObj spid="_x0000_s168120" name="Equation" r:id="rId7" imgW="507960" imgH="431640" progId="Equation.DSMT4">
                  <p:embed/>
                </p:oleObj>
              </mc:Choice>
              <mc:Fallback>
                <p:oleObj name="Equation" r:id="rId7" imgW="507960" imgH="43164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3188" y="5572125"/>
                        <a:ext cx="1087437" cy="928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1749" name="Object 5"/>
          <p:cNvGraphicFramePr>
            <a:graphicFrameLocks noChangeAspect="1"/>
          </p:cNvGraphicFramePr>
          <p:nvPr/>
        </p:nvGraphicFramePr>
        <p:xfrm>
          <a:off x="2343150" y="1571625"/>
          <a:ext cx="977900" cy="403225"/>
        </p:xfrm>
        <a:graphic>
          <a:graphicData uri="http://schemas.openxmlformats.org/presentationml/2006/ole">
            <mc:AlternateContent xmlns:mc="http://schemas.openxmlformats.org/markup-compatibility/2006">
              <mc:Choice xmlns:v="urn:schemas-microsoft-com:vml" Requires="v">
                <p:oleObj spid="_x0000_s168121" name="Equation" r:id="rId9" imgW="431640" imgH="177480" progId="Equation.DSMT4">
                  <p:embed/>
                </p:oleObj>
              </mc:Choice>
              <mc:Fallback>
                <p:oleObj name="Equation" r:id="rId9" imgW="431640" imgH="1774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43150" y="1571625"/>
                        <a:ext cx="977900" cy="40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Right Brace 12"/>
          <p:cNvSpPr/>
          <p:nvPr/>
        </p:nvSpPr>
        <p:spPr>
          <a:xfrm>
            <a:off x="2000250" y="1357313"/>
            <a:ext cx="214313" cy="85725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white"/>
              </a:solidFill>
            </a:endParaRPr>
          </a:p>
        </p:txBody>
      </p:sp>
      <p:graphicFrame>
        <p:nvGraphicFramePr>
          <p:cNvPr id="31750" name="Object 6"/>
          <p:cNvGraphicFramePr>
            <a:graphicFrameLocks noChangeAspect="1"/>
          </p:cNvGraphicFramePr>
          <p:nvPr/>
        </p:nvGraphicFramePr>
        <p:xfrm>
          <a:off x="1643063" y="2714625"/>
          <a:ext cx="1541462" cy="685800"/>
        </p:xfrm>
        <a:graphic>
          <a:graphicData uri="http://schemas.openxmlformats.org/presentationml/2006/ole">
            <mc:AlternateContent xmlns:mc="http://schemas.openxmlformats.org/markup-compatibility/2006">
              <mc:Choice xmlns:v="urn:schemas-microsoft-com:vml" Requires="v">
                <p:oleObj spid="_x0000_s168122" name="Equation" r:id="rId11" imgW="1028520" imgH="457200" progId="Equation.DSMT4">
                  <p:embed/>
                </p:oleObj>
              </mc:Choice>
              <mc:Fallback>
                <p:oleObj name="Equation" r:id="rId11" imgW="1028520" imgH="4572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43063" y="2714625"/>
                        <a:ext cx="1541462" cy="685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 name="TextBox 13"/>
          <p:cNvSpPr txBox="1"/>
          <p:nvPr/>
        </p:nvSpPr>
        <p:spPr>
          <a:xfrm>
            <a:off x="642938" y="2928938"/>
            <a:ext cx="1071562" cy="369887"/>
          </a:xfrm>
          <a:prstGeom prst="rect">
            <a:avLst/>
          </a:prstGeom>
          <a:noFill/>
        </p:spPr>
        <p:txBody>
          <a:bodyPr>
            <a:spAutoFit/>
          </a:bodyPr>
          <a:lstStyle/>
          <a:p>
            <a:pPr>
              <a:defRPr/>
            </a:pPr>
            <a:r>
              <a:rPr lang="en-US" dirty="0">
                <a:solidFill>
                  <a:prstClr val="white"/>
                </a:solidFill>
                <a:latin typeface="Constantia"/>
              </a:rPr>
              <a:t>FRW:</a:t>
            </a:r>
          </a:p>
        </p:txBody>
      </p:sp>
      <p:sp>
        <p:nvSpPr>
          <p:cNvPr id="15" name="TextBox 14"/>
          <p:cNvSpPr txBox="1"/>
          <p:nvPr/>
        </p:nvSpPr>
        <p:spPr>
          <a:xfrm>
            <a:off x="785813" y="5929313"/>
            <a:ext cx="2071687" cy="584200"/>
          </a:xfrm>
          <a:prstGeom prst="rect">
            <a:avLst/>
          </a:prstGeom>
          <a:noFill/>
        </p:spPr>
        <p:txBody>
          <a:bodyPr>
            <a:spAutoFit/>
          </a:bodyPr>
          <a:lstStyle/>
          <a:p>
            <a:pPr>
              <a:defRPr/>
            </a:pPr>
            <a:r>
              <a:rPr lang="en-US" sz="1600" dirty="0">
                <a:solidFill>
                  <a:prstClr val="white"/>
                </a:solidFill>
                <a:latin typeface="Constantia"/>
              </a:rPr>
              <a:t>Age </a:t>
            </a:r>
          </a:p>
          <a:p>
            <a:pPr>
              <a:defRPr/>
            </a:pPr>
            <a:r>
              <a:rPr lang="en-US" sz="1600" dirty="0">
                <a:solidFill>
                  <a:prstClr val="white"/>
                </a:solidFill>
                <a:latin typeface="Constantia"/>
              </a:rPr>
              <a:t>Empty Universe:</a:t>
            </a:r>
          </a:p>
        </p:txBody>
      </p:sp>
      <p:pic>
        <p:nvPicPr>
          <p:cNvPr id="31760" name="Picture 12" descr="Universe_expansion.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286250" y="1643063"/>
            <a:ext cx="4071938" cy="4071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p:cNvSpPr txBox="1"/>
          <p:nvPr/>
        </p:nvSpPr>
        <p:spPr>
          <a:xfrm>
            <a:off x="2286000" y="2143125"/>
            <a:ext cx="2214563" cy="307975"/>
          </a:xfrm>
          <a:prstGeom prst="rect">
            <a:avLst/>
          </a:prstGeom>
          <a:noFill/>
        </p:spPr>
        <p:txBody>
          <a:bodyPr>
            <a:spAutoFit/>
          </a:bodyPr>
          <a:lstStyle/>
          <a:p>
            <a:pPr>
              <a:defRPr/>
            </a:pPr>
            <a:r>
              <a:rPr lang="en-US" sz="1400" dirty="0">
                <a:solidFill>
                  <a:prstClr val="white"/>
                </a:solidFill>
                <a:latin typeface="Constantia"/>
              </a:rPr>
              <a:t>Empty space is curved</a:t>
            </a:r>
          </a:p>
        </p:txBody>
      </p:sp>
      <p:sp>
        <p:nvSpPr>
          <p:cNvPr id="20" name="Rectangle 3"/>
          <p:cNvSpPr>
            <a:spLocks noChangeArrowheads="1"/>
          </p:cNvSpPr>
          <p:nvPr/>
        </p:nvSpPr>
        <p:spPr bwMode="auto">
          <a:xfrm>
            <a:off x="2357438" y="5500688"/>
            <a:ext cx="1530350" cy="1081087"/>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21" name="Rectangle 3"/>
          <p:cNvSpPr>
            <a:spLocks noChangeArrowheads="1"/>
          </p:cNvSpPr>
          <p:nvPr/>
        </p:nvSpPr>
        <p:spPr bwMode="auto">
          <a:xfrm>
            <a:off x="785813" y="3714750"/>
            <a:ext cx="3101975" cy="1714500"/>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Tree>
    <p:extLst>
      <p:ext uri="{BB962C8B-B14F-4D97-AF65-F5344CB8AC3E}">
        <p14:creationId xmlns:p14="http://schemas.microsoft.com/office/powerpoint/2010/main" val="775379899"/>
      </p:ext>
    </p:extLst>
  </p:cSld>
  <p:clrMapOvr>
    <a:masterClrMapping/>
  </p:clrMapOvr>
  <p:transition>
    <p:zoom/>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3"/>
          <p:cNvSpPr>
            <a:spLocks noChangeArrowheads="1"/>
          </p:cNvSpPr>
          <p:nvPr/>
        </p:nvSpPr>
        <p:spPr bwMode="auto">
          <a:xfrm>
            <a:off x="642938" y="3929063"/>
            <a:ext cx="3571875" cy="2643187"/>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9" name="Rectangle 3"/>
          <p:cNvSpPr>
            <a:spLocks noChangeArrowheads="1"/>
          </p:cNvSpPr>
          <p:nvPr/>
        </p:nvSpPr>
        <p:spPr bwMode="auto">
          <a:xfrm>
            <a:off x="571500" y="1143000"/>
            <a:ext cx="3571875" cy="1357313"/>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75781" name="Rectangle 5"/>
          <p:cNvSpPr>
            <a:spLocks noGrp="1" noChangeArrowheads="1"/>
          </p:cNvSpPr>
          <p:nvPr>
            <p:ph type="title" idx="4294967295"/>
          </p:nvPr>
        </p:nvSpPr>
        <p:spPr>
          <a:xfrm>
            <a:off x="-857288" y="-500090"/>
            <a:ext cx="10117138" cy="1371600"/>
          </a:xfrm>
        </p:spPr>
        <p:txBody>
          <a:bodyPr/>
          <a:lstStyle/>
          <a:p>
            <a:pPr eaLnBrk="1" fontAlgn="auto" hangingPunct="1">
              <a:spcAft>
                <a:spcPts val="0"/>
              </a:spcAft>
              <a:defRPr/>
            </a:pPr>
            <a:r>
              <a:rPr sz="3600" b="1" smtClean="0">
                <a:solidFill>
                  <a:schemeClr val="tx1"/>
                </a:solidFill>
              </a:rPr>
              <a:t>               </a:t>
            </a:r>
            <a:r>
              <a:rPr sz="4600" b="1" smtClean="0">
                <a:solidFill>
                  <a:schemeClr val="tx1"/>
                </a:solidFill>
              </a:rPr>
              <a:t>         De Sitter Expansion</a:t>
            </a:r>
          </a:p>
        </p:txBody>
      </p:sp>
      <p:sp>
        <p:nvSpPr>
          <p:cNvPr id="6" name="TextBox 5"/>
          <p:cNvSpPr txBox="1"/>
          <p:nvPr/>
        </p:nvSpPr>
        <p:spPr>
          <a:xfrm>
            <a:off x="428625" y="1214438"/>
            <a:ext cx="8429625" cy="2124075"/>
          </a:xfrm>
          <a:prstGeom prst="rect">
            <a:avLst/>
          </a:prstGeom>
          <a:noFill/>
        </p:spPr>
        <p:txBody>
          <a:bodyPr>
            <a:spAutoFit/>
          </a:bodyPr>
          <a:lstStyle/>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r>
              <a:rPr lang="en-US" sz="2200" b="1" dirty="0">
                <a:solidFill>
                  <a:prstClr val="white"/>
                </a:solidFill>
                <a:latin typeface="Constantia"/>
                <a:sym typeface="Mathematica1"/>
              </a:rPr>
              <a:t>     </a:t>
            </a: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p:txBody>
      </p:sp>
      <p:graphicFrame>
        <p:nvGraphicFramePr>
          <p:cNvPr id="32770" name="Object 5"/>
          <p:cNvGraphicFramePr>
            <a:graphicFrameLocks noChangeAspect="1"/>
          </p:cNvGraphicFramePr>
          <p:nvPr/>
        </p:nvGraphicFramePr>
        <p:xfrm>
          <a:off x="928688" y="4429125"/>
          <a:ext cx="2921000" cy="785813"/>
        </p:xfrm>
        <a:graphic>
          <a:graphicData uri="http://schemas.openxmlformats.org/presentationml/2006/ole">
            <mc:AlternateContent xmlns:mc="http://schemas.openxmlformats.org/markup-compatibility/2006">
              <mc:Choice xmlns:v="urn:schemas-microsoft-com:vml" Requires="v">
                <p:oleObj spid="_x0000_s169106" name="Equation" r:id="rId3" imgW="850680" imgH="228600" progId="Equation.DSMT4">
                  <p:embed/>
                </p:oleObj>
              </mc:Choice>
              <mc:Fallback>
                <p:oleObj name="Equation" r:id="rId3" imgW="850680" imgH="228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688" y="4429125"/>
                        <a:ext cx="2921000" cy="785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2771" name="Object 3"/>
          <p:cNvGraphicFramePr>
            <a:graphicFrameLocks noChangeAspect="1"/>
          </p:cNvGraphicFramePr>
          <p:nvPr/>
        </p:nvGraphicFramePr>
        <p:xfrm>
          <a:off x="842963" y="1285875"/>
          <a:ext cx="1079500" cy="1025525"/>
        </p:xfrm>
        <a:graphic>
          <a:graphicData uri="http://schemas.openxmlformats.org/presentationml/2006/ole">
            <mc:AlternateContent xmlns:mc="http://schemas.openxmlformats.org/markup-compatibility/2006">
              <mc:Choice xmlns:v="urn:schemas-microsoft-com:vml" Requires="v">
                <p:oleObj spid="_x0000_s169107" name="Equation" r:id="rId5" imgW="482400" imgH="457200" progId="Equation.DSMT4">
                  <p:embed/>
                </p:oleObj>
              </mc:Choice>
              <mc:Fallback>
                <p:oleObj name="Equation" r:id="rId5" imgW="482400" imgH="4572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2963" y="1285875"/>
                        <a:ext cx="1079500" cy="10255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 name="Rectangle 3"/>
          <p:cNvSpPr>
            <a:spLocks noChangeArrowheads="1"/>
          </p:cNvSpPr>
          <p:nvPr/>
        </p:nvSpPr>
        <p:spPr bwMode="auto">
          <a:xfrm>
            <a:off x="857250" y="4143375"/>
            <a:ext cx="3101975" cy="1357313"/>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graphicFrame>
        <p:nvGraphicFramePr>
          <p:cNvPr id="32772" name="Object 6"/>
          <p:cNvGraphicFramePr>
            <a:graphicFrameLocks noChangeAspect="1"/>
          </p:cNvGraphicFramePr>
          <p:nvPr/>
        </p:nvGraphicFramePr>
        <p:xfrm>
          <a:off x="1428750" y="2571750"/>
          <a:ext cx="2622550" cy="1333500"/>
        </p:xfrm>
        <a:graphic>
          <a:graphicData uri="http://schemas.openxmlformats.org/presentationml/2006/ole">
            <mc:AlternateContent xmlns:mc="http://schemas.openxmlformats.org/markup-compatibility/2006">
              <mc:Choice xmlns:v="urn:schemas-microsoft-com:vml" Requires="v">
                <p:oleObj spid="_x0000_s169108" name="Equation" r:id="rId7" imgW="1752480" imgH="888840" progId="Equation.DSMT4">
                  <p:embed/>
                </p:oleObj>
              </mc:Choice>
              <mc:Fallback>
                <p:oleObj name="Equation" r:id="rId7" imgW="1752480" imgH="88884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28750" y="2571750"/>
                        <a:ext cx="2622550" cy="133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 name="TextBox 13"/>
          <p:cNvSpPr txBox="1"/>
          <p:nvPr/>
        </p:nvSpPr>
        <p:spPr>
          <a:xfrm>
            <a:off x="642938" y="3429000"/>
            <a:ext cx="1071562" cy="369888"/>
          </a:xfrm>
          <a:prstGeom prst="rect">
            <a:avLst/>
          </a:prstGeom>
          <a:noFill/>
        </p:spPr>
        <p:txBody>
          <a:bodyPr>
            <a:spAutoFit/>
          </a:bodyPr>
          <a:lstStyle/>
          <a:p>
            <a:pPr>
              <a:defRPr/>
            </a:pPr>
            <a:r>
              <a:rPr lang="en-US" dirty="0">
                <a:solidFill>
                  <a:prstClr val="white"/>
                </a:solidFill>
                <a:latin typeface="Constantia"/>
              </a:rPr>
              <a:t>FRW:</a:t>
            </a:r>
          </a:p>
        </p:txBody>
      </p:sp>
      <p:sp>
        <p:nvSpPr>
          <p:cNvPr id="15" name="TextBox 14"/>
          <p:cNvSpPr txBox="1"/>
          <p:nvPr/>
        </p:nvSpPr>
        <p:spPr>
          <a:xfrm>
            <a:off x="857250" y="5857875"/>
            <a:ext cx="3357563" cy="584200"/>
          </a:xfrm>
          <a:prstGeom prst="rect">
            <a:avLst/>
          </a:prstGeom>
          <a:noFill/>
        </p:spPr>
        <p:txBody>
          <a:bodyPr>
            <a:spAutoFit/>
          </a:bodyPr>
          <a:lstStyle/>
          <a:p>
            <a:pPr>
              <a:defRPr/>
            </a:pPr>
            <a:r>
              <a:rPr lang="en-US" sz="1600" dirty="0">
                <a:solidFill>
                  <a:prstClr val="white"/>
                </a:solidFill>
                <a:latin typeface="Constantia"/>
              </a:rPr>
              <a:t>Age </a:t>
            </a:r>
          </a:p>
          <a:p>
            <a:pPr>
              <a:defRPr/>
            </a:pPr>
            <a:r>
              <a:rPr lang="en-US" sz="1600" dirty="0">
                <a:solidFill>
                  <a:prstClr val="white"/>
                </a:solidFill>
                <a:latin typeface="Constantia"/>
              </a:rPr>
              <a:t>De Sitter Universe:   infinitely old</a:t>
            </a:r>
          </a:p>
        </p:txBody>
      </p:sp>
      <p:graphicFrame>
        <p:nvGraphicFramePr>
          <p:cNvPr id="32773" name="Object 7"/>
          <p:cNvGraphicFramePr>
            <a:graphicFrameLocks noChangeAspect="1"/>
          </p:cNvGraphicFramePr>
          <p:nvPr/>
        </p:nvGraphicFramePr>
        <p:xfrm>
          <a:off x="2428875" y="1571625"/>
          <a:ext cx="804863" cy="403225"/>
        </p:xfrm>
        <a:graphic>
          <a:graphicData uri="http://schemas.openxmlformats.org/presentationml/2006/ole">
            <mc:AlternateContent xmlns:mc="http://schemas.openxmlformats.org/markup-compatibility/2006">
              <mc:Choice xmlns:v="urn:schemas-microsoft-com:vml" Requires="v">
                <p:oleObj spid="_x0000_s169109" name="Equation" r:id="rId9" imgW="355320" imgH="177480" progId="Equation.DSMT4">
                  <p:embed/>
                </p:oleObj>
              </mc:Choice>
              <mc:Fallback>
                <p:oleObj name="Equation" r:id="rId9" imgW="355320" imgH="1774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28875" y="1571625"/>
                        <a:ext cx="804863" cy="40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 name="Right Brace 21"/>
          <p:cNvSpPr/>
          <p:nvPr/>
        </p:nvSpPr>
        <p:spPr>
          <a:xfrm>
            <a:off x="2000250" y="1357313"/>
            <a:ext cx="214313" cy="857250"/>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white"/>
              </a:solidFill>
            </a:endParaRPr>
          </a:p>
        </p:txBody>
      </p:sp>
      <p:pic>
        <p:nvPicPr>
          <p:cNvPr id="32783" name="Picture 22" descr="ImageDisplay.php.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429125" y="1143000"/>
            <a:ext cx="3643313" cy="449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nvSpPr>
        <p:spPr>
          <a:xfrm>
            <a:off x="4429125" y="5715000"/>
            <a:ext cx="4572000" cy="738188"/>
          </a:xfrm>
          <a:prstGeom prst="rect">
            <a:avLst/>
          </a:prstGeom>
        </p:spPr>
        <p:txBody>
          <a:bodyPr>
            <a:spAutoFit/>
          </a:bodyPr>
          <a:lstStyle/>
          <a:p>
            <a:pPr>
              <a:defRPr/>
            </a:pPr>
            <a:r>
              <a:rPr lang="en-US" sz="1400" dirty="0">
                <a:solidFill>
                  <a:prstClr val="white"/>
                </a:solidFill>
                <a:latin typeface="Constantia"/>
              </a:rPr>
              <a:t>Willem de Sitter   (1872-1934; </a:t>
            </a:r>
            <a:r>
              <a:rPr lang="en-US" sz="1400" dirty="0" err="1">
                <a:solidFill>
                  <a:prstClr val="white"/>
                </a:solidFill>
                <a:latin typeface="Constantia"/>
              </a:rPr>
              <a:t>Sneek</a:t>
            </a:r>
            <a:r>
              <a:rPr lang="en-US" sz="1400" dirty="0">
                <a:solidFill>
                  <a:prstClr val="white"/>
                </a:solidFill>
                <a:latin typeface="Constantia"/>
              </a:rPr>
              <a:t>-Leiden)</a:t>
            </a:r>
          </a:p>
          <a:p>
            <a:pPr>
              <a:defRPr/>
            </a:pPr>
            <a:r>
              <a:rPr lang="en-US" sz="1400" dirty="0">
                <a:solidFill>
                  <a:prstClr val="white"/>
                </a:solidFill>
                <a:latin typeface="Constantia"/>
              </a:rPr>
              <a:t>director  Leiden Observatory</a:t>
            </a:r>
          </a:p>
          <a:p>
            <a:pPr>
              <a:defRPr/>
            </a:pPr>
            <a:r>
              <a:rPr lang="en-US" sz="1400" dirty="0">
                <a:solidFill>
                  <a:prstClr val="white"/>
                </a:solidFill>
                <a:latin typeface="Constantia"/>
              </a:rPr>
              <a:t>alma mater:  Groningen University  </a:t>
            </a:r>
          </a:p>
        </p:txBody>
      </p:sp>
    </p:spTree>
    <p:extLst>
      <p:ext uri="{BB962C8B-B14F-4D97-AF65-F5344CB8AC3E}">
        <p14:creationId xmlns:p14="http://schemas.microsoft.com/office/powerpoint/2010/main" val="3612097647"/>
      </p:ext>
    </p:extLst>
  </p:cSld>
  <p:clrMapOvr>
    <a:masterClrMapping/>
  </p:clrMapOvr>
  <p:transition>
    <p:zoom/>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3"/>
          <p:cNvSpPr>
            <a:spLocks noChangeArrowheads="1"/>
          </p:cNvSpPr>
          <p:nvPr/>
        </p:nvSpPr>
        <p:spPr bwMode="auto">
          <a:xfrm>
            <a:off x="571500" y="3643313"/>
            <a:ext cx="3571875" cy="3000375"/>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9" name="Rectangle 3"/>
          <p:cNvSpPr>
            <a:spLocks noChangeArrowheads="1"/>
          </p:cNvSpPr>
          <p:nvPr/>
        </p:nvSpPr>
        <p:spPr bwMode="auto">
          <a:xfrm>
            <a:off x="571500" y="1285875"/>
            <a:ext cx="3571875" cy="1643063"/>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75781" name="Rectangle 5"/>
          <p:cNvSpPr>
            <a:spLocks noGrp="1" noChangeArrowheads="1"/>
          </p:cNvSpPr>
          <p:nvPr>
            <p:ph type="title" idx="4294967295"/>
          </p:nvPr>
        </p:nvSpPr>
        <p:spPr>
          <a:xfrm>
            <a:off x="642910" y="-71462"/>
            <a:ext cx="10117138" cy="1371600"/>
          </a:xfrm>
        </p:spPr>
        <p:txBody>
          <a:bodyPr>
            <a:normAutofit fontScale="90000"/>
          </a:bodyPr>
          <a:lstStyle/>
          <a:p>
            <a:pPr eaLnBrk="1" fontAlgn="auto" hangingPunct="1">
              <a:spcAft>
                <a:spcPts val="0"/>
              </a:spcAft>
              <a:defRPr/>
            </a:pPr>
            <a:r>
              <a:rPr sz="3600" b="1" smtClean="0">
                <a:solidFill>
                  <a:schemeClr val="tx1"/>
                </a:solidFill>
              </a:rPr>
              <a:t>               </a:t>
            </a:r>
            <a:r>
              <a:rPr sz="4600" b="1" smtClean="0">
                <a:solidFill>
                  <a:schemeClr val="tx1"/>
                </a:solidFill>
              </a:rPr>
              <a:t>           Expansion </a:t>
            </a:r>
            <a:br>
              <a:rPr sz="4600" b="1" smtClean="0">
                <a:solidFill>
                  <a:schemeClr val="tx1"/>
                </a:solidFill>
              </a:rPr>
            </a:br>
            <a:r>
              <a:rPr sz="4600" b="1" smtClean="0">
                <a:solidFill>
                  <a:schemeClr val="tx1"/>
                </a:solidFill>
              </a:rPr>
              <a:t>Radiation-dominated  Universe</a:t>
            </a:r>
          </a:p>
        </p:txBody>
      </p:sp>
      <p:sp>
        <p:nvSpPr>
          <p:cNvPr id="6" name="TextBox 5"/>
          <p:cNvSpPr txBox="1"/>
          <p:nvPr/>
        </p:nvSpPr>
        <p:spPr>
          <a:xfrm>
            <a:off x="428625" y="1214438"/>
            <a:ext cx="8429625" cy="2124075"/>
          </a:xfrm>
          <a:prstGeom prst="rect">
            <a:avLst/>
          </a:prstGeom>
          <a:noFill/>
        </p:spPr>
        <p:txBody>
          <a:bodyPr>
            <a:spAutoFit/>
          </a:bodyPr>
          <a:lstStyle/>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r>
              <a:rPr lang="en-US" sz="2200" b="1" dirty="0">
                <a:solidFill>
                  <a:prstClr val="white"/>
                </a:solidFill>
                <a:latin typeface="Constantia"/>
                <a:sym typeface="Mathematica1"/>
              </a:rPr>
              <a:t>     </a:t>
            </a:r>
            <a:endParaRPr lang="en-US" sz="2200" b="1" dirty="0">
              <a:solidFill>
                <a:prstClr val="white"/>
              </a:solidFill>
              <a:latin typeface="Constantia"/>
            </a:endParaRPr>
          </a:p>
          <a:p>
            <a:pPr>
              <a:defRPr/>
            </a:pPr>
            <a:endParaRPr lang="en-US" sz="2200" b="1" dirty="0">
              <a:solidFill>
                <a:prstClr val="white"/>
              </a:solidFill>
              <a:latin typeface="Constantia"/>
            </a:endParaRPr>
          </a:p>
          <a:p>
            <a:pPr>
              <a:defRPr/>
            </a:pPr>
            <a:endParaRPr lang="en-US" sz="2200" b="1" dirty="0">
              <a:solidFill>
                <a:prstClr val="white"/>
              </a:solidFill>
              <a:latin typeface="Constantia"/>
            </a:endParaRPr>
          </a:p>
        </p:txBody>
      </p:sp>
      <p:graphicFrame>
        <p:nvGraphicFramePr>
          <p:cNvPr id="33794" name="Object 5"/>
          <p:cNvGraphicFramePr>
            <a:graphicFrameLocks noChangeAspect="1"/>
          </p:cNvGraphicFramePr>
          <p:nvPr/>
        </p:nvGraphicFramePr>
        <p:xfrm>
          <a:off x="1090613" y="3786188"/>
          <a:ext cx="2501900" cy="1544637"/>
        </p:xfrm>
        <a:graphic>
          <a:graphicData uri="http://schemas.openxmlformats.org/presentationml/2006/ole">
            <mc:AlternateContent xmlns:mc="http://schemas.openxmlformats.org/markup-compatibility/2006">
              <mc:Choice xmlns:v="urn:schemas-microsoft-com:vml" Requires="v">
                <p:oleObj spid="_x0000_s170202" name="Equation" r:id="rId3" imgW="825480" imgH="507960" progId="Equation.DSMT4">
                  <p:embed/>
                </p:oleObj>
              </mc:Choice>
              <mc:Fallback>
                <p:oleObj name="Equation" r:id="rId3" imgW="825480" imgH="50796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0613" y="3786188"/>
                        <a:ext cx="2501900" cy="1544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3795" name="Object 3"/>
          <p:cNvGraphicFramePr>
            <a:graphicFrameLocks noChangeAspect="1"/>
          </p:cNvGraphicFramePr>
          <p:nvPr/>
        </p:nvGraphicFramePr>
        <p:xfrm>
          <a:off x="714375" y="1357313"/>
          <a:ext cx="1392238" cy="1538287"/>
        </p:xfrm>
        <a:graphic>
          <a:graphicData uri="http://schemas.openxmlformats.org/presentationml/2006/ole">
            <mc:AlternateContent xmlns:mc="http://schemas.openxmlformats.org/markup-compatibility/2006">
              <mc:Choice xmlns:v="urn:schemas-microsoft-com:vml" Requires="v">
                <p:oleObj spid="_x0000_s170203" name="Equation" r:id="rId5" imgW="622080" imgH="685800" progId="Equation.DSMT4">
                  <p:embed/>
                </p:oleObj>
              </mc:Choice>
              <mc:Fallback>
                <p:oleObj name="Equation" r:id="rId5" imgW="622080" imgH="685800"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4375" y="1357313"/>
                        <a:ext cx="1392238" cy="15382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3796" name="Object 4"/>
          <p:cNvGraphicFramePr>
            <a:graphicFrameLocks noChangeAspect="1"/>
          </p:cNvGraphicFramePr>
          <p:nvPr/>
        </p:nvGraphicFramePr>
        <p:xfrm>
          <a:off x="2428875" y="5572125"/>
          <a:ext cx="1358900" cy="928688"/>
        </p:xfrm>
        <a:graphic>
          <a:graphicData uri="http://schemas.openxmlformats.org/presentationml/2006/ole">
            <mc:AlternateContent xmlns:mc="http://schemas.openxmlformats.org/markup-compatibility/2006">
              <mc:Choice xmlns:v="urn:schemas-microsoft-com:vml" Requires="v">
                <p:oleObj spid="_x0000_s170204" name="Equation" r:id="rId7" imgW="634680" imgH="431640" progId="Equation.DSMT4">
                  <p:embed/>
                </p:oleObj>
              </mc:Choice>
              <mc:Fallback>
                <p:oleObj name="Equation" r:id="rId7" imgW="634680" imgH="43164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28875" y="5572125"/>
                        <a:ext cx="1358900" cy="928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 name="Rectangle 3"/>
          <p:cNvSpPr>
            <a:spLocks noChangeArrowheads="1"/>
          </p:cNvSpPr>
          <p:nvPr/>
        </p:nvSpPr>
        <p:spPr bwMode="auto">
          <a:xfrm>
            <a:off x="785813" y="3714750"/>
            <a:ext cx="3101975" cy="1714500"/>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2" name="Rectangle 11"/>
          <p:cNvSpPr/>
          <p:nvPr/>
        </p:nvSpPr>
        <p:spPr>
          <a:xfrm>
            <a:off x="4357688" y="1928813"/>
            <a:ext cx="4572000" cy="1230312"/>
          </a:xfrm>
          <a:prstGeom prst="rect">
            <a:avLst/>
          </a:prstGeom>
        </p:spPr>
        <p:txBody>
          <a:bodyPr>
            <a:spAutoFit/>
          </a:bodyPr>
          <a:lstStyle/>
          <a:p>
            <a:pPr>
              <a:defRPr/>
            </a:pPr>
            <a:r>
              <a:rPr lang="en-US" sz="1400" dirty="0">
                <a:solidFill>
                  <a:prstClr val="white"/>
                </a:solidFill>
                <a:latin typeface="Constantia"/>
              </a:rPr>
              <a:t>In the very early Universe, the energy density is completely dominated by radiation. The dynamics of the very early Universe is therefore fully determined by the evolution of the radiation energy density:</a:t>
            </a:r>
          </a:p>
          <a:p>
            <a:pPr>
              <a:defRPr/>
            </a:pPr>
            <a:endParaRPr lang="en-US" dirty="0">
              <a:solidFill>
                <a:prstClr val="white"/>
              </a:solidFill>
            </a:endParaRPr>
          </a:p>
        </p:txBody>
      </p:sp>
      <p:graphicFrame>
        <p:nvGraphicFramePr>
          <p:cNvPr id="33797" name="Object 12"/>
          <p:cNvGraphicFramePr>
            <a:graphicFrameLocks noChangeAspect="1"/>
          </p:cNvGraphicFramePr>
          <p:nvPr/>
        </p:nvGraphicFramePr>
        <p:xfrm>
          <a:off x="2428875" y="1857375"/>
          <a:ext cx="804863" cy="403225"/>
        </p:xfrm>
        <a:graphic>
          <a:graphicData uri="http://schemas.openxmlformats.org/presentationml/2006/ole">
            <mc:AlternateContent xmlns:mc="http://schemas.openxmlformats.org/markup-compatibility/2006">
              <mc:Choice xmlns:v="urn:schemas-microsoft-com:vml" Requires="v">
                <p:oleObj spid="_x0000_s170205" name="Equation" r:id="rId9" imgW="355320" imgH="177480" progId="Equation.DSMT4">
                  <p:embed/>
                </p:oleObj>
              </mc:Choice>
              <mc:Fallback>
                <p:oleObj name="Equation" r:id="rId9" imgW="355320" imgH="177480"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28875" y="1857375"/>
                        <a:ext cx="804863" cy="40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Right Brace 12"/>
          <p:cNvSpPr/>
          <p:nvPr/>
        </p:nvSpPr>
        <p:spPr>
          <a:xfrm>
            <a:off x="2000250" y="1428750"/>
            <a:ext cx="214313" cy="1285875"/>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prstClr val="white"/>
              </a:solidFill>
            </a:endParaRPr>
          </a:p>
        </p:txBody>
      </p:sp>
      <p:graphicFrame>
        <p:nvGraphicFramePr>
          <p:cNvPr id="33798" name="Object 13"/>
          <p:cNvGraphicFramePr>
            <a:graphicFrameLocks noChangeAspect="1"/>
          </p:cNvGraphicFramePr>
          <p:nvPr/>
        </p:nvGraphicFramePr>
        <p:xfrm>
          <a:off x="1500188" y="3000375"/>
          <a:ext cx="2565400" cy="590550"/>
        </p:xfrm>
        <a:graphic>
          <a:graphicData uri="http://schemas.openxmlformats.org/presentationml/2006/ole">
            <mc:AlternateContent xmlns:mc="http://schemas.openxmlformats.org/markup-compatibility/2006">
              <mc:Choice xmlns:v="urn:schemas-microsoft-com:vml" Requires="v">
                <p:oleObj spid="_x0000_s170206" name="Equation" r:id="rId11" imgW="1714320" imgH="393480" progId="Equation.DSMT4">
                  <p:embed/>
                </p:oleObj>
              </mc:Choice>
              <mc:Fallback>
                <p:oleObj name="Equation" r:id="rId11" imgW="1714320" imgH="39348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500188" y="3000375"/>
                        <a:ext cx="2565400" cy="59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4" name="TextBox 13"/>
          <p:cNvSpPr txBox="1"/>
          <p:nvPr/>
        </p:nvSpPr>
        <p:spPr>
          <a:xfrm>
            <a:off x="642938" y="3071813"/>
            <a:ext cx="1071562" cy="369887"/>
          </a:xfrm>
          <a:prstGeom prst="rect">
            <a:avLst/>
          </a:prstGeom>
          <a:noFill/>
        </p:spPr>
        <p:txBody>
          <a:bodyPr>
            <a:spAutoFit/>
          </a:bodyPr>
          <a:lstStyle/>
          <a:p>
            <a:pPr>
              <a:defRPr/>
            </a:pPr>
            <a:r>
              <a:rPr lang="en-US" dirty="0">
                <a:solidFill>
                  <a:prstClr val="white"/>
                </a:solidFill>
                <a:latin typeface="Constantia"/>
              </a:rPr>
              <a:t>FRW:</a:t>
            </a:r>
          </a:p>
        </p:txBody>
      </p:sp>
      <p:sp>
        <p:nvSpPr>
          <p:cNvPr id="15" name="TextBox 14"/>
          <p:cNvSpPr txBox="1"/>
          <p:nvPr/>
        </p:nvSpPr>
        <p:spPr>
          <a:xfrm>
            <a:off x="785813" y="5715000"/>
            <a:ext cx="1643062" cy="830263"/>
          </a:xfrm>
          <a:prstGeom prst="rect">
            <a:avLst/>
          </a:prstGeom>
          <a:noFill/>
        </p:spPr>
        <p:txBody>
          <a:bodyPr>
            <a:spAutoFit/>
          </a:bodyPr>
          <a:lstStyle/>
          <a:p>
            <a:pPr>
              <a:defRPr/>
            </a:pPr>
            <a:r>
              <a:rPr lang="en-US" sz="1600" dirty="0">
                <a:solidFill>
                  <a:prstClr val="white"/>
                </a:solidFill>
                <a:latin typeface="Constantia"/>
              </a:rPr>
              <a:t>Age </a:t>
            </a:r>
          </a:p>
          <a:p>
            <a:pPr>
              <a:defRPr/>
            </a:pPr>
            <a:r>
              <a:rPr lang="en-US" sz="1600" dirty="0">
                <a:solidFill>
                  <a:prstClr val="white"/>
                </a:solidFill>
                <a:latin typeface="Constantia"/>
              </a:rPr>
              <a:t>Radiation</a:t>
            </a:r>
          </a:p>
          <a:p>
            <a:pPr>
              <a:defRPr/>
            </a:pPr>
            <a:r>
              <a:rPr lang="en-US" sz="1600" dirty="0">
                <a:solidFill>
                  <a:prstClr val="white"/>
                </a:solidFill>
                <a:latin typeface="Constantia"/>
              </a:rPr>
              <a:t>Universe:</a:t>
            </a:r>
          </a:p>
        </p:txBody>
      </p:sp>
      <p:sp>
        <p:nvSpPr>
          <p:cNvPr id="17" name="Rectangle 3"/>
          <p:cNvSpPr>
            <a:spLocks noChangeArrowheads="1"/>
          </p:cNvSpPr>
          <p:nvPr/>
        </p:nvSpPr>
        <p:spPr bwMode="auto">
          <a:xfrm>
            <a:off x="2357438" y="5500688"/>
            <a:ext cx="1530350" cy="1081087"/>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graphicFrame>
        <p:nvGraphicFramePr>
          <p:cNvPr id="33799" name="Object 7"/>
          <p:cNvGraphicFramePr>
            <a:graphicFrameLocks noChangeAspect="1"/>
          </p:cNvGraphicFramePr>
          <p:nvPr/>
        </p:nvGraphicFramePr>
        <p:xfrm>
          <a:off x="5857875" y="2928938"/>
          <a:ext cx="1235075" cy="590550"/>
        </p:xfrm>
        <a:graphic>
          <a:graphicData uri="http://schemas.openxmlformats.org/presentationml/2006/ole">
            <mc:AlternateContent xmlns:mc="http://schemas.openxmlformats.org/markup-compatibility/2006">
              <mc:Choice xmlns:v="urn:schemas-microsoft-com:vml" Requires="v">
                <p:oleObj spid="_x0000_s170207" name="Equation" r:id="rId13" imgW="825480" imgH="393480" progId="Equation.DSMT4">
                  <p:embed/>
                </p:oleObj>
              </mc:Choice>
              <mc:Fallback>
                <p:oleObj name="Equation" r:id="rId13" imgW="825480" imgH="393480"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857875" y="2928938"/>
                        <a:ext cx="1235075" cy="590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3811" name="Picture 18" descr="big-bang.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357688" y="3643313"/>
            <a:ext cx="4405312"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p:cNvSpPr/>
          <p:nvPr/>
        </p:nvSpPr>
        <p:spPr>
          <a:xfrm>
            <a:off x="4357688" y="3643313"/>
            <a:ext cx="4429125" cy="264318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
        <p:nvSpPr>
          <p:cNvPr id="21" name="Right Arrow 20"/>
          <p:cNvSpPr/>
          <p:nvPr/>
        </p:nvSpPr>
        <p:spPr>
          <a:xfrm rot="10800000">
            <a:off x="4572000" y="3143250"/>
            <a:ext cx="977900" cy="198438"/>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prstClr val="white"/>
              </a:solidFill>
            </a:endParaRPr>
          </a:p>
        </p:txBody>
      </p:sp>
    </p:spTree>
    <p:extLst>
      <p:ext uri="{BB962C8B-B14F-4D97-AF65-F5344CB8AC3E}">
        <p14:creationId xmlns:p14="http://schemas.microsoft.com/office/powerpoint/2010/main" val="760871906"/>
      </p:ext>
    </p:extLst>
  </p:cSld>
  <p:clrMapOvr>
    <a:masterClrMapping/>
  </p:clrMapOvr>
  <p:transition>
    <p:zoom/>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68000"/>
                    </a14:imgEffect>
                  </a14:imgLayer>
                </a14:imgProps>
              </a:ext>
              <a:ext uri="{28A0092B-C50C-407E-A947-70E740481C1C}">
                <a14:useLocalDpi xmlns:a14="http://schemas.microsoft.com/office/drawing/2010/main" val="0"/>
              </a:ext>
            </a:extLst>
          </a:blip>
          <a:stretch>
            <a:fillRect/>
          </a:stretch>
        </p:blipFill>
        <p:spPr>
          <a:xfrm>
            <a:off x="0" y="32543"/>
            <a:ext cx="9468544" cy="7120345"/>
          </a:xfrm>
          <a:prstGeom prst="rect">
            <a:avLst/>
          </a:prstGeom>
        </p:spPr>
      </p:pic>
      <p:sp>
        <p:nvSpPr>
          <p:cNvPr id="16" name="Rectangle 3"/>
          <p:cNvSpPr>
            <a:spLocks noChangeArrowheads="1"/>
          </p:cNvSpPr>
          <p:nvPr/>
        </p:nvSpPr>
        <p:spPr bwMode="auto">
          <a:xfrm>
            <a:off x="736306" y="3929063"/>
            <a:ext cx="7529462" cy="2236241"/>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9" name="Rectangle 3"/>
          <p:cNvSpPr>
            <a:spLocks noChangeArrowheads="1"/>
          </p:cNvSpPr>
          <p:nvPr/>
        </p:nvSpPr>
        <p:spPr bwMode="auto">
          <a:xfrm>
            <a:off x="755576" y="1052736"/>
            <a:ext cx="7529462" cy="1357313"/>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75781" name="Rectangle 5"/>
          <p:cNvSpPr>
            <a:spLocks noGrp="1" noChangeArrowheads="1"/>
          </p:cNvSpPr>
          <p:nvPr>
            <p:ph type="title" idx="4294967295"/>
          </p:nvPr>
        </p:nvSpPr>
        <p:spPr>
          <a:xfrm>
            <a:off x="-857288" y="-500090"/>
            <a:ext cx="10117138" cy="1371600"/>
          </a:xfrm>
        </p:spPr>
        <p:txBody>
          <a:bodyPr/>
          <a:lstStyle/>
          <a:p>
            <a:pPr eaLnBrk="1" fontAlgn="auto" hangingPunct="1">
              <a:spcAft>
                <a:spcPts val="0"/>
              </a:spcAft>
              <a:defRPr/>
            </a:pPr>
            <a:r>
              <a:rPr sz="3600" b="1" dirty="0" smtClean="0">
                <a:solidFill>
                  <a:schemeClr val="tx1"/>
                </a:solidFill>
              </a:rPr>
              <a:t>               </a:t>
            </a:r>
            <a:r>
              <a:rPr sz="4600" b="1" dirty="0" smtClean="0">
                <a:solidFill>
                  <a:schemeClr val="tx1"/>
                </a:solidFill>
              </a:rPr>
              <a:t> General Flat FRW Universe</a:t>
            </a:r>
          </a:p>
        </p:txBody>
      </p:sp>
      <p:graphicFrame>
        <p:nvGraphicFramePr>
          <p:cNvPr id="32770" name="Object 5"/>
          <p:cNvGraphicFramePr>
            <a:graphicFrameLocks noChangeAspect="1"/>
          </p:cNvGraphicFramePr>
          <p:nvPr>
            <p:extLst>
              <p:ext uri="{D42A27DB-BD31-4B8C-83A1-F6EECF244321}">
                <p14:modId xmlns:p14="http://schemas.microsoft.com/office/powerpoint/2010/main" val="3268665606"/>
              </p:ext>
            </p:extLst>
          </p:nvPr>
        </p:nvGraphicFramePr>
        <p:xfrm>
          <a:off x="3008560" y="4409203"/>
          <a:ext cx="2484438" cy="1135063"/>
        </p:xfrm>
        <a:graphic>
          <a:graphicData uri="http://schemas.openxmlformats.org/presentationml/2006/ole">
            <mc:AlternateContent xmlns:mc="http://schemas.openxmlformats.org/markup-compatibility/2006">
              <mc:Choice xmlns:v="urn:schemas-microsoft-com:vml" Requires="v">
                <p:oleObj spid="_x0000_s191524" name="Equation" r:id="rId5" imgW="723600" imgH="330120" progId="Equation.DSMT4">
                  <p:embed/>
                </p:oleObj>
              </mc:Choice>
              <mc:Fallback>
                <p:oleObj name="Equation" r:id="rId5" imgW="723600" imgH="330120" progId="Equation.DSMT4">
                  <p:embed/>
                  <p:pic>
                    <p:nvPicPr>
                      <p:cNvPr id="0" name=""/>
                      <p:cNvPicPr>
                        <a:picLocks noChangeAspect="1" noChangeArrowheads="1"/>
                      </p:cNvPicPr>
                      <p:nvPr/>
                    </p:nvPicPr>
                    <p:blipFill>
                      <a:blip r:embed="rId6"/>
                      <a:srcRect/>
                      <a:stretch>
                        <a:fillRect/>
                      </a:stretch>
                    </p:blipFill>
                    <p:spPr bwMode="auto">
                      <a:xfrm>
                        <a:off x="3008560" y="4409203"/>
                        <a:ext cx="2484438" cy="1135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 name="Rectangle 3"/>
          <p:cNvSpPr>
            <a:spLocks noChangeArrowheads="1"/>
          </p:cNvSpPr>
          <p:nvPr/>
        </p:nvSpPr>
        <p:spPr bwMode="auto">
          <a:xfrm>
            <a:off x="2699792" y="4298079"/>
            <a:ext cx="3101975" cy="1357313"/>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4" name="TextBox 13"/>
          <p:cNvSpPr txBox="1"/>
          <p:nvPr/>
        </p:nvSpPr>
        <p:spPr>
          <a:xfrm>
            <a:off x="3952680" y="3429000"/>
            <a:ext cx="1071562" cy="369888"/>
          </a:xfrm>
          <a:prstGeom prst="rect">
            <a:avLst/>
          </a:prstGeom>
          <a:noFill/>
        </p:spPr>
        <p:txBody>
          <a:bodyPr>
            <a:spAutoFit/>
          </a:bodyPr>
          <a:lstStyle/>
          <a:p>
            <a:pPr>
              <a:defRPr/>
            </a:pPr>
            <a:r>
              <a:rPr lang="en-US" dirty="0">
                <a:solidFill>
                  <a:prstClr val="white"/>
                </a:solidFill>
                <a:latin typeface="Constantia"/>
              </a:rPr>
              <a:t>FRW:</a:t>
            </a:r>
          </a:p>
        </p:txBody>
      </p:sp>
      <p:graphicFrame>
        <p:nvGraphicFramePr>
          <p:cNvPr id="32773" name="Object 7"/>
          <p:cNvGraphicFramePr>
            <a:graphicFrameLocks noChangeAspect="1"/>
          </p:cNvGraphicFramePr>
          <p:nvPr>
            <p:extLst>
              <p:ext uri="{D42A27DB-BD31-4B8C-83A1-F6EECF244321}">
                <p14:modId xmlns:p14="http://schemas.microsoft.com/office/powerpoint/2010/main" val="3957658802"/>
              </p:ext>
            </p:extLst>
          </p:nvPr>
        </p:nvGraphicFramePr>
        <p:xfrm>
          <a:off x="3978900" y="1196752"/>
          <a:ext cx="804863" cy="403225"/>
        </p:xfrm>
        <a:graphic>
          <a:graphicData uri="http://schemas.openxmlformats.org/presentationml/2006/ole">
            <mc:AlternateContent xmlns:mc="http://schemas.openxmlformats.org/markup-compatibility/2006">
              <mc:Choice xmlns:v="urn:schemas-microsoft-com:vml" Requires="v">
                <p:oleObj spid="_x0000_s191525" name="Equation" r:id="rId7" imgW="355320" imgH="177480" progId="Equation.DSMT4">
                  <p:embed/>
                </p:oleObj>
              </mc:Choice>
              <mc:Fallback>
                <p:oleObj name="Equation" r:id="rId7" imgW="355320" imgH="177480"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78900" y="1196752"/>
                        <a:ext cx="804863" cy="403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426980251"/>
              </p:ext>
            </p:extLst>
          </p:nvPr>
        </p:nvGraphicFramePr>
        <p:xfrm>
          <a:off x="1714500" y="1731392"/>
          <a:ext cx="5670550" cy="579437"/>
        </p:xfrm>
        <a:graphic>
          <a:graphicData uri="http://schemas.openxmlformats.org/presentationml/2006/ole">
            <mc:AlternateContent xmlns:mc="http://schemas.openxmlformats.org/markup-compatibility/2006">
              <mc:Choice xmlns:v="urn:schemas-microsoft-com:vml" Requires="v">
                <p:oleObj spid="_x0000_s191526" name="Equation" r:id="rId9" imgW="2361960" imgH="241200" progId="Equation.DSMT4">
                  <p:embed/>
                </p:oleObj>
              </mc:Choice>
              <mc:Fallback>
                <p:oleObj name="Equation" r:id="rId9" imgW="2361960" imgH="241200" progId="Equation.DSMT4">
                  <p:embed/>
                  <p:pic>
                    <p:nvPicPr>
                      <p:cNvPr id="0" name="Object 25"/>
                      <p:cNvPicPr>
                        <a:picLocks noChangeAspect="1" noChangeArrowheads="1"/>
                      </p:cNvPicPr>
                      <p:nvPr/>
                    </p:nvPicPr>
                    <p:blipFill>
                      <a:blip r:embed="rId10"/>
                      <a:srcRect/>
                      <a:stretch>
                        <a:fillRect/>
                      </a:stretch>
                    </p:blipFill>
                    <p:spPr bwMode="auto">
                      <a:xfrm>
                        <a:off x="1714500" y="1731392"/>
                        <a:ext cx="5670550" cy="579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826064633"/>
      </p:ext>
    </p:extLst>
  </p:cSld>
  <p:clrMapOvr>
    <a:masterClrMapping/>
  </p:clrMapOvr>
  <p:transition>
    <p:zoom/>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AutoShape 2"/>
          <p:cNvSpPr>
            <a:spLocks noChangeArrowheads="1"/>
          </p:cNvSpPr>
          <p:nvPr/>
        </p:nvSpPr>
        <p:spPr bwMode="auto">
          <a:xfrm>
            <a:off x="250825" y="1412875"/>
            <a:ext cx="8713788" cy="4176713"/>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351913" y="1640721"/>
            <a:ext cx="9720263" cy="3721019"/>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4500" b="1" dirty="0" smtClean="0">
                <a:solidFill>
                  <a:srgbClr val="FFFFD9"/>
                </a:solidFill>
                <a:effectLst>
                  <a:outerShdw blurRad="38100" dist="38100" dir="2700000" algn="tl">
                    <a:srgbClr val="000000"/>
                  </a:outerShdw>
                </a:effectLst>
                <a:latin typeface="Arial"/>
              </a:rPr>
              <a:t>Observational Cosmology</a:t>
            </a:r>
          </a:p>
          <a:p>
            <a:pPr algn="ctr">
              <a:lnSpc>
                <a:spcPct val="50000"/>
              </a:lnSpc>
              <a:spcBef>
                <a:spcPct val="50000"/>
              </a:spcBef>
              <a:defRPr/>
            </a:pPr>
            <a:r>
              <a:rPr lang="en-US" sz="4500" b="1" dirty="0" smtClean="0">
                <a:solidFill>
                  <a:srgbClr val="FFFFD9"/>
                </a:solidFill>
                <a:effectLst>
                  <a:outerShdw blurRad="38100" dist="38100" dir="2700000" algn="tl">
                    <a:srgbClr val="000000"/>
                  </a:outerShdw>
                </a:effectLst>
                <a:latin typeface="Arial"/>
              </a:rPr>
              <a:t>in</a:t>
            </a:r>
          </a:p>
          <a:p>
            <a:pPr algn="ctr">
              <a:lnSpc>
                <a:spcPct val="50000"/>
              </a:lnSpc>
              <a:spcBef>
                <a:spcPct val="50000"/>
              </a:spcBef>
              <a:defRPr/>
            </a:pPr>
            <a:r>
              <a:rPr lang="en-US" sz="4500" b="1" dirty="0" smtClean="0">
                <a:solidFill>
                  <a:srgbClr val="FFFFD9"/>
                </a:solidFill>
                <a:effectLst>
                  <a:outerShdw blurRad="38100" dist="38100" dir="2700000" algn="tl">
                    <a:srgbClr val="000000"/>
                  </a:outerShdw>
                </a:effectLst>
                <a:latin typeface="Arial"/>
              </a:rPr>
              <a:t>FRW Universe</a:t>
            </a:r>
            <a:endParaRPr lang="en-US" sz="4500" b="1" dirty="0">
              <a:solidFill>
                <a:srgbClr val="FFFFD9"/>
              </a:solidFill>
              <a:effectLst>
                <a:outerShdw blurRad="38100" dist="38100" dir="2700000" algn="tl">
                  <a:srgbClr val="000000"/>
                </a:outerShdw>
              </a:effectLst>
              <a:latin typeface="Arial"/>
            </a:endParaRPr>
          </a:p>
          <a:p>
            <a:pPr algn="ctr">
              <a:lnSpc>
                <a:spcPct val="50000"/>
              </a:lnSpc>
              <a:spcBef>
                <a:spcPct val="50000"/>
              </a:spcBef>
              <a:defRPr/>
            </a:pPr>
            <a:endParaRPr lang="en-US" sz="4500" b="1" dirty="0">
              <a:solidFill>
                <a:srgbClr val="FFFFD9"/>
              </a:solidFill>
              <a:effectLst>
                <a:outerShdw blurRad="38100" dist="38100" dir="2700000" algn="tl">
                  <a:srgbClr val="000000"/>
                </a:outerShdw>
              </a:effectLst>
              <a:latin typeface="Arial"/>
            </a:endParaRPr>
          </a:p>
        </p:txBody>
      </p:sp>
    </p:spTree>
    <p:extLst>
      <p:ext uri="{BB962C8B-B14F-4D97-AF65-F5344CB8AC3E}">
        <p14:creationId xmlns:p14="http://schemas.microsoft.com/office/powerpoint/2010/main" val="3115115473"/>
      </p:ext>
    </p:extLst>
  </p:cSld>
  <p:clrMapOvr>
    <a:masterClrMapping/>
  </p:clrMapOvr>
  <p:transition>
    <p:zoom/>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107950" y="4292600"/>
            <a:ext cx="2951163" cy="1728788"/>
          </a:xfrm>
          <a:prstGeom prst="rect">
            <a:avLst/>
          </a:prstGeom>
          <a:solidFill>
            <a:srgbClr val="FFFF00"/>
          </a:solidFill>
          <a:ln w="38100">
            <a:solidFill>
              <a:srgbClr val="00008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sp>
        <p:nvSpPr>
          <p:cNvPr id="88068" name="Rectangle 4"/>
          <p:cNvSpPr>
            <a:spLocks noGrp="1" noChangeArrowheads="1"/>
          </p:cNvSpPr>
          <p:nvPr>
            <p:ph type="title" idx="4294967295"/>
          </p:nvPr>
        </p:nvSpPr>
        <p:spPr>
          <a:xfrm>
            <a:off x="0" y="0"/>
            <a:ext cx="9036050" cy="1268413"/>
          </a:xfrm>
        </p:spPr>
        <p:txBody>
          <a:bodyPr/>
          <a:lstStyle/>
          <a:p>
            <a:pPr eaLnBrk="1" fontAlgn="auto" hangingPunct="1">
              <a:spcAft>
                <a:spcPts val="0"/>
              </a:spcAft>
              <a:defRPr/>
            </a:pPr>
            <a:r>
              <a:rPr sz="7200" b="1" smtClean="0">
                <a:solidFill>
                  <a:srgbClr val="CC0000"/>
                </a:solidFill>
                <a:latin typeface="Papyrus" pitchFamily="66" charset="0"/>
              </a:rPr>
              <a:t>     </a:t>
            </a:r>
            <a:r>
              <a:rPr sz="7200" b="1" smtClean="0">
                <a:solidFill>
                  <a:srgbClr val="CC0000"/>
                </a:solidFill>
              </a:rPr>
              <a:t>Cosmic Redshift</a:t>
            </a:r>
          </a:p>
        </p:txBody>
      </p:sp>
      <p:pic>
        <p:nvPicPr>
          <p:cNvPr id="125956" name="Picture 6" descr="rece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138" y="4292600"/>
            <a:ext cx="586740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7" name="Picture 7" descr="redshiftde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50" y="4516438"/>
            <a:ext cx="2951163"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8" name="Line 8"/>
          <p:cNvSpPr>
            <a:spLocks noChangeShapeType="1"/>
          </p:cNvSpPr>
          <p:nvPr/>
        </p:nvSpPr>
        <p:spPr bwMode="auto">
          <a:xfrm>
            <a:off x="5076825" y="3357563"/>
            <a:ext cx="358775" cy="2873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GB" smtClean="0">
              <a:solidFill>
                <a:prstClr val="white"/>
              </a:solidFill>
            </a:endParaRPr>
          </a:p>
        </p:txBody>
      </p:sp>
      <p:sp>
        <p:nvSpPr>
          <p:cNvPr id="125959" name="Rectangle 12"/>
          <p:cNvSpPr>
            <a:spLocks noChangeArrowheads="1"/>
          </p:cNvSpPr>
          <p:nvPr/>
        </p:nvSpPr>
        <p:spPr bwMode="auto">
          <a:xfrm>
            <a:off x="107950" y="1557338"/>
            <a:ext cx="8928100" cy="2592387"/>
          </a:xfrm>
          <a:prstGeom prst="rect">
            <a:avLst/>
          </a:prstGeom>
          <a:solidFill>
            <a:srgbClr val="FFFF00"/>
          </a:solidFill>
          <a:ln w="38100">
            <a:solidFill>
              <a:srgbClr val="00008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smtClean="0">
              <a:solidFill>
                <a:prstClr val="white"/>
              </a:solidFill>
            </a:endParaRPr>
          </a:p>
        </p:txBody>
      </p:sp>
      <p:pic>
        <p:nvPicPr>
          <p:cNvPr id="125960" name="Picture 10" descr="redshiftaexp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557338"/>
            <a:ext cx="8420100" cy="265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4958439"/>
      </p:ext>
    </p:extLst>
  </p:cSld>
  <p:clrMapOvr>
    <a:masterClrMapping/>
  </p:clrMapOvr>
  <p:transition>
    <p:zoom/>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2555776" y="4653136"/>
            <a:ext cx="3888432" cy="1656184"/>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1" name="Rectangle 3"/>
          <p:cNvSpPr>
            <a:spLocks noChangeArrowheads="1"/>
          </p:cNvSpPr>
          <p:nvPr/>
        </p:nvSpPr>
        <p:spPr bwMode="auto">
          <a:xfrm>
            <a:off x="500063" y="1462121"/>
            <a:ext cx="8176393" cy="1894872"/>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6" name="Rectangle 5"/>
          <p:cNvSpPr txBox="1">
            <a:spLocks noChangeArrowheads="1"/>
          </p:cNvSpPr>
          <p:nvPr/>
        </p:nvSpPr>
        <p:spPr>
          <a:xfrm>
            <a:off x="142844" y="-285776"/>
            <a:ext cx="10117138" cy="1371600"/>
          </a:xfrm>
          <a:prstGeom prst="rect">
            <a:avLst/>
          </a:prstGeom>
          <a:ln w="6350" cap="rnd">
            <a:noFill/>
          </a:ln>
        </p:spPr>
        <p:txBody>
          <a:bodyPr anchor="b">
            <a:normAutofit/>
          </a:bodyPr>
          <a:lstStyle/>
          <a:p>
            <a:pPr fontAlgn="auto">
              <a:spcAft>
                <a:spcPts val="0"/>
              </a:spcAft>
              <a:defRPr/>
            </a:pPr>
            <a:r>
              <a:rPr lang="en-US" sz="3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36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56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RW Distance Measure</a:t>
            </a:r>
            <a:endPar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endParaRPr>
          </a:p>
        </p:txBody>
      </p:sp>
      <p:sp>
        <p:nvSpPr>
          <p:cNvPr id="9" name="TextBox 8"/>
          <p:cNvSpPr txBox="1"/>
          <p:nvPr/>
        </p:nvSpPr>
        <p:spPr>
          <a:xfrm>
            <a:off x="642938" y="1500188"/>
            <a:ext cx="8358187" cy="3785652"/>
          </a:xfrm>
          <a:prstGeom prst="rect">
            <a:avLst/>
          </a:prstGeom>
          <a:noFill/>
        </p:spPr>
        <p:txBody>
          <a:bodyPr>
            <a:spAutoFit/>
          </a:bodyPr>
          <a:lstStyle/>
          <a:p>
            <a:pPr>
              <a:defRPr/>
            </a:pPr>
            <a:r>
              <a:rPr lang="en-US" sz="1600" b="1" dirty="0" smtClean="0">
                <a:solidFill>
                  <a:prstClr val="white"/>
                </a:solidFill>
                <a:latin typeface="Constantia"/>
                <a:sym typeface="Mathematica1"/>
              </a:rPr>
              <a:t>In an (expanding)  space  with Robertson-Walker metric, </a:t>
            </a: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r>
              <a:rPr lang="en-US" sz="1600" b="1" dirty="0">
                <a:solidFill>
                  <a:prstClr val="white"/>
                </a:solidFill>
                <a:latin typeface="Constantia"/>
                <a:sym typeface="Mathematica1"/>
              </a:rPr>
              <a:t>t</a:t>
            </a:r>
            <a:r>
              <a:rPr lang="en-US" sz="1600" b="1" dirty="0" smtClean="0">
                <a:solidFill>
                  <a:prstClr val="white"/>
                </a:solidFill>
                <a:latin typeface="Constantia"/>
                <a:sym typeface="Mathematica1"/>
              </a:rPr>
              <a:t>here are several definitions for distance, dependent on how you measure it. </a:t>
            </a:r>
          </a:p>
          <a:p>
            <a:pPr>
              <a:defRPr/>
            </a:pPr>
            <a:endParaRPr lang="en-US" sz="1600" b="1" dirty="0" smtClean="0">
              <a:solidFill>
                <a:prstClr val="white"/>
              </a:solidFill>
              <a:latin typeface="Constantia"/>
              <a:sym typeface="Mathematica1"/>
            </a:endParaRPr>
          </a:p>
          <a:p>
            <a:pPr>
              <a:defRPr/>
            </a:pPr>
            <a:r>
              <a:rPr lang="en-US" sz="1600" b="1" dirty="0" smtClean="0">
                <a:solidFill>
                  <a:prstClr val="white"/>
                </a:solidFill>
                <a:latin typeface="Constantia"/>
                <a:sym typeface="Mathematica1"/>
              </a:rPr>
              <a:t>They all involve the central distance function, the </a:t>
            </a:r>
            <a:r>
              <a:rPr lang="en-US" sz="1600" b="1" i="1" dirty="0" smtClean="0">
                <a:solidFill>
                  <a:prstClr val="white"/>
                </a:solidFill>
                <a:latin typeface="Constantia"/>
                <a:sym typeface="Mathematica1"/>
              </a:rPr>
              <a:t>RW Distance Measure,</a:t>
            </a:r>
          </a:p>
          <a:p>
            <a:pPr>
              <a:defRPr/>
            </a:pPr>
            <a:endParaRPr lang="en-US" sz="1600" b="1" i="1" dirty="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336718415"/>
              </p:ext>
            </p:extLst>
          </p:nvPr>
        </p:nvGraphicFramePr>
        <p:xfrm>
          <a:off x="656093" y="1988840"/>
          <a:ext cx="7880647" cy="1122134"/>
        </p:xfrm>
        <a:graphic>
          <a:graphicData uri="http://schemas.openxmlformats.org/presentationml/2006/ole">
            <mc:AlternateContent xmlns:mc="http://schemas.openxmlformats.org/markup-compatibility/2006">
              <mc:Choice xmlns:v="urn:schemas-microsoft-com:vml" Requires="v">
                <p:oleObj spid="_x0000_s176200" name="Equation" r:id="rId3" imgW="3568700" imgH="508000" progId="Equation.DSMT4">
                  <p:embed/>
                </p:oleObj>
              </mc:Choice>
              <mc:Fallback>
                <p:oleObj name="Equation" r:id="rId3" imgW="3568700" imgH="508000"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093" y="1988840"/>
                        <a:ext cx="7880647" cy="1122134"/>
                      </a:xfrm>
                      <a:prstGeom prst="rect">
                        <a:avLst/>
                      </a:prstGeom>
                      <a:noFill/>
                      <a:ln>
                        <a:noFill/>
                      </a:ln>
                      <a:effec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749720352"/>
              </p:ext>
            </p:extLst>
          </p:nvPr>
        </p:nvGraphicFramePr>
        <p:xfrm>
          <a:off x="2843807" y="4752440"/>
          <a:ext cx="3305093" cy="1412864"/>
        </p:xfrm>
        <a:graphic>
          <a:graphicData uri="http://schemas.openxmlformats.org/presentationml/2006/ole">
            <mc:AlternateContent xmlns:mc="http://schemas.openxmlformats.org/markup-compatibility/2006">
              <mc:Choice xmlns:v="urn:schemas-microsoft-com:vml" Requires="v">
                <p:oleObj spid="_x0000_s176201" name="Equation" r:id="rId5" imgW="1130040" imgH="482400" progId="Equation.DSMT4">
                  <p:embed/>
                </p:oleObj>
              </mc:Choice>
              <mc:Fallback>
                <p:oleObj name="Equation" r:id="rId5" imgW="1130040" imgH="482400" progId="Equation.DSMT4">
                  <p:embed/>
                  <p:pic>
                    <p:nvPicPr>
                      <p:cNvPr id="0" name="Object 1"/>
                      <p:cNvPicPr>
                        <a:picLocks noChangeAspect="1" noChangeArrowheads="1"/>
                      </p:cNvPicPr>
                      <p:nvPr/>
                    </p:nvPicPr>
                    <p:blipFill>
                      <a:blip r:embed="rId6"/>
                      <a:srcRect/>
                      <a:stretch>
                        <a:fillRect/>
                      </a:stretch>
                    </p:blipFill>
                    <p:spPr bwMode="auto">
                      <a:xfrm>
                        <a:off x="2843807" y="4752440"/>
                        <a:ext cx="3305093" cy="1412864"/>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947817575"/>
      </p:ext>
    </p:extLst>
  </p:cSld>
  <p:clrMapOvr>
    <a:masterClrMapping/>
  </p:clrMapOvr>
  <p:transition>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a:spLocks noChangeArrowheads="1"/>
          </p:cNvSpPr>
          <p:nvPr/>
        </p:nvSpPr>
        <p:spPr bwMode="auto">
          <a:xfrm>
            <a:off x="684213" y="4005263"/>
            <a:ext cx="7775575" cy="1930400"/>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p>
        </p:txBody>
      </p:sp>
      <p:sp>
        <p:nvSpPr>
          <p:cNvPr id="86019" name="Rectangle 3"/>
          <p:cNvSpPr>
            <a:spLocks noChangeArrowheads="1"/>
          </p:cNvSpPr>
          <p:nvPr/>
        </p:nvSpPr>
        <p:spPr bwMode="auto">
          <a:xfrm>
            <a:off x="684213" y="1714500"/>
            <a:ext cx="7775575" cy="1930400"/>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p>
        </p:txBody>
      </p:sp>
      <p:sp>
        <p:nvSpPr>
          <p:cNvPr id="75781" name="Rectangle 5"/>
          <p:cNvSpPr>
            <a:spLocks noGrp="1" noChangeArrowheads="1"/>
          </p:cNvSpPr>
          <p:nvPr>
            <p:ph type="title" idx="4294967295"/>
          </p:nvPr>
        </p:nvSpPr>
        <p:spPr>
          <a:xfrm>
            <a:off x="-468313" y="115888"/>
            <a:ext cx="10117138" cy="1371600"/>
          </a:xfrm>
        </p:spPr>
        <p:txBody>
          <a:bodyPr/>
          <a:lstStyle/>
          <a:p>
            <a:pPr eaLnBrk="1" fontAlgn="auto" hangingPunct="1">
              <a:spcAft>
                <a:spcPts val="0"/>
              </a:spcAft>
              <a:defRPr/>
            </a:pPr>
            <a:r>
              <a:rPr lang="en-US" sz="5000" b="1" dirty="0" smtClean="0">
                <a:solidFill>
                  <a:schemeClr val="accent3"/>
                </a:solidFill>
              </a:rPr>
              <a:t>Einstein Field Equation</a:t>
            </a:r>
            <a:endParaRPr sz="5000" b="1" dirty="0" smtClean="0">
              <a:solidFill>
                <a:schemeClr val="accent3"/>
              </a:solidFill>
            </a:endParaRPr>
          </a:p>
        </p:txBody>
      </p:sp>
      <p:graphicFrame>
        <p:nvGraphicFramePr>
          <p:cNvPr id="16389" name="Object 2"/>
          <p:cNvGraphicFramePr>
            <a:graphicFrameLocks noChangeAspect="1"/>
          </p:cNvGraphicFramePr>
          <p:nvPr/>
        </p:nvGraphicFramePr>
        <p:xfrm>
          <a:off x="1050925" y="2133600"/>
          <a:ext cx="6591300" cy="1268413"/>
        </p:xfrm>
        <a:graphic>
          <a:graphicData uri="http://schemas.openxmlformats.org/presentationml/2006/ole">
            <mc:AlternateContent xmlns:mc="http://schemas.openxmlformats.org/markup-compatibility/2006">
              <mc:Choice xmlns:v="urn:schemas-microsoft-com:vml" Requires="v">
                <p:oleObj spid="_x0000_s16510" name="Equation" r:id="rId3" imgW="2044700" imgH="393700" progId="Equation.DSMT4">
                  <p:embed/>
                </p:oleObj>
              </mc:Choice>
              <mc:Fallback>
                <p:oleObj name="Equation" r:id="rId3" imgW="2044700" imgH="393700"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925" y="2133600"/>
                        <a:ext cx="6591300" cy="1268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390" name="Object 2"/>
          <p:cNvGraphicFramePr>
            <a:graphicFrameLocks noChangeAspect="1"/>
          </p:cNvGraphicFramePr>
          <p:nvPr/>
        </p:nvGraphicFramePr>
        <p:xfrm>
          <a:off x="1187450" y="4292600"/>
          <a:ext cx="6591300" cy="1268413"/>
        </p:xfrm>
        <a:graphic>
          <a:graphicData uri="http://schemas.openxmlformats.org/presentationml/2006/ole">
            <mc:AlternateContent xmlns:mc="http://schemas.openxmlformats.org/markup-compatibility/2006">
              <mc:Choice xmlns:v="urn:schemas-microsoft-com:vml" Requires="v">
                <p:oleObj spid="_x0000_s16511" name="Equation" r:id="rId5" imgW="2044700" imgH="393700" progId="Equation.DSMT4">
                  <p:embed/>
                </p:oleObj>
              </mc:Choice>
              <mc:Fallback>
                <p:oleObj name="Equation" r:id="rId5" imgW="2044700" imgH="393700" progId="Equation.DSMT4">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450" y="4292600"/>
                        <a:ext cx="6591300" cy="1268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ransition>
    <p:zoom/>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3"/>
          <p:cNvSpPr>
            <a:spLocks noChangeArrowheads="1"/>
          </p:cNvSpPr>
          <p:nvPr/>
        </p:nvSpPr>
        <p:spPr bwMode="auto">
          <a:xfrm>
            <a:off x="500063" y="3429000"/>
            <a:ext cx="4215953" cy="3096344"/>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2" name="Rectangle 3"/>
          <p:cNvSpPr>
            <a:spLocks noChangeArrowheads="1"/>
          </p:cNvSpPr>
          <p:nvPr/>
        </p:nvSpPr>
        <p:spPr bwMode="auto">
          <a:xfrm>
            <a:off x="4762707" y="3429000"/>
            <a:ext cx="3888432" cy="3096344"/>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1" name="Rectangle 3"/>
          <p:cNvSpPr>
            <a:spLocks noChangeArrowheads="1"/>
          </p:cNvSpPr>
          <p:nvPr/>
        </p:nvSpPr>
        <p:spPr bwMode="auto">
          <a:xfrm>
            <a:off x="500063" y="1462121"/>
            <a:ext cx="8176393" cy="1894872"/>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6" name="Rectangle 5"/>
          <p:cNvSpPr txBox="1">
            <a:spLocks noChangeArrowheads="1"/>
          </p:cNvSpPr>
          <p:nvPr/>
        </p:nvSpPr>
        <p:spPr>
          <a:xfrm>
            <a:off x="142844" y="-285776"/>
            <a:ext cx="10117138" cy="1371600"/>
          </a:xfrm>
          <a:prstGeom prst="rect">
            <a:avLst/>
          </a:prstGeom>
          <a:ln w="6350" cap="rnd">
            <a:noFill/>
          </a:ln>
        </p:spPr>
        <p:txBody>
          <a:bodyPr anchor="b">
            <a:normAutofit/>
          </a:bodyPr>
          <a:lstStyle/>
          <a:p>
            <a:pPr fontAlgn="auto">
              <a:spcAft>
                <a:spcPts val="0"/>
              </a:spcAft>
              <a:defRPr/>
            </a:pPr>
            <a:r>
              <a:rPr lang="en-US" sz="56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Angular Diameter Distance</a:t>
            </a:r>
            <a:endPar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endParaRPr>
          </a:p>
        </p:txBody>
      </p:sp>
      <p:sp>
        <p:nvSpPr>
          <p:cNvPr id="9" name="TextBox 8"/>
          <p:cNvSpPr txBox="1"/>
          <p:nvPr/>
        </p:nvSpPr>
        <p:spPr>
          <a:xfrm>
            <a:off x="642938" y="1500188"/>
            <a:ext cx="8358187" cy="2308324"/>
          </a:xfrm>
          <a:prstGeom prst="rect">
            <a:avLst/>
          </a:prstGeom>
          <a:noFill/>
        </p:spPr>
        <p:txBody>
          <a:bodyPr>
            <a:spAutoFit/>
          </a:bodyPr>
          <a:lstStyle/>
          <a:p>
            <a:pPr>
              <a:defRPr/>
            </a:pPr>
            <a:r>
              <a:rPr lang="en-US" sz="1600" b="1" dirty="0" smtClean="0">
                <a:solidFill>
                  <a:prstClr val="white"/>
                </a:solidFill>
                <a:latin typeface="Constantia"/>
                <a:sym typeface="Mathematica1"/>
              </a:rPr>
              <a:t>Imagine an object of </a:t>
            </a:r>
            <a:r>
              <a:rPr lang="en-US" sz="1600" b="1" i="1" dirty="0" smtClean="0">
                <a:solidFill>
                  <a:prstClr val="white"/>
                </a:solidFill>
                <a:latin typeface="Constantia"/>
                <a:sym typeface="Mathematica1"/>
              </a:rPr>
              <a:t>proper size d, </a:t>
            </a:r>
            <a:r>
              <a:rPr lang="en-US" sz="1600" b="1" dirty="0" smtClean="0">
                <a:solidFill>
                  <a:prstClr val="white"/>
                </a:solidFill>
                <a:latin typeface="Constantia"/>
                <a:sym typeface="Mathematica1"/>
              </a:rPr>
              <a:t>at redshift z, its angular size  is given by</a:t>
            </a: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407235206"/>
              </p:ext>
            </p:extLst>
          </p:nvPr>
        </p:nvGraphicFramePr>
        <p:xfrm>
          <a:off x="827584" y="1958200"/>
          <a:ext cx="2847854" cy="950709"/>
        </p:xfrm>
        <a:graphic>
          <a:graphicData uri="http://schemas.openxmlformats.org/presentationml/2006/ole">
            <mc:AlternateContent xmlns:mc="http://schemas.openxmlformats.org/markup-compatibility/2006">
              <mc:Choice xmlns:v="urn:schemas-microsoft-com:vml" Requires="v">
                <p:oleObj spid="_x0000_s177256" name="Equation" r:id="rId3" imgW="1447560" imgH="482400" progId="Equation.DSMT4">
                  <p:embed/>
                </p:oleObj>
              </mc:Choice>
              <mc:Fallback>
                <p:oleObj name="Equation" r:id="rId3" imgW="1447560" imgH="482400" progId="Equation.DSMT4">
                  <p:embed/>
                  <p:pic>
                    <p:nvPicPr>
                      <p:cNvPr id="0" name=""/>
                      <p:cNvPicPr>
                        <a:picLocks noChangeAspect="1" noChangeArrowheads="1"/>
                      </p:cNvPicPr>
                      <p:nvPr/>
                    </p:nvPicPr>
                    <p:blipFill>
                      <a:blip r:embed="rId4"/>
                      <a:srcRect/>
                      <a:stretch>
                        <a:fillRect/>
                      </a:stretch>
                    </p:blipFill>
                    <p:spPr bwMode="auto">
                      <a:xfrm>
                        <a:off x="827584" y="1958200"/>
                        <a:ext cx="2847854" cy="950709"/>
                      </a:xfrm>
                      <a:prstGeom prst="rect">
                        <a:avLst/>
                      </a:prstGeom>
                      <a:noFill/>
                      <a:ln>
                        <a:noFill/>
                      </a:ln>
                    </p:spPr>
                  </p:pic>
                </p:oleObj>
              </mc:Fallback>
            </mc:AlternateContent>
          </a:graphicData>
        </a:graphic>
      </p:graphicFrame>
      <p:pic>
        <p:nvPicPr>
          <p:cNvPr id="8" name="Picture 10" descr="dac.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70942" y="3605808"/>
            <a:ext cx="3829050"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3"/>
          <p:cNvGraphicFramePr>
            <a:graphicFrameLocks noChangeAspect="1"/>
          </p:cNvGraphicFramePr>
          <p:nvPr>
            <p:extLst>
              <p:ext uri="{D42A27DB-BD31-4B8C-83A1-F6EECF244321}">
                <p14:modId xmlns:p14="http://schemas.microsoft.com/office/powerpoint/2010/main" val="4268119430"/>
              </p:ext>
            </p:extLst>
          </p:nvPr>
        </p:nvGraphicFramePr>
        <p:xfrm>
          <a:off x="5940152" y="2040372"/>
          <a:ext cx="2182308" cy="786365"/>
        </p:xfrm>
        <a:graphic>
          <a:graphicData uri="http://schemas.openxmlformats.org/presentationml/2006/ole">
            <mc:AlternateContent xmlns:mc="http://schemas.openxmlformats.org/markup-compatibility/2006">
              <mc:Choice xmlns:v="urn:schemas-microsoft-com:vml" Requires="v">
                <p:oleObj spid="_x0000_s177257" name="Equation" r:id="rId6" imgW="1269720" imgH="457200" progId="Equation.DSMT4">
                  <p:embed/>
                </p:oleObj>
              </mc:Choice>
              <mc:Fallback>
                <p:oleObj name="Equation" r:id="rId6" imgW="1269720" imgH="457200" progId="Equation.DSMT4">
                  <p:embed/>
                  <p:pic>
                    <p:nvPicPr>
                      <p:cNvPr id="0" name="Object 2"/>
                      <p:cNvPicPr>
                        <a:picLocks noChangeAspect="1" noChangeArrowheads="1"/>
                      </p:cNvPicPr>
                      <p:nvPr/>
                    </p:nvPicPr>
                    <p:blipFill>
                      <a:blip r:embed="rId7"/>
                      <a:srcRect/>
                      <a:stretch>
                        <a:fillRect/>
                      </a:stretch>
                    </p:blipFill>
                    <p:spPr bwMode="auto">
                      <a:xfrm>
                        <a:off x="5940152" y="2040372"/>
                        <a:ext cx="2182308" cy="786365"/>
                      </a:xfrm>
                      <a:prstGeom prst="rect">
                        <a:avLst/>
                      </a:prstGeom>
                      <a:noFill/>
                      <a:ln>
                        <a:noFill/>
                      </a:ln>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3619357934"/>
              </p:ext>
            </p:extLst>
          </p:nvPr>
        </p:nvGraphicFramePr>
        <p:xfrm>
          <a:off x="5508104" y="4581128"/>
          <a:ext cx="2232248" cy="1306745"/>
        </p:xfrm>
        <a:graphic>
          <a:graphicData uri="http://schemas.openxmlformats.org/presentationml/2006/ole">
            <mc:AlternateContent xmlns:mc="http://schemas.openxmlformats.org/markup-compatibility/2006">
              <mc:Choice xmlns:v="urn:schemas-microsoft-com:vml" Requires="v">
                <p:oleObj spid="_x0000_s177258" name="Equation" r:id="rId8" imgW="672840" imgH="393480" progId="Equation.DSMT4">
                  <p:embed/>
                </p:oleObj>
              </mc:Choice>
              <mc:Fallback>
                <p:oleObj name="Equation" r:id="rId8" imgW="672840" imgH="393480" progId="Equation.DSMT4">
                  <p:embed/>
                  <p:pic>
                    <p:nvPicPr>
                      <p:cNvPr id="0" name="Object 3"/>
                      <p:cNvPicPr>
                        <a:picLocks noChangeAspect="1" noChangeArrowheads="1"/>
                      </p:cNvPicPr>
                      <p:nvPr/>
                    </p:nvPicPr>
                    <p:blipFill>
                      <a:blip r:embed="rId9"/>
                      <a:srcRect/>
                      <a:stretch>
                        <a:fillRect/>
                      </a:stretch>
                    </p:blipFill>
                    <p:spPr bwMode="auto">
                      <a:xfrm>
                        <a:off x="5508104" y="4581128"/>
                        <a:ext cx="2232248" cy="1306745"/>
                      </a:xfrm>
                      <a:prstGeom prst="rect">
                        <a:avLst/>
                      </a:prstGeom>
                      <a:noFill/>
                      <a:ln>
                        <a:noFill/>
                      </a:ln>
                    </p:spPr>
                  </p:pic>
                </p:oleObj>
              </mc:Fallback>
            </mc:AlternateContent>
          </a:graphicData>
        </a:graphic>
      </p:graphicFrame>
      <p:sp>
        <p:nvSpPr>
          <p:cNvPr id="7" name="Right Arrow 6"/>
          <p:cNvSpPr/>
          <p:nvPr/>
        </p:nvSpPr>
        <p:spPr>
          <a:xfrm>
            <a:off x="4427984" y="2217531"/>
            <a:ext cx="936104" cy="432048"/>
          </a:xfrm>
          <a:prstGeom prst="rightArrow">
            <a:avLst/>
          </a:prstGeom>
          <a:solidFill>
            <a:schemeClr val="tx1"/>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4822031" y="3680291"/>
            <a:ext cx="4100698" cy="2062103"/>
          </a:xfrm>
          <a:prstGeom prst="rect">
            <a:avLst/>
          </a:prstGeom>
          <a:noFill/>
        </p:spPr>
        <p:txBody>
          <a:bodyPr wrap="square">
            <a:spAutoFit/>
          </a:bodyPr>
          <a:lstStyle/>
          <a:p>
            <a:pPr>
              <a:defRPr/>
            </a:pPr>
            <a:r>
              <a:rPr lang="en-US" sz="1600" b="1" dirty="0" smtClean="0">
                <a:solidFill>
                  <a:prstClr val="white"/>
                </a:solidFill>
                <a:latin typeface="Constantia"/>
                <a:sym typeface="Mathematica1"/>
              </a:rPr>
              <a:t>Angular Diameter distance:</a:t>
            </a: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p:txBody>
      </p:sp>
    </p:spTree>
    <p:extLst>
      <p:ext uri="{BB962C8B-B14F-4D97-AF65-F5344CB8AC3E}">
        <p14:creationId xmlns:p14="http://schemas.microsoft.com/office/powerpoint/2010/main" val="3364001060"/>
      </p:ext>
    </p:extLst>
  </p:cSld>
  <p:clrMapOvr>
    <a:masterClrMapping/>
  </p:clrMapOvr>
  <p:transition>
    <p:zoom/>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4762707" y="3429000"/>
            <a:ext cx="3888432" cy="3096344"/>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1" name="Rectangle 3"/>
          <p:cNvSpPr>
            <a:spLocks noChangeArrowheads="1"/>
          </p:cNvSpPr>
          <p:nvPr/>
        </p:nvSpPr>
        <p:spPr bwMode="auto">
          <a:xfrm>
            <a:off x="500063" y="1462121"/>
            <a:ext cx="8176393" cy="1894872"/>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6" name="Rectangle 5"/>
          <p:cNvSpPr txBox="1">
            <a:spLocks noChangeArrowheads="1"/>
          </p:cNvSpPr>
          <p:nvPr/>
        </p:nvSpPr>
        <p:spPr>
          <a:xfrm>
            <a:off x="395536" y="-275219"/>
            <a:ext cx="10117138" cy="1371600"/>
          </a:xfrm>
          <a:prstGeom prst="rect">
            <a:avLst/>
          </a:prstGeom>
          <a:ln w="6350" cap="rnd">
            <a:noFill/>
          </a:ln>
        </p:spPr>
        <p:txBody>
          <a:bodyPr anchor="b">
            <a:normAutofit/>
          </a:bodyPr>
          <a:lstStyle/>
          <a:p>
            <a:pPr fontAlgn="auto">
              <a:spcAft>
                <a:spcPts val="0"/>
              </a:spcAft>
              <a:defRPr/>
            </a:pPr>
            <a:r>
              <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56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Luminosity Distance</a:t>
            </a:r>
            <a:endPar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endParaRPr>
          </a:p>
        </p:txBody>
      </p:sp>
      <p:sp>
        <p:nvSpPr>
          <p:cNvPr id="9" name="TextBox 8"/>
          <p:cNvSpPr txBox="1"/>
          <p:nvPr/>
        </p:nvSpPr>
        <p:spPr>
          <a:xfrm>
            <a:off x="642938" y="1500188"/>
            <a:ext cx="8358187" cy="2554545"/>
          </a:xfrm>
          <a:prstGeom prst="rect">
            <a:avLst/>
          </a:prstGeom>
          <a:noFill/>
        </p:spPr>
        <p:txBody>
          <a:bodyPr>
            <a:spAutoFit/>
          </a:bodyPr>
          <a:lstStyle/>
          <a:p>
            <a:pPr>
              <a:defRPr/>
            </a:pPr>
            <a:r>
              <a:rPr lang="en-US" sz="1600" b="1" dirty="0" smtClean="0">
                <a:solidFill>
                  <a:prstClr val="white"/>
                </a:solidFill>
                <a:latin typeface="Constantia"/>
                <a:sym typeface="Mathematica1"/>
              </a:rPr>
              <a:t>Imagine an object of luminosity L(</a:t>
            </a:r>
            <a:r>
              <a:rPr lang="en-US" sz="1600" b="1" baseline="-25000" dirty="0" smtClean="0">
                <a:solidFill>
                  <a:prstClr val="white"/>
                </a:solidFill>
                <a:latin typeface="Constantia"/>
                <a:sym typeface="Mathematica1"/>
              </a:rPr>
              <a:t>e</a:t>
            </a:r>
            <a:r>
              <a:rPr lang="en-US" sz="1600" b="1" dirty="0" smtClean="0">
                <a:solidFill>
                  <a:prstClr val="white"/>
                </a:solidFill>
                <a:latin typeface="Constantia"/>
                <a:sym typeface="Mathematica1"/>
              </a:rPr>
              <a:t>)</a:t>
            </a:r>
            <a:r>
              <a:rPr lang="en-US" sz="1600" b="1" i="1" dirty="0" smtClean="0">
                <a:solidFill>
                  <a:prstClr val="white"/>
                </a:solidFill>
                <a:latin typeface="Constantia"/>
                <a:sym typeface="Mathematica1"/>
              </a:rPr>
              <a:t>, </a:t>
            </a:r>
            <a:r>
              <a:rPr lang="en-US" sz="1600" b="1" dirty="0" smtClean="0">
                <a:solidFill>
                  <a:prstClr val="white"/>
                </a:solidFill>
                <a:latin typeface="Constantia"/>
                <a:sym typeface="Mathematica1"/>
              </a:rPr>
              <a:t>at redshift z, its flux density at observed frequency </a:t>
            </a:r>
            <a:r>
              <a:rPr lang="en-US" sz="1600" b="1" baseline="-25000" dirty="0" smtClean="0">
                <a:solidFill>
                  <a:prstClr val="white"/>
                </a:solidFill>
                <a:latin typeface="Constantia"/>
                <a:sym typeface="Mathematica1"/>
              </a:rPr>
              <a:t>o</a:t>
            </a:r>
            <a:r>
              <a:rPr lang="en-US" sz="1600" b="1" dirty="0" smtClean="0">
                <a:solidFill>
                  <a:prstClr val="white"/>
                </a:solidFill>
                <a:latin typeface="Constantia"/>
                <a:sym typeface="Mathematica1"/>
              </a:rPr>
              <a:t> is </a:t>
            </a: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751661032"/>
              </p:ext>
            </p:extLst>
          </p:nvPr>
        </p:nvGraphicFramePr>
        <p:xfrm>
          <a:off x="827584" y="2141928"/>
          <a:ext cx="2625725" cy="925512"/>
        </p:xfrm>
        <a:graphic>
          <a:graphicData uri="http://schemas.openxmlformats.org/presentationml/2006/ole">
            <mc:AlternateContent xmlns:mc="http://schemas.openxmlformats.org/markup-compatibility/2006">
              <mc:Choice xmlns:v="urn:schemas-microsoft-com:vml" Requires="v">
                <p:oleObj spid="_x0000_s178281" name="Equation" r:id="rId3" imgW="1333440" imgH="469800" progId="Equation.DSMT4">
                  <p:embed/>
                </p:oleObj>
              </mc:Choice>
              <mc:Fallback>
                <p:oleObj name="Equation" r:id="rId3" imgW="1333440" imgH="469800" progId="Equation.DSMT4">
                  <p:embed/>
                  <p:pic>
                    <p:nvPicPr>
                      <p:cNvPr id="0" name=""/>
                      <p:cNvPicPr>
                        <a:picLocks noChangeAspect="1" noChangeArrowheads="1"/>
                      </p:cNvPicPr>
                      <p:nvPr/>
                    </p:nvPicPr>
                    <p:blipFill>
                      <a:blip r:embed="rId4"/>
                      <a:srcRect/>
                      <a:stretch>
                        <a:fillRect/>
                      </a:stretch>
                    </p:blipFill>
                    <p:spPr bwMode="auto">
                      <a:xfrm>
                        <a:off x="827584" y="2141928"/>
                        <a:ext cx="2625725" cy="925512"/>
                      </a:xfrm>
                      <a:prstGeom prst="rect">
                        <a:avLst/>
                      </a:prstGeom>
                      <a:noFill/>
                      <a:ln>
                        <a:noFill/>
                      </a:ln>
                    </p:spPr>
                  </p:pic>
                </p:oleObj>
              </mc:Fallback>
            </mc:AlternateContent>
          </a:graphicData>
        </a:graphic>
      </p:graphicFrame>
      <p:sp>
        <p:nvSpPr>
          <p:cNvPr id="13" name="TextBox 12"/>
          <p:cNvSpPr txBox="1"/>
          <p:nvPr/>
        </p:nvSpPr>
        <p:spPr>
          <a:xfrm>
            <a:off x="4822031" y="3680291"/>
            <a:ext cx="4100698" cy="2062103"/>
          </a:xfrm>
          <a:prstGeom prst="rect">
            <a:avLst/>
          </a:prstGeom>
          <a:noFill/>
        </p:spPr>
        <p:txBody>
          <a:bodyPr wrap="square">
            <a:spAutoFit/>
          </a:bodyPr>
          <a:lstStyle/>
          <a:p>
            <a:pPr>
              <a:defRPr/>
            </a:pPr>
            <a:r>
              <a:rPr lang="en-US" sz="1600" b="1" dirty="0" smtClean="0">
                <a:solidFill>
                  <a:prstClr val="white"/>
                </a:solidFill>
                <a:latin typeface="Constantia"/>
                <a:sym typeface="Mathematica1"/>
              </a:rPr>
              <a:t>Luminosity distance:</a:t>
            </a: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967732608"/>
              </p:ext>
            </p:extLst>
          </p:nvPr>
        </p:nvGraphicFramePr>
        <p:xfrm>
          <a:off x="4583113" y="2108200"/>
          <a:ext cx="3892550" cy="993775"/>
        </p:xfrm>
        <a:graphic>
          <a:graphicData uri="http://schemas.openxmlformats.org/presentationml/2006/ole">
            <mc:AlternateContent xmlns:mc="http://schemas.openxmlformats.org/markup-compatibility/2006">
              <mc:Choice xmlns:v="urn:schemas-microsoft-com:vml" Requires="v">
                <p:oleObj spid="_x0000_s178282" name="Equation" r:id="rId5" imgW="1841400" imgH="469800" progId="Equation.DSMT4">
                  <p:embed/>
                </p:oleObj>
              </mc:Choice>
              <mc:Fallback>
                <p:oleObj name="Equation" r:id="rId5" imgW="1841400" imgH="469800" progId="Equation.DSMT4">
                  <p:embed/>
                  <p:pic>
                    <p:nvPicPr>
                      <p:cNvPr id="0" name=""/>
                      <p:cNvPicPr>
                        <a:picLocks noChangeAspect="1" noChangeArrowheads="1"/>
                      </p:cNvPicPr>
                      <p:nvPr/>
                    </p:nvPicPr>
                    <p:blipFill>
                      <a:blip r:embed="rId6"/>
                      <a:srcRect/>
                      <a:stretch>
                        <a:fillRect/>
                      </a:stretch>
                    </p:blipFill>
                    <p:spPr bwMode="auto">
                      <a:xfrm>
                        <a:off x="4583113" y="2108200"/>
                        <a:ext cx="3892550" cy="993775"/>
                      </a:xfrm>
                      <a:prstGeom prst="rect">
                        <a:avLst/>
                      </a:prstGeom>
                      <a:noFill/>
                      <a:ln>
                        <a:noFill/>
                      </a:ln>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223809284"/>
              </p:ext>
            </p:extLst>
          </p:nvPr>
        </p:nvGraphicFramePr>
        <p:xfrm>
          <a:off x="5151438" y="4813300"/>
          <a:ext cx="2947987" cy="842963"/>
        </p:xfrm>
        <a:graphic>
          <a:graphicData uri="http://schemas.openxmlformats.org/presentationml/2006/ole">
            <mc:AlternateContent xmlns:mc="http://schemas.openxmlformats.org/markup-compatibility/2006">
              <mc:Choice xmlns:v="urn:schemas-microsoft-com:vml" Requires="v">
                <p:oleObj spid="_x0000_s178283" name="Equation" r:id="rId7" imgW="888840" imgH="253800" progId="Equation.DSMT4">
                  <p:embed/>
                </p:oleObj>
              </mc:Choice>
              <mc:Fallback>
                <p:oleObj name="Equation" r:id="rId7" imgW="888840" imgH="253800" progId="Equation.DSMT4">
                  <p:embed/>
                  <p:pic>
                    <p:nvPicPr>
                      <p:cNvPr id="0" name=""/>
                      <p:cNvPicPr>
                        <a:picLocks noChangeAspect="1" noChangeArrowheads="1"/>
                      </p:cNvPicPr>
                      <p:nvPr/>
                    </p:nvPicPr>
                    <p:blipFill>
                      <a:blip r:embed="rId8"/>
                      <a:srcRect/>
                      <a:stretch>
                        <a:fillRect/>
                      </a:stretch>
                    </p:blipFill>
                    <p:spPr bwMode="auto">
                      <a:xfrm>
                        <a:off x="5151438" y="4813300"/>
                        <a:ext cx="2947987" cy="842963"/>
                      </a:xfrm>
                      <a:prstGeom prst="rect">
                        <a:avLst/>
                      </a:prstGeom>
                      <a:noFill/>
                      <a:ln>
                        <a:noFill/>
                      </a:ln>
                    </p:spPr>
                  </p:pic>
                </p:oleObj>
              </mc:Fallback>
            </mc:AlternateContent>
          </a:graphicData>
        </a:graphic>
      </p:graphicFrame>
      <p:sp>
        <p:nvSpPr>
          <p:cNvPr id="7" name="Right Arrow 6"/>
          <p:cNvSpPr/>
          <p:nvPr/>
        </p:nvSpPr>
        <p:spPr>
          <a:xfrm>
            <a:off x="3707904" y="2345412"/>
            <a:ext cx="614065" cy="432048"/>
          </a:xfrm>
          <a:prstGeom prst="rightArrow">
            <a:avLst/>
          </a:prstGeom>
          <a:solidFill>
            <a:schemeClr val="tx1"/>
          </a:solidFill>
          <a:ln>
            <a:solidFill>
              <a:schemeClr val="bg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Tree>
    <p:extLst>
      <p:ext uri="{BB962C8B-B14F-4D97-AF65-F5344CB8AC3E}">
        <p14:creationId xmlns:p14="http://schemas.microsoft.com/office/powerpoint/2010/main" val="1528788462"/>
      </p:ext>
    </p:extLst>
  </p:cSld>
  <p:clrMapOvr>
    <a:masterClrMapping/>
  </p:clrMapOvr>
  <p:transition>
    <p:zoom/>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3"/>
          <p:cNvSpPr>
            <a:spLocks noChangeArrowheads="1"/>
          </p:cNvSpPr>
          <p:nvPr/>
        </p:nvSpPr>
        <p:spPr bwMode="auto">
          <a:xfrm>
            <a:off x="489515" y="3861049"/>
            <a:ext cx="8176393" cy="2686960"/>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1" name="Rectangle 3"/>
          <p:cNvSpPr>
            <a:spLocks noChangeArrowheads="1"/>
          </p:cNvSpPr>
          <p:nvPr/>
        </p:nvSpPr>
        <p:spPr bwMode="auto">
          <a:xfrm>
            <a:off x="500063" y="1462121"/>
            <a:ext cx="8176393" cy="2254911"/>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6" name="Rectangle 5"/>
          <p:cNvSpPr txBox="1">
            <a:spLocks noChangeArrowheads="1"/>
          </p:cNvSpPr>
          <p:nvPr/>
        </p:nvSpPr>
        <p:spPr>
          <a:xfrm>
            <a:off x="395536" y="-275219"/>
            <a:ext cx="10117138" cy="1371600"/>
          </a:xfrm>
          <a:prstGeom prst="rect">
            <a:avLst/>
          </a:prstGeom>
          <a:ln w="6350" cap="rnd">
            <a:noFill/>
          </a:ln>
        </p:spPr>
        <p:txBody>
          <a:bodyPr anchor="b">
            <a:normAutofit/>
          </a:bodyPr>
          <a:lstStyle/>
          <a:p>
            <a:pPr fontAlgn="auto">
              <a:spcAft>
                <a:spcPts val="0"/>
              </a:spcAft>
              <a:defRPr/>
            </a:pPr>
            <a:r>
              <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56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FRW Redshift-Distance</a:t>
            </a:r>
            <a:endPar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874927836"/>
              </p:ext>
            </p:extLst>
          </p:nvPr>
        </p:nvGraphicFramePr>
        <p:xfrm>
          <a:off x="2771800" y="2301570"/>
          <a:ext cx="3284537" cy="1390650"/>
        </p:xfrm>
        <a:graphic>
          <a:graphicData uri="http://schemas.openxmlformats.org/presentationml/2006/ole">
            <mc:AlternateContent xmlns:mc="http://schemas.openxmlformats.org/markup-compatibility/2006">
              <mc:Choice xmlns:v="urn:schemas-microsoft-com:vml" Requires="v">
                <p:oleObj spid="_x0000_s179265" name="Equation" r:id="rId3" imgW="990360" imgH="419040" progId="Equation.DSMT4">
                  <p:embed/>
                </p:oleObj>
              </mc:Choice>
              <mc:Fallback>
                <p:oleObj name="Equation" r:id="rId3" imgW="990360" imgH="419040" progId="Equation.DSMT4">
                  <p:embed/>
                  <p:pic>
                    <p:nvPicPr>
                      <p:cNvPr id="0" name=""/>
                      <p:cNvPicPr>
                        <a:picLocks noChangeAspect="1" noChangeArrowheads="1"/>
                      </p:cNvPicPr>
                      <p:nvPr/>
                    </p:nvPicPr>
                    <p:blipFill>
                      <a:blip r:embed="rId4"/>
                      <a:srcRect/>
                      <a:stretch>
                        <a:fillRect/>
                      </a:stretch>
                    </p:blipFill>
                    <p:spPr bwMode="auto">
                      <a:xfrm>
                        <a:off x="2771800" y="2301570"/>
                        <a:ext cx="3284537" cy="1390650"/>
                      </a:xfrm>
                      <a:prstGeom prst="rect">
                        <a:avLst/>
                      </a:prstGeom>
                      <a:noFill/>
                      <a:ln>
                        <a:noFill/>
                      </a:ln>
                    </p:spPr>
                  </p:pic>
                </p:oleObj>
              </mc:Fallback>
            </mc:AlternateContent>
          </a:graphicData>
        </a:graphic>
      </p:graphicFrame>
      <p:sp>
        <p:nvSpPr>
          <p:cNvPr id="9" name="TextBox 8"/>
          <p:cNvSpPr txBox="1"/>
          <p:nvPr/>
        </p:nvSpPr>
        <p:spPr>
          <a:xfrm>
            <a:off x="642938" y="1500188"/>
            <a:ext cx="8358187" cy="3539430"/>
          </a:xfrm>
          <a:prstGeom prst="rect">
            <a:avLst/>
          </a:prstGeom>
          <a:noFill/>
        </p:spPr>
        <p:txBody>
          <a:bodyPr>
            <a:spAutoFit/>
          </a:bodyPr>
          <a:lstStyle/>
          <a:p>
            <a:pPr>
              <a:defRPr/>
            </a:pPr>
            <a:r>
              <a:rPr lang="en-US" sz="1600" b="1" dirty="0" smtClean="0">
                <a:solidFill>
                  <a:prstClr val="white"/>
                </a:solidFill>
                <a:latin typeface="Constantia"/>
                <a:sym typeface="Mathematica1"/>
              </a:rPr>
              <a:t>Observing in a FRW Universe, we locate galaxies in terms of their redshift z. To </a:t>
            </a:r>
          </a:p>
          <a:p>
            <a:pPr>
              <a:defRPr/>
            </a:pPr>
            <a:r>
              <a:rPr lang="en-US" sz="1600" b="1" dirty="0">
                <a:solidFill>
                  <a:prstClr val="white"/>
                </a:solidFill>
                <a:latin typeface="Constantia"/>
                <a:sym typeface="Mathematica1"/>
              </a:rPr>
              <a:t>c</a:t>
            </a:r>
            <a:r>
              <a:rPr lang="en-US" sz="1600" b="1" dirty="0" smtClean="0">
                <a:solidFill>
                  <a:prstClr val="white"/>
                </a:solidFill>
                <a:latin typeface="Constantia"/>
                <a:sym typeface="Mathematica1"/>
              </a:rPr>
              <a:t>onnect this to their true physical distance, we need to know what the coordinate distance r of an object with redshift z,  </a:t>
            </a: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r>
              <a:rPr lang="en-US" sz="1600" b="1" dirty="0" smtClean="0">
                <a:solidFill>
                  <a:prstClr val="white"/>
                </a:solidFill>
                <a:latin typeface="Constantia"/>
                <a:sym typeface="Mathematica1"/>
              </a:rPr>
              <a:t>In a FRW Universe, the dependence of the Hubble expansion rate H(z) at any </a:t>
            </a:r>
          </a:p>
          <a:p>
            <a:pPr>
              <a:defRPr/>
            </a:pPr>
            <a:r>
              <a:rPr lang="en-US" sz="1600" b="1" dirty="0" smtClean="0">
                <a:solidFill>
                  <a:prstClr val="white"/>
                </a:solidFill>
                <a:latin typeface="Constantia"/>
                <a:sym typeface="Mathematica1"/>
              </a:rPr>
              <a:t>redshift z depends on the content of matter, dark energy and radiation, as well </a:t>
            </a:r>
          </a:p>
          <a:p>
            <a:pPr>
              <a:defRPr/>
            </a:pPr>
            <a:r>
              <a:rPr lang="en-US" sz="1600" b="1" dirty="0" err="1">
                <a:solidFill>
                  <a:prstClr val="white"/>
                </a:solidFill>
                <a:latin typeface="Constantia"/>
                <a:sym typeface="Mathematica1"/>
              </a:rPr>
              <a:t>s</a:t>
            </a:r>
            <a:r>
              <a:rPr lang="en-US" sz="1600" b="1" dirty="0" err="1" smtClean="0">
                <a:solidFill>
                  <a:prstClr val="white"/>
                </a:solidFill>
                <a:latin typeface="Constantia"/>
                <a:sym typeface="Mathematica1"/>
              </a:rPr>
              <a:t>s</a:t>
            </a:r>
            <a:r>
              <a:rPr lang="en-US" sz="1600" b="1" dirty="0" smtClean="0">
                <a:solidFill>
                  <a:prstClr val="white"/>
                </a:solidFill>
                <a:latin typeface="Constantia"/>
                <a:sym typeface="Mathematica1"/>
              </a:rPr>
              <a:t> its curvature. This leads to the following explicit expression for the </a:t>
            </a:r>
          </a:p>
          <a:p>
            <a:pPr>
              <a:defRPr/>
            </a:pPr>
            <a:r>
              <a:rPr lang="en-US" sz="1600" b="1" dirty="0">
                <a:solidFill>
                  <a:prstClr val="white"/>
                </a:solidFill>
                <a:latin typeface="Constantia"/>
                <a:sym typeface="Mathematica1"/>
              </a:rPr>
              <a:t>r</a:t>
            </a:r>
            <a:r>
              <a:rPr lang="en-US" sz="1600" b="1" dirty="0" smtClean="0">
                <a:solidFill>
                  <a:prstClr val="white"/>
                </a:solidFill>
                <a:latin typeface="Constantia"/>
                <a:sym typeface="Mathematica1"/>
              </a:rPr>
              <a:t>edshift-distance relation,</a:t>
            </a:r>
          </a:p>
        </p:txBody>
      </p:sp>
      <p:graphicFrame>
        <p:nvGraphicFramePr>
          <p:cNvPr id="2" name="Object 1"/>
          <p:cNvGraphicFramePr>
            <a:graphicFrameLocks noChangeAspect="1"/>
          </p:cNvGraphicFramePr>
          <p:nvPr>
            <p:extLst>
              <p:ext uri="{D42A27DB-BD31-4B8C-83A1-F6EECF244321}">
                <p14:modId xmlns:p14="http://schemas.microsoft.com/office/powerpoint/2010/main" val="43626885"/>
              </p:ext>
            </p:extLst>
          </p:nvPr>
        </p:nvGraphicFramePr>
        <p:xfrm>
          <a:off x="700205" y="5373216"/>
          <a:ext cx="7755012" cy="772899"/>
        </p:xfrm>
        <a:graphic>
          <a:graphicData uri="http://schemas.openxmlformats.org/presentationml/2006/ole">
            <mc:AlternateContent xmlns:mc="http://schemas.openxmlformats.org/markup-compatibility/2006">
              <mc:Choice xmlns:v="urn:schemas-microsoft-com:vml" Requires="v">
                <p:oleObj spid="_x0000_s179266" name="Equation" r:id="rId5" imgW="4330440" imgH="431640" progId="Equation.DSMT4">
                  <p:embed/>
                </p:oleObj>
              </mc:Choice>
              <mc:Fallback>
                <p:oleObj name="Equation" r:id="rId5" imgW="4330440" imgH="431640" progId="Equation.DSMT4">
                  <p:embed/>
                  <p:pic>
                    <p:nvPicPr>
                      <p:cNvPr id="0" name="Object 4"/>
                      <p:cNvPicPr>
                        <a:picLocks noChangeAspect="1" noChangeArrowheads="1"/>
                      </p:cNvPicPr>
                      <p:nvPr/>
                    </p:nvPicPr>
                    <p:blipFill>
                      <a:blip r:embed="rId6"/>
                      <a:srcRect/>
                      <a:stretch>
                        <a:fillRect/>
                      </a:stretch>
                    </p:blipFill>
                    <p:spPr bwMode="auto">
                      <a:xfrm>
                        <a:off x="700205" y="5373216"/>
                        <a:ext cx="7755012" cy="772899"/>
                      </a:xfrm>
                      <a:prstGeom prst="rect">
                        <a:avLst/>
                      </a:prstGeom>
                      <a:noFill/>
                      <a:ln>
                        <a:noFill/>
                      </a:ln>
                    </p:spPr>
                  </p:pic>
                </p:oleObj>
              </mc:Fallback>
            </mc:AlternateContent>
          </a:graphicData>
        </a:graphic>
      </p:graphicFrame>
      <p:sp>
        <p:nvSpPr>
          <p:cNvPr id="8" name="Rectangle 7"/>
          <p:cNvSpPr/>
          <p:nvPr/>
        </p:nvSpPr>
        <p:spPr>
          <a:xfrm>
            <a:off x="642938" y="5085184"/>
            <a:ext cx="7889502" cy="12961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38338191"/>
      </p:ext>
    </p:extLst>
  </p:cSld>
  <p:clrMapOvr>
    <a:masterClrMapping/>
  </p:clrMapOvr>
  <p:transition>
    <p:zoom/>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extBox 8"/>
          <p:cNvSpPr txBox="1"/>
          <p:nvPr/>
        </p:nvSpPr>
        <p:spPr>
          <a:xfrm>
            <a:off x="642938" y="1500188"/>
            <a:ext cx="8358187" cy="3539430"/>
          </a:xfrm>
          <a:prstGeom prst="rect">
            <a:avLst/>
          </a:prstGeom>
          <a:noFill/>
        </p:spPr>
        <p:txBody>
          <a:bodyPr>
            <a:spAutoFit/>
          </a:bodyPr>
          <a:lstStyle/>
          <a:p>
            <a:pPr>
              <a:defRPr/>
            </a:pPr>
            <a:r>
              <a:rPr lang="en-US" sz="1600" b="1" dirty="0" smtClean="0">
                <a:solidFill>
                  <a:prstClr val="white"/>
                </a:solidFill>
                <a:latin typeface="Constantia"/>
                <a:sym typeface="Mathematica1"/>
              </a:rPr>
              <a:t>Observing in a FRW Universe, we locate galaxies in terms of their redshift z. To </a:t>
            </a:r>
          </a:p>
          <a:p>
            <a:pPr>
              <a:defRPr/>
            </a:pPr>
            <a:r>
              <a:rPr lang="en-US" sz="1600" b="1" dirty="0">
                <a:solidFill>
                  <a:prstClr val="white"/>
                </a:solidFill>
                <a:latin typeface="Constantia"/>
                <a:sym typeface="Mathematica1"/>
              </a:rPr>
              <a:t>c</a:t>
            </a:r>
            <a:r>
              <a:rPr lang="en-US" sz="1600" b="1" dirty="0" smtClean="0">
                <a:solidFill>
                  <a:prstClr val="white"/>
                </a:solidFill>
                <a:latin typeface="Constantia"/>
                <a:sym typeface="Mathematica1"/>
              </a:rPr>
              <a:t>onnect this to their true physical distance, we need to know what the coordinate distance r of an object with redshift z,  </a:t>
            </a: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r>
              <a:rPr lang="en-US" sz="1600" b="1" dirty="0" smtClean="0">
                <a:solidFill>
                  <a:prstClr val="white"/>
                </a:solidFill>
                <a:latin typeface="Constantia"/>
                <a:sym typeface="Mathematica1"/>
              </a:rPr>
              <a:t>In a FRW Universe, the dependence of the Hubble expansion rate H(z) at any </a:t>
            </a:r>
          </a:p>
          <a:p>
            <a:pPr>
              <a:defRPr/>
            </a:pPr>
            <a:r>
              <a:rPr lang="en-US" sz="1600" b="1" dirty="0" smtClean="0">
                <a:solidFill>
                  <a:prstClr val="white"/>
                </a:solidFill>
                <a:latin typeface="Constantia"/>
                <a:sym typeface="Mathematica1"/>
              </a:rPr>
              <a:t>redshift z depends on the content of matter, dark energy and radiation, as well </a:t>
            </a:r>
          </a:p>
          <a:p>
            <a:pPr>
              <a:defRPr/>
            </a:pPr>
            <a:r>
              <a:rPr lang="en-US" sz="1600" b="1" dirty="0" err="1">
                <a:solidFill>
                  <a:prstClr val="white"/>
                </a:solidFill>
                <a:latin typeface="Constantia"/>
                <a:sym typeface="Mathematica1"/>
              </a:rPr>
              <a:t>s</a:t>
            </a:r>
            <a:r>
              <a:rPr lang="en-US" sz="1600" b="1" dirty="0" err="1" smtClean="0">
                <a:solidFill>
                  <a:prstClr val="white"/>
                </a:solidFill>
                <a:latin typeface="Constantia"/>
                <a:sym typeface="Mathematica1"/>
              </a:rPr>
              <a:t>s</a:t>
            </a:r>
            <a:r>
              <a:rPr lang="en-US" sz="1600" b="1" dirty="0" smtClean="0">
                <a:solidFill>
                  <a:prstClr val="white"/>
                </a:solidFill>
                <a:latin typeface="Constantia"/>
                <a:sym typeface="Mathematica1"/>
              </a:rPr>
              <a:t> its curvature. This leads to the following explicit expression for the </a:t>
            </a:r>
          </a:p>
          <a:p>
            <a:pPr>
              <a:defRPr/>
            </a:pPr>
            <a:r>
              <a:rPr lang="en-US" sz="1600" b="1" dirty="0">
                <a:solidFill>
                  <a:prstClr val="white"/>
                </a:solidFill>
                <a:latin typeface="Constantia"/>
                <a:sym typeface="Mathematica1"/>
              </a:rPr>
              <a:t>r</a:t>
            </a:r>
            <a:r>
              <a:rPr lang="en-US" sz="1600" b="1" dirty="0" smtClean="0">
                <a:solidFill>
                  <a:prstClr val="white"/>
                </a:solidFill>
                <a:latin typeface="Constantia"/>
                <a:sym typeface="Mathematica1"/>
              </a:rPr>
              <a:t>edshift-distance relation,</a:t>
            </a:r>
          </a:p>
        </p:txBody>
      </p:sp>
      <p:sp>
        <p:nvSpPr>
          <p:cNvPr id="14" name="Rectangle 3"/>
          <p:cNvSpPr>
            <a:spLocks noChangeArrowheads="1"/>
          </p:cNvSpPr>
          <p:nvPr/>
        </p:nvSpPr>
        <p:spPr bwMode="auto">
          <a:xfrm>
            <a:off x="489515" y="3861049"/>
            <a:ext cx="8176393" cy="2686960"/>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1" name="Rectangle 3"/>
          <p:cNvSpPr>
            <a:spLocks noChangeArrowheads="1"/>
          </p:cNvSpPr>
          <p:nvPr/>
        </p:nvSpPr>
        <p:spPr bwMode="auto">
          <a:xfrm>
            <a:off x="500063" y="1462121"/>
            <a:ext cx="8176393" cy="2254911"/>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6" name="Rectangle 5"/>
          <p:cNvSpPr txBox="1">
            <a:spLocks noChangeArrowheads="1"/>
          </p:cNvSpPr>
          <p:nvPr/>
        </p:nvSpPr>
        <p:spPr>
          <a:xfrm>
            <a:off x="107504" y="-288447"/>
            <a:ext cx="10117138" cy="1371600"/>
          </a:xfrm>
          <a:prstGeom prst="rect">
            <a:avLst/>
          </a:prstGeom>
          <a:ln w="6350" cap="rnd">
            <a:noFill/>
          </a:ln>
        </p:spPr>
        <p:txBody>
          <a:bodyPr anchor="b">
            <a:normAutofit/>
          </a:bodyPr>
          <a:lstStyle/>
          <a:p>
            <a:pPr fontAlgn="auto">
              <a:spcAft>
                <a:spcPts val="0"/>
              </a:spcAft>
              <a:defRPr/>
            </a:pPr>
            <a:r>
              <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56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42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Matter-Dominated FRW Universe</a:t>
            </a:r>
            <a:endParaRPr lang="en-US" sz="42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800690289"/>
              </p:ext>
            </p:extLst>
          </p:nvPr>
        </p:nvGraphicFramePr>
        <p:xfrm>
          <a:off x="2077255" y="4918149"/>
          <a:ext cx="4269408" cy="1198166"/>
        </p:xfrm>
        <a:graphic>
          <a:graphicData uri="http://schemas.openxmlformats.org/presentationml/2006/ole">
            <mc:AlternateContent xmlns:mc="http://schemas.openxmlformats.org/markup-compatibility/2006">
              <mc:Choice xmlns:v="urn:schemas-microsoft-com:vml" Requires="v">
                <p:oleObj spid="_x0000_s180284" name="Equation" r:id="rId3" imgW="1765080" imgH="495000" progId="Equation.DSMT4">
                  <p:embed/>
                </p:oleObj>
              </mc:Choice>
              <mc:Fallback>
                <p:oleObj name="Equation" r:id="rId3" imgW="1765080" imgH="495000" progId="Equation.DSMT4">
                  <p:embed/>
                  <p:pic>
                    <p:nvPicPr>
                      <p:cNvPr id="0" name=""/>
                      <p:cNvPicPr>
                        <a:picLocks noChangeAspect="1" noChangeArrowheads="1"/>
                      </p:cNvPicPr>
                      <p:nvPr/>
                    </p:nvPicPr>
                    <p:blipFill>
                      <a:blip r:embed="rId4"/>
                      <a:srcRect/>
                      <a:stretch>
                        <a:fillRect/>
                      </a:stretch>
                    </p:blipFill>
                    <p:spPr bwMode="auto">
                      <a:xfrm>
                        <a:off x="2077255" y="4918149"/>
                        <a:ext cx="4269408" cy="1198166"/>
                      </a:xfrm>
                      <a:prstGeom prst="rect">
                        <a:avLst/>
                      </a:prstGeom>
                      <a:noFill/>
                      <a:ln>
                        <a:noFill/>
                      </a:ln>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1597060488"/>
              </p:ext>
            </p:extLst>
          </p:nvPr>
        </p:nvGraphicFramePr>
        <p:xfrm>
          <a:off x="1421427" y="2424311"/>
          <a:ext cx="5670853" cy="845592"/>
        </p:xfrm>
        <a:graphic>
          <a:graphicData uri="http://schemas.openxmlformats.org/presentationml/2006/ole">
            <mc:AlternateContent xmlns:mc="http://schemas.openxmlformats.org/markup-compatibility/2006">
              <mc:Choice xmlns:v="urn:schemas-microsoft-com:vml" Requires="v">
                <p:oleObj spid="_x0000_s180285" name="Equation" r:id="rId5" imgW="2895480" imgH="431640" progId="Equation.DSMT4">
                  <p:embed/>
                </p:oleObj>
              </mc:Choice>
              <mc:Fallback>
                <p:oleObj name="Equation" r:id="rId5" imgW="2895480" imgH="431640" progId="Equation.DSMT4">
                  <p:embed/>
                  <p:pic>
                    <p:nvPicPr>
                      <p:cNvPr id="0" name=""/>
                      <p:cNvPicPr>
                        <a:picLocks noChangeAspect="1" noChangeArrowheads="1"/>
                      </p:cNvPicPr>
                      <p:nvPr/>
                    </p:nvPicPr>
                    <p:blipFill>
                      <a:blip r:embed="rId6"/>
                      <a:srcRect/>
                      <a:stretch>
                        <a:fillRect/>
                      </a:stretch>
                    </p:blipFill>
                    <p:spPr bwMode="auto">
                      <a:xfrm>
                        <a:off x="1421427" y="2424311"/>
                        <a:ext cx="5670853" cy="845592"/>
                      </a:xfrm>
                      <a:prstGeom prst="rect">
                        <a:avLst/>
                      </a:prstGeom>
                      <a:noFill/>
                      <a:ln>
                        <a:noFill/>
                      </a:ln>
                    </p:spPr>
                  </p:pic>
                </p:oleObj>
              </mc:Fallback>
            </mc:AlternateContent>
          </a:graphicData>
        </a:graphic>
      </p:graphicFrame>
      <p:sp>
        <p:nvSpPr>
          <p:cNvPr id="8" name="Rectangle 7"/>
          <p:cNvSpPr/>
          <p:nvPr/>
        </p:nvSpPr>
        <p:spPr>
          <a:xfrm>
            <a:off x="1331639" y="4653136"/>
            <a:ext cx="5760641" cy="17281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3" name="TextBox 2"/>
          <p:cNvSpPr txBox="1"/>
          <p:nvPr/>
        </p:nvSpPr>
        <p:spPr>
          <a:xfrm>
            <a:off x="1329811" y="1790814"/>
            <a:ext cx="7913695" cy="2862322"/>
          </a:xfrm>
          <a:prstGeom prst="rect">
            <a:avLst/>
          </a:prstGeom>
          <a:noFill/>
        </p:spPr>
        <p:txBody>
          <a:bodyPr wrap="square" rtlCol="0">
            <a:spAutoFit/>
          </a:bodyPr>
          <a:lstStyle/>
          <a:p>
            <a:r>
              <a:rPr lang="nl-NL" b="1" dirty="0"/>
              <a:t>i</a:t>
            </a:r>
            <a:r>
              <a:rPr lang="nl-NL" b="1" dirty="0" smtClean="0"/>
              <a:t>n a matter-dominated Universe, the redshift-distance relation is</a:t>
            </a:r>
          </a:p>
          <a:p>
            <a:endParaRPr lang="nl-NL" b="1" dirty="0"/>
          </a:p>
          <a:p>
            <a:endParaRPr lang="nl-NL" b="1" dirty="0" smtClean="0"/>
          </a:p>
          <a:p>
            <a:endParaRPr lang="nl-NL" b="1" dirty="0"/>
          </a:p>
          <a:p>
            <a:endParaRPr lang="nl-NL" b="1" dirty="0" smtClean="0"/>
          </a:p>
          <a:p>
            <a:endParaRPr lang="nl-NL" b="1" dirty="0"/>
          </a:p>
          <a:p>
            <a:endParaRPr lang="nl-NL" b="1" dirty="0" smtClean="0"/>
          </a:p>
          <a:p>
            <a:endParaRPr lang="nl-NL" b="1" dirty="0"/>
          </a:p>
          <a:p>
            <a:endParaRPr lang="nl-NL" b="1" dirty="0" smtClean="0"/>
          </a:p>
          <a:p>
            <a:r>
              <a:rPr lang="nl-NL" b="1" dirty="0"/>
              <a:t>f</a:t>
            </a:r>
            <a:r>
              <a:rPr lang="nl-NL" b="1" dirty="0" smtClean="0"/>
              <a:t>rom which one may find that  </a:t>
            </a:r>
            <a:endParaRPr lang="en-GB" b="1" dirty="0"/>
          </a:p>
        </p:txBody>
      </p:sp>
    </p:spTree>
    <p:extLst>
      <p:ext uri="{BB962C8B-B14F-4D97-AF65-F5344CB8AC3E}">
        <p14:creationId xmlns:p14="http://schemas.microsoft.com/office/powerpoint/2010/main" val="1735678980"/>
      </p:ext>
    </p:extLst>
  </p:cSld>
  <p:clrMapOvr>
    <a:masterClrMapping/>
  </p:clrMapOvr>
  <p:transition>
    <p:zoom/>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3"/>
          <p:cNvSpPr>
            <a:spLocks noChangeArrowheads="1"/>
          </p:cNvSpPr>
          <p:nvPr/>
        </p:nvSpPr>
        <p:spPr bwMode="auto">
          <a:xfrm>
            <a:off x="475926" y="764704"/>
            <a:ext cx="8176393" cy="1807782"/>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4" name="Rectangle 3"/>
          <p:cNvSpPr>
            <a:spLocks noChangeArrowheads="1"/>
          </p:cNvSpPr>
          <p:nvPr/>
        </p:nvSpPr>
        <p:spPr bwMode="auto">
          <a:xfrm>
            <a:off x="475925" y="2719753"/>
            <a:ext cx="8176393" cy="1316982"/>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6" name="Rectangle 3"/>
          <p:cNvSpPr>
            <a:spLocks noChangeArrowheads="1"/>
          </p:cNvSpPr>
          <p:nvPr/>
        </p:nvSpPr>
        <p:spPr bwMode="auto">
          <a:xfrm>
            <a:off x="475924" y="4149080"/>
            <a:ext cx="8176393" cy="2537114"/>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5" name="TextBox 14"/>
          <p:cNvSpPr txBox="1"/>
          <p:nvPr/>
        </p:nvSpPr>
        <p:spPr>
          <a:xfrm>
            <a:off x="980940" y="776884"/>
            <a:ext cx="7913695" cy="5909310"/>
          </a:xfrm>
          <a:prstGeom prst="rect">
            <a:avLst/>
          </a:prstGeom>
          <a:noFill/>
        </p:spPr>
        <p:txBody>
          <a:bodyPr wrap="square" rtlCol="0">
            <a:spAutoFit/>
          </a:bodyPr>
          <a:lstStyle/>
          <a:p>
            <a:r>
              <a:rPr lang="nl-NL" b="1" dirty="0" smtClean="0">
                <a:solidFill>
                  <a:prstClr val="white"/>
                </a:solidFill>
              </a:rPr>
              <a:t>The integral expression</a:t>
            </a:r>
          </a:p>
          <a:p>
            <a:endParaRPr lang="nl-NL" b="1" dirty="0">
              <a:solidFill>
                <a:prstClr val="white"/>
              </a:solidFill>
            </a:endParaRPr>
          </a:p>
          <a:p>
            <a:endParaRPr lang="nl-NL" b="1" dirty="0" smtClean="0">
              <a:solidFill>
                <a:prstClr val="white"/>
              </a:solidFill>
            </a:endParaRPr>
          </a:p>
          <a:p>
            <a:endParaRPr lang="nl-NL" b="1" dirty="0">
              <a:solidFill>
                <a:prstClr val="white"/>
              </a:solidFill>
            </a:endParaRPr>
          </a:p>
          <a:p>
            <a:endParaRPr lang="nl-NL" b="1" dirty="0" smtClean="0">
              <a:solidFill>
                <a:prstClr val="white"/>
              </a:solidFill>
            </a:endParaRPr>
          </a:p>
          <a:p>
            <a:endParaRPr lang="nl-NL" b="1" dirty="0">
              <a:solidFill>
                <a:prstClr val="white"/>
              </a:solidFill>
            </a:endParaRPr>
          </a:p>
          <a:p>
            <a:endParaRPr lang="nl-NL" b="1" dirty="0" smtClean="0">
              <a:solidFill>
                <a:prstClr val="white"/>
              </a:solidFill>
            </a:endParaRPr>
          </a:p>
          <a:p>
            <a:endParaRPr lang="nl-NL" b="1" dirty="0" smtClean="0">
              <a:solidFill>
                <a:prstClr val="white"/>
              </a:solidFill>
            </a:endParaRPr>
          </a:p>
          <a:p>
            <a:r>
              <a:rPr lang="nl-NL" b="1" dirty="0" smtClean="0">
                <a:solidFill>
                  <a:prstClr val="white"/>
                </a:solidFill>
              </a:rPr>
              <a:t>can be evaluated by using the substitution:</a:t>
            </a:r>
          </a:p>
          <a:p>
            <a:endParaRPr lang="nl-NL" b="1" dirty="0">
              <a:solidFill>
                <a:prstClr val="white"/>
              </a:solidFill>
            </a:endParaRPr>
          </a:p>
          <a:p>
            <a:endParaRPr lang="nl-NL" b="1" dirty="0" smtClean="0">
              <a:solidFill>
                <a:prstClr val="white"/>
              </a:solidFill>
            </a:endParaRPr>
          </a:p>
          <a:p>
            <a:endParaRPr lang="nl-NL" b="1" dirty="0">
              <a:solidFill>
                <a:prstClr val="white"/>
              </a:solidFill>
            </a:endParaRPr>
          </a:p>
          <a:p>
            <a:r>
              <a:rPr lang="nl-NL" b="1" dirty="0" smtClean="0">
                <a:solidFill>
                  <a:prstClr val="white"/>
                </a:solidFill>
              </a:rPr>
              <a:t>This leads to Mattig’s formula:</a:t>
            </a:r>
          </a:p>
          <a:p>
            <a:endParaRPr lang="nl-NL" b="1" dirty="0">
              <a:solidFill>
                <a:prstClr val="white"/>
              </a:solidFill>
            </a:endParaRPr>
          </a:p>
          <a:p>
            <a:endParaRPr lang="nl-NL" b="1" dirty="0" smtClean="0">
              <a:solidFill>
                <a:prstClr val="white"/>
              </a:solidFill>
            </a:endParaRPr>
          </a:p>
          <a:p>
            <a:endParaRPr lang="nl-NL" b="1" dirty="0">
              <a:solidFill>
                <a:prstClr val="white"/>
              </a:solidFill>
            </a:endParaRPr>
          </a:p>
          <a:p>
            <a:endParaRPr lang="nl-NL" b="1" dirty="0" smtClean="0">
              <a:solidFill>
                <a:prstClr val="white"/>
              </a:solidFill>
            </a:endParaRPr>
          </a:p>
          <a:p>
            <a:endParaRPr lang="nl-NL" b="1" dirty="0">
              <a:solidFill>
                <a:prstClr val="white"/>
              </a:solidFill>
            </a:endParaRPr>
          </a:p>
          <a:p>
            <a:endParaRPr lang="nl-NL" b="1" dirty="0" smtClean="0">
              <a:solidFill>
                <a:prstClr val="white"/>
              </a:solidFill>
            </a:endParaRPr>
          </a:p>
          <a:p>
            <a:r>
              <a:rPr lang="nl-NL" b="1" dirty="0" smtClean="0">
                <a:solidFill>
                  <a:prstClr val="white"/>
                </a:solidFill>
              </a:rPr>
              <a:t>This is one of the very most important and most useful equations</a:t>
            </a:r>
          </a:p>
          <a:p>
            <a:r>
              <a:rPr lang="nl-NL" b="1" dirty="0" smtClean="0">
                <a:solidFill>
                  <a:prstClr val="white"/>
                </a:solidFill>
              </a:rPr>
              <a:t> in observational cosmology.   </a:t>
            </a:r>
            <a:endParaRPr lang="en-GB" b="1" dirty="0">
              <a:solidFill>
                <a:prstClr val="white"/>
              </a:solidFill>
            </a:endParaRPr>
          </a:p>
        </p:txBody>
      </p:sp>
      <p:sp>
        <p:nvSpPr>
          <p:cNvPr id="9" name="TextBox 8"/>
          <p:cNvSpPr txBox="1"/>
          <p:nvPr/>
        </p:nvSpPr>
        <p:spPr>
          <a:xfrm>
            <a:off x="642938" y="1500188"/>
            <a:ext cx="8358187" cy="1569660"/>
          </a:xfrm>
          <a:prstGeom prst="rect">
            <a:avLst/>
          </a:prstGeom>
          <a:noFill/>
        </p:spPr>
        <p:txBody>
          <a:bodyPr>
            <a:spAutoFit/>
          </a:bodyPr>
          <a:lstStyle/>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p:txBody>
      </p:sp>
      <p:sp>
        <p:nvSpPr>
          <p:cNvPr id="6" name="Rectangle 5"/>
          <p:cNvSpPr txBox="1">
            <a:spLocks noChangeArrowheads="1"/>
          </p:cNvSpPr>
          <p:nvPr/>
        </p:nvSpPr>
        <p:spPr>
          <a:xfrm>
            <a:off x="256997" y="-531440"/>
            <a:ext cx="10117138" cy="1371600"/>
          </a:xfrm>
          <a:prstGeom prst="rect">
            <a:avLst/>
          </a:prstGeom>
          <a:ln w="6350" cap="rnd">
            <a:noFill/>
          </a:ln>
        </p:spPr>
        <p:txBody>
          <a:bodyPr anchor="b">
            <a:normAutofit/>
          </a:bodyPr>
          <a:lstStyle/>
          <a:p>
            <a:pPr fontAlgn="auto">
              <a:spcAft>
                <a:spcPts val="0"/>
              </a:spcAft>
              <a:defRPr/>
            </a:pPr>
            <a:r>
              <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56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4200" b="1" spc="-100" dirty="0" err="1"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Mattig’s</a:t>
            </a:r>
            <a:r>
              <a:rPr lang="en-US" sz="42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Formula</a:t>
            </a:r>
            <a:endParaRPr lang="en-US" sz="42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780156840"/>
              </p:ext>
            </p:extLst>
          </p:nvPr>
        </p:nvGraphicFramePr>
        <p:xfrm>
          <a:off x="1979712" y="1268760"/>
          <a:ext cx="4269408" cy="1198166"/>
        </p:xfrm>
        <a:graphic>
          <a:graphicData uri="http://schemas.openxmlformats.org/presentationml/2006/ole">
            <mc:AlternateContent xmlns:mc="http://schemas.openxmlformats.org/markup-compatibility/2006">
              <mc:Choice xmlns:v="urn:schemas-microsoft-com:vml" Requires="v">
                <p:oleObj spid="_x0000_s181342" name="Equation" r:id="rId3" imgW="1765080" imgH="495000" progId="Equation.DSMT4">
                  <p:embed/>
                </p:oleObj>
              </mc:Choice>
              <mc:Fallback>
                <p:oleObj name="Equation" r:id="rId3" imgW="1765080" imgH="495000" progId="Equation.DSMT4">
                  <p:embed/>
                  <p:pic>
                    <p:nvPicPr>
                      <p:cNvPr id="0" name=""/>
                      <p:cNvPicPr>
                        <a:picLocks noChangeAspect="1" noChangeArrowheads="1"/>
                      </p:cNvPicPr>
                      <p:nvPr/>
                    </p:nvPicPr>
                    <p:blipFill>
                      <a:blip r:embed="rId4"/>
                      <a:srcRect/>
                      <a:stretch>
                        <a:fillRect/>
                      </a:stretch>
                    </p:blipFill>
                    <p:spPr bwMode="auto">
                      <a:xfrm>
                        <a:off x="1979712" y="1268760"/>
                        <a:ext cx="4269408" cy="1198166"/>
                      </a:xfrm>
                      <a:prstGeom prst="rect">
                        <a:avLst/>
                      </a:prstGeom>
                      <a:noFill/>
                      <a:ln>
                        <a:noFill/>
                      </a:ln>
                    </p:spPr>
                  </p:pic>
                </p:oleObj>
              </mc:Fallback>
            </mc:AlternateContent>
          </a:graphicData>
        </a:graphic>
      </p:graphicFrame>
      <p:sp>
        <p:nvSpPr>
          <p:cNvPr id="8" name="Rectangle 7"/>
          <p:cNvSpPr/>
          <p:nvPr/>
        </p:nvSpPr>
        <p:spPr>
          <a:xfrm>
            <a:off x="1115616" y="4581128"/>
            <a:ext cx="6984776" cy="13091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156002132"/>
              </p:ext>
            </p:extLst>
          </p:nvPr>
        </p:nvGraphicFramePr>
        <p:xfrm>
          <a:off x="6300192" y="2756119"/>
          <a:ext cx="1948855" cy="975420"/>
        </p:xfrm>
        <a:graphic>
          <a:graphicData uri="http://schemas.openxmlformats.org/presentationml/2006/ole">
            <mc:AlternateContent xmlns:mc="http://schemas.openxmlformats.org/markup-compatibility/2006">
              <mc:Choice xmlns:v="urn:schemas-microsoft-com:vml" Requires="v">
                <p:oleObj spid="_x0000_s181343" name="Equation" r:id="rId5" imgW="939600" imgH="469800" progId="Equation.DSMT4">
                  <p:embed/>
                </p:oleObj>
              </mc:Choice>
              <mc:Fallback>
                <p:oleObj name="Equation" r:id="rId5" imgW="939600" imgH="469800" progId="Equation.DSMT4">
                  <p:embed/>
                  <p:pic>
                    <p:nvPicPr>
                      <p:cNvPr id="0" name="Object 4"/>
                      <p:cNvPicPr>
                        <a:picLocks noChangeAspect="1" noChangeArrowheads="1"/>
                      </p:cNvPicPr>
                      <p:nvPr/>
                    </p:nvPicPr>
                    <p:blipFill>
                      <a:blip r:embed="rId6"/>
                      <a:srcRect/>
                      <a:stretch>
                        <a:fillRect/>
                      </a:stretch>
                    </p:blipFill>
                    <p:spPr bwMode="auto">
                      <a:xfrm>
                        <a:off x="6300192" y="2756119"/>
                        <a:ext cx="1948855" cy="975420"/>
                      </a:xfrm>
                      <a:prstGeom prst="rect">
                        <a:avLst/>
                      </a:prstGeom>
                      <a:noFill/>
                      <a:ln>
                        <a:noFill/>
                      </a:ln>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916031396"/>
              </p:ext>
            </p:extLst>
          </p:nvPr>
        </p:nvGraphicFramePr>
        <p:xfrm>
          <a:off x="1193800" y="4668838"/>
          <a:ext cx="6823075" cy="1133475"/>
        </p:xfrm>
        <a:graphic>
          <a:graphicData uri="http://schemas.openxmlformats.org/presentationml/2006/ole">
            <mc:AlternateContent xmlns:mc="http://schemas.openxmlformats.org/markup-compatibility/2006">
              <mc:Choice xmlns:v="urn:schemas-microsoft-com:vml" Requires="v">
                <p:oleObj spid="_x0000_s181344" name="Equation" r:id="rId7" imgW="3288960" imgH="545760" progId="Equation.DSMT4">
                  <p:embed/>
                </p:oleObj>
              </mc:Choice>
              <mc:Fallback>
                <p:oleObj name="Equation" r:id="rId7" imgW="3288960" imgH="545760" progId="Equation.DSMT4">
                  <p:embed/>
                  <p:pic>
                    <p:nvPicPr>
                      <p:cNvPr id="0" name="Object 3"/>
                      <p:cNvPicPr>
                        <a:picLocks noChangeAspect="1" noChangeArrowheads="1"/>
                      </p:cNvPicPr>
                      <p:nvPr/>
                    </p:nvPicPr>
                    <p:blipFill>
                      <a:blip r:embed="rId8"/>
                      <a:srcRect/>
                      <a:stretch>
                        <a:fillRect/>
                      </a:stretch>
                    </p:blipFill>
                    <p:spPr bwMode="auto">
                      <a:xfrm>
                        <a:off x="1193800" y="4668838"/>
                        <a:ext cx="68230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303908350"/>
      </p:ext>
    </p:extLst>
  </p:cSld>
  <p:clrMapOvr>
    <a:masterClrMapping/>
  </p:clrMapOvr>
  <p:transition>
    <p:zoom/>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3"/>
          <p:cNvSpPr>
            <a:spLocks noChangeArrowheads="1"/>
          </p:cNvSpPr>
          <p:nvPr/>
        </p:nvSpPr>
        <p:spPr bwMode="auto">
          <a:xfrm>
            <a:off x="475926" y="764704"/>
            <a:ext cx="8176393" cy="1807782"/>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6" name="Rectangle 3"/>
          <p:cNvSpPr>
            <a:spLocks noChangeArrowheads="1"/>
          </p:cNvSpPr>
          <p:nvPr/>
        </p:nvSpPr>
        <p:spPr bwMode="auto">
          <a:xfrm>
            <a:off x="475926" y="2780928"/>
            <a:ext cx="8176393" cy="3600400"/>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5" name="TextBox 14"/>
          <p:cNvSpPr txBox="1"/>
          <p:nvPr/>
        </p:nvSpPr>
        <p:spPr>
          <a:xfrm>
            <a:off x="980940" y="776884"/>
            <a:ext cx="7913695" cy="369332"/>
          </a:xfrm>
          <a:prstGeom prst="rect">
            <a:avLst/>
          </a:prstGeom>
          <a:noFill/>
        </p:spPr>
        <p:txBody>
          <a:bodyPr wrap="square" rtlCol="0">
            <a:spAutoFit/>
          </a:bodyPr>
          <a:lstStyle/>
          <a:p>
            <a:r>
              <a:rPr lang="nl-NL" b="1" dirty="0" smtClean="0">
                <a:solidFill>
                  <a:prstClr val="white"/>
                </a:solidFill>
              </a:rPr>
              <a:t> </a:t>
            </a:r>
            <a:endParaRPr lang="en-GB" b="1" dirty="0">
              <a:solidFill>
                <a:prstClr val="white"/>
              </a:solidFill>
            </a:endParaRPr>
          </a:p>
        </p:txBody>
      </p:sp>
      <p:sp>
        <p:nvSpPr>
          <p:cNvPr id="9" name="TextBox 8"/>
          <p:cNvSpPr txBox="1"/>
          <p:nvPr/>
        </p:nvSpPr>
        <p:spPr>
          <a:xfrm>
            <a:off x="642938" y="1500188"/>
            <a:ext cx="8358187" cy="1569660"/>
          </a:xfrm>
          <a:prstGeom prst="rect">
            <a:avLst/>
          </a:prstGeom>
          <a:noFill/>
        </p:spPr>
        <p:txBody>
          <a:bodyPr>
            <a:spAutoFit/>
          </a:bodyPr>
          <a:lstStyle/>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p:txBody>
      </p:sp>
      <p:sp>
        <p:nvSpPr>
          <p:cNvPr id="6" name="Rectangle 5"/>
          <p:cNvSpPr txBox="1">
            <a:spLocks noChangeArrowheads="1"/>
          </p:cNvSpPr>
          <p:nvPr/>
        </p:nvSpPr>
        <p:spPr>
          <a:xfrm>
            <a:off x="256997" y="-531440"/>
            <a:ext cx="10117138" cy="1371600"/>
          </a:xfrm>
          <a:prstGeom prst="rect">
            <a:avLst/>
          </a:prstGeom>
          <a:ln w="6350" cap="rnd">
            <a:noFill/>
          </a:ln>
        </p:spPr>
        <p:txBody>
          <a:bodyPr anchor="b">
            <a:normAutofit/>
          </a:bodyPr>
          <a:lstStyle/>
          <a:p>
            <a:pPr fontAlgn="auto">
              <a:spcAft>
                <a:spcPts val="0"/>
              </a:spcAft>
              <a:defRPr/>
            </a:pPr>
            <a:r>
              <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56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4200" b="1" spc="-100" dirty="0" err="1"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Mattig’s</a:t>
            </a:r>
            <a:r>
              <a:rPr lang="en-US" sz="42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Formula</a:t>
            </a:r>
            <a:endParaRPr lang="en-US" sz="42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endParaRPr>
          </a:p>
        </p:txBody>
      </p:sp>
      <p:sp>
        <p:nvSpPr>
          <p:cNvPr id="8" name="Rectangle 7"/>
          <p:cNvSpPr/>
          <p:nvPr/>
        </p:nvSpPr>
        <p:spPr>
          <a:xfrm>
            <a:off x="1259632" y="994961"/>
            <a:ext cx="6984776" cy="13091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604627463"/>
              </p:ext>
            </p:extLst>
          </p:nvPr>
        </p:nvGraphicFramePr>
        <p:xfrm>
          <a:off x="1424782" y="1082785"/>
          <a:ext cx="6823075" cy="1133475"/>
        </p:xfrm>
        <a:graphic>
          <a:graphicData uri="http://schemas.openxmlformats.org/presentationml/2006/ole">
            <mc:AlternateContent xmlns:mc="http://schemas.openxmlformats.org/markup-compatibility/2006">
              <mc:Choice xmlns:v="urn:schemas-microsoft-com:vml" Requires="v">
                <p:oleObj spid="_x0000_s182333" name="Equation" r:id="rId3" imgW="3288960" imgH="545760" progId="Equation.DSMT4">
                  <p:embed/>
                </p:oleObj>
              </mc:Choice>
              <mc:Fallback>
                <p:oleObj name="Equation" r:id="rId3" imgW="3288960" imgH="545760" progId="Equation.DSMT4">
                  <p:embed/>
                  <p:pic>
                    <p:nvPicPr>
                      <p:cNvPr id="0" name=""/>
                      <p:cNvPicPr>
                        <a:picLocks noChangeAspect="1" noChangeArrowheads="1"/>
                      </p:cNvPicPr>
                      <p:nvPr/>
                    </p:nvPicPr>
                    <p:blipFill>
                      <a:blip r:embed="rId4"/>
                      <a:srcRect/>
                      <a:stretch>
                        <a:fillRect/>
                      </a:stretch>
                    </p:blipFill>
                    <p:spPr bwMode="auto">
                      <a:xfrm>
                        <a:off x="1424782" y="1082785"/>
                        <a:ext cx="6823075"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 name="TextBox 1"/>
          <p:cNvSpPr txBox="1"/>
          <p:nvPr/>
        </p:nvSpPr>
        <p:spPr>
          <a:xfrm>
            <a:off x="642938" y="2924944"/>
            <a:ext cx="7673478" cy="3139321"/>
          </a:xfrm>
          <a:prstGeom prst="rect">
            <a:avLst/>
          </a:prstGeom>
          <a:noFill/>
        </p:spPr>
        <p:txBody>
          <a:bodyPr wrap="square" rtlCol="0">
            <a:spAutoFit/>
          </a:bodyPr>
          <a:lstStyle/>
          <a:p>
            <a:r>
              <a:rPr lang="nl-NL" b="1" dirty="0" smtClean="0"/>
              <a:t>In a low-density Universe, it is better to use the following version:</a:t>
            </a:r>
          </a:p>
          <a:p>
            <a:endParaRPr lang="nl-NL" b="1" dirty="0"/>
          </a:p>
          <a:p>
            <a:endParaRPr lang="nl-NL" b="1" dirty="0" smtClean="0"/>
          </a:p>
          <a:p>
            <a:endParaRPr lang="nl-NL" b="1" dirty="0"/>
          </a:p>
          <a:p>
            <a:endParaRPr lang="nl-NL" b="1" dirty="0" smtClean="0"/>
          </a:p>
          <a:p>
            <a:endParaRPr lang="nl-NL" b="1" dirty="0"/>
          </a:p>
          <a:p>
            <a:endParaRPr lang="nl-NL" b="1" dirty="0" smtClean="0"/>
          </a:p>
          <a:p>
            <a:r>
              <a:rPr lang="nl-NL" b="1" dirty="0" smtClean="0"/>
              <a:t>For a Universe with a cosmological constant, there is not an easily</a:t>
            </a:r>
          </a:p>
          <a:p>
            <a:r>
              <a:rPr lang="nl-NL" b="1" dirty="0"/>
              <a:t>t</a:t>
            </a:r>
            <a:r>
              <a:rPr lang="nl-NL" b="1" dirty="0" smtClean="0"/>
              <a:t>ractable analytical expression (a Mattig’s formula). The comoving </a:t>
            </a:r>
          </a:p>
          <a:p>
            <a:r>
              <a:rPr lang="nl-NL" b="1" dirty="0" smtClean="0"/>
              <a:t>Distance r has to be found through a numerical evaluation of the fundamental dr/dz expression. </a:t>
            </a:r>
            <a:endParaRPr lang="en-GB" b="1" dirty="0"/>
          </a:p>
        </p:txBody>
      </p:sp>
      <p:graphicFrame>
        <p:nvGraphicFramePr>
          <p:cNvPr id="3" name="Object 2"/>
          <p:cNvGraphicFramePr>
            <a:graphicFrameLocks noChangeAspect="1"/>
          </p:cNvGraphicFramePr>
          <p:nvPr>
            <p:extLst>
              <p:ext uri="{D42A27DB-BD31-4B8C-83A1-F6EECF244321}">
                <p14:modId xmlns:p14="http://schemas.microsoft.com/office/powerpoint/2010/main" val="2721154024"/>
              </p:ext>
            </p:extLst>
          </p:nvPr>
        </p:nvGraphicFramePr>
        <p:xfrm>
          <a:off x="1324034" y="3521641"/>
          <a:ext cx="6480175" cy="1055687"/>
        </p:xfrm>
        <a:graphic>
          <a:graphicData uri="http://schemas.openxmlformats.org/presentationml/2006/ole">
            <mc:AlternateContent xmlns:mc="http://schemas.openxmlformats.org/markup-compatibility/2006">
              <mc:Choice xmlns:v="urn:schemas-microsoft-com:vml" Requires="v">
                <p:oleObj spid="_x0000_s182334" name="Equation" r:id="rId5" imgW="3124080" imgH="507960" progId="Equation.DSMT4">
                  <p:embed/>
                </p:oleObj>
              </mc:Choice>
              <mc:Fallback>
                <p:oleObj name="Equation" r:id="rId5" imgW="3124080" imgH="507960" progId="Equation.DSMT4">
                  <p:embed/>
                  <p:pic>
                    <p:nvPicPr>
                      <p:cNvPr id="0" name="Object 6"/>
                      <p:cNvPicPr>
                        <a:picLocks noChangeAspect="1" noChangeArrowheads="1"/>
                      </p:cNvPicPr>
                      <p:nvPr/>
                    </p:nvPicPr>
                    <p:blipFill>
                      <a:blip r:embed="rId6"/>
                      <a:srcRect/>
                      <a:stretch>
                        <a:fillRect/>
                      </a:stretch>
                    </p:blipFill>
                    <p:spPr bwMode="auto">
                      <a:xfrm>
                        <a:off x="1324034" y="3521641"/>
                        <a:ext cx="6480175" cy="1055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022851233"/>
      </p:ext>
    </p:extLst>
  </p:cSld>
  <p:clrMapOvr>
    <a:masterClrMapping/>
  </p:clrMapOvr>
  <p:transition>
    <p:zoom/>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3"/>
          <p:cNvSpPr>
            <a:spLocks noChangeArrowheads="1"/>
          </p:cNvSpPr>
          <p:nvPr/>
        </p:nvSpPr>
        <p:spPr bwMode="auto">
          <a:xfrm>
            <a:off x="391479" y="1850205"/>
            <a:ext cx="8176393" cy="4082448"/>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2" name="TextBox 1"/>
          <p:cNvSpPr txBox="1"/>
          <p:nvPr/>
        </p:nvSpPr>
        <p:spPr>
          <a:xfrm>
            <a:off x="661194" y="2132856"/>
            <a:ext cx="7673478" cy="3416320"/>
          </a:xfrm>
          <a:prstGeom prst="rect">
            <a:avLst/>
          </a:prstGeom>
          <a:noFill/>
        </p:spPr>
        <p:txBody>
          <a:bodyPr wrap="square" rtlCol="0">
            <a:spAutoFit/>
          </a:bodyPr>
          <a:lstStyle/>
          <a:p>
            <a:r>
              <a:rPr lang="nl-NL" b="1" dirty="0" smtClean="0">
                <a:solidFill>
                  <a:prstClr val="white"/>
                </a:solidFill>
              </a:rPr>
              <a:t>For all general FRW Universe, the </a:t>
            </a:r>
          </a:p>
          <a:p>
            <a:r>
              <a:rPr lang="nl-NL" b="1" dirty="0">
                <a:solidFill>
                  <a:prstClr val="white"/>
                </a:solidFill>
              </a:rPr>
              <a:t>s</a:t>
            </a:r>
            <a:r>
              <a:rPr lang="nl-NL" b="1" dirty="0" smtClean="0">
                <a:solidFill>
                  <a:prstClr val="white"/>
                </a:solidFill>
              </a:rPr>
              <a:t>econd-order distance-redshift relation is identical, </a:t>
            </a:r>
          </a:p>
          <a:p>
            <a:r>
              <a:rPr lang="nl-NL" b="1" dirty="0">
                <a:solidFill>
                  <a:prstClr val="white"/>
                </a:solidFill>
              </a:rPr>
              <a:t>o</a:t>
            </a:r>
            <a:r>
              <a:rPr lang="nl-NL" b="1" dirty="0" smtClean="0">
                <a:solidFill>
                  <a:prstClr val="white"/>
                </a:solidFill>
              </a:rPr>
              <a:t>nly depending on the </a:t>
            </a:r>
            <a:r>
              <a:rPr lang="nl-NL" b="1" i="1" dirty="0" smtClean="0">
                <a:solidFill>
                  <a:prstClr val="white"/>
                </a:solidFill>
              </a:rPr>
              <a:t>deceleration parameter </a:t>
            </a:r>
            <a:r>
              <a:rPr lang="nl-NL" b="1" dirty="0" smtClean="0">
                <a:solidFill>
                  <a:prstClr val="white"/>
                </a:solidFill>
              </a:rPr>
              <a:t>q</a:t>
            </a:r>
            <a:r>
              <a:rPr lang="nl-NL" b="1" baseline="-25000" dirty="0" smtClean="0">
                <a:solidFill>
                  <a:prstClr val="white"/>
                </a:solidFill>
              </a:rPr>
              <a:t>0</a:t>
            </a:r>
            <a:r>
              <a:rPr lang="nl-NL" b="1" dirty="0" smtClean="0">
                <a:solidFill>
                  <a:prstClr val="white"/>
                </a:solidFill>
              </a:rPr>
              <a:t>: </a:t>
            </a:r>
          </a:p>
          <a:p>
            <a:endParaRPr lang="nl-NL" b="1" dirty="0">
              <a:solidFill>
                <a:prstClr val="white"/>
              </a:solidFill>
            </a:endParaRPr>
          </a:p>
          <a:p>
            <a:endParaRPr lang="nl-NL" b="1" dirty="0" smtClean="0">
              <a:solidFill>
                <a:prstClr val="white"/>
              </a:solidFill>
            </a:endParaRPr>
          </a:p>
          <a:p>
            <a:endParaRPr lang="nl-NL" b="1" dirty="0">
              <a:solidFill>
                <a:prstClr val="white"/>
              </a:solidFill>
            </a:endParaRPr>
          </a:p>
          <a:p>
            <a:endParaRPr lang="nl-NL" b="1" dirty="0" smtClean="0">
              <a:solidFill>
                <a:prstClr val="white"/>
              </a:solidFill>
            </a:endParaRPr>
          </a:p>
          <a:p>
            <a:endParaRPr lang="nl-NL" b="1" dirty="0">
              <a:solidFill>
                <a:prstClr val="white"/>
              </a:solidFill>
            </a:endParaRPr>
          </a:p>
          <a:p>
            <a:endParaRPr lang="nl-NL" b="1" dirty="0" smtClean="0">
              <a:solidFill>
                <a:prstClr val="white"/>
              </a:solidFill>
            </a:endParaRPr>
          </a:p>
          <a:p>
            <a:endParaRPr lang="nl-NL" b="1" dirty="0">
              <a:solidFill>
                <a:prstClr val="white"/>
              </a:solidFill>
            </a:endParaRPr>
          </a:p>
          <a:p>
            <a:endParaRPr lang="nl-NL" b="1" dirty="0" smtClean="0">
              <a:solidFill>
                <a:prstClr val="white"/>
              </a:solidFill>
            </a:endParaRPr>
          </a:p>
          <a:p>
            <a:r>
              <a:rPr lang="nl-NL" b="1" dirty="0">
                <a:solidFill>
                  <a:prstClr val="white"/>
                </a:solidFill>
              </a:rPr>
              <a:t>q</a:t>
            </a:r>
            <a:r>
              <a:rPr lang="nl-NL" b="1" baseline="-25000" dirty="0" smtClean="0">
                <a:solidFill>
                  <a:prstClr val="white"/>
                </a:solidFill>
              </a:rPr>
              <a:t>0</a:t>
            </a:r>
            <a:r>
              <a:rPr lang="nl-NL" b="1" dirty="0" smtClean="0">
                <a:solidFill>
                  <a:prstClr val="white"/>
                </a:solidFill>
              </a:rPr>
              <a:t> can be related to </a:t>
            </a:r>
            <a:r>
              <a:rPr lang="nl-NL" b="1" dirty="0" smtClean="0">
                <a:solidFill>
                  <a:prstClr val="white"/>
                </a:solidFill>
                <a:sym typeface="Mathematica1"/>
              </a:rPr>
              <a:t></a:t>
            </a:r>
            <a:r>
              <a:rPr lang="nl-NL" b="1" baseline="-25000" dirty="0" smtClean="0">
                <a:solidFill>
                  <a:prstClr val="white"/>
                </a:solidFill>
                <a:sym typeface="Mathematica1"/>
              </a:rPr>
              <a:t>0</a:t>
            </a:r>
            <a:r>
              <a:rPr lang="nl-NL" b="1" dirty="0" smtClean="0">
                <a:solidFill>
                  <a:prstClr val="white"/>
                </a:solidFill>
                <a:sym typeface="Mathematica1"/>
              </a:rPr>
              <a:t> once the </a:t>
            </a:r>
            <a:r>
              <a:rPr lang="nl-NL" b="1" i="1" dirty="0" smtClean="0">
                <a:solidFill>
                  <a:prstClr val="white"/>
                </a:solidFill>
                <a:sym typeface="Mathematica1"/>
              </a:rPr>
              <a:t>equation of state </a:t>
            </a:r>
            <a:r>
              <a:rPr lang="nl-NL" b="1" dirty="0" smtClean="0">
                <a:solidFill>
                  <a:prstClr val="white"/>
                </a:solidFill>
                <a:sym typeface="Mathematica1"/>
              </a:rPr>
              <a:t>is known. </a:t>
            </a:r>
            <a:r>
              <a:rPr lang="nl-NL" b="1" dirty="0" smtClean="0">
                <a:solidFill>
                  <a:prstClr val="white"/>
                </a:solidFill>
              </a:rPr>
              <a:t> </a:t>
            </a:r>
            <a:endParaRPr lang="en-GB" b="1" dirty="0">
              <a:solidFill>
                <a:prstClr val="white"/>
              </a:solidFill>
            </a:endParaRPr>
          </a:p>
        </p:txBody>
      </p:sp>
      <p:sp>
        <p:nvSpPr>
          <p:cNvPr id="15" name="TextBox 14"/>
          <p:cNvSpPr txBox="1"/>
          <p:nvPr/>
        </p:nvSpPr>
        <p:spPr>
          <a:xfrm>
            <a:off x="980940" y="776884"/>
            <a:ext cx="7913695" cy="369332"/>
          </a:xfrm>
          <a:prstGeom prst="rect">
            <a:avLst/>
          </a:prstGeom>
          <a:noFill/>
        </p:spPr>
        <p:txBody>
          <a:bodyPr wrap="square" rtlCol="0">
            <a:spAutoFit/>
          </a:bodyPr>
          <a:lstStyle/>
          <a:p>
            <a:r>
              <a:rPr lang="nl-NL" b="1" dirty="0" smtClean="0">
                <a:solidFill>
                  <a:prstClr val="white"/>
                </a:solidFill>
              </a:rPr>
              <a:t> </a:t>
            </a:r>
            <a:endParaRPr lang="en-GB" b="1" dirty="0">
              <a:solidFill>
                <a:prstClr val="white"/>
              </a:solidFill>
            </a:endParaRPr>
          </a:p>
        </p:txBody>
      </p:sp>
      <p:sp>
        <p:nvSpPr>
          <p:cNvPr id="9" name="TextBox 8"/>
          <p:cNvSpPr txBox="1"/>
          <p:nvPr/>
        </p:nvSpPr>
        <p:spPr>
          <a:xfrm>
            <a:off x="642938" y="4077072"/>
            <a:ext cx="8358187" cy="1569660"/>
          </a:xfrm>
          <a:prstGeom prst="rect">
            <a:avLst/>
          </a:prstGeom>
          <a:noFill/>
        </p:spPr>
        <p:txBody>
          <a:bodyPr>
            <a:spAutoFit/>
          </a:bodyPr>
          <a:lstStyle/>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p:txBody>
      </p:sp>
      <p:sp>
        <p:nvSpPr>
          <p:cNvPr id="6" name="Rectangle 5"/>
          <p:cNvSpPr txBox="1">
            <a:spLocks noChangeArrowheads="1"/>
          </p:cNvSpPr>
          <p:nvPr/>
        </p:nvSpPr>
        <p:spPr>
          <a:xfrm>
            <a:off x="-1533443" y="-377325"/>
            <a:ext cx="10117138" cy="1371600"/>
          </a:xfrm>
          <a:prstGeom prst="rect">
            <a:avLst/>
          </a:prstGeom>
          <a:ln w="6350" cap="rnd">
            <a:noFill/>
          </a:ln>
        </p:spPr>
        <p:txBody>
          <a:bodyPr anchor="b">
            <a:normAutofit/>
          </a:bodyPr>
          <a:lstStyle/>
          <a:p>
            <a:pPr fontAlgn="auto">
              <a:spcAft>
                <a:spcPts val="0"/>
              </a:spcAft>
              <a:defRPr/>
            </a:pPr>
            <a:r>
              <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56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35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Distance-Redshift Relation, 2</a:t>
            </a:r>
            <a:r>
              <a:rPr lang="en-US" sz="3500" b="1" spc="-100" baseline="300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nd</a:t>
            </a:r>
            <a:r>
              <a:rPr lang="en-US" sz="35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order</a:t>
            </a:r>
            <a:endParaRPr lang="en-US" sz="35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endParaRPr>
          </a:p>
        </p:txBody>
      </p:sp>
      <p:sp>
        <p:nvSpPr>
          <p:cNvPr id="8" name="Rectangle 7"/>
          <p:cNvSpPr/>
          <p:nvPr/>
        </p:nvSpPr>
        <p:spPr>
          <a:xfrm>
            <a:off x="1005545" y="3422510"/>
            <a:ext cx="6984776" cy="130912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aphicFrame>
        <p:nvGraphicFramePr>
          <p:cNvPr id="7" name="Object 6"/>
          <p:cNvGraphicFramePr>
            <a:graphicFrameLocks noChangeAspect="1"/>
          </p:cNvGraphicFramePr>
          <p:nvPr>
            <p:extLst>
              <p:ext uri="{D42A27DB-BD31-4B8C-83A1-F6EECF244321}">
                <p14:modId xmlns:p14="http://schemas.microsoft.com/office/powerpoint/2010/main" val="3247032127"/>
              </p:ext>
            </p:extLst>
          </p:nvPr>
        </p:nvGraphicFramePr>
        <p:xfrm>
          <a:off x="1691680" y="3576216"/>
          <a:ext cx="5373688" cy="1001712"/>
        </p:xfrm>
        <a:graphic>
          <a:graphicData uri="http://schemas.openxmlformats.org/presentationml/2006/ole">
            <mc:AlternateContent xmlns:mc="http://schemas.openxmlformats.org/markup-compatibility/2006">
              <mc:Choice xmlns:v="urn:schemas-microsoft-com:vml" Requires="v">
                <p:oleObj spid="_x0000_s183325" name="Equation" r:id="rId3" imgW="2590560" imgH="482400" progId="Equation.DSMT4">
                  <p:embed/>
                </p:oleObj>
              </mc:Choice>
              <mc:Fallback>
                <p:oleObj name="Equation" r:id="rId3" imgW="2590560" imgH="482400" progId="Equation.DSMT4">
                  <p:embed/>
                  <p:pic>
                    <p:nvPicPr>
                      <p:cNvPr id="0" name=""/>
                      <p:cNvPicPr>
                        <a:picLocks noChangeAspect="1" noChangeArrowheads="1"/>
                      </p:cNvPicPr>
                      <p:nvPr/>
                    </p:nvPicPr>
                    <p:blipFill>
                      <a:blip r:embed="rId4"/>
                      <a:srcRect/>
                      <a:stretch>
                        <a:fillRect/>
                      </a:stretch>
                    </p:blipFill>
                    <p:spPr bwMode="auto">
                      <a:xfrm>
                        <a:off x="1691680" y="3576216"/>
                        <a:ext cx="5373688"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277985371"/>
      </p:ext>
    </p:extLst>
  </p:cSld>
  <p:clrMapOvr>
    <a:masterClrMapping/>
  </p:clrMapOvr>
  <p:transition>
    <p:zoom/>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500063" y="4653136"/>
            <a:ext cx="8151076" cy="1872208"/>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1" name="Rectangle 3"/>
          <p:cNvSpPr>
            <a:spLocks noChangeArrowheads="1"/>
          </p:cNvSpPr>
          <p:nvPr/>
        </p:nvSpPr>
        <p:spPr bwMode="auto">
          <a:xfrm>
            <a:off x="500063" y="1462120"/>
            <a:ext cx="4503985" cy="2902983"/>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6" name="Rectangle 5"/>
          <p:cNvSpPr txBox="1">
            <a:spLocks noChangeArrowheads="1"/>
          </p:cNvSpPr>
          <p:nvPr/>
        </p:nvSpPr>
        <p:spPr>
          <a:xfrm>
            <a:off x="-236538" y="-99392"/>
            <a:ext cx="10117138" cy="1371600"/>
          </a:xfrm>
          <a:prstGeom prst="rect">
            <a:avLst/>
          </a:prstGeom>
          <a:ln w="6350" cap="rnd">
            <a:noFill/>
          </a:ln>
        </p:spPr>
        <p:txBody>
          <a:bodyPr anchor="b">
            <a:normAutofit lnSpcReduction="10000"/>
          </a:bodyPr>
          <a:lstStyle/>
          <a:p>
            <a:pPr fontAlgn="auto">
              <a:spcAft>
                <a:spcPts val="0"/>
              </a:spcAft>
              <a:defRPr/>
            </a:pPr>
            <a:r>
              <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56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50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Angular Diameter Distance</a:t>
            </a:r>
          </a:p>
          <a:p>
            <a:pPr fontAlgn="auto">
              <a:spcAft>
                <a:spcPts val="0"/>
              </a:spcAft>
              <a:defRPr/>
            </a:pPr>
            <a:r>
              <a:rPr lang="en-US" sz="32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matter-dominated FRW Universe</a:t>
            </a:r>
            <a:endParaRPr lang="en-US" sz="32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endParaRPr>
          </a:p>
        </p:txBody>
      </p:sp>
      <p:sp>
        <p:nvSpPr>
          <p:cNvPr id="9" name="TextBox 8"/>
          <p:cNvSpPr txBox="1"/>
          <p:nvPr/>
        </p:nvSpPr>
        <p:spPr>
          <a:xfrm>
            <a:off x="642938" y="1500188"/>
            <a:ext cx="8358187" cy="2308324"/>
          </a:xfrm>
          <a:prstGeom prst="rect">
            <a:avLst/>
          </a:prstGeom>
          <a:noFill/>
        </p:spPr>
        <p:txBody>
          <a:bodyPr>
            <a:spAutoFit/>
          </a:bodyPr>
          <a:lstStyle/>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p:txBody>
      </p:sp>
      <p:sp>
        <p:nvSpPr>
          <p:cNvPr id="13" name="TextBox 12"/>
          <p:cNvSpPr txBox="1"/>
          <p:nvPr/>
        </p:nvSpPr>
        <p:spPr>
          <a:xfrm>
            <a:off x="500063" y="3680291"/>
            <a:ext cx="8176393" cy="3539430"/>
          </a:xfrm>
          <a:prstGeom prst="rect">
            <a:avLst/>
          </a:prstGeom>
          <a:noFill/>
        </p:spPr>
        <p:txBody>
          <a:bodyPr wrap="square">
            <a:spAutoFit/>
          </a:bodyPr>
          <a:lstStyle/>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r>
              <a:rPr lang="en-US" sz="1600" b="1" dirty="0" smtClean="0">
                <a:solidFill>
                  <a:prstClr val="white"/>
                </a:solidFill>
                <a:latin typeface="Constantia"/>
                <a:sym typeface="Mathematica1"/>
              </a:rPr>
              <a:t>In a matter-dominated Universe, the angular diameter distance as function of redshift is given by:</a:t>
            </a: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206315318"/>
              </p:ext>
            </p:extLst>
          </p:nvPr>
        </p:nvGraphicFramePr>
        <p:xfrm>
          <a:off x="642938" y="2351291"/>
          <a:ext cx="4348162" cy="1198359"/>
        </p:xfrm>
        <a:graphic>
          <a:graphicData uri="http://schemas.openxmlformats.org/presentationml/2006/ole">
            <mc:AlternateContent xmlns:mc="http://schemas.openxmlformats.org/markup-compatibility/2006">
              <mc:Choice xmlns:v="urn:schemas-microsoft-com:vml" Requires="v">
                <p:oleObj spid="_x0000_s184385" name="Equation" r:id="rId3" imgW="1752480" imgH="482400" progId="Equation.DSMT4">
                  <p:embed/>
                </p:oleObj>
              </mc:Choice>
              <mc:Fallback>
                <p:oleObj name="Equation" r:id="rId3" imgW="1752480" imgH="482400" progId="Equation.DSMT4">
                  <p:embed/>
                  <p:pic>
                    <p:nvPicPr>
                      <p:cNvPr id="0" name=""/>
                      <p:cNvPicPr>
                        <a:picLocks noChangeAspect="1" noChangeArrowheads="1"/>
                      </p:cNvPicPr>
                      <p:nvPr/>
                    </p:nvPicPr>
                    <p:blipFill>
                      <a:blip r:embed="rId4"/>
                      <a:srcRect/>
                      <a:stretch>
                        <a:fillRect/>
                      </a:stretch>
                    </p:blipFill>
                    <p:spPr bwMode="auto">
                      <a:xfrm>
                        <a:off x="642938" y="2351291"/>
                        <a:ext cx="4348162" cy="1198359"/>
                      </a:xfrm>
                      <a:prstGeom prst="rect">
                        <a:avLst/>
                      </a:prstGeom>
                      <a:noFill/>
                      <a:ln>
                        <a:noFill/>
                      </a:ln>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3049928433"/>
              </p:ext>
            </p:extLst>
          </p:nvPr>
        </p:nvGraphicFramePr>
        <p:xfrm>
          <a:off x="809934" y="5560344"/>
          <a:ext cx="7556649" cy="856541"/>
        </p:xfrm>
        <a:graphic>
          <a:graphicData uri="http://schemas.openxmlformats.org/presentationml/2006/ole">
            <mc:AlternateContent xmlns:mc="http://schemas.openxmlformats.org/markup-compatibility/2006">
              <mc:Choice xmlns:v="urn:schemas-microsoft-com:vml" Requires="v">
                <p:oleObj spid="_x0000_s184386" name="Equation" r:id="rId5" imgW="4483080" imgH="507960" progId="Equation.DSMT4">
                  <p:embed/>
                </p:oleObj>
              </mc:Choice>
              <mc:Fallback>
                <p:oleObj name="Equation" r:id="rId5" imgW="4483080" imgH="507960" progId="Equation.DSMT4">
                  <p:embed/>
                  <p:pic>
                    <p:nvPicPr>
                      <p:cNvPr id="0" name="Object 6"/>
                      <p:cNvPicPr>
                        <a:picLocks noChangeAspect="1" noChangeArrowheads="1"/>
                      </p:cNvPicPr>
                      <p:nvPr/>
                    </p:nvPicPr>
                    <p:blipFill>
                      <a:blip r:embed="rId6"/>
                      <a:srcRect/>
                      <a:stretch>
                        <a:fillRect/>
                      </a:stretch>
                    </p:blipFill>
                    <p:spPr bwMode="auto">
                      <a:xfrm>
                        <a:off x="809934" y="5560344"/>
                        <a:ext cx="7556649" cy="856541"/>
                      </a:xfrm>
                      <a:prstGeom prst="rect">
                        <a:avLst/>
                      </a:prstGeom>
                      <a:noFill/>
                      <a:ln>
                        <a:noFill/>
                      </a:ln>
                    </p:spPr>
                  </p:pic>
                </p:oleObj>
              </mc:Fallback>
            </mc:AlternateContent>
          </a:graphicData>
        </a:graphic>
      </p:graphicFrame>
      <p:pic>
        <p:nvPicPr>
          <p:cNvPr id="3" name="Pictur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8064" y="1492967"/>
            <a:ext cx="3422377" cy="2872136"/>
          </a:xfrm>
          <a:prstGeom prst="rect">
            <a:avLst/>
          </a:prstGeom>
        </p:spPr>
      </p:pic>
    </p:spTree>
    <p:extLst>
      <p:ext uri="{BB962C8B-B14F-4D97-AF65-F5344CB8AC3E}">
        <p14:creationId xmlns:p14="http://schemas.microsoft.com/office/powerpoint/2010/main" val="786426900"/>
      </p:ext>
    </p:extLst>
  </p:cSld>
  <p:clrMapOvr>
    <a:masterClrMapping/>
  </p:clrMapOvr>
  <p:transition>
    <p:zoom/>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500063" y="4653136"/>
            <a:ext cx="8151076" cy="1872208"/>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1" name="Rectangle 3"/>
          <p:cNvSpPr>
            <a:spLocks noChangeArrowheads="1"/>
          </p:cNvSpPr>
          <p:nvPr/>
        </p:nvSpPr>
        <p:spPr bwMode="auto">
          <a:xfrm>
            <a:off x="500063" y="1462120"/>
            <a:ext cx="5008041" cy="2902983"/>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6" name="Rectangle 5"/>
          <p:cNvSpPr txBox="1">
            <a:spLocks noChangeArrowheads="1"/>
          </p:cNvSpPr>
          <p:nvPr/>
        </p:nvSpPr>
        <p:spPr>
          <a:xfrm>
            <a:off x="-236538" y="-99392"/>
            <a:ext cx="10117138" cy="1371600"/>
          </a:xfrm>
          <a:prstGeom prst="rect">
            <a:avLst/>
          </a:prstGeom>
          <a:ln w="6350" cap="rnd">
            <a:noFill/>
          </a:ln>
        </p:spPr>
        <p:txBody>
          <a:bodyPr anchor="b">
            <a:normAutofit lnSpcReduction="10000"/>
          </a:bodyPr>
          <a:lstStyle/>
          <a:p>
            <a:pPr fontAlgn="auto">
              <a:spcAft>
                <a:spcPts val="0"/>
              </a:spcAft>
              <a:defRPr/>
            </a:pPr>
            <a:r>
              <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56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50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Angular Size - Redshift</a:t>
            </a:r>
          </a:p>
          <a:p>
            <a:pPr fontAlgn="auto">
              <a:spcAft>
                <a:spcPts val="0"/>
              </a:spcAft>
              <a:defRPr/>
            </a:pPr>
            <a:r>
              <a:rPr lang="en-US" sz="32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FRW Universe</a:t>
            </a:r>
            <a:endParaRPr lang="en-US" sz="32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endParaRPr>
          </a:p>
        </p:txBody>
      </p:sp>
      <p:sp>
        <p:nvSpPr>
          <p:cNvPr id="9" name="TextBox 8"/>
          <p:cNvSpPr txBox="1"/>
          <p:nvPr/>
        </p:nvSpPr>
        <p:spPr>
          <a:xfrm>
            <a:off x="642938" y="1500188"/>
            <a:ext cx="8358187" cy="2308324"/>
          </a:xfrm>
          <a:prstGeom prst="rect">
            <a:avLst/>
          </a:prstGeom>
          <a:noFill/>
        </p:spPr>
        <p:txBody>
          <a:bodyPr>
            <a:spAutoFit/>
          </a:bodyPr>
          <a:lstStyle/>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p:txBody>
      </p:sp>
      <p:sp>
        <p:nvSpPr>
          <p:cNvPr id="13" name="TextBox 12"/>
          <p:cNvSpPr txBox="1"/>
          <p:nvPr/>
        </p:nvSpPr>
        <p:spPr>
          <a:xfrm>
            <a:off x="500063" y="3680291"/>
            <a:ext cx="8176393" cy="3539430"/>
          </a:xfrm>
          <a:prstGeom prst="rect">
            <a:avLst/>
          </a:prstGeom>
          <a:noFill/>
        </p:spPr>
        <p:txBody>
          <a:bodyPr wrap="square">
            <a:spAutoFit/>
          </a:bodyPr>
          <a:lstStyle/>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r>
              <a:rPr lang="en-US" sz="1600" b="1" dirty="0" smtClean="0">
                <a:solidFill>
                  <a:prstClr val="white"/>
                </a:solidFill>
                <a:latin typeface="Constantia"/>
                <a:sym typeface="Mathematica1"/>
              </a:rPr>
              <a:t>In a matter-dominated Universe, the angular diameter distance as function of redshift is given by:</a:t>
            </a: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259478586"/>
              </p:ext>
            </p:extLst>
          </p:nvPr>
        </p:nvGraphicFramePr>
        <p:xfrm>
          <a:off x="2029197" y="1514525"/>
          <a:ext cx="1773238" cy="1139825"/>
        </p:xfrm>
        <a:graphic>
          <a:graphicData uri="http://schemas.openxmlformats.org/presentationml/2006/ole">
            <mc:AlternateContent xmlns:mc="http://schemas.openxmlformats.org/markup-compatibility/2006">
              <mc:Choice xmlns:v="urn:schemas-microsoft-com:vml" Requires="v">
                <p:oleObj spid="_x0000_s185382" name="Equation" r:id="rId3" imgW="672840" imgH="431640" progId="Equation.DSMT4">
                  <p:embed/>
                </p:oleObj>
              </mc:Choice>
              <mc:Fallback>
                <p:oleObj name="Equation" r:id="rId3" imgW="672840" imgH="431640" progId="Equation.DSMT4">
                  <p:embed/>
                  <p:pic>
                    <p:nvPicPr>
                      <p:cNvPr id="0" name=""/>
                      <p:cNvPicPr>
                        <a:picLocks noChangeAspect="1" noChangeArrowheads="1"/>
                      </p:cNvPicPr>
                      <p:nvPr/>
                    </p:nvPicPr>
                    <p:blipFill>
                      <a:blip r:embed="rId4"/>
                      <a:srcRect/>
                      <a:stretch>
                        <a:fillRect/>
                      </a:stretch>
                    </p:blipFill>
                    <p:spPr bwMode="auto">
                      <a:xfrm>
                        <a:off x="2029197" y="1514525"/>
                        <a:ext cx="1773238" cy="1139825"/>
                      </a:xfrm>
                      <a:prstGeom prst="rect">
                        <a:avLst/>
                      </a:prstGeom>
                      <a:noFill/>
                      <a:ln>
                        <a:noFill/>
                      </a:ln>
                    </p:spPr>
                  </p:pic>
                </p:oleObj>
              </mc:Fallback>
            </mc:AlternateContent>
          </a:graphicData>
        </a:graphic>
      </p:graphicFrame>
      <p:sp>
        <p:nvSpPr>
          <p:cNvPr id="14" name="TextBox 13"/>
          <p:cNvSpPr txBox="1"/>
          <p:nvPr/>
        </p:nvSpPr>
        <p:spPr>
          <a:xfrm>
            <a:off x="700671" y="1500188"/>
            <a:ext cx="4782978" cy="4524315"/>
          </a:xfrm>
          <a:prstGeom prst="rect">
            <a:avLst/>
          </a:prstGeom>
          <a:noFill/>
        </p:spPr>
        <p:txBody>
          <a:bodyPr wrap="square">
            <a:spAutoFit/>
          </a:bodyPr>
          <a:lstStyle/>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r>
              <a:rPr lang="en-US" sz="1600" b="1" dirty="0" smtClean="0">
                <a:solidFill>
                  <a:prstClr val="white"/>
                </a:solidFill>
                <a:latin typeface="Constantia"/>
                <a:sym typeface="Mathematica1"/>
              </a:rPr>
              <a:t>The angular size (z) of an object of physical size </a:t>
            </a:r>
            <a:r>
              <a:rPr lang="en-US" sz="1600" b="1" dirty="0" smtClean="0">
                <a:solidFill>
                  <a:prstClr val="white"/>
                </a:solidFill>
                <a:latin typeface="Constantia"/>
                <a:sym typeface="Mathematica5"/>
              </a:rPr>
              <a:t> at a redshift z displays an interesting </a:t>
            </a:r>
          </a:p>
          <a:p>
            <a:pPr>
              <a:defRPr/>
            </a:pPr>
            <a:r>
              <a:rPr lang="en-US" sz="1600" b="1" dirty="0" err="1">
                <a:solidFill>
                  <a:prstClr val="white"/>
                </a:solidFill>
                <a:latin typeface="Constantia"/>
                <a:sym typeface="Mathematica5"/>
              </a:rPr>
              <a:t>b</a:t>
            </a:r>
            <a:r>
              <a:rPr lang="en-US" sz="1600" b="1" dirty="0" err="1" smtClean="0">
                <a:solidFill>
                  <a:prstClr val="white"/>
                </a:solidFill>
                <a:latin typeface="Constantia"/>
                <a:sym typeface="Mathematica5"/>
              </a:rPr>
              <a:t>ehaviour</a:t>
            </a:r>
            <a:r>
              <a:rPr lang="en-US" sz="1600" b="1" dirty="0" smtClean="0">
                <a:solidFill>
                  <a:prstClr val="white"/>
                </a:solidFill>
                <a:latin typeface="Constantia"/>
                <a:sym typeface="Mathematica5"/>
              </a:rPr>
              <a:t>. In most FRW universes is has a </a:t>
            </a:r>
          </a:p>
          <a:p>
            <a:pPr>
              <a:defRPr/>
            </a:pPr>
            <a:r>
              <a:rPr lang="en-US" sz="1600" b="1" dirty="0">
                <a:solidFill>
                  <a:prstClr val="white"/>
                </a:solidFill>
                <a:latin typeface="Constantia"/>
                <a:sym typeface="Mathematica5"/>
              </a:rPr>
              <a:t>m</a:t>
            </a:r>
            <a:r>
              <a:rPr lang="en-US" sz="1600" b="1" dirty="0" smtClean="0">
                <a:solidFill>
                  <a:prstClr val="white"/>
                </a:solidFill>
                <a:latin typeface="Constantia"/>
                <a:sym typeface="Mathematica5"/>
              </a:rPr>
              <a:t>inimum at  a medium range redshift – </a:t>
            </a:r>
          </a:p>
          <a:p>
            <a:pPr>
              <a:defRPr/>
            </a:pPr>
            <a:r>
              <a:rPr lang="en-US" sz="1600" b="1" dirty="0">
                <a:solidFill>
                  <a:prstClr val="white"/>
                </a:solidFill>
                <a:latin typeface="Constantia"/>
                <a:sym typeface="Mathematica5"/>
              </a:rPr>
              <a:t>z</a:t>
            </a:r>
            <a:r>
              <a:rPr lang="en-US" sz="1600" b="1" dirty="0" smtClean="0">
                <a:solidFill>
                  <a:prstClr val="white"/>
                </a:solidFill>
                <a:latin typeface="Constantia"/>
                <a:sym typeface="Mathematica5"/>
              </a:rPr>
              <a:t>=1.25 in an </a:t>
            </a:r>
            <a:r>
              <a:rPr lang="en-US" sz="1600" b="1" dirty="0" smtClean="0">
                <a:solidFill>
                  <a:prstClr val="white"/>
                </a:solidFill>
                <a:latin typeface="Constantia"/>
                <a:sym typeface="Mathematica1"/>
              </a:rPr>
              <a:t></a:t>
            </a:r>
            <a:r>
              <a:rPr lang="en-US" sz="1600" b="1" baseline="-25000" dirty="0" smtClean="0">
                <a:solidFill>
                  <a:prstClr val="white"/>
                </a:solidFill>
                <a:latin typeface="Constantia"/>
                <a:sym typeface="Mathematica1"/>
              </a:rPr>
              <a:t>m</a:t>
            </a:r>
            <a:r>
              <a:rPr lang="en-US" sz="1600" b="1" dirty="0" smtClean="0">
                <a:solidFill>
                  <a:prstClr val="white"/>
                </a:solidFill>
                <a:latin typeface="Constantia"/>
                <a:sym typeface="Mathematica1"/>
              </a:rPr>
              <a:t>=1 </a:t>
            </a:r>
            <a:r>
              <a:rPr lang="en-US" sz="1600" b="1" dirty="0" err="1" smtClean="0">
                <a:solidFill>
                  <a:prstClr val="white"/>
                </a:solidFill>
                <a:latin typeface="Constantia"/>
                <a:sym typeface="Mathematica1"/>
              </a:rPr>
              <a:t>EdS</a:t>
            </a:r>
            <a:r>
              <a:rPr lang="en-US" sz="1600" b="1" dirty="0" smtClean="0">
                <a:solidFill>
                  <a:prstClr val="white"/>
                </a:solidFill>
                <a:latin typeface="Constantia"/>
                <a:sym typeface="Mathematica1"/>
              </a:rPr>
              <a:t> universe – and increases </a:t>
            </a:r>
          </a:p>
          <a:p>
            <a:pPr>
              <a:defRPr/>
            </a:pPr>
            <a:r>
              <a:rPr lang="en-US" sz="1600" b="1" dirty="0">
                <a:solidFill>
                  <a:prstClr val="white"/>
                </a:solidFill>
                <a:latin typeface="Constantia"/>
                <a:sym typeface="Mathematica1"/>
              </a:rPr>
              <a:t>a</a:t>
            </a:r>
            <a:r>
              <a:rPr lang="en-US" sz="1600" b="1" dirty="0" smtClean="0">
                <a:solidFill>
                  <a:prstClr val="white"/>
                </a:solidFill>
                <a:latin typeface="Constantia"/>
                <a:sym typeface="Mathematica1"/>
              </a:rPr>
              <a:t>gain at higher redshifts.</a:t>
            </a: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780585498"/>
              </p:ext>
            </p:extLst>
          </p:nvPr>
        </p:nvGraphicFramePr>
        <p:xfrm>
          <a:off x="809934" y="5560344"/>
          <a:ext cx="7556649" cy="856541"/>
        </p:xfrm>
        <a:graphic>
          <a:graphicData uri="http://schemas.openxmlformats.org/presentationml/2006/ole">
            <mc:AlternateContent xmlns:mc="http://schemas.openxmlformats.org/markup-compatibility/2006">
              <mc:Choice xmlns:v="urn:schemas-microsoft-com:vml" Requires="v">
                <p:oleObj spid="_x0000_s185383" name="Equation" r:id="rId5" imgW="4483080" imgH="507960" progId="Equation.DSMT4">
                  <p:embed/>
                </p:oleObj>
              </mc:Choice>
              <mc:Fallback>
                <p:oleObj name="Equation" r:id="rId5" imgW="4483080" imgH="507960" progId="Equation.DSMT4">
                  <p:embed/>
                  <p:pic>
                    <p:nvPicPr>
                      <p:cNvPr id="0" name=""/>
                      <p:cNvPicPr>
                        <a:picLocks noChangeAspect="1" noChangeArrowheads="1"/>
                      </p:cNvPicPr>
                      <p:nvPr/>
                    </p:nvPicPr>
                    <p:blipFill>
                      <a:blip r:embed="rId6"/>
                      <a:srcRect/>
                      <a:stretch>
                        <a:fillRect/>
                      </a:stretch>
                    </p:blipFill>
                    <p:spPr bwMode="auto">
                      <a:xfrm>
                        <a:off x="809934" y="5560344"/>
                        <a:ext cx="7556649" cy="856541"/>
                      </a:xfrm>
                      <a:prstGeom prst="rect">
                        <a:avLst/>
                      </a:prstGeom>
                      <a:noFill/>
                      <a:ln>
                        <a:noFill/>
                      </a:ln>
                    </p:spPr>
                  </p:pic>
                </p:oleObj>
              </mc:Fallback>
            </mc:AlternateContent>
          </a:graphicData>
        </a:graphic>
      </p:graphicFrame>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52120" y="1492683"/>
            <a:ext cx="2889794" cy="2872420"/>
          </a:xfrm>
          <a:prstGeom prst="rect">
            <a:avLst/>
          </a:prstGeom>
        </p:spPr>
      </p:pic>
    </p:spTree>
    <p:extLst>
      <p:ext uri="{BB962C8B-B14F-4D97-AF65-F5344CB8AC3E}">
        <p14:creationId xmlns:p14="http://schemas.microsoft.com/office/powerpoint/2010/main" val="1290211070"/>
      </p:ext>
    </p:extLst>
  </p:cSld>
  <p:clrMapOvr>
    <a:masterClrMapping/>
  </p:clrMapOvr>
  <p:transition>
    <p:zoom/>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3"/>
          <p:cNvSpPr>
            <a:spLocks noChangeArrowheads="1"/>
          </p:cNvSpPr>
          <p:nvPr/>
        </p:nvSpPr>
        <p:spPr bwMode="auto">
          <a:xfrm>
            <a:off x="500063" y="4653136"/>
            <a:ext cx="8151076" cy="1872208"/>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11" name="Rectangle 3"/>
          <p:cNvSpPr>
            <a:spLocks noChangeArrowheads="1"/>
          </p:cNvSpPr>
          <p:nvPr/>
        </p:nvSpPr>
        <p:spPr bwMode="auto">
          <a:xfrm>
            <a:off x="500063" y="1462120"/>
            <a:ext cx="5080049" cy="2902983"/>
          </a:xfrm>
          <a:prstGeom prst="rect">
            <a:avLst/>
          </a:prstGeom>
          <a:solidFill>
            <a:schemeClr val="bg1">
              <a:lumMod val="50000"/>
              <a:lumOff val="50000"/>
            </a:schemeClr>
          </a:solidFill>
          <a:ln w="38100">
            <a:solidFill>
              <a:schemeClr val="bg1">
                <a:lumMod val="85000"/>
                <a:lumOff val="15000"/>
              </a:schemeClr>
            </a:solidFill>
            <a:miter lim="800000"/>
            <a:headEnd/>
            <a:tailEnd/>
          </a:ln>
        </p:spPr>
        <p:txBody>
          <a:bodyPr wrap="none" anchor="ctr"/>
          <a:lstStyle/>
          <a:p>
            <a:pPr>
              <a:defRPr/>
            </a:pPr>
            <a:endParaRPr lang="en-US">
              <a:solidFill>
                <a:prstClr val="white"/>
              </a:solidFill>
            </a:endParaRPr>
          </a:p>
        </p:txBody>
      </p:sp>
      <p:sp>
        <p:nvSpPr>
          <p:cNvPr id="6" name="Rectangle 5"/>
          <p:cNvSpPr txBox="1">
            <a:spLocks noChangeArrowheads="1"/>
          </p:cNvSpPr>
          <p:nvPr/>
        </p:nvSpPr>
        <p:spPr>
          <a:xfrm>
            <a:off x="-236538" y="-99392"/>
            <a:ext cx="10117138" cy="1371600"/>
          </a:xfrm>
          <a:prstGeom prst="rect">
            <a:avLst/>
          </a:prstGeom>
          <a:ln w="6350" cap="rnd">
            <a:noFill/>
          </a:ln>
        </p:spPr>
        <p:txBody>
          <a:bodyPr anchor="b">
            <a:normAutofit lnSpcReduction="10000"/>
          </a:bodyPr>
          <a:lstStyle/>
          <a:p>
            <a:pPr fontAlgn="auto">
              <a:spcAft>
                <a:spcPts val="0"/>
              </a:spcAft>
              <a:defRPr/>
            </a:pPr>
            <a:r>
              <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56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50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Luminosity  Distance</a:t>
            </a:r>
          </a:p>
          <a:p>
            <a:pPr fontAlgn="auto">
              <a:spcAft>
                <a:spcPts val="0"/>
              </a:spcAft>
              <a:defRPr/>
            </a:pPr>
            <a:r>
              <a:rPr lang="en-US" sz="32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matter-dominated FRW Universe</a:t>
            </a:r>
            <a:endParaRPr lang="en-US" sz="32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endParaRPr>
          </a:p>
        </p:txBody>
      </p:sp>
      <p:sp>
        <p:nvSpPr>
          <p:cNvPr id="9" name="TextBox 8"/>
          <p:cNvSpPr txBox="1"/>
          <p:nvPr/>
        </p:nvSpPr>
        <p:spPr>
          <a:xfrm>
            <a:off x="642938" y="1500188"/>
            <a:ext cx="8358187" cy="2308324"/>
          </a:xfrm>
          <a:prstGeom prst="rect">
            <a:avLst/>
          </a:prstGeom>
          <a:noFill/>
        </p:spPr>
        <p:txBody>
          <a:bodyPr>
            <a:spAutoFit/>
          </a:bodyPr>
          <a:lstStyle/>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p:txBody>
      </p:sp>
      <p:sp>
        <p:nvSpPr>
          <p:cNvPr id="13" name="TextBox 12"/>
          <p:cNvSpPr txBox="1"/>
          <p:nvPr/>
        </p:nvSpPr>
        <p:spPr>
          <a:xfrm>
            <a:off x="500063" y="3680291"/>
            <a:ext cx="8176393" cy="3539430"/>
          </a:xfrm>
          <a:prstGeom prst="rect">
            <a:avLst/>
          </a:prstGeom>
          <a:noFill/>
        </p:spPr>
        <p:txBody>
          <a:bodyPr wrap="square">
            <a:spAutoFit/>
          </a:bodyPr>
          <a:lstStyle/>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r>
              <a:rPr lang="en-US" sz="1600" b="1" dirty="0" smtClean="0">
                <a:solidFill>
                  <a:prstClr val="white"/>
                </a:solidFill>
                <a:latin typeface="Constantia"/>
                <a:sym typeface="Mathematica1"/>
              </a:rPr>
              <a:t>In a matter-dominated Universe, the luminosity distance as function of redshift is given by:</a:t>
            </a: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dirty="0">
              <a:solidFill>
                <a:prstClr val="white"/>
              </a:solidFill>
              <a:latin typeface="Constantia"/>
              <a:sym typeface="Mathematica1"/>
            </a:endParaRPr>
          </a:p>
          <a:p>
            <a:pPr>
              <a:defRPr/>
            </a:pPr>
            <a:endParaRPr lang="en-US" sz="1600" b="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a:p>
            <a:pPr>
              <a:defRPr/>
            </a:pPr>
            <a:endParaRPr lang="en-US" sz="1600" b="1" i="1" dirty="0" smtClean="0">
              <a:solidFill>
                <a:prstClr val="white"/>
              </a:solidFill>
              <a:latin typeface="Constantia"/>
              <a:sym typeface="Mathematica1"/>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2722323653"/>
              </p:ext>
            </p:extLst>
          </p:nvPr>
        </p:nvGraphicFramePr>
        <p:xfrm>
          <a:off x="844885" y="2381985"/>
          <a:ext cx="4390403" cy="1056754"/>
        </p:xfrm>
        <a:graphic>
          <a:graphicData uri="http://schemas.openxmlformats.org/presentationml/2006/ole">
            <mc:AlternateContent xmlns:mc="http://schemas.openxmlformats.org/markup-compatibility/2006">
              <mc:Choice xmlns:v="urn:schemas-microsoft-com:vml" Requires="v">
                <p:oleObj spid="_x0000_s186402" name="Equation" r:id="rId3" imgW="2006280" imgH="482400" progId="Equation.DSMT4">
                  <p:embed/>
                </p:oleObj>
              </mc:Choice>
              <mc:Fallback>
                <p:oleObj name="Equation" r:id="rId3" imgW="2006280" imgH="482400" progId="Equation.DSMT4">
                  <p:embed/>
                  <p:pic>
                    <p:nvPicPr>
                      <p:cNvPr id="0" name=""/>
                      <p:cNvPicPr>
                        <a:picLocks noChangeAspect="1" noChangeArrowheads="1"/>
                      </p:cNvPicPr>
                      <p:nvPr/>
                    </p:nvPicPr>
                    <p:blipFill>
                      <a:blip r:embed="rId4"/>
                      <a:srcRect/>
                      <a:stretch>
                        <a:fillRect/>
                      </a:stretch>
                    </p:blipFill>
                    <p:spPr bwMode="auto">
                      <a:xfrm>
                        <a:off x="844885" y="2381985"/>
                        <a:ext cx="4390403" cy="1056754"/>
                      </a:xfrm>
                      <a:prstGeom prst="rect">
                        <a:avLst/>
                      </a:prstGeom>
                      <a:noFill/>
                      <a:ln>
                        <a:noFill/>
                      </a:ln>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1244733489"/>
              </p:ext>
            </p:extLst>
          </p:nvPr>
        </p:nvGraphicFramePr>
        <p:xfrm>
          <a:off x="971600" y="5503150"/>
          <a:ext cx="6807200" cy="812800"/>
        </p:xfrm>
        <a:graphic>
          <a:graphicData uri="http://schemas.openxmlformats.org/presentationml/2006/ole">
            <mc:AlternateContent xmlns:mc="http://schemas.openxmlformats.org/markup-compatibility/2006">
              <mc:Choice xmlns:v="urn:schemas-microsoft-com:vml" Requires="v">
                <p:oleObj spid="_x0000_s186403" name="Equation" r:id="rId5" imgW="4038480" imgH="482400" progId="Equation.DSMT4">
                  <p:embed/>
                </p:oleObj>
              </mc:Choice>
              <mc:Fallback>
                <p:oleObj name="Equation" r:id="rId5" imgW="4038480" imgH="482400" progId="Equation.DSMT4">
                  <p:embed/>
                  <p:pic>
                    <p:nvPicPr>
                      <p:cNvPr id="0" name=""/>
                      <p:cNvPicPr>
                        <a:picLocks noChangeAspect="1" noChangeArrowheads="1"/>
                      </p:cNvPicPr>
                      <p:nvPr/>
                    </p:nvPicPr>
                    <p:blipFill>
                      <a:blip r:embed="rId6"/>
                      <a:srcRect/>
                      <a:stretch>
                        <a:fillRect/>
                      </a:stretch>
                    </p:blipFill>
                    <p:spPr bwMode="auto">
                      <a:xfrm>
                        <a:off x="971600" y="5503150"/>
                        <a:ext cx="6807200" cy="812800"/>
                      </a:xfrm>
                      <a:prstGeom prst="rect">
                        <a:avLst/>
                      </a:prstGeom>
                      <a:noFill/>
                      <a:ln>
                        <a:noFill/>
                      </a:ln>
                    </p:spPr>
                  </p:pic>
                </p:oleObj>
              </mc:Fallback>
            </mc:AlternateContent>
          </a:graphicData>
        </a:graphic>
      </p:graphicFrame>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0521" y="1455621"/>
            <a:ext cx="2880618" cy="2909482"/>
          </a:xfrm>
          <a:prstGeom prst="rect">
            <a:avLst/>
          </a:prstGeom>
        </p:spPr>
      </p:pic>
    </p:spTree>
    <p:extLst>
      <p:ext uri="{BB962C8B-B14F-4D97-AF65-F5344CB8AC3E}">
        <p14:creationId xmlns:p14="http://schemas.microsoft.com/office/powerpoint/2010/main" val="203398350"/>
      </p:ext>
    </p:extLst>
  </p:cSld>
  <p:clrMapOvr>
    <a:masterClrMapping/>
  </p:clrMapOvr>
  <p:transition>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3"/>
          <p:cNvSpPr>
            <a:spLocks noChangeArrowheads="1"/>
          </p:cNvSpPr>
          <p:nvPr/>
        </p:nvSpPr>
        <p:spPr bwMode="auto">
          <a:xfrm>
            <a:off x="684213" y="4005263"/>
            <a:ext cx="7775575" cy="1930400"/>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p>
        </p:txBody>
      </p:sp>
      <p:sp>
        <p:nvSpPr>
          <p:cNvPr id="86019" name="Rectangle 3"/>
          <p:cNvSpPr>
            <a:spLocks noChangeArrowheads="1"/>
          </p:cNvSpPr>
          <p:nvPr/>
        </p:nvSpPr>
        <p:spPr bwMode="auto">
          <a:xfrm>
            <a:off x="684213" y="1714500"/>
            <a:ext cx="7775575" cy="1930400"/>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p>
        </p:txBody>
      </p:sp>
      <p:sp>
        <p:nvSpPr>
          <p:cNvPr id="75781" name="Rectangle 5"/>
          <p:cNvSpPr>
            <a:spLocks noGrp="1" noChangeArrowheads="1"/>
          </p:cNvSpPr>
          <p:nvPr>
            <p:ph type="title" idx="4294967295"/>
          </p:nvPr>
        </p:nvSpPr>
        <p:spPr>
          <a:xfrm>
            <a:off x="-468313" y="115888"/>
            <a:ext cx="10117138" cy="1371600"/>
          </a:xfrm>
        </p:spPr>
        <p:txBody>
          <a:bodyPr/>
          <a:lstStyle/>
          <a:p>
            <a:pPr eaLnBrk="1" fontAlgn="auto" hangingPunct="1">
              <a:spcAft>
                <a:spcPts val="0"/>
              </a:spcAft>
              <a:defRPr/>
            </a:pPr>
            <a:r>
              <a:rPr lang="en-US" sz="5000" b="1" dirty="0" smtClean="0">
                <a:solidFill>
                  <a:schemeClr val="accent3"/>
                </a:solidFill>
              </a:rPr>
              <a:t>Einstein Field Equation</a:t>
            </a:r>
            <a:endParaRPr sz="5000" b="1" dirty="0" smtClean="0">
              <a:solidFill>
                <a:schemeClr val="accent3"/>
              </a:solidFill>
            </a:endParaRPr>
          </a:p>
        </p:txBody>
      </p:sp>
      <p:graphicFrame>
        <p:nvGraphicFramePr>
          <p:cNvPr id="17413" name="Object 2"/>
          <p:cNvGraphicFramePr>
            <a:graphicFrameLocks noChangeAspect="1"/>
          </p:cNvGraphicFramePr>
          <p:nvPr/>
        </p:nvGraphicFramePr>
        <p:xfrm>
          <a:off x="1050925" y="2133600"/>
          <a:ext cx="6591300" cy="1268413"/>
        </p:xfrm>
        <a:graphic>
          <a:graphicData uri="http://schemas.openxmlformats.org/presentationml/2006/ole">
            <mc:AlternateContent xmlns:mc="http://schemas.openxmlformats.org/markup-compatibility/2006">
              <mc:Choice xmlns:v="urn:schemas-microsoft-com:vml" Requires="v">
                <p:oleObj spid="_x0000_s17539" name="Equation" r:id="rId3" imgW="2044700" imgH="393700" progId="Equation.DSMT4">
                  <p:embed/>
                </p:oleObj>
              </mc:Choice>
              <mc:Fallback>
                <p:oleObj name="Equation" r:id="rId3" imgW="2044700" imgH="393700" progId="Equation.DSMT4">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0925" y="2133600"/>
                        <a:ext cx="6591300" cy="1268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7414" name="Object 2"/>
          <p:cNvGraphicFramePr>
            <a:graphicFrameLocks noChangeAspect="1"/>
          </p:cNvGraphicFramePr>
          <p:nvPr/>
        </p:nvGraphicFramePr>
        <p:xfrm>
          <a:off x="1187450" y="4292600"/>
          <a:ext cx="6591300" cy="1268413"/>
        </p:xfrm>
        <a:graphic>
          <a:graphicData uri="http://schemas.openxmlformats.org/presentationml/2006/ole">
            <mc:AlternateContent xmlns:mc="http://schemas.openxmlformats.org/markup-compatibility/2006">
              <mc:Choice xmlns:v="urn:schemas-microsoft-com:vml" Requires="v">
                <p:oleObj spid="_x0000_s17540" name="Equation" r:id="rId5" imgW="2044700" imgH="393700" progId="Equation.DSMT4">
                  <p:embed/>
                </p:oleObj>
              </mc:Choice>
              <mc:Fallback>
                <p:oleObj name="Equation" r:id="rId5" imgW="2044700" imgH="393700" progId="Equation.DSMT4">
                  <p:embed/>
                  <p:pic>
                    <p:nvPicPr>
                      <p:cNvPr id="0" name="Objec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7450" y="4292600"/>
                        <a:ext cx="6591300" cy="1268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Oval 8"/>
          <p:cNvSpPr/>
          <p:nvPr/>
        </p:nvSpPr>
        <p:spPr>
          <a:xfrm>
            <a:off x="3995738" y="2276475"/>
            <a:ext cx="1152525" cy="1152525"/>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Oval 7"/>
          <p:cNvSpPr/>
          <p:nvPr/>
        </p:nvSpPr>
        <p:spPr>
          <a:xfrm>
            <a:off x="6659563" y="4365625"/>
            <a:ext cx="1152525" cy="1150938"/>
          </a:xfrm>
          <a:prstGeom prst="ellipse">
            <a:avLst/>
          </a:prstGeom>
          <a:no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0" name="Straight Arrow Connector 9"/>
          <p:cNvCxnSpPr>
            <a:endCxn id="75781" idx="2"/>
          </p:cNvCxnSpPr>
          <p:nvPr/>
        </p:nvCxnSpPr>
        <p:spPr>
          <a:xfrm flipV="1">
            <a:off x="4572000" y="1487488"/>
            <a:ext cx="17463" cy="784225"/>
          </a:xfrm>
          <a:prstGeom prst="straightConnector1">
            <a:avLst/>
          </a:prstGeom>
          <a:ln w="254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7235825" y="5508625"/>
            <a:ext cx="0" cy="800100"/>
          </a:xfrm>
          <a:prstGeom prst="straightConnector1">
            <a:avLst/>
          </a:prstGeom>
          <a:ln w="25400">
            <a:solidFill>
              <a:schemeClr val="tx1">
                <a:lumMod val="75000"/>
                <a:lumOff val="25000"/>
              </a:schemeClr>
            </a:solidFill>
            <a:tailEnd type="arrow"/>
          </a:ln>
        </p:spPr>
        <p:style>
          <a:lnRef idx="1">
            <a:schemeClr val="accent1"/>
          </a:lnRef>
          <a:fillRef idx="0">
            <a:schemeClr val="accent1"/>
          </a:fillRef>
          <a:effectRef idx="0">
            <a:schemeClr val="accent1"/>
          </a:effectRef>
          <a:fontRef idx="minor">
            <a:schemeClr val="tx1"/>
          </a:fontRef>
        </p:style>
      </p:cxnSp>
      <p:sp>
        <p:nvSpPr>
          <p:cNvPr id="17419" name="TextBox 15"/>
          <p:cNvSpPr txBox="1">
            <a:spLocks noChangeArrowheads="1"/>
          </p:cNvSpPr>
          <p:nvPr/>
        </p:nvSpPr>
        <p:spPr bwMode="auto">
          <a:xfrm>
            <a:off x="4643438" y="1268413"/>
            <a:ext cx="180022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500">
                <a:solidFill>
                  <a:schemeClr val="accent1"/>
                </a:solidFill>
              </a:rPr>
              <a:t>curvature side</a:t>
            </a:r>
          </a:p>
        </p:txBody>
      </p:sp>
      <p:sp>
        <p:nvSpPr>
          <p:cNvPr id="17420" name="TextBox 16"/>
          <p:cNvSpPr txBox="1">
            <a:spLocks noChangeArrowheads="1"/>
          </p:cNvSpPr>
          <p:nvPr/>
        </p:nvSpPr>
        <p:spPr bwMode="auto">
          <a:xfrm>
            <a:off x="5435600" y="6092825"/>
            <a:ext cx="180022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500">
                <a:solidFill>
                  <a:schemeClr val="accent1"/>
                </a:solidFill>
              </a:rPr>
              <a:t>energy-momentum side</a:t>
            </a:r>
          </a:p>
        </p:txBody>
      </p:sp>
    </p:spTree>
  </p:cSld>
  <p:clrMapOvr>
    <a:masterClrMapping/>
  </p:clrMapOvr>
  <p:transition>
    <p:zoom/>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5"/>
          <p:cNvSpPr txBox="1">
            <a:spLocks noChangeArrowheads="1"/>
          </p:cNvSpPr>
          <p:nvPr/>
        </p:nvSpPr>
        <p:spPr>
          <a:xfrm>
            <a:off x="-236538" y="-99392"/>
            <a:ext cx="10117138" cy="1371600"/>
          </a:xfrm>
          <a:prstGeom prst="rect">
            <a:avLst/>
          </a:prstGeom>
          <a:ln w="6350" cap="rnd">
            <a:noFill/>
          </a:ln>
        </p:spPr>
        <p:txBody>
          <a:bodyPr anchor="b">
            <a:normAutofit lnSpcReduction="10000"/>
          </a:bodyPr>
          <a:lstStyle/>
          <a:p>
            <a:pPr fontAlgn="auto">
              <a:spcAft>
                <a:spcPts val="0"/>
              </a:spcAft>
              <a:defRPr/>
            </a:pPr>
            <a:r>
              <a:rPr lang="en-US" sz="5600" b="1" spc="-100" dirty="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5600" b="1" spc="-100" dirty="0" smtClean="0">
                <a:ln w="3200">
                  <a:solidFill>
                    <a:srgbClr val="444D26">
                      <a:shade val="75000"/>
                      <a:alpha val="25000"/>
                    </a:srgbClr>
                  </a:solidFill>
                  <a:prstDash val="solid"/>
                  <a:round/>
                </a:ln>
                <a:solidFill>
                  <a:prstClr val="white"/>
                </a:solidFill>
                <a:effectLst>
                  <a:innerShdw blurRad="50800" dist="25400" dir="13500000">
                    <a:prstClr val="black">
                      <a:alpha val="70000"/>
                    </a:prstClr>
                  </a:innerShdw>
                </a:effectLst>
                <a:latin typeface="Constantia"/>
                <a:ea typeface="+mj-ea"/>
                <a:cs typeface="+mj-cs"/>
              </a:rPr>
              <a:t>      </a:t>
            </a:r>
            <a:r>
              <a:rPr lang="en-US" sz="5000" b="1" spc="-100" dirty="0" smtClean="0">
                <a:ln w="3200">
                  <a:solidFill>
                    <a:srgbClr val="444D26">
                      <a:shade val="75000"/>
                      <a:alpha val="25000"/>
                    </a:srgbClr>
                  </a:solidFill>
                  <a:prstDash val="solid"/>
                  <a:round/>
                </a:ln>
                <a:solidFill>
                  <a:schemeClr val="bg1">
                    <a:lumMod val="85000"/>
                    <a:lumOff val="15000"/>
                  </a:schemeClr>
                </a:solidFill>
                <a:effectLst>
                  <a:innerShdw blurRad="50800" dist="25400" dir="13500000">
                    <a:prstClr val="black">
                      <a:alpha val="70000"/>
                    </a:prstClr>
                  </a:innerShdw>
                </a:effectLst>
                <a:latin typeface="Constantia"/>
                <a:ea typeface="+mj-ea"/>
                <a:cs typeface="+mj-cs"/>
              </a:rPr>
              <a:t>FRW  Universe Distances</a:t>
            </a:r>
          </a:p>
          <a:p>
            <a:pPr fontAlgn="auto">
              <a:spcAft>
                <a:spcPts val="0"/>
              </a:spcAft>
              <a:defRPr/>
            </a:pPr>
            <a:r>
              <a:rPr lang="en-US" sz="3200" b="1" spc="-100" dirty="0" smtClean="0">
                <a:ln w="3200">
                  <a:solidFill>
                    <a:srgbClr val="444D26">
                      <a:shade val="75000"/>
                      <a:alpha val="25000"/>
                    </a:srgbClr>
                  </a:solidFill>
                  <a:prstDash val="solid"/>
                  <a:round/>
                </a:ln>
                <a:solidFill>
                  <a:schemeClr val="bg1">
                    <a:lumMod val="85000"/>
                    <a:lumOff val="15000"/>
                  </a:schemeClr>
                </a:solidFill>
                <a:effectLst>
                  <a:innerShdw blurRad="50800" dist="25400" dir="13500000">
                    <a:prstClr val="black">
                      <a:alpha val="70000"/>
                    </a:prstClr>
                  </a:innerShdw>
                </a:effectLst>
                <a:latin typeface="Constantia"/>
                <a:ea typeface="+mj-ea"/>
                <a:cs typeface="+mj-cs"/>
              </a:rPr>
              <a:t>                  </a:t>
            </a:r>
            <a:r>
              <a:rPr lang="en-US" sz="3200" b="1" spc="-100" dirty="0">
                <a:ln w="3200">
                  <a:solidFill>
                    <a:srgbClr val="444D26">
                      <a:shade val="75000"/>
                      <a:alpha val="25000"/>
                    </a:srgbClr>
                  </a:solidFill>
                  <a:prstDash val="solid"/>
                  <a:round/>
                </a:ln>
                <a:solidFill>
                  <a:schemeClr val="bg1">
                    <a:lumMod val="85000"/>
                    <a:lumOff val="15000"/>
                  </a:schemeClr>
                </a:solidFill>
                <a:effectLst>
                  <a:innerShdw blurRad="50800" dist="25400" dir="13500000">
                    <a:prstClr val="black">
                      <a:alpha val="70000"/>
                    </a:prstClr>
                  </a:innerShdw>
                </a:effectLst>
                <a:latin typeface="Constantia"/>
                <a:ea typeface="+mj-ea"/>
                <a:cs typeface="+mj-cs"/>
              </a:rPr>
              <a:t> </a:t>
            </a:r>
            <a:r>
              <a:rPr lang="en-US" sz="3200" b="1" spc="-100" dirty="0" smtClean="0">
                <a:ln w="3200">
                  <a:solidFill>
                    <a:srgbClr val="444D26">
                      <a:shade val="75000"/>
                      <a:alpha val="25000"/>
                    </a:srgbClr>
                  </a:solidFill>
                  <a:prstDash val="solid"/>
                  <a:round/>
                </a:ln>
                <a:solidFill>
                  <a:schemeClr val="bg1">
                    <a:lumMod val="85000"/>
                    <a:lumOff val="15000"/>
                  </a:schemeClr>
                </a:solidFill>
                <a:effectLst>
                  <a:innerShdw blurRad="50800" dist="25400" dir="13500000">
                    <a:prstClr val="black">
                      <a:alpha val="70000"/>
                    </a:prstClr>
                  </a:innerShdw>
                </a:effectLst>
                <a:latin typeface="Constantia"/>
                <a:ea typeface="+mj-ea"/>
                <a:cs typeface="+mj-cs"/>
              </a:rPr>
              <a:t>                       summary</a:t>
            </a:r>
            <a:endParaRPr lang="en-US" sz="3200" b="1" spc="-100" dirty="0">
              <a:ln w="3200">
                <a:solidFill>
                  <a:srgbClr val="444D26">
                    <a:shade val="75000"/>
                    <a:alpha val="25000"/>
                  </a:srgbClr>
                </a:solidFill>
                <a:prstDash val="solid"/>
                <a:round/>
              </a:ln>
              <a:solidFill>
                <a:schemeClr val="bg1">
                  <a:lumMod val="85000"/>
                  <a:lumOff val="15000"/>
                </a:schemeClr>
              </a:solidFill>
              <a:effectLst>
                <a:innerShdw blurRad="50800" dist="25400" dir="13500000">
                  <a:prstClr val="black">
                    <a:alpha val="70000"/>
                  </a:prstClr>
                </a:innerShdw>
              </a:effectLst>
              <a:latin typeface="Constantia"/>
              <a:ea typeface="+mj-ea"/>
              <a:cs typeface="+mj-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585" y="2060848"/>
            <a:ext cx="8703226" cy="3888432"/>
          </a:xfrm>
          <a:prstGeom prst="rect">
            <a:avLst/>
          </a:prstGeom>
        </p:spPr>
      </p:pic>
    </p:spTree>
    <p:extLst>
      <p:ext uri="{BB962C8B-B14F-4D97-AF65-F5344CB8AC3E}">
        <p14:creationId xmlns:p14="http://schemas.microsoft.com/office/powerpoint/2010/main" val="416721949"/>
      </p:ext>
    </p:extLst>
  </p:cSld>
  <p:clrMapOvr>
    <a:masterClrMapping/>
  </p:clrMapOvr>
  <p:transition>
    <p:zoom/>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8066" name="AutoShape 2"/>
          <p:cNvSpPr>
            <a:spLocks noChangeArrowheads="1"/>
          </p:cNvSpPr>
          <p:nvPr/>
        </p:nvSpPr>
        <p:spPr bwMode="auto">
          <a:xfrm>
            <a:off x="250825" y="1989138"/>
            <a:ext cx="8713788" cy="3095625"/>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p>
        </p:txBody>
      </p:sp>
      <p:sp>
        <p:nvSpPr>
          <p:cNvPr id="858115" name="Text Box 3"/>
          <p:cNvSpPr txBox="1">
            <a:spLocks noChangeArrowheads="1"/>
          </p:cNvSpPr>
          <p:nvPr/>
        </p:nvSpPr>
        <p:spPr bwMode="auto">
          <a:xfrm>
            <a:off x="-396875" y="1268413"/>
            <a:ext cx="9720263" cy="3675062"/>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6000" b="1" dirty="0">
                <a:solidFill>
                  <a:schemeClr val="bg1"/>
                </a:solidFill>
                <a:effectLst>
                  <a:outerShdw blurRad="38100" dist="38100" dir="2700000" algn="tl">
                    <a:srgbClr val="000000"/>
                  </a:outerShdw>
                </a:effectLst>
                <a:latin typeface="+mj-lt"/>
              </a:rPr>
              <a:t>How Much ?</a:t>
            </a:r>
          </a:p>
          <a:p>
            <a:pPr algn="ctr">
              <a:lnSpc>
                <a:spcPct val="50000"/>
              </a:lnSpc>
              <a:spcBef>
                <a:spcPct val="50000"/>
              </a:spcBef>
              <a:defRPr/>
            </a:pPr>
            <a:endParaRPr lang="en-US" sz="6000" b="1" dirty="0">
              <a:solidFill>
                <a:schemeClr val="bg1"/>
              </a:solidFill>
              <a:effectLst>
                <a:outerShdw blurRad="38100" dist="38100" dir="2700000" algn="tl">
                  <a:srgbClr val="000000"/>
                </a:outerShdw>
              </a:effectLst>
              <a:latin typeface="+mj-lt"/>
            </a:endParaRPr>
          </a:p>
          <a:p>
            <a:pPr algn="ctr">
              <a:lnSpc>
                <a:spcPct val="50000"/>
              </a:lnSpc>
              <a:spcBef>
                <a:spcPct val="50000"/>
              </a:spcBef>
              <a:defRPr/>
            </a:pPr>
            <a:r>
              <a:rPr lang="en-US" sz="6000" b="1" dirty="0">
                <a:solidFill>
                  <a:schemeClr val="bg1"/>
                </a:solidFill>
                <a:effectLst>
                  <a:outerShdw blurRad="38100" dist="38100" dir="2700000" algn="tl">
                    <a:srgbClr val="000000"/>
                  </a:outerShdw>
                </a:effectLst>
                <a:latin typeface="+mj-lt"/>
              </a:rPr>
              <a:t>Cosmic Curvature</a:t>
            </a:r>
          </a:p>
        </p:txBody>
      </p:sp>
    </p:spTree>
  </p:cSld>
  <p:clrMapOvr>
    <a:masterClrMapping/>
  </p:clrMapOvr>
  <p:transition>
    <p:zoom/>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179388" y="5445125"/>
            <a:ext cx="8785225" cy="1296988"/>
          </a:xfrm>
          <a:prstGeom prst="rect">
            <a:avLst/>
          </a:prstGeom>
          <a:noFill/>
          <a:ln w="38100">
            <a:solidFill>
              <a:schemeClr val="accent3"/>
            </a:solidFill>
            <a:miter lim="800000"/>
            <a:headEnd/>
            <a:tailEnd/>
          </a:ln>
        </p:spPr>
        <p:txBody>
          <a:bodyPr wrap="none" anchor="ctr"/>
          <a:lstStyle/>
          <a:p>
            <a:pPr>
              <a:defRPr/>
            </a:pPr>
            <a:endParaRPr lang="en-US"/>
          </a:p>
        </p:txBody>
      </p:sp>
      <p:pic>
        <p:nvPicPr>
          <p:cNvPr id="89091" name="Picture 3" descr="sky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836613"/>
            <a:ext cx="8856662" cy="447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5364" name="Rectangle 4"/>
          <p:cNvSpPr>
            <a:spLocks noGrp="1" noChangeArrowheads="1"/>
          </p:cNvSpPr>
          <p:nvPr>
            <p:ph type="title"/>
          </p:nvPr>
        </p:nvSpPr>
        <p:spPr>
          <a:xfrm>
            <a:off x="-612775" y="0"/>
            <a:ext cx="10693400" cy="908050"/>
          </a:xfrm>
        </p:spPr>
        <p:txBody>
          <a:bodyPr/>
          <a:lstStyle/>
          <a:p>
            <a:pPr eaLnBrk="1" hangingPunct="1">
              <a:defRPr/>
            </a:pPr>
            <a:r>
              <a:rPr lang="en-US" sz="4500" b="1" dirty="0" smtClean="0">
                <a:solidFill>
                  <a:schemeClr val="accent1"/>
                </a:solidFill>
                <a:effectLst>
                  <a:outerShdw blurRad="38100" dist="38100" dir="2700000" algn="tl">
                    <a:srgbClr val="FFFFFF"/>
                  </a:outerShdw>
                </a:effectLst>
              </a:rPr>
              <a:t>Cosmic Microwave Background</a:t>
            </a:r>
          </a:p>
        </p:txBody>
      </p:sp>
      <p:sp>
        <p:nvSpPr>
          <p:cNvPr id="1295365" name="Text Box 5"/>
          <p:cNvSpPr txBox="1">
            <a:spLocks noChangeArrowheads="1"/>
          </p:cNvSpPr>
          <p:nvPr/>
        </p:nvSpPr>
        <p:spPr bwMode="auto">
          <a:xfrm>
            <a:off x="179388" y="5475288"/>
            <a:ext cx="8785225" cy="1249362"/>
          </a:xfrm>
          <a:prstGeom prst="rect">
            <a:avLst/>
          </a:prstGeom>
          <a:noFill/>
          <a:ln w="9525">
            <a:noFill/>
            <a:miter lim="800000"/>
            <a:headEnd/>
            <a:tailEnd/>
          </a:ln>
          <a:effectLst/>
        </p:spPr>
        <p:txBody>
          <a:bodyPr>
            <a:spAutoFit/>
          </a:bodyPr>
          <a:lstStyle/>
          <a:p>
            <a:pPr>
              <a:lnSpc>
                <a:spcPct val="80000"/>
              </a:lnSpc>
              <a:spcBef>
                <a:spcPct val="50000"/>
              </a:spcBef>
              <a:defRPr/>
            </a:pPr>
            <a:r>
              <a:rPr lang="en-US" sz="1600" b="1" dirty="0">
                <a:solidFill>
                  <a:schemeClr val="accent3"/>
                </a:solidFill>
                <a:effectLst>
                  <a:outerShdw blurRad="38100" dist="38100" dir="2700000" algn="tl">
                    <a:srgbClr val="FFFFFF"/>
                  </a:outerShdw>
                </a:effectLst>
                <a:latin typeface="+mn-lt"/>
              </a:rPr>
              <a:t>Map of the Universe at Recombination Epoch  (WMAP, 2003):</a:t>
            </a:r>
          </a:p>
          <a:p>
            <a:pPr>
              <a:lnSpc>
                <a:spcPct val="80000"/>
              </a:lnSpc>
              <a:spcBef>
                <a:spcPct val="50000"/>
              </a:spcBef>
              <a:defRPr/>
            </a:pPr>
            <a:r>
              <a:rPr lang="en-US" sz="1600" b="1" dirty="0">
                <a:solidFill>
                  <a:schemeClr val="accent3"/>
                </a:solidFill>
                <a:effectLst>
                  <a:outerShdw blurRad="38100" dist="38100" dir="2700000" algn="tl">
                    <a:srgbClr val="FFFFFF"/>
                  </a:outerShdw>
                </a:effectLst>
                <a:latin typeface="+mn-lt"/>
              </a:rPr>
              <a:t>         </a:t>
            </a:r>
            <a:r>
              <a:rPr lang="en-US" sz="1600" b="1" dirty="0">
                <a:solidFill>
                  <a:schemeClr val="accent3"/>
                </a:solidFill>
                <a:effectLst>
                  <a:outerShdw blurRad="38100" dist="38100" dir="2700000" algn="tl">
                    <a:srgbClr val="FFFFFF"/>
                  </a:outerShdw>
                </a:effectLst>
                <a:latin typeface="+mn-lt"/>
                <a:sym typeface="Mathematica1" pitchFamily="2" charset="2"/>
              </a:rPr>
              <a:t> </a:t>
            </a:r>
            <a:r>
              <a:rPr lang="en-US" sz="1600" b="1" dirty="0">
                <a:solidFill>
                  <a:schemeClr val="accent3"/>
                </a:solidFill>
                <a:effectLst>
                  <a:outerShdw blurRad="38100" dist="38100" dir="2700000" algn="tl">
                    <a:srgbClr val="FFFFFF"/>
                  </a:outerShdw>
                </a:effectLst>
                <a:latin typeface="+mn-lt"/>
              </a:rPr>
              <a:t>379,000 years after Big Bang</a:t>
            </a:r>
          </a:p>
          <a:p>
            <a:pPr>
              <a:lnSpc>
                <a:spcPct val="80000"/>
              </a:lnSpc>
              <a:spcBef>
                <a:spcPct val="50000"/>
              </a:spcBef>
              <a:defRPr/>
            </a:pPr>
            <a:r>
              <a:rPr lang="en-US" sz="1600" b="1" dirty="0">
                <a:solidFill>
                  <a:schemeClr val="accent3"/>
                </a:solidFill>
                <a:effectLst>
                  <a:outerShdw blurRad="38100" dist="38100" dir="2700000" algn="tl">
                    <a:srgbClr val="FFFFFF"/>
                  </a:outerShdw>
                </a:effectLst>
                <a:latin typeface="+mn-lt"/>
              </a:rPr>
              <a:t>         </a:t>
            </a:r>
            <a:r>
              <a:rPr lang="en-US" sz="1600" b="1" dirty="0">
                <a:solidFill>
                  <a:schemeClr val="accent3"/>
                </a:solidFill>
                <a:effectLst>
                  <a:outerShdw blurRad="38100" dist="38100" dir="2700000" algn="tl">
                    <a:srgbClr val="FFFFFF"/>
                  </a:outerShdw>
                </a:effectLst>
                <a:latin typeface="+mn-lt"/>
                <a:sym typeface="Mathematica1" pitchFamily="2" charset="2"/>
              </a:rPr>
              <a:t> </a:t>
            </a:r>
            <a:r>
              <a:rPr lang="en-US" sz="1600" b="1" dirty="0" err="1">
                <a:solidFill>
                  <a:schemeClr val="accent3"/>
                </a:solidFill>
                <a:effectLst>
                  <a:outerShdw blurRad="38100" dist="38100" dir="2700000" algn="tl">
                    <a:srgbClr val="FFFFFF"/>
                  </a:outerShdw>
                </a:effectLst>
                <a:latin typeface="+mn-lt"/>
              </a:rPr>
              <a:t>Subhorizon</a:t>
            </a:r>
            <a:r>
              <a:rPr lang="en-US" sz="1600" b="1" dirty="0">
                <a:solidFill>
                  <a:schemeClr val="accent3"/>
                </a:solidFill>
                <a:effectLst>
                  <a:outerShdw blurRad="38100" dist="38100" dir="2700000" algn="tl">
                    <a:srgbClr val="FFFFFF"/>
                  </a:outerShdw>
                </a:effectLst>
                <a:latin typeface="+mn-lt"/>
              </a:rPr>
              <a:t> perturbations:    primordial sound waves </a:t>
            </a:r>
          </a:p>
          <a:p>
            <a:pPr>
              <a:lnSpc>
                <a:spcPct val="80000"/>
              </a:lnSpc>
              <a:spcBef>
                <a:spcPct val="50000"/>
              </a:spcBef>
              <a:defRPr/>
            </a:pPr>
            <a:r>
              <a:rPr lang="en-US" sz="1600" b="1" dirty="0">
                <a:solidFill>
                  <a:schemeClr val="accent3"/>
                </a:solidFill>
                <a:effectLst>
                  <a:outerShdw blurRad="38100" dist="38100" dir="2700000" algn="tl">
                    <a:srgbClr val="FFFFFF"/>
                  </a:outerShdw>
                </a:effectLst>
                <a:latin typeface="+mn-lt"/>
              </a:rPr>
              <a:t>          </a:t>
            </a:r>
            <a:r>
              <a:rPr lang="en-US" sz="1600" b="1" dirty="0">
                <a:solidFill>
                  <a:schemeClr val="accent3"/>
                </a:solidFill>
                <a:effectLst>
                  <a:outerShdw blurRad="38100" dist="38100" dir="2700000" algn="tl">
                    <a:srgbClr val="FFFFFF"/>
                  </a:outerShdw>
                </a:effectLst>
                <a:latin typeface="+mn-lt"/>
                <a:sym typeface="Mathematica1" pitchFamily="2" charset="2"/>
              </a:rPr>
              <a:t> </a:t>
            </a:r>
            <a:r>
              <a:rPr lang="en-US" sz="1600" b="1" dirty="0">
                <a:solidFill>
                  <a:schemeClr val="accent3"/>
                </a:solidFill>
                <a:effectLst>
                  <a:outerShdw blurRad="38100" dist="38100" dir="2700000" algn="tl">
                    <a:srgbClr val="FFFFFF"/>
                  </a:outerShdw>
                </a:effectLst>
                <a:latin typeface="+mn-lt"/>
              </a:rPr>
              <a:t>∆T/T   &lt;  10-5</a:t>
            </a:r>
          </a:p>
        </p:txBody>
      </p:sp>
    </p:spTree>
  </p:cSld>
  <p:clrMapOvr>
    <a:masterClrMapping/>
  </p:clrMapOvr>
  <p:transition>
    <p:zoom/>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73061" name="Text Box 5"/>
          <p:cNvSpPr txBox="1">
            <a:spLocks noChangeArrowheads="1"/>
          </p:cNvSpPr>
          <p:nvPr/>
        </p:nvSpPr>
        <p:spPr bwMode="auto">
          <a:xfrm>
            <a:off x="107950" y="1503363"/>
            <a:ext cx="4859338" cy="2628900"/>
          </a:xfrm>
          <a:prstGeom prst="rect">
            <a:avLst/>
          </a:prstGeom>
          <a:noFill/>
          <a:ln w="9525" algn="ctr">
            <a:noFill/>
            <a:miter lim="800000"/>
            <a:headEnd/>
            <a:tailEnd/>
          </a:ln>
        </p:spPr>
        <p:txBody>
          <a:bodyPr>
            <a:spAutoFit/>
          </a:bodyPr>
          <a:lstStyle/>
          <a:p>
            <a:pPr eaLnBrk="0" hangingPunct="0">
              <a:lnSpc>
                <a:spcPct val="60000"/>
              </a:lnSpc>
              <a:spcBef>
                <a:spcPct val="50000"/>
              </a:spcBef>
              <a:defRPr/>
            </a:pPr>
            <a:r>
              <a:rPr lang="en-US" dirty="0">
                <a:latin typeface="Tahoma" pitchFamily="34" charset="0"/>
              </a:rPr>
              <a:t> </a:t>
            </a:r>
            <a:endParaRPr lang="en-US" sz="1400" b="1" dirty="0">
              <a:latin typeface="+mn-lt"/>
            </a:endParaRPr>
          </a:p>
          <a:p>
            <a:pPr eaLnBrk="0" hangingPunct="0">
              <a:lnSpc>
                <a:spcPct val="60000"/>
              </a:lnSpc>
              <a:spcBef>
                <a:spcPct val="50000"/>
              </a:spcBef>
              <a:defRPr/>
            </a:pPr>
            <a:r>
              <a:rPr lang="en-US" sz="1400" b="1" dirty="0">
                <a:latin typeface="+mn-lt"/>
              </a:rPr>
              <a:t> Measuring the Geometry of the Universe:</a:t>
            </a:r>
          </a:p>
          <a:p>
            <a:pPr eaLnBrk="0" hangingPunct="0">
              <a:lnSpc>
                <a:spcPct val="60000"/>
              </a:lnSpc>
              <a:spcBef>
                <a:spcPct val="50000"/>
              </a:spcBef>
              <a:defRPr/>
            </a:pPr>
            <a:endParaRPr lang="en-US" sz="1400" b="1" dirty="0">
              <a:solidFill>
                <a:schemeClr val="tx1">
                  <a:lumMod val="95000"/>
                </a:schemeClr>
              </a:solidFill>
              <a:latin typeface="+mn-lt"/>
            </a:endParaRPr>
          </a:p>
          <a:p>
            <a:pPr eaLnBrk="0" hangingPunct="0">
              <a:lnSpc>
                <a:spcPct val="60000"/>
              </a:lnSpc>
              <a:spcBef>
                <a:spcPct val="50000"/>
              </a:spcBef>
              <a:defRPr/>
            </a:pPr>
            <a:r>
              <a:rPr lang="en-US" sz="1400" b="1" dirty="0">
                <a:solidFill>
                  <a:schemeClr val="tx1">
                    <a:lumMod val="95000"/>
                  </a:schemeClr>
                </a:solidFill>
                <a:latin typeface="+mn-lt"/>
              </a:rPr>
              <a:t> </a:t>
            </a:r>
            <a:r>
              <a:rPr lang="en-US" sz="1400" b="1" dirty="0">
                <a:solidFill>
                  <a:schemeClr val="tx1">
                    <a:lumMod val="95000"/>
                  </a:schemeClr>
                </a:solidFill>
                <a:latin typeface="+mn-lt"/>
                <a:sym typeface="Mathematica1"/>
              </a:rPr>
              <a:t>   </a:t>
            </a:r>
            <a:r>
              <a:rPr lang="en-US" sz="1400" b="1" dirty="0">
                <a:solidFill>
                  <a:schemeClr val="tx1">
                    <a:lumMod val="95000"/>
                  </a:schemeClr>
                </a:solidFill>
                <a:latin typeface="+mn-lt"/>
              </a:rPr>
              <a:t>Object with known physical size, </a:t>
            </a:r>
          </a:p>
          <a:p>
            <a:pPr eaLnBrk="0" hangingPunct="0">
              <a:lnSpc>
                <a:spcPct val="60000"/>
              </a:lnSpc>
              <a:spcBef>
                <a:spcPct val="50000"/>
              </a:spcBef>
              <a:defRPr/>
            </a:pPr>
            <a:r>
              <a:rPr lang="en-US" sz="1400" b="1" dirty="0">
                <a:solidFill>
                  <a:schemeClr val="tx1">
                    <a:lumMod val="95000"/>
                  </a:schemeClr>
                </a:solidFill>
                <a:latin typeface="+mn-lt"/>
              </a:rPr>
              <a:t>      at large cosmological distance</a:t>
            </a:r>
          </a:p>
          <a:p>
            <a:pPr eaLnBrk="0" hangingPunct="0">
              <a:lnSpc>
                <a:spcPct val="60000"/>
              </a:lnSpc>
              <a:spcBef>
                <a:spcPct val="50000"/>
              </a:spcBef>
              <a:defRPr/>
            </a:pPr>
            <a:r>
              <a:rPr lang="en-US" sz="1400" b="1" dirty="0">
                <a:solidFill>
                  <a:schemeClr val="tx1">
                    <a:lumMod val="95000"/>
                  </a:schemeClr>
                </a:solidFill>
                <a:latin typeface="+mn-lt"/>
              </a:rPr>
              <a:t>	</a:t>
            </a:r>
          </a:p>
          <a:p>
            <a:pPr eaLnBrk="0" hangingPunct="0">
              <a:lnSpc>
                <a:spcPct val="60000"/>
              </a:lnSpc>
              <a:spcBef>
                <a:spcPct val="50000"/>
              </a:spcBef>
              <a:defRPr/>
            </a:pPr>
            <a:r>
              <a:rPr lang="en-US" sz="1400" b="1" dirty="0">
                <a:solidFill>
                  <a:schemeClr val="tx1">
                    <a:lumMod val="95000"/>
                  </a:schemeClr>
                </a:solidFill>
                <a:latin typeface="+mn-lt"/>
                <a:sym typeface="Batang" pitchFamily="18" charset="-127"/>
              </a:rPr>
              <a:t>●    </a:t>
            </a:r>
            <a:r>
              <a:rPr lang="en-US" sz="1400" b="1" dirty="0">
                <a:solidFill>
                  <a:schemeClr val="tx1">
                    <a:lumMod val="95000"/>
                  </a:schemeClr>
                </a:solidFill>
                <a:latin typeface="+mn-lt"/>
              </a:rPr>
              <a:t>Measure angular extent on sky</a:t>
            </a:r>
          </a:p>
          <a:p>
            <a:pPr eaLnBrk="0" hangingPunct="0">
              <a:lnSpc>
                <a:spcPct val="60000"/>
              </a:lnSpc>
              <a:spcBef>
                <a:spcPct val="50000"/>
              </a:spcBef>
              <a:defRPr/>
            </a:pPr>
            <a:endParaRPr lang="en-US" sz="1400" b="1" dirty="0">
              <a:solidFill>
                <a:schemeClr val="tx1">
                  <a:lumMod val="95000"/>
                </a:schemeClr>
              </a:solidFill>
              <a:latin typeface="+mn-lt"/>
            </a:endParaRPr>
          </a:p>
          <a:p>
            <a:pPr eaLnBrk="0" hangingPunct="0">
              <a:lnSpc>
                <a:spcPct val="60000"/>
              </a:lnSpc>
              <a:spcBef>
                <a:spcPct val="50000"/>
              </a:spcBef>
              <a:defRPr/>
            </a:pPr>
            <a:r>
              <a:rPr lang="en-US" sz="1400" b="1" dirty="0">
                <a:solidFill>
                  <a:schemeClr val="tx1">
                    <a:lumMod val="95000"/>
                  </a:schemeClr>
                </a:solidFill>
                <a:latin typeface="+mn-lt"/>
              </a:rPr>
              <a:t>●    </a:t>
            </a:r>
            <a:r>
              <a:rPr lang="en-US" sz="1400" b="1" dirty="0">
                <a:solidFill>
                  <a:schemeClr val="tx1">
                    <a:lumMod val="95000"/>
                  </a:schemeClr>
                </a:solidFill>
                <a:latin typeface="+mn-lt"/>
                <a:sym typeface="Batang" pitchFamily="18" charset="-127"/>
              </a:rPr>
              <a:t>Comparison yields light path,</a:t>
            </a:r>
          </a:p>
          <a:p>
            <a:pPr eaLnBrk="0" hangingPunct="0">
              <a:lnSpc>
                <a:spcPct val="60000"/>
              </a:lnSpc>
              <a:spcBef>
                <a:spcPct val="50000"/>
              </a:spcBef>
              <a:defRPr/>
            </a:pPr>
            <a:r>
              <a:rPr lang="en-US" sz="1400" b="1" dirty="0">
                <a:solidFill>
                  <a:schemeClr val="tx1">
                    <a:lumMod val="95000"/>
                  </a:schemeClr>
                </a:solidFill>
                <a:latin typeface="+mn-lt"/>
                <a:sym typeface="Batang" pitchFamily="18" charset="-127"/>
              </a:rPr>
              <a:t>       and from this the curvature of space   </a:t>
            </a:r>
          </a:p>
          <a:p>
            <a:pPr eaLnBrk="0" hangingPunct="0">
              <a:lnSpc>
                <a:spcPct val="60000"/>
              </a:lnSpc>
              <a:spcBef>
                <a:spcPct val="50000"/>
              </a:spcBef>
              <a:defRPr/>
            </a:pPr>
            <a:endParaRPr lang="en-US" sz="1400" i="1" dirty="0">
              <a:solidFill>
                <a:srgbClr val="FFFF00"/>
              </a:solidFill>
              <a:latin typeface="Tahoma" pitchFamily="34" charset="0"/>
            </a:endParaRPr>
          </a:p>
        </p:txBody>
      </p:sp>
      <p:sp>
        <p:nvSpPr>
          <p:cNvPr id="1297414" name="Rectangle 6"/>
          <p:cNvSpPr>
            <a:spLocks noGrp="1" noChangeArrowheads="1"/>
          </p:cNvSpPr>
          <p:nvPr>
            <p:ph type="title" idx="4294967295"/>
          </p:nvPr>
        </p:nvSpPr>
        <p:spPr>
          <a:xfrm>
            <a:off x="215900" y="-242888"/>
            <a:ext cx="8928100" cy="1371601"/>
          </a:xfrm>
        </p:spPr>
        <p:txBody>
          <a:bodyPr/>
          <a:lstStyle/>
          <a:p>
            <a:pPr eaLnBrk="1" fontAlgn="auto" hangingPunct="1">
              <a:spcAft>
                <a:spcPts val="0"/>
              </a:spcAft>
              <a:defRPr/>
            </a:pPr>
            <a:r>
              <a:rPr sz="6000" b="1" dirty="0" smtClean="0">
                <a:solidFill>
                  <a:schemeClr val="tx1"/>
                </a:solidFill>
                <a:effectLst>
                  <a:outerShdw blurRad="38100" dist="38100" dir="2700000" algn="tl">
                    <a:srgbClr val="FFFFFF"/>
                  </a:outerShdw>
                </a:effectLst>
              </a:rPr>
              <a:t>Measuring  Curvature</a:t>
            </a:r>
          </a:p>
        </p:txBody>
      </p:sp>
      <p:sp>
        <p:nvSpPr>
          <p:cNvPr id="90116" name="Text Box 9"/>
          <p:cNvSpPr txBox="1">
            <a:spLocks noChangeArrowheads="1"/>
          </p:cNvSpPr>
          <p:nvPr/>
        </p:nvSpPr>
        <p:spPr bwMode="auto">
          <a:xfrm>
            <a:off x="8243888" y="4076700"/>
            <a:ext cx="6477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800">
                <a:solidFill>
                  <a:srgbClr val="000000"/>
                </a:solidFill>
                <a:latin typeface="Tahoma" pitchFamily="34" charset="0"/>
              </a:rPr>
              <a:t>W. Hu</a:t>
            </a:r>
          </a:p>
        </p:txBody>
      </p:sp>
      <p:sp>
        <p:nvSpPr>
          <p:cNvPr id="90117" name="Rectangle 10"/>
          <p:cNvSpPr>
            <a:spLocks noChangeArrowheads="1"/>
          </p:cNvSpPr>
          <p:nvPr/>
        </p:nvSpPr>
        <p:spPr bwMode="auto">
          <a:xfrm>
            <a:off x="107950" y="1412875"/>
            <a:ext cx="3821113" cy="50165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3608" name="Rectangle 12"/>
          <p:cNvSpPr>
            <a:spLocks noChangeArrowheads="1"/>
          </p:cNvSpPr>
          <p:nvPr/>
        </p:nvSpPr>
        <p:spPr bwMode="auto">
          <a:xfrm>
            <a:off x="4071938" y="1412875"/>
            <a:ext cx="4964112" cy="5016500"/>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p>
        </p:txBody>
      </p:sp>
      <p:pic>
        <p:nvPicPr>
          <p:cNvPr id="90119" name="Picture 10" descr="dac.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43063"/>
            <a:ext cx="3829050"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0120" name="Object 2"/>
          <p:cNvGraphicFramePr>
            <a:graphicFrameLocks noChangeAspect="1"/>
          </p:cNvGraphicFramePr>
          <p:nvPr/>
        </p:nvGraphicFramePr>
        <p:xfrm>
          <a:off x="4357688" y="5500688"/>
          <a:ext cx="4572000" cy="650875"/>
        </p:xfrm>
        <a:graphic>
          <a:graphicData uri="http://schemas.openxmlformats.org/presentationml/2006/ole">
            <mc:AlternateContent xmlns:mc="http://schemas.openxmlformats.org/markup-compatibility/2006">
              <mc:Choice xmlns:v="urn:schemas-microsoft-com:vml" Requires="v">
                <p:oleObj spid="_x0000_s90185" name="Equation" r:id="rId4" imgW="3568700" imgH="508000" progId="Equation.DSMT4">
                  <p:embed/>
                </p:oleObj>
              </mc:Choice>
              <mc:Fallback>
                <p:oleObj name="Equation" r:id="rId4" imgW="3568700" imgH="508000" progId="Equation.DSMT4">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7688" y="5500688"/>
                        <a:ext cx="4572000" cy="650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TextBox 12"/>
          <p:cNvSpPr txBox="1"/>
          <p:nvPr/>
        </p:nvSpPr>
        <p:spPr>
          <a:xfrm>
            <a:off x="4214813" y="4500563"/>
            <a:ext cx="4857750" cy="923925"/>
          </a:xfrm>
          <a:prstGeom prst="rect">
            <a:avLst/>
          </a:prstGeom>
          <a:noFill/>
        </p:spPr>
        <p:txBody>
          <a:bodyPr>
            <a:spAutoFit/>
          </a:bodyPr>
          <a:lstStyle/>
          <a:p>
            <a:pPr>
              <a:defRPr/>
            </a:pPr>
            <a:r>
              <a:rPr lang="en-US" b="1" dirty="0">
                <a:solidFill>
                  <a:srgbClr val="000099"/>
                </a:solidFill>
                <a:latin typeface="+mn-lt"/>
              </a:rPr>
              <a:t>In a  FRW  Universe:</a:t>
            </a:r>
          </a:p>
          <a:p>
            <a:pPr>
              <a:defRPr/>
            </a:pPr>
            <a:r>
              <a:rPr lang="en-US" b="1" dirty="0" err="1">
                <a:solidFill>
                  <a:srgbClr val="000099"/>
                </a:solidFill>
                <a:latin typeface="+mn-lt"/>
              </a:rPr>
              <a:t>lightpaths</a:t>
            </a:r>
            <a:r>
              <a:rPr lang="en-US" b="1" dirty="0">
                <a:solidFill>
                  <a:srgbClr val="000099"/>
                </a:solidFill>
                <a:latin typeface="+mn-lt"/>
              </a:rPr>
              <a:t> described by </a:t>
            </a:r>
          </a:p>
          <a:p>
            <a:pPr>
              <a:defRPr/>
            </a:pPr>
            <a:r>
              <a:rPr lang="en-US" b="1" dirty="0">
                <a:solidFill>
                  <a:srgbClr val="000099"/>
                </a:solidFill>
                <a:latin typeface="+mn-lt"/>
              </a:rPr>
              <a:t>Robertson-Walker metric </a:t>
            </a:r>
          </a:p>
        </p:txBody>
      </p:sp>
      <p:sp>
        <p:nvSpPr>
          <p:cNvPr id="14" name="TextBox 13"/>
          <p:cNvSpPr txBox="1"/>
          <p:nvPr/>
        </p:nvSpPr>
        <p:spPr>
          <a:xfrm>
            <a:off x="357188" y="5357813"/>
            <a:ext cx="3214687" cy="477837"/>
          </a:xfrm>
          <a:prstGeom prst="rect">
            <a:avLst/>
          </a:prstGeom>
          <a:noFill/>
        </p:spPr>
        <p:txBody>
          <a:bodyPr>
            <a:spAutoFit/>
          </a:bodyPr>
          <a:lstStyle/>
          <a:p>
            <a:pPr>
              <a:defRPr/>
            </a:pPr>
            <a:r>
              <a:rPr lang="en-US" sz="2500" b="1" dirty="0">
                <a:solidFill>
                  <a:schemeClr val="tx2"/>
                </a:solidFill>
                <a:latin typeface="+mn-lt"/>
              </a:rPr>
              <a:t>Geometry  of   Space</a:t>
            </a:r>
          </a:p>
        </p:txBody>
      </p:sp>
      <p:sp>
        <p:nvSpPr>
          <p:cNvPr id="15" name="Down Arrow 14"/>
          <p:cNvSpPr/>
          <p:nvPr/>
        </p:nvSpPr>
        <p:spPr>
          <a:xfrm>
            <a:off x="1643063" y="4214813"/>
            <a:ext cx="642937" cy="928687"/>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7" name="Rectangle 16"/>
          <p:cNvSpPr/>
          <p:nvPr/>
        </p:nvSpPr>
        <p:spPr>
          <a:xfrm>
            <a:off x="4143375" y="4429125"/>
            <a:ext cx="4786313" cy="1928813"/>
          </a:xfrm>
          <a:prstGeom prst="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zoom/>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73061" name="Text Box 5"/>
          <p:cNvSpPr txBox="1">
            <a:spLocks noChangeArrowheads="1"/>
          </p:cNvSpPr>
          <p:nvPr/>
        </p:nvSpPr>
        <p:spPr bwMode="auto">
          <a:xfrm>
            <a:off x="107950" y="1503363"/>
            <a:ext cx="4859338" cy="2390775"/>
          </a:xfrm>
          <a:prstGeom prst="rect">
            <a:avLst/>
          </a:prstGeom>
          <a:noFill/>
          <a:ln w="9525" algn="ctr">
            <a:noFill/>
            <a:miter lim="800000"/>
            <a:headEnd/>
            <a:tailEnd/>
          </a:ln>
        </p:spPr>
        <p:txBody>
          <a:bodyPr>
            <a:spAutoFit/>
          </a:bodyPr>
          <a:lstStyle/>
          <a:p>
            <a:pPr eaLnBrk="0" hangingPunct="0">
              <a:lnSpc>
                <a:spcPct val="60000"/>
              </a:lnSpc>
              <a:spcBef>
                <a:spcPct val="50000"/>
              </a:spcBef>
              <a:defRPr/>
            </a:pPr>
            <a:r>
              <a:rPr lang="en-US" dirty="0">
                <a:latin typeface="Tahoma" pitchFamily="34" charset="0"/>
              </a:rPr>
              <a:t> </a:t>
            </a:r>
            <a:endParaRPr lang="en-US" sz="1400" b="1" dirty="0">
              <a:latin typeface="+mn-lt"/>
            </a:endParaRPr>
          </a:p>
          <a:p>
            <a:pPr eaLnBrk="0" hangingPunct="0">
              <a:lnSpc>
                <a:spcPct val="60000"/>
              </a:lnSpc>
              <a:spcBef>
                <a:spcPct val="50000"/>
              </a:spcBef>
              <a:defRPr/>
            </a:pPr>
            <a:endParaRPr lang="en-US" sz="1400" b="1" dirty="0">
              <a:solidFill>
                <a:schemeClr val="tx1">
                  <a:lumMod val="95000"/>
                </a:schemeClr>
              </a:solidFill>
              <a:latin typeface="+mn-lt"/>
            </a:endParaRPr>
          </a:p>
          <a:p>
            <a:pPr eaLnBrk="0" hangingPunct="0">
              <a:lnSpc>
                <a:spcPct val="60000"/>
              </a:lnSpc>
              <a:spcBef>
                <a:spcPct val="50000"/>
              </a:spcBef>
              <a:defRPr/>
            </a:pPr>
            <a:r>
              <a:rPr lang="en-US" sz="1400" b="1" dirty="0">
                <a:solidFill>
                  <a:schemeClr val="tx1">
                    <a:lumMod val="95000"/>
                  </a:schemeClr>
                </a:solidFill>
                <a:latin typeface="+mn-lt"/>
              </a:rPr>
              <a:t> </a:t>
            </a:r>
            <a:r>
              <a:rPr lang="en-US" sz="1400" b="1" dirty="0">
                <a:solidFill>
                  <a:schemeClr val="tx1">
                    <a:lumMod val="95000"/>
                  </a:schemeClr>
                </a:solidFill>
                <a:latin typeface="+mn-lt"/>
                <a:sym typeface="Mathematica1"/>
              </a:rPr>
              <a:t>   </a:t>
            </a:r>
            <a:r>
              <a:rPr lang="en-US" sz="1400" b="1" dirty="0">
                <a:solidFill>
                  <a:schemeClr val="tx1">
                    <a:lumMod val="95000"/>
                  </a:schemeClr>
                </a:solidFill>
                <a:latin typeface="+mn-lt"/>
              </a:rPr>
              <a:t>Object with known physical size, </a:t>
            </a:r>
          </a:p>
          <a:p>
            <a:pPr eaLnBrk="0" hangingPunct="0">
              <a:lnSpc>
                <a:spcPct val="60000"/>
              </a:lnSpc>
              <a:spcBef>
                <a:spcPct val="50000"/>
              </a:spcBef>
              <a:defRPr/>
            </a:pPr>
            <a:r>
              <a:rPr lang="en-US" sz="1400" b="1" dirty="0">
                <a:solidFill>
                  <a:schemeClr val="tx1">
                    <a:lumMod val="95000"/>
                  </a:schemeClr>
                </a:solidFill>
                <a:latin typeface="+mn-lt"/>
              </a:rPr>
              <a:t>      at large cosmological distance:</a:t>
            </a:r>
          </a:p>
          <a:p>
            <a:pPr eaLnBrk="0" hangingPunct="0">
              <a:lnSpc>
                <a:spcPct val="60000"/>
              </a:lnSpc>
              <a:spcBef>
                <a:spcPct val="50000"/>
              </a:spcBef>
              <a:defRPr/>
            </a:pPr>
            <a:endParaRPr lang="en-US" sz="1400" b="1" dirty="0">
              <a:solidFill>
                <a:schemeClr val="tx1">
                  <a:lumMod val="95000"/>
                </a:schemeClr>
              </a:solidFill>
              <a:latin typeface="+mn-lt"/>
            </a:endParaRPr>
          </a:p>
          <a:p>
            <a:pPr eaLnBrk="0" hangingPunct="0">
              <a:lnSpc>
                <a:spcPct val="60000"/>
              </a:lnSpc>
              <a:spcBef>
                <a:spcPct val="50000"/>
              </a:spcBef>
              <a:defRPr/>
            </a:pPr>
            <a:r>
              <a:rPr lang="en-US" sz="1400" b="1" dirty="0">
                <a:solidFill>
                  <a:schemeClr val="tx1">
                    <a:lumMod val="95000"/>
                  </a:schemeClr>
                </a:solidFill>
                <a:latin typeface="+mn-lt"/>
              </a:rPr>
              <a:t>  </a:t>
            </a:r>
            <a:r>
              <a:rPr lang="en-US" sz="1400" b="1" dirty="0">
                <a:solidFill>
                  <a:schemeClr val="tx1">
                    <a:lumMod val="95000"/>
                  </a:schemeClr>
                </a:solidFill>
                <a:latin typeface="+mn-lt"/>
                <a:sym typeface="Mathematica1"/>
              </a:rPr>
              <a:t>   Sound Waves in the Early Universe !!!!</a:t>
            </a:r>
          </a:p>
          <a:p>
            <a:pPr eaLnBrk="0" hangingPunct="0">
              <a:lnSpc>
                <a:spcPct val="60000"/>
              </a:lnSpc>
              <a:spcBef>
                <a:spcPct val="50000"/>
              </a:spcBef>
              <a:defRPr/>
            </a:pPr>
            <a:endParaRPr lang="en-US" sz="1400" b="1" dirty="0">
              <a:solidFill>
                <a:schemeClr val="tx1">
                  <a:lumMod val="95000"/>
                </a:schemeClr>
              </a:solidFill>
              <a:latin typeface="+mn-lt"/>
              <a:sym typeface="Mathematica1"/>
            </a:endParaRPr>
          </a:p>
          <a:p>
            <a:pPr eaLnBrk="0" hangingPunct="0">
              <a:lnSpc>
                <a:spcPct val="60000"/>
              </a:lnSpc>
              <a:spcBef>
                <a:spcPct val="50000"/>
              </a:spcBef>
              <a:defRPr/>
            </a:pPr>
            <a:r>
              <a:rPr lang="en-US" sz="1400" b="1" dirty="0">
                <a:solidFill>
                  <a:schemeClr val="tx1">
                    <a:lumMod val="95000"/>
                  </a:schemeClr>
                </a:solidFill>
                <a:latin typeface="+mn-lt"/>
                <a:sym typeface="Mathematica1"/>
              </a:rPr>
              <a:t>  </a:t>
            </a:r>
            <a:endParaRPr lang="en-US" sz="1400" b="1" dirty="0">
              <a:solidFill>
                <a:schemeClr val="tx1">
                  <a:lumMod val="95000"/>
                </a:schemeClr>
              </a:solidFill>
              <a:latin typeface="+mn-lt"/>
            </a:endParaRPr>
          </a:p>
          <a:p>
            <a:pPr eaLnBrk="0" hangingPunct="0">
              <a:lnSpc>
                <a:spcPct val="60000"/>
              </a:lnSpc>
              <a:spcBef>
                <a:spcPct val="50000"/>
              </a:spcBef>
              <a:defRPr/>
            </a:pPr>
            <a:r>
              <a:rPr lang="en-US" sz="1400" b="1" dirty="0">
                <a:solidFill>
                  <a:schemeClr val="tx1">
                    <a:lumMod val="95000"/>
                  </a:schemeClr>
                </a:solidFill>
                <a:latin typeface="+mn-lt"/>
              </a:rPr>
              <a:t>	</a:t>
            </a:r>
          </a:p>
          <a:p>
            <a:pPr eaLnBrk="0" hangingPunct="0">
              <a:lnSpc>
                <a:spcPct val="60000"/>
              </a:lnSpc>
              <a:spcBef>
                <a:spcPct val="50000"/>
              </a:spcBef>
              <a:defRPr/>
            </a:pPr>
            <a:endParaRPr lang="en-US" sz="1400" i="1" dirty="0">
              <a:solidFill>
                <a:srgbClr val="FFFF00"/>
              </a:solidFill>
              <a:latin typeface="Tahoma" pitchFamily="34" charset="0"/>
            </a:endParaRPr>
          </a:p>
        </p:txBody>
      </p:sp>
      <p:sp>
        <p:nvSpPr>
          <p:cNvPr id="1297414" name="Rectangle 6"/>
          <p:cNvSpPr>
            <a:spLocks noGrp="1" noChangeArrowheads="1"/>
          </p:cNvSpPr>
          <p:nvPr>
            <p:ph type="title" idx="4294967295"/>
          </p:nvPr>
        </p:nvSpPr>
        <p:spPr>
          <a:xfrm>
            <a:off x="215900" y="-242888"/>
            <a:ext cx="8928100" cy="1371601"/>
          </a:xfrm>
        </p:spPr>
        <p:txBody>
          <a:bodyPr/>
          <a:lstStyle/>
          <a:p>
            <a:pPr eaLnBrk="1" fontAlgn="auto" hangingPunct="1">
              <a:spcAft>
                <a:spcPts val="0"/>
              </a:spcAft>
              <a:defRPr/>
            </a:pPr>
            <a:r>
              <a:rPr sz="6000" b="1" dirty="0" smtClean="0">
                <a:solidFill>
                  <a:schemeClr val="tx1"/>
                </a:solidFill>
                <a:effectLst>
                  <a:outerShdw blurRad="38100" dist="38100" dir="2700000" algn="tl">
                    <a:srgbClr val="FFFFFF"/>
                  </a:outerShdw>
                </a:effectLst>
              </a:rPr>
              <a:t>Measuring  Curvature</a:t>
            </a:r>
          </a:p>
        </p:txBody>
      </p:sp>
      <p:sp>
        <p:nvSpPr>
          <p:cNvPr id="91140" name="Text Box 9"/>
          <p:cNvSpPr txBox="1">
            <a:spLocks noChangeArrowheads="1"/>
          </p:cNvSpPr>
          <p:nvPr/>
        </p:nvSpPr>
        <p:spPr bwMode="auto">
          <a:xfrm>
            <a:off x="8243888" y="4149725"/>
            <a:ext cx="6477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800">
                <a:solidFill>
                  <a:srgbClr val="000000"/>
                </a:solidFill>
                <a:latin typeface="Tahoma" pitchFamily="34" charset="0"/>
              </a:rPr>
              <a:t>W. Hu</a:t>
            </a:r>
          </a:p>
        </p:txBody>
      </p:sp>
      <p:sp>
        <p:nvSpPr>
          <p:cNvPr id="91141" name="Rectangle 10"/>
          <p:cNvSpPr>
            <a:spLocks noChangeArrowheads="1"/>
          </p:cNvSpPr>
          <p:nvPr/>
        </p:nvSpPr>
        <p:spPr bwMode="auto">
          <a:xfrm>
            <a:off x="107950" y="1412875"/>
            <a:ext cx="3821113" cy="50165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53608" name="Rectangle 12"/>
          <p:cNvSpPr>
            <a:spLocks noChangeArrowheads="1"/>
          </p:cNvSpPr>
          <p:nvPr/>
        </p:nvSpPr>
        <p:spPr bwMode="auto">
          <a:xfrm>
            <a:off x="4071938" y="1412875"/>
            <a:ext cx="4964112" cy="5016500"/>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p>
        </p:txBody>
      </p:sp>
      <p:pic>
        <p:nvPicPr>
          <p:cNvPr id="91143" name="Picture 10" descr="dac.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643063"/>
            <a:ext cx="3829050" cy="270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1144" name="Object 2"/>
          <p:cNvGraphicFramePr>
            <a:graphicFrameLocks noChangeAspect="1"/>
          </p:cNvGraphicFramePr>
          <p:nvPr/>
        </p:nvGraphicFramePr>
        <p:xfrm>
          <a:off x="4357688" y="5500688"/>
          <a:ext cx="4572000" cy="650875"/>
        </p:xfrm>
        <a:graphic>
          <a:graphicData uri="http://schemas.openxmlformats.org/presentationml/2006/ole">
            <mc:AlternateContent xmlns:mc="http://schemas.openxmlformats.org/markup-compatibility/2006">
              <mc:Choice xmlns:v="urn:schemas-microsoft-com:vml" Requires="v">
                <p:oleObj spid="_x0000_s91208" name="Equation" r:id="rId4" imgW="3568700" imgH="508000" progId="Equation.DSMT4">
                  <p:embed/>
                </p:oleObj>
              </mc:Choice>
              <mc:Fallback>
                <p:oleObj name="Equation" r:id="rId4" imgW="3568700" imgH="508000" progId="Equation.DSMT4">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7688" y="5500688"/>
                        <a:ext cx="4572000" cy="650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3" name="TextBox 12"/>
          <p:cNvSpPr txBox="1"/>
          <p:nvPr/>
        </p:nvSpPr>
        <p:spPr>
          <a:xfrm>
            <a:off x="4214813" y="4500563"/>
            <a:ext cx="4857750" cy="923925"/>
          </a:xfrm>
          <a:prstGeom prst="rect">
            <a:avLst/>
          </a:prstGeom>
          <a:noFill/>
        </p:spPr>
        <p:txBody>
          <a:bodyPr>
            <a:spAutoFit/>
          </a:bodyPr>
          <a:lstStyle/>
          <a:p>
            <a:pPr>
              <a:defRPr/>
            </a:pPr>
            <a:r>
              <a:rPr lang="en-US" b="1" dirty="0">
                <a:solidFill>
                  <a:srgbClr val="000099"/>
                </a:solidFill>
                <a:latin typeface="+mn-lt"/>
              </a:rPr>
              <a:t>In a  FRW  Universe:</a:t>
            </a:r>
          </a:p>
          <a:p>
            <a:pPr>
              <a:defRPr/>
            </a:pPr>
            <a:r>
              <a:rPr lang="en-US" b="1" dirty="0" err="1">
                <a:solidFill>
                  <a:srgbClr val="000099"/>
                </a:solidFill>
                <a:latin typeface="+mn-lt"/>
              </a:rPr>
              <a:t>lightpaths</a:t>
            </a:r>
            <a:r>
              <a:rPr lang="en-US" b="1" dirty="0">
                <a:solidFill>
                  <a:srgbClr val="000099"/>
                </a:solidFill>
                <a:latin typeface="+mn-lt"/>
              </a:rPr>
              <a:t> described by </a:t>
            </a:r>
          </a:p>
          <a:p>
            <a:pPr>
              <a:defRPr/>
            </a:pPr>
            <a:r>
              <a:rPr lang="en-US" b="1" dirty="0">
                <a:solidFill>
                  <a:srgbClr val="000099"/>
                </a:solidFill>
                <a:latin typeface="+mn-lt"/>
              </a:rPr>
              <a:t>Robertson-Walker metric </a:t>
            </a:r>
          </a:p>
        </p:txBody>
      </p:sp>
      <p:sp>
        <p:nvSpPr>
          <p:cNvPr id="17" name="Rectangle 16"/>
          <p:cNvSpPr/>
          <p:nvPr/>
        </p:nvSpPr>
        <p:spPr>
          <a:xfrm>
            <a:off x="4143375" y="4429125"/>
            <a:ext cx="4786313" cy="1928813"/>
          </a:xfrm>
          <a:prstGeom prst="rect">
            <a:avLst/>
          </a:prstGeom>
          <a:no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Down Arrow 15"/>
          <p:cNvSpPr/>
          <p:nvPr/>
        </p:nvSpPr>
        <p:spPr>
          <a:xfrm>
            <a:off x="1643063" y="4214813"/>
            <a:ext cx="642937" cy="928687"/>
          </a:xfrm>
          <a:prstGeom prst="down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TextBox 17"/>
          <p:cNvSpPr txBox="1"/>
          <p:nvPr/>
        </p:nvSpPr>
        <p:spPr>
          <a:xfrm>
            <a:off x="357188" y="5357813"/>
            <a:ext cx="3643312" cy="708025"/>
          </a:xfrm>
          <a:prstGeom prst="rect">
            <a:avLst/>
          </a:prstGeom>
          <a:noFill/>
        </p:spPr>
        <p:txBody>
          <a:bodyPr>
            <a:spAutoFit/>
          </a:bodyPr>
          <a:lstStyle/>
          <a:p>
            <a:pPr>
              <a:defRPr/>
            </a:pPr>
            <a:r>
              <a:rPr lang="en-US" sz="2000" b="1" dirty="0">
                <a:solidFill>
                  <a:schemeClr val="tx2"/>
                </a:solidFill>
                <a:latin typeface="+mn-lt"/>
              </a:rPr>
              <a:t>Temperature Fluctuations</a:t>
            </a:r>
          </a:p>
          <a:p>
            <a:pPr>
              <a:defRPr/>
            </a:pPr>
            <a:r>
              <a:rPr lang="en-US" sz="2000" b="1" dirty="0">
                <a:solidFill>
                  <a:schemeClr val="tx2"/>
                </a:solidFill>
                <a:latin typeface="+mn-lt"/>
              </a:rPr>
              <a:t>                    CMB</a:t>
            </a:r>
          </a:p>
        </p:txBody>
      </p:sp>
    </p:spTree>
  </p:cSld>
  <p:clrMapOvr>
    <a:masterClrMapping/>
  </p:clrMapOvr>
  <p:transition>
    <p:zoom/>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92162" name="Picture 13" descr="soundwav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4663" y="4292600"/>
            <a:ext cx="4716462" cy="214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4" descr="fieldsur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1700213"/>
            <a:ext cx="4751387" cy="1704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1" name="Text Box 5"/>
          <p:cNvSpPr txBox="1">
            <a:spLocks noChangeArrowheads="1"/>
          </p:cNvSpPr>
          <p:nvPr/>
        </p:nvSpPr>
        <p:spPr bwMode="auto">
          <a:xfrm>
            <a:off x="107950" y="1503363"/>
            <a:ext cx="4859338" cy="4999037"/>
          </a:xfrm>
          <a:prstGeom prst="rect">
            <a:avLst/>
          </a:prstGeom>
          <a:noFill/>
          <a:ln w="9525" algn="ctr">
            <a:noFill/>
            <a:miter lim="800000"/>
            <a:headEnd/>
            <a:tailEnd/>
          </a:ln>
        </p:spPr>
        <p:txBody>
          <a:bodyPr>
            <a:spAutoFit/>
          </a:bodyPr>
          <a:lstStyle/>
          <a:p>
            <a:pPr eaLnBrk="0" hangingPunct="0">
              <a:lnSpc>
                <a:spcPct val="60000"/>
              </a:lnSpc>
              <a:spcBef>
                <a:spcPct val="50000"/>
              </a:spcBef>
              <a:defRPr/>
            </a:pPr>
            <a:r>
              <a:rPr lang="en-US" dirty="0">
                <a:latin typeface="Tahoma" pitchFamily="34" charset="0"/>
              </a:rPr>
              <a:t> </a:t>
            </a:r>
            <a:r>
              <a:rPr lang="en-US" sz="1600" dirty="0">
                <a:latin typeface="Tahoma" pitchFamily="34" charset="0"/>
              </a:rPr>
              <a:t>●</a:t>
            </a:r>
            <a:r>
              <a:rPr lang="en-US" sz="1600" dirty="0">
                <a:solidFill>
                  <a:srgbClr val="FFFF00"/>
                </a:solidFill>
                <a:latin typeface="Tahoma" pitchFamily="34" charset="0"/>
              </a:rPr>
              <a:t> </a:t>
            </a:r>
            <a:r>
              <a:rPr lang="en-US" sz="1400" b="1" dirty="0">
                <a:latin typeface="+mn-lt"/>
              </a:rPr>
              <a:t>small ripples in </a:t>
            </a:r>
          </a:p>
          <a:p>
            <a:pPr eaLnBrk="0" hangingPunct="0">
              <a:lnSpc>
                <a:spcPct val="60000"/>
              </a:lnSpc>
              <a:spcBef>
                <a:spcPct val="50000"/>
              </a:spcBef>
              <a:defRPr/>
            </a:pPr>
            <a:r>
              <a:rPr lang="en-US" sz="1400" b="1" dirty="0">
                <a:latin typeface="+mn-lt"/>
              </a:rPr>
              <a:t>      primordial matter &amp; photon   distribution </a:t>
            </a:r>
          </a:p>
          <a:p>
            <a:pPr eaLnBrk="0" hangingPunct="0">
              <a:lnSpc>
                <a:spcPct val="60000"/>
              </a:lnSpc>
              <a:spcBef>
                <a:spcPct val="50000"/>
              </a:spcBef>
              <a:defRPr/>
            </a:pPr>
            <a:r>
              <a:rPr lang="en-US" sz="1400" b="1" dirty="0">
                <a:latin typeface="+mn-lt"/>
              </a:rPr>
              <a:t> ●  gravity:   </a:t>
            </a:r>
          </a:p>
          <a:p>
            <a:pPr eaLnBrk="0" hangingPunct="0">
              <a:lnSpc>
                <a:spcPct val="60000"/>
              </a:lnSpc>
              <a:spcBef>
                <a:spcPct val="50000"/>
              </a:spcBef>
              <a:defRPr/>
            </a:pPr>
            <a:r>
              <a:rPr lang="en-US" sz="1400" b="1" dirty="0">
                <a:latin typeface="+mn-lt"/>
              </a:rPr>
              <a:t>      - compression primordial photon gas  </a:t>
            </a:r>
          </a:p>
          <a:p>
            <a:pPr eaLnBrk="0" hangingPunct="0">
              <a:lnSpc>
                <a:spcPct val="60000"/>
              </a:lnSpc>
              <a:spcBef>
                <a:spcPct val="50000"/>
              </a:spcBef>
              <a:defRPr/>
            </a:pPr>
            <a:r>
              <a:rPr lang="en-US" sz="1400" b="1" dirty="0">
                <a:latin typeface="+mn-lt"/>
              </a:rPr>
              <a:t>      - photon pressure resists</a:t>
            </a:r>
          </a:p>
          <a:p>
            <a:pPr eaLnBrk="0" hangingPunct="0">
              <a:lnSpc>
                <a:spcPct val="60000"/>
              </a:lnSpc>
              <a:spcBef>
                <a:spcPct val="50000"/>
              </a:spcBef>
              <a:defRPr/>
            </a:pPr>
            <a:endParaRPr lang="en-US" sz="1400" b="1" dirty="0">
              <a:latin typeface="+mn-lt"/>
            </a:endParaRPr>
          </a:p>
          <a:p>
            <a:pPr eaLnBrk="0" hangingPunct="0">
              <a:lnSpc>
                <a:spcPct val="60000"/>
              </a:lnSpc>
              <a:spcBef>
                <a:spcPct val="50000"/>
              </a:spcBef>
              <a:defRPr/>
            </a:pPr>
            <a:r>
              <a:rPr lang="en-US" sz="1400" b="1" dirty="0">
                <a:latin typeface="+mn-lt"/>
              </a:rPr>
              <a:t> ● compressions and rarefactions </a:t>
            </a:r>
          </a:p>
          <a:p>
            <a:pPr eaLnBrk="0" hangingPunct="0">
              <a:lnSpc>
                <a:spcPct val="60000"/>
              </a:lnSpc>
              <a:spcBef>
                <a:spcPct val="50000"/>
              </a:spcBef>
              <a:defRPr/>
            </a:pPr>
            <a:r>
              <a:rPr lang="en-US" sz="1400" b="1" dirty="0">
                <a:latin typeface="+mn-lt"/>
              </a:rPr>
              <a:t>     in photon gas:   sound waves </a:t>
            </a:r>
          </a:p>
          <a:p>
            <a:pPr eaLnBrk="0" hangingPunct="0">
              <a:lnSpc>
                <a:spcPct val="60000"/>
              </a:lnSpc>
              <a:spcBef>
                <a:spcPct val="50000"/>
              </a:spcBef>
              <a:defRPr/>
            </a:pPr>
            <a:endParaRPr lang="en-US" sz="1400" b="1" dirty="0">
              <a:latin typeface="+mn-lt"/>
            </a:endParaRPr>
          </a:p>
          <a:p>
            <a:pPr eaLnBrk="0" hangingPunct="0">
              <a:lnSpc>
                <a:spcPct val="60000"/>
              </a:lnSpc>
              <a:spcBef>
                <a:spcPct val="50000"/>
              </a:spcBef>
              <a:defRPr/>
            </a:pPr>
            <a:r>
              <a:rPr lang="en-US" sz="1400" b="1" dirty="0">
                <a:latin typeface="+mn-lt"/>
              </a:rPr>
              <a:t> ● sound waves not heard, but seen:</a:t>
            </a:r>
          </a:p>
          <a:p>
            <a:pPr eaLnBrk="0" hangingPunct="0">
              <a:lnSpc>
                <a:spcPct val="60000"/>
              </a:lnSpc>
              <a:spcBef>
                <a:spcPct val="50000"/>
              </a:spcBef>
              <a:defRPr/>
            </a:pPr>
            <a:r>
              <a:rPr lang="en-US" sz="1400" b="1" dirty="0">
                <a:latin typeface="+mn-lt"/>
              </a:rPr>
              <a:t>    - compressions:    (photon) T  higher</a:t>
            </a:r>
          </a:p>
          <a:p>
            <a:pPr eaLnBrk="0" hangingPunct="0">
              <a:lnSpc>
                <a:spcPct val="60000"/>
              </a:lnSpc>
              <a:spcBef>
                <a:spcPct val="50000"/>
              </a:spcBef>
              <a:defRPr/>
            </a:pPr>
            <a:r>
              <a:rPr lang="en-US" sz="1400" b="1" dirty="0">
                <a:latin typeface="+mn-lt"/>
              </a:rPr>
              <a:t>    - rarefactions:                              lower</a:t>
            </a:r>
          </a:p>
          <a:p>
            <a:pPr eaLnBrk="0" hangingPunct="0">
              <a:lnSpc>
                <a:spcPct val="60000"/>
              </a:lnSpc>
              <a:spcBef>
                <a:spcPct val="50000"/>
              </a:spcBef>
              <a:defRPr/>
            </a:pPr>
            <a:endParaRPr lang="en-US" sz="1400" b="1" dirty="0">
              <a:latin typeface="+mn-lt"/>
            </a:endParaRPr>
          </a:p>
          <a:p>
            <a:pPr eaLnBrk="0" hangingPunct="0">
              <a:lnSpc>
                <a:spcPct val="60000"/>
              </a:lnSpc>
              <a:spcBef>
                <a:spcPct val="50000"/>
              </a:spcBef>
              <a:defRPr/>
            </a:pPr>
            <a:r>
              <a:rPr lang="en-US" sz="1400" b="1" dirty="0">
                <a:latin typeface="+mn-lt"/>
              </a:rPr>
              <a:t> ● fundamental mode sound spectrum</a:t>
            </a:r>
          </a:p>
          <a:p>
            <a:pPr eaLnBrk="0" hangingPunct="0">
              <a:lnSpc>
                <a:spcPct val="60000"/>
              </a:lnSpc>
              <a:spcBef>
                <a:spcPct val="50000"/>
              </a:spcBef>
              <a:defRPr/>
            </a:pPr>
            <a:r>
              <a:rPr lang="en-US" sz="1400" b="1" dirty="0">
                <a:latin typeface="+mn-lt"/>
              </a:rPr>
              <a:t>    - size of “instrument”:         </a:t>
            </a:r>
          </a:p>
          <a:p>
            <a:pPr eaLnBrk="0" hangingPunct="0">
              <a:lnSpc>
                <a:spcPct val="60000"/>
              </a:lnSpc>
              <a:spcBef>
                <a:spcPct val="50000"/>
              </a:spcBef>
              <a:defRPr/>
            </a:pPr>
            <a:r>
              <a:rPr lang="en-US" sz="1400" b="1" dirty="0">
                <a:latin typeface="+mn-lt"/>
              </a:rPr>
              <a:t>    - (sound) horizon size last scattering</a:t>
            </a:r>
          </a:p>
          <a:p>
            <a:pPr eaLnBrk="0" hangingPunct="0">
              <a:lnSpc>
                <a:spcPct val="60000"/>
              </a:lnSpc>
              <a:spcBef>
                <a:spcPct val="50000"/>
              </a:spcBef>
              <a:defRPr/>
            </a:pPr>
            <a:endParaRPr lang="en-US" sz="1400" b="1" dirty="0">
              <a:latin typeface="+mn-lt"/>
            </a:endParaRPr>
          </a:p>
          <a:p>
            <a:pPr eaLnBrk="0" hangingPunct="0">
              <a:lnSpc>
                <a:spcPct val="60000"/>
              </a:lnSpc>
              <a:spcBef>
                <a:spcPct val="50000"/>
              </a:spcBef>
              <a:defRPr/>
            </a:pPr>
            <a:r>
              <a:rPr lang="en-US" sz="1400" b="1" dirty="0">
                <a:latin typeface="+mn-lt"/>
              </a:rPr>
              <a:t> ● Observed, angular size:            </a:t>
            </a:r>
            <a:r>
              <a:rPr lang="el-GR" sz="1400" b="1" dirty="0">
                <a:latin typeface="+mn-lt"/>
              </a:rPr>
              <a:t>θ</a:t>
            </a:r>
            <a:r>
              <a:rPr lang="en-US" sz="1400" b="1" dirty="0">
                <a:latin typeface="+mn-lt"/>
              </a:rPr>
              <a:t>~1º</a:t>
            </a:r>
          </a:p>
          <a:p>
            <a:pPr eaLnBrk="0" hangingPunct="0">
              <a:lnSpc>
                <a:spcPct val="60000"/>
              </a:lnSpc>
              <a:spcBef>
                <a:spcPct val="50000"/>
              </a:spcBef>
              <a:defRPr/>
            </a:pPr>
            <a:r>
              <a:rPr lang="en-US" sz="1400" b="1" dirty="0">
                <a:latin typeface="+mn-lt"/>
              </a:rPr>
              <a:t>     - exact scale maximum compression, the</a:t>
            </a:r>
          </a:p>
          <a:p>
            <a:pPr eaLnBrk="0" hangingPunct="0">
              <a:lnSpc>
                <a:spcPct val="60000"/>
              </a:lnSpc>
              <a:spcBef>
                <a:spcPct val="50000"/>
              </a:spcBef>
              <a:defRPr/>
            </a:pPr>
            <a:r>
              <a:rPr lang="en-US" sz="1400" b="1" dirty="0">
                <a:latin typeface="+mn-lt"/>
              </a:rPr>
              <a:t>       “cosmic fundamental mode of music”</a:t>
            </a:r>
          </a:p>
          <a:p>
            <a:pPr eaLnBrk="0" hangingPunct="0">
              <a:lnSpc>
                <a:spcPct val="60000"/>
              </a:lnSpc>
              <a:spcBef>
                <a:spcPct val="50000"/>
              </a:spcBef>
              <a:defRPr/>
            </a:pPr>
            <a:r>
              <a:rPr lang="en-US" sz="1400" dirty="0">
                <a:solidFill>
                  <a:srgbClr val="FFFF00"/>
                </a:solidFill>
                <a:latin typeface="Tahoma" pitchFamily="34" charset="0"/>
              </a:rPr>
              <a:t>     </a:t>
            </a:r>
            <a:endParaRPr lang="en-US" sz="1400" i="1" dirty="0">
              <a:solidFill>
                <a:srgbClr val="FFFF00"/>
              </a:solidFill>
              <a:latin typeface="Tahoma" pitchFamily="34" charset="0"/>
            </a:endParaRPr>
          </a:p>
        </p:txBody>
      </p:sp>
      <p:sp>
        <p:nvSpPr>
          <p:cNvPr id="1297414" name="Rectangle 6"/>
          <p:cNvSpPr>
            <a:spLocks noGrp="1" noChangeArrowheads="1"/>
          </p:cNvSpPr>
          <p:nvPr>
            <p:ph type="title" idx="4294967295"/>
          </p:nvPr>
        </p:nvSpPr>
        <p:spPr>
          <a:xfrm>
            <a:off x="215900" y="-242888"/>
            <a:ext cx="8928100" cy="1371601"/>
          </a:xfrm>
        </p:spPr>
        <p:txBody>
          <a:bodyPr/>
          <a:lstStyle/>
          <a:p>
            <a:pPr eaLnBrk="1" fontAlgn="auto" hangingPunct="1">
              <a:spcAft>
                <a:spcPts val="0"/>
              </a:spcAft>
              <a:defRPr/>
            </a:pPr>
            <a:r>
              <a:rPr sz="6000" b="1" dirty="0" smtClean="0">
                <a:solidFill>
                  <a:schemeClr val="tx1"/>
                </a:solidFill>
                <a:effectLst>
                  <a:outerShdw blurRad="38100" dist="38100" dir="2700000" algn="tl">
                    <a:srgbClr val="FFFFFF"/>
                  </a:outerShdw>
                </a:effectLst>
              </a:rPr>
              <a:t>Music of the Spheres</a:t>
            </a:r>
          </a:p>
        </p:txBody>
      </p:sp>
      <p:sp>
        <p:nvSpPr>
          <p:cNvPr id="92166" name="Text Box 9"/>
          <p:cNvSpPr txBox="1">
            <a:spLocks noChangeArrowheads="1"/>
          </p:cNvSpPr>
          <p:nvPr/>
        </p:nvSpPr>
        <p:spPr bwMode="auto">
          <a:xfrm>
            <a:off x="395288" y="6092825"/>
            <a:ext cx="6477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50000"/>
              </a:spcBef>
            </a:pPr>
            <a:r>
              <a:rPr lang="en-US" sz="800">
                <a:solidFill>
                  <a:srgbClr val="000000"/>
                </a:solidFill>
                <a:latin typeface="Tahoma" pitchFamily="34" charset="0"/>
              </a:rPr>
              <a:t>W. Hu</a:t>
            </a:r>
          </a:p>
        </p:txBody>
      </p:sp>
      <p:sp>
        <p:nvSpPr>
          <p:cNvPr id="92167" name="Rectangle 10"/>
          <p:cNvSpPr>
            <a:spLocks noChangeArrowheads="1"/>
          </p:cNvSpPr>
          <p:nvPr/>
        </p:nvSpPr>
        <p:spPr bwMode="auto">
          <a:xfrm>
            <a:off x="107950" y="1412875"/>
            <a:ext cx="4103688" cy="50403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168" name="Rectangle 12"/>
          <p:cNvSpPr>
            <a:spLocks noChangeArrowheads="1"/>
          </p:cNvSpPr>
          <p:nvPr/>
        </p:nvSpPr>
        <p:spPr bwMode="auto">
          <a:xfrm>
            <a:off x="4284663" y="1412875"/>
            <a:ext cx="4751387" cy="50403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92169" name="AutoShape 14"/>
          <p:cNvSpPr>
            <a:spLocks noChangeArrowheads="1"/>
          </p:cNvSpPr>
          <p:nvPr/>
        </p:nvSpPr>
        <p:spPr bwMode="auto">
          <a:xfrm>
            <a:off x="6300788" y="3357563"/>
            <a:ext cx="647700" cy="1008062"/>
          </a:xfrm>
          <a:prstGeom prst="downArrow">
            <a:avLst>
              <a:gd name="adj1" fmla="val 50000"/>
              <a:gd name="adj2" fmla="val 38909"/>
            </a:avLst>
          </a:prstGeom>
          <a:solidFill>
            <a:srgbClr val="FF0000"/>
          </a:solidFill>
          <a:ln w="38100">
            <a:solidFill>
              <a:srgbClr val="FFFF00"/>
            </a:solidFill>
            <a:miter lim="800000"/>
            <a:headEnd/>
            <a:tailEnd/>
          </a:ln>
        </p:spPr>
        <p:txBody>
          <a:bodyPr vert="eaVert" wrap="none" anchor="ctr"/>
          <a:lstStyle/>
          <a:p>
            <a:endParaRPr lang="en-US"/>
          </a:p>
        </p:txBody>
      </p:sp>
    </p:spTree>
  </p:cSld>
  <p:clrMapOvr>
    <a:masterClrMapping/>
  </p:clrMapOvr>
  <p:transition>
    <p:zoom/>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04802" name="Text Box 2"/>
          <p:cNvSpPr txBox="1">
            <a:spLocks noChangeArrowheads="1"/>
          </p:cNvSpPr>
          <p:nvPr/>
        </p:nvSpPr>
        <p:spPr bwMode="auto">
          <a:xfrm>
            <a:off x="179388" y="6096000"/>
            <a:ext cx="9821862" cy="762000"/>
          </a:xfrm>
          <a:prstGeom prst="rect">
            <a:avLst/>
          </a:prstGeom>
          <a:noFill/>
          <a:ln w="9525" algn="ctr">
            <a:noFill/>
            <a:miter lim="800000"/>
            <a:headEnd/>
            <a:tailEnd/>
          </a:ln>
        </p:spPr>
        <p:txBody>
          <a:bodyPr>
            <a:spAutoFit/>
          </a:bodyPr>
          <a:lstStyle/>
          <a:p>
            <a:pPr eaLnBrk="0" hangingPunct="0">
              <a:lnSpc>
                <a:spcPct val="70000"/>
              </a:lnSpc>
              <a:spcBef>
                <a:spcPct val="50000"/>
              </a:spcBef>
              <a:defRPr/>
            </a:pPr>
            <a:r>
              <a:rPr lang="en-US" sz="2400" dirty="0">
                <a:solidFill>
                  <a:srgbClr val="FFFF00"/>
                </a:solidFill>
                <a:latin typeface="Tahoma" pitchFamily="34" charset="0"/>
              </a:rPr>
              <a:t> </a:t>
            </a:r>
            <a:r>
              <a:rPr lang="en-US" sz="2200" b="1" dirty="0">
                <a:solidFill>
                  <a:schemeClr val="accent1"/>
                </a:solidFill>
                <a:latin typeface="+mn-lt"/>
              </a:rPr>
              <a:t>The Cosmic Microwave Background Temperature Anisotropies:</a:t>
            </a:r>
          </a:p>
          <a:p>
            <a:pPr eaLnBrk="0" hangingPunct="0">
              <a:lnSpc>
                <a:spcPct val="70000"/>
              </a:lnSpc>
              <a:spcBef>
                <a:spcPct val="50000"/>
              </a:spcBef>
              <a:defRPr/>
            </a:pPr>
            <a:r>
              <a:rPr lang="en-US" sz="2200" b="1" dirty="0">
                <a:solidFill>
                  <a:schemeClr val="accent1"/>
                </a:solidFill>
                <a:latin typeface="+mn-lt"/>
              </a:rPr>
              <a:t>                              Universe is almost perfectly flat</a:t>
            </a:r>
          </a:p>
        </p:txBody>
      </p:sp>
      <p:pic>
        <p:nvPicPr>
          <p:cNvPr id="93187" name="Picture 3" descr="skyglo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2875"/>
            <a:ext cx="5892800" cy="589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1973" name="Text Box 5"/>
          <p:cNvSpPr txBox="1">
            <a:spLocks noChangeArrowheads="1"/>
          </p:cNvSpPr>
          <p:nvPr/>
        </p:nvSpPr>
        <p:spPr bwMode="auto">
          <a:xfrm>
            <a:off x="4000500" y="1214438"/>
            <a:ext cx="5256213" cy="579437"/>
          </a:xfrm>
          <a:prstGeom prst="rect">
            <a:avLst/>
          </a:prstGeom>
          <a:noFill/>
          <a:ln w="9525" algn="ctr">
            <a:noFill/>
            <a:miter lim="800000"/>
            <a:headEnd/>
            <a:tailEnd/>
          </a:ln>
        </p:spPr>
        <p:txBody>
          <a:bodyPr>
            <a:spAutoFit/>
          </a:bodyPr>
          <a:lstStyle/>
          <a:p>
            <a:pPr eaLnBrk="0" hangingPunct="0">
              <a:spcBef>
                <a:spcPct val="50000"/>
              </a:spcBef>
              <a:defRPr/>
            </a:pPr>
            <a:r>
              <a:rPr lang="en-US" sz="3200" b="1" dirty="0">
                <a:solidFill>
                  <a:schemeClr val="accent1"/>
                </a:solidFill>
                <a:latin typeface="+mn-lt"/>
              </a:rPr>
              <a:t>The Cosmic Tonal Ladder</a:t>
            </a:r>
          </a:p>
        </p:txBody>
      </p:sp>
      <p:sp>
        <p:nvSpPr>
          <p:cNvPr id="851974" name="Text Box 6"/>
          <p:cNvSpPr txBox="1">
            <a:spLocks noChangeArrowheads="1"/>
          </p:cNvSpPr>
          <p:nvPr/>
        </p:nvSpPr>
        <p:spPr bwMode="auto">
          <a:xfrm>
            <a:off x="179388" y="3716338"/>
            <a:ext cx="2663825" cy="458787"/>
          </a:xfrm>
          <a:prstGeom prst="rect">
            <a:avLst/>
          </a:prstGeom>
          <a:noFill/>
          <a:ln w="9525" algn="ctr">
            <a:noFill/>
            <a:miter lim="800000"/>
            <a:headEnd/>
            <a:tailEnd/>
          </a:ln>
        </p:spPr>
        <p:txBody>
          <a:bodyPr>
            <a:spAutoFit/>
          </a:bodyPr>
          <a:lstStyle/>
          <a:p>
            <a:pPr eaLnBrk="0" hangingPunct="0">
              <a:lnSpc>
                <a:spcPct val="60000"/>
              </a:lnSpc>
              <a:spcBef>
                <a:spcPct val="50000"/>
              </a:spcBef>
              <a:defRPr/>
            </a:pPr>
            <a:r>
              <a:rPr lang="en-US" sz="1400" b="1" dirty="0">
                <a:solidFill>
                  <a:srgbClr val="FFFF00"/>
                </a:solidFill>
                <a:latin typeface="+mn-lt"/>
              </a:rPr>
              <a:t>The WMAP CMB temperature</a:t>
            </a:r>
          </a:p>
          <a:p>
            <a:pPr eaLnBrk="0" hangingPunct="0">
              <a:lnSpc>
                <a:spcPct val="60000"/>
              </a:lnSpc>
              <a:spcBef>
                <a:spcPct val="50000"/>
              </a:spcBef>
              <a:defRPr/>
            </a:pPr>
            <a:r>
              <a:rPr lang="en-US" sz="1400" b="1" dirty="0">
                <a:solidFill>
                  <a:srgbClr val="FFFF00"/>
                </a:solidFill>
                <a:latin typeface="+mn-lt"/>
              </a:rPr>
              <a:t>                     power  spectrum</a:t>
            </a:r>
          </a:p>
        </p:txBody>
      </p:sp>
      <p:pic>
        <p:nvPicPr>
          <p:cNvPr id="93190" name="Picture 7" descr="w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1775" y="1916113"/>
            <a:ext cx="6181725" cy="400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3" name="Rectangle 8"/>
          <p:cNvSpPr>
            <a:spLocks noChangeArrowheads="1"/>
          </p:cNvSpPr>
          <p:nvPr/>
        </p:nvSpPr>
        <p:spPr bwMode="auto">
          <a:xfrm>
            <a:off x="2771775" y="1916113"/>
            <a:ext cx="6192838" cy="4033837"/>
          </a:xfrm>
          <a:prstGeom prst="rect">
            <a:avLst/>
          </a:prstGeom>
          <a:noFill/>
          <a:ln w="38100">
            <a:solidFill>
              <a:schemeClr val="bg1">
                <a:lumMod val="85000"/>
                <a:lumOff val="15000"/>
              </a:schemeClr>
            </a:solidFill>
            <a:miter lim="800000"/>
            <a:headEnd/>
            <a:tailEnd/>
          </a:ln>
        </p:spPr>
        <p:txBody>
          <a:bodyPr wrap="none" anchor="ctr"/>
          <a:lstStyle/>
          <a:p>
            <a:pPr>
              <a:defRPr/>
            </a:pPr>
            <a:endParaRPr lang="en-US"/>
          </a:p>
        </p:txBody>
      </p:sp>
      <p:sp>
        <p:nvSpPr>
          <p:cNvPr id="204808" name="Text Box 9"/>
          <p:cNvSpPr txBox="1">
            <a:spLocks noChangeArrowheads="1"/>
          </p:cNvSpPr>
          <p:nvPr/>
        </p:nvSpPr>
        <p:spPr bwMode="auto">
          <a:xfrm>
            <a:off x="6551613" y="4005263"/>
            <a:ext cx="2592387" cy="336550"/>
          </a:xfrm>
          <a:prstGeom prst="rect">
            <a:avLst/>
          </a:prstGeom>
          <a:noFill/>
          <a:ln w="9525">
            <a:noFill/>
            <a:miter lim="800000"/>
            <a:headEnd/>
            <a:tailEnd/>
          </a:ln>
        </p:spPr>
        <p:txBody>
          <a:bodyPr>
            <a:spAutoFit/>
          </a:bodyPr>
          <a:lstStyle/>
          <a:p>
            <a:pPr>
              <a:spcBef>
                <a:spcPct val="50000"/>
              </a:spcBef>
              <a:defRPr/>
            </a:pPr>
            <a:r>
              <a:rPr lang="en-US" sz="1600" b="1" dirty="0">
                <a:solidFill>
                  <a:srgbClr val="FF0000"/>
                </a:solidFill>
                <a:latin typeface="+mn-lt"/>
              </a:rPr>
              <a:t>Cosmic sound horizon</a:t>
            </a:r>
          </a:p>
        </p:txBody>
      </p:sp>
      <p:sp>
        <p:nvSpPr>
          <p:cNvPr id="93193" name="AutoShape 10"/>
          <p:cNvSpPr>
            <a:spLocks noChangeArrowheads="1"/>
          </p:cNvSpPr>
          <p:nvPr/>
        </p:nvSpPr>
        <p:spPr bwMode="auto">
          <a:xfrm rot="-5400000">
            <a:off x="5939631" y="3645695"/>
            <a:ext cx="1152525" cy="144462"/>
          </a:xfrm>
          <a:prstGeom prst="rightArrow">
            <a:avLst>
              <a:gd name="adj1" fmla="val 50000"/>
              <a:gd name="adj2" fmla="val 199451"/>
            </a:avLst>
          </a:prstGeom>
          <a:solidFill>
            <a:srgbClr val="993300"/>
          </a:solidFill>
          <a:ln w="9525">
            <a:solidFill>
              <a:srgbClr val="993300"/>
            </a:solidFill>
            <a:miter lim="800000"/>
            <a:headEnd/>
            <a:tailEnd/>
          </a:ln>
        </p:spPr>
        <p:txBody>
          <a:bodyPr wrap="none" anchor="ctr"/>
          <a:lstStyle/>
          <a:p>
            <a:endParaRPr lang="en-US"/>
          </a:p>
        </p:txBody>
      </p:sp>
      <p:sp>
        <p:nvSpPr>
          <p:cNvPr id="10" name="Rectangle 9"/>
          <p:cNvSpPr/>
          <p:nvPr/>
        </p:nvSpPr>
        <p:spPr>
          <a:xfrm>
            <a:off x="2771775" y="1916113"/>
            <a:ext cx="6192838" cy="4033837"/>
          </a:xfrm>
          <a:prstGeom prst="rect">
            <a:avLst/>
          </a:prstGeom>
          <a:noFill/>
          <a:ln w="34925">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zoom/>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851974" name="Text Box 6"/>
          <p:cNvSpPr txBox="1">
            <a:spLocks noChangeArrowheads="1"/>
          </p:cNvSpPr>
          <p:nvPr/>
        </p:nvSpPr>
        <p:spPr bwMode="auto">
          <a:xfrm>
            <a:off x="179388" y="3716338"/>
            <a:ext cx="2663825" cy="473075"/>
          </a:xfrm>
          <a:prstGeom prst="rect">
            <a:avLst/>
          </a:prstGeom>
          <a:noFill/>
          <a:ln w="9525" algn="ctr">
            <a:noFill/>
            <a:miter lim="800000"/>
            <a:headEnd/>
            <a:tailEnd/>
          </a:ln>
        </p:spPr>
        <p:txBody>
          <a:bodyPr>
            <a:spAutoFit/>
          </a:bodyPr>
          <a:lstStyle/>
          <a:p>
            <a:pPr eaLnBrk="0" hangingPunct="0">
              <a:lnSpc>
                <a:spcPct val="60000"/>
              </a:lnSpc>
              <a:spcBef>
                <a:spcPct val="50000"/>
              </a:spcBef>
              <a:defRPr/>
            </a:pPr>
            <a:r>
              <a:rPr lang="en-US" sz="1400" b="1" dirty="0">
                <a:solidFill>
                  <a:srgbClr val="FFFF00"/>
                </a:solidFill>
                <a:latin typeface="+mn-lt"/>
              </a:rPr>
              <a:t>The WMAP CMB temperature</a:t>
            </a:r>
          </a:p>
          <a:p>
            <a:pPr eaLnBrk="0" hangingPunct="0">
              <a:lnSpc>
                <a:spcPct val="60000"/>
              </a:lnSpc>
              <a:spcBef>
                <a:spcPct val="50000"/>
              </a:spcBef>
              <a:defRPr/>
            </a:pPr>
            <a:r>
              <a:rPr lang="en-US" sz="1400" b="1" dirty="0">
                <a:solidFill>
                  <a:srgbClr val="FFFF00"/>
                </a:solidFill>
                <a:latin typeface="+mn-lt"/>
              </a:rPr>
              <a:t>                          power spectrum</a:t>
            </a:r>
          </a:p>
        </p:txBody>
      </p:sp>
      <p:pic>
        <p:nvPicPr>
          <p:cNvPr id="94211" name="Picture 9" descr="070960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39713"/>
            <a:ext cx="9144000"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7" descr="WMAPdetail_7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387350"/>
            <a:ext cx="16705263" cy="835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AutoShape 8"/>
          <p:cNvSpPr>
            <a:spLocks noChangeArrowheads="1"/>
          </p:cNvSpPr>
          <p:nvPr/>
        </p:nvSpPr>
        <p:spPr bwMode="auto">
          <a:xfrm>
            <a:off x="107950" y="5805488"/>
            <a:ext cx="8928100" cy="936625"/>
          </a:xfrm>
          <a:prstGeom prst="roundRect">
            <a:avLst>
              <a:gd name="adj" fmla="val 16667"/>
            </a:avLst>
          </a:prstGeom>
          <a:solidFill>
            <a:schemeClr val="accent1">
              <a:alpha val="50195"/>
            </a:schemeClr>
          </a:solidFill>
          <a:ln w="38100">
            <a:solidFill>
              <a:srgbClr val="663300"/>
            </a:solidFill>
            <a:round/>
            <a:headEnd/>
            <a:tailEnd/>
          </a:ln>
        </p:spPr>
        <p:txBody>
          <a:bodyPr wrap="none" anchor="ctr"/>
          <a:lstStyle/>
          <a:p>
            <a:endParaRPr lang="en-US"/>
          </a:p>
        </p:txBody>
      </p:sp>
      <p:sp>
        <p:nvSpPr>
          <p:cNvPr id="95236" name="AutoShape 2"/>
          <p:cNvSpPr>
            <a:spLocks noChangeArrowheads="1"/>
          </p:cNvSpPr>
          <p:nvPr/>
        </p:nvSpPr>
        <p:spPr bwMode="auto">
          <a:xfrm>
            <a:off x="107950" y="188913"/>
            <a:ext cx="8893175" cy="1511300"/>
          </a:xfrm>
          <a:prstGeom prst="roundRect">
            <a:avLst>
              <a:gd name="adj" fmla="val 16667"/>
            </a:avLst>
          </a:prstGeom>
          <a:solidFill>
            <a:schemeClr val="accent1">
              <a:alpha val="50195"/>
            </a:schemeClr>
          </a:solidFill>
          <a:ln w="38100">
            <a:solidFill>
              <a:srgbClr val="663300"/>
            </a:solidFill>
            <a:round/>
            <a:headEnd/>
            <a:tailEnd/>
          </a:ln>
        </p:spPr>
        <p:txBody>
          <a:bodyPr wrap="none" anchor="ctr"/>
          <a:lstStyle/>
          <a:p>
            <a:endParaRPr lang="en-US"/>
          </a:p>
        </p:txBody>
      </p:sp>
      <p:sp>
        <p:nvSpPr>
          <p:cNvPr id="125956" name="Rectangle 3"/>
          <p:cNvSpPr>
            <a:spLocks noGrp="1" noChangeArrowheads="1"/>
          </p:cNvSpPr>
          <p:nvPr>
            <p:ph type="title" idx="4294967295"/>
          </p:nvPr>
        </p:nvSpPr>
        <p:spPr>
          <a:xfrm>
            <a:off x="-323850" y="476250"/>
            <a:ext cx="10117138" cy="1371600"/>
          </a:xfrm>
        </p:spPr>
        <p:txBody>
          <a:bodyPr/>
          <a:lstStyle/>
          <a:p>
            <a:pPr eaLnBrk="1" fontAlgn="auto" hangingPunct="1">
              <a:spcAft>
                <a:spcPts val="0"/>
              </a:spcAft>
              <a:defRPr/>
            </a:pPr>
            <a:r>
              <a:rPr sz="3500" b="1" dirty="0" smtClean="0">
                <a:solidFill>
                  <a:srgbClr val="663300"/>
                </a:solidFill>
                <a:latin typeface="+mn-lt"/>
              </a:rPr>
              <a:t>Angular  CMB  temperature fluctuations </a:t>
            </a:r>
            <a:br>
              <a:rPr sz="3500" b="1" dirty="0" smtClean="0">
                <a:solidFill>
                  <a:srgbClr val="663300"/>
                </a:solidFill>
                <a:latin typeface="+mn-lt"/>
              </a:rPr>
            </a:br>
            <a:r>
              <a:rPr sz="3500" b="1" dirty="0" smtClean="0">
                <a:solidFill>
                  <a:srgbClr val="663300"/>
                </a:solidFill>
                <a:latin typeface="+mn-lt"/>
              </a:rPr>
              <a:t>                          </a:t>
            </a:r>
          </a:p>
        </p:txBody>
      </p:sp>
      <p:pic>
        <p:nvPicPr>
          <p:cNvPr id="95238" name="Picture 4" descr="geomet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916113"/>
            <a:ext cx="8713788"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9" name="Rectangle 5"/>
          <p:cNvSpPr>
            <a:spLocks noChangeArrowheads="1"/>
          </p:cNvSpPr>
          <p:nvPr/>
        </p:nvSpPr>
        <p:spPr bwMode="auto">
          <a:xfrm>
            <a:off x="250825" y="1916113"/>
            <a:ext cx="8713788" cy="3744912"/>
          </a:xfrm>
          <a:prstGeom prst="rect">
            <a:avLst/>
          </a:prstGeom>
          <a:noFill/>
          <a:ln w="38100">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87399" name="Rectangle 6"/>
          <p:cNvSpPr>
            <a:spLocks noChangeArrowheads="1"/>
          </p:cNvSpPr>
          <p:nvPr/>
        </p:nvSpPr>
        <p:spPr bwMode="auto">
          <a:xfrm>
            <a:off x="-541338" y="5589588"/>
            <a:ext cx="10117138" cy="1371600"/>
          </a:xfrm>
          <a:prstGeom prst="rect">
            <a:avLst/>
          </a:prstGeom>
          <a:noFill/>
          <a:ln w="9525">
            <a:noFill/>
            <a:miter lim="800000"/>
            <a:headEnd/>
            <a:tailEnd/>
          </a:ln>
        </p:spPr>
        <p:txBody>
          <a:bodyPr anchor="ctr"/>
          <a:lstStyle/>
          <a:p>
            <a:pPr>
              <a:defRPr/>
            </a:pPr>
            <a:r>
              <a:rPr lang="en-US" sz="4000" b="1" dirty="0">
                <a:solidFill>
                  <a:srgbClr val="663300"/>
                </a:solidFill>
                <a:latin typeface="Papyrus" pitchFamily="66" charset="0"/>
              </a:rPr>
              <a:t>         </a:t>
            </a:r>
            <a:r>
              <a:rPr lang="en-US" sz="3500" b="1" dirty="0">
                <a:solidFill>
                  <a:srgbClr val="663300"/>
                </a:solidFill>
                <a:latin typeface="+mn-lt"/>
              </a:rPr>
              <a:t>CMB: Universe almost perfectly Flat  !</a:t>
            </a:r>
          </a:p>
        </p:txBody>
      </p:sp>
    </p:spTree>
  </p:cSld>
  <p:clrMapOvr>
    <a:masterClrMapping/>
  </p:clrMapOvr>
  <p:transition>
    <p:zoom/>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6258" name="AutoShape 2"/>
          <p:cNvSpPr>
            <a:spLocks noChangeArrowheads="1"/>
          </p:cNvSpPr>
          <p:nvPr/>
        </p:nvSpPr>
        <p:spPr bwMode="auto">
          <a:xfrm>
            <a:off x="250825" y="1989138"/>
            <a:ext cx="8713788" cy="3095625"/>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p>
        </p:txBody>
      </p:sp>
      <p:sp>
        <p:nvSpPr>
          <p:cNvPr id="858115" name="Text Box 3"/>
          <p:cNvSpPr txBox="1">
            <a:spLocks noChangeArrowheads="1"/>
          </p:cNvSpPr>
          <p:nvPr/>
        </p:nvSpPr>
        <p:spPr bwMode="auto">
          <a:xfrm>
            <a:off x="-396875" y="2060575"/>
            <a:ext cx="9720263" cy="1828800"/>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6000" b="1" dirty="0">
                <a:solidFill>
                  <a:schemeClr val="bg1"/>
                </a:solidFill>
                <a:effectLst>
                  <a:outerShdw blurRad="38100" dist="38100" dir="2700000" algn="tl">
                    <a:srgbClr val="000000"/>
                  </a:outerShdw>
                </a:effectLst>
                <a:latin typeface="+mj-lt"/>
              </a:rPr>
              <a:t>Cosmic  Constraints</a:t>
            </a:r>
          </a:p>
        </p:txBody>
      </p:sp>
    </p:spTree>
  </p:cSld>
  <p:clrMapOvr>
    <a:masterClrMapping/>
  </p:clrMapOvr>
  <p:transition>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 name="Rectangle 3"/>
          <p:cNvSpPr>
            <a:spLocks noChangeArrowheads="1"/>
          </p:cNvSpPr>
          <p:nvPr/>
        </p:nvSpPr>
        <p:spPr bwMode="auto">
          <a:xfrm>
            <a:off x="684212" y="3717032"/>
            <a:ext cx="7775575" cy="2910068"/>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sp>
        <p:nvSpPr>
          <p:cNvPr id="86019" name="Rectangle 3"/>
          <p:cNvSpPr>
            <a:spLocks noChangeArrowheads="1"/>
          </p:cNvSpPr>
          <p:nvPr/>
        </p:nvSpPr>
        <p:spPr bwMode="auto">
          <a:xfrm>
            <a:off x="684213" y="1340768"/>
            <a:ext cx="7775575" cy="2232248"/>
          </a:xfrm>
          <a:prstGeom prst="rect">
            <a:avLst/>
          </a:prstGeom>
          <a:solidFill>
            <a:schemeClr val="bg2">
              <a:lumMod val="75000"/>
            </a:schemeClr>
          </a:solidFill>
          <a:ln w="38100">
            <a:solidFill>
              <a:schemeClr val="bg1">
                <a:lumMod val="85000"/>
                <a:lumOff val="15000"/>
              </a:schemeClr>
            </a:solidFill>
            <a:miter lim="800000"/>
            <a:headEnd/>
            <a:tailEnd/>
          </a:ln>
        </p:spPr>
        <p:txBody>
          <a:bodyPr wrap="none" anchor="ctr"/>
          <a:lstStyle/>
          <a:p>
            <a:pPr>
              <a:defRPr/>
            </a:pPr>
            <a:endParaRPr lang="en-US">
              <a:solidFill>
                <a:srgbClr val="000000"/>
              </a:solidFill>
            </a:endParaRPr>
          </a:p>
        </p:txBody>
      </p:sp>
      <p:sp>
        <p:nvSpPr>
          <p:cNvPr id="75781" name="Rectangle 5"/>
          <p:cNvSpPr>
            <a:spLocks noGrp="1" noChangeArrowheads="1"/>
          </p:cNvSpPr>
          <p:nvPr>
            <p:ph type="title" idx="4294967295"/>
          </p:nvPr>
        </p:nvSpPr>
        <p:spPr>
          <a:xfrm>
            <a:off x="-486569" y="6565"/>
            <a:ext cx="10117138" cy="1371600"/>
          </a:xfrm>
        </p:spPr>
        <p:txBody>
          <a:bodyPr/>
          <a:lstStyle/>
          <a:p>
            <a:pPr eaLnBrk="1" fontAlgn="auto" hangingPunct="1">
              <a:spcAft>
                <a:spcPts val="0"/>
              </a:spcAft>
              <a:defRPr/>
            </a:pPr>
            <a:r>
              <a:rPr lang="en-US" sz="5000" b="1" dirty="0" smtClean="0">
                <a:solidFill>
                  <a:schemeClr val="accent3"/>
                </a:solidFill>
              </a:rPr>
              <a:t>Equation of State</a:t>
            </a:r>
            <a:endParaRPr sz="5000" b="1" dirty="0" smtClean="0">
              <a:solidFill>
                <a:schemeClr val="accent3"/>
              </a:solidFill>
            </a:endParaRPr>
          </a:p>
        </p:txBody>
      </p:sp>
      <p:sp>
        <p:nvSpPr>
          <p:cNvPr id="4" name="Down Arrow 3"/>
          <p:cNvSpPr/>
          <p:nvPr/>
        </p:nvSpPr>
        <p:spPr>
          <a:xfrm rot="16200000">
            <a:off x="4283968" y="1628800"/>
            <a:ext cx="360040" cy="12241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FFD9"/>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86336817"/>
              </p:ext>
            </p:extLst>
          </p:nvPr>
        </p:nvGraphicFramePr>
        <p:xfrm>
          <a:off x="1174643" y="1700808"/>
          <a:ext cx="2341562" cy="896937"/>
        </p:xfrm>
        <a:graphic>
          <a:graphicData uri="http://schemas.openxmlformats.org/presentationml/2006/ole">
            <mc:AlternateContent xmlns:mc="http://schemas.openxmlformats.org/markup-compatibility/2006">
              <mc:Choice xmlns:v="urn:schemas-microsoft-com:vml" Requires="v">
                <p:oleObj spid="_x0000_s143653" name="Equation" r:id="rId3" imgW="1091880" imgH="419040" progId="Equation.DSMT4">
                  <p:embed/>
                </p:oleObj>
              </mc:Choice>
              <mc:Fallback>
                <p:oleObj name="Equation" r:id="rId3" imgW="1091880" imgH="419040" progId="Equation.DSMT4">
                  <p:embed/>
                  <p:pic>
                    <p:nvPicPr>
                      <p:cNvPr id="0" name=""/>
                      <p:cNvPicPr>
                        <a:picLocks noChangeAspect="1" noChangeArrowheads="1"/>
                      </p:cNvPicPr>
                      <p:nvPr/>
                    </p:nvPicPr>
                    <p:blipFill>
                      <a:blip r:embed="rId4"/>
                      <a:srcRect/>
                      <a:stretch>
                        <a:fillRect/>
                      </a:stretch>
                    </p:blipFill>
                    <p:spPr bwMode="auto">
                      <a:xfrm>
                        <a:off x="1174643" y="1700808"/>
                        <a:ext cx="2341562" cy="896937"/>
                      </a:xfrm>
                      <a:prstGeom prst="rect">
                        <a:avLst/>
                      </a:prstGeom>
                      <a:noFill/>
                      <a:ln>
                        <a:noFill/>
                      </a:ln>
                      <a:effectLst/>
                    </p:spPr>
                  </p:pic>
                </p:oleObj>
              </mc:Fallback>
            </mc:AlternateContent>
          </a:graphicData>
        </a:graphic>
      </p:graphicFrame>
      <p:sp>
        <p:nvSpPr>
          <p:cNvPr id="3" name="TextBox 2"/>
          <p:cNvSpPr txBox="1"/>
          <p:nvPr/>
        </p:nvSpPr>
        <p:spPr>
          <a:xfrm>
            <a:off x="3822411" y="1590949"/>
            <a:ext cx="2592288" cy="369332"/>
          </a:xfrm>
          <a:prstGeom prst="rect">
            <a:avLst/>
          </a:prstGeom>
          <a:noFill/>
        </p:spPr>
        <p:txBody>
          <a:bodyPr wrap="square" rtlCol="0">
            <a:spAutoFit/>
          </a:bodyPr>
          <a:lstStyle/>
          <a:p>
            <a:r>
              <a:rPr lang="nl-NL" b="1" dirty="0" smtClean="0">
                <a:solidFill>
                  <a:srgbClr val="FFFFFA"/>
                </a:solidFill>
              </a:rPr>
              <a:t>restframe</a:t>
            </a:r>
            <a:endParaRPr lang="en-GB" b="1" dirty="0">
              <a:solidFill>
                <a:srgbClr val="FFFFFA"/>
              </a:solidFill>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1954260702"/>
              </p:ext>
            </p:extLst>
          </p:nvPr>
        </p:nvGraphicFramePr>
        <p:xfrm>
          <a:off x="5796136" y="1700808"/>
          <a:ext cx="2314575" cy="896938"/>
        </p:xfrm>
        <a:graphic>
          <a:graphicData uri="http://schemas.openxmlformats.org/presentationml/2006/ole">
            <mc:AlternateContent xmlns:mc="http://schemas.openxmlformats.org/markup-compatibility/2006">
              <mc:Choice xmlns:v="urn:schemas-microsoft-com:vml" Requires="v">
                <p:oleObj spid="_x0000_s143654" name="Equation" r:id="rId5" imgW="1079280" imgH="419040" progId="Equation.DSMT4">
                  <p:embed/>
                </p:oleObj>
              </mc:Choice>
              <mc:Fallback>
                <p:oleObj name="Equation" r:id="rId5" imgW="1079280" imgH="419040" progId="Equation.DSMT4">
                  <p:embed/>
                  <p:pic>
                    <p:nvPicPr>
                      <p:cNvPr id="0" name="Object 1"/>
                      <p:cNvPicPr>
                        <a:picLocks noChangeAspect="1" noChangeArrowheads="1"/>
                      </p:cNvPicPr>
                      <p:nvPr/>
                    </p:nvPicPr>
                    <p:blipFill>
                      <a:blip r:embed="rId6"/>
                      <a:srcRect/>
                      <a:stretch>
                        <a:fillRect/>
                      </a:stretch>
                    </p:blipFill>
                    <p:spPr bwMode="auto">
                      <a:xfrm>
                        <a:off x="5796136" y="1700808"/>
                        <a:ext cx="2314575"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3586213326"/>
              </p:ext>
            </p:extLst>
          </p:nvPr>
        </p:nvGraphicFramePr>
        <p:xfrm>
          <a:off x="5796136" y="2780928"/>
          <a:ext cx="2341563" cy="488950"/>
        </p:xfrm>
        <a:graphic>
          <a:graphicData uri="http://schemas.openxmlformats.org/presentationml/2006/ole">
            <mc:AlternateContent xmlns:mc="http://schemas.openxmlformats.org/markup-compatibility/2006">
              <mc:Choice xmlns:v="urn:schemas-microsoft-com:vml" Requires="v">
                <p:oleObj spid="_x0000_s143655" name="Equation" r:id="rId7" imgW="1091880" imgH="228600" progId="Equation.DSMT4">
                  <p:embed/>
                </p:oleObj>
              </mc:Choice>
              <mc:Fallback>
                <p:oleObj name="Equation" r:id="rId7" imgW="1091880" imgH="228600" progId="Equation.DSMT4">
                  <p:embed/>
                  <p:pic>
                    <p:nvPicPr>
                      <p:cNvPr id="0" name="Object 4"/>
                      <p:cNvPicPr>
                        <a:picLocks noChangeAspect="1" noChangeArrowheads="1"/>
                      </p:cNvPicPr>
                      <p:nvPr/>
                    </p:nvPicPr>
                    <p:blipFill>
                      <a:blip r:embed="rId8"/>
                      <a:srcRect/>
                      <a:stretch>
                        <a:fillRect/>
                      </a:stretch>
                    </p:blipFill>
                    <p:spPr bwMode="auto">
                      <a:xfrm>
                        <a:off x="5796136" y="2780928"/>
                        <a:ext cx="234156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437039826"/>
              </p:ext>
            </p:extLst>
          </p:nvPr>
        </p:nvGraphicFramePr>
        <p:xfrm>
          <a:off x="2339752" y="3789040"/>
          <a:ext cx="3204355" cy="783883"/>
        </p:xfrm>
        <a:graphic>
          <a:graphicData uri="http://schemas.openxmlformats.org/presentationml/2006/ole">
            <mc:AlternateContent xmlns:mc="http://schemas.openxmlformats.org/markup-compatibility/2006">
              <mc:Choice xmlns:v="urn:schemas-microsoft-com:vml" Requires="v">
                <p:oleObj spid="_x0000_s143656" name="Equation" r:id="rId9" imgW="1765080" imgH="431640" progId="Equation.DSMT4">
                  <p:embed/>
                </p:oleObj>
              </mc:Choice>
              <mc:Fallback>
                <p:oleObj name="Equation" r:id="rId9" imgW="1765080" imgH="431640" progId="Equation.DSMT4">
                  <p:embed/>
                  <p:pic>
                    <p:nvPicPr>
                      <p:cNvPr id="0" name="Object 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339752" y="3789040"/>
                        <a:ext cx="3204355" cy="783883"/>
                      </a:xfrm>
                      <a:prstGeom prst="rect">
                        <a:avLst/>
                      </a:prstGeom>
                      <a:noFill/>
                      <a:ln>
                        <a:noFill/>
                      </a:ln>
                      <a:effectLst/>
                    </p:spPr>
                  </p:pic>
                </p:oleObj>
              </mc:Fallback>
            </mc:AlternateContent>
          </a:graphicData>
        </a:graphic>
      </p:graphicFrame>
      <p:sp>
        <p:nvSpPr>
          <p:cNvPr id="14" name="TextBox 13"/>
          <p:cNvSpPr txBox="1"/>
          <p:nvPr/>
        </p:nvSpPr>
        <p:spPr>
          <a:xfrm>
            <a:off x="899592" y="5589240"/>
            <a:ext cx="2592288" cy="369332"/>
          </a:xfrm>
          <a:prstGeom prst="rect">
            <a:avLst/>
          </a:prstGeom>
          <a:noFill/>
        </p:spPr>
        <p:txBody>
          <a:bodyPr wrap="square" rtlCol="0">
            <a:spAutoFit/>
          </a:bodyPr>
          <a:lstStyle/>
          <a:p>
            <a:r>
              <a:rPr lang="nl-NL" b="1" dirty="0">
                <a:solidFill>
                  <a:srgbClr val="FFFFFA"/>
                </a:solidFill>
              </a:rPr>
              <a:t>r</a:t>
            </a:r>
            <a:r>
              <a:rPr lang="nl-NL" b="1" dirty="0" smtClean="0">
                <a:solidFill>
                  <a:srgbClr val="FFFFFA"/>
                </a:solidFill>
              </a:rPr>
              <a:t>estframe:</a:t>
            </a:r>
            <a:endParaRPr lang="en-GB" b="1" dirty="0">
              <a:solidFill>
                <a:srgbClr val="FFFFFA"/>
              </a:solidFill>
            </a:endParaRPr>
          </a:p>
        </p:txBody>
      </p:sp>
      <p:sp>
        <p:nvSpPr>
          <p:cNvPr id="10" name="Rectangle 9"/>
          <p:cNvSpPr/>
          <p:nvPr/>
        </p:nvSpPr>
        <p:spPr>
          <a:xfrm>
            <a:off x="5652120" y="1484785"/>
            <a:ext cx="2664296" cy="1944216"/>
          </a:xfrm>
          <a:prstGeom prst="rect">
            <a:avLst/>
          </a:prstGeom>
          <a:noFill/>
          <a:ln w="349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11" name="Object 10"/>
          <p:cNvGraphicFramePr>
            <a:graphicFrameLocks noChangeAspect="1"/>
          </p:cNvGraphicFramePr>
          <p:nvPr>
            <p:extLst>
              <p:ext uri="{D42A27DB-BD31-4B8C-83A1-F6EECF244321}">
                <p14:modId xmlns:p14="http://schemas.microsoft.com/office/powerpoint/2010/main" val="2433047125"/>
              </p:ext>
            </p:extLst>
          </p:nvPr>
        </p:nvGraphicFramePr>
        <p:xfrm>
          <a:off x="2555776" y="4931096"/>
          <a:ext cx="2700437" cy="1316287"/>
        </p:xfrm>
        <a:graphic>
          <a:graphicData uri="http://schemas.openxmlformats.org/presentationml/2006/ole">
            <mc:AlternateContent xmlns:mc="http://schemas.openxmlformats.org/markup-compatibility/2006">
              <mc:Choice xmlns:v="urn:schemas-microsoft-com:vml" Requires="v">
                <p:oleObj spid="_x0000_s143657" name="Equation" r:id="rId11" imgW="1562040" imgH="761760" progId="Equation.DSMT4">
                  <p:embed/>
                </p:oleObj>
              </mc:Choice>
              <mc:Fallback>
                <p:oleObj name="Equation" r:id="rId11" imgW="1562040" imgH="761760" progId="Equation.DSMT4">
                  <p:embed/>
                  <p:pic>
                    <p:nvPicPr>
                      <p:cNvPr id="0" name="Object 1"/>
                      <p:cNvPicPr>
                        <a:picLocks noChangeAspect="1" noChangeArrowheads="1"/>
                      </p:cNvPicPr>
                      <p:nvPr/>
                    </p:nvPicPr>
                    <p:blipFill>
                      <a:blip r:embed="rId12"/>
                      <a:srcRect/>
                      <a:stretch>
                        <a:fillRect/>
                      </a:stretch>
                    </p:blipFill>
                    <p:spPr bwMode="auto">
                      <a:xfrm>
                        <a:off x="2555776" y="4931096"/>
                        <a:ext cx="2700437" cy="1316287"/>
                      </a:xfrm>
                      <a:prstGeom prst="rect">
                        <a:avLst/>
                      </a:prstGeom>
                      <a:noFill/>
                      <a:ln>
                        <a:noFill/>
                      </a:ln>
                    </p:spPr>
                  </p:pic>
                </p:oleObj>
              </mc:Fallback>
            </mc:AlternateContent>
          </a:graphicData>
        </a:graphic>
      </p:graphicFrame>
      <p:graphicFrame>
        <p:nvGraphicFramePr>
          <p:cNvPr id="12" name="Object 11"/>
          <p:cNvGraphicFramePr>
            <a:graphicFrameLocks noChangeAspect="1"/>
          </p:cNvGraphicFramePr>
          <p:nvPr>
            <p:extLst>
              <p:ext uri="{D42A27DB-BD31-4B8C-83A1-F6EECF244321}">
                <p14:modId xmlns:p14="http://schemas.microsoft.com/office/powerpoint/2010/main" val="258211201"/>
              </p:ext>
            </p:extLst>
          </p:nvPr>
        </p:nvGraphicFramePr>
        <p:xfrm>
          <a:off x="5508104" y="4725144"/>
          <a:ext cx="1269770" cy="1584176"/>
        </p:xfrm>
        <a:graphic>
          <a:graphicData uri="http://schemas.openxmlformats.org/presentationml/2006/ole">
            <mc:AlternateContent xmlns:mc="http://schemas.openxmlformats.org/markup-compatibility/2006">
              <mc:Choice xmlns:v="urn:schemas-microsoft-com:vml" Requires="v">
                <p:oleObj spid="_x0000_s143658" name="Equation" r:id="rId13" imgW="863280" imgH="1079280" progId="Equation.DSMT4">
                  <p:embed/>
                </p:oleObj>
              </mc:Choice>
              <mc:Fallback>
                <p:oleObj name="Equation" r:id="rId13" imgW="863280" imgH="1079280" progId="Equation.DSMT4">
                  <p:embed/>
                  <p:pic>
                    <p:nvPicPr>
                      <p:cNvPr id="0" name="Object 10"/>
                      <p:cNvPicPr>
                        <a:picLocks noChangeAspect="1" noChangeArrowheads="1"/>
                      </p:cNvPicPr>
                      <p:nvPr/>
                    </p:nvPicPr>
                    <p:blipFill>
                      <a:blip r:embed="rId14"/>
                      <a:srcRect/>
                      <a:stretch>
                        <a:fillRect/>
                      </a:stretch>
                    </p:blipFill>
                    <p:spPr bwMode="auto">
                      <a:xfrm>
                        <a:off x="5508104" y="4725144"/>
                        <a:ext cx="1269770" cy="1584176"/>
                      </a:xfrm>
                      <a:prstGeom prst="rect">
                        <a:avLst/>
                      </a:prstGeom>
                      <a:noFill/>
                      <a:ln>
                        <a:noFill/>
                      </a:ln>
                    </p:spPr>
                  </p:pic>
                </p:oleObj>
              </mc:Fallback>
            </mc:AlternateContent>
          </a:graphicData>
        </a:graphic>
      </p:graphicFrame>
      <p:sp>
        <p:nvSpPr>
          <p:cNvPr id="18" name="Rectangle 17"/>
          <p:cNvSpPr/>
          <p:nvPr/>
        </p:nvSpPr>
        <p:spPr>
          <a:xfrm>
            <a:off x="2339752" y="4725144"/>
            <a:ext cx="4752528" cy="1728192"/>
          </a:xfrm>
          <a:prstGeom prst="rect">
            <a:avLst/>
          </a:prstGeom>
          <a:noFill/>
          <a:ln w="3492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97097564"/>
      </p:ext>
    </p:extLst>
  </p:cSld>
  <p:clrMapOvr>
    <a:masterClrMapping/>
  </p:clrMapOvr>
  <p:transition>
    <p:zoom/>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pic>
        <p:nvPicPr>
          <p:cNvPr id="97282" name="Picture 2" descr="Union2_Om-Ol_systema#5C384F.png                                005C3117Macintosh HD                   BEE2E65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260350"/>
            <a:ext cx="4259263" cy="626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3" name="TextBox 2"/>
          <p:cNvSpPr txBox="1">
            <a:spLocks noChangeArrowheads="1"/>
          </p:cNvSpPr>
          <p:nvPr/>
        </p:nvSpPr>
        <p:spPr bwMode="auto">
          <a:xfrm>
            <a:off x="250825" y="4437063"/>
            <a:ext cx="50419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600" b="1"/>
              <a:t>SCP  Union2  constraints  (2010)</a:t>
            </a:r>
          </a:p>
          <a:p>
            <a:pPr eaLnBrk="1" hangingPunct="1"/>
            <a:endParaRPr lang="en-US" sz="1600" b="1"/>
          </a:p>
          <a:p>
            <a:pPr eaLnBrk="1" hangingPunct="1"/>
            <a:r>
              <a:rPr lang="en-US" sz="1600" b="1"/>
              <a:t>on values of  matter density </a:t>
            </a:r>
            <a:r>
              <a:rPr lang="en-US" sz="1600" b="1">
                <a:sym typeface="Mathematica1" pitchFamily="2" charset="2"/>
              </a:rPr>
              <a:t></a:t>
            </a:r>
            <a:r>
              <a:rPr lang="en-US" sz="1600" b="1" baseline="-25000">
                <a:sym typeface="Mathematica1" pitchFamily="2" charset="2"/>
              </a:rPr>
              <a:t>m</a:t>
            </a:r>
          </a:p>
          <a:p>
            <a:pPr eaLnBrk="1" hangingPunct="1"/>
            <a:r>
              <a:rPr lang="en-US" sz="1600" b="1">
                <a:sym typeface="Mathematica1" pitchFamily="2" charset="2"/>
              </a:rPr>
              <a:t>                     dark energy density </a:t>
            </a:r>
            <a:r>
              <a:rPr lang="en-US" sz="1600" b="1" baseline="-25000">
                <a:sym typeface="Mathematica1" pitchFamily="2" charset="2"/>
              </a:rPr>
              <a:t></a:t>
            </a:r>
            <a:r>
              <a:rPr lang="en-US" sz="1600" b="1">
                <a:sym typeface="Mathematica1" pitchFamily="2" charset="2"/>
              </a:rPr>
              <a:t> </a:t>
            </a:r>
            <a:r>
              <a:rPr lang="en-US" sz="1600" b="1"/>
              <a:t>  </a:t>
            </a:r>
          </a:p>
        </p:txBody>
      </p:sp>
      <p:sp>
        <p:nvSpPr>
          <p:cNvPr id="4" name="TextBox 3"/>
          <p:cNvSpPr txBox="1"/>
          <p:nvPr/>
        </p:nvSpPr>
        <p:spPr>
          <a:xfrm>
            <a:off x="468313" y="260350"/>
            <a:ext cx="4679950" cy="1016000"/>
          </a:xfrm>
          <a:prstGeom prst="rect">
            <a:avLst/>
          </a:prstGeom>
          <a:noFill/>
        </p:spPr>
        <p:txBody>
          <a:bodyPr>
            <a:spAutoFit/>
          </a:bodyPr>
          <a:lstStyle/>
          <a:p>
            <a:pPr>
              <a:defRPr/>
            </a:pPr>
            <a:r>
              <a:rPr lang="en-US" sz="6000" dirty="0">
                <a:solidFill>
                  <a:schemeClr val="tx1">
                    <a:lumMod val="85000"/>
                    <a:lumOff val="15000"/>
                  </a:schemeClr>
                </a:solidFill>
                <a:sym typeface="Mathematica1"/>
              </a:rPr>
              <a:t></a:t>
            </a:r>
            <a:r>
              <a:rPr lang="en-US" sz="6000" baseline="-25000" dirty="0">
                <a:solidFill>
                  <a:schemeClr val="tx1">
                    <a:lumMod val="85000"/>
                    <a:lumOff val="15000"/>
                  </a:schemeClr>
                </a:solidFill>
                <a:sym typeface="Mathematica1"/>
              </a:rPr>
              <a:t>m</a:t>
            </a:r>
            <a:r>
              <a:rPr lang="en-US" sz="6000" dirty="0">
                <a:solidFill>
                  <a:schemeClr val="tx1">
                    <a:lumMod val="85000"/>
                    <a:lumOff val="15000"/>
                  </a:schemeClr>
                </a:solidFill>
                <a:sym typeface="Mathematica1"/>
              </a:rPr>
              <a:t>  vs.  </a:t>
            </a:r>
            <a:r>
              <a:rPr lang="en-US" sz="6000" baseline="-25000" dirty="0">
                <a:solidFill>
                  <a:schemeClr val="tx1">
                    <a:lumMod val="85000"/>
                    <a:lumOff val="15000"/>
                  </a:schemeClr>
                </a:solidFill>
                <a:sym typeface="Mathematica1"/>
              </a:rPr>
              <a:t></a:t>
            </a:r>
            <a:endParaRPr lang="en-US" sz="6000" baseline="-25000" dirty="0">
              <a:solidFill>
                <a:schemeClr val="tx1">
                  <a:lumMod val="85000"/>
                  <a:lumOff val="15000"/>
                </a:schemeClr>
              </a:solidFill>
            </a:endParaRPr>
          </a:p>
        </p:txBody>
      </p:sp>
      <p:graphicFrame>
        <p:nvGraphicFramePr>
          <p:cNvPr id="97285" name="Object 4"/>
          <p:cNvGraphicFramePr>
            <a:graphicFrameLocks noChangeAspect="1"/>
          </p:cNvGraphicFramePr>
          <p:nvPr/>
        </p:nvGraphicFramePr>
        <p:xfrm>
          <a:off x="827088" y="1989138"/>
          <a:ext cx="1682750" cy="801687"/>
        </p:xfrm>
        <a:graphic>
          <a:graphicData uri="http://schemas.openxmlformats.org/presentationml/2006/ole">
            <mc:AlternateContent xmlns:mc="http://schemas.openxmlformats.org/markup-compatibility/2006">
              <mc:Choice xmlns:v="urn:schemas-microsoft-com:vml" Requires="v">
                <p:oleObj spid="_x0000_s97406" name="Equation" r:id="rId4" imgW="825500" imgH="393700" progId="Equation.DSMT4">
                  <p:embed/>
                </p:oleObj>
              </mc:Choice>
              <mc:Fallback>
                <p:oleObj name="Equation" r:id="rId4" imgW="825500" imgH="393700" progId="Equation.DSMT4">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7088" y="1989138"/>
                        <a:ext cx="1682750" cy="801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97286" name="Object 3"/>
          <p:cNvGraphicFramePr>
            <a:graphicFrameLocks noChangeAspect="1"/>
          </p:cNvGraphicFramePr>
          <p:nvPr/>
        </p:nvGraphicFramePr>
        <p:xfrm>
          <a:off x="900113" y="2924175"/>
          <a:ext cx="3097212" cy="858838"/>
        </p:xfrm>
        <a:graphic>
          <a:graphicData uri="http://schemas.openxmlformats.org/presentationml/2006/ole">
            <mc:AlternateContent xmlns:mc="http://schemas.openxmlformats.org/markup-compatibility/2006">
              <mc:Choice xmlns:v="urn:schemas-microsoft-com:vml" Requires="v">
                <p:oleObj spid="_x0000_s97407" name="Equation" r:id="rId6" imgW="1511300" imgH="419100" progId="Equation.DSMT4">
                  <p:embed/>
                </p:oleObj>
              </mc:Choice>
              <mc:Fallback>
                <p:oleObj name="Equation" r:id="rId6" imgW="1511300" imgH="419100" progId="Equation.DSMT4">
                  <p:embed/>
                  <p:pic>
                    <p:nvPicPr>
                      <p:cNvPr id="0"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00113" y="2924175"/>
                        <a:ext cx="3097212" cy="858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Rectangle 6"/>
          <p:cNvSpPr/>
          <p:nvPr/>
        </p:nvSpPr>
        <p:spPr>
          <a:xfrm>
            <a:off x="611188" y="1773238"/>
            <a:ext cx="3529012" cy="2160587"/>
          </a:xfrm>
          <a:prstGeom prst="rect">
            <a:avLst/>
          </a:prstGeom>
          <a:no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zoom/>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0" name="AutoShape 2"/>
          <p:cNvSpPr>
            <a:spLocks noChangeArrowheads="1"/>
          </p:cNvSpPr>
          <p:nvPr/>
        </p:nvSpPr>
        <p:spPr bwMode="auto">
          <a:xfrm>
            <a:off x="250825" y="1989138"/>
            <a:ext cx="8713788" cy="3095625"/>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p>
        </p:txBody>
      </p:sp>
      <p:sp>
        <p:nvSpPr>
          <p:cNvPr id="858115" name="Text Box 3"/>
          <p:cNvSpPr txBox="1">
            <a:spLocks noChangeArrowheads="1"/>
          </p:cNvSpPr>
          <p:nvPr/>
        </p:nvSpPr>
        <p:spPr bwMode="auto">
          <a:xfrm>
            <a:off x="-396875" y="2060575"/>
            <a:ext cx="9720263" cy="1828800"/>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6000" b="1" dirty="0">
                <a:solidFill>
                  <a:schemeClr val="bg1"/>
                </a:solidFill>
                <a:effectLst>
                  <a:outerShdw blurRad="38100" dist="38100" dir="2700000" algn="tl">
                    <a:srgbClr val="000000"/>
                  </a:outerShdw>
                </a:effectLst>
                <a:latin typeface="+mj-lt"/>
              </a:rPr>
              <a:t>Concordance Universe</a:t>
            </a:r>
          </a:p>
        </p:txBody>
      </p:sp>
    </p:spTree>
  </p:cSld>
  <p:clrMapOvr>
    <a:masterClrMapping/>
  </p:clrMapOvr>
  <p:transition>
    <p:zoom/>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31" name="TextBox 30"/>
          <p:cNvSpPr txBox="1"/>
          <p:nvPr/>
        </p:nvSpPr>
        <p:spPr>
          <a:xfrm>
            <a:off x="581025" y="1366838"/>
            <a:ext cx="8429625" cy="2124075"/>
          </a:xfrm>
          <a:prstGeom prst="rect">
            <a:avLst/>
          </a:prstGeom>
          <a:noFill/>
        </p:spPr>
        <p:txBody>
          <a:bodyPr>
            <a:spAutoFit/>
          </a:bodyPr>
          <a:lstStyle/>
          <a:p>
            <a:pPr>
              <a:defRPr/>
            </a:pPr>
            <a:endParaRPr lang="en-US" sz="2200" b="1" dirty="0">
              <a:latin typeface="+mn-lt"/>
            </a:endParaRPr>
          </a:p>
          <a:p>
            <a:pPr>
              <a:defRPr/>
            </a:pPr>
            <a:endParaRPr lang="en-US" sz="2200" b="1" dirty="0">
              <a:latin typeface="+mn-lt"/>
            </a:endParaRPr>
          </a:p>
          <a:p>
            <a:pPr>
              <a:defRPr/>
            </a:pPr>
            <a:endParaRPr lang="en-US" sz="2200" b="1" dirty="0">
              <a:latin typeface="+mn-lt"/>
            </a:endParaRPr>
          </a:p>
          <a:p>
            <a:pPr>
              <a:defRPr/>
            </a:pPr>
            <a:r>
              <a:rPr lang="en-US" sz="2200" b="1" dirty="0">
                <a:latin typeface="+mn-lt"/>
                <a:sym typeface="Mathematica1"/>
              </a:rPr>
              <a:t>     </a:t>
            </a:r>
            <a:endParaRPr lang="en-US" sz="2200" b="1" dirty="0">
              <a:latin typeface="+mn-lt"/>
            </a:endParaRPr>
          </a:p>
          <a:p>
            <a:pPr>
              <a:defRPr/>
            </a:pPr>
            <a:endParaRPr lang="en-US" sz="2200" b="1" dirty="0">
              <a:latin typeface="+mn-lt"/>
            </a:endParaRPr>
          </a:p>
          <a:p>
            <a:pPr>
              <a:defRPr/>
            </a:pPr>
            <a:endParaRPr lang="en-US" sz="2200" b="1" dirty="0">
              <a:latin typeface="+mn-lt"/>
            </a:endParaRPr>
          </a:p>
        </p:txBody>
      </p:sp>
      <p:sp>
        <p:nvSpPr>
          <p:cNvPr id="6" name="TextBox 5"/>
          <p:cNvSpPr txBox="1"/>
          <p:nvPr/>
        </p:nvSpPr>
        <p:spPr>
          <a:xfrm>
            <a:off x="428625" y="1214438"/>
            <a:ext cx="8429625" cy="2124075"/>
          </a:xfrm>
          <a:prstGeom prst="rect">
            <a:avLst/>
          </a:prstGeom>
          <a:noFill/>
        </p:spPr>
        <p:txBody>
          <a:bodyPr>
            <a:spAutoFit/>
          </a:bodyPr>
          <a:lstStyle/>
          <a:p>
            <a:pPr>
              <a:defRPr/>
            </a:pPr>
            <a:endParaRPr lang="en-US" sz="2200" b="1" dirty="0">
              <a:latin typeface="+mn-lt"/>
            </a:endParaRPr>
          </a:p>
          <a:p>
            <a:pPr>
              <a:defRPr/>
            </a:pPr>
            <a:endParaRPr lang="en-US" sz="2200" b="1" dirty="0">
              <a:latin typeface="+mn-lt"/>
            </a:endParaRPr>
          </a:p>
          <a:p>
            <a:pPr>
              <a:defRPr/>
            </a:pPr>
            <a:endParaRPr lang="en-US" sz="2200" b="1" dirty="0">
              <a:latin typeface="+mn-lt"/>
            </a:endParaRPr>
          </a:p>
          <a:p>
            <a:pPr>
              <a:defRPr/>
            </a:pPr>
            <a:r>
              <a:rPr lang="en-US" sz="2200" b="1" dirty="0">
                <a:latin typeface="+mn-lt"/>
                <a:sym typeface="Mathematica1"/>
              </a:rPr>
              <a:t>     </a:t>
            </a:r>
            <a:endParaRPr lang="en-US" sz="2200" b="1" dirty="0">
              <a:latin typeface="+mn-lt"/>
            </a:endParaRPr>
          </a:p>
          <a:p>
            <a:pPr>
              <a:defRPr/>
            </a:pPr>
            <a:endParaRPr lang="en-US" sz="2200" b="1" dirty="0">
              <a:latin typeface="+mn-lt"/>
            </a:endParaRPr>
          </a:p>
          <a:p>
            <a:pPr>
              <a:defRPr/>
            </a:pPr>
            <a:endParaRPr lang="en-US" sz="2200" b="1" dirty="0">
              <a:latin typeface="+mn-lt"/>
            </a:endParaRPr>
          </a:p>
        </p:txBody>
      </p:sp>
      <p:pic>
        <p:nvPicPr>
          <p:cNvPr id="100356" name="Picture 4" descr="frw.thaexp.lambda.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930275"/>
            <a:ext cx="6948488" cy="592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0357" name="Object 2"/>
          <p:cNvGraphicFramePr>
            <a:graphicFrameLocks noChangeAspect="1"/>
          </p:cNvGraphicFramePr>
          <p:nvPr/>
        </p:nvGraphicFramePr>
        <p:xfrm>
          <a:off x="928688" y="2357438"/>
          <a:ext cx="500062" cy="469900"/>
        </p:xfrm>
        <a:graphic>
          <a:graphicData uri="http://schemas.openxmlformats.org/presentationml/2006/ole">
            <mc:AlternateContent xmlns:mc="http://schemas.openxmlformats.org/markup-compatibility/2006">
              <mc:Choice xmlns:v="urn:schemas-microsoft-com:vml" Requires="v">
                <p:oleObj spid="_x0000_s100797" name="Equation" r:id="rId4" imgW="253890" imgH="241195" progId="Equation.DSMT4">
                  <p:embed/>
                </p:oleObj>
              </mc:Choice>
              <mc:Fallback>
                <p:oleObj name="Equation" r:id="rId4" imgW="253890" imgH="241195" progId="Equation.DSMT4">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8688" y="2357438"/>
                        <a:ext cx="500062" cy="46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cxnSp>
        <p:nvCxnSpPr>
          <p:cNvPr id="10" name="Straight Connector 9"/>
          <p:cNvCxnSpPr/>
          <p:nvPr/>
        </p:nvCxnSpPr>
        <p:spPr>
          <a:xfrm rot="5400000" flipH="1" flipV="1">
            <a:off x="3821906" y="5107782"/>
            <a:ext cx="1928813"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643063" y="4143375"/>
            <a:ext cx="3143250" cy="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929188" y="5500688"/>
            <a:ext cx="1214437" cy="338137"/>
          </a:xfrm>
          <a:prstGeom prst="rect">
            <a:avLst/>
          </a:prstGeom>
          <a:noFill/>
        </p:spPr>
        <p:txBody>
          <a:bodyPr>
            <a:spAutoFit/>
          </a:bodyPr>
          <a:lstStyle/>
          <a:p>
            <a:pPr>
              <a:defRPr/>
            </a:pPr>
            <a:r>
              <a:rPr lang="en-US" sz="1600" b="1" dirty="0">
                <a:solidFill>
                  <a:schemeClr val="bg1">
                    <a:lumMod val="85000"/>
                    <a:lumOff val="15000"/>
                  </a:schemeClr>
                </a:solidFill>
                <a:latin typeface="+mn-lt"/>
              </a:rPr>
              <a:t>today</a:t>
            </a:r>
          </a:p>
        </p:txBody>
      </p:sp>
      <p:cxnSp>
        <p:nvCxnSpPr>
          <p:cNvPr id="15" name="Straight Arrow Connector 14"/>
          <p:cNvCxnSpPr/>
          <p:nvPr/>
        </p:nvCxnSpPr>
        <p:spPr>
          <a:xfrm rot="10800000">
            <a:off x="4786313" y="5857875"/>
            <a:ext cx="714375" cy="1588"/>
          </a:xfrm>
          <a:prstGeom prst="straightConnector1">
            <a:avLst/>
          </a:prstGeom>
          <a:ln w="38100">
            <a:solidFill>
              <a:schemeClr val="bg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5286375" y="4071938"/>
            <a:ext cx="1357313" cy="1587"/>
          </a:xfrm>
          <a:prstGeom prst="straightConnector1">
            <a:avLst/>
          </a:prstGeom>
          <a:ln w="19050">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929313" y="4071938"/>
            <a:ext cx="1214437" cy="338137"/>
          </a:xfrm>
          <a:prstGeom prst="rect">
            <a:avLst/>
          </a:prstGeom>
          <a:noFill/>
        </p:spPr>
        <p:txBody>
          <a:bodyPr>
            <a:spAutoFit/>
          </a:bodyPr>
          <a:lstStyle/>
          <a:p>
            <a:pPr>
              <a:defRPr/>
            </a:pPr>
            <a:r>
              <a:rPr lang="en-US" sz="1600" b="1" dirty="0">
                <a:solidFill>
                  <a:schemeClr val="tx1">
                    <a:lumMod val="85000"/>
                    <a:lumOff val="15000"/>
                  </a:schemeClr>
                </a:solidFill>
                <a:latin typeface="+mn-lt"/>
              </a:rPr>
              <a:t>future</a:t>
            </a:r>
          </a:p>
        </p:txBody>
      </p:sp>
      <p:cxnSp>
        <p:nvCxnSpPr>
          <p:cNvPr id="24" name="Straight Arrow Connector 23"/>
          <p:cNvCxnSpPr/>
          <p:nvPr/>
        </p:nvCxnSpPr>
        <p:spPr>
          <a:xfrm>
            <a:off x="2428860" y="3857628"/>
            <a:ext cx="2286016" cy="1588"/>
          </a:xfrm>
          <a:prstGeom prst="straightConnector1">
            <a:avLst/>
          </a:prstGeom>
          <a:ln w="19050">
            <a:solidFill>
              <a:schemeClr val="tx1">
                <a:lumMod val="85000"/>
                <a:lumOff val="15000"/>
              </a:schemeClr>
            </a:solidFill>
            <a:tailEnd type="arrow"/>
          </a:ln>
          <a:scene3d>
            <a:camera prst="orthographicFront">
              <a:rot lat="0" lon="0" rev="10799999"/>
            </a:camera>
            <a:lightRig rig="threePt" dir="t"/>
          </a:scene3d>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428875" y="3500438"/>
            <a:ext cx="1214438" cy="338137"/>
          </a:xfrm>
          <a:prstGeom prst="rect">
            <a:avLst/>
          </a:prstGeom>
          <a:noFill/>
        </p:spPr>
        <p:txBody>
          <a:bodyPr>
            <a:spAutoFit/>
          </a:bodyPr>
          <a:lstStyle/>
          <a:p>
            <a:pPr>
              <a:defRPr/>
            </a:pPr>
            <a:r>
              <a:rPr lang="en-US" sz="1600" b="1" dirty="0">
                <a:solidFill>
                  <a:schemeClr val="tx1">
                    <a:lumMod val="85000"/>
                    <a:lumOff val="15000"/>
                  </a:schemeClr>
                </a:solidFill>
                <a:latin typeface="+mn-lt"/>
              </a:rPr>
              <a:t>past</a:t>
            </a:r>
          </a:p>
        </p:txBody>
      </p:sp>
      <p:sp>
        <p:nvSpPr>
          <p:cNvPr id="17" name="Rectangle 16"/>
          <p:cNvSpPr/>
          <p:nvPr/>
        </p:nvSpPr>
        <p:spPr>
          <a:xfrm>
            <a:off x="214313" y="4286250"/>
            <a:ext cx="3214687" cy="1071563"/>
          </a:xfrm>
          <a:prstGeom prst="rect">
            <a:avLst/>
          </a:prstGeom>
          <a:solidFill>
            <a:schemeClr val="accent5"/>
          </a:solid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6000750" y="1643063"/>
            <a:ext cx="3000375" cy="1000125"/>
          </a:xfrm>
          <a:prstGeom prst="rect">
            <a:avLst/>
          </a:prstGeom>
          <a:solidFill>
            <a:schemeClr val="accent5"/>
          </a:solidFill>
          <a:ln w="381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100368" name="Object 4"/>
          <p:cNvGraphicFramePr>
            <a:graphicFrameLocks noChangeAspect="1"/>
          </p:cNvGraphicFramePr>
          <p:nvPr/>
        </p:nvGraphicFramePr>
        <p:xfrm>
          <a:off x="6143625" y="1785938"/>
          <a:ext cx="2811463" cy="642937"/>
        </p:xfrm>
        <a:graphic>
          <a:graphicData uri="http://schemas.openxmlformats.org/presentationml/2006/ole">
            <mc:AlternateContent xmlns:mc="http://schemas.openxmlformats.org/markup-compatibility/2006">
              <mc:Choice xmlns:v="urn:schemas-microsoft-com:vml" Requires="v">
                <p:oleObj spid="_x0000_s100798" name="Equation" r:id="rId6" imgW="1167893" imgH="266584" progId="Equation.DSMT4">
                  <p:embed/>
                </p:oleObj>
              </mc:Choice>
              <mc:Fallback>
                <p:oleObj name="Equation" r:id="rId6" imgW="1167893" imgH="266584" progId="Equation.DSMT4">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43625" y="1785938"/>
                        <a:ext cx="2811463" cy="6429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0369" name="Object 5"/>
          <p:cNvGraphicFramePr>
            <a:graphicFrameLocks noChangeAspect="1"/>
          </p:cNvGraphicFramePr>
          <p:nvPr/>
        </p:nvGraphicFramePr>
        <p:xfrm>
          <a:off x="214313" y="3929063"/>
          <a:ext cx="714375" cy="306387"/>
        </p:xfrm>
        <a:graphic>
          <a:graphicData uri="http://schemas.openxmlformats.org/presentationml/2006/ole">
            <mc:AlternateContent xmlns:mc="http://schemas.openxmlformats.org/markup-compatibility/2006">
              <mc:Choice xmlns:v="urn:schemas-microsoft-com:vml" Requires="v">
                <p:oleObj spid="_x0000_s100799" name="Equation" r:id="rId8" imgW="533169" imgH="228501" progId="Equation.DSMT4">
                  <p:embed/>
                </p:oleObj>
              </mc:Choice>
              <mc:Fallback>
                <p:oleObj name="Equation" r:id="rId8" imgW="533169" imgH="228501" progId="Equation.DSMT4">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4313" y="3929063"/>
                        <a:ext cx="714375" cy="3063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0370" name="Object 6"/>
          <p:cNvGraphicFramePr>
            <a:graphicFrameLocks noChangeAspect="1"/>
          </p:cNvGraphicFramePr>
          <p:nvPr/>
        </p:nvGraphicFramePr>
        <p:xfrm>
          <a:off x="8286750" y="1285875"/>
          <a:ext cx="714375" cy="306388"/>
        </p:xfrm>
        <a:graphic>
          <a:graphicData uri="http://schemas.openxmlformats.org/presentationml/2006/ole">
            <mc:AlternateContent xmlns:mc="http://schemas.openxmlformats.org/markup-compatibility/2006">
              <mc:Choice xmlns:v="urn:schemas-microsoft-com:vml" Requires="v">
                <p:oleObj spid="_x0000_s100800" name="Equation" r:id="rId10" imgW="533169" imgH="228501" progId="Equation.DSMT4">
                  <p:embed/>
                </p:oleObj>
              </mc:Choice>
              <mc:Fallback>
                <p:oleObj name="Equation" r:id="rId10" imgW="533169" imgH="228501" progId="Equation.DSMT4">
                  <p:embed/>
                  <p:pic>
                    <p:nvPicPr>
                      <p:cNvPr id="0"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286750" y="1285875"/>
                        <a:ext cx="714375" cy="306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 name="TextBox 21"/>
          <p:cNvSpPr txBox="1"/>
          <p:nvPr/>
        </p:nvSpPr>
        <p:spPr>
          <a:xfrm>
            <a:off x="142875" y="5429250"/>
            <a:ext cx="1785938" cy="523875"/>
          </a:xfrm>
          <a:prstGeom prst="rect">
            <a:avLst/>
          </a:prstGeom>
          <a:noFill/>
        </p:spPr>
        <p:txBody>
          <a:bodyPr>
            <a:spAutoFit/>
          </a:bodyPr>
          <a:lstStyle/>
          <a:p>
            <a:pPr>
              <a:defRPr/>
            </a:pPr>
            <a:r>
              <a:rPr lang="en-US" sz="1400" b="1" dirty="0">
                <a:solidFill>
                  <a:schemeClr val="tx1">
                    <a:lumMod val="85000"/>
                    <a:lumOff val="15000"/>
                  </a:schemeClr>
                </a:solidFill>
                <a:latin typeface="+mn-lt"/>
              </a:rPr>
              <a:t>expansion like</a:t>
            </a:r>
          </a:p>
          <a:p>
            <a:pPr>
              <a:defRPr/>
            </a:pPr>
            <a:r>
              <a:rPr lang="en-US" sz="1400" b="1" dirty="0" err="1">
                <a:solidFill>
                  <a:schemeClr val="tx1">
                    <a:lumMod val="85000"/>
                    <a:lumOff val="15000"/>
                  </a:schemeClr>
                </a:solidFill>
                <a:latin typeface="+mn-lt"/>
              </a:rPr>
              <a:t>EdS</a:t>
            </a:r>
            <a:r>
              <a:rPr lang="en-US" sz="1400" b="1" dirty="0">
                <a:solidFill>
                  <a:schemeClr val="tx1">
                    <a:lumMod val="85000"/>
                    <a:lumOff val="15000"/>
                  </a:schemeClr>
                </a:solidFill>
                <a:latin typeface="+mn-lt"/>
              </a:rPr>
              <a:t> universe</a:t>
            </a:r>
            <a:r>
              <a:rPr lang="en-US" sz="1400" b="1" dirty="0">
                <a:solidFill>
                  <a:schemeClr val="tx1">
                    <a:lumMod val="85000"/>
                    <a:lumOff val="15000"/>
                  </a:schemeClr>
                </a:solidFill>
              </a:rPr>
              <a:t> </a:t>
            </a:r>
          </a:p>
        </p:txBody>
      </p:sp>
      <p:sp>
        <p:nvSpPr>
          <p:cNvPr id="28" name="Rectangle 27"/>
          <p:cNvSpPr/>
          <p:nvPr/>
        </p:nvSpPr>
        <p:spPr>
          <a:xfrm>
            <a:off x="7072313" y="2714625"/>
            <a:ext cx="1785937" cy="50006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TextBox 25"/>
          <p:cNvSpPr txBox="1"/>
          <p:nvPr/>
        </p:nvSpPr>
        <p:spPr>
          <a:xfrm>
            <a:off x="6894513" y="2724150"/>
            <a:ext cx="1928812" cy="523875"/>
          </a:xfrm>
          <a:prstGeom prst="rect">
            <a:avLst/>
          </a:prstGeom>
          <a:noFill/>
        </p:spPr>
        <p:txBody>
          <a:bodyPr>
            <a:spAutoFit/>
          </a:bodyPr>
          <a:lstStyle/>
          <a:p>
            <a:pPr>
              <a:defRPr/>
            </a:pPr>
            <a:r>
              <a:rPr lang="en-US" sz="1400" b="1" dirty="0">
                <a:solidFill>
                  <a:schemeClr val="tx1">
                    <a:lumMod val="85000"/>
                    <a:lumOff val="15000"/>
                  </a:schemeClr>
                </a:solidFill>
                <a:latin typeface="+mn-lt"/>
              </a:rPr>
              <a:t>expansion like</a:t>
            </a:r>
          </a:p>
          <a:p>
            <a:pPr>
              <a:defRPr/>
            </a:pPr>
            <a:r>
              <a:rPr lang="en-US" sz="1400" b="1" dirty="0">
                <a:solidFill>
                  <a:schemeClr val="tx1">
                    <a:lumMod val="85000"/>
                    <a:lumOff val="15000"/>
                  </a:schemeClr>
                </a:solidFill>
                <a:latin typeface="+mn-lt"/>
              </a:rPr>
              <a:t>De Sitter expansion</a:t>
            </a:r>
            <a:endParaRPr lang="en-US" sz="1400" b="1" dirty="0">
              <a:solidFill>
                <a:schemeClr val="tx1">
                  <a:lumMod val="85000"/>
                  <a:lumOff val="15000"/>
                </a:schemeClr>
              </a:solidFill>
            </a:endParaRPr>
          </a:p>
        </p:txBody>
      </p:sp>
      <p:sp>
        <p:nvSpPr>
          <p:cNvPr id="29" name="Rectangle 28"/>
          <p:cNvSpPr/>
          <p:nvPr/>
        </p:nvSpPr>
        <p:spPr>
          <a:xfrm>
            <a:off x="2286000" y="5572125"/>
            <a:ext cx="1714500" cy="64293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100375" name="Object 24"/>
          <p:cNvGraphicFramePr>
            <a:graphicFrameLocks noChangeAspect="1"/>
          </p:cNvGraphicFramePr>
          <p:nvPr/>
        </p:nvGraphicFramePr>
        <p:xfrm>
          <a:off x="2286000" y="5572125"/>
          <a:ext cx="1733550" cy="414338"/>
        </p:xfrm>
        <a:graphic>
          <a:graphicData uri="http://schemas.openxmlformats.org/presentationml/2006/ole">
            <mc:AlternateContent xmlns:mc="http://schemas.openxmlformats.org/markup-compatibility/2006">
              <mc:Choice xmlns:v="urn:schemas-microsoft-com:vml" Requires="v">
                <p:oleObj spid="_x0000_s100801" name="Equation" r:id="rId12" imgW="850531" imgH="203112" progId="Equation.DSMT4">
                  <p:embed/>
                </p:oleObj>
              </mc:Choice>
              <mc:Fallback>
                <p:oleObj name="Equation" r:id="rId12" imgW="850531" imgH="203112" progId="Equation.DSMT4">
                  <p:embed/>
                  <p:pic>
                    <p:nvPicPr>
                      <p:cNvPr id="0" name="Object 2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86000" y="5572125"/>
                        <a:ext cx="1733550" cy="414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00376" name="Object 26"/>
          <p:cNvGraphicFramePr>
            <a:graphicFrameLocks noChangeAspect="1"/>
          </p:cNvGraphicFramePr>
          <p:nvPr/>
        </p:nvGraphicFramePr>
        <p:xfrm>
          <a:off x="285750" y="4286250"/>
          <a:ext cx="3054350" cy="1000125"/>
        </p:xfrm>
        <a:graphic>
          <a:graphicData uri="http://schemas.openxmlformats.org/presentationml/2006/ole">
            <mc:AlternateContent xmlns:mc="http://schemas.openxmlformats.org/markup-compatibility/2006">
              <mc:Choice xmlns:v="urn:schemas-microsoft-com:vml" Requires="v">
                <p:oleObj spid="_x0000_s100802" name="Equation" r:id="rId14" imgW="1435100" imgH="469900" progId="Equation.DSMT4">
                  <p:embed/>
                </p:oleObj>
              </mc:Choice>
              <mc:Fallback>
                <p:oleObj name="Equation" r:id="rId14" imgW="1435100" imgH="469900" progId="Equation.DSMT4">
                  <p:embed/>
                  <p:pic>
                    <p:nvPicPr>
                      <p:cNvPr id="0" name="Object 2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85750" y="4286250"/>
                        <a:ext cx="3054350" cy="100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7" name="TextBox 26"/>
          <p:cNvSpPr txBox="1"/>
          <p:nvPr/>
        </p:nvSpPr>
        <p:spPr>
          <a:xfrm>
            <a:off x="2322513" y="5894388"/>
            <a:ext cx="1785937" cy="307975"/>
          </a:xfrm>
          <a:prstGeom prst="rect">
            <a:avLst/>
          </a:prstGeom>
          <a:noFill/>
        </p:spPr>
        <p:txBody>
          <a:bodyPr>
            <a:spAutoFit/>
          </a:bodyPr>
          <a:lstStyle/>
          <a:p>
            <a:pPr>
              <a:defRPr/>
            </a:pPr>
            <a:r>
              <a:rPr lang="en-US" sz="1400" b="1" dirty="0">
                <a:solidFill>
                  <a:schemeClr val="tx1">
                    <a:lumMod val="85000"/>
                    <a:lumOff val="15000"/>
                  </a:schemeClr>
                </a:solidFill>
                <a:latin typeface="+mn-lt"/>
              </a:rPr>
              <a:t>deceleration</a:t>
            </a:r>
            <a:r>
              <a:rPr lang="en-US" sz="1400" b="1" dirty="0">
                <a:solidFill>
                  <a:schemeClr val="tx1">
                    <a:lumMod val="85000"/>
                    <a:lumOff val="15000"/>
                  </a:schemeClr>
                </a:solidFill>
              </a:rPr>
              <a:t> </a:t>
            </a:r>
          </a:p>
        </p:txBody>
      </p:sp>
      <p:graphicFrame>
        <p:nvGraphicFramePr>
          <p:cNvPr id="100378" name="Object 27"/>
          <p:cNvGraphicFramePr>
            <a:graphicFrameLocks noChangeAspect="1"/>
          </p:cNvGraphicFramePr>
          <p:nvPr/>
        </p:nvGraphicFramePr>
        <p:xfrm>
          <a:off x="3929063" y="2857500"/>
          <a:ext cx="1733550" cy="414338"/>
        </p:xfrm>
        <a:graphic>
          <a:graphicData uri="http://schemas.openxmlformats.org/presentationml/2006/ole">
            <mc:AlternateContent xmlns:mc="http://schemas.openxmlformats.org/markup-compatibility/2006">
              <mc:Choice xmlns:v="urn:schemas-microsoft-com:vml" Requires="v">
                <p:oleObj spid="_x0000_s100803" name="Equation" r:id="rId16" imgW="850531" imgH="203112" progId="Equation.DSMT4">
                  <p:embed/>
                </p:oleObj>
              </mc:Choice>
              <mc:Fallback>
                <p:oleObj name="Equation" r:id="rId16" imgW="850531" imgH="203112" progId="Equation.DSMT4">
                  <p:embed/>
                  <p:pic>
                    <p:nvPicPr>
                      <p:cNvPr id="0" name="Object 27"/>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929063" y="2857500"/>
                        <a:ext cx="1733550" cy="414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 name="TextBox 29"/>
          <p:cNvSpPr txBox="1"/>
          <p:nvPr/>
        </p:nvSpPr>
        <p:spPr>
          <a:xfrm>
            <a:off x="3857625" y="3214688"/>
            <a:ext cx="1785938" cy="307975"/>
          </a:xfrm>
          <a:prstGeom prst="rect">
            <a:avLst/>
          </a:prstGeom>
          <a:noFill/>
        </p:spPr>
        <p:txBody>
          <a:bodyPr>
            <a:spAutoFit/>
          </a:bodyPr>
          <a:lstStyle/>
          <a:p>
            <a:pPr>
              <a:defRPr/>
            </a:pPr>
            <a:r>
              <a:rPr lang="en-US" sz="1400" b="1" dirty="0">
                <a:solidFill>
                  <a:schemeClr val="bg1">
                    <a:lumMod val="85000"/>
                    <a:lumOff val="15000"/>
                  </a:schemeClr>
                </a:solidFill>
                <a:latin typeface="+mn-lt"/>
              </a:rPr>
              <a:t>acceleration</a:t>
            </a:r>
            <a:r>
              <a:rPr lang="en-US" sz="1400" b="1" dirty="0"/>
              <a:t> </a:t>
            </a:r>
          </a:p>
        </p:txBody>
      </p:sp>
      <p:cxnSp>
        <p:nvCxnSpPr>
          <p:cNvPr id="32" name="Straight Connector 31"/>
          <p:cNvCxnSpPr/>
          <p:nvPr/>
        </p:nvCxnSpPr>
        <p:spPr>
          <a:xfrm rot="5400000">
            <a:off x="2571750" y="4572000"/>
            <a:ext cx="2000250" cy="0"/>
          </a:xfrm>
          <a:prstGeom prst="line">
            <a:avLst/>
          </a:prstGeom>
          <a:ln w="2540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3571875" y="3571875"/>
            <a:ext cx="1428750" cy="1588"/>
          </a:xfrm>
          <a:prstGeom prst="straightConnector1">
            <a:avLst/>
          </a:prstGeom>
          <a:ln w="254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0" name="Straight Arrow Connector 39"/>
          <p:cNvCxnSpPr/>
          <p:nvPr/>
        </p:nvCxnSpPr>
        <p:spPr>
          <a:xfrm rot="10800000">
            <a:off x="2357438" y="5572125"/>
            <a:ext cx="1214437" cy="1588"/>
          </a:xfrm>
          <a:prstGeom prst="straightConnector1">
            <a:avLst/>
          </a:prstGeom>
          <a:ln w="2540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33" name="Rectangle 5"/>
          <p:cNvSpPr txBox="1">
            <a:spLocks noChangeArrowheads="1"/>
          </p:cNvSpPr>
          <p:nvPr/>
        </p:nvSpPr>
        <p:spPr bwMode="auto">
          <a:xfrm>
            <a:off x="-2357438" y="-142875"/>
            <a:ext cx="11787188" cy="1371600"/>
          </a:xfrm>
          <a:prstGeom prst="rect">
            <a:avLst/>
          </a:prstGeom>
          <a:noFill/>
          <a:ln w="9525">
            <a:noFill/>
            <a:miter lim="800000"/>
            <a:headEnd/>
            <a:tailEnd/>
          </a:ln>
        </p:spPr>
        <p:txBody>
          <a:bodyPr anchor="ctr">
            <a:normAutofit fontScale="97500"/>
          </a:bodyPr>
          <a:lstStyle/>
          <a:p>
            <a:pPr algn="ctr" fontAlgn="auto">
              <a:spcAft>
                <a:spcPts val="0"/>
              </a:spcAft>
              <a:defRPr/>
            </a:pPr>
            <a:r>
              <a:rPr lang="en-US" sz="3600" b="1" kern="0" dirty="0">
                <a:latin typeface="+mj-lt"/>
                <a:ea typeface="+mj-ea"/>
                <a:cs typeface="+mj-cs"/>
              </a:rPr>
              <a:t>               </a:t>
            </a:r>
            <a:r>
              <a:rPr lang="en-US" sz="4600" b="1" kern="0" dirty="0">
                <a:latin typeface="+mj-lt"/>
                <a:ea typeface="+mj-ea"/>
                <a:cs typeface="+mj-cs"/>
              </a:rPr>
              <a:t>  </a:t>
            </a:r>
            <a:r>
              <a:rPr lang="en-US" sz="5900" b="1" kern="0" dirty="0">
                <a:solidFill>
                  <a:schemeClr val="tx1">
                    <a:lumMod val="85000"/>
                    <a:lumOff val="15000"/>
                  </a:schemeClr>
                </a:solidFill>
                <a:latin typeface="+mj-lt"/>
                <a:ea typeface="+mj-ea"/>
                <a:cs typeface="+mj-cs"/>
              </a:rPr>
              <a:t>Concordance Expansion</a:t>
            </a:r>
          </a:p>
        </p:txBody>
      </p:sp>
    </p:spTree>
  </p:cSld>
  <p:clrMapOvr>
    <a:masterClrMapping/>
  </p:clrMapOvr>
  <p:transition>
    <p:zoom/>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endParaRPr lang="en-US" smtClean="0"/>
          </a:p>
        </p:txBody>
      </p:sp>
      <p:pic>
        <p:nvPicPr>
          <p:cNvPr id="101379" name="Content Placeholder 3" descr="sk2009.lect8.cosmo_994.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0"/>
            <a:ext cx="9144000" cy="6859588"/>
          </a:xfrm>
        </p:spPr>
      </p:pic>
    </p:spTree>
  </p:cSld>
  <p:clrMapOvr>
    <a:masterClrMapping/>
  </p:clrMapOvr>
  <p:transition>
    <p:zoom/>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02402" name="Title 1"/>
          <p:cNvSpPr>
            <a:spLocks noGrp="1"/>
          </p:cNvSpPr>
          <p:nvPr>
            <p:ph type="title"/>
          </p:nvPr>
        </p:nvSpPr>
        <p:spPr>
          <a:xfrm>
            <a:off x="468313" y="0"/>
            <a:ext cx="8229600" cy="1143000"/>
          </a:xfrm>
        </p:spPr>
        <p:txBody>
          <a:bodyPr/>
          <a:lstStyle/>
          <a:p>
            <a:r>
              <a:rPr lang="en-US" sz="5500" b="1" smtClean="0">
                <a:solidFill>
                  <a:schemeClr val="tx1"/>
                </a:solidFill>
              </a:rPr>
              <a:t>LCDM  Cosmology</a:t>
            </a:r>
          </a:p>
        </p:txBody>
      </p:sp>
      <p:sp>
        <p:nvSpPr>
          <p:cNvPr id="102403" name="Content Placeholder 2"/>
          <p:cNvSpPr>
            <a:spLocks noGrp="1"/>
          </p:cNvSpPr>
          <p:nvPr>
            <p:ph idx="1"/>
          </p:nvPr>
        </p:nvSpPr>
        <p:spPr>
          <a:xfrm>
            <a:off x="468313" y="1268413"/>
            <a:ext cx="8229600" cy="4525962"/>
          </a:xfrm>
        </p:spPr>
        <p:txBody>
          <a:bodyPr/>
          <a:lstStyle/>
          <a:p>
            <a:r>
              <a:rPr lang="en-US" smtClean="0"/>
              <a:t>Concordance cosmology</a:t>
            </a:r>
          </a:p>
          <a:p>
            <a:pPr>
              <a:buFontTx/>
              <a:buNone/>
            </a:pPr>
            <a:r>
              <a:rPr lang="en-US" smtClean="0"/>
              <a:t>   </a:t>
            </a:r>
            <a:r>
              <a:rPr lang="en-US" sz="2200" smtClean="0"/>
              <a:t>- model that fits the majority of cosmological observations</a:t>
            </a:r>
          </a:p>
          <a:p>
            <a:pPr>
              <a:buFontTx/>
              <a:buNone/>
            </a:pPr>
            <a:r>
              <a:rPr lang="en-US" sz="2200" smtClean="0"/>
              <a:t>    -  universe dominated by Dark Matter and Dark Energy</a:t>
            </a:r>
          </a:p>
          <a:p>
            <a:pPr>
              <a:buFontTx/>
              <a:buNone/>
            </a:pPr>
            <a:endParaRPr lang="en-US" sz="2200" smtClean="0"/>
          </a:p>
          <a:p>
            <a:pPr>
              <a:buFontTx/>
              <a:buNone/>
            </a:pPr>
            <a:r>
              <a:rPr lang="en-US" sz="2200" smtClean="0"/>
              <a:t>  </a:t>
            </a:r>
          </a:p>
        </p:txBody>
      </p:sp>
      <p:pic>
        <p:nvPicPr>
          <p:cNvPr id="102404" name="Picture 4" descr="Cosmological_Composition_-_Pie_Char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852738"/>
            <a:ext cx="9144000" cy="386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5" name="TextBox 5"/>
          <p:cNvSpPr txBox="1">
            <a:spLocks noChangeArrowheads="1"/>
          </p:cNvSpPr>
          <p:nvPr/>
        </p:nvSpPr>
        <p:spPr bwMode="auto">
          <a:xfrm>
            <a:off x="4859338" y="6381750"/>
            <a:ext cx="41052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LCDM composition today … </a:t>
            </a:r>
          </a:p>
        </p:txBody>
      </p:sp>
    </p:spTree>
  </p:cSld>
  <p:clrMapOvr>
    <a:masterClrMapping/>
  </p:clrMapOvr>
  <p:transition>
    <p:zoom/>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04899" name="Text Box 3"/>
          <p:cNvSpPr txBox="1">
            <a:spLocks noChangeArrowheads="1"/>
          </p:cNvSpPr>
          <p:nvPr/>
        </p:nvSpPr>
        <p:spPr bwMode="auto">
          <a:xfrm>
            <a:off x="-285750" y="-500063"/>
            <a:ext cx="9720263" cy="3486151"/>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schemeClr val="accent3"/>
                </a:solidFill>
                <a:effectLst>
                  <a:outerShdw blurRad="38100" dist="38100" dir="2700000" algn="tl">
                    <a:srgbClr val="000000"/>
                  </a:outerShdw>
                </a:effectLst>
                <a:latin typeface="+mj-lt"/>
              </a:rPr>
              <a:t>Matter-Dark Energy</a:t>
            </a:r>
          </a:p>
          <a:p>
            <a:pPr algn="ctr">
              <a:lnSpc>
                <a:spcPct val="50000"/>
              </a:lnSpc>
              <a:spcBef>
                <a:spcPct val="50000"/>
              </a:spcBef>
              <a:defRPr/>
            </a:pPr>
            <a:r>
              <a:rPr lang="en-US" sz="6000" b="1" dirty="0">
                <a:solidFill>
                  <a:schemeClr val="accent3"/>
                </a:solidFill>
                <a:effectLst>
                  <a:outerShdw blurRad="38100" dist="38100" dir="2700000" algn="tl">
                    <a:srgbClr val="000000"/>
                  </a:outerShdw>
                </a:effectLst>
                <a:latin typeface="+mj-lt"/>
              </a:rPr>
              <a:t>Transition</a:t>
            </a:r>
          </a:p>
          <a:p>
            <a:pPr algn="ctr">
              <a:lnSpc>
                <a:spcPct val="50000"/>
              </a:lnSpc>
              <a:spcBef>
                <a:spcPct val="50000"/>
              </a:spcBef>
              <a:defRPr/>
            </a:pPr>
            <a:endParaRPr lang="en-US" sz="6000" b="1" dirty="0">
              <a:solidFill>
                <a:schemeClr val="accent3"/>
              </a:solidFill>
              <a:effectLst>
                <a:outerShdw blurRad="38100" dist="38100" dir="2700000" algn="tl">
                  <a:srgbClr val="000000"/>
                </a:outerShdw>
              </a:effectLst>
              <a:latin typeface="Papyrus" pitchFamily="66" charset="0"/>
            </a:endParaRPr>
          </a:p>
        </p:txBody>
      </p:sp>
      <p:sp>
        <p:nvSpPr>
          <p:cNvPr id="4" name="Rectangle 3"/>
          <p:cNvSpPr/>
          <p:nvPr/>
        </p:nvSpPr>
        <p:spPr>
          <a:xfrm>
            <a:off x="1000125" y="1928813"/>
            <a:ext cx="2214563" cy="171450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TextBox 11"/>
          <p:cNvSpPr txBox="1"/>
          <p:nvPr/>
        </p:nvSpPr>
        <p:spPr>
          <a:xfrm>
            <a:off x="642938" y="4214813"/>
            <a:ext cx="8001000" cy="2032000"/>
          </a:xfrm>
          <a:prstGeom prst="rect">
            <a:avLst/>
          </a:prstGeom>
          <a:noFill/>
        </p:spPr>
        <p:txBody>
          <a:bodyPr>
            <a:spAutoFit/>
          </a:bodyPr>
          <a:lstStyle/>
          <a:p>
            <a:pPr>
              <a:defRPr/>
            </a:pPr>
            <a:r>
              <a:rPr lang="en-US" dirty="0">
                <a:latin typeface="+mn-lt"/>
              </a:rPr>
              <a:t> </a:t>
            </a:r>
          </a:p>
          <a:p>
            <a:pPr>
              <a:defRPr/>
            </a:pPr>
            <a:endParaRPr lang="en-US" dirty="0">
              <a:latin typeface="+mn-lt"/>
            </a:endParaRPr>
          </a:p>
          <a:p>
            <a:pPr>
              <a:defRPr/>
            </a:pPr>
            <a:r>
              <a:rPr lang="en-US" dirty="0">
                <a:latin typeface="+mn-lt"/>
              </a:rPr>
              <a:t>                                         </a:t>
            </a:r>
          </a:p>
          <a:p>
            <a:pPr>
              <a:defRPr/>
            </a:pPr>
            <a:endParaRPr lang="en-US" dirty="0">
              <a:latin typeface="+mn-lt"/>
            </a:endParaRPr>
          </a:p>
          <a:p>
            <a:pPr>
              <a:defRPr/>
            </a:pPr>
            <a:endParaRPr lang="en-US" dirty="0">
              <a:latin typeface="+mn-lt"/>
            </a:endParaRPr>
          </a:p>
          <a:p>
            <a:pPr>
              <a:defRPr/>
            </a:pPr>
            <a:endParaRPr lang="en-US" dirty="0">
              <a:latin typeface="+mn-lt"/>
            </a:endParaRPr>
          </a:p>
          <a:p>
            <a:pPr>
              <a:defRPr/>
            </a:pPr>
            <a:endParaRPr lang="en-US" dirty="0">
              <a:latin typeface="+mn-lt"/>
            </a:endParaRPr>
          </a:p>
        </p:txBody>
      </p:sp>
      <p:graphicFrame>
        <p:nvGraphicFramePr>
          <p:cNvPr id="103429" name="Object 5"/>
          <p:cNvGraphicFramePr>
            <a:graphicFrameLocks noChangeAspect="1"/>
          </p:cNvGraphicFramePr>
          <p:nvPr/>
        </p:nvGraphicFramePr>
        <p:xfrm>
          <a:off x="1214438" y="2214563"/>
          <a:ext cx="1720850" cy="1092200"/>
        </p:xfrm>
        <a:graphic>
          <a:graphicData uri="http://schemas.openxmlformats.org/presentationml/2006/ole">
            <mc:AlternateContent xmlns:mc="http://schemas.openxmlformats.org/markup-compatibility/2006">
              <mc:Choice xmlns:v="urn:schemas-microsoft-com:vml" Requires="v">
                <p:oleObj spid="_x0000_s103677" name="Equation" r:id="rId3" imgW="838200" imgH="508000" progId="Equation.DSMT4">
                  <p:embed/>
                </p:oleObj>
              </mc:Choice>
              <mc:Fallback>
                <p:oleObj name="Equation" r:id="rId3" imgW="838200" imgH="508000" progId="Equation.DSMT4">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438" y="2214563"/>
                        <a:ext cx="1720850" cy="109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5" name="Left Arrow 14"/>
          <p:cNvSpPr/>
          <p:nvPr/>
        </p:nvSpPr>
        <p:spPr>
          <a:xfrm rot="10800000">
            <a:off x="3429000" y="2571750"/>
            <a:ext cx="714375" cy="357188"/>
          </a:xfrm>
          <a:prstGeom prst="leftArrow">
            <a:avLst/>
          </a:prstGeom>
          <a:solidFill>
            <a:schemeClr val="accent3"/>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ectangle 15"/>
          <p:cNvSpPr/>
          <p:nvPr/>
        </p:nvSpPr>
        <p:spPr>
          <a:xfrm>
            <a:off x="1071563" y="4786313"/>
            <a:ext cx="2143125" cy="164306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103432" name="Object 7"/>
          <p:cNvGraphicFramePr>
            <a:graphicFrameLocks noChangeAspect="1"/>
          </p:cNvGraphicFramePr>
          <p:nvPr/>
        </p:nvGraphicFramePr>
        <p:xfrm>
          <a:off x="4656138" y="2057400"/>
          <a:ext cx="3600450" cy="1557338"/>
        </p:xfrm>
        <a:graphic>
          <a:graphicData uri="http://schemas.openxmlformats.org/presentationml/2006/ole">
            <mc:AlternateContent xmlns:mc="http://schemas.openxmlformats.org/markup-compatibility/2006">
              <mc:Choice xmlns:v="urn:schemas-microsoft-com:vml" Requires="v">
                <p:oleObj spid="_x0000_s103678" name="Equation" r:id="rId5" imgW="1752600" imgH="723900" progId="Equation.DSMT4">
                  <p:embed/>
                </p:oleObj>
              </mc:Choice>
              <mc:Fallback>
                <p:oleObj name="Equation" r:id="rId5" imgW="1752600" imgH="723900" progId="Equation.DSMT4">
                  <p:embed/>
                  <p:pic>
                    <p:nvPicPr>
                      <p:cNvPr id="0" name="Object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6138" y="2057400"/>
                        <a:ext cx="3600450" cy="1557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 name="Rectangle 19"/>
          <p:cNvSpPr/>
          <p:nvPr/>
        </p:nvSpPr>
        <p:spPr>
          <a:xfrm>
            <a:off x="4357688" y="1928813"/>
            <a:ext cx="4429125" cy="171450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1" name="Right Brace 20"/>
          <p:cNvSpPr/>
          <p:nvPr/>
        </p:nvSpPr>
        <p:spPr>
          <a:xfrm>
            <a:off x="6286500" y="2071688"/>
            <a:ext cx="285750" cy="1428750"/>
          </a:xfrm>
          <a:prstGeom prst="rightBrace">
            <a:avLst/>
          </a:prstGeom>
          <a:ln w="38100">
            <a:solidFill>
              <a:schemeClr val="accent3"/>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22" name="Left Arrow 21"/>
          <p:cNvSpPr/>
          <p:nvPr/>
        </p:nvSpPr>
        <p:spPr>
          <a:xfrm rot="16200000">
            <a:off x="1750219" y="4036219"/>
            <a:ext cx="714375" cy="357187"/>
          </a:xfrm>
          <a:prstGeom prst="leftArrow">
            <a:avLst/>
          </a:prstGeom>
          <a:solidFill>
            <a:schemeClr val="accent3"/>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aphicFrame>
        <p:nvGraphicFramePr>
          <p:cNvPr id="103436" name="Object 8"/>
          <p:cNvGraphicFramePr>
            <a:graphicFrameLocks noChangeAspect="1"/>
          </p:cNvGraphicFramePr>
          <p:nvPr/>
        </p:nvGraphicFramePr>
        <p:xfrm>
          <a:off x="1103313" y="5072063"/>
          <a:ext cx="2085975" cy="1092200"/>
        </p:xfrm>
        <a:graphic>
          <a:graphicData uri="http://schemas.openxmlformats.org/presentationml/2006/ole">
            <mc:AlternateContent xmlns:mc="http://schemas.openxmlformats.org/markup-compatibility/2006">
              <mc:Choice xmlns:v="urn:schemas-microsoft-com:vml" Requires="v">
                <p:oleObj spid="_x0000_s103679" name="Equation" r:id="rId7" imgW="1016000" imgH="508000" progId="Equation.DSMT4">
                  <p:embed/>
                </p:oleObj>
              </mc:Choice>
              <mc:Fallback>
                <p:oleObj name="Equation" r:id="rId7" imgW="1016000" imgH="508000" progId="Equation.DSMT4">
                  <p:embed/>
                  <p:pic>
                    <p:nvPicPr>
                      <p:cNvPr id="0" name="Object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3313" y="5072063"/>
                        <a:ext cx="2085975" cy="109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3" name="TextBox 22"/>
          <p:cNvSpPr txBox="1"/>
          <p:nvPr/>
        </p:nvSpPr>
        <p:spPr>
          <a:xfrm>
            <a:off x="2286000" y="4071938"/>
            <a:ext cx="4286250" cy="1754187"/>
          </a:xfrm>
          <a:prstGeom prst="rect">
            <a:avLst/>
          </a:prstGeom>
          <a:noFill/>
        </p:spPr>
        <p:txBody>
          <a:bodyPr>
            <a:spAutoFit/>
          </a:bodyPr>
          <a:lstStyle/>
          <a:p>
            <a:pPr>
              <a:defRPr/>
            </a:pPr>
            <a:r>
              <a:rPr lang="en-US" dirty="0">
                <a:solidFill>
                  <a:schemeClr val="accent3"/>
                </a:solidFill>
                <a:latin typeface="+mn-lt"/>
                <a:sym typeface="Mathematica1"/>
              </a:rPr>
              <a:t>Flat</a:t>
            </a:r>
          </a:p>
          <a:p>
            <a:pPr>
              <a:defRPr/>
            </a:pPr>
            <a:r>
              <a:rPr lang="en-US" dirty="0">
                <a:solidFill>
                  <a:schemeClr val="accent3"/>
                </a:solidFill>
                <a:latin typeface="+mn-lt"/>
                <a:sym typeface="Mathematica1"/>
              </a:rPr>
              <a:t>Universe</a:t>
            </a:r>
            <a:r>
              <a:rPr lang="en-US" dirty="0">
                <a:solidFill>
                  <a:schemeClr val="accent3"/>
                </a:solidFill>
                <a:latin typeface="+mn-lt"/>
              </a:rPr>
              <a:t> </a:t>
            </a:r>
          </a:p>
          <a:p>
            <a:pPr>
              <a:defRPr/>
            </a:pPr>
            <a:endParaRPr lang="en-US" dirty="0">
              <a:latin typeface="+mn-lt"/>
            </a:endParaRPr>
          </a:p>
          <a:p>
            <a:pPr>
              <a:defRPr/>
            </a:pPr>
            <a:endParaRPr lang="en-US" dirty="0">
              <a:latin typeface="+mn-lt"/>
            </a:endParaRPr>
          </a:p>
          <a:p>
            <a:pPr>
              <a:defRPr/>
            </a:pPr>
            <a:endParaRPr lang="en-US" dirty="0">
              <a:latin typeface="+mn-lt"/>
            </a:endParaRPr>
          </a:p>
          <a:p>
            <a:pPr>
              <a:defRPr/>
            </a:pPr>
            <a:endParaRPr lang="en-US" dirty="0">
              <a:latin typeface="+mn-lt"/>
            </a:endParaRPr>
          </a:p>
        </p:txBody>
      </p:sp>
      <p:sp>
        <p:nvSpPr>
          <p:cNvPr id="24" name="TextBox 23"/>
          <p:cNvSpPr txBox="1"/>
          <p:nvPr/>
        </p:nvSpPr>
        <p:spPr>
          <a:xfrm>
            <a:off x="3571875" y="3786188"/>
            <a:ext cx="5715000" cy="2586037"/>
          </a:xfrm>
          <a:prstGeom prst="rect">
            <a:avLst/>
          </a:prstGeom>
          <a:noFill/>
        </p:spPr>
        <p:txBody>
          <a:bodyPr>
            <a:spAutoFit/>
          </a:bodyPr>
          <a:lstStyle/>
          <a:p>
            <a:pPr>
              <a:defRPr/>
            </a:pPr>
            <a:r>
              <a:rPr lang="en-US" dirty="0">
                <a:solidFill>
                  <a:schemeClr val="accent3"/>
                </a:solidFill>
                <a:latin typeface="+mn-lt"/>
                <a:sym typeface="Mathematica1"/>
              </a:rPr>
              <a:t>Note:    a more appropriate characteristic transition</a:t>
            </a:r>
          </a:p>
          <a:p>
            <a:pPr>
              <a:defRPr/>
            </a:pPr>
            <a:r>
              <a:rPr lang="en-US" dirty="0">
                <a:solidFill>
                  <a:schemeClr val="accent3"/>
                </a:solidFill>
                <a:latin typeface="+mn-lt"/>
                <a:sym typeface="Mathematica1"/>
              </a:rPr>
              <a:t>             is that at which the deceleration turns into </a:t>
            </a:r>
          </a:p>
          <a:p>
            <a:pPr>
              <a:defRPr/>
            </a:pPr>
            <a:r>
              <a:rPr lang="en-US" dirty="0">
                <a:solidFill>
                  <a:schemeClr val="accent3"/>
                </a:solidFill>
                <a:latin typeface="+mn-lt"/>
                <a:sym typeface="Mathematica1"/>
              </a:rPr>
              <a:t>             acceleration:</a:t>
            </a:r>
          </a:p>
          <a:p>
            <a:pPr>
              <a:defRPr/>
            </a:pPr>
            <a:endParaRPr lang="en-US" dirty="0">
              <a:latin typeface="+mn-lt"/>
              <a:sym typeface="Mathematica1"/>
            </a:endParaRPr>
          </a:p>
          <a:p>
            <a:pPr>
              <a:defRPr/>
            </a:pPr>
            <a:r>
              <a:rPr lang="en-US" dirty="0">
                <a:latin typeface="+mn-lt"/>
              </a:rPr>
              <a:t> </a:t>
            </a:r>
          </a:p>
          <a:p>
            <a:pPr>
              <a:defRPr/>
            </a:pPr>
            <a:endParaRPr lang="en-US" dirty="0">
              <a:latin typeface="+mn-lt"/>
            </a:endParaRPr>
          </a:p>
          <a:p>
            <a:pPr>
              <a:defRPr/>
            </a:pPr>
            <a:endParaRPr lang="en-US" dirty="0">
              <a:latin typeface="+mn-lt"/>
            </a:endParaRPr>
          </a:p>
          <a:p>
            <a:pPr>
              <a:defRPr/>
            </a:pPr>
            <a:endParaRPr lang="en-US" dirty="0">
              <a:latin typeface="+mn-lt"/>
            </a:endParaRPr>
          </a:p>
          <a:p>
            <a:pPr>
              <a:defRPr/>
            </a:pPr>
            <a:endParaRPr lang="en-US" dirty="0">
              <a:latin typeface="+mn-lt"/>
            </a:endParaRPr>
          </a:p>
        </p:txBody>
      </p:sp>
      <p:graphicFrame>
        <p:nvGraphicFramePr>
          <p:cNvPr id="103439" name="Object 9"/>
          <p:cNvGraphicFramePr>
            <a:graphicFrameLocks noChangeAspect="1"/>
          </p:cNvGraphicFramePr>
          <p:nvPr/>
        </p:nvGraphicFramePr>
        <p:xfrm>
          <a:off x="4676775" y="5000625"/>
          <a:ext cx="3884613" cy="1092200"/>
        </p:xfrm>
        <a:graphic>
          <a:graphicData uri="http://schemas.openxmlformats.org/presentationml/2006/ole">
            <mc:AlternateContent xmlns:mc="http://schemas.openxmlformats.org/markup-compatibility/2006">
              <mc:Choice xmlns:v="urn:schemas-microsoft-com:vml" Requires="v">
                <p:oleObj spid="_x0000_s103680" name="Equation" r:id="rId9" imgW="1892300" imgH="508000" progId="Equation.DSMT4">
                  <p:embed/>
                </p:oleObj>
              </mc:Choice>
              <mc:Fallback>
                <p:oleObj name="Equation" r:id="rId9" imgW="1892300" imgH="508000" progId="Equation.DSMT4">
                  <p:embed/>
                  <p:pic>
                    <p:nvPicPr>
                      <p:cNvPr id="0" name="Object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76775" y="5000625"/>
                        <a:ext cx="3884613" cy="109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5" name="Rectangle 24"/>
          <p:cNvSpPr/>
          <p:nvPr/>
        </p:nvSpPr>
        <p:spPr>
          <a:xfrm>
            <a:off x="4429125" y="4786313"/>
            <a:ext cx="4357688" cy="164306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p:zoom/>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6978" name="AutoShape 2"/>
          <p:cNvSpPr>
            <a:spLocks noChangeArrowheads="1"/>
          </p:cNvSpPr>
          <p:nvPr/>
        </p:nvSpPr>
        <p:spPr bwMode="auto">
          <a:xfrm>
            <a:off x="250825" y="1989138"/>
            <a:ext cx="8713788" cy="3095625"/>
          </a:xfrm>
          <a:prstGeom prst="roundRect">
            <a:avLst>
              <a:gd name="adj" fmla="val 16667"/>
            </a:avLst>
          </a:prstGeom>
          <a:solidFill>
            <a:srgbClr val="C0C0C0">
              <a:alpha val="45097"/>
            </a:srgbClr>
          </a:solidFill>
          <a:ln w="38100">
            <a:solidFill>
              <a:schemeClr val="bg1"/>
            </a:solidFill>
            <a:round/>
            <a:headEnd/>
            <a:tailEnd/>
          </a:ln>
        </p:spPr>
        <p:txBody>
          <a:bodyPr wrap="none" anchor="ctr"/>
          <a:lstStyle/>
          <a:p>
            <a:endParaRPr lang="en-US">
              <a:solidFill>
                <a:srgbClr val="000000"/>
              </a:solidFill>
            </a:endParaRPr>
          </a:p>
        </p:txBody>
      </p:sp>
      <p:sp>
        <p:nvSpPr>
          <p:cNvPr id="858115" name="Text Box 3"/>
          <p:cNvSpPr txBox="1">
            <a:spLocks noChangeArrowheads="1"/>
          </p:cNvSpPr>
          <p:nvPr/>
        </p:nvSpPr>
        <p:spPr bwMode="auto">
          <a:xfrm>
            <a:off x="-540269" y="2204864"/>
            <a:ext cx="9720263" cy="1828193"/>
          </a:xfrm>
          <a:prstGeom prst="rect">
            <a:avLst/>
          </a:prstGeom>
          <a:noFill/>
          <a:ln w="9525">
            <a:noFill/>
            <a:miter lim="800000"/>
            <a:headEnd/>
            <a:tailEnd/>
          </a:ln>
          <a:effectLst/>
        </p:spPr>
        <p:txBody>
          <a:bodyPr>
            <a:spAutoFit/>
          </a:bodyPr>
          <a:lstStyle/>
          <a:p>
            <a:pPr algn="ctr">
              <a:lnSpc>
                <a:spcPct val="8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4800" b="1" dirty="0">
                <a:solidFill>
                  <a:srgbClr val="FFFF00"/>
                </a:solidFill>
                <a:effectLst>
                  <a:outerShdw blurRad="38100" dist="38100" dir="2700000" algn="tl">
                    <a:srgbClr val="000000"/>
                  </a:outerShdw>
                </a:effectLst>
                <a:latin typeface="Papyrus" pitchFamily="66" charset="0"/>
              </a:rPr>
              <a:t>   </a:t>
            </a:r>
            <a:r>
              <a:rPr lang="en-US" sz="6000" b="1" dirty="0" smtClean="0">
                <a:solidFill>
                  <a:srgbClr val="FFFFD9"/>
                </a:solidFill>
                <a:effectLst>
                  <a:outerShdw blurRad="38100" dist="38100" dir="2700000" algn="tl">
                    <a:srgbClr val="000000"/>
                  </a:outerShdw>
                </a:effectLst>
                <a:latin typeface="Arial"/>
              </a:rPr>
              <a:t>Cosmic Future</a:t>
            </a:r>
            <a:endParaRPr lang="en-US" sz="6000" b="1" dirty="0">
              <a:solidFill>
                <a:srgbClr val="FFFFD9"/>
              </a:solidFill>
              <a:effectLst>
                <a:outerShdw blurRad="38100" dist="38100" dir="2700000" algn="tl">
                  <a:srgbClr val="000000"/>
                </a:outerShdw>
              </a:effectLst>
              <a:latin typeface="Arial"/>
            </a:endParaRPr>
          </a:p>
        </p:txBody>
      </p:sp>
    </p:spTree>
    <p:extLst>
      <p:ext uri="{BB962C8B-B14F-4D97-AF65-F5344CB8AC3E}">
        <p14:creationId xmlns:p14="http://schemas.microsoft.com/office/powerpoint/2010/main" val="2060519573"/>
      </p:ext>
    </p:extLst>
  </p:cSld>
  <p:clrMapOvr>
    <a:masterClrMapping/>
  </p:clrMapOvr>
  <p:transition>
    <p:zoom/>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428625" y="5715000"/>
            <a:ext cx="8286750" cy="1000125"/>
          </a:xfrm>
          <a:prstGeom prst="rect">
            <a:avLst/>
          </a:prstGeom>
          <a:solidFill>
            <a:schemeClr val="accent5"/>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6000" b="1" dirty="0">
                <a:solidFill>
                  <a:srgbClr val="000000">
                    <a:lumMod val="85000"/>
                    <a:lumOff val="15000"/>
                  </a:srgbClr>
                </a:solidFill>
                <a:effectLst>
                  <a:outerShdw blurRad="38100" dist="38100" dir="2700000" algn="tl">
                    <a:srgbClr val="000000"/>
                  </a:outerShdw>
                </a:effectLst>
                <a:latin typeface="Arial"/>
              </a:rPr>
              <a:t>Cosmic  Horizons</a:t>
            </a:r>
          </a:p>
          <a:p>
            <a:pPr algn="ctr">
              <a:lnSpc>
                <a:spcPct val="50000"/>
              </a:lnSpc>
              <a:spcBef>
                <a:spcPct val="50000"/>
              </a:spcBef>
              <a:defRPr/>
            </a:pPr>
            <a:endParaRPr lang="en-US" sz="6000" b="1" dirty="0">
              <a:solidFill>
                <a:srgbClr val="000000"/>
              </a:solidFill>
              <a:effectLst>
                <a:outerShdw blurRad="38100" dist="38100" dir="2700000" algn="tl">
                  <a:srgbClr val="000000"/>
                </a:outerShdw>
              </a:effectLst>
              <a:latin typeface="Papyrus" pitchFamily="66" charset="0"/>
            </a:endParaRPr>
          </a:p>
        </p:txBody>
      </p:sp>
      <p:pic>
        <p:nvPicPr>
          <p:cNvPr id="128004" name="Picture 7" descr="horizon_prob.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3350" y="1231900"/>
            <a:ext cx="8877300" cy="439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714375" y="5857875"/>
            <a:ext cx="8072438" cy="769938"/>
          </a:xfrm>
          <a:prstGeom prst="rect">
            <a:avLst/>
          </a:prstGeom>
          <a:noFill/>
        </p:spPr>
        <p:txBody>
          <a:bodyPr>
            <a:spAutoFit/>
          </a:bodyPr>
          <a:lstStyle/>
          <a:p>
            <a:pPr>
              <a:defRPr/>
            </a:pPr>
            <a:r>
              <a:rPr lang="en-US" sz="2200" b="1" dirty="0">
                <a:solidFill>
                  <a:srgbClr val="000000">
                    <a:lumMod val="75000"/>
                    <a:lumOff val="25000"/>
                  </a:srgbClr>
                </a:solidFill>
                <a:latin typeface="Arial"/>
              </a:rPr>
              <a:t>Particle Horizon of the Universe:</a:t>
            </a:r>
          </a:p>
          <a:p>
            <a:pPr>
              <a:defRPr/>
            </a:pPr>
            <a:r>
              <a:rPr lang="en-US" sz="2200" b="1" dirty="0">
                <a:solidFill>
                  <a:srgbClr val="000000">
                    <a:lumMod val="75000"/>
                    <a:lumOff val="25000"/>
                  </a:srgbClr>
                </a:solidFill>
                <a:latin typeface="Arial"/>
              </a:rPr>
              <a:t>distance that light travelled since the Big Bang</a:t>
            </a:r>
          </a:p>
        </p:txBody>
      </p:sp>
    </p:spTree>
    <p:extLst>
      <p:ext uri="{BB962C8B-B14F-4D97-AF65-F5344CB8AC3E}">
        <p14:creationId xmlns:p14="http://schemas.microsoft.com/office/powerpoint/2010/main" val="199614252"/>
      </p:ext>
    </p:extLst>
  </p:cSld>
  <p:clrMapOvr>
    <a:masterClrMapping/>
  </p:clrMapOvr>
  <p:transition>
    <p:zoom/>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Rectangle 6"/>
          <p:cNvSpPr/>
          <p:nvPr/>
        </p:nvSpPr>
        <p:spPr>
          <a:xfrm>
            <a:off x="571500" y="5715000"/>
            <a:ext cx="7929563" cy="1000125"/>
          </a:xfrm>
          <a:prstGeom prst="rect">
            <a:avLst/>
          </a:prstGeom>
          <a:no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5500" b="1" dirty="0">
                <a:solidFill>
                  <a:srgbClr val="FFFFE9"/>
                </a:solidFill>
                <a:effectLst>
                  <a:outerShdw blurRad="38100" dist="38100" dir="2700000" algn="tl">
                    <a:srgbClr val="000000"/>
                  </a:outerShdw>
                </a:effectLst>
                <a:latin typeface="Arial"/>
              </a:rPr>
              <a:t>Cosmic Particle Horizon</a:t>
            </a:r>
          </a:p>
          <a:p>
            <a:pPr algn="ctr">
              <a:lnSpc>
                <a:spcPct val="50000"/>
              </a:lnSpc>
              <a:spcBef>
                <a:spcPct val="50000"/>
              </a:spcBef>
              <a:defRPr/>
            </a:pPr>
            <a:endParaRPr lang="en-US" sz="6000" b="1" dirty="0">
              <a:solidFill>
                <a:srgbClr val="FFFFE9"/>
              </a:solidFill>
              <a:effectLst>
                <a:outerShdw blurRad="38100" dist="38100" dir="2700000" algn="tl">
                  <a:srgbClr val="000000"/>
                </a:outerShdw>
              </a:effectLst>
              <a:latin typeface="Papyrus" pitchFamily="66" charset="0"/>
            </a:endParaRPr>
          </a:p>
        </p:txBody>
      </p:sp>
      <p:sp>
        <p:nvSpPr>
          <p:cNvPr id="9" name="TextBox 8"/>
          <p:cNvSpPr txBox="1"/>
          <p:nvPr/>
        </p:nvSpPr>
        <p:spPr>
          <a:xfrm>
            <a:off x="714375" y="5857875"/>
            <a:ext cx="8072438" cy="769938"/>
          </a:xfrm>
          <a:prstGeom prst="rect">
            <a:avLst/>
          </a:prstGeom>
          <a:noFill/>
        </p:spPr>
        <p:txBody>
          <a:bodyPr>
            <a:spAutoFit/>
          </a:bodyPr>
          <a:lstStyle/>
          <a:p>
            <a:pPr>
              <a:defRPr/>
            </a:pPr>
            <a:r>
              <a:rPr lang="en-US" sz="2200" b="1" dirty="0">
                <a:solidFill>
                  <a:srgbClr val="FFFFD9">
                    <a:lumMod val="85000"/>
                    <a:lumOff val="15000"/>
                  </a:srgbClr>
                </a:solidFill>
                <a:latin typeface="Arial"/>
              </a:rPr>
              <a:t>Particle Horizon of the Universe:</a:t>
            </a:r>
          </a:p>
          <a:p>
            <a:pPr>
              <a:defRPr/>
            </a:pPr>
            <a:r>
              <a:rPr lang="en-US" sz="2200" b="1" dirty="0">
                <a:solidFill>
                  <a:srgbClr val="FFFFD9">
                    <a:lumMod val="85000"/>
                    <a:lumOff val="15000"/>
                  </a:srgbClr>
                </a:solidFill>
                <a:latin typeface="Arial"/>
              </a:rPr>
              <a:t>distance that light travelled since the Big Bang</a:t>
            </a:r>
          </a:p>
        </p:txBody>
      </p:sp>
      <p:graphicFrame>
        <p:nvGraphicFramePr>
          <p:cNvPr id="129029" name="Object 4"/>
          <p:cNvGraphicFramePr>
            <a:graphicFrameLocks noChangeAspect="1"/>
          </p:cNvGraphicFramePr>
          <p:nvPr/>
        </p:nvGraphicFramePr>
        <p:xfrm>
          <a:off x="5000625" y="2143125"/>
          <a:ext cx="2928938" cy="492125"/>
        </p:xfrm>
        <a:graphic>
          <a:graphicData uri="http://schemas.openxmlformats.org/presentationml/2006/ole">
            <mc:AlternateContent xmlns:mc="http://schemas.openxmlformats.org/markup-compatibility/2006">
              <mc:Choice xmlns:v="urn:schemas-microsoft-com:vml" Requires="v">
                <p:oleObj spid="_x0000_s187446" name="Equation" r:id="rId3" imgW="1358900" imgH="228600" progId="Equation.DSMT4">
                  <p:embed/>
                </p:oleObj>
              </mc:Choice>
              <mc:Fallback>
                <p:oleObj name="Equation" r:id="rId3" imgW="1358900" imgH="228600"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0625" y="2143125"/>
                        <a:ext cx="2928938"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 name="TextBox 9"/>
          <p:cNvSpPr txBox="1"/>
          <p:nvPr/>
        </p:nvSpPr>
        <p:spPr>
          <a:xfrm>
            <a:off x="500063" y="1357313"/>
            <a:ext cx="5715000" cy="1754187"/>
          </a:xfrm>
          <a:prstGeom prst="rect">
            <a:avLst/>
          </a:prstGeom>
          <a:noFill/>
        </p:spPr>
        <p:txBody>
          <a:bodyPr>
            <a:spAutoFit/>
          </a:bodyPr>
          <a:lstStyle/>
          <a:p>
            <a:pPr>
              <a:defRPr/>
            </a:pPr>
            <a:r>
              <a:rPr lang="en-US" b="1" dirty="0">
                <a:solidFill>
                  <a:srgbClr val="FFFFE9"/>
                </a:solidFill>
                <a:latin typeface="Arial"/>
              </a:rPr>
              <a:t>Light travel in an expanding Universe:</a:t>
            </a:r>
          </a:p>
          <a:p>
            <a:pPr>
              <a:defRPr/>
            </a:pPr>
            <a:endParaRPr lang="en-US" b="1" dirty="0">
              <a:solidFill>
                <a:srgbClr val="FFFFE9"/>
              </a:solidFill>
              <a:latin typeface="Arial"/>
            </a:endParaRPr>
          </a:p>
          <a:p>
            <a:pPr>
              <a:defRPr/>
            </a:pPr>
            <a:endParaRPr lang="en-US" b="1" dirty="0">
              <a:solidFill>
                <a:srgbClr val="FFFFE9"/>
              </a:solidFill>
              <a:latin typeface="Arial"/>
            </a:endParaRPr>
          </a:p>
          <a:p>
            <a:pPr>
              <a:defRPr/>
            </a:pPr>
            <a:r>
              <a:rPr lang="en-US" b="1" dirty="0">
                <a:solidFill>
                  <a:srgbClr val="FFFFE9"/>
                </a:solidFill>
                <a:latin typeface="Arial"/>
                <a:sym typeface="Mathematica1"/>
              </a:rPr>
              <a:t>      </a:t>
            </a:r>
            <a:r>
              <a:rPr lang="en-US" b="1" dirty="0">
                <a:solidFill>
                  <a:srgbClr val="FFFFE9"/>
                </a:solidFill>
                <a:latin typeface="Arial"/>
              </a:rPr>
              <a:t>Robertson-Walker metric:</a:t>
            </a:r>
          </a:p>
          <a:p>
            <a:pPr>
              <a:defRPr/>
            </a:pPr>
            <a:endParaRPr lang="en-US" b="1" dirty="0">
              <a:solidFill>
                <a:srgbClr val="FFFFE9"/>
              </a:solidFill>
              <a:latin typeface="Arial"/>
            </a:endParaRPr>
          </a:p>
          <a:p>
            <a:pPr>
              <a:defRPr/>
            </a:pPr>
            <a:r>
              <a:rPr lang="en-US" b="1" dirty="0">
                <a:solidFill>
                  <a:srgbClr val="FFFFE9"/>
                </a:solidFill>
                <a:latin typeface="Arial"/>
                <a:sym typeface="Mathematica1"/>
              </a:rPr>
              <a:t>      </a:t>
            </a:r>
            <a:r>
              <a:rPr lang="en-US" b="1" dirty="0">
                <a:solidFill>
                  <a:srgbClr val="FFFFE9"/>
                </a:solidFill>
                <a:latin typeface="Arial"/>
              </a:rPr>
              <a:t>Light:</a:t>
            </a:r>
          </a:p>
        </p:txBody>
      </p:sp>
      <p:graphicFrame>
        <p:nvGraphicFramePr>
          <p:cNvPr id="129031" name="Object 3"/>
          <p:cNvGraphicFramePr>
            <a:graphicFrameLocks noChangeAspect="1"/>
          </p:cNvGraphicFramePr>
          <p:nvPr/>
        </p:nvGraphicFramePr>
        <p:xfrm>
          <a:off x="5000625" y="2643188"/>
          <a:ext cx="1039813" cy="492125"/>
        </p:xfrm>
        <a:graphic>
          <a:graphicData uri="http://schemas.openxmlformats.org/presentationml/2006/ole">
            <mc:AlternateContent xmlns:mc="http://schemas.openxmlformats.org/markup-compatibility/2006">
              <mc:Choice xmlns:v="urn:schemas-microsoft-com:vml" Requires="v">
                <p:oleObj spid="_x0000_s187447" name="Equation" r:id="rId5" imgW="482391" imgH="228501" progId="Equation.DSMT4">
                  <p:embed/>
                </p:oleObj>
              </mc:Choice>
              <mc:Fallback>
                <p:oleObj name="Equation" r:id="rId5" imgW="482391" imgH="228501"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00625" y="2643188"/>
                        <a:ext cx="1039813" cy="49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1" name="Rectangle 10"/>
          <p:cNvSpPr/>
          <p:nvPr/>
        </p:nvSpPr>
        <p:spPr>
          <a:xfrm>
            <a:off x="571500" y="2071688"/>
            <a:ext cx="7858125" cy="114300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graphicFrame>
        <p:nvGraphicFramePr>
          <p:cNvPr id="129033" name="Object 4"/>
          <p:cNvGraphicFramePr>
            <a:graphicFrameLocks noChangeAspect="1"/>
          </p:cNvGraphicFramePr>
          <p:nvPr/>
        </p:nvGraphicFramePr>
        <p:xfrm>
          <a:off x="1000125" y="3429000"/>
          <a:ext cx="2362200" cy="1357313"/>
        </p:xfrm>
        <a:graphic>
          <a:graphicData uri="http://schemas.openxmlformats.org/presentationml/2006/ole">
            <mc:AlternateContent xmlns:mc="http://schemas.openxmlformats.org/markup-compatibility/2006">
              <mc:Choice xmlns:v="urn:schemas-microsoft-com:vml" Requires="v">
                <p:oleObj spid="_x0000_s187448" name="Equation" r:id="rId7" imgW="837836" imgH="482391" progId="Equation.DSMT4">
                  <p:embed/>
                </p:oleObj>
              </mc:Choice>
              <mc:Fallback>
                <p:oleObj name="Equation" r:id="rId7" imgW="837836" imgH="482391" progId="Equation.DSMT4">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0125" y="3429000"/>
                        <a:ext cx="2362200" cy="1357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9034" name="Object 5"/>
          <p:cNvGraphicFramePr>
            <a:graphicFrameLocks noChangeAspect="1"/>
          </p:cNvGraphicFramePr>
          <p:nvPr/>
        </p:nvGraphicFramePr>
        <p:xfrm>
          <a:off x="5072063" y="3429000"/>
          <a:ext cx="3040062" cy="1357313"/>
        </p:xfrm>
        <a:graphic>
          <a:graphicData uri="http://schemas.openxmlformats.org/presentationml/2006/ole">
            <mc:AlternateContent xmlns:mc="http://schemas.openxmlformats.org/markup-compatibility/2006">
              <mc:Choice xmlns:v="urn:schemas-microsoft-com:vml" Requires="v">
                <p:oleObj spid="_x0000_s187449" name="Equation" r:id="rId9" imgW="1079032" imgH="482391" progId="Equation.DSMT4">
                  <p:embed/>
                </p:oleObj>
              </mc:Choice>
              <mc:Fallback>
                <p:oleObj name="Equation" r:id="rId9" imgW="1079032" imgH="482391" progId="Equation.DSMT4">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72063" y="3429000"/>
                        <a:ext cx="3040062" cy="1357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Rectangle 11"/>
          <p:cNvSpPr/>
          <p:nvPr/>
        </p:nvSpPr>
        <p:spPr>
          <a:xfrm>
            <a:off x="571500" y="3500438"/>
            <a:ext cx="3357563" cy="192881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3" name="Rectangle 12"/>
          <p:cNvSpPr/>
          <p:nvPr/>
        </p:nvSpPr>
        <p:spPr>
          <a:xfrm>
            <a:off x="4857750" y="3500438"/>
            <a:ext cx="3571875" cy="19288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4" name="TextBox 13"/>
          <p:cNvSpPr txBox="1"/>
          <p:nvPr/>
        </p:nvSpPr>
        <p:spPr>
          <a:xfrm>
            <a:off x="714375" y="5000625"/>
            <a:ext cx="3286125" cy="307975"/>
          </a:xfrm>
          <a:prstGeom prst="rect">
            <a:avLst/>
          </a:prstGeom>
          <a:noFill/>
        </p:spPr>
        <p:txBody>
          <a:bodyPr>
            <a:spAutoFit/>
          </a:bodyPr>
          <a:lstStyle/>
          <a:p>
            <a:pPr>
              <a:defRPr/>
            </a:pPr>
            <a:r>
              <a:rPr lang="en-US" sz="1400" dirty="0">
                <a:solidFill>
                  <a:srgbClr val="FFFFE9"/>
                </a:solidFill>
                <a:latin typeface="Arial"/>
              </a:rPr>
              <a:t>Horizon distance in </a:t>
            </a:r>
            <a:r>
              <a:rPr lang="en-US" sz="1400" dirty="0" err="1">
                <a:solidFill>
                  <a:srgbClr val="FFFFE9"/>
                </a:solidFill>
                <a:latin typeface="Arial"/>
              </a:rPr>
              <a:t>comoving</a:t>
            </a:r>
            <a:r>
              <a:rPr lang="en-US" sz="1400" dirty="0">
                <a:solidFill>
                  <a:srgbClr val="FFFFE9"/>
                </a:solidFill>
                <a:latin typeface="Arial"/>
              </a:rPr>
              <a:t> space</a:t>
            </a:r>
          </a:p>
        </p:txBody>
      </p:sp>
      <p:sp>
        <p:nvSpPr>
          <p:cNvPr id="15" name="TextBox 14"/>
          <p:cNvSpPr txBox="1"/>
          <p:nvPr/>
        </p:nvSpPr>
        <p:spPr>
          <a:xfrm>
            <a:off x="5000625" y="5072063"/>
            <a:ext cx="3286125" cy="307975"/>
          </a:xfrm>
          <a:prstGeom prst="rect">
            <a:avLst/>
          </a:prstGeom>
          <a:noFill/>
        </p:spPr>
        <p:txBody>
          <a:bodyPr>
            <a:spAutoFit/>
          </a:bodyPr>
          <a:lstStyle/>
          <a:p>
            <a:pPr>
              <a:defRPr/>
            </a:pPr>
            <a:r>
              <a:rPr lang="en-US" sz="1400" dirty="0">
                <a:solidFill>
                  <a:srgbClr val="FFFFE9"/>
                </a:solidFill>
                <a:latin typeface="Arial"/>
              </a:rPr>
              <a:t>Horizon distance in physical space</a:t>
            </a:r>
          </a:p>
        </p:txBody>
      </p:sp>
      <p:sp>
        <p:nvSpPr>
          <p:cNvPr id="16" name="Left-Right Arrow 15"/>
          <p:cNvSpPr/>
          <p:nvPr/>
        </p:nvSpPr>
        <p:spPr>
          <a:xfrm>
            <a:off x="4071938" y="4286250"/>
            <a:ext cx="642937" cy="428625"/>
          </a:xfrm>
          <a:prstGeom prst="leftRightArrow">
            <a:avLst/>
          </a:prstGeom>
          <a:solidFill>
            <a:schemeClr val="accent3"/>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Tree>
    <p:extLst>
      <p:ext uri="{BB962C8B-B14F-4D97-AF65-F5344CB8AC3E}">
        <p14:creationId xmlns:p14="http://schemas.microsoft.com/office/powerpoint/2010/main" val="510281894"/>
      </p:ext>
    </p:extLst>
  </p:cSld>
  <p:clrMapOvr>
    <a:masterClrMapping/>
  </p:clrMapOvr>
  <p:transition>
    <p:zoom/>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Rectangle 6"/>
          <p:cNvSpPr/>
          <p:nvPr/>
        </p:nvSpPr>
        <p:spPr>
          <a:xfrm>
            <a:off x="535780" y="1071563"/>
            <a:ext cx="7929563" cy="1000125"/>
          </a:xfrm>
          <a:prstGeom prst="rect">
            <a:avLst/>
          </a:prstGeom>
          <a:no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104899" name="Text Box 3"/>
          <p:cNvSpPr txBox="1">
            <a:spLocks noChangeArrowheads="1"/>
          </p:cNvSpPr>
          <p:nvPr/>
        </p:nvSpPr>
        <p:spPr bwMode="auto">
          <a:xfrm>
            <a:off x="-285750" y="-500063"/>
            <a:ext cx="9720263" cy="2446338"/>
          </a:xfrm>
          <a:prstGeom prst="rect">
            <a:avLst/>
          </a:prstGeom>
          <a:noFill/>
          <a:ln w="9525">
            <a:noFill/>
            <a:miter lim="800000"/>
            <a:headEnd/>
            <a:tailEnd/>
          </a:ln>
          <a:effectLst/>
        </p:spPr>
        <p:txBody>
          <a:bodyPr>
            <a:spAutoFit/>
          </a:bodyPr>
          <a:lstStyle/>
          <a:p>
            <a:pPr algn="ctr">
              <a:lnSpc>
                <a:spcPct val="50000"/>
              </a:lnSpc>
              <a:spcBef>
                <a:spcPct val="50000"/>
              </a:spcBef>
              <a:defRPr/>
            </a:pPr>
            <a:endParaRPr lang="en-US" sz="6600" b="1" dirty="0">
              <a:solidFill>
                <a:srgbClr val="FFCC00"/>
              </a:solidFill>
              <a:effectLst>
                <a:outerShdw blurRad="38100" dist="38100" dir="2700000" algn="tl">
                  <a:srgbClr val="000000"/>
                </a:outerShdw>
              </a:effectLst>
              <a:latin typeface="Papyrus" pitchFamily="66" charset="0"/>
            </a:endParaRPr>
          </a:p>
          <a:p>
            <a:pPr algn="ctr">
              <a:lnSpc>
                <a:spcPct val="50000"/>
              </a:lnSpc>
              <a:spcBef>
                <a:spcPct val="50000"/>
              </a:spcBef>
              <a:defRPr/>
            </a:pPr>
            <a:r>
              <a:rPr lang="en-US" sz="5500" b="1" dirty="0">
                <a:solidFill>
                  <a:srgbClr val="FFFFE9"/>
                </a:solidFill>
                <a:effectLst>
                  <a:outerShdw blurRad="38100" dist="38100" dir="2700000" algn="tl">
                    <a:srgbClr val="000000"/>
                  </a:outerShdw>
                </a:effectLst>
                <a:latin typeface="Arial"/>
              </a:rPr>
              <a:t>Cosmic Particle Horizon</a:t>
            </a:r>
          </a:p>
          <a:p>
            <a:pPr algn="ctr">
              <a:lnSpc>
                <a:spcPct val="50000"/>
              </a:lnSpc>
              <a:spcBef>
                <a:spcPct val="50000"/>
              </a:spcBef>
              <a:defRPr/>
            </a:pPr>
            <a:endParaRPr lang="en-US" sz="6000" b="1" dirty="0">
              <a:solidFill>
                <a:srgbClr val="FFFFE9"/>
              </a:solidFill>
              <a:effectLst>
                <a:outerShdw blurRad="38100" dist="38100" dir="2700000" algn="tl">
                  <a:srgbClr val="000000"/>
                </a:outerShdw>
              </a:effectLst>
              <a:latin typeface="Papyrus" pitchFamily="66" charset="0"/>
            </a:endParaRPr>
          </a:p>
        </p:txBody>
      </p:sp>
      <p:sp>
        <p:nvSpPr>
          <p:cNvPr id="9" name="TextBox 8"/>
          <p:cNvSpPr txBox="1"/>
          <p:nvPr/>
        </p:nvSpPr>
        <p:spPr>
          <a:xfrm>
            <a:off x="603064" y="1186656"/>
            <a:ext cx="8072438" cy="769938"/>
          </a:xfrm>
          <a:prstGeom prst="rect">
            <a:avLst/>
          </a:prstGeom>
          <a:noFill/>
        </p:spPr>
        <p:txBody>
          <a:bodyPr>
            <a:spAutoFit/>
          </a:bodyPr>
          <a:lstStyle/>
          <a:p>
            <a:pPr>
              <a:defRPr/>
            </a:pPr>
            <a:r>
              <a:rPr lang="en-US" sz="2200" b="1" dirty="0">
                <a:solidFill>
                  <a:srgbClr val="FFFFD9">
                    <a:lumMod val="85000"/>
                    <a:lumOff val="15000"/>
                  </a:srgbClr>
                </a:solidFill>
                <a:latin typeface="Arial"/>
              </a:rPr>
              <a:t>Particle Horizon of the Universe:</a:t>
            </a:r>
          </a:p>
          <a:p>
            <a:pPr>
              <a:defRPr/>
            </a:pPr>
            <a:r>
              <a:rPr lang="en-US" sz="2200" b="1" dirty="0">
                <a:solidFill>
                  <a:srgbClr val="FFFFD9">
                    <a:lumMod val="85000"/>
                    <a:lumOff val="15000"/>
                  </a:srgbClr>
                </a:solidFill>
                <a:latin typeface="Arial"/>
              </a:rPr>
              <a:t>distance that light travelled since the Big Bang</a:t>
            </a:r>
          </a:p>
        </p:txBody>
      </p:sp>
      <p:sp>
        <p:nvSpPr>
          <p:cNvPr id="11" name="Rectangle 10"/>
          <p:cNvSpPr/>
          <p:nvPr/>
        </p:nvSpPr>
        <p:spPr>
          <a:xfrm>
            <a:off x="571498" y="4293096"/>
            <a:ext cx="7858125" cy="243914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graphicFrame>
        <p:nvGraphicFramePr>
          <p:cNvPr id="129033" name="Object 4"/>
          <p:cNvGraphicFramePr>
            <a:graphicFrameLocks noChangeAspect="1"/>
          </p:cNvGraphicFramePr>
          <p:nvPr>
            <p:extLst>
              <p:ext uri="{D42A27DB-BD31-4B8C-83A1-F6EECF244321}">
                <p14:modId xmlns:p14="http://schemas.microsoft.com/office/powerpoint/2010/main" val="3387337078"/>
              </p:ext>
            </p:extLst>
          </p:nvPr>
        </p:nvGraphicFramePr>
        <p:xfrm>
          <a:off x="1065026" y="2221238"/>
          <a:ext cx="2362200" cy="1357313"/>
        </p:xfrm>
        <a:graphic>
          <a:graphicData uri="http://schemas.openxmlformats.org/presentationml/2006/ole">
            <mc:AlternateContent xmlns:mc="http://schemas.openxmlformats.org/markup-compatibility/2006">
              <mc:Choice xmlns:v="urn:schemas-microsoft-com:vml" Requires="v">
                <p:oleObj spid="_x0000_s190512" name="Equation" r:id="rId3" imgW="837836" imgH="482391" progId="Equation.DSMT4">
                  <p:embed/>
                </p:oleObj>
              </mc:Choice>
              <mc:Fallback>
                <p:oleObj name="Equation" r:id="rId3" imgW="837836" imgH="482391" progId="Equation.DSMT4">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5026" y="2221238"/>
                        <a:ext cx="2362200" cy="1357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29034" name="Object 5"/>
          <p:cNvGraphicFramePr>
            <a:graphicFrameLocks noChangeAspect="1"/>
          </p:cNvGraphicFramePr>
          <p:nvPr>
            <p:extLst>
              <p:ext uri="{D42A27DB-BD31-4B8C-83A1-F6EECF244321}">
                <p14:modId xmlns:p14="http://schemas.microsoft.com/office/powerpoint/2010/main" val="4030003687"/>
              </p:ext>
            </p:extLst>
          </p:nvPr>
        </p:nvGraphicFramePr>
        <p:xfrm>
          <a:off x="5157686" y="2204864"/>
          <a:ext cx="3040062" cy="1357313"/>
        </p:xfrm>
        <a:graphic>
          <a:graphicData uri="http://schemas.openxmlformats.org/presentationml/2006/ole">
            <mc:AlternateContent xmlns:mc="http://schemas.openxmlformats.org/markup-compatibility/2006">
              <mc:Choice xmlns:v="urn:schemas-microsoft-com:vml" Requires="v">
                <p:oleObj spid="_x0000_s190513" name="Equation" r:id="rId5" imgW="1079032" imgH="482391" progId="Equation.DSMT4">
                  <p:embed/>
                </p:oleObj>
              </mc:Choice>
              <mc:Fallback>
                <p:oleObj name="Equation" r:id="rId5" imgW="1079032" imgH="482391" progId="Equation.DSMT4">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57686" y="2204864"/>
                        <a:ext cx="3040062" cy="1357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 name="Rectangle 11"/>
          <p:cNvSpPr/>
          <p:nvPr/>
        </p:nvSpPr>
        <p:spPr>
          <a:xfrm>
            <a:off x="543050" y="2204864"/>
            <a:ext cx="3357563" cy="1928812"/>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3" name="Rectangle 12"/>
          <p:cNvSpPr/>
          <p:nvPr/>
        </p:nvSpPr>
        <p:spPr>
          <a:xfrm>
            <a:off x="4891780" y="2204864"/>
            <a:ext cx="3571875" cy="19288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4" name="TextBox 13"/>
          <p:cNvSpPr txBox="1"/>
          <p:nvPr/>
        </p:nvSpPr>
        <p:spPr>
          <a:xfrm>
            <a:off x="603064" y="3717640"/>
            <a:ext cx="3286125" cy="307975"/>
          </a:xfrm>
          <a:prstGeom prst="rect">
            <a:avLst/>
          </a:prstGeom>
          <a:noFill/>
        </p:spPr>
        <p:txBody>
          <a:bodyPr>
            <a:spAutoFit/>
          </a:bodyPr>
          <a:lstStyle/>
          <a:p>
            <a:pPr>
              <a:defRPr/>
            </a:pPr>
            <a:r>
              <a:rPr lang="en-US" sz="1400" dirty="0">
                <a:solidFill>
                  <a:srgbClr val="FFFFE9"/>
                </a:solidFill>
                <a:latin typeface="Arial"/>
              </a:rPr>
              <a:t>Horizon distance in </a:t>
            </a:r>
            <a:r>
              <a:rPr lang="en-US" sz="1400" dirty="0" err="1">
                <a:solidFill>
                  <a:srgbClr val="FFFFE9"/>
                </a:solidFill>
                <a:latin typeface="Arial"/>
              </a:rPr>
              <a:t>comoving</a:t>
            </a:r>
            <a:r>
              <a:rPr lang="en-US" sz="1400" dirty="0">
                <a:solidFill>
                  <a:srgbClr val="FFFFE9"/>
                </a:solidFill>
                <a:latin typeface="Arial"/>
              </a:rPr>
              <a:t> space</a:t>
            </a:r>
          </a:p>
        </p:txBody>
      </p:sp>
      <p:sp>
        <p:nvSpPr>
          <p:cNvPr id="15" name="TextBox 14"/>
          <p:cNvSpPr txBox="1"/>
          <p:nvPr/>
        </p:nvSpPr>
        <p:spPr>
          <a:xfrm>
            <a:off x="5034654" y="3717032"/>
            <a:ext cx="3286125" cy="307975"/>
          </a:xfrm>
          <a:prstGeom prst="rect">
            <a:avLst/>
          </a:prstGeom>
          <a:noFill/>
        </p:spPr>
        <p:txBody>
          <a:bodyPr>
            <a:spAutoFit/>
          </a:bodyPr>
          <a:lstStyle/>
          <a:p>
            <a:pPr>
              <a:defRPr/>
            </a:pPr>
            <a:r>
              <a:rPr lang="en-US" sz="1400" dirty="0">
                <a:solidFill>
                  <a:srgbClr val="FFFFE9"/>
                </a:solidFill>
                <a:latin typeface="Arial"/>
              </a:rPr>
              <a:t>Horizon distance in physical space</a:t>
            </a:r>
          </a:p>
        </p:txBody>
      </p:sp>
      <p:sp>
        <p:nvSpPr>
          <p:cNvPr id="16" name="Left-Right Arrow 15"/>
          <p:cNvSpPr/>
          <p:nvPr/>
        </p:nvSpPr>
        <p:spPr>
          <a:xfrm>
            <a:off x="4071938" y="2954957"/>
            <a:ext cx="642937" cy="428625"/>
          </a:xfrm>
          <a:prstGeom prst="leftRightArrow">
            <a:avLst/>
          </a:prstGeom>
          <a:solidFill>
            <a:schemeClr val="accent3"/>
          </a:solidFill>
          <a:ln>
            <a:solidFill>
              <a:schemeClr val="bg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17" name="TextBox 16"/>
          <p:cNvSpPr txBox="1"/>
          <p:nvPr/>
        </p:nvSpPr>
        <p:spPr>
          <a:xfrm>
            <a:off x="651524" y="4437112"/>
            <a:ext cx="7669255" cy="307777"/>
          </a:xfrm>
          <a:prstGeom prst="rect">
            <a:avLst/>
          </a:prstGeom>
          <a:noFill/>
        </p:spPr>
        <p:txBody>
          <a:bodyPr wrap="square">
            <a:spAutoFit/>
          </a:bodyPr>
          <a:lstStyle/>
          <a:p>
            <a:pPr>
              <a:defRPr/>
            </a:pPr>
            <a:r>
              <a:rPr lang="en-US" sz="1400" dirty="0" smtClean="0">
                <a:solidFill>
                  <a:srgbClr val="FFFFE9"/>
                </a:solidFill>
                <a:latin typeface="Arial"/>
              </a:rPr>
              <a:t>In a spatially flat Universe, the horizon distance has a finite value for   w&gt;-1/3</a:t>
            </a:r>
            <a:endParaRPr lang="en-US" sz="1400" dirty="0">
              <a:solidFill>
                <a:srgbClr val="FFFFE9"/>
              </a:solidFill>
              <a:latin typeface="Aria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521609832"/>
              </p:ext>
            </p:extLst>
          </p:nvPr>
        </p:nvGraphicFramePr>
        <p:xfrm>
          <a:off x="4639283" y="5085184"/>
          <a:ext cx="3471862" cy="1108075"/>
        </p:xfrm>
        <a:graphic>
          <a:graphicData uri="http://schemas.openxmlformats.org/presentationml/2006/ole">
            <mc:AlternateContent xmlns:mc="http://schemas.openxmlformats.org/markup-compatibility/2006">
              <mc:Choice xmlns:v="urn:schemas-microsoft-com:vml" Requires="v">
                <p:oleObj spid="_x0000_s190514" name="Equation" r:id="rId7" imgW="1231560" imgH="393480" progId="Equation.DSMT4">
                  <p:embed/>
                </p:oleObj>
              </mc:Choice>
              <mc:Fallback>
                <p:oleObj name="Equation" r:id="rId7" imgW="1231560" imgH="393480" progId="Equation.DSMT4">
                  <p:embed/>
                  <p:pic>
                    <p:nvPicPr>
                      <p:cNvPr id="0" name="Object 4"/>
                      <p:cNvPicPr>
                        <a:picLocks noChangeAspect="1" noChangeArrowheads="1"/>
                      </p:cNvPicPr>
                      <p:nvPr/>
                    </p:nvPicPr>
                    <p:blipFill>
                      <a:blip r:embed="rId8"/>
                      <a:srcRect/>
                      <a:stretch>
                        <a:fillRect/>
                      </a:stretch>
                    </p:blipFill>
                    <p:spPr bwMode="auto">
                      <a:xfrm>
                        <a:off x="4639283" y="5085184"/>
                        <a:ext cx="3471862" cy="1108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2639730900"/>
              </p:ext>
            </p:extLst>
          </p:nvPr>
        </p:nvGraphicFramePr>
        <p:xfrm>
          <a:off x="899592" y="4945137"/>
          <a:ext cx="2484437" cy="1135062"/>
        </p:xfrm>
        <a:graphic>
          <a:graphicData uri="http://schemas.openxmlformats.org/presentationml/2006/ole">
            <mc:AlternateContent xmlns:mc="http://schemas.openxmlformats.org/markup-compatibility/2006">
              <mc:Choice xmlns:v="urn:schemas-microsoft-com:vml" Requires="v">
                <p:oleObj spid="_x0000_s190515" name="Equation" r:id="rId9" imgW="723600" imgH="330120" progId="Equation.DSMT4">
                  <p:embed/>
                </p:oleObj>
              </mc:Choice>
              <mc:Fallback>
                <p:oleObj name="Equation" r:id="rId9" imgW="723600" imgH="330120" progId="Equation.DSMT4">
                  <p:embed/>
                  <p:pic>
                    <p:nvPicPr>
                      <p:cNvPr id="0" name="Object 5"/>
                      <p:cNvPicPr>
                        <a:picLocks noChangeAspect="1" noChangeArrowheads="1"/>
                      </p:cNvPicPr>
                      <p:nvPr/>
                    </p:nvPicPr>
                    <p:blipFill>
                      <a:blip r:embed="rId10"/>
                      <a:srcRect/>
                      <a:stretch>
                        <a:fillRect/>
                      </a:stretch>
                    </p:blipFill>
                    <p:spPr bwMode="auto">
                      <a:xfrm>
                        <a:off x="899592" y="4945137"/>
                        <a:ext cx="2484437" cy="1135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9" name="Rectangle 18"/>
          <p:cNvSpPr/>
          <p:nvPr/>
        </p:nvSpPr>
        <p:spPr>
          <a:xfrm>
            <a:off x="827585" y="4941168"/>
            <a:ext cx="2808312" cy="153590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20" name="Rectangle 19"/>
          <p:cNvSpPr/>
          <p:nvPr/>
        </p:nvSpPr>
        <p:spPr>
          <a:xfrm>
            <a:off x="4283968" y="4869160"/>
            <a:ext cx="3960440" cy="1607914"/>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D9"/>
              </a:solidFill>
            </a:endParaRPr>
          </a:p>
        </p:txBody>
      </p:sp>
      <p:sp>
        <p:nvSpPr>
          <p:cNvPr id="4" name="Right Arrow 3"/>
          <p:cNvSpPr/>
          <p:nvPr/>
        </p:nvSpPr>
        <p:spPr>
          <a:xfrm>
            <a:off x="3782218" y="5378779"/>
            <a:ext cx="429742"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051242816"/>
      </p:ext>
    </p:extLst>
  </p:cSld>
  <p:clrMapOvr>
    <a:masterClrMapping/>
  </p:clrMapOvr>
  <p:transition>
    <p:zoom/>
  </p:transition>
  <p:timing>
    <p:tnLst>
      <p:par>
        <p:cTn id="1" dur="indefinite" restart="never" nodeType="tmRoot"/>
      </p:par>
    </p:tnLst>
  </p:timing>
</p:sld>
</file>

<file path=ppt/theme/_rels/theme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1.xml><?xml version="1.0" encoding="utf-8"?>
<a:theme xmlns:a="http://schemas.openxmlformats.org/drawingml/2006/main" name="2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2.xml><?xml version="1.0" encoding="utf-8"?>
<a:theme xmlns:a="http://schemas.openxmlformats.org/drawingml/2006/main" name="8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0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6.xml><?xml version="1.0" encoding="utf-8"?>
<a:theme xmlns:a="http://schemas.openxmlformats.org/drawingml/2006/main" name="4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17.xml><?xml version="1.0" encoding="utf-8"?>
<a:theme xmlns:a="http://schemas.openxmlformats.org/drawingml/2006/main" name="11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2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5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1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1.xml><?xml version="1.0" encoding="utf-8"?>
<a:theme xmlns:a="http://schemas.openxmlformats.org/drawingml/2006/main" name="13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4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7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4.xml><?xml version="1.0" encoding="utf-8"?>
<a:theme xmlns:a="http://schemas.openxmlformats.org/drawingml/2006/main" name="8_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5.xml><?xml version="1.0" encoding="utf-8"?>
<a:theme xmlns:a="http://schemas.openxmlformats.org/drawingml/2006/main" name="15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6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7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8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9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32008</TotalTime>
  <Words>2757</Words>
  <Application>Microsoft Office PowerPoint</Application>
  <PresentationFormat>On-screen Show (4:3)</PresentationFormat>
  <Paragraphs>825</Paragraphs>
  <Slides>106</Slides>
  <Notes>0</Notes>
  <HiddenSlides>0</HiddenSlides>
  <MMClips>0</MMClips>
  <ScaleCrop>false</ScaleCrop>
  <HeadingPairs>
    <vt:vector size="6" baseType="variant">
      <vt:variant>
        <vt:lpstr>Theme</vt:lpstr>
      </vt:variant>
      <vt:variant>
        <vt:i4>29</vt:i4>
      </vt:variant>
      <vt:variant>
        <vt:lpstr>Embedded OLE Servers</vt:lpstr>
      </vt:variant>
      <vt:variant>
        <vt:i4>2</vt:i4>
      </vt:variant>
      <vt:variant>
        <vt:lpstr>Slide Titles</vt:lpstr>
      </vt:variant>
      <vt:variant>
        <vt:i4>106</vt:i4>
      </vt:variant>
    </vt:vector>
  </HeadingPairs>
  <TitlesOfParts>
    <vt:vector size="137" baseType="lpstr">
      <vt:lpstr>Default Design</vt:lpstr>
      <vt:lpstr>1_Default Design</vt:lpstr>
      <vt:lpstr>2_Default Design</vt:lpstr>
      <vt:lpstr>3_Default Design</vt:lpstr>
      <vt:lpstr>4_Default Design</vt:lpstr>
      <vt:lpstr>5_Default Design</vt:lpstr>
      <vt:lpstr>6_Default Design</vt:lpstr>
      <vt:lpstr>7_Default Design</vt:lpstr>
      <vt:lpstr>Paper</vt:lpstr>
      <vt:lpstr>1_Paper</vt:lpstr>
      <vt:lpstr>2_Paper</vt:lpstr>
      <vt:lpstr>8_Default Design</vt:lpstr>
      <vt:lpstr>9_Default Design</vt:lpstr>
      <vt:lpstr>10_Default Design</vt:lpstr>
      <vt:lpstr>3_Paper</vt:lpstr>
      <vt:lpstr>4_Paper</vt:lpstr>
      <vt:lpstr>11_Default Design</vt:lpstr>
      <vt:lpstr>12_Default Design</vt:lpstr>
      <vt:lpstr>5_Paper</vt:lpstr>
      <vt:lpstr>6_Paper</vt:lpstr>
      <vt:lpstr>13_Default Design</vt:lpstr>
      <vt:lpstr>14_Default Design</vt:lpstr>
      <vt:lpstr>7_Paper</vt:lpstr>
      <vt:lpstr>8_Paper</vt:lpstr>
      <vt:lpstr>15_Default Design</vt:lpstr>
      <vt:lpstr>16_Default Design</vt:lpstr>
      <vt:lpstr>17_Default Design</vt:lpstr>
      <vt:lpstr>18_Default Design</vt:lpstr>
      <vt:lpstr>19_Default Design</vt:lpstr>
      <vt:lpstr>Equation</vt:lpstr>
      <vt:lpstr>MathType 6.0 Equation</vt:lpstr>
      <vt:lpstr>PowerPoint Presentation</vt:lpstr>
      <vt:lpstr>PowerPoint Presentation</vt:lpstr>
      <vt:lpstr>Einstein Field Equation</vt:lpstr>
      <vt:lpstr>Einstein Field Equation</vt:lpstr>
      <vt:lpstr>Einstein Field Equation</vt:lpstr>
      <vt:lpstr>Einstein Field Equation</vt:lpstr>
      <vt:lpstr>Einstein Field Equation</vt:lpstr>
      <vt:lpstr>Einstein Field Equation</vt:lpstr>
      <vt:lpstr>Equation of State</vt:lpstr>
      <vt:lpstr>Equation of State</vt:lpstr>
      <vt:lpstr>Dynamics</vt:lpstr>
      <vt:lpstr>PowerPoint Presentation</vt:lpstr>
      <vt:lpstr>                   Cosmological Principle:          the Universe Simple  &amp;  Smooth </vt:lpstr>
      <vt:lpstr>PowerPoint Presentation</vt:lpstr>
      <vt:lpstr>     Robertson-Walker  Metric</vt:lpstr>
      <vt:lpstr>PowerPoint Presentation</vt:lpstr>
      <vt:lpstr>PowerPoint Presentation</vt:lpstr>
      <vt:lpstr>PowerPoint Presentation</vt:lpstr>
      <vt:lpstr>Einstein Field Equation</vt:lpstr>
      <vt:lpstr>Einstein Field Equation</vt:lpstr>
      <vt:lpstr>Friedmann-Robertson-Walker-Lemaitre Universe</vt:lpstr>
      <vt:lpstr>Cosmic Expansion Factor</vt:lpstr>
      <vt:lpstr>Friedmann-Robertson-Walker-Lemaitre Universe</vt:lpstr>
      <vt:lpstr>Friedmann-Robertson-Walker-Lemaitre                                     Universe</vt:lpstr>
      <vt:lpstr>PowerPoint Presentation</vt:lpstr>
      <vt:lpstr>Friedmann-Robertson-Walker-Lemaitre Universe</vt:lpstr>
      <vt:lpstr>Dark Energy &amp; Energy Density</vt:lpstr>
      <vt:lpstr>Friedmann-Robertson-Walker-Lemaitre Universe</vt:lpstr>
      <vt:lpstr>PowerPoint Presentation</vt:lpstr>
      <vt:lpstr>                   Cosmic  Constituents</vt:lpstr>
      <vt:lpstr>LCDM  Cosmology</vt:lpstr>
      <vt:lpstr>PowerPoint Presentation</vt:lpstr>
      <vt:lpstr>PowerPoint Presentation</vt:lpstr>
      <vt:lpstr>PowerPoint Presentation</vt:lpstr>
      <vt:lpstr>PowerPoint Presentation</vt:lpstr>
      <vt:lpstr>PowerPoint Presentation</vt:lpstr>
      <vt:lpstr>PowerPoint Presentation</vt:lpstr>
      <vt:lpstr>Dark Energy &amp; Cosmic Acceleration</vt:lpstr>
      <vt:lpstr>Dark Energy &amp; Cosmic Acceleration</vt:lpstr>
      <vt:lpstr>Dynamic  Dark  Energy</vt:lpstr>
      <vt:lpstr>PowerPoint Presentation</vt:lpstr>
      <vt:lpstr>                 FRW    Dynamics</vt:lpstr>
      <vt:lpstr>                 FRW    Dynamics</vt:lpstr>
      <vt:lpstr>                 FRW    Dynamics</vt:lpstr>
      <vt:lpstr>                 FRW    Dynamics</vt:lpstr>
      <vt:lpstr> Critical Density</vt:lpstr>
      <vt:lpstr> FRW Universe:  Curvature</vt:lpstr>
      <vt:lpstr>                Radiation, Matter &amp; Dark Energy</vt:lpstr>
      <vt:lpstr>PowerPoint Presentation</vt:lpstr>
      <vt:lpstr>   Hubble  Expansion </vt:lpstr>
      <vt:lpstr>    Hubble  Expansion </vt:lpstr>
      <vt:lpstr>   Hubble  Parameter </vt:lpstr>
      <vt:lpstr>        Hubble Time</vt:lpstr>
      <vt:lpstr> Hubble Distance</vt:lpstr>
      <vt:lpstr>PowerPoint Presentation</vt:lpstr>
      <vt:lpstr>               FRW Dynamics:         Cosmic  Acceleration</vt:lpstr>
      <vt:lpstr>PowerPoint Presentation</vt:lpstr>
      <vt:lpstr>                         General Solution                   Expanding FRW Universe</vt:lpstr>
      <vt:lpstr>Age of the Universe</vt:lpstr>
      <vt:lpstr>                         Specific Solutions                              FRW Universe</vt:lpstr>
      <vt:lpstr>               Matter-Dominated  Universes</vt:lpstr>
      <vt:lpstr>                 Einstein-de Sitter Universe</vt:lpstr>
      <vt:lpstr>                    Free Expanding "Milne" Universe</vt:lpstr>
      <vt:lpstr>                        De Sitter Expansion</vt:lpstr>
      <vt:lpstr>                          Expansion  Radiation-dominated  Universe</vt:lpstr>
      <vt:lpstr>                General Flat FRW Universe</vt:lpstr>
      <vt:lpstr>PowerPoint Presentation</vt:lpstr>
      <vt:lpstr>     Cosmic Redshift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Cosmic Microwave Background</vt:lpstr>
      <vt:lpstr>Measuring  Curvature</vt:lpstr>
      <vt:lpstr>Measuring  Curvature</vt:lpstr>
      <vt:lpstr>Music of the Spheres</vt:lpstr>
      <vt:lpstr>PowerPoint Presentation</vt:lpstr>
      <vt:lpstr>PowerPoint Presentation</vt:lpstr>
      <vt:lpstr>Angular  CMB  temperature fluctuations                            </vt:lpstr>
      <vt:lpstr>PowerPoint Presentation</vt:lpstr>
      <vt:lpstr>PowerPoint Presentation</vt:lpstr>
      <vt:lpstr>PowerPoint Presentation</vt:lpstr>
      <vt:lpstr>PowerPoint Presentation</vt:lpstr>
      <vt:lpstr>PowerPoint Presentation</vt:lpstr>
      <vt:lpstr>LCDM  Cosmology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Kapteyn Astronomical Institute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Cosmological Structure Formation</dc:title>
  <dc:creator>weygaert</dc:creator>
  <cp:lastModifiedBy>Rien</cp:lastModifiedBy>
  <cp:revision>646</cp:revision>
  <dcterms:created xsi:type="dcterms:W3CDTF">2003-04-08T08:38:37Z</dcterms:created>
  <dcterms:modified xsi:type="dcterms:W3CDTF">2013-12-04T14:01:54Z</dcterms:modified>
</cp:coreProperties>
</file>