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eg" ContentType="vide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7" r:id="rId1"/>
    <p:sldMasterId id="2147484437" r:id="rId2"/>
    <p:sldMasterId id="2147484453" r:id="rId3"/>
    <p:sldMasterId id="2147484466" r:id="rId4"/>
    <p:sldMasterId id="2147484535" r:id="rId5"/>
    <p:sldMasterId id="2147484549" r:id="rId6"/>
    <p:sldMasterId id="2147484562" r:id="rId7"/>
    <p:sldMasterId id="2147484577" r:id="rId8"/>
    <p:sldMasterId id="2147484591" r:id="rId9"/>
  </p:sldMasterIdLst>
  <p:notesMasterIdLst>
    <p:notesMasterId r:id="rId49"/>
  </p:notesMasterIdLst>
  <p:handoutMasterIdLst>
    <p:handoutMasterId r:id="rId50"/>
  </p:handoutMasterIdLst>
  <p:sldIdLst>
    <p:sldId id="1507" r:id="rId10"/>
    <p:sldId id="1308" r:id="rId11"/>
    <p:sldId id="1283" r:id="rId12"/>
    <p:sldId id="1284" r:id="rId13"/>
    <p:sldId id="1285" r:id="rId14"/>
    <p:sldId id="1287" r:id="rId15"/>
    <p:sldId id="1293" r:id="rId16"/>
    <p:sldId id="1291" r:id="rId17"/>
    <p:sldId id="1294" r:id="rId18"/>
    <p:sldId id="1295" r:id="rId19"/>
    <p:sldId id="1296" r:id="rId20"/>
    <p:sldId id="1299" r:id="rId21"/>
    <p:sldId id="1300" r:id="rId22"/>
    <p:sldId id="1301" r:id="rId23"/>
    <p:sldId id="1302" r:id="rId24"/>
    <p:sldId id="1304" r:id="rId25"/>
    <p:sldId id="1313" r:id="rId26"/>
    <p:sldId id="1314" r:id="rId27"/>
    <p:sldId id="1358" r:id="rId28"/>
    <p:sldId id="1324" r:id="rId29"/>
    <p:sldId id="1360" r:id="rId30"/>
    <p:sldId id="1357" r:id="rId31"/>
    <p:sldId id="1356" r:id="rId32"/>
    <p:sldId id="1315" r:id="rId33"/>
    <p:sldId id="1355" r:id="rId34"/>
    <p:sldId id="1353" r:id="rId35"/>
    <p:sldId id="1354" r:id="rId36"/>
    <p:sldId id="1359" r:id="rId37"/>
    <p:sldId id="1309" r:id="rId38"/>
    <p:sldId id="1229" r:id="rId39"/>
    <p:sldId id="1310" r:id="rId40"/>
    <p:sldId id="1311" r:id="rId41"/>
    <p:sldId id="1316" r:id="rId42"/>
    <p:sldId id="1317" r:id="rId43"/>
    <p:sldId id="1318" r:id="rId44"/>
    <p:sldId id="1319" r:id="rId45"/>
    <p:sldId id="1320" r:id="rId46"/>
    <p:sldId id="1321" r:id="rId47"/>
    <p:sldId id="1322" r:id="rId4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CF8"/>
    <a:srgbClr val="717371"/>
    <a:srgbClr val="DBDBDB"/>
    <a:srgbClr val="CDCDCD"/>
    <a:srgbClr val="000066"/>
    <a:srgbClr val="CC6600"/>
    <a:srgbClr val="CC0000"/>
    <a:srgbClr val="000099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28" autoAdjust="0"/>
    <p:restoredTop sz="94621" autoAdjust="0"/>
  </p:normalViewPr>
  <p:slideViewPr>
    <p:cSldViewPr>
      <p:cViewPr varScale="1">
        <p:scale>
          <a:sx n="105" d="100"/>
          <a:sy n="105" d="100"/>
        </p:scale>
        <p:origin x="17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9C5F5FC-FBEF-4B96-B0B8-CCFD0A542D2A}" type="datetimeFigureOut">
              <a:rPr lang="en-GB" smtClean="0"/>
              <a:t>24/10/2019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F593C2F8-22C5-4A02-A854-9397AD81D0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20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016DC5-AE84-4C5B-833A-A267A5B6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1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8308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83129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F556-29CF-4890-8328-EE3C314C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4830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4AF3-0CFD-47BD-AA9B-1820D9699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3886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275C-A14D-4935-952B-EF34775A9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7263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DB6C4-DBD4-4B82-B635-AE6D745F3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903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4DC7-D3E7-45E7-8010-75DD554E5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1307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23F9-B049-40C8-A677-2F5FF82C0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2357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D566-B2A2-4F9A-BC4B-E1131EE2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95418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D7E6-7AEC-41FD-B507-987EC2722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10667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E492A-E3F8-4665-AE83-FC3A67E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47488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C91-C289-40AA-9063-954B4234EB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55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28953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7979-B4B3-4989-877E-8C38D0BF840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42625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E0019-4F74-480F-9548-9FDC3F869A8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29700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65AD2-9017-4B93-8E54-9343AB99459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88586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AA028-8B91-47D2-A687-63AF3FB5172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71057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076E-FA2B-49AC-9A3D-8BAFA331D64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21876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53CF8-201A-41AE-A099-48550854870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5087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EE1A-2ABB-4F92-8413-2199814FBE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83611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8509D-67C7-4290-BCC5-FD5F41A3FCA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04318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5D8A9-034E-4661-8B2C-EF659BFA1BF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4816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6DF5-090E-49F7-A8F7-0824EA94B57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1393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92E4-FB95-4FFC-A875-1E1490C55CB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6936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7EE7-3182-419E-A604-F78402170D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06264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5945-A01F-4496-80FC-F7E2A9D179E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28236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6AA3-D624-45D7-9E16-B208AFB1914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93724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03C5-DC8D-4DBC-A1F6-CB6338F0C30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19537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EB04-5489-460B-A421-DFE30C047F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27492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D96D-EB25-4DAF-A577-809A1EA70D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7724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AA72-4293-49D2-B0ED-9806150EDB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25223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1B8F-F394-4771-8471-C76D212E82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3744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2E3B-73C8-4E42-B12A-1252A6D7B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2419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66948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EE2F-410B-4B7D-85FF-B9DCDE04D53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1825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9C4B-2D94-422B-9734-DE3D881ECD0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358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5721E-C769-4B98-8434-E24B1F13A3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57970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6B2E-5613-4783-B3C7-BFEDB908F6E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5959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BE633-DD70-4A60-AC23-AA1EEAFC92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4968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1404-6167-49D6-82A1-9BBF382F0EE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57048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4BD02-202D-41E5-92A4-A0CC2760CB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05107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9DBE9-710C-4470-B35F-703D774095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30615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39822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8477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84175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45947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02457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4952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77493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70715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64656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9606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81324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64826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8381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5303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50981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13714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63501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765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50818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11282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32297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7164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95649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561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28529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78636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6968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37286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93779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8830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16471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90348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78889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19692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68297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75960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31448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94794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85688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20979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87243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52466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74597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35717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20050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31010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57575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82D9-E9C4-416D-94B7-7D83DD7780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7192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DA31-8FFB-4B8B-B2FA-6A663ECB08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52475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C13F-E442-4428-A3C2-89D9F2E6AF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2665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8A24-1DF9-49FE-A657-F94620FDDC5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37520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0D082-4114-4424-9F5F-4E163645C6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6102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2277-C02F-4C2E-8871-3AD53F09487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3610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9C33-EC02-4EEE-BE7C-5A4547C7976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41499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89C5-FBB2-4959-94E4-DABDCBF949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38107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7F24-65A8-48C6-A4EA-F33AFA89B20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6801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97C51-CDBD-42CE-883D-CEEF2F1655E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512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99377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39595-87E4-4910-AFFB-39B80AE590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82990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8A795-7267-4825-B1EE-C4D3CB060F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2445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C25F-0EF3-41E4-9639-AC6E6779512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55032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4938-9CD0-46D3-B52F-007FD2F54DC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99165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0022-D480-4E60-94E9-144CE7FA81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79905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5BBC-E5CA-43AF-9266-F037B2401CF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05987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7C94-ECE7-40FB-9898-7C79A45BF4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76234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45E2-3480-4648-9428-CD17A2498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9912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7A5D-EF13-4863-9948-8B4D6BEDC2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42760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999B-C152-4636-A9AF-6F5584F67F8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8860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84040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6850-95AC-406D-9211-61025E8782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071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F36D-3ED3-44D2-AAC2-29FC9CFF078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4859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3A938-F33F-493E-BFAC-AB10F22103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81157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74A0-E2A5-4F95-9CF7-44DD20B95D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67074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FD81-933D-42A4-84AF-EC5243679B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45321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6F5B9-4FF1-4637-9139-A364191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30036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CD8F9-307F-413D-98C7-4786E1B52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81986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D19D-D469-48D1-9372-E9F75BD86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80029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85668-2595-4B8B-B1E4-BC9ABB375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15558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C56D-97CC-4F3D-B05B-715685B9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4539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274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C22B642-588B-4BFE-BEC8-3F965230E4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92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  <p:sldLayoutId id="2147484450" r:id="rId13"/>
    <p:sldLayoutId id="2147484452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296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5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  <p:sldLayoutId id="2147484478" r:id="rId12"/>
    <p:sldLayoutId id="2147484479" r:id="rId13"/>
    <p:sldLayoutId id="2147484480" r:id="rId14"/>
    <p:sldLayoutId id="2147484481" r:id="rId15"/>
    <p:sldLayoutId id="2147484482" r:id="rId16"/>
    <p:sldLayoutId id="2147484483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1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  <p:sldLayoutId id="2147484548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E71E04-C14A-4EAE-89D8-A2C9CD54D7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9708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06081E-FABE-40B9-B063-BDCB330D27C9}" type="slidenum">
              <a:rPr lang="en-US">
                <a:solidFill>
                  <a:srgbClr val="FEFAC9"/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8087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  <p:sldLayoutId id="2147484574" r:id="rId12"/>
    <p:sldLayoutId id="2147484575" r:id="rId13"/>
    <p:sldLayoutId id="2147484576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DC04CD9F-4E24-4906-B791-49BF4C49F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5097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  <p:sldLayoutId id="2147484589" r:id="rId12"/>
    <p:sldLayoutId id="2147484590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5F33D8A-B385-49B8-9E69-2D078CD25ED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707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3.jpe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jpe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video" Target="../media/media1.mpeg"/><Relationship Id="rId7" Type="http://schemas.openxmlformats.org/officeDocument/2006/relationships/oleObject" Target="../embeddings/oleObject10.bin"/><Relationship Id="rId2" Type="http://schemas.microsoft.com/office/2007/relationships/media" Target="../media/media1.m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1.xml"/><Relationship Id="rId4" Type="http://schemas.openxmlformats.org/officeDocument/2006/relationships/video" Target="file:///C:\Documents%20and%20Settings\Rien\My%20Documents\science\astronomy\cosmology\strucform\formation_filament_kravtsov_rotate.mpa" TargetMode="Externa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jpe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1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388" y="333375"/>
            <a:ext cx="8785225" cy="6119813"/>
          </a:xfrm>
          <a:prstGeom prst="rect">
            <a:avLst/>
          </a:prstGeom>
          <a:noFill/>
          <a:ln w="57150">
            <a:solidFill>
              <a:srgbClr val="FFFF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46050" y="2636912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Cosmology,  </a:t>
            </a:r>
          </a:p>
          <a:p>
            <a:pPr algn="ctr">
              <a:defRPr/>
            </a:pPr>
            <a:r>
              <a:rPr lang="en-US" sz="3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lect. 8</a:t>
            </a:r>
          </a:p>
          <a:p>
            <a:pPr algn="ctr">
              <a:defRPr/>
            </a:pPr>
            <a:endParaRPr lang="en-US" sz="4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defRPr/>
            </a:pPr>
            <a:endParaRPr lang="en-US" sz="4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defRPr/>
            </a:pPr>
            <a:endParaRPr lang="en-US" sz="4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Inflationary Universe</a:t>
            </a:r>
          </a:p>
        </p:txBody>
      </p:sp>
    </p:spTree>
    <p:extLst>
      <p:ext uri="{BB962C8B-B14F-4D97-AF65-F5344CB8AC3E}">
        <p14:creationId xmlns:p14="http://schemas.microsoft.com/office/powerpoint/2010/main" val="2937996636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5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285875"/>
            <a:ext cx="8286750" cy="672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Fundamental Concept for our understanding of the physics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Physical processes are limited to the region of space with which we are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or have ever been in physical contact.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What is the region of space with which we are in contact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Region with whom we have been able to exchange photons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                        (photons:    fastest moving particles)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From which distance have we received light.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Complication:  - light is moving in an expanding and curved space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   - fighting its way against an expanding 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This is called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                   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Horizon of the Universe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1214438"/>
            <a:ext cx="8286750" cy="4357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815900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pic>
        <p:nvPicPr>
          <p:cNvPr id="14336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distance that light travelled since the Big Bang</a:t>
            </a:r>
          </a:p>
        </p:txBody>
      </p:sp>
    </p:spTree>
    <p:extLst>
      <p:ext uri="{BB962C8B-B14F-4D97-AF65-F5344CB8AC3E}">
        <p14:creationId xmlns:p14="http://schemas.microsoft.com/office/powerpoint/2010/main" val="2588192577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distance that light travelled since the Big Bang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09468" y="2420888"/>
            <a:ext cx="4248472" cy="192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3861048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distance in physical space</a:t>
            </a:r>
          </a:p>
        </p:txBody>
      </p:sp>
      <p:graphicFrame>
        <p:nvGraphicFramePr>
          <p:cNvPr id="146441" name="Object 3"/>
          <p:cNvGraphicFramePr>
            <a:graphicFrameLocks noChangeAspect="1"/>
          </p:cNvGraphicFramePr>
          <p:nvPr/>
        </p:nvGraphicFramePr>
        <p:xfrm>
          <a:off x="3662362" y="3063825"/>
          <a:ext cx="1824038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19" name="Equation" r:id="rId3" imgW="647700" imgH="228600" progId="Equation.DSMT4">
                  <p:embed/>
                </p:oleObj>
              </mc:Choice>
              <mc:Fallback>
                <p:oleObj name="Equation" r:id="rId3" imgW="647700" imgH="228600" progId="Equation.DSMT4">
                  <p:embed/>
                  <p:pic>
                    <p:nvPicPr>
                      <p:cNvPr id="1464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362" y="3063825"/>
                        <a:ext cx="1824038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107531" y="2564904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 an Einstein-de Sitter Universe </a:t>
            </a:r>
          </a:p>
        </p:txBody>
      </p:sp>
    </p:spTree>
    <p:extLst>
      <p:ext uri="{BB962C8B-B14F-4D97-AF65-F5344CB8AC3E}">
        <p14:creationId xmlns:p14="http://schemas.microsoft.com/office/powerpoint/2010/main" val="3902560394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distance that light travelled since the Big Bang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2763701" y="2847339"/>
            <a:ext cx="500063" cy="484188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1" y="1214438"/>
            <a:ext cx="5368652" cy="1500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75" y="1428750"/>
            <a:ext cx="76020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horizon distance at recombination/decoupling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. time at which Cosmic Microwave Background is coming from)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     angular size on the sky:  </a:t>
            </a:r>
          </a:p>
        </p:txBody>
      </p:sp>
      <p:graphicFrame>
        <p:nvGraphicFramePr>
          <p:cNvPr id="147465" name="Object 5"/>
          <p:cNvGraphicFramePr>
            <a:graphicFrameLocks noChangeAspect="1"/>
          </p:cNvGraphicFramePr>
          <p:nvPr/>
        </p:nvGraphicFramePr>
        <p:xfrm>
          <a:off x="857250" y="3571875"/>
          <a:ext cx="1181100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4" name="Equation" r:id="rId3" imgW="418918" imgH="672808" progId="Equation.DSMT4">
                  <p:embed/>
                </p:oleObj>
              </mc:Choice>
              <mc:Fallback>
                <p:oleObj name="Equation" r:id="rId3" imgW="418918" imgH="672808" progId="Equation.DSMT4">
                  <p:embed/>
                  <p:pic>
                    <p:nvPicPr>
                      <p:cNvPr id="1474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3571875"/>
                        <a:ext cx="1181100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71500" y="3429000"/>
            <a:ext cx="7929563" cy="2143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8875" y="3643313"/>
            <a:ext cx="328612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Large angular scales: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NOT  in physical contact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Small angular scales: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 physical (thus, also thermal) contact 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228184" y="1584334"/>
          <a:ext cx="18240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5" name="Equation" r:id="rId5" imgW="647700" imgH="228600" progId="Equation.DSMT4">
                  <p:embed/>
                </p:oleObj>
              </mc:Choice>
              <mc:Fallback>
                <p:oleObj name="Equation" r:id="rId5" imgW="6477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1584334"/>
                        <a:ext cx="1824037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084168" y="1214438"/>
            <a:ext cx="2424256" cy="1500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384151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214313" y="5400675"/>
            <a:ext cx="87852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measured fluctuations:                              &gt; 7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Size Horizon at Recombination spans angle   ~ 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How can it be that regions totally out of thermal contact have the same temperature ?  </a:t>
            </a:r>
          </a:p>
        </p:txBody>
      </p:sp>
      <p:pic>
        <p:nvPicPr>
          <p:cNvPr id="14848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760869633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214313" y="5400675"/>
            <a:ext cx="87852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measured fluctuations:                              &gt; 7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Size Horizon at Recombination spans angle   ~ 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proved that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superhorizon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fluctuations do exist:                prediction Inflation !!!!! </a:t>
            </a:r>
          </a:p>
        </p:txBody>
      </p:sp>
      <p:pic>
        <p:nvPicPr>
          <p:cNvPr id="149507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49509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0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1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260380537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Structure  Problem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77098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10040938" cy="6978651"/>
          </a:xfr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755650" y="2636838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Primordial Noise: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Seeds of </a:t>
            </a:r>
            <a:b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Structure</a:t>
            </a:r>
          </a:p>
        </p:txBody>
      </p:sp>
    </p:spTree>
    <p:extLst>
      <p:ext uri="{BB962C8B-B14F-4D97-AF65-F5344CB8AC3E}">
        <p14:creationId xmlns:p14="http://schemas.microsoft.com/office/powerpoint/2010/main" val="2797509804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1" descr="030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9144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899592" y="3140969"/>
            <a:ext cx="3672408" cy="291632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1827510" y="4796022"/>
          <a:ext cx="18161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8" name="Equation" r:id="rId4" imgW="660240" imgH="393480" progId="Equation.DSMT4">
                  <p:embed/>
                </p:oleObj>
              </mc:Choice>
              <mc:Fallback>
                <p:oleObj name="Equation" r:id="rId4" imgW="660240" imgH="393480" progId="Equation.DSMT4">
                  <p:embed/>
                  <p:pic>
                    <p:nvPicPr>
                      <p:cNvPr id="205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510" y="4796022"/>
                        <a:ext cx="181610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 descr="globe_west_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387424"/>
            <a:ext cx="5266563" cy="526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0032" y="5013176"/>
            <a:ext cx="4032448" cy="2088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741111" y="5130875"/>
          <a:ext cx="2270289" cy="170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9" name="Equation" r:id="rId7" imgW="1371600" imgH="1028520" progId="Equation.DSMT4">
                  <p:embed/>
                </p:oleObj>
              </mc:Choice>
              <mc:Fallback>
                <p:oleObj name="Equation" r:id="rId7" imgW="1371600" imgH="102852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1111" y="5130875"/>
                        <a:ext cx="2270289" cy="1702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3608" y="188640"/>
            <a:ext cx="705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Universe 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379000 years: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5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5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35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almost featureless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91907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0707" name="Content Placeholder 4" descr="skyglobe.wmap.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71938" y="-1285875"/>
            <a:ext cx="11744326" cy="11745913"/>
          </a:xfrm>
        </p:spPr>
      </p:pic>
      <p:sp>
        <p:nvSpPr>
          <p:cNvPr id="11" name="Rectangle 10"/>
          <p:cNvSpPr/>
          <p:nvPr/>
        </p:nvSpPr>
        <p:spPr>
          <a:xfrm>
            <a:off x="4211638" y="428625"/>
            <a:ext cx="4789487" cy="36210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0709" name="Line 8"/>
          <p:cNvSpPr>
            <a:spLocks noChangeShapeType="1"/>
          </p:cNvSpPr>
          <p:nvPr/>
        </p:nvSpPr>
        <p:spPr bwMode="auto">
          <a:xfrm flipV="1">
            <a:off x="2643188" y="428625"/>
            <a:ext cx="1568450" cy="4572000"/>
          </a:xfrm>
          <a:prstGeom prst="line">
            <a:avLst/>
          </a:pr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0710" name="Line 8"/>
          <p:cNvSpPr>
            <a:spLocks noChangeShapeType="1"/>
          </p:cNvSpPr>
          <p:nvPr/>
        </p:nvSpPr>
        <p:spPr bwMode="auto">
          <a:xfrm flipV="1">
            <a:off x="2928938" y="4049713"/>
            <a:ext cx="1266825" cy="1522412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0711" name="Line 8"/>
          <p:cNvSpPr>
            <a:spLocks noChangeShapeType="1"/>
          </p:cNvSpPr>
          <p:nvPr/>
        </p:nvSpPr>
        <p:spPr bwMode="auto">
          <a:xfrm flipV="1">
            <a:off x="3429000" y="4049713"/>
            <a:ext cx="5572125" cy="1379537"/>
          </a:xfrm>
          <a:prstGeom prst="line">
            <a:avLst/>
          </a:pr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0712" name="TextBox 14"/>
          <p:cNvSpPr txBox="1">
            <a:spLocks noChangeArrowheads="1"/>
          </p:cNvSpPr>
          <p:nvPr/>
        </p:nvSpPr>
        <p:spPr bwMode="auto">
          <a:xfrm>
            <a:off x="4786313" y="5143500"/>
            <a:ext cx="63579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Universe should be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Uniform:  homogeneous &amp; isotropic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Migration Streams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matter induced by gravity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resulting from small perturbations</a:t>
            </a:r>
          </a:p>
        </p:txBody>
      </p:sp>
      <p:cxnSp>
        <p:nvCxnSpPr>
          <p:cNvPr id="17" name="Straight Connector 16"/>
          <p:cNvCxnSpPr>
            <a:stCxn id="200709" idx="0"/>
            <a:endCxn id="200710" idx="0"/>
          </p:cNvCxnSpPr>
          <p:nvPr/>
        </p:nvCxnSpPr>
        <p:spPr>
          <a:xfrm>
            <a:off x="2643188" y="5000625"/>
            <a:ext cx="285750" cy="5715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928938" y="5429250"/>
            <a:ext cx="500062" cy="1428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643188" y="4857750"/>
            <a:ext cx="500062" cy="1428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00711" idx="0"/>
          </p:cNvCxnSpPr>
          <p:nvPr/>
        </p:nvCxnSpPr>
        <p:spPr>
          <a:xfrm>
            <a:off x="3143250" y="4857750"/>
            <a:ext cx="285750" cy="5715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28625"/>
            <a:ext cx="4789488" cy="359251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786313" y="5143500"/>
            <a:ext cx="4214812" cy="15716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72880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79388" y="908721"/>
            <a:ext cx="8785225" cy="475230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59945" y="1484784"/>
            <a:ext cx="9720263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Standard Big Bang: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what it cannot explain …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32262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6144" y="-821968"/>
            <a:ext cx="6244526" cy="8841806"/>
          </a:xfrm>
          <a:prstGeom prst="rect">
            <a:avLst/>
          </a:prstGeom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0516" name="Rectangle 4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93599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Formation Cosmic Structures </a:t>
            </a:r>
          </a:p>
        </p:txBody>
      </p:sp>
    </p:spTree>
    <p:extLst>
      <p:ext uri="{BB962C8B-B14F-4D97-AF65-F5344CB8AC3E}">
        <p14:creationId xmlns:p14="http://schemas.microsoft.com/office/powerpoint/2010/main" val="2266506102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cdm_color2_highres_divx.mpeg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613" y="1428750"/>
            <a:ext cx="6840537" cy="5131335"/>
          </a:xfrm>
        </p:spPr>
      </p:pic>
      <p:sp>
        <p:nvSpPr>
          <p:cNvPr id="202755" name="Rectangle 2"/>
          <p:cNvSpPr>
            <a:spLocks noChangeArrowheads="1"/>
          </p:cNvSpPr>
          <p:nvPr/>
        </p:nvSpPr>
        <p:spPr bwMode="auto">
          <a:xfrm>
            <a:off x="142875" y="4581525"/>
            <a:ext cx="1714500" cy="863600"/>
          </a:xfrm>
          <a:prstGeom prst="rect">
            <a:avLst/>
          </a:prstGeom>
          <a:solidFill>
            <a:srgbClr val="808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0275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1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202756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9188" name="formation_filament_kravtsov_rotate.mpa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0" y="2692400"/>
            <a:ext cx="0" cy="0"/>
          </a:xfrm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1979613" y="1412875"/>
            <a:ext cx="6840537" cy="511175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2759" name="Text Box 6"/>
          <p:cNvSpPr txBox="1">
            <a:spLocks noChangeArrowheads="1"/>
          </p:cNvSpPr>
          <p:nvPr/>
        </p:nvSpPr>
        <p:spPr bwMode="auto">
          <a:xfrm>
            <a:off x="-500063" y="214313"/>
            <a:ext cx="9505951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71475" marR="0" lvl="0" indent="-371475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Cosmic Structure Formation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202760" name="Text Box 7"/>
          <p:cNvSpPr txBox="1">
            <a:spLocks noChangeArrowheads="1"/>
          </p:cNvSpPr>
          <p:nvPr/>
        </p:nvSpPr>
        <p:spPr bwMode="auto">
          <a:xfrm>
            <a:off x="-214313" y="1428750"/>
            <a:ext cx="3038476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71475" marR="0" lvl="0" indent="-3714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Formation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Cosmic Web: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simulation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sequence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(cold)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dark matter</a:t>
            </a:r>
          </a:p>
          <a:p>
            <a:pPr marL="371475" marR="0" lvl="0" indent="-3714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(courtesy:</a:t>
            </a:r>
          </a:p>
          <a:p>
            <a:pPr marL="371475" marR="0" lvl="0" indent="-371475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Virgo/V. Springel).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1714500" cy="307181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346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918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377" cy="6871259"/>
          </a:xfr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Millennium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Nbody simulation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96336" y="6394855"/>
            <a:ext cx="2232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Springel 2005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411760" y="1916832"/>
            <a:ext cx="2016224" cy="1080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1414345" y="2902290"/>
            <a:ext cx="2016224" cy="1080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1639832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time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35484" y="272535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2790331149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899592"/>
            <a:ext cx="9981728" cy="998172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87624" y="54868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Illustris Simulation: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Cosmic Web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Dark Matter  -  Gas -  Galaxies                                         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55132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4" y="1556792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964" y="260648"/>
            <a:ext cx="7056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Universe at 13.8 Gyrs: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rich  &amp;  complex structure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12405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SDSS Galaxy Survey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16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1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163" name="Picture 18" descr="millennium.sdss.survey.full.dtf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436"/>
            <a:ext cx="91440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with the advent of large galaxy redshift surveys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 LCRS, 2dFGRS, SDSS, 2MRS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voids have been recognized as one of the quintessential components of the Cosmic Web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460673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SDSS, clearly visible underdensities (Platen et al. 2010)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" y="1289338"/>
            <a:ext cx="8997436" cy="4559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56098" y="521429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SDSS, clearly visible underdensities (Platen et al. 2010)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19170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0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1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3" y="1667669"/>
            <a:ext cx="8858711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4388" y="6453336"/>
            <a:ext cx="1836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Courtesy: Johan Hidding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6788" y="1604747"/>
            <a:ext cx="1836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cz=5,000-6,000 km/s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-2268760" y="-387424"/>
            <a:ext cx="11082382" cy="1371601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500" b="1" i="0" u="none" strike="noStrike" kern="1200" cap="none" spc="-100" normalizeH="0" baseline="0" noProof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     local Cosmic Web:  2MRS</a:t>
            </a:r>
          </a:p>
        </p:txBody>
      </p:sp>
    </p:spTree>
    <p:extLst>
      <p:ext uri="{BB962C8B-B14F-4D97-AF65-F5344CB8AC3E}">
        <p14:creationId xmlns:p14="http://schemas.microsoft.com/office/powerpoint/2010/main" val="10266693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906469"/>
            <a:ext cx="89249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268760" y="-387424"/>
            <a:ext cx="11082382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local Cosmic Web:  2MRS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488" y="6453336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Courtesy: Francisco Kitaura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8955" y="1391528"/>
            <a:ext cx="2151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most detailed reconstruction of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local dark matter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Cosmic Web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62235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-1251520"/>
            <a:ext cx="12685917" cy="9514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5085184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Nexus+ tracing of filaments: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inherent multiscale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character of filamentary web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Hidding, Cautun, vdW   2015  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5085184"/>
            <a:ext cx="2736304" cy="138499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39620"/>
      </p:ext>
    </p:extLst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Horizon  Problem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16261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3"/>
          <p:cNvSpPr>
            <a:spLocks noChangeArrowheads="1"/>
          </p:cNvSpPr>
          <p:nvPr/>
        </p:nvSpPr>
        <p:spPr bwMode="auto">
          <a:xfrm>
            <a:off x="642938" y="571500"/>
            <a:ext cx="7929562" cy="5857875"/>
          </a:xfrm>
          <a:prstGeom prst="rect">
            <a:avLst/>
          </a:prstGeom>
          <a:solidFill>
            <a:srgbClr val="C0C0C0">
              <a:alpha val="49019"/>
            </a:srgb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076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00125" y="1000125"/>
            <a:ext cx="7127875" cy="5113338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r>
              <a:rPr lang="en-US" sz="600" dirty="0"/>
              <a:t>                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>
                  <a:lumMod val="85000"/>
                  <a:lumOff val="15000"/>
                </a:schemeClr>
              </a:buClr>
              <a:buFont typeface="Wingdings 2"/>
              <a:buChar char=""/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  </a:t>
            </a:r>
            <a:r>
              <a:rPr lang="en-US" sz="3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Flatness Problem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the Universe is remarkably flat, and was even (much)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flatter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in the past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>
                  <a:lumMod val="85000"/>
                  <a:lumOff val="15000"/>
                </a:schemeClr>
              </a:buClr>
              <a:buFont typeface="Wingdings 2"/>
              <a:buChar char="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3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Horizon Problem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the Universe is nearly perfectly isotropic and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homogeneous,   much more so in the past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 typeface="Wingdings 2"/>
              <a:buChar char="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>
                  <a:lumMod val="85000"/>
                  <a:lumOff val="15000"/>
                </a:schemeClr>
              </a:buClr>
              <a:buFont typeface="Wingdings 2"/>
              <a:buChar char="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3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Monopole Problem: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There are hardly any magnetic monopoles in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our Universe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         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1">
                  <a:lumMod val="85000"/>
                  <a:lumOff val="15000"/>
                </a:schemeClr>
              </a:buClr>
              <a:buFont typeface="Wingdings 2"/>
              <a:buChar char="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 </a:t>
            </a:r>
            <a:r>
              <a:rPr lang="en-US" sz="3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Fluctuations, seeds of structure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000099"/>
              </a:buClr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Structure in the Universe: origin </a:t>
            </a:r>
          </a:p>
        </p:txBody>
      </p:sp>
    </p:spTree>
    <p:extLst>
      <p:ext uri="{BB962C8B-B14F-4D97-AF65-F5344CB8AC3E}">
        <p14:creationId xmlns:p14="http://schemas.microsoft.com/office/powerpoint/2010/main" val="68518848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5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285875"/>
            <a:ext cx="8286750" cy="672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Fundamental Concept for our understanding of the physics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Physical processes are limited to the region of space with which we are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or have ever been in physical contact.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What is the region of space with which we are in contact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Region with whom we have been able to exchange photons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                        (photons:    fastest moving particles)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From which distance have we received light.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Complication:  - light is moving in an expanding and curved space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   - fighting its way against an expanding background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This is called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                   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Horizon of the Universe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1214438"/>
            <a:ext cx="8286750" cy="4357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20199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Cosmic  Horizon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pic>
        <p:nvPicPr>
          <p:cNvPr id="77828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(Particle) 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distance that light travelled since Big Bang</a:t>
            </a:r>
          </a:p>
        </p:txBody>
      </p:sp>
    </p:spTree>
    <p:extLst>
      <p:ext uri="{BB962C8B-B14F-4D97-AF65-F5344CB8AC3E}">
        <p14:creationId xmlns:p14="http://schemas.microsoft.com/office/powerpoint/2010/main" val="725872775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214313" y="5400675"/>
            <a:ext cx="87852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metingen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CMB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temperatuur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fluctuaties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:                              &gt; 7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Schaal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Horizon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Zichtbare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Heelal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379000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jr.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Big Bang:             ~ 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Temperatuur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hetzelfde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over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gehele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hemel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maar hoe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kan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dat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zonder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ooit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in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thermisch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contact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zijn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geweest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?  </a:t>
            </a:r>
          </a:p>
        </p:txBody>
      </p:sp>
      <p:pic>
        <p:nvPicPr>
          <p:cNvPr id="162819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684584" y="-171400"/>
            <a:ext cx="9359900" cy="9080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</a:t>
            </a:r>
            <a:r>
              <a:rPr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Probleem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van Kosmische Horizon</a:t>
            </a:r>
          </a:p>
        </p:txBody>
      </p:sp>
      <p:sp>
        <p:nvSpPr>
          <p:cNvPr id="162821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2822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2823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337601571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INFLATION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62308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24528" cy="6877535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683568" y="3789040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10</a:t>
            </a:r>
            <a:r>
              <a:rPr lang="en-US" sz="6000" b="1" baseline="300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-36</a:t>
            </a:r>
            <a: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sec </a:t>
            </a:r>
            <a:b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after  Big  Bang:</a:t>
            </a:r>
            <a:b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b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6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Inflation of the Universe </a:t>
            </a:r>
          </a:p>
        </p:txBody>
      </p:sp>
    </p:spTree>
    <p:extLst>
      <p:ext uri="{BB962C8B-B14F-4D97-AF65-F5344CB8AC3E}">
        <p14:creationId xmlns:p14="http://schemas.microsoft.com/office/powerpoint/2010/main" val="1991058795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22277"/>
            <a:ext cx="9982439" cy="7007540"/>
          </a:xfrm>
        </p:spPr>
      </p:pic>
    </p:spTree>
    <p:extLst>
      <p:ext uri="{BB962C8B-B14F-4D97-AF65-F5344CB8AC3E}">
        <p14:creationId xmlns:p14="http://schemas.microsoft.com/office/powerpoint/2010/main" val="2268656032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" y="1340768"/>
            <a:ext cx="90011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99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599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Kosmische </a:t>
            </a:r>
            <a:r>
              <a:rPr lang="en-US" sz="4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Inflatie</a:t>
            </a:r>
            <a:endParaRPr lang="en-US" sz="42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3527589"/>
            <a:ext cx="41129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 10</a:t>
            </a:r>
            <a:r>
              <a:rPr kumimoji="0" lang="nl-NL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-36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sec. na Big Bang: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Heelal dijt exponentieel uit: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factor 10</a:t>
            </a:r>
            <a:r>
              <a:rPr kumimoji="0" lang="nl-NL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60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10</a:t>
            </a:r>
            <a:r>
              <a:rPr kumimoji="0" lang="nl-NL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-34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Afmeting huidige zichtbare Heelal: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begin inflatie:    10</a:t>
            </a:r>
            <a:r>
              <a:rPr kumimoji="0" lang="nl-NL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-15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afmeting atoom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eind inflatie:      diameter van stuiver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3429000"/>
            <a:ext cx="3600400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38" y="3782289"/>
            <a:ext cx="3635896" cy="2084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2079" y="3406081"/>
            <a:ext cx="3748015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63896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1841" y="-1486036"/>
            <a:ext cx="7631361" cy="10260633"/>
          </a:xfrm>
        </p:spPr>
      </p:pic>
      <p:sp>
        <p:nvSpPr>
          <p:cNvPr id="5" name="Rectangle 4"/>
          <p:cNvSpPr/>
          <p:nvPr/>
        </p:nvSpPr>
        <p:spPr>
          <a:xfrm>
            <a:off x="0" y="2636912"/>
            <a:ext cx="2051720" cy="5040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8104" y="2784682"/>
            <a:ext cx="5472608" cy="5036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06532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b="1" dirty="0">
                <a:solidFill>
                  <a:schemeClr val="accent5"/>
                </a:solidFill>
                <a:latin typeface="Constantia" panose="02030602050306030303" pitchFamily="18" charset="0"/>
              </a:rPr>
              <a:t>Propelling Inflation:  Inflaton</a:t>
            </a:r>
            <a:endParaRPr lang="en-GB" b="1" dirty="0">
              <a:solidFill>
                <a:schemeClr val="accent5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538075" cy="5328781"/>
          </a:xfrm>
        </p:spPr>
      </p:pic>
    </p:spTree>
    <p:extLst>
      <p:ext uri="{BB962C8B-B14F-4D97-AF65-F5344CB8AC3E}">
        <p14:creationId xmlns:p14="http://schemas.microsoft.com/office/powerpoint/2010/main" val="2492276430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599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Inflatie &amp; Multiverse</a:t>
            </a:r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3435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750" y="908050"/>
            <a:ext cx="8134350" cy="55467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84143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Flatness Problem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92999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Flatness Problem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714500"/>
            <a:ext cx="8286750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FRW  Dynamical  Evolution: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Going back in time, we find that the Universe was much flatter than it is at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Reversely, that means that any small deviation from flatness in the early Universe would have been strongly amplified nowadays …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We would therefore expect to live in a Universe that would either be almost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=0  or   ;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Yet, we find ourselves to live in a Universe that is almost perfectly flat … 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tot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1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                                                        How can this be 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13" y="1500188"/>
            <a:ext cx="8715375" cy="485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2354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f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838"/>
            <a:ext cx="6516688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949" name="Rectangle 5"/>
          <p:cNvSpPr>
            <a:spLocks noChangeArrowheads="1"/>
          </p:cNvSpPr>
          <p:nvPr/>
        </p:nvSpPr>
        <p:spPr bwMode="auto">
          <a:xfrm>
            <a:off x="107950" y="0"/>
            <a:ext cx="8928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Flatness Evolution</a:t>
            </a:r>
          </a:p>
        </p:txBody>
      </p:sp>
      <p:graphicFrame>
        <p:nvGraphicFramePr>
          <p:cNvPr id="134148" name="Object 3"/>
          <p:cNvGraphicFramePr>
            <a:graphicFrameLocks noChangeAspect="1"/>
          </p:cNvGraphicFramePr>
          <p:nvPr/>
        </p:nvGraphicFramePr>
        <p:xfrm>
          <a:off x="6286500" y="1643063"/>
          <a:ext cx="271462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8" name="Equation" r:id="rId4" imgW="1459866" imgH="482391" progId="Equation.DSMT4">
                  <p:embed/>
                </p:oleObj>
              </mc:Choice>
              <mc:Fallback>
                <p:oleObj name="Equation" r:id="rId4" imgW="1459866" imgH="482391" progId="Equation.DSMT4">
                  <p:embed/>
                  <p:pic>
                    <p:nvPicPr>
                      <p:cNvPr id="134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1643063"/>
                        <a:ext cx="271462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6"/>
          <p:cNvGraphicFramePr>
            <a:graphicFrameLocks noChangeAspect="1"/>
          </p:cNvGraphicFramePr>
          <p:nvPr/>
        </p:nvGraphicFramePr>
        <p:xfrm>
          <a:off x="6500813" y="3357563"/>
          <a:ext cx="2006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9" name="Equation" r:id="rId6" imgW="1079032" imgH="253890" progId="Equation.DSMT4">
                  <p:embed/>
                </p:oleObj>
              </mc:Choice>
              <mc:Fallback>
                <p:oleObj name="Equation" r:id="rId6" imgW="1079032" imgH="253890" progId="Equation.DSMT4">
                  <p:embed/>
                  <p:pic>
                    <p:nvPicPr>
                      <p:cNvPr id="13414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13" y="3357563"/>
                        <a:ext cx="20066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7"/>
          <p:cNvGraphicFramePr>
            <a:graphicFrameLocks noChangeAspect="1"/>
          </p:cNvGraphicFramePr>
          <p:nvPr/>
        </p:nvGraphicFramePr>
        <p:xfrm>
          <a:off x="6572250" y="4500563"/>
          <a:ext cx="2171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00" name="Equation" r:id="rId8" imgW="1167893" imgH="253890" progId="Equation.DSMT4">
                  <p:embed/>
                </p:oleObj>
              </mc:Choice>
              <mc:Fallback>
                <p:oleObj name="Equation" r:id="rId8" imgW="1167893" imgH="253890" progId="Equation.DSMT4">
                  <p:embed/>
                  <p:pic>
                    <p:nvPicPr>
                      <p:cNvPr id="1341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0" y="4500563"/>
                        <a:ext cx="21717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57938" y="3071813"/>
            <a:ext cx="30718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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At  radiation-matter  equiv.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7938" y="4000500"/>
            <a:ext cx="27860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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Big Bang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nucleosynthesis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a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nuc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3.610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-8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34153" name="Object 8"/>
          <p:cNvGraphicFramePr>
            <a:graphicFrameLocks noChangeAspect="1"/>
          </p:cNvGraphicFramePr>
          <p:nvPr/>
        </p:nvGraphicFramePr>
        <p:xfrm>
          <a:off x="6572250" y="5500688"/>
          <a:ext cx="1960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01" name="Equation" r:id="rId10" imgW="1054100" imgH="254000" progId="Equation.DSMT4">
                  <p:embed/>
                </p:oleObj>
              </mc:Choice>
              <mc:Fallback>
                <p:oleObj name="Equation" r:id="rId10" imgW="1054100" imgH="254000" progId="Equation.DSMT4">
                  <p:embed/>
                  <p:pic>
                    <p:nvPicPr>
                      <p:cNvPr id="13415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0" y="5500688"/>
                        <a:ext cx="19605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357938" y="5214938"/>
            <a:ext cx="27860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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Planck time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7938" y="3000375"/>
            <a:ext cx="2714625" cy="3000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85419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8"/>
          <p:cNvSpPr>
            <a:spLocks noChangeArrowheads="1"/>
          </p:cNvSpPr>
          <p:nvPr/>
        </p:nvSpPr>
        <p:spPr bwMode="auto">
          <a:xfrm>
            <a:off x="107950" y="5805488"/>
            <a:ext cx="8928100" cy="93662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1" name="AutoShape 2"/>
          <p:cNvSpPr>
            <a:spLocks noChangeArrowheads="1"/>
          </p:cNvSpPr>
          <p:nvPr/>
        </p:nvSpPr>
        <p:spPr bwMode="auto">
          <a:xfrm>
            <a:off x="107950" y="188913"/>
            <a:ext cx="8893175" cy="15113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00034" y="285728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b="1">
                <a:solidFill>
                  <a:srgbClr val="663300"/>
                </a:solidFill>
                <a:latin typeface="+mn-lt"/>
              </a:rPr>
              <a:t>Angular  CMB  temperature fluctuations </a:t>
            </a:r>
            <a:br>
              <a:rPr sz="3500" b="1">
                <a:solidFill>
                  <a:srgbClr val="663300"/>
                </a:solidFill>
                <a:latin typeface="+mn-lt"/>
              </a:rPr>
            </a:br>
            <a:r>
              <a:rPr sz="3500" b="1">
                <a:solidFill>
                  <a:srgbClr val="663300"/>
                </a:solidFill>
                <a:latin typeface="+mn-lt"/>
              </a:rPr>
              <a:t>                          </a:t>
            </a:r>
          </a:p>
        </p:txBody>
      </p:sp>
      <p:pic>
        <p:nvPicPr>
          <p:cNvPr id="140293" name="Picture 4" descr="geo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871378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5"/>
          <p:cNvSpPr>
            <a:spLocks noChangeArrowheads="1"/>
          </p:cNvSpPr>
          <p:nvPr/>
        </p:nvSpPr>
        <p:spPr bwMode="auto">
          <a:xfrm>
            <a:off x="250825" y="1916113"/>
            <a:ext cx="8713788" cy="3744912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9" name="Rectangle 6"/>
          <p:cNvSpPr>
            <a:spLocks noChangeArrowheads="1"/>
          </p:cNvSpPr>
          <p:nvPr/>
        </p:nvSpPr>
        <p:spPr bwMode="auto">
          <a:xfrm>
            <a:off x="-541338" y="5589588"/>
            <a:ext cx="101171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CMB: Universe almost perfectly Flat  !</a:t>
            </a:r>
          </a:p>
        </p:txBody>
      </p:sp>
    </p:spTree>
    <p:extLst>
      <p:ext uri="{BB962C8B-B14F-4D97-AF65-F5344CB8AC3E}">
        <p14:creationId xmlns:p14="http://schemas.microsoft.com/office/powerpoint/2010/main" val="157744377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0" y="6064250"/>
            <a:ext cx="9821863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Cosmic Microwave Background Temperature Anisotropies: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        Universe is almost perfectly flat</a:t>
            </a:r>
          </a:p>
        </p:txBody>
      </p:sp>
      <p:pic>
        <p:nvPicPr>
          <p:cNvPr id="138243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WMAP CMB temperature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          power spectrum</a:t>
            </a:r>
          </a:p>
        </p:txBody>
      </p:sp>
      <p:pic>
        <p:nvPicPr>
          <p:cNvPr id="138246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Cosmic sound horizon</a:t>
            </a:r>
          </a:p>
        </p:txBody>
      </p:sp>
      <p:sp>
        <p:nvSpPr>
          <p:cNvPr id="138249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81178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14313" y="2000250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Horizon  Problem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082118"/>
      </p:ext>
    </p:extLst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979</Words>
  <Application>Microsoft Office PowerPoint</Application>
  <PresentationFormat>On-screen Show (4:3)</PresentationFormat>
  <Paragraphs>248</Paragraphs>
  <Slides>39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Arial</vt:lpstr>
      <vt:lpstr>Constantia</vt:lpstr>
      <vt:lpstr>Garamond</vt:lpstr>
      <vt:lpstr>Mathematica1</vt:lpstr>
      <vt:lpstr>Papyrus</vt:lpstr>
      <vt:lpstr>Tahoma</vt:lpstr>
      <vt:lpstr>Wingdings 2</vt:lpstr>
      <vt:lpstr>9_Paper</vt:lpstr>
      <vt:lpstr>23_Paper</vt:lpstr>
      <vt:lpstr>11_Paper</vt:lpstr>
      <vt:lpstr>Default Design</vt:lpstr>
      <vt:lpstr>4_Default Design</vt:lpstr>
      <vt:lpstr>7_Paper</vt:lpstr>
      <vt:lpstr>3_Paper</vt:lpstr>
      <vt:lpstr>Paper</vt:lpstr>
      <vt:lpstr>1_Paper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Angular  CMB  temperature fluctuations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Microwave Background</vt:lpstr>
      <vt:lpstr>Cosmic Microwave Background</vt:lpstr>
      <vt:lpstr>PowerPoint Presentation</vt:lpstr>
      <vt:lpstr>Primordial Noise:  Seeds of  Cosmic Structure</vt:lpstr>
      <vt:lpstr>PowerPoint Presentation</vt:lpstr>
      <vt:lpstr>PowerPoint Presentation</vt:lpstr>
      <vt:lpstr>Formation Cosmic Structures </vt:lpstr>
      <vt:lpstr>PowerPoint Presentation</vt:lpstr>
      <vt:lpstr>PowerPoint Presentation</vt:lpstr>
      <vt:lpstr>PowerPoint Presentation</vt:lpstr>
      <vt:lpstr>PowerPoint Presentation</vt:lpstr>
      <vt:lpstr>                     SDSS Galaxy Survey</vt:lpstr>
      <vt:lpstr>PowerPoint Presentation</vt:lpstr>
      <vt:lpstr>                     local Cosmic Web:  2MRS</vt:lpstr>
      <vt:lpstr>PowerPoint Presentation</vt:lpstr>
      <vt:lpstr>PowerPoint Presentation</vt:lpstr>
      <vt:lpstr>PowerPoint Presentation</vt:lpstr>
      <vt:lpstr>PowerPoint Presentation</vt:lpstr>
      <vt:lpstr>               Probleem van Kosmische Horizon</vt:lpstr>
      <vt:lpstr>PowerPoint Presentation</vt:lpstr>
      <vt:lpstr>10-36 sec  after  Big  Bang:   Inflation of the Universe </vt:lpstr>
      <vt:lpstr>PowerPoint Presentation</vt:lpstr>
      <vt:lpstr>Kosmische Inflatie</vt:lpstr>
      <vt:lpstr>PowerPoint Presentation</vt:lpstr>
      <vt:lpstr>Propelling Inflation:  Inflaton</vt:lpstr>
      <vt:lpstr>Inflatie &amp; Multiverse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791</cp:revision>
  <cp:lastPrinted>2016-11-17T17:32:49Z</cp:lastPrinted>
  <dcterms:created xsi:type="dcterms:W3CDTF">2003-04-08T08:38:37Z</dcterms:created>
  <dcterms:modified xsi:type="dcterms:W3CDTF">2019-10-24T07:24:07Z</dcterms:modified>
</cp:coreProperties>
</file>