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 id="2147484437" r:id="rId2"/>
    <p:sldMasterId id="2147484453" r:id="rId3"/>
    <p:sldMasterId id="2147484466" r:id="rId4"/>
    <p:sldMasterId id="2147484484" r:id="rId5"/>
    <p:sldMasterId id="2147484500" r:id="rId6"/>
    <p:sldMasterId id="2147484517" r:id="rId7"/>
  </p:sldMasterIdLst>
  <p:notesMasterIdLst>
    <p:notesMasterId r:id="rId79"/>
  </p:notesMasterIdLst>
  <p:handoutMasterIdLst>
    <p:handoutMasterId r:id="rId80"/>
  </p:handoutMasterIdLst>
  <p:sldIdLst>
    <p:sldId id="1507" r:id="rId8"/>
    <p:sldId id="1180" r:id="rId9"/>
    <p:sldId id="1544" r:id="rId10"/>
    <p:sldId id="1545" r:id="rId11"/>
    <p:sldId id="1546" r:id="rId12"/>
    <p:sldId id="1548" r:id="rId13"/>
    <p:sldId id="1549" r:id="rId14"/>
    <p:sldId id="1519" r:id="rId15"/>
    <p:sldId id="1550" r:id="rId16"/>
    <p:sldId id="1551" r:id="rId17"/>
    <p:sldId id="1552" r:id="rId18"/>
    <p:sldId id="1553" r:id="rId19"/>
    <p:sldId id="1521" r:id="rId20"/>
    <p:sldId id="1555" r:id="rId21"/>
    <p:sldId id="1260" r:id="rId22"/>
    <p:sldId id="429" r:id="rId23"/>
    <p:sldId id="460" r:id="rId24"/>
    <p:sldId id="1261" r:id="rId25"/>
    <p:sldId id="461" r:id="rId26"/>
    <p:sldId id="1273" r:id="rId27"/>
    <p:sldId id="1262" r:id="rId28"/>
    <p:sldId id="1325" r:id="rId29"/>
    <p:sldId id="1326" r:id="rId30"/>
    <p:sldId id="1327" r:id="rId31"/>
    <p:sldId id="1328" r:id="rId32"/>
    <p:sldId id="1556" r:id="rId33"/>
    <p:sldId id="470" r:id="rId34"/>
    <p:sldId id="473" r:id="rId35"/>
    <p:sldId id="474" r:id="rId36"/>
    <p:sldId id="1562" r:id="rId37"/>
    <p:sldId id="1560" r:id="rId38"/>
    <p:sldId id="1557" r:id="rId39"/>
    <p:sldId id="1210" r:id="rId40"/>
    <p:sldId id="1211" r:id="rId41"/>
    <p:sldId id="1212" r:id="rId42"/>
    <p:sldId id="1214" r:id="rId43"/>
    <p:sldId id="954" r:id="rId44"/>
    <p:sldId id="864" r:id="rId45"/>
    <p:sldId id="1561" r:id="rId46"/>
    <p:sldId id="1567" r:id="rId47"/>
    <p:sldId id="1568" r:id="rId48"/>
    <p:sldId id="1569" r:id="rId49"/>
    <p:sldId id="1559" r:id="rId50"/>
    <p:sldId id="1570" r:id="rId51"/>
    <p:sldId id="874" r:id="rId52"/>
    <p:sldId id="1572" r:id="rId53"/>
    <p:sldId id="1573" r:id="rId54"/>
    <p:sldId id="1574" r:id="rId55"/>
    <p:sldId id="1576" r:id="rId56"/>
    <p:sldId id="1575" r:id="rId57"/>
    <p:sldId id="1577" r:id="rId58"/>
    <p:sldId id="1578" r:id="rId59"/>
    <p:sldId id="956" r:id="rId60"/>
    <p:sldId id="866" r:id="rId61"/>
    <p:sldId id="1000" r:id="rId62"/>
    <p:sldId id="1001" r:id="rId63"/>
    <p:sldId id="886" r:id="rId64"/>
    <p:sldId id="894" r:id="rId65"/>
    <p:sldId id="895" r:id="rId66"/>
    <p:sldId id="1558" r:id="rId67"/>
    <p:sldId id="1571" r:id="rId68"/>
    <p:sldId id="1585" r:id="rId69"/>
    <p:sldId id="1228" r:id="rId70"/>
    <p:sldId id="1587" r:id="rId71"/>
    <p:sldId id="1583" r:id="rId72"/>
    <p:sldId id="1584" r:id="rId73"/>
    <p:sldId id="1581" r:id="rId74"/>
    <p:sldId id="1586" r:id="rId75"/>
    <p:sldId id="1579" r:id="rId76"/>
    <p:sldId id="1580" r:id="rId77"/>
    <p:sldId id="1582" r:id="rId78"/>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CF8"/>
    <a:srgbClr val="717371"/>
    <a:srgbClr val="DBDBDB"/>
    <a:srgbClr val="CDCDCD"/>
    <a:srgbClr val="000066"/>
    <a:srgbClr val="CC6600"/>
    <a:srgbClr val="CC0000"/>
    <a:srgbClr val="000099"/>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8" autoAdjust="0"/>
    <p:restoredTop sz="94621" autoAdjust="0"/>
  </p:normalViewPr>
  <p:slideViewPr>
    <p:cSldViewPr>
      <p:cViewPr varScale="1">
        <p:scale>
          <a:sx n="105" d="100"/>
          <a:sy n="105" d="100"/>
        </p:scale>
        <p:origin x="1746" y="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3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5.wmf"/><Relationship Id="rId5" Type="http://schemas.openxmlformats.org/officeDocument/2006/relationships/image" Target="../media/image62.wmf"/><Relationship Id="rId4" Type="http://schemas.openxmlformats.org/officeDocument/2006/relationships/image" Target="../media/image6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55.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4.wmf"/><Relationship Id="rId1" Type="http://schemas.openxmlformats.org/officeDocument/2006/relationships/image" Target="../media/image55.wmf"/><Relationship Id="rId5" Type="http://schemas.openxmlformats.org/officeDocument/2006/relationships/image" Target="../media/image72.wmf"/><Relationship Id="rId4"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3.wmf"/><Relationship Id="rId5" Type="http://schemas.openxmlformats.org/officeDocument/2006/relationships/image" Target="../media/image79.wmf"/><Relationship Id="rId4" Type="http://schemas.openxmlformats.org/officeDocument/2006/relationships/image" Target="../media/image7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3.wmf"/><Relationship Id="rId5" Type="http://schemas.openxmlformats.org/officeDocument/2006/relationships/image" Target="../media/image82.wmf"/><Relationship Id="rId4"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73.wmf"/><Relationship Id="rId5" Type="http://schemas.openxmlformats.org/officeDocument/2006/relationships/image" Target="../media/image87.wmf"/><Relationship Id="rId4" Type="http://schemas.openxmlformats.org/officeDocument/2006/relationships/image" Target="../media/image8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7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73.wmf"/><Relationship Id="rId4" Type="http://schemas.openxmlformats.org/officeDocument/2006/relationships/image" Target="../media/image9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5727" cy="511810"/>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4021984" y="1"/>
            <a:ext cx="3075727" cy="511810"/>
          </a:xfrm>
          <a:prstGeom prst="rect">
            <a:avLst/>
          </a:prstGeom>
        </p:spPr>
        <p:txBody>
          <a:bodyPr vert="horz" lIns="91568" tIns="45784" rIns="91568" bIns="45784" rtlCol="0"/>
          <a:lstStyle>
            <a:lvl1pPr algn="r">
              <a:defRPr sz="1200"/>
            </a:lvl1pPr>
          </a:lstStyle>
          <a:p>
            <a:fld id="{E9C5F5FC-FBEF-4B96-B0B8-CCFD0A542D2A}" type="datetimeFigureOut">
              <a:rPr lang="en-GB" smtClean="0"/>
              <a:t>23/10/2019</a:t>
            </a:fld>
            <a:endParaRPr lang="en-GB"/>
          </a:p>
        </p:txBody>
      </p:sp>
      <p:sp>
        <p:nvSpPr>
          <p:cNvPr id="4" name="Footer Placeholder 3"/>
          <p:cNvSpPr>
            <a:spLocks noGrp="1"/>
          </p:cNvSpPr>
          <p:nvPr>
            <p:ph type="ftr" sz="quarter" idx="2"/>
          </p:nvPr>
        </p:nvSpPr>
        <p:spPr>
          <a:xfrm>
            <a:off x="1" y="9721213"/>
            <a:ext cx="3075727" cy="511810"/>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4021984" y="9721213"/>
            <a:ext cx="3075727" cy="511810"/>
          </a:xfrm>
          <a:prstGeom prst="rect">
            <a:avLst/>
          </a:prstGeom>
        </p:spPr>
        <p:txBody>
          <a:bodyPr vert="horz" lIns="91568" tIns="45784" rIns="91568" bIns="45784" rtlCol="0" anchor="b"/>
          <a:lstStyle>
            <a:lvl1pPr algn="r">
              <a:defRPr sz="1200"/>
            </a:lvl1pPr>
          </a:lstStyle>
          <a:p>
            <a:fld id="{F593C2F8-22C5-4A02-A854-9397AD81D0BD}" type="slidenum">
              <a:rPr lang="en-GB" smtClean="0"/>
              <a:t>‹#›</a:t>
            </a:fld>
            <a:endParaRPr lang="en-GB"/>
          </a:p>
        </p:txBody>
      </p:sp>
    </p:spTree>
    <p:extLst>
      <p:ext uri="{BB962C8B-B14F-4D97-AF65-F5344CB8AC3E}">
        <p14:creationId xmlns:p14="http://schemas.microsoft.com/office/powerpoint/2010/main" val="3257720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p:cNvSpPr>
            <a:spLocks noGrp="1" noChangeArrowheads="1"/>
          </p:cNvSpPr>
          <p:nvPr>
            <p:ph type="hdr" sz="quarter"/>
          </p:nvPr>
        </p:nvSpPr>
        <p:spPr bwMode="auto">
          <a:xfrm>
            <a:off x="1" y="1"/>
            <a:ext cx="3075727" cy="511810"/>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pPr>
              <a:defRPr/>
            </a:pPr>
            <a:endParaRPr lang="en-US"/>
          </a:p>
        </p:txBody>
      </p:sp>
      <p:sp>
        <p:nvSpPr>
          <p:cNvPr id="694275" name="Rectangle 3"/>
          <p:cNvSpPr>
            <a:spLocks noGrp="1" noChangeArrowheads="1"/>
          </p:cNvSpPr>
          <p:nvPr>
            <p:ph type="dt" idx="1"/>
          </p:nvPr>
        </p:nvSpPr>
        <p:spPr bwMode="auto">
          <a:xfrm>
            <a:off x="4021984" y="1"/>
            <a:ext cx="3075727" cy="511810"/>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pPr>
              <a:defRPr/>
            </a:pPr>
            <a:endParaRPr lang="en-US"/>
          </a:p>
        </p:txBody>
      </p:sp>
      <p:sp>
        <p:nvSpPr>
          <p:cNvPr id="13414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77" name="Rectangle 5"/>
          <p:cNvSpPr>
            <a:spLocks noGrp="1" noChangeArrowheads="1"/>
          </p:cNvSpPr>
          <p:nvPr>
            <p:ph type="body" sz="quarter" idx="3"/>
          </p:nvPr>
        </p:nvSpPr>
        <p:spPr bwMode="auto">
          <a:xfrm>
            <a:off x="709294" y="4862197"/>
            <a:ext cx="5680712" cy="4604701"/>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4278" name="Rectangle 6"/>
          <p:cNvSpPr>
            <a:spLocks noGrp="1" noChangeArrowheads="1"/>
          </p:cNvSpPr>
          <p:nvPr>
            <p:ph type="ftr" sz="quarter" idx="4"/>
          </p:nvPr>
        </p:nvSpPr>
        <p:spPr bwMode="auto">
          <a:xfrm>
            <a:off x="1" y="9721213"/>
            <a:ext cx="3075727" cy="511810"/>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pPr>
              <a:defRPr/>
            </a:pPr>
            <a:endParaRPr lang="en-US"/>
          </a:p>
        </p:txBody>
      </p:sp>
      <p:sp>
        <p:nvSpPr>
          <p:cNvPr id="694279" name="Rectangle 7"/>
          <p:cNvSpPr>
            <a:spLocks noGrp="1" noChangeArrowheads="1"/>
          </p:cNvSpPr>
          <p:nvPr>
            <p:ph type="sldNum" sz="quarter" idx="5"/>
          </p:nvPr>
        </p:nvSpPr>
        <p:spPr bwMode="auto">
          <a:xfrm>
            <a:off x="4021984" y="9721213"/>
            <a:ext cx="3075727" cy="511810"/>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pPr>
              <a:defRPr/>
            </a:pPr>
            <a:fld id="{3A016DC5-AE84-4C5B-833A-A267A5B62F6B}" type="slidenum">
              <a:rPr lang="en-US"/>
              <a:pPr>
                <a:defRPr/>
              </a:pPr>
              <a:t>‹#›</a:t>
            </a:fld>
            <a:endParaRPr lang="en-US"/>
          </a:p>
        </p:txBody>
      </p:sp>
    </p:spTree>
    <p:extLst>
      <p:ext uri="{BB962C8B-B14F-4D97-AF65-F5344CB8AC3E}">
        <p14:creationId xmlns:p14="http://schemas.microsoft.com/office/powerpoint/2010/main" val="1035791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798383087"/>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49283129"/>
      </p:ext>
    </p:extLst>
  </p:cSld>
  <p:clrMapOvr>
    <a:masterClrMapping/>
  </p:clrMapOvr>
  <p:transition>
    <p:zo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7B32C4-977D-4A6D-A01A-B1C958BEEB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6A2660-F559-4F05-97BF-913EC3AC10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169C3A-4A5B-4149-A5D7-6548BA0CB662}"/>
              </a:ext>
            </a:extLst>
          </p:cNvPr>
          <p:cNvSpPr>
            <a:spLocks noGrp="1" noChangeArrowheads="1"/>
          </p:cNvSpPr>
          <p:nvPr>
            <p:ph type="sldNum" sz="quarter" idx="12"/>
          </p:nvPr>
        </p:nvSpPr>
        <p:spPr>
          <a:ln/>
        </p:spPr>
        <p:txBody>
          <a:bodyPr/>
          <a:lstStyle>
            <a:lvl1pPr>
              <a:defRPr/>
            </a:lvl1pPr>
          </a:lstStyle>
          <a:p>
            <a:fld id="{6D7F1BC2-4512-4F86-9537-9001CE7E4E65}" type="slidenum">
              <a:rPr lang="en-US" altLang="en-US"/>
              <a:pPr/>
              <a:t>‹#›</a:t>
            </a:fld>
            <a:endParaRPr lang="en-US" altLang="en-US"/>
          </a:p>
        </p:txBody>
      </p:sp>
    </p:spTree>
    <p:extLst>
      <p:ext uri="{BB962C8B-B14F-4D97-AF65-F5344CB8AC3E}">
        <p14:creationId xmlns:p14="http://schemas.microsoft.com/office/powerpoint/2010/main" val="1956226589"/>
      </p:ext>
    </p:extLst>
  </p:cSld>
  <p:clrMapOvr>
    <a:masterClrMapping/>
  </p:clrMapOvr>
  <p:transition>
    <p:zo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7659DD1-5769-4D9B-BB6D-6A85FC022B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74822F8-4019-4DBB-BE29-5129B1C132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A58E38C-7AA2-4D45-AED9-61C5822BCA87}"/>
              </a:ext>
            </a:extLst>
          </p:cNvPr>
          <p:cNvSpPr>
            <a:spLocks noGrp="1" noChangeArrowheads="1"/>
          </p:cNvSpPr>
          <p:nvPr>
            <p:ph type="sldNum" sz="quarter" idx="12"/>
          </p:nvPr>
        </p:nvSpPr>
        <p:spPr>
          <a:ln/>
        </p:spPr>
        <p:txBody>
          <a:bodyPr/>
          <a:lstStyle>
            <a:lvl1pPr>
              <a:defRPr/>
            </a:lvl1pPr>
          </a:lstStyle>
          <a:p>
            <a:fld id="{A11F8491-715C-45E1-A123-5ED81075A1EA}" type="slidenum">
              <a:rPr lang="en-US" altLang="en-US"/>
              <a:pPr/>
              <a:t>‹#›</a:t>
            </a:fld>
            <a:endParaRPr lang="en-US" altLang="en-US"/>
          </a:p>
        </p:txBody>
      </p:sp>
    </p:spTree>
    <p:extLst>
      <p:ext uri="{BB962C8B-B14F-4D97-AF65-F5344CB8AC3E}">
        <p14:creationId xmlns:p14="http://schemas.microsoft.com/office/powerpoint/2010/main" val="1270663074"/>
      </p:ext>
    </p:extLst>
  </p:cSld>
  <p:clrMapOvr>
    <a:masterClrMapping/>
  </p:clrMapOvr>
  <p:transition>
    <p:zo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2354893-F812-4200-A8D7-6B3D226E809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4A13ED8-41EA-46EB-8CD9-766DE85E86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6C97DDC-1EBD-4F6D-BDD0-CBDDD98CA52B}"/>
              </a:ext>
            </a:extLst>
          </p:cNvPr>
          <p:cNvSpPr>
            <a:spLocks noGrp="1" noChangeArrowheads="1"/>
          </p:cNvSpPr>
          <p:nvPr>
            <p:ph type="sldNum" sz="quarter" idx="12"/>
          </p:nvPr>
        </p:nvSpPr>
        <p:spPr>
          <a:ln/>
        </p:spPr>
        <p:txBody>
          <a:bodyPr/>
          <a:lstStyle>
            <a:lvl1pPr>
              <a:defRPr/>
            </a:lvl1pPr>
          </a:lstStyle>
          <a:p>
            <a:fld id="{E1D71D14-760B-49DB-9578-778AF215EA5D}" type="slidenum">
              <a:rPr lang="en-US" altLang="en-US"/>
              <a:pPr/>
              <a:t>‹#›</a:t>
            </a:fld>
            <a:endParaRPr lang="en-US" altLang="en-US"/>
          </a:p>
        </p:txBody>
      </p:sp>
    </p:spTree>
    <p:extLst>
      <p:ext uri="{BB962C8B-B14F-4D97-AF65-F5344CB8AC3E}">
        <p14:creationId xmlns:p14="http://schemas.microsoft.com/office/powerpoint/2010/main" val="760990620"/>
      </p:ext>
    </p:extLst>
  </p:cSld>
  <p:clrMapOvr>
    <a:masterClrMapping/>
  </p:clrMapOvr>
  <p:transition>
    <p:zo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06803DF-4DA5-4B81-9F5A-6D2BDDEFF99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7B4DAC5-9ACB-44F6-8518-6A9EF4BCB2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B4A0EB7-AEBE-43EC-B979-A5EBE40A0D5C}"/>
              </a:ext>
            </a:extLst>
          </p:cNvPr>
          <p:cNvSpPr>
            <a:spLocks noGrp="1" noChangeArrowheads="1"/>
          </p:cNvSpPr>
          <p:nvPr>
            <p:ph type="sldNum" sz="quarter" idx="12"/>
          </p:nvPr>
        </p:nvSpPr>
        <p:spPr>
          <a:ln/>
        </p:spPr>
        <p:txBody>
          <a:bodyPr/>
          <a:lstStyle>
            <a:lvl1pPr>
              <a:defRPr/>
            </a:lvl1pPr>
          </a:lstStyle>
          <a:p>
            <a:fld id="{FC84E78A-6247-4561-808B-9396C35C769C}" type="slidenum">
              <a:rPr lang="en-US" altLang="en-US"/>
              <a:pPr/>
              <a:t>‹#›</a:t>
            </a:fld>
            <a:endParaRPr lang="en-US" altLang="en-US"/>
          </a:p>
        </p:txBody>
      </p:sp>
    </p:spTree>
    <p:extLst>
      <p:ext uri="{BB962C8B-B14F-4D97-AF65-F5344CB8AC3E}">
        <p14:creationId xmlns:p14="http://schemas.microsoft.com/office/powerpoint/2010/main" val="3932340915"/>
      </p:ext>
    </p:extLst>
  </p:cSld>
  <p:clrMapOvr>
    <a:masterClrMapping/>
  </p:clrMapOvr>
  <p:transition>
    <p:zo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3F8049-EC38-489A-96BD-30309DA9E9F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F1F5914-8DA1-46D0-98EB-D8ED1B4884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1C0D9C5-EB8A-4B7C-B33F-5CC15FE74CAB}"/>
              </a:ext>
            </a:extLst>
          </p:cNvPr>
          <p:cNvSpPr>
            <a:spLocks noGrp="1" noChangeArrowheads="1"/>
          </p:cNvSpPr>
          <p:nvPr>
            <p:ph type="sldNum" sz="quarter" idx="12"/>
          </p:nvPr>
        </p:nvSpPr>
        <p:spPr>
          <a:ln/>
        </p:spPr>
        <p:txBody>
          <a:bodyPr/>
          <a:lstStyle>
            <a:lvl1pPr>
              <a:defRPr/>
            </a:lvl1pPr>
          </a:lstStyle>
          <a:p>
            <a:fld id="{BB3CC9E8-8534-4648-A06B-10B5DD14E230}" type="slidenum">
              <a:rPr lang="en-US" altLang="en-US"/>
              <a:pPr/>
              <a:t>‹#›</a:t>
            </a:fld>
            <a:endParaRPr lang="en-US" altLang="en-US"/>
          </a:p>
        </p:txBody>
      </p:sp>
    </p:spTree>
    <p:extLst>
      <p:ext uri="{BB962C8B-B14F-4D97-AF65-F5344CB8AC3E}">
        <p14:creationId xmlns:p14="http://schemas.microsoft.com/office/powerpoint/2010/main" val="770142579"/>
      </p:ext>
    </p:extLst>
  </p:cSld>
  <p:clrMapOvr>
    <a:masterClrMapping/>
  </p:clrMapOvr>
  <p:transition>
    <p:zo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725EE49-EA33-4577-A015-9F4EBF2B70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52507F-99DC-4880-8054-4F26AB2122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319AAD-7C3B-4D9E-A891-4870A0B786C8}"/>
              </a:ext>
            </a:extLst>
          </p:cNvPr>
          <p:cNvSpPr>
            <a:spLocks noGrp="1" noChangeArrowheads="1"/>
          </p:cNvSpPr>
          <p:nvPr>
            <p:ph type="sldNum" sz="quarter" idx="12"/>
          </p:nvPr>
        </p:nvSpPr>
        <p:spPr>
          <a:ln/>
        </p:spPr>
        <p:txBody>
          <a:bodyPr/>
          <a:lstStyle>
            <a:lvl1pPr>
              <a:defRPr/>
            </a:lvl1pPr>
          </a:lstStyle>
          <a:p>
            <a:fld id="{3B7C7F29-F3B5-45DB-9CEC-AA89BC35A8D1}" type="slidenum">
              <a:rPr lang="en-US" altLang="en-US"/>
              <a:pPr/>
              <a:t>‹#›</a:t>
            </a:fld>
            <a:endParaRPr lang="en-US" altLang="en-US"/>
          </a:p>
        </p:txBody>
      </p:sp>
    </p:spTree>
    <p:extLst>
      <p:ext uri="{BB962C8B-B14F-4D97-AF65-F5344CB8AC3E}">
        <p14:creationId xmlns:p14="http://schemas.microsoft.com/office/powerpoint/2010/main" val="380418921"/>
      </p:ext>
    </p:extLst>
  </p:cSld>
  <p:clrMapOvr>
    <a:masterClrMapping/>
  </p:clrMapOvr>
  <p:transition>
    <p:zo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E8BA72-8599-4696-BAB2-4DF3AD6AAE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D25F16-7B2C-4275-85C2-6740D8B303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301D18B-B55E-4A8D-8DF1-5BA0C708C71F}"/>
              </a:ext>
            </a:extLst>
          </p:cNvPr>
          <p:cNvSpPr>
            <a:spLocks noGrp="1" noChangeArrowheads="1"/>
          </p:cNvSpPr>
          <p:nvPr>
            <p:ph type="sldNum" sz="quarter" idx="12"/>
          </p:nvPr>
        </p:nvSpPr>
        <p:spPr>
          <a:ln/>
        </p:spPr>
        <p:txBody>
          <a:bodyPr/>
          <a:lstStyle>
            <a:lvl1pPr>
              <a:defRPr/>
            </a:lvl1pPr>
          </a:lstStyle>
          <a:p>
            <a:fld id="{252B6D17-7662-4871-85B8-146D9D8E8D43}" type="slidenum">
              <a:rPr lang="en-US" altLang="en-US"/>
              <a:pPr/>
              <a:t>‹#›</a:t>
            </a:fld>
            <a:endParaRPr lang="en-US" altLang="en-US"/>
          </a:p>
        </p:txBody>
      </p:sp>
    </p:spTree>
    <p:extLst>
      <p:ext uri="{BB962C8B-B14F-4D97-AF65-F5344CB8AC3E}">
        <p14:creationId xmlns:p14="http://schemas.microsoft.com/office/powerpoint/2010/main" val="2345763534"/>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38728953"/>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BC492E4-FB95-4FFC-A875-1E1490C55CB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23956936"/>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BA96AA3-D624-45D7-9E16-B208AFB1914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18793724"/>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B6E618-D1CE-4CAA-BC74-A696918F3507}"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4402644"/>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2FB03C5-DC8D-4DBC-A1F6-CB6338F0C303}"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361519537"/>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22C7EB04-5489-460B-A421-DFE30C047F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209827492"/>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C475D96D-EB25-4DAF-A577-809A1EA70D0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101717724"/>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A373AA72-4293-49D2-B0ED-9806150EDB6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210425223"/>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ACB51B8F-F394-4771-8471-C76D212E8216}"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426583374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20766948"/>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B8302E3B-73C8-4E42-B12A-1252A6D7BFE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41224195"/>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CC9AEE2F-410B-4B7D-85FF-B9DCDE04D53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08781825"/>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9AC9C4B-2D94-422B-9734-DE3D881ECD0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5913583"/>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9BC5721E-C769-4B98-8434-E24B1F13A3E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331857970"/>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FDB26B2E-5613-4783-B3C7-BFEDB908F6E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9245959"/>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F42BE633-DD70-4A60-AC23-AA1EEAFC92A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729249683"/>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9531404-6167-49D6-82A1-9BBF382F0EE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75657048"/>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614BD02-202D-41E5-92A4-A0CC2760CB5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330905107"/>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FA83CF2C-B8C2-468D-8BA4-498AD9CEF8E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622960913"/>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6C69DBE9-710C-4470-B35F-703D774095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62083061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05484175"/>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37B331E2-7EDA-47CA-9A64-46846A86DE37}"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151939822"/>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BD1C1063-565B-4440-9655-25BC50167EC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52984776"/>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93032970-0F84-4DDE-94D6-B8D89B40167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357845947"/>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23A29CD3-F31F-4BD2-9A85-0955E70BBD5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801402457"/>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EFE7240-F3C7-425F-992C-D9DA41078AC0}"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22914952"/>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5A1BE18-7E66-4769-856A-BDF930FA38C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777777493"/>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E15A20C-50F4-4396-99F5-8EAF89F00B6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12670715"/>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E27BEE37-7A58-450B-A9CB-6148844E5EE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964164656"/>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05EC0DD-09B1-4070-9BE9-CB3FBA3659F0}"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05999606"/>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DE6CD4BD-6361-4846-B77A-21958FBDFEE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12638132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07853033"/>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89F4FC4-C3F7-4CB7-B6EC-F8F920DAD7E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46864826"/>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74CEF110-F5BA-4EC3-BEC3-0811D4C2305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946883817"/>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141716-B5D3-453C-8443-1DFBBBA65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5850981"/>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B96F01-6514-4C13-AAC2-C69BA21D6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0413714"/>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E9BAA1-D5B5-4C17-9ECB-0F8381088F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5763501"/>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22B46D-F593-4693-8856-4D84EF5D56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626765"/>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716680-B87A-4430-A080-B0A8D3461D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950818"/>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B8687D-7606-4D91-B473-EE43D43052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1111282"/>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E9C75E-613C-4A52-9DF2-5CF5FB5BE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6532297"/>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3FC0AE-40EC-4F25-8B3A-88AE19ED4A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0071647"/>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769128529"/>
      </p:ext>
    </p:extLst>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7830B0-3DBC-405F-87CA-27C7342FD9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0995649"/>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B74FFC-AAA8-4A1E-8352-8CAC35AB2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1561"/>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F2DB9D-F21F-4863-B4CC-A18CCE460C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7778636"/>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3B4B99-DA78-4626-A5C6-3CC1055A92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3969688"/>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F06DA83-73A8-414F-B1A4-EC2BBBC8EC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637286"/>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C5C17EB-8B64-49AF-B1D7-8D0920AA3E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1093779"/>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CBF931-8F06-4F90-AC52-FFE6894F7C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588300"/>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E84BFF-8E5D-4A73-BE18-DE3AB9AA4F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2816471"/>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CE1149-3557-4034-BBD0-6D580680DB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3490348"/>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pPr>
                <a:defRPr/>
              </a:pPr>
              <a:t>‹#›</a:t>
            </a:fld>
            <a:endParaRPr lang="en-US"/>
          </a:p>
        </p:txBody>
      </p:sp>
    </p:spTree>
    <p:extLst>
      <p:ext uri="{BB962C8B-B14F-4D97-AF65-F5344CB8AC3E}">
        <p14:creationId xmlns:p14="http://schemas.microsoft.com/office/powerpoint/2010/main" val="3653057473"/>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67875960"/>
      </p:ext>
    </p:extLst>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pPr>
                <a:defRPr/>
              </a:pPr>
              <a:t>‹#›</a:t>
            </a:fld>
            <a:endParaRPr lang="en-US"/>
          </a:p>
        </p:txBody>
      </p:sp>
    </p:spTree>
    <p:extLst>
      <p:ext uri="{BB962C8B-B14F-4D97-AF65-F5344CB8AC3E}">
        <p14:creationId xmlns:p14="http://schemas.microsoft.com/office/powerpoint/2010/main" val="3681534743"/>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pPr>
                <a:defRPr/>
              </a:pPr>
              <a:t>‹#›</a:t>
            </a:fld>
            <a:endParaRPr lang="en-US"/>
          </a:p>
        </p:txBody>
      </p:sp>
    </p:spTree>
    <p:extLst>
      <p:ext uri="{BB962C8B-B14F-4D97-AF65-F5344CB8AC3E}">
        <p14:creationId xmlns:p14="http://schemas.microsoft.com/office/powerpoint/2010/main" val="651649808"/>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pPr>
                <a:defRPr/>
              </a:pPr>
              <a:t>‹#›</a:t>
            </a:fld>
            <a:endParaRPr lang="en-US"/>
          </a:p>
        </p:txBody>
      </p:sp>
    </p:spTree>
    <p:extLst>
      <p:ext uri="{BB962C8B-B14F-4D97-AF65-F5344CB8AC3E}">
        <p14:creationId xmlns:p14="http://schemas.microsoft.com/office/powerpoint/2010/main" val="1640015146"/>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pPr>
                <a:defRPr/>
              </a:pPr>
              <a:t>‹#›</a:t>
            </a:fld>
            <a:endParaRPr lang="en-US"/>
          </a:p>
        </p:txBody>
      </p:sp>
    </p:spTree>
    <p:extLst>
      <p:ext uri="{BB962C8B-B14F-4D97-AF65-F5344CB8AC3E}">
        <p14:creationId xmlns:p14="http://schemas.microsoft.com/office/powerpoint/2010/main" val="1770850603"/>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pPr>
                <a:defRPr/>
              </a:pPr>
              <a:t>‹#›</a:t>
            </a:fld>
            <a:endParaRPr lang="en-US"/>
          </a:p>
        </p:txBody>
      </p:sp>
    </p:spTree>
    <p:extLst>
      <p:ext uri="{BB962C8B-B14F-4D97-AF65-F5344CB8AC3E}">
        <p14:creationId xmlns:p14="http://schemas.microsoft.com/office/powerpoint/2010/main" val="2715420834"/>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pPr>
                <a:defRPr/>
              </a:pPr>
              <a:t>‹#›</a:t>
            </a:fld>
            <a:endParaRPr lang="en-US"/>
          </a:p>
        </p:txBody>
      </p:sp>
    </p:spTree>
    <p:extLst>
      <p:ext uri="{BB962C8B-B14F-4D97-AF65-F5344CB8AC3E}">
        <p14:creationId xmlns:p14="http://schemas.microsoft.com/office/powerpoint/2010/main" val="2429771361"/>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pPr>
                <a:defRPr/>
              </a:pPr>
              <a:t>‹#›</a:t>
            </a:fld>
            <a:endParaRPr lang="en-US"/>
          </a:p>
        </p:txBody>
      </p:sp>
    </p:spTree>
    <p:extLst>
      <p:ext uri="{BB962C8B-B14F-4D97-AF65-F5344CB8AC3E}">
        <p14:creationId xmlns:p14="http://schemas.microsoft.com/office/powerpoint/2010/main" val="4116947020"/>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pPr>
                <a:defRPr/>
              </a:pPr>
              <a:t>‹#›</a:t>
            </a:fld>
            <a:endParaRPr lang="en-US"/>
          </a:p>
        </p:txBody>
      </p:sp>
    </p:spTree>
    <p:extLst>
      <p:ext uri="{BB962C8B-B14F-4D97-AF65-F5344CB8AC3E}">
        <p14:creationId xmlns:p14="http://schemas.microsoft.com/office/powerpoint/2010/main" val="1901456007"/>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pPr>
                <a:defRPr/>
              </a:pPr>
              <a:t>‹#›</a:t>
            </a:fld>
            <a:endParaRPr lang="en-US"/>
          </a:p>
        </p:txBody>
      </p:sp>
    </p:spTree>
    <p:extLst>
      <p:ext uri="{BB962C8B-B14F-4D97-AF65-F5344CB8AC3E}">
        <p14:creationId xmlns:p14="http://schemas.microsoft.com/office/powerpoint/2010/main" val="2398347853"/>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pPr>
                <a:defRPr/>
              </a:pPr>
              <a:t>‹#›</a:t>
            </a:fld>
            <a:endParaRPr lang="en-US"/>
          </a:p>
        </p:txBody>
      </p:sp>
    </p:spTree>
    <p:extLst>
      <p:ext uri="{BB962C8B-B14F-4D97-AF65-F5344CB8AC3E}">
        <p14:creationId xmlns:p14="http://schemas.microsoft.com/office/powerpoint/2010/main" val="420267598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89557575"/>
      </p:ext>
    </p:extLst>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pPr>
                <a:defRPr/>
              </a:pPr>
              <a:t>‹#›</a:t>
            </a:fld>
            <a:endParaRPr lang="en-US"/>
          </a:p>
        </p:txBody>
      </p:sp>
    </p:spTree>
    <p:extLst>
      <p:ext uri="{BB962C8B-B14F-4D97-AF65-F5344CB8AC3E}">
        <p14:creationId xmlns:p14="http://schemas.microsoft.com/office/powerpoint/2010/main" val="3560877618"/>
      </p:ext>
    </p:extLst>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pPr>
                <a:defRPr/>
              </a:pPr>
              <a:t>‹#›</a:t>
            </a:fld>
            <a:endParaRPr lang="en-US"/>
          </a:p>
        </p:txBody>
      </p:sp>
    </p:spTree>
    <p:extLst>
      <p:ext uri="{BB962C8B-B14F-4D97-AF65-F5344CB8AC3E}">
        <p14:creationId xmlns:p14="http://schemas.microsoft.com/office/powerpoint/2010/main" val="1749959739"/>
      </p:ext>
    </p:extLst>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pPr>
                <a:defRPr/>
              </a:pPr>
              <a:t>‹#›</a:t>
            </a:fld>
            <a:endParaRPr lang="en-US"/>
          </a:p>
        </p:txBody>
      </p:sp>
    </p:spTree>
    <p:extLst>
      <p:ext uri="{BB962C8B-B14F-4D97-AF65-F5344CB8AC3E}">
        <p14:creationId xmlns:p14="http://schemas.microsoft.com/office/powerpoint/2010/main" val="368574705"/>
      </p:ext>
    </p:extLst>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pPr>
                <a:defRPr/>
              </a:pPr>
              <a:t>‹#›</a:t>
            </a:fld>
            <a:endParaRPr lang="en-US"/>
          </a:p>
        </p:txBody>
      </p:sp>
    </p:spTree>
    <p:extLst>
      <p:ext uri="{BB962C8B-B14F-4D97-AF65-F5344CB8AC3E}">
        <p14:creationId xmlns:p14="http://schemas.microsoft.com/office/powerpoint/2010/main" val="2845983986"/>
      </p:ext>
    </p:extLst>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CDA14D-AC7A-4E5C-848E-F9573DA40D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E010D8-2FE5-422A-9F8A-F9734061EA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25F22F-E356-4F41-AD2B-3318D2F6C500}"/>
              </a:ext>
            </a:extLst>
          </p:cNvPr>
          <p:cNvSpPr>
            <a:spLocks noGrp="1" noChangeArrowheads="1"/>
          </p:cNvSpPr>
          <p:nvPr>
            <p:ph type="sldNum" sz="quarter" idx="12"/>
          </p:nvPr>
        </p:nvSpPr>
        <p:spPr>
          <a:ln/>
        </p:spPr>
        <p:txBody>
          <a:bodyPr/>
          <a:lstStyle>
            <a:lvl1pPr>
              <a:defRPr/>
            </a:lvl1pPr>
          </a:lstStyle>
          <a:p>
            <a:fld id="{7EE0F879-2658-48B9-876E-2B6B8CCED4A6}" type="slidenum">
              <a:rPr lang="en-US" altLang="en-US"/>
              <a:pPr/>
              <a:t>‹#›</a:t>
            </a:fld>
            <a:endParaRPr lang="en-US" altLang="en-US"/>
          </a:p>
        </p:txBody>
      </p:sp>
    </p:spTree>
    <p:extLst>
      <p:ext uri="{BB962C8B-B14F-4D97-AF65-F5344CB8AC3E}">
        <p14:creationId xmlns:p14="http://schemas.microsoft.com/office/powerpoint/2010/main" val="4153493965"/>
      </p:ext>
    </p:extLst>
  </p:cSld>
  <p:clrMapOvr>
    <a:masterClrMapping/>
  </p:clrMapOvr>
  <p:transitio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B1039B-856D-44D3-BF0A-6C5318A97D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29E05F-88C4-4C89-A1C3-A96E67D899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40FA5C-AFD5-4E0A-857E-3D6B25EBFDD2}"/>
              </a:ext>
            </a:extLst>
          </p:cNvPr>
          <p:cNvSpPr>
            <a:spLocks noGrp="1" noChangeArrowheads="1"/>
          </p:cNvSpPr>
          <p:nvPr>
            <p:ph type="sldNum" sz="quarter" idx="12"/>
          </p:nvPr>
        </p:nvSpPr>
        <p:spPr>
          <a:ln/>
        </p:spPr>
        <p:txBody>
          <a:bodyPr/>
          <a:lstStyle>
            <a:lvl1pPr>
              <a:defRPr/>
            </a:lvl1pPr>
          </a:lstStyle>
          <a:p>
            <a:fld id="{7C6AE59F-2ABD-48C7-8C2E-71D38B877EA7}" type="slidenum">
              <a:rPr lang="en-US" altLang="en-US"/>
              <a:pPr/>
              <a:t>‹#›</a:t>
            </a:fld>
            <a:endParaRPr lang="en-US" altLang="en-US"/>
          </a:p>
        </p:txBody>
      </p:sp>
    </p:spTree>
    <p:extLst>
      <p:ext uri="{BB962C8B-B14F-4D97-AF65-F5344CB8AC3E}">
        <p14:creationId xmlns:p14="http://schemas.microsoft.com/office/powerpoint/2010/main" val="60797194"/>
      </p:ext>
    </p:extLst>
  </p:cSld>
  <p:clrMapOvr>
    <a:masterClrMapping/>
  </p:clrMapOvr>
  <p:transitio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68FA0E2-B299-455C-AA3E-AC98CF6871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CC2070-DBE3-4168-A6E7-526CE35A58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217CFD-4B77-47B2-ADCC-E01AD3C3E2F3}"/>
              </a:ext>
            </a:extLst>
          </p:cNvPr>
          <p:cNvSpPr>
            <a:spLocks noGrp="1" noChangeArrowheads="1"/>
          </p:cNvSpPr>
          <p:nvPr>
            <p:ph type="sldNum" sz="quarter" idx="12"/>
          </p:nvPr>
        </p:nvSpPr>
        <p:spPr>
          <a:ln/>
        </p:spPr>
        <p:txBody>
          <a:bodyPr/>
          <a:lstStyle>
            <a:lvl1pPr>
              <a:defRPr/>
            </a:lvl1pPr>
          </a:lstStyle>
          <a:p>
            <a:fld id="{DA4B29B7-83BE-46B0-90E2-3E324477CBDF}" type="slidenum">
              <a:rPr lang="en-US" altLang="en-US"/>
              <a:pPr/>
              <a:t>‹#›</a:t>
            </a:fld>
            <a:endParaRPr lang="en-US" altLang="en-US"/>
          </a:p>
        </p:txBody>
      </p:sp>
    </p:spTree>
    <p:extLst>
      <p:ext uri="{BB962C8B-B14F-4D97-AF65-F5344CB8AC3E}">
        <p14:creationId xmlns:p14="http://schemas.microsoft.com/office/powerpoint/2010/main" val="1565452741"/>
      </p:ext>
    </p:extLst>
  </p:cSld>
  <p:clrMapOvr>
    <a:masterClrMapping/>
  </p:clrMapOvr>
  <p:transitio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535846-3004-4335-A556-883798D932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11AB5D-8618-42B7-9DB8-720F2CD02B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B594F0-52E2-4E98-AEEF-F5B6A0444578}"/>
              </a:ext>
            </a:extLst>
          </p:cNvPr>
          <p:cNvSpPr>
            <a:spLocks noGrp="1" noChangeArrowheads="1"/>
          </p:cNvSpPr>
          <p:nvPr>
            <p:ph type="sldNum" sz="quarter" idx="12"/>
          </p:nvPr>
        </p:nvSpPr>
        <p:spPr>
          <a:ln/>
        </p:spPr>
        <p:txBody>
          <a:bodyPr/>
          <a:lstStyle>
            <a:lvl1pPr>
              <a:defRPr/>
            </a:lvl1pPr>
          </a:lstStyle>
          <a:p>
            <a:fld id="{ED437A47-A5BD-49EB-8018-D0881B97D3A6}" type="slidenum">
              <a:rPr lang="en-US" altLang="en-US"/>
              <a:pPr/>
              <a:t>‹#›</a:t>
            </a:fld>
            <a:endParaRPr lang="en-US" altLang="en-US"/>
          </a:p>
        </p:txBody>
      </p:sp>
    </p:spTree>
    <p:extLst>
      <p:ext uri="{BB962C8B-B14F-4D97-AF65-F5344CB8AC3E}">
        <p14:creationId xmlns:p14="http://schemas.microsoft.com/office/powerpoint/2010/main" val="1747789475"/>
      </p:ext>
    </p:extLst>
  </p:cSld>
  <p:clrMapOvr>
    <a:masterClrMapping/>
  </p:clrMapOvr>
  <p:transition>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E55CC44-3004-445C-AC28-55FD245742C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1FBC6AE-A014-4A7B-AE4F-F0DE7AD5A3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7BDB008-AB3C-40AF-997A-8180A6F15872}"/>
              </a:ext>
            </a:extLst>
          </p:cNvPr>
          <p:cNvSpPr>
            <a:spLocks noGrp="1" noChangeArrowheads="1"/>
          </p:cNvSpPr>
          <p:nvPr>
            <p:ph type="sldNum" sz="quarter" idx="12"/>
          </p:nvPr>
        </p:nvSpPr>
        <p:spPr>
          <a:ln/>
        </p:spPr>
        <p:txBody>
          <a:bodyPr/>
          <a:lstStyle>
            <a:lvl1pPr>
              <a:defRPr/>
            </a:lvl1pPr>
          </a:lstStyle>
          <a:p>
            <a:fld id="{959D5389-2C65-4559-990C-2448A40DEDAB}" type="slidenum">
              <a:rPr lang="en-US" altLang="en-US"/>
              <a:pPr/>
              <a:t>‹#›</a:t>
            </a:fld>
            <a:endParaRPr lang="en-US" altLang="en-US"/>
          </a:p>
        </p:txBody>
      </p:sp>
    </p:spTree>
    <p:extLst>
      <p:ext uri="{BB962C8B-B14F-4D97-AF65-F5344CB8AC3E}">
        <p14:creationId xmlns:p14="http://schemas.microsoft.com/office/powerpoint/2010/main" val="39534242"/>
      </p:ext>
    </p:extLst>
  </p:cSld>
  <p:clrMapOvr>
    <a:masterClrMapping/>
  </p:clrMapOvr>
  <p:transition>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F492597-8D8B-4C40-8374-D1A0C26EBA2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D4B5CE8-FDB9-4618-B87A-9677846F9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3CD0CE2-266A-4818-9A8F-9114A7AC3A60}"/>
              </a:ext>
            </a:extLst>
          </p:cNvPr>
          <p:cNvSpPr>
            <a:spLocks noGrp="1" noChangeArrowheads="1"/>
          </p:cNvSpPr>
          <p:nvPr>
            <p:ph type="sldNum" sz="quarter" idx="12"/>
          </p:nvPr>
        </p:nvSpPr>
        <p:spPr>
          <a:ln/>
        </p:spPr>
        <p:txBody>
          <a:bodyPr/>
          <a:lstStyle>
            <a:lvl1pPr>
              <a:defRPr/>
            </a:lvl1pPr>
          </a:lstStyle>
          <a:p>
            <a:fld id="{0059CC85-9AAD-4640-B2F2-94FBE773C4BA}" type="slidenum">
              <a:rPr lang="en-US" altLang="en-US"/>
              <a:pPr/>
              <a:t>‹#›</a:t>
            </a:fld>
            <a:endParaRPr lang="en-US" altLang="en-US"/>
          </a:p>
        </p:txBody>
      </p:sp>
    </p:spTree>
    <p:extLst>
      <p:ext uri="{BB962C8B-B14F-4D97-AF65-F5344CB8AC3E}">
        <p14:creationId xmlns:p14="http://schemas.microsoft.com/office/powerpoint/2010/main" val="1472088862"/>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22299377"/>
      </p:ext>
    </p:extLst>
  </p:cSld>
  <p:clrMapOvr>
    <a:masterClrMapping/>
  </p:clrMapOvr>
  <p:transition>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C44B034-6D2A-4AA9-81D1-E57979CC5D2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DFF7945-B47A-49FD-8563-9436706B4E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5C9B82-43EA-4542-9FCA-AE9F75564436}"/>
              </a:ext>
            </a:extLst>
          </p:cNvPr>
          <p:cNvSpPr>
            <a:spLocks noGrp="1" noChangeArrowheads="1"/>
          </p:cNvSpPr>
          <p:nvPr>
            <p:ph type="sldNum" sz="quarter" idx="12"/>
          </p:nvPr>
        </p:nvSpPr>
        <p:spPr>
          <a:ln/>
        </p:spPr>
        <p:txBody>
          <a:bodyPr/>
          <a:lstStyle>
            <a:lvl1pPr>
              <a:defRPr/>
            </a:lvl1pPr>
          </a:lstStyle>
          <a:p>
            <a:fld id="{CC7E3AA4-1CAC-46AA-9E34-F130F7679229}" type="slidenum">
              <a:rPr lang="en-US" altLang="en-US"/>
              <a:pPr/>
              <a:t>‹#›</a:t>
            </a:fld>
            <a:endParaRPr lang="en-US" altLang="en-US"/>
          </a:p>
        </p:txBody>
      </p:sp>
    </p:spTree>
    <p:extLst>
      <p:ext uri="{BB962C8B-B14F-4D97-AF65-F5344CB8AC3E}">
        <p14:creationId xmlns:p14="http://schemas.microsoft.com/office/powerpoint/2010/main" val="3754849663"/>
      </p:ext>
    </p:extLst>
  </p:cSld>
  <p:clrMapOvr>
    <a:masterClrMapping/>
  </p:clrMapOvr>
  <p:transition>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2C640C-77A8-403B-A28B-B3D6C9F777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C6452D-AEE3-42C4-84C2-54C8154BAC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25192C-A7B5-48F1-8658-22AD9BBC8ECB}"/>
              </a:ext>
            </a:extLst>
          </p:cNvPr>
          <p:cNvSpPr>
            <a:spLocks noGrp="1" noChangeArrowheads="1"/>
          </p:cNvSpPr>
          <p:nvPr>
            <p:ph type="sldNum" sz="quarter" idx="12"/>
          </p:nvPr>
        </p:nvSpPr>
        <p:spPr>
          <a:ln/>
        </p:spPr>
        <p:txBody>
          <a:bodyPr/>
          <a:lstStyle>
            <a:lvl1pPr>
              <a:defRPr/>
            </a:lvl1pPr>
          </a:lstStyle>
          <a:p>
            <a:fld id="{6DA94B04-750E-4007-A185-978102C182F7}" type="slidenum">
              <a:rPr lang="en-US" altLang="en-US"/>
              <a:pPr/>
              <a:t>‹#›</a:t>
            </a:fld>
            <a:endParaRPr lang="en-US" altLang="en-US"/>
          </a:p>
        </p:txBody>
      </p:sp>
    </p:spTree>
    <p:extLst>
      <p:ext uri="{BB962C8B-B14F-4D97-AF65-F5344CB8AC3E}">
        <p14:creationId xmlns:p14="http://schemas.microsoft.com/office/powerpoint/2010/main" val="3029342813"/>
      </p:ext>
    </p:extLst>
  </p:cSld>
  <p:clrMapOvr>
    <a:masterClrMapping/>
  </p:clrMapOvr>
  <p:transitio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013A89-297A-4E00-9A31-76E3EFCDB0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F9E3EF-EC3B-4CA4-B25B-37D465F77E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5168A1-16AD-4ADA-BDC4-693C264564E1}"/>
              </a:ext>
            </a:extLst>
          </p:cNvPr>
          <p:cNvSpPr>
            <a:spLocks noGrp="1" noChangeArrowheads="1"/>
          </p:cNvSpPr>
          <p:nvPr>
            <p:ph type="sldNum" sz="quarter" idx="12"/>
          </p:nvPr>
        </p:nvSpPr>
        <p:spPr>
          <a:ln/>
        </p:spPr>
        <p:txBody>
          <a:bodyPr/>
          <a:lstStyle>
            <a:lvl1pPr>
              <a:defRPr/>
            </a:lvl1pPr>
          </a:lstStyle>
          <a:p>
            <a:fld id="{42A45733-8D26-42EC-89E3-DB2C972D5A2A}" type="slidenum">
              <a:rPr lang="en-US" altLang="en-US"/>
              <a:pPr/>
              <a:t>‹#›</a:t>
            </a:fld>
            <a:endParaRPr lang="en-US" altLang="en-US"/>
          </a:p>
        </p:txBody>
      </p:sp>
    </p:spTree>
    <p:extLst>
      <p:ext uri="{BB962C8B-B14F-4D97-AF65-F5344CB8AC3E}">
        <p14:creationId xmlns:p14="http://schemas.microsoft.com/office/powerpoint/2010/main" val="2051696574"/>
      </p:ext>
    </p:extLst>
  </p:cSld>
  <p:clrMapOvr>
    <a:masterClrMapping/>
  </p:clrMapOvr>
  <p:transitio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358B58-4D60-42F0-B5D3-F6E1CCAB47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7E0F95-B1CC-4327-B707-07334E1E71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E885D8-6625-4937-81C9-780DDC303278}"/>
              </a:ext>
            </a:extLst>
          </p:cNvPr>
          <p:cNvSpPr>
            <a:spLocks noGrp="1" noChangeArrowheads="1"/>
          </p:cNvSpPr>
          <p:nvPr>
            <p:ph type="sldNum" sz="quarter" idx="12"/>
          </p:nvPr>
        </p:nvSpPr>
        <p:spPr>
          <a:ln/>
        </p:spPr>
        <p:txBody>
          <a:bodyPr/>
          <a:lstStyle>
            <a:lvl1pPr>
              <a:defRPr/>
            </a:lvl1pPr>
          </a:lstStyle>
          <a:p>
            <a:fld id="{C56FFE33-109B-49AE-B2DE-EAE4FCD5D787}" type="slidenum">
              <a:rPr lang="en-US" altLang="en-US"/>
              <a:pPr/>
              <a:t>‹#›</a:t>
            </a:fld>
            <a:endParaRPr lang="en-US" altLang="en-US"/>
          </a:p>
        </p:txBody>
      </p:sp>
    </p:spTree>
    <p:extLst>
      <p:ext uri="{BB962C8B-B14F-4D97-AF65-F5344CB8AC3E}">
        <p14:creationId xmlns:p14="http://schemas.microsoft.com/office/powerpoint/2010/main" val="3701952349"/>
      </p:ext>
    </p:extLst>
  </p:cSld>
  <p:clrMapOvr>
    <a:masterClrMapping/>
  </p:clrMapOvr>
  <p:transitio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FA9EE8-548F-4207-85D2-B88023DD53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FC966C-8E69-4252-8A0E-81D79E3655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477AEC-2A92-407B-B342-1754449669D1}"/>
              </a:ext>
            </a:extLst>
          </p:cNvPr>
          <p:cNvSpPr>
            <a:spLocks noGrp="1" noChangeArrowheads="1"/>
          </p:cNvSpPr>
          <p:nvPr>
            <p:ph type="sldNum" sz="quarter" idx="12"/>
          </p:nvPr>
        </p:nvSpPr>
        <p:spPr>
          <a:ln/>
        </p:spPr>
        <p:txBody>
          <a:bodyPr/>
          <a:lstStyle>
            <a:lvl1pPr>
              <a:defRPr/>
            </a:lvl1pPr>
          </a:lstStyle>
          <a:p>
            <a:fld id="{8E8566E4-F10C-49C0-BD7A-E173DF890DB5}" type="slidenum">
              <a:rPr lang="en-US" altLang="en-US"/>
              <a:pPr/>
              <a:t>‹#›</a:t>
            </a:fld>
            <a:endParaRPr lang="en-US" altLang="en-US"/>
          </a:p>
        </p:txBody>
      </p:sp>
    </p:spTree>
    <p:extLst>
      <p:ext uri="{BB962C8B-B14F-4D97-AF65-F5344CB8AC3E}">
        <p14:creationId xmlns:p14="http://schemas.microsoft.com/office/powerpoint/2010/main" val="2736870295"/>
      </p:ext>
    </p:extLst>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BD5FC41-F5C9-4B2D-9B8B-D18812186B5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5069378-2671-48E3-93D8-09BC61763D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235EA8C3-49E9-4F2B-A84D-46313993EC51}"/>
              </a:ext>
            </a:extLst>
          </p:cNvPr>
          <p:cNvSpPr>
            <a:spLocks noGrp="1" noChangeArrowheads="1"/>
          </p:cNvSpPr>
          <p:nvPr>
            <p:ph type="sldNum" sz="quarter" idx="12"/>
          </p:nvPr>
        </p:nvSpPr>
        <p:spPr>
          <a:ln/>
        </p:spPr>
        <p:txBody>
          <a:bodyPr/>
          <a:lstStyle>
            <a:lvl1pPr>
              <a:defRPr/>
            </a:lvl1pPr>
          </a:lstStyle>
          <a:p>
            <a:fld id="{D34DBFDC-9C4C-42C4-B6CF-C275DACECAEA}" type="slidenum">
              <a:rPr lang="en-US" altLang="en-US"/>
              <a:pPr/>
              <a:t>‹#›</a:t>
            </a:fld>
            <a:endParaRPr lang="en-US" altLang="en-US"/>
          </a:p>
        </p:txBody>
      </p:sp>
    </p:spTree>
    <p:extLst>
      <p:ext uri="{BB962C8B-B14F-4D97-AF65-F5344CB8AC3E}">
        <p14:creationId xmlns:p14="http://schemas.microsoft.com/office/powerpoint/2010/main" val="2374360196"/>
      </p:ext>
    </p:extLst>
  </p:cSld>
  <p:clrMapOvr>
    <a:masterClrMapping/>
  </p:clrMapOvr>
  <p:transitio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4167E8-EFDF-4C45-9F32-F2ED61D529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0C129B-E737-4480-86F5-EE5F42E428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8B64E8-7A94-470B-9F1D-6099546B1114}"/>
              </a:ext>
            </a:extLst>
          </p:cNvPr>
          <p:cNvSpPr>
            <a:spLocks noGrp="1" noChangeArrowheads="1"/>
          </p:cNvSpPr>
          <p:nvPr>
            <p:ph type="sldNum" sz="quarter" idx="12"/>
          </p:nvPr>
        </p:nvSpPr>
        <p:spPr>
          <a:ln/>
        </p:spPr>
        <p:txBody>
          <a:bodyPr/>
          <a:lstStyle>
            <a:lvl1pPr>
              <a:defRPr/>
            </a:lvl1pPr>
          </a:lstStyle>
          <a:p>
            <a:fld id="{FA1A9F41-82C2-4B5F-A671-338698B3792F}" type="slidenum">
              <a:rPr lang="en-US" altLang="en-US"/>
              <a:pPr/>
              <a:t>‹#›</a:t>
            </a:fld>
            <a:endParaRPr lang="en-US" altLang="en-US"/>
          </a:p>
        </p:txBody>
      </p:sp>
    </p:spTree>
    <p:extLst>
      <p:ext uri="{BB962C8B-B14F-4D97-AF65-F5344CB8AC3E}">
        <p14:creationId xmlns:p14="http://schemas.microsoft.com/office/powerpoint/2010/main" val="686111970"/>
      </p:ext>
    </p:extLst>
  </p:cSld>
  <p:clrMapOvr>
    <a:masterClrMapping/>
  </p:clrMapOvr>
  <p:transition>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57F9EFC4-7DC3-4C72-A136-F046EEDD6A9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9386C0-9305-40A3-94D4-391BC46E62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6B69CE4B-3F4E-4D02-81A6-F6F660BB6723}"/>
              </a:ext>
            </a:extLst>
          </p:cNvPr>
          <p:cNvSpPr>
            <a:spLocks noGrp="1" noChangeArrowheads="1"/>
          </p:cNvSpPr>
          <p:nvPr>
            <p:ph type="sldNum" sz="quarter" idx="12"/>
          </p:nvPr>
        </p:nvSpPr>
        <p:spPr>
          <a:ln/>
        </p:spPr>
        <p:txBody>
          <a:bodyPr/>
          <a:lstStyle>
            <a:lvl1pPr>
              <a:defRPr/>
            </a:lvl1pPr>
          </a:lstStyle>
          <a:p>
            <a:fld id="{B2F8C1F5-8EA4-40D6-AD85-440F635BED3D}" type="slidenum">
              <a:rPr lang="en-US" altLang="en-US"/>
              <a:pPr/>
              <a:t>‹#›</a:t>
            </a:fld>
            <a:endParaRPr lang="en-US" altLang="en-US"/>
          </a:p>
        </p:txBody>
      </p:sp>
    </p:spTree>
    <p:extLst>
      <p:ext uri="{BB962C8B-B14F-4D97-AF65-F5344CB8AC3E}">
        <p14:creationId xmlns:p14="http://schemas.microsoft.com/office/powerpoint/2010/main" val="827211141"/>
      </p:ext>
    </p:extLst>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A09099C-4129-4A58-B4BF-9A9232F0F93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0566423-E6F1-4BFA-A844-FEA225B311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A63587E-2553-4288-A4B3-764FB3A5205E}"/>
              </a:ext>
            </a:extLst>
          </p:cNvPr>
          <p:cNvSpPr>
            <a:spLocks noGrp="1" noChangeArrowheads="1"/>
          </p:cNvSpPr>
          <p:nvPr>
            <p:ph type="sldNum" sz="quarter" idx="12"/>
          </p:nvPr>
        </p:nvSpPr>
        <p:spPr>
          <a:ln/>
        </p:spPr>
        <p:txBody>
          <a:bodyPr/>
          <a:lstStyle>
            <a:lvl1pPr>
              <a:defRPr/>
            </a:lvl1pPr>
          </a:lstStyle>
          <a:p>
            <a:fld id="{2BF0116A-3EFE-4BC4-88A6-B128BF327C7B}" type="slidenum">
              <a:rPr lang="en-US" altLang="en-US"/>
              <a:pPr/>
              <a:t>‹#›</a:t>
            </a:fld>
            <a:endParaRPr lang="en-US" altLang="en-US"/>
          </a:p>
        </p:txBody>
      </p:sp>
    </p:spTree>
    <p:extLst>
      <p:ext uri="{BB962C8B-B14F-4D97-AF65-F5344CB8AC3E}">
        <p14:creationId xmlns:p14="http://schemas.microsoft.com/office/powerpoint/2010/main" val="857677213"/>
      </p:ext>
    </p:extLst>
  </p:cSld>
  <p:clrMapOvr>
    <a:masterClrMapping/>
  </p:clrMapOvr>
  <p:transition>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0DAC86C-3389-4C32-A17B-518CAFDCE64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A1BB071-8798-47AC-9EB3-3519123337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42533A0-8B44-47BF-A1B0-53E7A7DBE4B1}"/>
              </a:ext>
            </a:extLst>
          </p:cNvPr>
          <p:cNvSpPr>
            <a:spLocks noGrp="1" noChangeArrowheads="1"/>
          </p:cNvSpPr>
          <p:nvPr>
            <p:ph type="sldNum" sz="quarter" idx="12"/>
          </p:nvPr>
        </p:nvSpPr>
        <p:spPr>
          <a:ln/>
        </p:spPr>
        <p:txBody>
          <a:bodyPr/>
          <a:lstStyle>
            <a:lvl1pPr>
              <a:defRPr/>
            </a:lvl1pPr>
          </a:lstStyle>
          <a:p>
            <a:fld id="{09308F40-F13B-4D66-BC1C-EEF07151B9A9}" type="slidenum">
              <a:rPr lang="en-US" altLang="en-US"/>
              <a:pPr/>
              <a:t>‹#›</a:t>
            </a:fld>
            <a:endParaRPr lang="en-US" altLang="en-US"/>
          </a:p>
        </p:txBody>
      </p:sp>
    </p:spTree>
    <p:extLst>
      <p:ext uri="{BB962C8B-B14F-4D97-AF65-F5344CB8AC3E}">
        <p14:creationId xmlns:p14="http://schemas.microsoft.com/office/powerpoint/2010/main" val="234298645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663484040"/>
      </p:ext>
    </p:extLst>
  </p:cSld>
  <p:clrMapOvr>
    <a:masterClrMapping/>
  </p:clrMapOvr>
  <p:transition>
    <p:zo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2F4E790-BE31-4E50-8283-0B4CC71948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941D0A-3DC1-4ED7-9208-07C38834A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C27361-9173-45A5-BB72-311F1DF1EBC2}"/>
              </a:ext>
            </a:extLst>
          </p:cNvPr>
          <p:cNvSpPr>
            <a:spLocks noGrp="1" noChangeArrowheads="1"/>
          </p:cNvSpPr>
          <p:nvPr>
            <p:ph type="sldNum" sz="quarter" idx="12"/>
          </p:nvPr>
        </p:nvSpPr>
        <p:spPr>
          <a:ln/>
        </p:spPr>
        <p:txBody>
          <a:bodyPr/>
          <a:lstStyle>
            <a:lvl1pPr>
              <a:defRPr/>
            </a:lvl1pPr>
          </a:lstStyle>
          <a:p>
            <a:fld id="{5CD8C73A-913B-461A-A90E-BD00EA01BC88}" type="slidenum">
              <a:rPr lang="en-US" altLang="en-US"/>
              <a:pPr/>
              <a:t>‹#›</a:t>
            </a:fld>
            <a:endParaRPr lang="en-US" altLang="en-US"/>
          </a:p>
        </p:txBody>
      </p:sp>
    </p:spTree>
    <p:extLst>
      <p:ext uri="{BB962C8B-B14F-4D97-AF65-F5344CB8AC3E}">
        <p14:creationId xmlns:p14="http://schemas.microsoft.com/office/powerpoint/2010/main" val="3208168249"/>
      </p:ext>
    </p:extLst>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C1B513-CB6F-45FE-BFCC-EC718C408C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8DE86C-8F23-4549-8FDE-B4241C06F4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F1D155-15C7-4321-9AA9-843DCE1FCE4F}"/>
              </a:ext>
            </a:extLst>
          </p:cNvPr>
          <p:cNvSpPr>
            <a:spLocks noGrp="1" noChangeArrowheads="1"/>
          </p:cNvSpPr>
          <p:nvPr>
            <p:ph type="sldNum" sz="quarter" idx="12"/>
          </p:nvPr>
        </p:nvSpPr>
        <p:spPr>
          <a:ln/>
        </p:spPr>
        <p:txBody>
          <a:bodyPr/>
          <a:lstStyle>
            <a:lvl1pPr>
              <a:defRPr/>
            </a:lvl1pPr>
          </a:lstStyle>
          <a:p>
            <a:fld id="{DF8EF075-3691-4664-B114-57A5585A01A5}" type="slidenum">
              <a:rPr lang="en-US" altLang="en-US"/>
              <a:pPr/>
              <a:t>‹#›</a:t>
            </a:fld>
            <a:endParaRPr lang="en-US" altLang="en-US"/>
          </a:p>
        </p:txBody>
      </p:sp>
    </p:spTree>
    <p:extLst>
      <p:ext uri="{BB962C8B-B14F-4D97-AF65-F5344CB8AC3E}">
        <p14:creationId xmlns:p14="http://schemas.microsoft.com/office/powerpoint/2010/main" val="4056083889"/>
      </p:ext>
    </p:extLst>
  </p:cSld>
  <p:clrMapOvr>
    <a:masterClrMapping/>
  </p:clrMapOvr>
  <p:transition>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EB265B4-662B-412C-B4E4-A627BC3FDE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B53DE-70A5-45BE-9E81-F5528B0531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9BE20B-6A7B-4D8C-9886-5FD883A3AF04}"/>
              </a:ext>
            </a:extLst>
          </p:cNvPr>
          <p:cNvSpPr>
            <a:spLocks noGrp="1" noChangeArrowheads="1"/>
          </p:cNvSpPr>
          <p:nvPr>
            <p:ph type="sldNum" sz="quarter" idx="12"/>
          </p:nvPr>
        </p:nvSpPr>
        <p:spPr>
          <a:ln/>
        </p:spPr>
        <p:txBody>
          <a:bodyPr/>
          <a:lstStyle>
            <a:lvl1pPr>
              <a:defRPr/>
            </a:lvl1pPr>
          </a:lstStyle>
          <a:p>
            <a:fld id="{31A88384-8F3C-49EB-B085-281F3871BA4B}" type="slidenum">
              <a:rPr lang="en-US" altLang="en-US"/>
              <a:pPr/>
              <a:t>‹#›</a:t>
            </a:fld>
            <a:endParaRPr lang="en-US" altLang="en-US"/>
          </a:p>
        </p:txBody>
      </p:sp>
    </p:spTree>
    <p:extLst>
      <p:ext uri="{BB962C8B-B14F-4D97-AF65-F5344CB8AC3E}">
        <p14:creationId xmlns:p14="http://schemas.microsoft.com/office/powerpoint/2010/main" val="834027494"/>
      </p:ext>
    </p:extLst>
  </p:cSld>
  <p:clrMapOvr>
    <a:masterClrMapping/>
  </p:clrMapOvr>
  <p:transition>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026EF35-90B4-4D5C-99CE-175D3C9F56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0D6E62-C175-44C1-93C8-F6AD3DF84B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351E9D-A425-46ED-92DC-E4272031B8BC}"/>
              </a:ext>
            </a:extLst>
          </p:cNvPr>
          <p:cNvSpPr>
            <a:spLocks noGrp="1" noChangeArrowheads="1"/>
          </p:cNvSpPr>
          <p:nvPr>
            <p:ph type="sldNum" sz="quarter" idx="12"/>
          </p:nvPr>
        </p:nvSpPr>
        <p:spPr>
          <a:ln/>
        </p:spPr>
        <p:txBody>
          <a:bodyPr/>
          <a:lstStyle>
            <a:lvl1pPr>
              <a:defRPr/>
            </a:lvl1pPr>
          </a:lstStyle>
          <a:p>
            <a:fld id="{0B26D3F9-5521-4F8A-A8D8-6D09F5A9DC96}" type="slidenum">
              <a:rPr lang="en-US" altLang="en-US"/>
              <a:pPr/>
              <a:t>‹#›</a:t>
            </a:fld>
            <a:endParaRPr lang="en-US" altLang="en-US"/>
          </a:p>
        </p:txBody>
      </p:sp>
    </p:spTree>
    <p:extLst>
      <p:ext uri="{BB962C8B-B14F-4D97-AF65-F5344CB8AC3E}">
        <p14:creationId xmlns:p14="http://schemas.microsoft.com/office/powerpoint/2010/main" val="653020003"/>
      </p:ext>
    </p:extLst>
  </p:cSld>
  <p:clrMapOvr>
    <a:masterClrMapping/>
  </p:clrMapOvr>
  <p:transition>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2603D70-DCAA-430A-8E1F-CCEB35D9A9F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3DB358E-BD7C-4A22-8822-1383944EA4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2B3ECEF-4899-4F87-AA2F-C4CD6FEBD280}"/>
              </a:ext>
            </a:extLst>
          </p:cNvPr>
          <p:cNvSpPr>
            <a:spLocks noGrp="1" noChangeArrowheads="1"/>
          </p:cNvSpPr>
          <p:nvPr>
            <p:ph type="sldNum" sz="quarter" idx="12"/>
          </p:nvPr>
        </p:nvSpPr>
        <p:spPr>
          <a:ln/>
        </p:spPr>
        <p:txBody>
          <a:bodyPr/>
          <a:lstStyle>
            <a:lvl1pPr>
              <a:defRPr/>
            </a:lvl1pPr>
          </a:lstStyle>
          <a:p>
            <a:fld id="{FB2737C5-C392-48E6-A06B-EE6A2E145697}" type="slidenum">
              <a:rPr lang="en-US" altLang="en-US"/>
              <a:pPr/>
              <a:t>‹#›</a:t>
            </a:fld>
            <a:endParaRPr lang="en-US" altLang="en-US"/>
          </a:p>
        </p:txBody>
      </p:sp>
    </p:spTree>
    <p:extLst>
      <p:ext uri="{BB962C8B-B14F-4D97-AF65-F5344CB8AC3E}">
        <p14:creationId xmlns:p14="http://schemas.microsoft.com/office/powerpoint/2010/main" val="2344265364"/>
      </p:ext>
    </p:extLst>
  </p:cSld>
  <p:clrMapOvr>
    <a:masterClrMapping/>
  </p:clrMapOvr>
  <p:transition>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688A910-4CCB-40A2-A504-914713506D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9AC1926-03DE-49A5-A06D-49EA222DF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1994F5F-97E4-470A-A508-CEC9C1F408C4}"/>
              </a:ext>
            </a:extLst>
          </p:cNvPr>
          <p:cNvSpPr>
            <a:spLocks noGrp="1" noChangeArrowheads="1"/>
          </p:cNvSpPr>
          <p:nvPr>
            <p:ph type="sldNum" sz="quarter" idx="12"/>
          </p:nvPr>
        </p:nvSpPr>
        <p:spPr>
          <a:ln/>
        </p:spPr>
        <p:txBody>
          <a:bodyPr/>
          <a:lstStyle>
            <a:lvl1pPr>
              <a:defRPr/>
            </a:lvl1pPr>
          </a:lstStyle>
          <a:p>
            <a:fld id="{F56627A7-C9C2-4E55-8DE3-603DE7B816A7}" type="slidenum">
              <a:rPr lang="en-US" altLang="en-US"/>
              <a:pPr/>
              <a:t>‹#›</a:t>
            </a:fld>
            <a:endParaRPr lang="en-US" altLang="en-US"/>
          </a:p>
        </p:txBody>
      </p:sp>
    </p:spTree>
    <p:extLst>
      <p:ext uri="{BB962C8B-B14F-4D97-AF65-F5344CB8AC3E}">
        <p14:creationId xmlns:p14="http://schemas.microsoft.com/office/powerpoint/2010/main" val="3388498414"/>
      </p:ext>
    </p:extLst>
  </p:cSld>
  <p:clrMapOvr>
    <a:masterClrMapping/>
  </p:clrMapOvr>
  <p:transition>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82CDE1-217B-48E2-879D-7B11D29B7CF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F665254-608F-4526-A04D-B441C3986C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14DA869-A1D4-4F53-96EB-8F2F7BC6EF17}"/>
              </a:ext>
            </a:extLst>
          </p:cNvPr>
          <p:cNvSpPr>
            <a:spLocks noGrp="1" noChangeArrowheads="1"/>
          </p:cNvSpPr>
          <p:nvPr>
            <p:ph type="sldNum" sz="quarter" idx="12"/>
          </p:nvPr>
        </p:nvSpPr>
        <p:spPr>
          <a:ln/>
        </p:spPr>
        <p:txBody>
          <a:bodyPr/>
          <a:lstStyle>
            <a:lvl1pPr>
              <a:defRPr/>
            </a:lvl1pPr>
          </a:lstStyle>
          <a:p>
            <a:fld id="{19488C86-01D6-44CA-8A7C-4FBC28160596}" type="slidenum">
              <a:rPr lang="en-US" altLang="en-US"/>
              <a:pPr/>
              <a:t>‹#›</a:t>
            </a:fld>
            <a:endParaRPr lang="en-US" altLang="en-US"/>
          </a:p>
        </p:txBody>
      </p:sp>
    </p:spTree>
    <p:extLst>
      <p:ext uri="{BB962C8B-B14F-4D97-AF65-F5344CB8AC3E}">
        <p14:creationId xmlns:p14="http://schemas.microsoft.com/office/powerpoint/2010/main" val="2394889440"/>
      </p:ext>
    </p:extLst>
  </p:cSld>
  <p:clrMapOvr>
    <a:masterClrMapping/>
  </p:clrMapOvr>
  <p:transition>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92A82A-F58B-4158-90E5-3231C448EA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ADC547-BCF3-4E86-B3B5-4AED07052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498755-9A62-4572-908B-8DEC46C34EAF}"/>
              </a:ext>
            </a:extLst>
          </p:cNvPr>
          <p:cNvSpPr>
            <a:spLocks noGrp="1" noChangeArrowheads="1"/>
          </p:cNvSpPr>
          <p:nvPr>
            <p:ph type="sldNum" sz="quarter" idx="12"/>
          </p:nvPr>
        </p:nvSpPr>
        <p:spPr>
          <a:ln/>
        </p:spPr>
        <p:txBody>
          <a:bodyPr/>
          <a:lstStyle>
            <a:lvl1pPr>
              <a:defRPr/>
            </a:lvl1pPr>
          </a:lstStyle>
          <a:p>
            <a:fld id="{DDF261BD-57D3-4F33-9BBE-2EE104A58C79}" type="slidenum">
              <a:rPr lang="en-US" altLang="en-US"/>
              <a:pPr/>
              <a:t>‹#›</a:t>
            </a:fld>
            <a:endParaRPr lang="en-US" altLang="en-US"/>
          </a:p>
        </p:txBody>
      </p:sp>
    </p:spTree>
    <p:extLst>
      <p:ext uri="{BB962C8B-B14F-4D97-AF65-F5344CB8AC3E}">
        <p14:creationId xmlns:p14="http://schemas.microsoft.com/office/powerpoint/2010/main" val="2129250527"/>
      </p:ext>
    </p:extLst>
  </p:cSld>
  <p:clrMapOvr>
    <a:masterClrMapping/>
  </p:clrMapOvr>
  <p:transition>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43EBD0-0972-463E-B149-6CCC7F5390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EABADE-428E-4F99-85C1-9D7E4BABF6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9229E9-77CC-4837-9056-9096CA620836}"/>
              </a:ext>
            </a:extLst>
          </p:cNvPr>
          <p:cNvSpPr>
            <a:spLocks noGrp="1" noChangeArrowheads="1"/>
          </p:cNvSpPr>
          <p:nvPr>
            <p:ph type="sldNum" sz="quarter" idx="12"/>
          </p:nvPr>
        </p:nvSpPr>
        <p:spPr>
          <a:ln/>
        </p:spPr>
        <p:txBody>
          <a:bodyPr/>
          <a:lstStyle>
            <a:lvl1pPr>
              <a:defRPr/>
            </a:lvl1pPr>
          </a:lstStyle>
          <a:p>
            <a:fld id="{C23262F4-C638-4942-ABBF-341A32A2030B}" type="slidenum">
              <a:rPr lang="en-US" altLang="en-US"/>
              <a:pPr/>
              <a:t>‹#›</a:t>
            </a:fld>
            <a:endParaRPr lang="en-US" altLang="en-US"/>
          </a:p>
        </p:txBody>
      </p:sp>
    </p:spTree>
    <p:extLst>
      <p:ext uri="{BB962C8B-B14F-4D97-AF65-F5344CB8AC3E}">
        <p14:creationId xmlns:p14="http://schemas.microsoft.com/office/powerpoint/2010/main" val="2771344685"/>
      </p:ext>
    </p:extLst>
  </p:cSld>
  <p:clrMapOvr>
    <a:masterClrMapping/>
  </p:clrMapOvr>
  <p:transition>
    <p:zo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076F53-1D7A-4703-B6CF-CBBF276375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086C84-2706-4A87-9B0D-7F0337B175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AF988A-F0F0-41ED-A049-9C8515325B4D}"/>
              </a:ext>
            </a:extLst>
          </p:cNvPr>
          <p:cNvSpPr>
            <a:spLocks noGrp="1" noChangeArrowheads="1"/>
          </p:cNvSpPr>
          <p:nvPr>
            <p:ph type="sldNum" sz="quarter" idx="12"/>
          </p:nvPr>
        </p:nvSpPr>
        <p:spPr>
          <a:ln/>
        </p:spPr>
        <p:txBody>
          <a:bodyPr/>
          <a:lstStyle>
            <a:lvl1pPr>
              <a:defRPr/>
            </a:lvl1pPr>
          </a:lstStyle>
          <a:p>
            <a:fld id="{F4089A6F-D0A1-4699-8B8B-856A53F88D53}" type="slidenum">
              <a:rPr lang="en-US" altLang="en-US"/>
              <a:pPr/>
              <a:t>‹#›</a:t>
            </a:fld>
            <a:endParaRPr lang="en-US" altLang="en-US"/>
          </a:p>
        </p:txBody>
      </p:sp>
    </p:spTree>
    <p:extLst>
      <p:ext uri="{BB962C8B-B14F-4D97-AF65-F5344CB8AC3E}">
        <p14:creationId xmlns:p14="http://schemas.microsoft.com/office/powerpoint/2010/main" val="64971022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1770274129"/>
      </p:ext>
    </p:extLst>
  </p:cSld>
  <p:clrMap bg1="dk1" tx1="lt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2" r:id="rId14"/>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FC22B642-588B-4BFE-BEC8-3F965230E40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300292137"/>
      </p:ext>
    </p:extLst>
  </p:cSld>
  <p:clrMap bg1="dk1" tx1="lt1" bg2="dk2" tx2="lt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 id="2147484450" r:id="rId13"/>
    <p:sldLayoutId id="2147484451" r:id="rId14"/>
    <p:sldLayoutId id="2147484452"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EFC6B325-8ECC-41C5-82D8-E24F0B16774C}"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2677296045"/>
      </p:ext>
    </p:extLst>
  </p:cSld>
  <p:clrMap bg1="dk1" tx1="lt1" bg2="dk2" tx2="lt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 id="2147484465" r:id="rId12"/>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5AB1E70-5B95-4036-8978-AF47690EB0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8253735"/>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 id="2147484480" r:id="rId14"/>
    <p:sldLayoutId id="2147484481" r:id="rId15"/>
    <p:sldLayoutId id="2147484482" r:id="rId16"/>
    <p:sldLayoutId id="2147484483" r:id="rId17"/>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pPr>
                <a:defRPr/>
              </a:pPr>
              <a:t>‹#›</a:t>
            </a:fld>
            <a:endParaRPr lang="en-US"/>
          </a:p>
        </p:txBody>
      </p:sp>
    </p:spTree>
    <p:extLst>
      <p:ext uri="{BB962C8B-B14F-4D97-AF65-F5344CB8AC3E}">
        <p14:creationId xmlns:p14="http://schemas.microsoft.com/office/powerpoint/2010/main" val="1127860897"/>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7" r:id="rId13"/>
    <p:sldLayoutId id="2147484498" r:id="rId14"/>
    <p:sldLayoutId id="2147484499"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6BCE042-9C86-42D9-9F5B-E8436252AFF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2227" name="Rectangle 3">
            <a:extLst>
              <a:ext uri="{FF2B5EF4-FFF2-40B4-BE49-F238E27FC236}">
                <a16:creationId xmlns:a16="http://schemas.microsoft.com/office/drawing/2014/main" id="{E946BC84-4563-407A-9BEB-E5D4C6DCDB5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2148" name="Rectangle 4">
            <a:extLst>
              <a:ext uri="{FF2B5EF4-FFF2-40B4-BE49-F238E27FC236}">
                <a16:creationId xmlns:a16="http://schemas.microsoft.com/office/drawing/2014/main" id="{77BB3558-3627-4CD0-BFD8-C9C93B2C388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262149" name="Rectangle 5">
            <a:extLst>
              <a:ext uri="{FF2B5EF4-FFF2-40B4-BE49-F238E27FC236}">
                <a16:creationId xmlns:a16="http://schemas.microsoft.com/office/drawing/2014/main" id="{0D793254-8297-4DA4-8828-A053BF9A8AA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262150" name="Rectangle 6">
            <a:extLst>
              <a:ext uri="{FF2B5EF4-FFF2-40B4-BE49-F238E27FC236}">
                <a16:creationId xmlns:a16="http://schemas.microsoft.com/office/drawing/2014/main" id="{842EF1CA-A69B-42C1-8C87-3F1B4837F22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ABC481-8DCC-4F1F-9FC6-07FA63B99066}" type="slidenum">
              <a:rPr lang="en-US" altLang="en-US"/>
              <a:pPr/>
              <a:t>‹#›</a:t>
            </a:fld>
            <a:endParaRPr lang="en-US" altLang="en-US"/>
          </a:p>
        </p:txBody>
      </p:sp>
    </p:spTree>
    <p:extLst>
      <p:ext uri="{BB962C8B-B14F-4D97-AF65-F5344CB8AC3E}">
        <p14:creationId xmlns:p14="http://schemas.microsoft.com/office/powerpoint/2010/main" val="2029175282"/>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 id="2147484515" r:id="rId15"/>
    <p:sldLayoutId id="2147484516" r:id="rId16"/>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FF46427-73CA-4E1E-9DCA-5BC32D7D42E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D26C92B5-9D7A-454D-AEE4-78F55440B07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2148" name="Rectangle 4">
            <a:extLst>
              <a:ext uri="{FF2B5EF4-FFF2-40B4-BE49-F238E27FC236}">
                <a16:creationId xmlns:a16="http://schemas.microsoft.com/office/drawing/2014/main" id="{410370D5-0FC1-4958-A541-2803DFA01EC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62149" name="Rectangle 5">
            <a:extLst>
              <a:ext uri="{FF2B5EF4-FFF2-40B4-BE49-F238E27FC236}">
                <a16:creationId xmlns:a16="http://schemas.microsoft.com/office/drawing/2014/main" id="{6EB657B6-1334-412A-A93A-469835FFA90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62150" name="Rectangle 6">
            <a:extLst>
              <a:ext uri="{FF2B5EF4-FFF2-40B4-BE49-F238E27FC236}">
                <a16:creationId xmlns:a16="http://schemas.microsoft.com/office/drawing/2014/main" id="{4B1AA8D5-7E5C-44C6-8194-CA60DFD8699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F8F314-A013-45C4-ADE9-578991B921C5}" type="slidenum">
              <a:rPr lang="en-US" altLang="en-US"/>
              <a:pPr/>
              <a:t>‹#›</a:t>
            </a:fld>
            <a:endParaRPr lang="en-US" altLang="en-US"/>
          </a:p>
        </p:txBody>
      </p:sp>
    </p:spTree>
    <p:extLst>
      <p:ext uri="{BB962C8B-B14F-4D97-AF65-F5344CB8AC3E}">
        <p14:creationId xmlns:p14="http://schemas.microsoft.com/office/powerpoint/2010/main" val="3165912757"/>
      </p:ext>
    </p:extLst>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 id="2147484531" r:id="rId14"/>
    <p:sldLayoutId id="2147484532" r:id="rId15"/>
    <p:sldLayoutId id="2147484533" r:id="rId16"/>
    <p:sldLayoutId id="2147484534" r:id="rId17"/>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4.bin"/><Relationship Id="rId4" Type="http://schemas.openxmlformats.org/officeDocument/2006/relationships/image" Target="../media/image2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1.xml"/><Relationship Id="rId1" Type="http://schemas.openxmlformats.org/officeDocument/2006/relationships/vmlDrawing" Target="../drawings/vmlDrawing10.vml"/><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7.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29.bin"/><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5.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32.bin"/><Relationship Id="rId4" Type="http://schemas.openxmlformats.org/officeDocument/2006/relationships/image" Target="../media/image34.wmf"/></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8.xml"/><Relationship Id="rId1" Type="http://schemas.openxmlformats.org/officeDocument/2006/relationships/vmlDrawing" Target="../drawings/vmlDrawing13.vml"/><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87.xml"/><Relationship Id="rId1" Type="http://schemas.openxmlformats.org/officeDocument/2006/relationships/vmlDrawing" Target="../drawings/vmlDrawing14.vml"/><Relationship Id="rId6" Type="http://schemas.openxmlformats.org/officeDocument/2006/relationships/image" Target="../media/image43.emf"/><Relationship Id="rId5" Type="http://schemas.openxmlformats.org/officeDocument/2006/relationships/oleObject" Target="../embeddings/oleObject35.bin"/><Relationship Id="rId4" Type="http://schemas.openxmlformats.org/officeDocument/2006/relationships/image" Target="../media/image4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87.xml"/><Relationship Id="rId1" Type="http://schemas.openxmlformats.org/officeDocument/2006/relationships/vmlDrawing" Target="../drawings/vmlDrawing15.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7.xml"/><Relationship Id="rId1" Type="http://schemas.openxmlformats.org/officeDocument/2006/relationships/vmlDrawing" Target="../drawings/vmlDrawing16.vml"/><Relationship Id="rId5" Type="http://schemas.openxmlformats.org/officeDocument/2006/relationships/image" Target="../media/image46.png"/><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6.xml"/><Relationship Id="rId1" Type="http://schemas.openxmlformats.org/officeDocument/2006/relationships/vmlDrawing" Target="../drawings/vmlDrawing17.vml"/><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3.xml"/><Relationship Id="rId1" Type="http://schemas.openxmlformats.org/officeDocument/2006/relationships/vmlDrawing" Target="../drawings/vmlDrawing18.vml"/><Relationship Id="rId5" Type="http://schemas.openxmlformats.org/officeDocument/2006/relationships/image" Target="../media/image42.wmf"/><Relationship Id="rId4"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1.gif"/><Relationship Id="rId2" Type="http://schemas.openxmlformats.org/officeDocument/2006/relationships/slideLayout" Target="../slideLayouts/slideLayout36.xml"/><Relationship Id="rId1" Type="http://schemas.openxmlformats.org/officeDocument/2006/relationships/vmlDrawing" Target="../drawings/vmlDrawing19.vml"/><Relationship Id="rId6" Type="http://schemas.openxmlformats.org/officeDocument/2006/relationships/oleObject" Target="../embeddings/oleObject41.bin"/><Relationship Id="rId5" Type="http://schemas.openxmlformats.org/officeDocument/2006/relationships/image" Target="../media/image42.wmf"/><Relationship Id="rId4" Type="http://schemas.openxmlformats.org/officeDocument/2006/relationships/oleObject" Target="../embeddings/oleObject40.bin"/></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93.xml"/><Relationship Id="rId1" Type="http://schemas.openxmlformats.org/officeDocument/2006/relationships/vmlDrawing" Target="../drawings/vmlDrawing20.vml"/><Relationship Id="rId5" Type="http://schemas.openxmlformats.org/officeDocument/2006/relationships/image" Target="../media/image42.wmf"/><Relationship Id="rId4" Type="http://schemas.openxmlformats.org/officeDocument/2006/relationships/oleObject" Target="../embeddings/oleObject42.bin"/></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4.png"/><Relationship Id="rId2" Type="http://schemas.openxmlformats.org/officeDocument/2006/relationships/slideLayout" Target="../slideLayouts/slideLayout93.xml"/><Relationship Id="rId1" Type="http://schemas.openxmlformats.org/officeDocument/2006/relationships/vmlDrawing" Target="../drawings/vmlDrawing21.vml"/><Relationship Id="rId6" Type="http://schemas.openxmlformats.org/officeDocument/2006/relationships/image" Target="../media/image53.png"/><Relationship Id="rId5" Type="http://schemas.openxmlformats.org/officeDocument/2006/relationships/image" Target="../media/image42.wmf"/><Relationship Id="rId4" Type="http://schemas.openxmlformats.org/officeDocument/2006/relationships/oleObject" Target="../embeddings/oleObject43.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6.xml"/><Relationship Id="rId1" Type="http://schemas.openxmlformats.org/officeDocument/2006/relationships/vmlDrawing" Target="../drawings/vmlDrawing22.vml"/><Relationship Id="rId6" Type="http://schemas.openxmlformats.org/officeDocument/2006/relationships/image" Target="../media/image56.wmf"/><Relationship Id="rId5" Type="http://schemas.openxmlformats.org/officeDocument/2006/relationships/oleObject" Target="../embeddings/oleObject45.bin"/><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6.xml"/><Relationship Id="rId1" Type="http://schemas.openxmlformats.org/officeDocument/2006/relationships/vmlDrawing" Target="../drawings/vmlDrawing23.vml"/><Relationship Id="rId6" Type="http://schemas.openxmlformats.org/officeDocument/2006/relationships/image" Target="../media/image57.wmf"/><Relationship Id="rId5" Type="http://schemas.openxmlformats.org/officeDocument/2006/relationships/oleObject" Target="../embeddings/oleObject47.bin"/><Relationship Id="rId4" Type="http://schemas.openxmlformats.org/officeDocument/2006/relationships/image" Target="../media/image55.wmf"/></Relationships>
</file>

<file path=ppt/slides/_rels/slide41.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2.wmf"/><Relationship Id="rId2" Type="http://schemas.openxmlformats.org/officeDocument/2006/relationships/slideLayout" Target="../slideLayouts/slideLayout16.xml"/><Relationship Id="rId1" Type="http://schemas.openxmlformats.org/officeDocument/2006/relationships/vmlDrawing" Target="../drawings/vmlDrawing24.vml"/><Relationship Id="rId6" Type="http://schemas.openxmlformats.org/officeDocument/2006/relationships/image" Target="../media/image59.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oleObject" Target="../embeddings/oleObject52.bin"/></Relationships>
</file>

<file path=ppt/slides/_rels/slide42.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6.wmf"/><Relationship Id="rId2" Type="http://schemas.openxmlformats.org/officeDocument/2006/relationships/slideLayout" Target="../slideLayouts/slideLayout16.xml"/><Relationship Id="rId16" Type="http://schemas.openxmlformats.org/officeDocument/2006/relationships/image" Target="../media/image68.wmf"/><Relationship Id="rId1" Type="http://schemas.openxmlformats.org/officeDocument/2006/relationships/vmlDrawing" Target="../drawings/vmlDrawing25.vml"/><Relationship Id="rId6" Type="http://schemas.openxmlformats.org/officeDocument/2006/relationships/image" Target="../media/image63.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5.wmf"/><Relationship Id="rId4" Type="http://schemas.openxmlformats.org/officeDocument/2006/relationships/image" Target="../media/image55.wmf"/><Relationship Id="rId9" Type="http://schemas.openxmlformats.org/officeDocument/2006/relationships/oleObject" Target="../embeddings/oleObject57.bin"/><Relationship Id="rId14" Type="http://schemas.openxmlformats.org/officeDocument/2006/relationships/image" Target="../media/image67.wmf"/></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2.wmf"/><Relationship Id="rId2" Type="http://schemas.openxmlformats.org/officeDocument/2006/relationships/slideLayout" Target="../slideLayouts/slideLayout16.xml"/><Relationship Id="rId1" Type="http://schemas.openxmlformats.org/officeDocument/2006/relationships/vmlDrawing" Target="../drawings/vmlDrawing26.vml"/><Relationship Id="rId6" Type="http://schemas.openxmlformats.org/officeDocument/2006/relationships/image" Target="../media/image64.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71.wmf"/><Relationship Id="rId4" Type="http://schemas.openxmlformats.org/officeDocument/2006/relationships/image" Target="../media/image55.wmf"/><Relationship Id="rId9" Type="http://schemas.openxmlformats.org/officeDocument/2006/relationships/oleObject" Target="../embeddings/oleObject64.bin"/></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5.xml"/></Relationships>
</file>

<file path=ppt/slides/_rels/slide46.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16.xml"/><Relationship Id="rId1" Type="http://schemas.openxmlformats.org/officeDocument/2006/relationships/vmlDrawing" Target="../drawings/vmlDrawing27.vml"/><Relationship Id="rId6" Type="http://schemas.openxmlformats.org/officeDocument/2006/relationships/image" Target="../media/image74.wmf"/><Relationship Id="rId5" Type="http://schemas.openxmlformats.org/officeDocument/2006/relationships/oleObject" Target="../embeddings/oleObject67.bin"/><Relationship Id="rId4" Type="http://schemas.openxmlformats.org/officeDocument/2006/relationships/image" Target="../media/image73.wmf"/></Relationships>
</file>

<file path=ppt/slides/_rels/slide4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9.wmf"/><Relationship Id="rId2" Type="http://schemas.openxmlformats.org/officeDocument/2006/relationships/slideLayout" Target="../slideLayouts/slideLayout16.xml"/><Relationship Id="rId1" Type="http://schemas.openxmlformats.org/officeDocument/2006/relationships/vmlDrawing" Target="../drawings/vmlDrawing28.vml"/><Relationship Id="rId6" Type="http://schemas.openxmlformats.org/officeDocument/2006/relationships/image" Target="../media/image76.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8.wmf"/><Relationship Id="rId4" Type="http://schemas.openxmlformats.org/officeDocument/2006/relationships/image" Target="../media/image73.wmf"/><Relationship Id="rId9" Type="http://schemas.openxmlformats.org/officeDocument/2006/relationships/oleObject" Target="../embeddings/oleObject72.bin"/></Relationships>
</file>

<file path=ppt/slides/_rels/slide48.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82.wmf"/><Relationship Id="rId2" Type="http://schemas.openxmlformats.org/officeDocument/2006/relationships/slideLayout" Target="../slideLayouts/slideLayout16.xml"/><Relationship Id="rId1" Type="http://schemas.openxmlformats.org/officeDocument/2006/relationships/vmlDrawing" Target="../drawings/vmlDrawing29.vml"/><Relationship Id="rId6" Type="http://schemas.openxmlformats.org/officeDocument/2006/relationships/image" Target="../media/image80.w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78.wmf"/><Relationship Id="rId4" Type="http://schemas.openxmlformats.org/officeDocument/2006/relationships/image" Target="../media/image73.wmf"/><Relationship Id="rId9" Type="http://schemas.openxmlformats.org/officeDocument/2006/relationships/oleObject" Target="../embeddings/oleObject77.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6.xml"/><Relationship Id="rId1" Type="http://schemas.openxmlformats.org/officeDocument/2006/relationships/vmlDrawing" Target="../drawings/vmlDrawing30.vml"/><Relationship Id="rId6" Type="http://schemas.openxmlformats.org/officeDocument/2006/relationships/image" Target="../media/image83.wmf"/><Relationship Id="rId5" Type="http://schemas.openxmlformats.org/officeDocument/2006/relationships/oleObject" Target="../embeddings/oleObject80.bin"/><Relationship Id="rId4" Type="http://schemas.openxmlformats.org/officeDocument/2006/relationships/image" Target="../media/image73.wmf"/></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87.wmf"/><Relationship Id="rId2" Type="http://schemas.openxmlformats.org/officeDocument/2006/relationships/slideLayout" Target="../slideLayouts/slideLayout16.xml"/><Relationship Id="rId1" Type="http://schemas.openxmlformats.org/officeDocument/2006/relationships/vmlDrawing" Target="../drawings/vmlDrawing31.vml"/><Relationship Id="rId6" Type="http://schemas.openxmlformats.org/officeDocument/2006/relationships/image" Target="../media/image84.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86.wmf"/><Relationship Id="rId4" Type="http://schemas.openxmlformats.org/officeDocument/2006/relationships/image" Target="../media/image73.wmf"/><Relationship Id="rId9" Type="http://schemas.openxmlformats.org/officeDocument/2006/relationships/oleObject" Target="../embeddings/oleObject84.bin"/></Relationships>
</file>

<file path=ppt/slides/_rels/slide51.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16.xml"/><Relationship Id="rId1" Type="http://schemas.openxmlformats.org/officeDocument/2006/relationships/vmlDrawing" Target="../drawings/vmlDrawing32.vml"/><Relationship Id="rId6" Type="http://schemas.openxmlformats.org/officeDocument/2006/relationships/image" Target="../media/image88.wmf"/><Relationship Id="rId5" Type="http://schemas.openxmlformats.org/officeDocument/2006/relationships/oleObject" Target="../embeddings/oleObject87.bin"/><Relationship Id="rId4" Type="http://schemas.openxmlformats.org/officeDocument/2006/relationships/image" Target="../media/image73.wmf"/></Relationships>
</file>

<file path=ppt/slides/_rels/slide52.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16.xml"/><Relationship Id="rId1" Type="http://schemas.openxmlformats.org/officeDocument/2006/relationships/vmlDrawing" Target="../drawings/vmlDrawing33.vml"/><Relationship Id="rId6" Type="http://schemas.openxmlformats.org/officeDocument/2006/relationships/image" Target="../media/image90.wmf"/><Relationship Id="rId5" Type="http://schemas.openxmlformats.org/officeDocument/2006/relationships/oleObject" Target="../embeddings/oleObject90.bin"/><Relationship Id="rId10" Type="http://schemas.openxmlformats.org/officeDocument/2006/relationships/image" Target="../media/image92.wmf"/><Relationship Id="rId4" Type="http://schemas.openxmlformats.org/officeDocument/2006/relationships/image" Target="../media/image73.wmf"/><Relationship Id="rId9" Type="http://schemas.openxmlformats.org/officeDocument/2006/relationships/oleObject" Target="../embeddings/oleObject92.bin"/></Relationships>
</file>

<file path=ppt/slides/_rels/slide5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93.xml"/><Relationship Id="rId1" Type="http://schemas.openxmlformats.org/officeDocument/2006/relationships/vmlDrawing" Target="../drawings/vmlDrawing34.vml"/><Relationship Id="rId5" Type="http://schemas.openxmlformats.org/officeDocument/2006/relationships/image" Target="../media/image42.wmf"/><Relationship Id="rId4" Type="http://schemas.openxmlformats.org/officeDocument/2006/relationships/oleObject" Target="../embeddings/oleObject93.bin"/></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95.png"/><Relationship Id="rId2" Type="http://schemas.openxmlformats.org/officeDocument/2006/relationships/slideLayout" Target="../slideLayouts/slideLayout93.xml"/><Relationship Id="rId1" Type="http://schemas.openxmlformats.org/officeDocument/2006/relationships/vmlDrawing" Target="../drawings/vmlDrawing35.vml"/><Relationship Id="rId6" Type="http://schemas.openxmlformats.org/officeDocument/2006/relationships/image" Target="../media/image94.png"/><Relationship Id="rId5" Type="http://schemas.openxmlformats.org/officeDocument/2006/relationships/image" Target="../media/image42.wmf"/><Relationship Id="rId4" Type="http://schemas.openxmlformats.org/officeDocument/2006/relationships/oleObject" Target="../embeddings/oleObject94.bin"/></Relationships>
</file>

<file path=ppt/slides/_rels/slide5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93.xml"/><Relationship Id="rId1" Type="http://schemas.openxmlformats.org/officeDocument/2006/relationships/vmlDrawing" Target="../drawings/vmlDrawing36.vml"/><Relationship Id="rId5" Type="http://schemas.openxmlformats.org/officeDocument/2006/relationships/image" Target="../media/image42.wmf"/><Relationship Id="rId4" Type="http://schemas.openxmlformats.org/officeDocument/2006/relationships/oleObject" Target="../embeddings/oleObject95.bin"/></Relationships>
</file>

<file path=ppt/slides/_rels/slide5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93.xml"/><Relationship Id="rId1" Type="http://schemas.openxmlformats.org/officeDocument/2006/relationships/vmlDrawing" Target="../drawings/vmlDrawing37.vml"/><Relationship Id="rId6" Type="http://schemas.openxmlformats.org/officeDocument/2006/relationships/image" Target="../media/image98.png"/><Relationship Id="rId5" Type="http://schemas.openxmlformats.org/officeDocument/2006/relationships/image" Target="../media/image42.wmf"/><Relationship Id="rId4" Type="http://schemas.openxmlformats.org/officeDocument/2006/relationships/oleObject" Target="../embeddings/oleObject96.bin"/></Relationships>
</file>

<file path=ppt/slides/_rels/slide5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93.xml"/><Relationship Id="rId1" Type="http://schemas.openxmlformats.org/officeDocument/2006/relationships/vmlDrawing" Target="../drawings/vmlDrawing38.vml"/><Relationship Id="rId5" Type="http://schemas.openxmlformats.org/officeDocument/2006/relationships/image" Target="../media/image42.wmf"/><Relationship Id="rId4" Type="http://schemas.openxmlformats.org/officeDocument/2006/relationships/oleObject" Target="../embeddings/oleObject97.bin"/></Relationships>
</file>

<file path=ppt/slides/_rels/slide5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93.xml"/><Relationship Id="rId1" Type="http://schemas.openxmlformats.org/officeDocument/2006/relationships/vmlDrawing" Target="../drawings/vmlDrawing39.vml"/><Relationship Id="rId5" Type="http://schemas.openxmlformats.org/officeDocument/2006/relationships/image" Target="../media/image42.wmf"/><Relationship Id="rId4" Type="http://schemas.openxmlformats.org/officeDocument/2006/relationships/oleObject" Target="../embeddings/oleObject98.bin"/></Relationships>
</file>

<file path=ppt/slides/_rels/slide5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93.xml"/><Relationship Id="rId1" Type="http://schemas.openxmlformats.org/officeDocument/2006/relationships/vmlDrawing" Target="../drawings/vmlDrawing40.vml"/><Relationship Id="rId6" Type="http://schemas.openxmlformats.org/officeDocument/2006/relationships/image" Target="../media/image100.png"/><Relationship Id="rId5" Type="http://schemas.openxmlformats.org/officeDocument/2006/relationships/image" Target="../media/image42.wmf"/><Relationship Id="rId4" Type="http://schemas.openxmlformats.org/officeDocument/2006/relationships/oleObject" Target="../embeddings/oleObject9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6.xml"/><Relationship Id="rId1" Type="http://schemas.openxmlformats.org/officeDocument/2006/relationships/vmlDrawing" Target="../drawings/vmlDrawing41.vml"/><Relationship Id="rId4" Type="http://schemas.openxmlformats.org/officeDocument/2006/relationships/image" Target="../media/image102.wmf"/></Relationships>
</file>

<file path=ppt/slides/_rels/slide6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16.xml"/><Relationship Id="rId1" Type="http://schemas.openxmlformats.org/officeDocument/2006/relationships/vmlDrawing" Target="../drawings/vmlDrawing42.vml"/><Relationship Id="rId6" Type="http://schemas.openxmlformats.org/officeDocument/2006/relationships/image" Target="../media/image106.wmf"/><Relationship Id="rId5" Type="http://schemas.openxmlformats.org/officeDocument/2006/relationships/oleObject" Target="../embeddings/oleObject102.bin"/><Relationship Id="rId4" Type="http://schemas.openxmlformats.org/officeDocument/2006/relationships/image" Target="../media/image105.wmf"/></Relationships>
</file>

<file path=ppt/slides/_rels/slide6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image" Target="../media/image109.gif"/><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70.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sp>
        <p:nvSpPr>
          <p:cNvPr id="7" name="Rectangle 5"/>
          <p:cNvSpPr>
            <a:spLocks noChangeArrowheads="1"/>
          </p:cNvSpPr>
          <p:nvPr/>
        </p:nvSpPr>
        <p:spPr bwMode="auto">
          <a:xfrm>
            <a:off x="179388" y="333375"/>
            <a:ext cx="8785225" cy="6119813"/>
          </a:xfrm>
          <a:prstGeom prst="rect">
            <a:avLst/>
          </a:prstGeom>
          <a:noFill/>
          <a:ln w="57150">
            <a:solidFill>
              <a:srgbClr val="FFFFD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Rectangle 3"/>
          <p:cNvSpPr>
            <a:spLocks noChangeArrowheads="1"/>
          </p:cNvSpPr>
          <p:nvPr/>
        </p:nvSpPr>
        <p:spPr bwMode="auto">
          <a:xfrm>
            <a:off x="-146050" y="2636912"/>
            <a:ext cx="9217025" cy="1371600"/>
          </a:xfrm>
          <a:prstGeom prst="rect">
            <a:avLst/>
          </a:prstGeom>
          <a:noFill/>
          <a:ln w="9525">
            <a:noFill/>
            <a:miter lim="800000"/>
            <a:headEnd/>
            <a:tailEnd/>
          </a:ln>
          <a:effectLst/>
        </p:spPr>
        <p:txBody>
          <a:bodyPr anchor="ctr"/>
          <a:lstStyle/>
          <a:p>
            <a:pPr algn="ctr">
              <a:defRPr/>
            </a:pPr>
            <a:r>
              <a:rPr lang="en-US" sz="6600" b="1" dirty="0">
                <a:solidFill>
                  <a:srgbClr val="FFFFD9"/>
                </a:solidFill>
                <a:effectLst>
                  <a:outerShdw blurRad="38100" dist="38100" dir="2700000" algn="tl">
                    <a:srgbClr val="000000"/>
                  </a:outerShdw>
                </a:effectLst>
                <a:latin typeface="Arial"/>
              </a:rPr>
              <a:t>Cosmology,  </a:t>
            </a:r>
          </a:p>
          <a:p>
            <a:pPr algn="ctr">
              <a:defRPr/>
            </a:pPr>
            <a:r>
              <a:rPr lang="en-US" sz="3000" b="1" dirty="0">
                <a:solidFill>
                  <a:srgbClr val="FFFFD9"/>
                </a:solidFill>
                <a:effectLst>
                  <a:outerShdw blurRad="38100" dist="38100" dir="2700000" algn="tl">
                    <a:srgbClr val="000000"/>
                  </a:outerShdw>
                </a:effectLst>
                <a:latin typeface="Arial"/>
              </a:rPr>
              <a:t>lect. 7</a:t>
            </a: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r>
              <a:rPr lang="en-US" sz="4000" b="1" dirty="0">
                <a:solidFill>
                  <a:srgbClr val="FFFFD9"/>
                </a:solidFill>
                <a:effectLst>
                  <a:outerShdw blurRad="38100" dist="38100" dir="2700000" algn="tl">
                    <a:srgbClr val="000000"/>
                  </a:outerShdw>
                </a:effectLst>
                <a:latin typeface="Arial"/>
              </a:rPr>
              <a:t>Thermal History</a:t>
            </a:r>
          </a:p>
        </p:txBody>
      </p:sp>
    </p:spTree>
    <p:extLst>
      <p:ext uri="{BB962C8B-B14F-4D97-AF65-F5344CB8AC3E}">
        <p14:creationId xmlns:p14="http://schemas.microsoft.com/office/powerpoint/2010/main" val="293799663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00063" y="1214438"/>
            <a:ext cx="8358187" cy="55086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Having determined the number density of photons, we may compare this with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number density of baryons, </a:t>
            </a:r>
            <a:r>
              <a:rPr kumimoji="0" lang="en-US" sz="1600" b="1" i="0" u="none" strike="noStrike" kern="1200" cap="none" spc="0" normalizeH="0" baseline="0" noProof="0" dirty="0" err="1">
                <a:ln>
                  <a:noFill/>
                </a:ln>
                <a:solidFill>
                  <a:prstClr val="white"/>
                </a:solidFill>
                <a:effectLst/>
                <a:uLnTx/>
                <a:uFillTx/>
                <a:latin typeface="Constantia"/>
                <a:ea typeface="+mn-ea"/>
                <a:cs typeface="+mn-cs"/>
                <a:sym typeface="Mathematica1"/>
              </a:rPr>
              <a:t>n</a:t>
            </a:r>
            <a:r>
              <a:rPr kumimoji="0" lang="en-US" sz="1600" b="1" i="0" u="none" strike="noStrike" kern="1200" cap="none" spc="0" normalizeH="0" baseline="-25000" noProof="0" dirty="0" err="1">
                <a:ln>
                  <a:noFill/>
                </a:ln>
                <a:solidFill>
                  <a:prstClr val="white"/>
                </a:solidFill>
                <a:effectLst/>
                <a:uLnTx/>
                <a:uFillTx/>
                <a:latin typeface="Constantia"/>
                <a:ea typeface="+mn-ea"/>
                <a:cs typeface="+mn-cs"/>
                <a:sym typeface="Mathematica1"/>
              </a:rPr>
              <a:t>b</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That is, we wish to know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PHOTON-BARYON ratio,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baryon number density is inferred from the baryon mass density.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here,  for  simplicity,  we have assumed that baryons (protons and neutrons) have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same mass, the proton mass  </a:t>
            </a:r>
            <a:r>
              <a:rPr kumimoji="0" lang="en-US" sz="1600" b="1" i="0" u="none" strike="noStrike" kern="1200" cap="none" spc="0" normalizeH="0" baseline="0" noProof="0" dirty="0" err="1">
                <a:ln>
                  <a:noFill/>
                </a:ln>
                <a:solidFill>
                  <a:prstClr val="white"/>
                </a:solidFill>
                <a:effectLst/>
                <a:uLnTx/>
                <a:uFillTx/>
                <a:latin typeface="Constantia"/>
                <a:ea typeface="+mn-ea"/>
                <a:cs typeface="+mn-cs"/>
                <a:sym typeface="Mathematica1"/>
              </a:rPr>
              <a:t>m</a:t>
            </a:r>
            <a:r>
              <a:rPr kumimoji="0" lang="en-US" sz="1600" b="1" i="0" u="none" strike="noStrike" kern="1200" cap="none" spc="0" normalizeH="0" baseline="-25000" noProof="0" dirty="0" err="1">
                <a:ln>
                  <a:noFill/>
                </a:ln>
                <a:solidFill>
                  <a:prstClr val="white"/>
                </a:solidFill>
                <a:effectLst/>
                <a:uLnTx/>
                <a:uFillTx/>
                <a:latin typeface="Constantia"/>
                <a:ea typeface="+mn-ea"/>
                <a:cs typeface="+mn-cs"/>
                <a:sym typeface="Mathematica1"/>
              </a:rPr>
              <a:t>p</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 1.672 x 10</a:t>
            </a:r>
            <a:r>
              <a:rPr kumimoji="0" lang="en-US" sz="1600" b="1" i="0" u="none" strike="noStrike" kern="1200" cap="none" spc="0" normalizeH="0" baseline="30000" noProof="0" dirty="0">
                <a:ln>
                  <a:noFill/>
                </a:ln>
                <a:solidFill>
                  <a:prstClr val="white"/>
                </a:solidFill>
                <a:effectLst/>
                <a:uLnTx/>
                <a:uFillTx/>
                <a:latin typeface="Constantia"/>
                <a:ea typeface="+mn-ea"/>
                <a:cs typeface="+mn-cs"/>
                <a:sym typeface="Mathematica1"/>
              </a:rPr>
              <a:t>-24</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g. At present we therefore find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p:txBody>
      </p:sp>
      <p:sp>
        <p:nvSpPr>
          <p:cNvPr id="16" name="Rectangle 15"/>
          <p:cNvSpPr/>
          <p:nvPr/>
        </p:nvSpPr>
        <p:spPr>
          <a:xfrm>
            <a:off x="3714750" y="2214563"/>
            <a:ext cx="5072063" cy="1285875"/>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ectangle 11"/>
          <p:cNvSpPr/>
          <p:nvPr/>
        </p:nvSpPr>
        <p:spPr>
          <a:xfrm>
            <a:off x="428625" y="2214563"/>
            <a:ext cx="2000250" cy="1285875"/>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Baryon-Photon  Ratio</a:t>
            </a:r>
          </a:p>
        </p:txBody>
      </p:sp>
      <p:sp>
        <p:nvSpPr>
          <p:cNvPr id="10" name="Rectangle 9"/>
          <p:cNvSpPr/>
          <p:nvPr/>
        </p:nvSpPr>
        <p:spPr>
          <a:xfrm>
            <a:off x="428625" y="1214438"/>
            <a:ext cx="8358188" cy="92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8610" name="Object 4"/>
          <p:cNvGraphicFramePr>
            <a:graphicFrameLocks noChangeAspect="1"/>
          </p:cNvGraphicFramePr>
          <p:nvPr/>
        </p:nvGraphicFramePr>
        <p:xfrm>
          <a:off x="928688" y="2357438"/>
          <a:ext cx="1020762" cy="1019175"/>
        </p:xfrm>
        <a:graphic>
          <a:graphicData uri="http://schemas.openxmlformats.org/presentationml/2006/ole">
            <mc:AlternateContent xmlns:mc="http://schemas.openxmlformats.org/markup-compatibility/2006">
              <mc:Choice xmlns:v="urn:schemas-microsoft-com:vml" Requires="v">
                <p:oleObj spid="_x0000_s345275" name="Equation" r:id="rId3" imgW="457200" imgH="457200" progId="Equation.DSMT4">
                  <p:embed/>
                </p:oleObj>
              </mc:Choice>
              <mc:Fallback>
                <p:oleObj name="Equation" r:id="rId3" imgW="457200" imgH="457200" progId="Equation.DSMT4">
                  <p:embed/>
                  <p:pic>
                    <p:nvPicPr>
                      <p:cNvPr id="6861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357438"/>
                        <a:ext cx="1020762"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10"/>
          <p:cNvSpPr/>
          <p:nvPr/>
        </p:nvSpPr>
        <p:spPr>
          <a:xfrm>
            <a:off x="428625" y="3571875"/>
            <a:ext cx="8358188" cy="107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3" name="Down Arrow 12"/>
          <p:cNvSpPr/>
          <p:nvPr/>
        </p:nvSpPr>
        <p:spPr>
          <a:xfrm>
            <a:off x="2286000" y="5357813"/>
            <a:ext cx="285750" cy="50006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4" name="Rectangle 13"/>
          <p:cNvSpPr/>
          <p:nvPr/>
        </p:nvSpPr>
        <p:spPr>
          <a:xfrm>
            <a:off x="428625" y="4786313"/>
            <a:ext cx="4929188"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8611" name="Object 5"/>
          <p:cNvGraphicFramePr>
            <a:graphicFrameLocks noChangeAspect="1"/>
          </p:cNvGraphicFramePr>
          <p:nvPr/>
        </p:nvGraphicFramePr>
        <p:xfrm>
          <a:off x="5300663" y="2357438"/>
          <a:ext cx="2608262" cy="990600"/>
        </p:xfrm>
        <a:graphic>
          <a:graphicData uri="http://schemas.openxmlformats.org/presentationml/2006/ole">
            <mc:AlternateContent xmlns:mc="http://schemas.openxmlformats.org/markup-compatibility/2006">
              <mc:Choice xmlns:v="urn:schemas-microsoft-com:vml" Requires="v">
                <p:oleObj spid="_x0000_s345276" name="Equation" r:id="rId5" imgW="1168200" imgH="444240" progId="Equation.DSMT4">
                  <p:embed/>
                </p:oleObj>
              </mc:Choice>
              <mc:Fallback>
                <p:oleObj name="Equation" r:id="rId5" imgW="1168200" imgH="444240" progId="Equation.DSMT4">
                  <p:embed/>
                  <p:pic>
                    <p:nvPicPr>
                      <p:cNvPr id="6861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0663" y="2357438"/>
                        <a:ext cx="2608262"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2" name="Object 6"/>
          <p:cNvGraphicFramePr>
            <a:graphicFrameLocks noChangeAspect="1"/>
          </p:cNvGraphicFramePr>
          <p:nvPr/>
        </p:nvGraphicFramePr>
        <p:xfrm>
          <a:off x="1285875" y="4857750"/>
          <a:ext cx="2984500" cy="425450"/>
        </p:xfrm>
        <a:graphic>
          <a:graphicData uri="http://schemas.openxmlformats.org/presentationml/2006/ole">
            <mc:AlternateContent xmlns:mc="http://schemas.openxmlformats.org/markup-compatibility/2006">
              <mc:Choice xmlns:v="urn:schemas-microsoft-com:vml" Requires="v">
                <p:oleObj spid="_x0000_s345277" name="Equation" r:id="rId7" imgW="1688760" imgH="241200" progId="Equation.DSMT4">
                  <p:embed/>
                </p:oleObj>
              </mc:Choice>
              <mc:Fallback>
                <p:oleObj name="Equation" r:id="rId7" imgW="1688760" imgH="241200" progId="Equation.DSMT4">
                  <p:embed/>
                  <p:pic>
                    <p:nvPicPr>
                      <p:cNvPr id="6861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75" y="4857750"/>
                        <a:ext cx="29845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3" name="Object 7"/>
          <p:cNvGraphicFramePr>
            <a:graphicFrameLocks noChangeAspect="1"/>
          </p:cNvGraphicFramePr>
          <p:nvPr/>
        </p:nvGraphicFramePr>
        <p:xfrm>
          <a:off x="642938" y="5786438"/>
          <a:ext cx="3589337" cy="806450"/>
        </p:xfrm>
        <a:graphic>
          <a:graphicData uri="http://schemas.openxmlformats.org/presentationml/2006/ole">
            <mc:AlternateContent xmlns:mc="http://schemas.openxmlformats.org/markup-compatibility/2006">
              <mc:Choice xmlns:v="urn:schemas-microsoft-com:vml" Requires="v">
                <p:oleObj spid="_x0000_s345278" name="Equation" r:id="rId9" imgW="2031840" imgH="457200" progId="Equation.DSMT4">
                  <p:embed/>
                </p:oleObj>
              </mc:Choice>
              <mc:Fallback>
                <p:oleObj name="Equation" r:id="rId9" imgW="2031840" imgH="457200" progId="Equation.DSMT4">
                  <p:embed/>
                  <p:pic>
                    <p:nvPicPr>
                      <p:cNvPr id="6861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938" y="5786438"/>
                        <a:ext cx="3589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TextBox 16"/>
          <p:cNvSpPr txBox="1"/>
          <p:nvPr/>
        </p:nvSpPr>
        <p:spPr>
          <a:xfrm>
            <a:off x="5572125" y="4857750"/>
            <a:ext cx="3214688" cy="17541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nstantia"/>
                <a:ea typeface="+mn-ea"/>
                <a:cs typeface="+mn-cs"/>
              </a:rPr>
              <a:t>We know that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latin typeface="Constantia"/>
                <a:sym typeface="Mathematica1"/>
              </a:rPr>
              <a:t>Ω</a:t>
            </a:r>
            <a:r>
              <a:rPr kumimoji="0" lang="en-US" sz="1800" b="1" i="0" u="none" strike="noStrike" kern="1200" cap="none" spc="0" normalizeH="0" baseline="-25000" noProof="0" dirty="0">
                <a:ln>
                  <a:noFill/>
                </a:ln>
                <a:solidFill>
                  <a:prstClr val="white"/>
                </a:solidFill>
                <a:effectLst/>
                <a:uLnTx/>
                <a:uFillTx/>
                <a:latin typeface="Constantia"/>
                <a:ea typeface="+mn-ea"/>
                <a:cs typeface="+mn-cs"/>
                <a:sym typeface="Mathematica1"/>
              </a:rPr>
              <a:t>b</a:t>
            </a:r>
            <a:r>
              <a:rPr lang="en-US" b="1" dirty="0">
                <a:solidFill>
                  <a:prstClr val="white"/>
                </a:solidFill>
                <a:latin typeface="Constantia"/>
                <a:sym typeface="Mathematica1"/>
              </a:rPr>
              <a:t>~</a:t>
            </a:r>
            <a:r>
              <a:rPr kumimoji="0" lang="en-US" sz="1800" b="1" i="0" u="none" strike="noStrike" kern="1200" cap="none" spc="0" normalizeH="0" baseline="0" noProof="0" dirty="0">
                <a:ln>
                  <a:noFill/>
                </a:ln>
                <a:solidFill>
                  <a:prstClr val="white"/>
                </a:solidFill>
                <a:effectLst/>
                <a:uLnTx/>
                <a:uFillTx/>
                <a:latin typeface="Constantia"/>
                <a:ea typeface="+mn-ea"/>
                <a:cs typeface="+mn-cs"/>
                <a:sym typeface="Mathematica1"/>
              </a:rPr>
              <a:t>0.044  and  h~0.72: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nstantia"/>
                <a:ea typeface="+mn-ea"/>
                <a:cs typeface="+mn-cs"/>
              </a:rPr>
              <a:t>  </a:t>
            </a:r>
          </a:p>
        </p:txBody>
      </p:sp>
      <p:graphicFrame>
        <p:nvGraphicFramePr>
          <p:cNvPr id="68614" name="Object 8"/>
          <p:cNvGraphicFramePr>
            <a:graphicFrameLocks noChangeAspect="1"/>
          </p:cNvGraphicFramePr>
          <p:nvPr/>
        </p:nvGraphicFramePr>
        <p:xfrm>
          <a:off x="5942013" y="5572125"/>
          <a:ext cx="2403475" cy="909638"/>
        </p:xfrm>
        <a:graphic>
          <a:graphicData uri="http://schemas.openxmlformats.org/presentationml/2006/ole">
            <mc:AlternateContent xmlns:mc="http://schemas.openxmlformats.org/markup-compatibility/2006">
              <mc:Choice xmlns:v="urn:schemas-microsoft-com:vml" Requires="v">
                <p:oleObj spid="_x0000_s345279" name="Equation" r:id="rId11" imgW="1206360" imgH="457200" progId="Equation.DSMT4">
                  <p:embed/>
                </p:oleObj>
              </mc:Choice>
              <mc:Fallback>
                <p:oleObj name="Equation" r:id="rId11" imgW="1206360" imgH="457200" progId="Equation.DSMT4">
                  <p:embed/>
                  <p:pic>
                    <p:nvPicPr>
                      <p:cNvPr id="68614"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2013" y="5572125"/>
                        <a:ext cx="2403475"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18"/>
          <p:cNvSpPr/>
          <p:nvPr/>
        </p:nvSpPr>
        <p:spPr>
          <a:xfrm>
            <a:off x="5500688" y="4786313"/>
            <a:ext cx="3286125"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324607293"/>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p:nvPr/>
        </p:nvSpPr>
        <p:spPr>
          <a:xfrm>
            <a:off x="5857875" y="4214813"/>
            <a:ext cx="2928938" cy="2428875"/>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9" name="TextBox 8"/>
          <p:cNvSpPr txBox="1"/>
          <p:nvPr/>
        </p:nvSpPr>
        <p:spPr>
          <a:xfrm>
            <a:off x="500063" y="1214438"/>
            <a:ext cx="8358187" cy="649446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From simple thermodynamic arguments, we find that the number of photons is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vastly larger than that of baryons in the Universe.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In this, the Universe is a unique physical  system, with tremendous repercussions for the thermal history of the Universe.  We may in fact easily find that the cosmic photon-baryon ratio remains constant during the expansion of the Universe,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p:txBody>
      </p:sp>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Baryon-Photon  Ratio</a:t>
            </a:r>
          </a:p>
        </p:txBody>
      </p:sp>
      <p:sp>
        <p:nvSpPr>
          <p:cNvPr id="10" name="Rectangle 9"/>
          <p:cNvSpPr/>
          <p:nvPr/>
        </p:nvSpPr>
        <p:spPr>
          <a:xfrm>
            <a:off x="428625" y="1214438"/>
            <a:ext cx="8358188"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Rectangle 10"/>
          <p:cNvSpPr/>
          <p:nvPr/>
        </p:nvSpPr>
        <p:spPr>
          <a:xfrm>
            <a:off x="428625" y="3143250"/>
            <a:ext cx="8358188" cy="928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9634" name="Object 6"/>
          <p:cNvGraphicFramePr>
            <a:graphicFrameLocks noChangeAspect="1"/>
          </p:cNvGraphicFramePr>
          <p:nvPr/>
        </p:nvGraphicFramePr>
        <p:xfrm>
          <a:off x="6072188" y="4929188"/>
          <a:ext cx="2530475" cy="935037"/>
        </p:xfrm>
        <a:graphic>
          <a:graphicData uri="http://schemas.openxmlformats.org/presentationml/2006/ole">
            <mc:AlternateContent xmlns:mc="http://schemas.openxmlformats.org/markup-compatibility/2006">
              <mc:Choice xmlns:v="urn:schemas-microsoft-com:vml" Requires="v">
                <p:oleObj spid="_x0000_s346225" name="Equation" r:id="rId3" imgW="1269720" imgH="469800" progId="Equation.DSMT4">
                  <p:embed/>
                </p:oleObj>
              </mc:Choice>
              <mc:Fallback>
                <p:oleObj name="Equation" r:id="rId3" imgW="1269720" imgH="469800" progId="Equation.DSMT4">
                  <p:embed/>
                  <p:pic>
                    <p:nvPicPr>
                      <p:cNvPr id="6963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8" y="4929188"/>
                        <a:ext cx="2530475"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5" name="Object 7"/>
          <p:cNvGraphicFramePr>
            <a:graphicFrameLocks noChangeAspect="1"/>
          </p:cNvGraphicFramePr>
          <p:nvPr/>
        </p:nvGraphicFramePr>
        <p:xfrm>
          <a:off x="500063" y="4357688"/>
          <a:ext cx="4198937" cy="2122487"/>
        </p:xfrm>
        <a:graphic>
          <a:graphicData uri="http://schemas.openxmlformats.org/presentationml/2006/ole">
            <mc:AlternateContent xmlns:mc="http://schemas.openxmlformats.org/markup-compatibility/2006">
              <mc:Choice xmlns:v="urn:schemas-microsoft-com:vml" Requires="v">
                <p:oleObj spid="_x0000_s346226" name="Equation" r:id="rId5" imgW="2108160" imgH="1066680" progId="Equation.DSMT4">
                  <p:embed/>
                </p:oleObj>
              </mc:Choice>
              <mc:Fallback>
                <p:oleObj name="Equation" r:id="rId5" imgW="2108160" imgH="1066680" progId="Equation.DSMT4">
                  <p:embed/>
                  <p:pic>
                    <p:nvPicPr>
                      <p:cNvPr id="6963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4357688"/>
                        <a:ext cx="4198937" cy="212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17"/>
          <p:cNvSpPr/>
          <p:nvPr/>
        </p:nvSpPr>
        <p:spPr>
          <a:xfrm>
            <a:off x="428625" y="4214813"/>
            <a:ext cx="4357688" cy="2428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9636" name="Object 8"/>
          <p:cNvGraphicFramePr>
            <a:graphicFrameLocks noChangeAspect="1"/>
          </p:cNvGraphicFramePr>
          <p:nvPr/>
        </p:nvGraphicFramePr>
        <p:xfrm>
          <a:off x="3513138" y="2071688"/>
          <a:ext cx="2403475" cy="909637"/>
        </p:xfrm>
        <a:graphic>
          <a:graphicData uri="http://schemas.openxmlformats.org/presentationml/2006/ole">
            <mc:AlternateContent xmlns:mc="http://schemas.openxmlformats.org/markup-compatibility/2006">
              <mc:Choice xmlns:v="urn:schemas-microsoft-com:vml" Requires="v">
                <p:oleObj spid="_x0000_s346227" name="Equation" r:id="rId7" imgW="1206360" imgH="457200" progId="Equation.DSMT4">
                  <p:embed/>
                </p:oleObj>
              </mc:Choice>
              <mc:Fallback>
                <p:oleObj name="Equation" r:id="rId7" imgW="1206360" imgH="457200" progId="Equation.DSMT4">
                  <p:embed/>
                  <p:pic>
                    <p:nvPicPr>
                      <p:cNvPr id="6963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3138" y="2071688"/>
                        <a:ext cx="2403475"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Right Arrow 20"/>
          <p:cNvSpPr/>
          <p:nvPr/>
        </p:nvSpPr>
        <p:spPr>
          <a:xfrm>
            <a:off x="5000625" y="5286375"/>
            <a:ext cx="642938" cy="28575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703906332"/>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00063" y="1214438"/>
            <a:ext cx="8358187" cy="82169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photon-baryon ratio in the Universe remains constant during the expansion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of the Universe, and has the large value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This  quantity  is one of the key  parameters of  the Big Bang.  The baryon-photon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ratio quantifies the ENTROPY  of the Universe,  and it remains to be explained why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Universe has produced such a system of extremely large entropy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key to this lies in the very earliest instants of our Universe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p:txBody>
      </p:sp>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45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Entropy  of  the  Universe</a:t>
            </a:r>
          </a:p>
        </p:txBody>
      </p:sp>
      <p:sp>
        <p:nvSpPr>
          <p:cNvPr id="10" name="Rectangle 9"/>
          <p:cNvSpPr/>
          <p:nvPr/>
        </p:nvSpPr>
        <p:spPr>
          <a:xfrm>
            <a:off x="428625" y="1643063"/>
            <a:ext cx="8358188"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Rectangle 10"/>
          <p:cNvSpPr/>
          <p:nvPr/>
        </p:nvSpPr>
        <p:spPr>
          <a:xfrm>
            <a:off x="428625" y="4357688"/>
            <a:ext cx="8358188" cy="1500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70658" name="Object 2"/>
          <p:cNvGraphicFramePr>
            <a:graphicFrameLocks noChangeAspect="1"/>
          </p:cNvGraphicFramePr>
          <p:nvPr/>
        </p:nvGraphicFramePr>
        <p:xfrm>
          <a:off x="1428750" y="2643188"/>
          <a:ext cx="6375400" cy="1500187"/>
        </p:xfrm>
        <a:graphic>
          <a:graphicData uri="http://schemas.openxmlformats.org/presentationml/2006/ole">
            <mc:AlternateContent xmlns:mc="http://schemas.openxmlformats.org/markup-compatibility/2006">
              <mc:Choice xmlns:v="urn:schemas-microsoft-com:vml" Requires="v">
                <p:oleObj spid="_x0000_s347176" name="Equation" r:id="rId3" imgW="1993680" imgH="469800" progId="Equation.DSMT4">
                  <p:embed/>
                </p:oleObj>
              </mc:Choice>
              <mc:Fallback>
                <p:oleObj name="Equation" r:id="rId3" imgW="1993680" imgH="469800" progId="Equation.DSMT4">
                  <p:embed/>
                  <p:pic>
                    <p:nvPicPr>
                      <p:cNvPr id="706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0" y="2643188"/>
                        <a:ext cx="6375400" cy="150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68160362"/>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b="-9824"/>
          </a:stretch>
        </a:blip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6858000"/>
          </a:xfrm>
          <a:prstGeom prst="rect">
            <a:avLst/>
          </a:prstGeom>
          <a:solidFill>
            <a:schemeClr val="accent1">
              <a:alpha val="34117"/>
            </a:scheme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275" name="Rectangle 3"/>
          <p:cNvSpPr>
            <a:spLocks noChangeArrowheads="1"/>
          </p:cNvSpPr>
          <p:nvPr/>
        </p:nvSpPr>
        <p:spPr bwMode="auto">
          <a:xfrm>
            <a:off x="-107950" y="0"/>
            <a:ext cx="9251950" cy="1484313"/>
          </a:xfrm>
          <a:prstGeom prst="rect">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9012" name="Rectangle 4"/>
          <p:cNvSpPr>
            <a:spLocks noGrp="1" noChangeArrowheads="1"/>
          </p:cNvSpPr>
          <p:nvPr>
            <p:ph type="title" idx="4294967295"/>
          </p:nvPr>
        </p:nvSpPr>
        <p:spPr>
          <a:xfrm>
            <a:off x="0" y="115888"/>
            <a:ext cx="9217025" cy="1371600"/>
          </a:xfrm>
        </p:spPr>
        <p:txBody>
          <a:bodyPr/>
          <a:lstStyle/>
          <a:p>
            <a:pPr eaLnBrk="1" hangingPunct="1">
              <a:defRPr/>
            </a:pPr>
            <a:r>
              <a:rPr lang="en-US" sz="4000" b="1" dirty="0">
                <a:solidFill>
                  <a:srgbClr val="000099"/>
                </a:solidFill>
                <a:effectLst>
                  <a:outerShdw blurRad="38100" dist="38100" dir="2700000" algn="tl">
                    <a:srgbClr val="000000"/>
                  </a:outerShdw>
                </a:effectLst>
              </a:rPr>
              <a:t>Cosmic Light  (CMB):</a:t>
            </a:r>
            <a:br>
              <a:rPr lang="en-US" sz="4000" b="1" dirty="0">
                <a:solidFill>
                  <a:srgbClr val="000099"/>
                </a:solidFill>
                <a:effectLst>
                  <a:outerShdw blurRad="38100" dist="38100" dir="2700000" algn="tl">
                    <a:srgbClr val="000000"/>
                  </a:outerShdw>
                </a:effectLst>
              </a:rPr>
            </a:br>
            <a:r>
              <a:rPr lang="en-US" sz="4000" b="1" dirty="0">
                <a:solidFill>
                  <a:srgbClr val="000099"/>
                </a:solidFill>
                <a:effectLst>
                  <a:outerShdw blurRad="38100" dist="38100" dir="2700000" algn="tl">
                    <a:srgbClr val="000000"/>
                  </a:outerShdw>
                </a:effectLst>
              </a:rPr>
              <a:t>most abundant species</a:t>
            </a:r>
          </a:p>
        </p:txBody>
      </p:sp>
      <p:sp>
        <p:nvSpPr>
          <p:cNvPr id="939013" name="Text Box 5"/>
          <p:cNvSpPr txBox="1">
            <a:spLocks noChangeArrowheads="1"/>
          </p:cNvSpPr>
          <p:nvPr/>
        </p:nvSpPr>
        <p:spPr bwMode="auto">
          <a:xfrm>
            <a:off x="342106" y="1933575"/>
            <a:ext cx="8351837" cy="466281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By far, </a:t>
            </a:r>
          </a:p>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the most abundant particle species </a:t>
            </a:r>
          </a:p>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in the Universe</a:t>
            </a:r>
          </a:p>
          <a:p>
            <a:pPr marL="0" marR="0" lvl="0" indent="0" algn="ctr" defTabSz="914400" rtl="0" eaLnBrk="1" fontAlgn="base" latinLnBrk="0" hangingPunct="1">
              <a:lnSpc>
                <a:spcPct val="9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endParaRPr>
          </a:p>
          <a:p>
            <a:pPr marL="0" marR="0" lvl="0" indent="0" algn="ctr" defTabSz="914400" rtl="0" eaLnBrk="1" fontAlgn="base" latinLnBrk="0" hangingPunct="1">
              <a:lnSpc>
                <a:spcPct val="9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endParaRPr>
          </a:p>
          <a:p>
            <a:pPr marL="0" marR="0" lvl="0" indent="0" algn="ctr" defTabSz="914400" rtl="0" eaLnBrk="1" fontAlgn="base" latinLnBrk="0" hangingPunct="1">
              <a:lnSpc>
                <a:spcPct val="9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endParaRPr>
          </a:p>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n</a:t>
            </a:r>
            <a:r>
              <a:rPr kumimoji="0" lang="el-GR" sz="3000" b="1" i="0" u="none" strike="noStrike" kern="1200" cap="none" spc="0" normalizeH="0" baseline="-25000" noProof="0" dirty="0">
                <a:ln>
                  <a:noFill/>
                </a:ln>
                <a:solidFill>
                  <a:srgbClr val="CC0000"/>
                </a:solidFill>
                <a:effectLst>
                  <a:outerShdw blurRad="38100" dist="38100" dir="2700000" algn="tl">
                    <a:srgbClr val="000000"/>
                  </a:outerShdw>
                </a:effectLst>
                <a:uLnTx/>
                <a:uFillTx/>
                <a:latin typeface="Arial"/>
                <a:ea typeface="+mn-ea"/>
                <a:cs typeface="+mn-cs"/>
              </a:rPr>
              <a:t>γ</a:t>
            </a:r>
            <a:r>
              <a:rPr kumimoji="0" lang="en-US" sz="30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/n</a:t>
            </a:r>
            <a:r>
              <a:rPr kumimoji="0" lang="en-US" sz="3000" b="1" i="0" u="none" strike="noStrike" kern="1200" cap="none" spc="0" normalizeH="0" baseline="-25000" noProof="0" dirty="0">
                <a:ln>
                  <a:noFill/>
                </a:ln>
                <a:solidFill>
                  <a:srgbClr val="CC0000"/>
                </a:solidFill>
                <a:effectLst>
                  <a:outerShdw blurRad="38100" dist="38100" dir="2700000" algn="tl">
                    <a:srgbClr val="000000"/>
                  </a:outerShdw>
                </a:effectLst>
                <a:uLnTx/>
                <a:uFillTx/>
                <a:latin typeface="Arial"/>
                <a:ea typeface="+mn-ea"/>
                <a:cs typeface="+mn-cs"/>
              </a:rPr>
              <a:t> B</a:t>
            </a:r>
            <a:r>
              <a:rPr kumimoji="0" lang="en-US" sz="30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  ~  1.9 billion</a:t>
            </a:r>
            <a:endParaRPr kumimoji="0" lang="en-US" sz="3000" b="1" i="0" u="none" strike="noStrike" kern="1200" cap="none" spc="0" normalizeH="0" baseline="30000" noProof="0" dirty="0">
              <a:ln>
                <a:noFill/>
              </a:ln>
              <a:solidFill>
                <a:srgbClr val="CC0000"/>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q"/>
              <a:tabLst/>
              <a:defRPr/>
            </a:pPr>
            <a:endParaRPr kumimoji="0" lang="en-US" sz="1800" b="1" i="0" u="none" strike="noStrike" kern="1200" cap="none" spc="0" normalizeH="0" baseline="30000" noProof="0" dirty="0">
              <a:ln>
                <a:noFill/>
              </a:ln>
              <a:solidFill>
                <a:srgbClr val="CC0000"/>
              </a:solidFill>
              <a:effectLst>
                <a:outerShdw blurRad="38100" dist="38100" dir="2700000" algn="tl">
                  <a:srgbClr val="000000"/>
                </a:outerShdw>
              </a:effectLst>
              <a:uLnTx/>
              <a:uFillTx/>
              <a:latin typeface="Arial"/>
              <a:ea typeface="+mn-ea"/>
              <a:cs typeface="+mn-cs"/>
            </a:endParaRPr>
          </a:p>
        </p:txBody>
      </p:sp>
      <p:sp>
        <p:nvSpPr>
          <p:cNvPr id="54278" name="Rectangle 6"/>
          <p:cNvSpPr>
            <a:spLocks noChangeArrowheads="1"/>
          </p:cNvSpPr>
          <p:nvPr/>
        </p:nvSpPr>
        <p:spPr bwMode="auto">
          <a:xfrm>
            <a:off x="323850" y="1773238"/>
            <a:ext cx="8496300" cy="4967287"/>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1792180"/>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34820" name="Rectangle 5"/>
          <p:cNvSpPr>
            <a:spLocks noChangeArrowheads="1"/>
          </p:cNvSpPr>
          <p:nvPr/>
        </p:nvSpPr>
        <p:spPr bwMode="auto">
          <a:xfrm>
            <a:off x="179388" y="908721"/>
            <a:ext cx="8785225" cy="47523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288132" y="1336859"/>
            <a:ext cx="9720263" cy="5332229"/>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Hot Big Bang:</a:t>
            </a:r>
          </a:p>
          <a:p>
            <a:pPr marL="0" marR="0" lvl="0" indent="0" algn="ctr" defTabSz="914400" rtl="0" eaLnBrk="1" fontAlgn="base" latinLnBrk="0" hangingPunct="1">
              <a:lnSpc>
                <a:spcPct val="50000"/>
              </a:lnSpc>
              <a:spcBef>
                <a:spcPct val="50000"/>
              </a:spcBef>
              <a:spcAft>
                <a:spcPct val="0"/>
              </a:spcAft>
              <a:buClrTx/>
              <a:buSzTx/>
              <a:buFontTx/>
              <a:buNone/>
              <a:tabLst/>
              <a:defRPr/>
            </a:pPr>
            <a:endParaRPr lang="en-US" sz="6000" b="1" dirty="0">
              <a:solidFill>
                <a:prstClr val="white"/>
              </a:solidFill>
              <a:effectLst>
                <a:outerShdw blurRad="38100" dist="38100" dir="2700000" algn="tl">
                  <a:srgbClr val="000000"/>
                </a:outerShdw>
              </a:effectLst>
              <a:latin typeface="Constantia"/>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Thermal History </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2650495240"/>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29600" cy="4572000"/>
          </a:xfrm>
        </p:spPr>
        <p:txBody>
          <a:bodyPr/>
          <a:lstStyle/>
          <a:p>
            <a:r>
              <a:rPr lang="nl-NL" dirty="0"/>
              <a:t>The Universe of Einstein, Friedmann &amp; Lemaitre </a:t>
            </a:r>
          </a:p>
          <a:p>
            <a:pPr marL="0" indent="0">
              <a:buNone/>
            </a:pPr>
            <a:r>
              <a:rPr lang="nl-NL" dirty="0"/>
              <a:t>    </a:t>
            </a:r>
            <a:r>
              <a:rPr lang="nl-NL" dirty="0" err="1"/>
              <a:t>expands</a:t>
            </a:r>
            <a:r>
              <a:rPr lang="nl-NL" dirty="0"/>
              <a:t>    </a:t>
            </a:r>
            <a:r>
              <a:rPr lang="nl-NL" i="1" dirty="0" err="1"/>
              <a:t>adiabatically</a:t>
            </a:r>
            <a:endParaRPr lang="nl-NL" i="1" dirty="0"/>
          </a:p>
          <a:p>
            <a:pPr marL="0" indent="0">
              <a:buNone/>
            </a:pPr>
            <a:endParaRPr lang="nl-NL" i="1" dirty="0"/>
          </a:p>
          <a:p>
            <a:pPr>
              <a:buFont typeface="Arial" panose="020B0604020202020204" pitchFamily="34" charset="0"/>
              <a:buChar char="•"/>
            </a:pPr>
            <a:r>
              <a:rPr lang="nl-NL" dirty="0"/>
              <a:t>Energy of the expansion of the Universe corresponds to the decrease in the energy of its constituents</a:t>
            </a:r>
          </a:p>
          <a:p>
            <a:pPr>
              <a:buFont typeface="Arial" panose="020B0604020202020204" pitchFamily="34" charset="0"/>
              <a:buChar char="•"/>
            </a:pPr>
            <a:endParaRPr lang="nl-NL" i="1" dirty="0"/>
          </a:p>
          <a:p>
            <a:pPr>
              <a:buFont typeface="Arial" panose="020B0604020202020204" pitchFamily="34" charset="0"/>
              <a:buChar char="•"/>
            </a:pPr>
            <a:r>
              <a:rPr lang="nl-NL" i="1" dirty="0"/>
              <a:t>The Universe COOLS as a result of its expansion !</a:t>
            </a:r>
            <a:endParaRPr lang="en-GB" i="1" dirty="0"/>
          </a:p>
        </p:txBody>
      </p:sp>
      <p:sp>
        <p:nvSpPr>
          <p:cNvPr id="3" name="Title 2"/>
          <p:cNvSpPr>
            <a:spLocks noGrp="1"/>
          </p:cNvSpPr>
          <p:nvPr>
            <p:ph type="title"/>
          </p:nvPr>
        </p:nvSpPr>
        <p:spPr>
          <a:xfrm>
            <a:off x="395536" y="-315416"/>
            <a:ext cx="8229600" cy="1219200"/>
          </a:xfrm>
        </p:spPr>
        <p:txBody>
          <a:bodyPr/>
          <a:lstStyle/>
          <a:p>
            <a:r>
              <a:rPr lang="nl-NL" dirty="0"/>
              <a:t>      </a:t>
            </a:r>
            <a:r>
              <a:rPr lang="nl-NL" sz="5000" b="1" dirty="0"/>
              <a:t>Adiabatic Expansion</a:t>
            </a:r>
            <a:endParaRPr lang="en-GB" sz="5000" b="1" dirty="0"/>
          </a:p>
        </p:txBody>
      </p:sp>
      <p:sp>
        <p:nvSpPr>
          <p:cNvPr id="4" name="Rectangle 3"/>
          <p:cNvSpPr/>
          <p:nvPr/>
        </p:nvSpPr>
        <p:spPr>
          <a:xfrm>
            <a:off x="467544" y="1124744"/>
            <a:ext cx="8208912" cy="3456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87973825"/>
              </p:ext>
            </p:extLst>
          </p:nvPr>
        </p:nvGraphicFramePr>
        <p:xfrm>
          <a:off x="2267744" y="5121299"/>
          <a:ext cx="4403411" cy="952649"/>
        </p:xfrm>
        <a:graphic>
          <a:graphicData uri="http://schemas.openxmlformats.org/presentationml/2006/ole">
            <mc:AlternateContent xmlns:mc="http://schemas.openxmlformats.org/markup-compatibility/2006">
              <mc:Choice xmlns:v="urn:schemas-microsoft-com:vml" Requires="v">
                <p:oleObj spid="_x0000_s348200" name="Equation" r:id="rId3" imgW="939600" imgH="203040" progId="Equation.DSMT4">
                  <p:embed/>
                </p:oleObj>
              </mc:Choice>
              <mc:Fallback>
                <p:oleObj name="Equation" r:id="rId3" imgW="939600" imgH="203040" progId="Equation.DSMT4">
                  <p:embed/>
                  <p:pic>
                    <p:nvPicPr>
                      <p:cNvPr id="5" name="Object 4"/>
                      <p:cNvPicPr>
                        <a:picLocks noChangeAspect="1" noChangeArrowheads="1"/>
                      </p:cNvPicPr>
                      <p:nvPr/>
                    </p:nvPicPr>
                    <p:blipFill>
                      <a:blip r:embed="rId4"/>
                      <a:srcRect/>
                      <a:stretch>
                        <a:fillRect/>
                      </a:stretch>
                    </p:blipFill>
                    <p:spPr bwMode="auto">
                      <a:xfrm>
                        <a:off x="2267744" y="5121299"/>
                        <a:ext cx="4403411" cy="952649"/>
                      </a:xfrm>
                      <a:prstGeom prst="rect">
                        <a:avLst/>
                      </a:prstGeom>
                      <a:noFill/>
                      <a:ln>
                        <a:noFill/>
                      </a:ln>
                      <a:effectLst/>
                    </p:spPr>
                  </p:pic>
                </p:oleObj>
              </mc:Fallback>
            </mc:AlternateContent>
          </a:graphicData>
        </a:graphic>
      </p:graphicFrame>
      <p:sp>
        <p:nvSpPr>
          <p:cNvPr id="7" name="Rectangle 6"/>
          <p:cNvSpPr/>
          <p:nvPr/>
        </p:nvSpPr>
        <p:spPr>
          <a:xfrm>
            <a:off x="446187" y="4733528"/>
            <a:ext cx="820891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089980129"/>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5" name="Object 14">
            <a:extLst>
              <a:ext uri="{FF2B5EF4-FFF2-40B4-BE49-F238E27FC236}">
                <a16:creationId xmlns:a16="http://schemas.microsoft.com/office/drawing/2014/main" id="{6110816C-D30B-4F6E-ADFA-AB6D955A869C}"/>
              </a:ext>
            </a:extLst>
          </p:cNvPr>
          <p:cNvGraphicFramePr>
            <a:graphicFrameLocks noChangeAspect="1"/>
          </p:cNvGraphicFramePr>
          <p:nvPr>
            <p:extLst>
              <p:ext uri="{D42A27DB-BD31-4B8C-83A1-F6EECF244321}">
                <p14:modId xmlns:p14="http://schemas.microsoft.com/office/powerpoint/2010/main" val="2750960182"/>
              </p:ext>
            </p:extLst>
          </p:nvPr>
        </p:nvGraphicFramePr>
        <p:xfrm>
          <a:off x="2915816" y="5942421"/>
          <a:ext cx="2792413" cy="719137"/>
        </p:xfrm>
        <a:graphic>
          <a:graphicData uri="http://schemas.openxmlformats.org/presentationml/2006/ole">
            <mc:AlternateContent xmlns:mc="http://schemas.openxmlformats.org/markup-compatibility/2006">
              <mc:Choice xmlns:v="urn:schemas-microsoft-com:vml" Requires="v">
                <p:oleObj spid="_x0000_s352359" name="Equation" r:id="rId3" imgW="888840" imgH="228600" progId="Equation.DSMT4">
                  <p:embed/>
                </p:oleObj>
              </mc:Choice>
              <mc:Fallback>
                <p:oleObj name="Equation" r:id="rId3" imgW="888840" imgH="228600" progId="Equation.DSMT4">
                  <p:embed/>
                  <p:pic>
                    <p:nvPicPr>
                      <p:cNvPr id="5" name="Object 4"/>
                      <p:cNvPicPr>
                        <a:picLocks noChangeAspect="1" noChangeArrowheads="1"/>
                      </p:cNvPicPr>
                      <p:nvPr/>
                    </p:nvPicPr>
                    <p:blipFill>
                      <a:blip r:embed="rId4"/>
                      <a:srcRect/>
                      <a:stretch>
                        <a:fillRect/>
                      </a:stretch>
                    </p:blipFill>
                    <p:spPr bwMode="auto">
                      <a:xfrm>
                        <a:off x="2915816" y="5942421"/>
                        <a:ext cx="2792413" cy="719137"/>
                      </a:xfrm>
                      <a:prstGeom prst="rect">
                        <a:avLst/>
                      </a:prstGeom>
                      <a:noFill/>
                      <a:ln>
                        <a:noFill/>
                      </a:ln>
                      <a:effectLst/>
                    </p:spPr>
                  </p:pic>
                </p:oleObj>
              </mc:Fallback>
            </mc:AlternateContent>
          </a:graphicData>
        </a:graphic>
      </p:graphicFrame>
      <p:sp>
        <p:nvSpPr>
          <p:cNvPr id="58371" name="Text Box 13">
            <a:extLst>
              <a:ext uri="{FF2B5EF4-FFF2-40B4-BE49-F238E27FC236}">
                <a16:creationId xmlns:a16="http://schemas.microsoft.com/office/drawing/2014/main" id="{ECD0C752-CCC4-4392-ACF3-8802563D75B2}"/>
              </a:ext>
            </a:extLst>
          </p:cNvPr>
          <p:cNvSpPr txBox="1">
            <a:spLocks noChangeArrowheads="1"/>
          </p:cNvSpPr>
          <p:nvPr/>
        </p:nvSpPr>
        <p:spPr bwMode="auto">
          <a:xfrm>
            <a:off x="251520" y="3284984"/>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chemeClr val="accent1"/>
                </a:solidFill>
                <a:effectLst/>
                <a:uLnTx/>
                <a:uFillTx/>
                <a:latin typeface="+mn-lt"/>
                <a:ea typeface="+mn-ea"/>
                <a:cs typeface="+mn-cs"/>
              </a:rPr>
              <a:t>Equilibrium as  long as the interaction rate </a:t>
            </a:r>
            <a:r>
              <a:rPr kumimoji="0" lang="el-GR" altLang="en-US" sz="1600" b="1" i="0" u="none" strike="noStrike" kern="1200" cap="none" spc="0" normalizeH="0" baseline="0" noProof="0" dirty="0">
                <a:ln>
                  <a:noFill/>
                </a:ln>
                <a:solidFill>
                  <a:schemeClr val="accent1"/>
                </a:solidFill>
                <a:effectLst/>
                <a:uLnTx/>
                <a:uFillTx/>
                <a:latin typeface="+mn-lt"/>
                <a:ea typeface="Batang" panose="02030600000101010101" pitchFamily="18" charset="-127"/>
                <a:cs typeface="+mn-cs"/>
              </a:rPr>
              <a:t>Γ</a:t>
            </a:r>
            <a:r>
              <a:rPr kumimoji="0" lang="en-US" altLang="en-US" sz="1600" b="1" i="0" u="none" strike="noStrike" kern="1200" cap="none" spc="0" normalizeH="0" baseline="-25000" noProof="0" dirty="0">
                <a:ln>
                  <a:noFill/>
                </a:ln>
                <a:solidFill>
                  <a:schemeClr val="accent1"/>
                </a:solidFill>
                <a:effectLst/>
                <a:uLnTx/>
                <a:uFillTx/>
                <a:latin typeface="+mn-lt"/>
                <a:ea typeface="Batang" panose="02030600000101010101" pitchFamily="18" charset="-127"/>
                <a:cs typeface="+mn-cs"/>
              </a:rPr>
              <a:t>int </a:t>
            </a:r>
            <a:r>
              <a:rPr kumimoji="0" lang="en-US" altLang="en-US" sz="1600" b="1" i="0" u="none" strike="noStrike" kern="1200" cap="none" spc="0" normalizeH="0" baseline="0" noProof="0" dirty="0">
                <a:ln>
                  <a:noFill/>
                </a:ln>
                <a:solidFill>
                  <a:schemeClr val="accent1"/>
                </a:solidFill>
                <a:effectLst/>
                <a:uLnTx/>
                <a:uFillTx/>
                <a:latin typeface="+mn-lt"/>
                <a:ea typeface="Batang" panose="02030600000101010101" pitchFamily="18" charset="-127"/>
                <a:cs typeface="+mn-cs"/>
              </a:rPr>
              <a:t>in</a:t>
            </a:r>
            <a:r>
              <a:rPr kumimoji="0" lang="en-US" altLang="en-US" sz="1600" b="1" i="0" u="none" strike="noStrike" kern="1200" cap="none" spc="0" normalizeH="0" baseline="0" noProof="0" dirty="0">
                <a:ln>
                  <a:noFill/>
                </a:ln>
                <a:solidFill>
                  <a:schemeClr val="accent1"/>
                </a:solidFill>
                <a:effectLst/>
                <a:uLnTx/>
                <a:uFillTx/>
                <a:latin typeface="+mn-lt"/>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chemeClr val="accent1"/>
                </a:solidFill>
                <a:effectLst/>
                <a:uLnTx/>
                <a:uFillTx/>
                <a:latin typeface="+mn-lt"/>
                <a:ea typeface="+mn-ea"/>
                <a:cs typeface="+mn-cs"/>
              </a:rPr>
              <a:t>the cosmos’ thermal bath, leading to </a:t>
            </a:r>
            <a:r>
              <a:rPr kumimoji="0" lang="en-US" altLang="en-US" sz="1600" b="1" i="0" u="none" strike="noStrike" kern="1200" cap="none" spc="0" normalizeH="0" baseline="0" noProof="0" dirty="0" err="1">
                <a:ln>
                  <a:noFill/>
                </a:ln>
                <a:solidFill>
                  <a:schemeClr val="accent1"/>
                </a:solidFill>
                <a:effectLst/>
                <a:uLnTx/>
                <a:uFillTx/>
                <a:latin typeface="+mn-lt"/>
                <a:ea typeface="+mn-ea"/>
                <a:cs typeface="+mn-cs"/>
              </a:rPr>
              <a:t>N</a:t>
            </a:r>
            <a:r>
              <a:rPr kumimoji="0" lang="en-US" altLang="en-US" sz="1600" b="1" i="0" u="none" strike="noStrike" kern="1200" cap="none" spc="0" normalizeH="0" baseline="-25000" noProof="0" dirty="0" err="1">
                <a:ln>
                  <a:noFill/>
                </a:ln>
                <a:solidFill>
                  <a:schemeClr val="accent1"/>
                </a:solidFill>
                <a:effectLst/>
                <a:uLnTx/>
                <a:uFillTx/>
                <a:latin typeface="+mn-lt"/>
                <a:ea typeface="+mn-ea"/>
                <a:cs typeface="+mn-cs"/>
              </a:rPr>
              <a:t>int</a:t>
            </a:r>
            <a:r>
              <a:rPr kumimoji="0" lang="en-US" altLang="en-US" sz="1600" b="1" i="0" u="none" strike="noStrike" kern="1200" cap="none" spc="0" normalizeH="0" baseline="0" noProof="0" dirty="0">
                <a:ln>
                  <a:noFill/>
                </a:ln>
                <a:solidFill>
                  <a:schemeClr val="accent1"/>
                </a:solidFill>
                <a:effectLst/>
                <a:uLnTx/>
                <a:uFillTx/>
                <a:latin typeface="+mn-lt"/>
                <a:ea typeface="+mn-ea"/>
                <a:cs typeface="+mn-cs"/>
              </a:rPr>
              <a:t> interactions in time 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000099"/>
              </a:solidFill>
              <a:effectLst/>
              <a:uLnTx/>
              <a:uFillTx/>
              <a:latin typeface="Papyrus" panose="03070502060502030205"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000099"/>
              </a:solidFill>
              <a:effectLst/>
              <a:uLnTx/>
              <a:uFillTx/>
              <a:latin typeface="Papyrus" panose="03070502060502030205"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600" b="1" i="0" u="none" strike="noStrike" kern="1200" cap="none" spc="0" normalizeH="0" noProof="0" dirty="0">
              <a:ln>
                <a:noFill/>
              </a:ln>
              <a:solidFill>
                <a:schemeClr val="accent1"/>
              </a:solidFill>
              <a:effectLst/>
              <a:uLnTx/>
              <a:uFillTx/>
              <a:latin typeface="+mn-lt"/>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noProof="0" dirty="0">
                <a:ln>
                  <a:noFill/>
                </a:ln>
                <a:solidFill>
                  <a:schemeClr val="accent1"/>
                </a:solidFill>
                <a:effectLst/>
                <a:uLnTx/>
                <a:uFillTx/>
                <a:latin typeface="+mn-lt"/>
                <a:ea typeface="+mn-ea"/>
                <a:cs typeface="+mn-cs"/>
              </a:rPr>
              <a:t>is much larger than the expansion rate of the Universe,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noProof="0" dirty="0">
                <a:ln>
                  <a:noFill/>
                </a:ln>
                <a:solidFill>
                  <a:schemeClr val="accent1"/>
                </a:solidFill>
                <a:effectLst/>
                <a:uLnTx/>
                <a:uFillTx/>
                <a:latin typeface="+mn-lt"/>
                <a:ea typeface="+mn-ea"/>
                <a:cs typeface="+mn-cs"/>
              </a:rPr>
              <a:t>the Hubble parameter H(t): </a:t>
            </a:r>
          </a:p>
        </p:txBody>
      </p:sp>
      <p:sp>
        <p:nvSpPr>
          <p:cNvPr id="58374" name="Text Box 5">
            <a:extLst>
              <a:ext uri="{FF2B5EF4-FFF2-40B4-BE49-F238E27FC236}">
                <a16:creationId xmlns:a16="http://schemas.microsoft.com/office/drawing/2014/main" id="{6A739BAD-B07C-4C8B-A7EF-93502263AB0F}"/>
              </a:ext>
            </a:extLst>
          </p:cNvPr>
          <p:cNvSpPr txBox="1">
            <a:spLocks noChangeArrowheads="1"/>
          </p:cNvSpPr>
          <p:nvPr/>
        </p:nvSpPr>
        <p:spPr bwMode="auto">
          <a:xfrm>
            <a:off x="251520" y="1082657"/>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noProof="0" dirty="0">
                <a:ln>
                  <a:noFill/>
                </a:ln>
                <a:solidFill>
                  <a:srgbClr val="FFFFFF"/>
                </a:solidFill>
                <a:effectLst/>
                <a:uLnTx/>
                <a:uFillTx/>
                <a:latin typeface="+mn-lt"/>
                <a:ea typeface="+mn-ea"/>
                <a:cs typeface="+mn-cs"/>
              </a:rPr>
              <a:t>Throughout most of the universe’s history  (i.e. in the early universe),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noProof="0" dirty="0">
                <a:ln>
                  <a:noFill/>
                </a:ln>
                <a:solidFill>
                  <a:srgbClr val="FFFFFF"/>
                </a:solidFill>
                <a:effectLst/>
                <a:uLnTx/>
                <a:uFillTx/>
                <a:latin typeface="+mn-lt"/>
                <a:ea typeface="+mn-ea"/>
                <a:cs typeface="+mn-cs"/>
              </a:rPr>
              <a:t>various species of particles keep in (local) thermal equilibrium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noProof="0" dirty="0">
                <a:ln>
                  <a:noFill/>
                </a:ln>
                <a:solidFill>
                  <a:srgbClr val="FFFFFF"/>
                </a:solidFill>
                <a:effectLst/>
                <a:uLnTx/>
                <a:uFillTx/>
                <a:latin typeface="+mn-lt"/>
                <a:ea typeface="+mn-ea"/>
                <a:cs typeface="+mn-cs"/>
              </a:rPr>
              <a:t>via interaction processes: </a:t>
            </a:r>
          </a:p>
        </p:txBody>
      </p:sp>
      <p:sp>
        <p:nvSpPr>
          <p:cNvPr id="4" name="Title 3">
            <a:extLst>
              <a:ext uri="{FF2B5EF4-FFF2-40B4-BE49-F238E27FC236}">
                <a16:creationId xmlns:a16="http://schemas.microsoft.com/office/drawing/2014/main" id="{DA92B289-8F61-490D-9935-15BCE72E6867}"/>
              </a:ext>
            </a:extLst>
          </p:cNvPr>
          <p:cNvSpPr>
            <a:spLocks noGrp="1"/>
          </p:cNvSpPr>
          <p:nvPr>
            <p:ph type="title"/>
          </p:nvPr>
        </p:nvSpPr>
        <p:spPr/>
        <p:txBody>
          <a:bodyPr/>
          <a:lstStyle/>
          <a:p>
            <a:endParaRPr lang="en-US" dirty="0"/>
          </a:p>
        </p:txBody>
      </p:sp>
      <p:sp>
        <p:nvSpPr>
          <p:cNvPr id="5" name="Rectangle 4">
            <a:extLst>
              <a:ext uri="{FF2B5EF4-FFF2-40B4-BE49-F238E27FC236}">
                <a16:creationId xmlns:a16="http://schemas.microsoft.com/office/drawing/2014/main" id="{38275D7A-45E9-400E-BDCB-8B168AB74927}"/>
              </a:ext>
            </a:extLst>
          </p:cNvPr>
          <p:cNvSpPr/>
          <p:nvPr/>
        </p:nvSpPr>
        <p:spPr>
          <a:xfrm>
            <a:off x="899592" y="72282"/>
            <a:ext cx="8424936" cy="86177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5000" b="1" kern="0" spc="-10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latin typeface="Constantia"/>
                <a:ea typeface="+mj-ea"/>
                <a:cs typeface="+mj-cs"/>
              </a:rPr>
              <a:t>Equilibrium</a:t>
            </a:r>
            <a:r>
              <a:rPr kumimoji="0" lang="nl-NL" sz="5000" b="1" i="0" u="none" strike="noStrike" kern="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   </a:t>
            </a:r>
            <a:r>
              <a:rPr kumimoji="0" lang="nl-NL" sz="5000" b="1" i="0" u="none" strike="noStrike" kern="0" cap="none" spc="-100" normalizeH="0" baseline="0" noProof="0" dirty="0" err="1">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Processes</a:t>
            </a:r>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16" name="Object 15">
            <a:extLst>
              <a:ext uri="{FF2B5EF4-FFF2-40B4-BE49-F238E27FC236}">
                <a16:creationId xmlns:a16="http://schemas.microsoft.com/office/drawing/2014/main" id="{3E7255CC-C2A5-42A9-AB84-BA8B6AC8E3C2}"/>
              </a:ext>
            </a:extLst>
          </p:cNvPr>
          <p:cNvGraphicFramePr>
            <a:graphicFrameLocks noChangeAspect="1"/>
          </p:cNvGraphicFramePr>
          <p:nvPr>
            <p:extLst>
              <p:ext uri="{D42A27DB-BD31-4B8C-83A1-F6EECF244321}">
                <p14:modId xmlns:p14="http://schemas.microsoft.com/office/powerpoint/2010/main" val="1026262148"/>
              </p:ext>
            </p:extLst>
          </p:nvPr>
        </p:nvGraphicFramePr>
        <p:xfrm>
          <a:off x="1835696" y="4136747"/>
          <a:ext cx="5244405" cy="722557"/>
        </p:xfrm>
        <a:graphic>
          <a:graphicData uri="http://schemas.openxmlformats.org/presentationml/2006/ole">
            <mc:AlternateContent xmlns:mc="http://schemas.openxmlformats.org/markup-compatibility/2006">
              <mc:Choice xmlns:v="urn:schemas-microsoft-com:vml" Requires="v">
                <p:oleObj spid="_x0000_s352360" name="Equation" r:id="rId5" imgW="2031840" imgH="279360" progId="Equation.DSMT4">
                  <p:embed/>
                </p:oleObj>
              </mc:Choice>
              <mc:Fallback>
                <p:oleObj name="Equation" r:id="rId5" imgW="2031840" imgH="279360" progId="Equation.DSMT4">
                  <p:embed/>
                  <p:pic>
                    <p:nvPicPr>
                      <p:cNvPr id="15" name="Object 14">
                        <a:extLst>
                          <a:ext uri="{FF2B5EF4-FFF2-40B4-BE49-F238E27FC236}">
                            <a16:creationId xmlns:a16="http://schemas.microsoft.com/office/drawing/2014/main" id="{6110816C-D30B-4F6E-ADFA-AB6D955A869C}"/>
                          </a:ext>
                        </a:extLst>
                      </p:cNvPr>
                      <p:cNvPicPr>
                        <a:picLocks noChangeAspect="1" noChangeArrowheads="1"/>
                      </p:cNvPicPr>
                      <p:nvPr/>
                    </p:nvPicPr>
                    <p:blipFill>
                      <a:blip r:embed="rId6"/>
                      <a:srcRect/>
                      <a:stretch>
                        <a:fillRect/>
                      </a:stretch>
                    </p:blipFill>
                    <p:spPr bwMode="auto">
                      <a:xfrm>
                        <a:off x="1835696" y="4136747"/>
                        <a:ext cx="5244405" cy="722557"/>
                      </a:xfrm>
                      <a:prstGeom prst="rect">
                        <a:avLst/>
                      </a:prstGeom>
                      <a:noFill/>
                      <a:ln>
                        <a:noFill/>
                      </a:ln>
                      <a:effectLst/>
                    </p:spPr>
                  </p:pic>
                </p:oleObj>
              </mc:Fallback>
            </mc:AlternateContent>
          </a:graphicData>
        </a:graphic>
      </p:graphicFrame>
      <p:graphicFrame>
        <p:nvGraphicFramePr>
          <p:cNvPr id="18" name="Object 17">
            <a:extLst>
              <a:ext uri="{FF2B5EF4-FFF2-40B4-BE49-F238E27FC236}">
                <a16:creationId xmlns:a16="http://schemas.microsoft.com/office/drawing/2014/main" id="{D055BC6A-6EDB-4E6D-9578-FCB96E229796}"/>
              </a:ext>
            </a:extLst>
          </p:cNvPr>
          <p:cNvGraphicFramePr>
            <a:graphicFrameLocks noChangeAspect="1"/>
          </p:cNvGraphicFramePr>
          <p:nvPr>
            <p:extLst>
              <p:ext uri="{D42A27DB-BD31-4B8C-83A1-F6EECF244321}">
                <p14:modId xmlns:p14="http://schemas.microsoft.com/office/powerpoint/2010/main" val="1454858531"/>
              </p:ext>
            </p:extLst>
          </p:nvPr>
        </p:nvGraphicFramePr>
        <p:xfrm>
          <a:off x="2509249" y="2365397"/>
          <a:ext cx="4457700" cy="623888"/>
        </p:xfrm>
        <a:graphic>
          <a:graphicData uri="http://schemas.openxmlformats.org/presentationml/2006/ole">
            <mc:AlternateContent xmlns:mc="http://schemas.openxmlformats.org/markup-compatibility/2006">
              <mc:Choice xmlns:v="urn:schemas-microsoft-com:vml" Requires="v">
                <p:oleObj spid="_x0000_s352361" name="Equation" r:id="rId7" imgW="1726920" imgH="241200" progId="Equation.DSMT4">
                  <p:embed/>
                </p:oleObj>
              </mc:Choice>
              <mc:Fallback>
                <p:oleObj name="Equation" r:id="rId7" imgW="1726920" imgH="241200" progId="Equation.DSMT4">
                  <p:embed/>
                  <p:pic>
                    <p:nvPicPr>
                      <p:cNvPr id="16" name="Object 15">
                        <a:extLst>
                          <a:ext uri="{FF2B5EF4-FFF2-40B4-BE49-F238E27FC236}">
                            <a16:creationId xmlns:a16="http://schemas.microsoft.com/office/drawing/2014/main" id="{3E7255CC-C2A5-42A9-AB84-BA8B6AC8E3C2}"/>
                          </a:ext>
                        </a:extLst>
                      </p:cNvPr>
                      <p:cNvPicPr>
                        <a:picLocks noChangeAspect="1" noChangeArrowheads="1"/>
                      </p:cNvPicPr>
                      <p:nvPr/>
                    </p:nvPicPr>
                    <p:blipFill>
                      <a:blip r:embed="rId8"/>
                      <a:srcRect/>
                      <a:stretch>
                        <a:fillRect/>
                      </a:stretch>
                    </p:blipFill>
                    <p:spPr bwMode="auto">
                      <a:xfrm>
                        <a:off x="2509249" y="2365397"/>
                        <a:ext cx="4457700" cy="623888"/>
                      </a:xfrm>
                      <a:prstGeom prst="rect">
                        <a:avLst/>
                      </a:prstGeom>
                      <a:noFill/>
                      <a:ln>
                        <a:noFill/>
                      </a:ln>
                      <a:effectLst/>
                    </p:spPr>
                  </p:pic>
                </p:oleObj>
              </mc:Fallback>
            </mc:AlternateContent>
          </a:graphicData>
        </a:graphic>
      </p:graphicFrame>
      <p:sp>
        <p:nvSpPr>
          <p:cNvPr id="21" name="Rectangle 20">
            <a:extLst>
              <a:ext uri="{FF2B5EF4-FFF2-40B4-BE49-F238E27FC236}">
                <a16:creationId xmlns:a16="http://schemas.microsoft.com/office/drawing/2014/main" id="{A2252101-3807-4391-B20E-2EA1A73FF2D0}"/>
              </a:ext>
            </a:extLst>
          </p:cNvPr>
          <p:cNvSpPr/>
          <p:nvPr/>
        </p:nvSpPr>
        <p:spPr>
          <a:xfrm>
            <a:off x="207566" y="955340"/>
            <a:ext cx="8684914" cy="2185628"/>
          </a:xfrm>
          <a:prstGeom prst="rect">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onstantia"/>
              <a:ea typeface="+mn-ea"/>
              <a:cs typeface="+mn-cs"/>
            </a:endParaRPr>
          </a:p>
        </p:txBody>
      </p:sp>
      <p:sp>
        <p:nvSpPr>
          <p:cNvPr id="22" name="Rectangle 21">
            <a:extLst>
              <a:ext uri="{FF2B5EF4-FFF2-40B4-BE49-F238E27FC236}">
                <a16:creationId xmlns:a16="http://schemas.microsoft.com/office/drawing/2014/main" id="{3D2247DB-5963-458C-8802-923941741B79}"/>
              </a:ext>
            </a:extLst>
          </p:cNvPr>
          <p:cNvSpPr/>
          <p:nvPr/>
        </p:nvSpPr>
        <p:spPr>
          <a:xfrm>
            <a:off x="187094" y="3271044"/>
            <a:ext cx="8684914" cy="3470323"/>
          </a:xfrm>
          <a:prstGeom prst="rect">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onstantia"/>
              <a:ea typeface="+mn-ea"/>
              <a:cs typeface="+mn-cs"/>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2436" name="Text Box 4">
            <a:extLst>
              <a:ext uri="{FF2B5EF4-FFF2-40B4-BE49-F238E27FC236}">
                <a16:creationId xmlns:a16="http://schemas.microsoft.com/office/drawing/2014/main" id="{99C34064-0E9A-43AD-8FE6-55034DA31D2B}"/>
              </a:ext>
            </a:extLst>
          </p:cNvPr>
          <p:cNvSpPr txBox="1">
            <a:spLocks noChangeArrowheads="1"/>
          </p:cNvSpPr>
          <p:nvPr/>
        </p:nvSpPr>
        <p:spPr bwMode="auto">
          <a:xfrm>
            <a:off x="251520" y="1195097"/>
            <a:ext cx="8738120" cy="5453031"/>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75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3200" b="1" i="0" strike="noStrike" kern="1200" cap="none" spc="0" normalizeH="0" noProof="0" dirty="0">
                <a:ln>
                  <a:noFill/>
                </a:ln>
                <a:solidFill>
                  <a:schemeClr val="accent5"/>
                </a:solidFill>
                <a:effectLst>
                  <a:outerShdw blurRad="38100" dist="38100" dir="2700000" algn="tl">
                    <a:srgbClr val="000000"/>
                  </a:outerShdw>
                </a:effectLst>
                <a:uLnTx/>
                <a:uFillTx/>
                <a:latin typeface="+mn-lt"/>
                <a:ea typeface="+mn-ea"/>
                <a:cs typeface="+mn-cs"/>
              </a:rPr>
              <a:t>Strategy: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noProof="0" dirty="0">
                <a:ln>
                  <a:noFill/>
                </a:ln>
                <a:solidFill>
                  <a:srgbClr val="FFFFFF"/>
                </a:solidFill>
                <a:effectLst/>
                <a:uLnTx/>
                <a:uFillTx/>
                <a:latin typeface="+mn-lt"/>
                <a:ea typeface="+mn-ea"/>
                <a:cs typeface="+mn-cs"/>
              </a:rPr>
              <a:t>To work out the thermal history of the Universe, one has to evaluate at each cosmic time which physical processes are still in equilibrium.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noProof="0" dirty="0">
                <a:ln>
                  <a:noFill/>
                </a:ln>
                <a:solidFill>
                  <a:srgbClr val="FFFFFF"/>
                </a:solidFill>
                <a:effectLst/>
                <a:uLnTx/>
                <a:uFillTx/>
                <a:latin typeface="+mn-lt"/>
                <a:ea typeface="+mn-ea"/>
                <a:cs typeface="+mn-cs"/>
              </a:rPr>
              <a:t>Once this no longer is the case, a physically significant transition has taken place.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noProof="0" dirty="0">
                <a:ln>
                  <a:noFill/>
                </a:ln>
                <a:solidFill>
                  <a:srgbClr val="FFFFFF"/>
                </a:solidFill>
                <a:effectLst/>
                <a:uLnTx/>
                <a:uFillTx/>
                <a:latin typeface="+mn-lt"/>
                <a:ea typeface="+mn-ea"/>
                <a:cs typeface="+mn-cs"/>
              </a:rPr>
              <a:t>Dependent on whether one wants a crude impression or an accurately and detailed worked out description, one may follow two approaches: </a:t>
            </a:r>
          </a:p>
          <a:p>
            <a:pPr marL="0" marR="0" lvl="0" indent="0" algn="l" defTabSz="914400" rtl="0" eaLnBrk="1" fontAlgn="base" latinLnBrk="0" hangingPunct="1">
              <a:lnSpc>
                <a:spcPct val="100000"/>
              </a:lnSpc>
              <a:spcBef>
                <a:spcPct val="50000"/>
              </a:spcBef>
              <a:spcAft>
                <a:spcPct val="0"/>
              </a:spcAft>
              <a:buClr>
                <a:srgbClr val="CC0000"/>
              </a:buClr>
              <a:buSzTx/>
              <a:buFont typeface="Wingdings" pitchFamily="2" charset="2"/>
              <a:buChar char="q"/>
              <a:tabLst/>
              <a:defRPr/>
            </a:pP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2400" b="1" i="0" u="none" strike="noStrike" kern="1200" cap="none" spc="0" normalizeH="0" noProof="0" dirty="0">
                <a:ln>
                  <a:noFill/>
                </a:ln>
                <a:solidFill>
                  <a:srgbClr val="CC0000"/>
                </a:solidFill>
                <a:effectLst/>
                <a:uLnTx/>
                <a:uFillTx/>
                <a:latin typeface="+mn-lt"/>
                <a:ea typeface="+mn-ea"/>
                <a:cs typeface="+mn-cs"/>
              </a:rPr>
              <a:t>Crudely:</a:t>
            </a:r>
          </a:p>
          <a:p>
            <a:pPr marL="0" marR="0" lvl="0" indent="0" algn="l" defTabSz="914400" rtl="0" eaLnBrk="1" fontAlgn="base" latinLnBrk="0" hangingPunct="1">
              <a:lnSpc>
                <a:spcPct val="85000"/>
              </a:lnSpc>
              <a:spcBef>
                <a:spcPct val="50000"/>
              </a:spcBef>
              <a:spcAft>
                <a:spcPct val="0"/>
              </a:spcAft>
              <a:buClrTx/>
              <a:buSzTx/>
              <a:buFont typeface="Wingdings" pitchFamily="2" charset="2"/>
              <a:buNone/>
              <a:tabLst/>
              <a:defRPr/>
            </a:pP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1600" b="1" i="0" u="none" strike="noStrike" kern="1200" cap="none" spc="0" normalizeH="0" noProof="0" dirty="0">
                <a:ln>
                  <a:noFill/>
                </a:ln>
                <a:solidFill>
                  <a:schemeClr val="accent1"/>
                </a:solidFill>
                <a:effectLst/>
                <a:uLnTx/>
                <a:uFillTx/>
                <a:latin typeface="+mn-lt"/>
                <a:ea typeface="+mn-ea"/>
                <a:cs typeface="+mn-cs"/>
              </a:rPr>
              <a:t>Assess transitions of particles out of equilibrium, when they decouple from      </a:t>
            </a:r>
          </a:p>
          <a:p>
            <a:pPr marL="0" marR="0" lvl="0" indent="0" algn="l" defTabSz="914400" rtl="0" eaLnBrk="1" fontAlgn="base" latinLnBrk="0" hangingPunct="1">
              <a:lnSpc>
                <a:spcPct val="85000"/>
              </a:lnSpc>
              <a:spcBef>
                <a:spcPct val="50000"/>
              </a:spcBef>
              <a:spcAft>
                <a:spcPct val="0"/>
              </a:spcAft>
              <a:buClrTx/>
              <a:buSzTx/>
              <a:buFontTx/>
              <a:buNone/>
              <a:tabLst/>
              <a:defRPr/>
            </a:pPr>
            <a:r>
              <a:rPr kumimoji="0" lang="en-US" sz="1600" b="1" i="0" u="none" strike="noStrike" kern="1200" cap="none" spc="0" normalizeH="0" noProof="0" dirty="0">
                <a:ln>
                  <a:noFill/>
                </a:ln>
                <a:solidFill>
                  <a:schemeClr val="accent1"/>
                </a:solidFill>
                <a:effectLst/>
                <a:uLnTx/>
                <a:uFillTx/>
                <a:latin typeface="+mn-lt"/>
                <a:ea typeface="+mn-ea"/>
                <a:cs typeface="+mn-cs"/>
              </a:rPr>
              <a:t>     thermal bath. Usually, on crude argument:</a:t>
            </a:r>
          </a:p>
          <a:p>
            <a:pPr marL="0" marR="0" lvl="0" indent="0" algn="l" defTabSz="914400" rtl="0" eaLnBrk="1" fontAlgn="base" latinLnBrk="0" hangingPunct="1">
              <a:lnSpc>
                <a:spcPct val="85000"/>
              </a:lnSpc>
              <a:spcBef>
                <a:spcPct val="50000"/>
              </a:spcBef>
              <a:spcAft>
                <a:spcPct val="0"/>
              </a:spcAft>
              <a:buClrTx/>
              <a:buSzTx/>
              <a:buFontTx/>
              <a:buNone/>
              <a:tabLst/>
              <a:defRPr/>
            </a:pPr>
            <a:endParaRPr kumimoji="0" lang="en-US" sz="1600" b="1" i="0" u="none" strike="noStrike" kern="1200" cap="none" spc="0" normalizeH="0" noProof="0" dirty="0">
              <a:ln>
                <a:noFill/>
              </a:ln>
              <a:solidFill>
                <a:schemeClr val="accent1"/>
              </a:solidFill>
              <a:effectLst/>
              <a:uLnTx/>
              <a:uFillTx/>
              <a:latin typeface="+mn-lt"/>
              <a:ea typeface="+mn-ea"/>
              <a:cs typeface="+mn-cs"/>
            </a:endParaRPr>
          </a:p>
          <a:p>
            <a:pPr marL="0" marR="0" lvl="0" indent="0" algn="l" defTabSz="914400" rtl="0" eaLnBrk="1" fontAlgn="base" latinLnBrk="0" hangingPunct="1">
              <a:lnSpc>
                <a:spcPct val="85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a:t>
            </a:r>
          </a:p>
          <a:p>
            <a:pPr marL="0" marR="0" lvl="0" indent="0" algn="l" defTabSz="914400" rtl="0" eaLnBrk="1" fontAlgn="base" latinLnBrk="0" hangingPunct="1">
              <a:lnSpc>
                <a:spcPct val="85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endParaRPr>
          </a:p>
          <a:p>
            <a:pPr marL="0" marR="0" lvl="0" indent="0" algn="l" defTabSz="914400" rtl="0" eaLnBrk="1" fontAlgn="base" latinLnBrk="0" hangingPunct="1">
              <a:lnSpc>
                <a:spcPct val="85000"/>
              </a:lnSpc>
              <a:spcBef>
                <a:spcPct val="50000"/>
              </a:spcBef>
              <a:spcAft>
                <a:spcPct val="0"/>
              </a:spcAft>
              <a:buClr>
                <a:srgbClr val="CC0000"/>
              </a:buClr>
              <a:buSzTx/>
              <a:buFont typeface="Wingdings" pitchFamily="2" charset="2"/>
              <a:buChar char="q"/>
              <a:tabLst/>
              <a:defRPr/>
            </a:pP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2400" b="1" i="0" u="none" strike="noStrike" kern="1200" cap="none" spc="0" normalizeH="0" noProof="0" dirty="0">
                <a:ln>
                  <a:noFill/>
                </a:ln>
                <a:solidFill>
                  <a:srgbClr val="CC0000"/>
                </a:solidFill>
                <a:effectLst/>
                <a:uLnTx/>
                <a:uFillTx/>
                <a:latin typeface="+mn-lt"/>
                <a:ea typeface="+mn-ea"/>
                <a:cs typeface="+mn-cs"/>
              </a:rPr>
              <a:t>Strictly:</a:t>
            </a:r>
          </a:p>
          <a:p>
            <a:pPr marL="0" marR="0" lvl="0" indent="0" algn="l" defTabSz="914400" rtl="0" eaLnBrk="1" fontAlgn="base" latinLnBrk="0" hangingPunct="1">
              <a:lnSpc>
                <a:spcPct val="85000"/>
              </a:lnSpc>
              <a:spcBef>
                <a:spcPct val="50000"/>
              </a:spcBef>
              <a:spcAft>
                <a:spcPct val="0"/>
              </a:spcAft>
              <a:buClrTx/>
              <a:buSzTx/>
              <a:buFont typeface="Wingdings" pitchFamily="2" charset="2"/>
              <a:buNone/>
              <a:tabLst/>
              <a:defRPr/>
            </a:pP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1600" b="1" i="0" u="none" strike="noStrike" kern="1200" cap="none" spc="0" normalizeH="0" noProof="0" dirty="0">
                <a:ln>
                  <a:noFill/>
                </a:ln>
                <a:solidFill>
                  <a:srgbClr val="FFFFFF"/>
                </a:solidFill>
                <a:effectLst/>
                <a:uLnTx/>
                <a:uFillTx/>
                <a:latin typeface="+mn-lt"/>
                <a:ea typeface="+mn-ea"/>
                <a:cs typeface="+mn-cs"/>
              </a:rPr>
              <a:t>evolve particle distributions by integrating the Boltzmann equation</a:t>
            </a:r>
          </a:p>
        </p:txBody>
      </p:sp>
      <p:sp>
        <p:nvSpPr>
          <p:cNvPr id="60422" name="AutoShape 8">
            <a:extLst>
              <a:ext uri="{FF2B5EF4-FFF2-40B4-BE49-F238E27FC236}">
                <a16:creationId xmlns:a16="http://schemas.microsoft.com/office/drawing/2014/main" id="{312C3AB2-6B9C-4832-A49F-D294B28E15CA}"/>
              </a:ext>
            </a:extLst>
          </p:cNvPr>
          <p:cNvSpPr>
            <a:spLocks noChangeArrowheads="1"/>
          </p:cNvSpPr>
          <p:nvPr/>
        </p:nvSpPr>
        <p:spPr bwMode="auto">
          <a:xfrm>
            <a:off x="4031080" y="4992715"/>
            <a:ext cx="1584325" cy="217488"/>
          </a:xfrm>
          <a:custGeom>
            <a:avLst/>
            <a:gdLst>
              <a:gd name="T0" fmla="*/ 1188244 w 21600"/>
              <a:gd name="T1" fmla="*/ 0 h 21600"/>
              <a:gd name="T2" fmla="*/ 0 w 21600"/>
              <a:gd name="T3" fmla="*/ 108744 h 21600"/>
              <a:gd name="T4" fmla="*/ 1188244 w 21600"/>
              <a:gd name="T5" fmla="*/ 217488 h 21600"/>
              <a:gd name="T6" fmla="*/ 1584325 w 21600"/>
              <a:gd name="T7" fmla="*/ 10874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423" name="AutoShape 9">
            <a:extLst>
              <a:ext uri="{FF2B5EF4-FFF2-40B4-BE49-F238E27FC236}">
                <a16:creationId xmlns:a16="http://schemas.microsoft.com/office/drawing/2014/main" id="{8CF9B79B-FDFB-4A31-8248-9E80E70A8324}"/>
              </a:ext>
            </a:extLst>
          </p:cNvPr>
          <p:cNvSpPr>
            <a:spLocks noChangeArrowheads="1"/>
          </p:cNvSpPr>
          <p:nvPr/>
        </p:nvSpPr>
        <p:spPr bwMode="auto">
          <a:xfrm>
            <a:off x="611560" y="4664499"/>
            <a:ext cx="7992888" cy="863749"/>
          </a:xfrm>
          <a:prstGeom prst="roundRect">
            <a:avLst>
              <a:gd name="adj" fmla="val 16667"/>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Title 2">
            <a:extLst>
              <a:ext uri="{FF2B5EF4-FFF2-40B4-BE49-F238E27FC236}">
                <a16:creationId xmlns:a16="http://schemas.microsoft.com/office/drawing/2014/main" id="{8F50F880-A047-4263-BA9D-84D57605EBDB}"/>
              </a:ext>
            </a:extLst>
          </p:cNvPr>
          <p:cNvSpPr txBox="1">
            <a:spLocks/>
          </p:cNvSpPr>
          <p:nvPr/>
        </p:nvSpPr>
        <p:spPr>
          <a:xfrm>
            <a:off x="611560" y="-1262"/>
            <a:ext cx="8229600" cy="1219200"/>
          </a:xfrm>
          <a:prstGeom prst="rect">
            <a:avLst/>
          </a:prstGeom>
          <a:ln w="6350" cap="rnd">
            <a:noFill/>
          </a:ln>
        </p:spPr>
        <p:txBody>
          <a:bodyPr vert="horz" rtlCol="0" anchor="b" anchorCtr="0">
            <a:normAutofit fontScale="85000" lnSpcReduction="20000"/>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4200" b="0" i="0" u="none" strike="noStrike" kern="120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                    </a:t>
            </a:r>
            <a:r>
              <a:rPr lang="nl-NL" sz="5000" b="1" dirty="0" err="1">
                <a:ln w="3200">
                  <a:solidFill>
                    <a:srgbClr val="444D26">
                      <a:shade val="75000"/>
                      <a:alpha val="25000"/>
                    </a:srgbClr>
                  </a:solidFill>
                  <a:prstDash val="solid"/>
                  <a:round/>
                </a:ln>
                <a:latin typeface="Constantia"/>
              </a:rPr>
              <a:t>Reconstruction</a:t>
            </a:r>
            <a:endParaRPr lang="nl-NL" sz="5000" b="1" dirty="0">
              <a:ln w="3200">
                <a:solidFill>
                  <a:srgbClr val="444D26">
                    <a:shade val="75000"/>
                    <a:alpha val="25000"/>
                  </a:srgbClr>
                </a:solidFill>
                <a:prstDash val="solid"/>
                <a:round/>
              </a:ln>
              <a:latin typeface="Constanti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5000" b="1" i="0" u="none" strike="noStrike" kern="120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      Thermal </a:t>
            </a:r>
            <a:r>
              <a:rPr kumimoji="0" lang="nl-NL" sz="5000" b="1" i="0" u="none" strike="noStrike" kern="1200" cap="none" spc="-100" normalizeH="0" baseline="0" noProof="0" dirty="0" err="1">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History</a:t>
            </a:r>
            <a:r>
              <a:rPr kumimoji="0" lang="nl-NL" sz="5000" b="1" i="0" u="none" strike="noStrike" kern="120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 Timeline</a:t>
            </a:r>
            <a:endParaRPr kumimoji="0" lang="en-GB" sz="5000" b="1" i="0" u="none" strike="noStrike" kern="120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endParaRPr>
          </a:p>
        </p:txBody>
      </p:sp>
      <p:graphicFrame>
        <p:nvGraphicFramePr>
          <p:cNvPr id="11" name="Object 10">
            <a:extLst>
              <a:ext uri="{FF2B5EF4-FFF2-40B4-BE49-F238E27FC236}">
                <a16:creationId xmlns:a16="http://schemas.microsoft.com/office/drawing/2014/main" id="{F7B9A272-5763-4CCB-A356-26606A5AD995}"/>
              </a:ext>
            </a:extLst>
          </p:cNvPr>
          <p:cNvGraphicFramePr>
            <a:graphicFrameLocks noChangeAspect="1"/>
          </p:cNvGraphicFramePr>
          <p:nvPr>
            <p:extLst>
              <p:ext uri="{D42A27DB-BD31-4B8C-83A1-F6EECF244321}">
                <p14:modId xmlns:p14="http://schemas.microsoft.com/office/powerpoint/2010/main" val="1569824680"/>
              </p:ext>
            </p:extLst>
          </p:nvPr>
        </p:nvGraphicFramePr>
        <p:xfrm>
          <a:off x="1835696" y="4841531"/>
          <a:ext cx="1800200" cy="463610"/>
        </p:xfrm>
        <a:graphic>
          <a:graphicData uri="http://schemas.openxmlformats.org/presentationml/2006/ole">
            <mc:AlternateContent xmlns:mc="http://schemas.openxmlformats.org/markup-compatibility/2006">
              <mc:Choice xmlns:v="urn:schemas-microsoft-com:vml" Requires="v">
                <p:oleObj spid="_x0000_s353346" name="Equation" r:id="rId3" imgW="888840" imgH="228600" progId="Equation.DSMT4">
                  <p:embed/>
                </p:oleObj>
              </mc:Choice>
              <mc:Fallback>
                <p:oleObj name="Equation" r:id="rId3" imgW="888840" imgH="228600" progId="Equation.DSMT4">
                  <p:embed/>
                  <p:pic>
                    <p:nvPicPr>
                      <p:cNvPr id="15" name="Object 14">
                        <a:extLst>
                          <a:ext uri="{FF2B5EF4-FFF2-40B4-BE49-F238E27FC236}">
                            <a16:creationId xmlns:a16="http://schemas.microsoft.com/office/drawing/2014/main" id="{6110816C-D30B-4F6E-ADFA-AB6D955A869C}"/>
                          </a:ext>
                        </a:extLst>
                      </p:cNvPr>
                      <p:cNvPicPr>
                        <a:picLocks noChangeAspect="1" noChangeArrowheads="1"/>
                      </p:cNvPicPr>
                      <p:nvPr/>
                    </p:nvPicPr>
                    <p:blipFill>
                      <a:blip r:embed="rId4"/>
                      <a:srcRect/>
                      <a:stretch>
                        <a:fillRect/>
                      </a:stretch>
                    </p:blipFill>
                    <p:spPr bwMode="auto">
                      <a:xfrm>
                        <a:off x="1835696" y="4841531"/>
                        <a:ext cx="1800200" cy="463610"/>
                      </a:xfrm>
                      <a:prstGeom prst="rect">
                        <a:avLst/>
                      </a:prstGeom>
                      <a:noFill/>
                      <a:ln>
                        <a:noFill/>
                      </a:ln>
                      <a:effectLst/>
                    </p:spPr>
                  </p:pic>
                </p:oleObj>
              </mc:Fallback>
            </mc:AlternateContent>
          </a:graphicData>
        </a:graphic>
      </p:graphicFrame>
      <p:graphicFrame>
        <p:nvGraphicFramePr>
          <p:cNvPr id="12" name="Object 11">
            <a:extLst>
              <a:ext uri="{FF2B5EF4-FFF2-40B4-BE49-F238E27FC236}">
                <a16:creationId xmlns:a16="http://schemas.microsoft.com/office/drawing/2014/main" id="{80756AE6-7790-4105-B57E-F1EAA0D36378}"/>
              </a:ext>
            </a:extLst>
          </p:cNvPr>
          <p:cNvGraphicFramePr>
            <a:graphicFrameLocks noChangeAspect="1"/>
          </p:cNvGraphicFramePr>
          <p:nvPr>
            <p:extLst>
              <p:ext uri="{D42A27DB-BD31-4B8C-83A1-F6EECF244321}">
                <p14:modId xmlns:p14="http://schemas.microsoft.com/office/powerpoint/2010/main" val="2412075711"/>
              </p:ext>
            </p:extLst>
          </p:nvPr>
        </p:nvGraphicFramePr>
        <p:xfrm>
          <a:off x="6236007" y="4864598"/>
          <a:ext cx="1747838" cy="463550"/>
        </p:xfrm>
        <a:graphic>
          <a:graphicData uri="http://schemas.openxmlformats.org/presentationml/2006/ole">
            <mc:AlternateContent xmlns:mc="http://schemas.openxmlformats.org/markup-compatibility/2006">
              <mc:Choice xmlns:v="urn:schemas-microsoft-com:vml" Requires="v">
                <p:oleObj spid="_x0000_s353347" name="Equation" r:id="rId5" imgW="863280" imgH="228600" progId="Equation.DSMT4">
                  <p:embed/>
                </p:oleObj>
              </mc:Choice>
              <mc:Fallback>
                <p:oleObj name="Equation" r:id="rId5" imgW="863280" imgH="228600" progId="Equation.DSMT4">
                  <p:embed/>
                  <p:pic>
                    <p:nvPicPr>
                      <p:cNvPr id="11" name="Object 10">
                        <a:extLst>
                          <a:ext uri="{FF2B5EF4-FFF2-40B4-BE49-F238E27FC236}">
                            <a16:creationId xmlns:a16="http://schemas.microsoft.com/office/drawing/2014/main" id="{F7B9A272-5763-4CCB-A356-26606A5AD995}"/>
                          </a:ext>
                        </a:extLst>
                      </p:cNvPr>
                      <p:cNvPicPr>
                        <a:picLocks noChangeAspect="1" noChangeArrowheads="1"/>
                      </p:cNvPicPr>
                      <p:nvPr/>
                    </p:nvPicPr>
                    <p:blipFill>
                      <a:blip r:embed="rId6"/>
                      <a:srcRect/>
                      <a:stretch>
                        <a:fillRect/>
                      </a:stretch>
                    </p:blipFill>
                    <p:spPr bwMode="auto">
                      <a:xfrm>
                        <a:off x="6236007" y="4864598"/>
                        <a:ext cx="1747838" cy="463550"/>
                      </a:xfrm>
                      <a:prstGeom prst="rect">
                        <a:avLst/>
                      </a:prstGeom>
                      <a:noFill/>
                      <a:ln>
                        <a:noFill/>
                      </a:ln>
                      <a:effectLst/>
                    </p:spPr>
                  </p:pic>
                </p:oleObj>
              </mc:Fallback>
            </mc:AlternateContent>
          </a:graphicData>
        </a:graphic>
      </p:graphicFrame>
      <p:sp>
        <p:nvSpPr>
          <p:cNvPr id="14" name="Rectangle 13">
            <a:extLst>
              <a:ext uri="{FF2B5EF4-FFF2-40B4-BE49-F238E27FC236}">
                <a16:creationId xmlns:a16="http://schemas.microsoft.com/office/drawing/2014/main" id="{AFB6C14A-E70A-4258-AF4C-162DFBA0B59B}"/>
              </a:ext>
            </a:extLst>
          </p:cNvPr>
          <p:cNvSpPr/>
          <p:nvPr/>
        </p:nvSpPr>
        <p:spPr>
          <a:xfrm>
            <a:off x="222374" y="1124745"/>
            <a:ext cx="8767266" cy="2160240"/>
          </a:xfrm>
          <a:prstGeom prst="rect">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onstantia"/>
              <a:ea typeface="+mn-ea"/>
              <a:cs typeface="+mn-cs"/>
            </a:endParaRPr>
          </a:p>
        </p:txBody>
      </p:sp>
      <p:sp>
        <p:nvSpPr>
          <p:cNvPr id="15" name="Rectangle 14">
            <a:extLst>
              <a:ext uri="{FF2B5EF4-FFF2-40B4-BE49-F238E27FC236}">
                <a16:creationId xmlns:a16="http://schemas.microsoft.com/office/drawing/2014/main" id="{5F0C497A-62E6-4DC8-A230-D50773647753}"/>
              </a:ext>
            </a:extLst>
          </p:cNvPr>
          <p:cNvSpPr/>
          <p:nvPr/>
        </p:nvSpPr>
        <p:spPr>
          <a:xfrm>
            <a:off x="222374" y="3356247"/>
            <a:ext cx="8767266" cy="3291881"/>
          </a:xfrm>
          <a:prstGeom prst="rect">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onstantia"/>
              <a:ea typeface="+mn-ea"/>
              <a:cs typeface="+mn-cs"/>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5538" name="Rectangle 3"/>
          <p:cNvSpPr>
            <a:spLocks noGrp="1" noChangeArrowheads="1"/>
          </p:cNvSpPr>
          <p:nvPr>
            <p:ph type="body" sz="half" idx="1"/>
          </p:nvPr>
        </p:nvSpPr>
        <p:spPr/>
        <p:txBody>
          <a:bodyPr/>
          <a:lstStyle/>
          <a:p>
            <a:pPr eaLnBrk="1" hangingPunct="1"/>
            <a:endParaRPr lang="en-US" altLang="en-US" sz="2800"/>
          </a:p>
        </p:txBody>
      </p:sp>
      <p:pic>
        <p:nvPicPr>
          <p:cNvPr id="65539" name="Content Placeholder 6" descr="bb_history.gif"/>
          <p:cNvPicPr>
            <a:picLocks noGrp="1" noChangeAspect="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188913"/>
            <a:ext cx="4537075" cy="6429375"/>
          </a:xfrm>
        </p:spPr>
      </p:pic>
      <p:pic>
        <p:nvPicPr>
          <p:cNvPr id="65540" name="Picture 9" descr="bigbang_era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893888"/>
            <a:ext cx="536416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44008" y="332656"/>
            <a:ext cx="4176464"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Arial" charset="0"/>
                <a:ea typeface="+mn-ea"/>
                <a:cs typeface="+mn-cs"/>
              </a:rPr>
              <a:t>Adiabatic Expansion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Arial" charset="0"/>
                <a:ea typeface="+mn-ea"/>
                <a:cs typeface="+mn-cs"/>
              </a:rPr>
              <a:t>reconstruction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Arial" charset="0"/>
                <a:ea typeface="+mn-ea"/>
                <a:cs typeface="+mn-cs"/>
              </a:rPr>
              <a:t>Thermal History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srgbClr val="000000"/>
                </a:solidFill>
                <a:effectLst/>
                <a:uLnTx/>
                <a:uFillTx/>
                <a:latin typeface="Arial" charset="0"/>
                <a:ea typeface="+mn-ea"/>
                <a:cs typeface="+mn-cs"/>
              </a:rPr>
              <a:t>of the Universe</a:t>
            </a:r>
            <a:endParaRPr kumimoji="0" lang="en-GB"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4644008" y="332656"/>
            <a:ext cx="4176464" cy="15612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D9"/>
              </a:solidFill>
              <a:effectLst/>
              <a:uLnTx/>
              <a:uFillTx/>
              <a:latin typeface="Arial"/>
              <a:ea typeface="+mn-ea"/>
              <a:cs typeface="+mn-cs"/>
            </a:endParaRPr>
          </a:p>
        </p:txBody>
      </p:sp>
      <p:sp>
        <p:nvSpPr>
          <p:cNvPr id="4" name="Down Arrow 3"/>
          <p:cNvSpPr/>
          <p:nvPr/>
        </p:nvSpPr>
        <p:spPr>
          <a:xfrm>
            <a:off x="8231596" y="404664"/>
            <a:ext cx="360040" cy="1405320"/>
          </a:xfrm>
          <a:prstGeom prst="down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D9"/>
              </a:solidFill>
              <a:effectLst/>
              <a:uLnTx/>
              <a:uFillTx/>
              <a:latin typeface="Arial"/>
              <a:ea typeface="+mn-ea"/>
              <a:cs typeface="+mn-cs"/>
            </a:endParaRPr>
          </a:p>
        </p:txBody>
      </p:sp>
    </p:spTree>
    <p:extLst>
      <p:ext uri="{BB962C8B-B14F-4D97-AF65-F5344CB8AC3E}">
        <p14:creationId xmlns:p14="http://schemas.microsoft.com/office/powerpoint/2010/main" val="1773368283"/>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3" name="Text Box 4">
            <a:extLst>
              <a:ext uri="{FF2B5EF4-FFF2-40B4-BE49-F238E27FC236}">
                <a16:creationId xmlns:a16="http://schemas.microsoft.com/office/drawing/2014/main" id="{D1B235D6-2F98-44EC-BD0E-F850232E2674}"/>
              </a:ext>
            </a:extLst>
          </p:cNvPr>
          <p:cNvSpPr txBox="1">
            <a:spLocks noChangeArrowheads="1"/>
          </p:cNvSpPr>
          <p:nvPr/>
        </p:nvSpPr>
        <p:spPr bwMode="auto">
          <a:xfrm>
            <a:off x="179512" y="696200"/>
            <a:ext cx="90360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99"/>
                </a:solidFill>
                <a:effectLst/>
                <a:uLnTx/>
                <a:uFillTx/>
                <a:latin typeface="Papyrus" panose="03070502060502030205" pitchFamily="66" charset="0"/>
                <a:ea typeface="+mn-ea"/>
                <a:cs typeface="+mn-cs"/>
              </a:rPr>
              <a:t>       </a:t>
            </a: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Particle interactions are mediated by gauge bosons: </a:t>
            </a: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lang="en-US" altLang="en-US" sz="1600" b="1" dirty="0">
                <a:solidFill>
                  <a:srgbClr val="FFFFFF"/>
                </a:solidFill>
                <a:latin typeface="+mn-lt"/>
              </a:rPr>
              <a:t>                     •  </a:t>
            </a: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photons for the electromagnetic force, </a:t>
            </a:r>
            <a:endParaRPr lang="en-US" altLang="en-US" sz="1600" b="1" dirty="0">
              <a:solidFill>
                <a:srgbClr val="FFFFFF"/>
              </a:solidFill>
              <a:latin typeface="+mn-lt"/>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                     •  W bosons for weak interactions, </a:t>
            </a:r>
            <a:endParaRPr lang="en-US" altLang="en-US" sz="1600" b="1" dirty="0">
              <a:solidFill>
                <a:srgbClr val="FFFFFF"/>
              </a:solidFill>
              <a:latin typeface="+mn-lt"/>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                     •  gluons for the strong force.</a:t>
            </a: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lang="en-US" altLang="en-US" sz="1600" b="1" dirty="0">
                <a:solidFill>
                  <a:srgbClr val="FFFFFF"/>
                </a:solidFill>
                <a:latin typeface="+mn-lt"/>
              </a:rPr>
              <a:t>        </a:t>
            </a: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The strength of the interaction is set by the coupling constant, </a:t>
            </a: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lang="en-US" altLang="en-US" sz="1600" b="1" dirty="0">
                <a:solidFill>
                  <a:srgbClr val="FFFFFF"/>
                </a:solidFill>
                <a:latin typeface="+mn-lt"/>
              </a:rPr>
              <a:t>        </a:t>
            </a: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leading to the following dependence of the interaction rate </a:t>
            </a:r>
            <a:r>
              <a:rPr kumimoji="0" lang="el-GR" altLang="en-US" sz="1600" b="1" i="0" u="none" strike="noStrike" kern="1200" cap="none" spc="0" normalizeH="0" baseline="0" noProof="0" dirty="0">
                <a:ln>
                  <a:noFill/>
                </a:ln>
                <a:solidFill>
                  <a:srgbClr val="FFFFFF"/>
                </a:solidFill>
                <a:effectLst/>
                <a:uLnTx/>
                <a:uFillTx/>
                <a:latin typeface="+mn-lt"/>
                <a:ea typeface="Batang" panose="02030600000101010101" pitchFamily="18" charset="-127"/>
                <a:cs typeface="+mn-cs"/>
              </a:rPr>
              <a:t>Γ</a:t>
            </a:r>
            <a:r>
              <a:rPr kumimoji="0" lang="en-US" altLang="en-US" sz="1600" b="1" i="0" u="none" strike="noStrike" kern="1200" cap="none" spc="0" normalizeH="0" baseline="0" noProof="0" dirty="0">
                <a:ln>
                  <a:noFill/>
                </a:ln>
                <a:solidFill>
                  <a:srgbClr val="FFFFFF"/>
                </a:solidFill>
                <a:effectLst/>
                <a:uLnTx/>
                <a:uFillTx/>
                <a:latin typeface="+mn-lt"/>
                <a:ea typeface="Batang" panose="02030600000101010101" pitchFamily="18" charset="-127"/>
                <a:cs typeface="+mn-cs"/>
              </a:rPr>
              <a:t>,  on temperature T:</a:t>
            </a: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mn-lt"/>
                <a:ea typeface="Batang" panose="02030600000101010101" pitchFamily="18" charset="-127"/>
                <a:cs typeface="+mn-cs"/>
              </a:rPr>
              <a:t>  </a:t>
            </a: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 </a:t>
            </a:r>
          </a:p>
          <a:p>
            <a:pPr marL="371475" marR="0" lvl="0" indent="-371475" algn="l" defTabSz="914400" rtl="0" eaLnBrk="1" fontAlgn="base" latinLnBrk="0" hangingPunct="1">
              <a:lnSpc>
                <a:spcPct val="100000"/>
              </a:lnSpc>
              <a:spcBef>
                <a:spcPct val="50000"/>
              </a:spcBef>
              <a:spcAft>
                <a:spcPct val="0"/>
              </a:spcAft>
              <a:buClrTx/>
              <a:buSzTx/>
              <a:buFontTx/>
              <a:buAutoNum type="romanLcParenBoth"/>
              <a:tabLst/>
              <a:defRPr/>
            </a:pP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mediated by massless gauge boson   (photon):</a:t>
            </a: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                                               </a:t>
            </a:r>
          </a:p>
          <a:p>
            <a:pPr marL="371475" marR="0" lvl="0" indent="-371475" algn="l" defTabSz="914400" rtl="0" eaLnBrk="1" fontAlgn="base" latinLnBrk="0" hangingPunct="1">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FFFFFF"/>
              </a:solidFill>
              <a:effectLst/>
              <a:uLnTx/>
              <a:uFillTx/>
              <a:latin typeface="+mn-lt"/>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endParaRPr lang="en-US" altLang="en-US" sz="1600" b="1" dirty="0">
              <a:solidFill>
                <a:srgbClr val="FFFFFF"/>
              </a:solidFill>
              <a:latin typeface="+mn-lt"/>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endParaRPr kumimoji="0" lang="en-US" altLang="en-US" sz="1600" b="1" i="0" u="none" strike="noStrike" kern="1200" cap="none" spc="0" normalizeH="0" baseline="0" noProof="0" dirty="0">
              <a:ln>
                <a:noFill/>
              </a:ln>
              <a:solidFill>
                <a:srgbClr val="FFFFFF"/>
              </a:solidFill>
              <a:effectLst/>
              <a:uLnTx/>
              <a:uFillTx/>
              <a:latin typeface="+mn-lt"/>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(ii)  mediated by massive gauge boson     (W</a:t>
            </a:r>
            <a:r>
              <a:rPr kumimoji="0" lang="en-US" altLang="en-US" sz="1600" b="1" i="0" u="none" strike="noStrike" kern="1200" cap="none" spc="0" normalizeH="0" baseline="30000" noProof="0" dirty="0">
                <a:ln>
                  <a:noFill/>
                </a:ln>
                <a:solidFill>
                  <a:srgbClr val="FFFFFF"/>
                </a:solidFill>
                <a:effectLst/>
                <a:uLnTx/>
                <a:uFillTx/>
                <a:latin typeface="+mn-lt"/>
                <a:ea typeface="+mn-ea"/>
                <a:cs typeface="+mn-cs"/>
              </a:rPr>
              <a:t>+/-</a:t>
            </a: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 ,Z</a:t>
            </a:r>
            <a:r>
              <a:rPr kumimoji="0" lang="en-US" altLang="en-US" sz="1600" b="1" i="0" u="none" strike="noStrike" kern="1200" cap="none" spc="0" normalizeH="0" baseline="30000" noProof="0" dirty="0">
                <a:ln>
                  <a:noFill/>
                </a:ln>
                <a:solidFill>
                  <a:srgbClr val="FFFFFF"/>
                </a:solidFill>
                <a:effectLst/>
                <a:uLnTx/>
                <a:uFillTx/>
                <a:latin typeface="+mn-lt"/>
                <a:ea typeface="+mn-ea"/>
                <a:cs typeface="+mn-cs"/>
              </a:rPr>
              <a:t>0</a:t>
            </a:r>
            <a:r>
              <a:rPr kumimoji="0" lang="en-US" altLang="en-US" sz="1600" b="1" i="0" u="none" strike="noStrike" kern="1200" cap="none" spc="0" normalizeH="0" baseline="0" noProof="0" dirty="0">
                <a:ln>
                  <a:noFill/>
                </a:ln>
                <a:solidFill>
                  <a:srgbClr val="FFFFFF"/>
                </a:solidFill>
                <a:effectLst/>
                <a:uLnTx/>
                <a:uFillTx/>
                <a:latin typeface="+mn-lt"/>
                <a:ea typeface="+mn-ea"/>
                <a:cs typeface="+mn-cs"/>
              </a:rPr>
              <a:t>) </a:t>
            </a:r>
          </a:p>
        </p:txBody>
      </p:sp>
      <p:pic>
        <p:nvPicPr>
          <p:cNvPr id="61445" name="Picture 8" descr="thermhist2">
            <a:extLst>
              <a:ext uri="{FF2B5EF4-FFF2-40B4-BE49-F238E27FC236}">
                <a16:creationId xmlns:a16="http://schemas.microsoft.com/office/drawing/2014/main" id="{F4463469-A3B8-403B-AA4D-51EA9DFC993C}"/>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378235" y="3643495"/>
            <a:ext cx="3672408" cy="1187301"/>
          </a:xfrm>
          <a:noFill/>
        </p:spPr>
      </p:pic>
      <p:pic>
        <p:nvPicPr>
          <p:cNvPr id="61446" name="Picture 10" descr="thermhist3">
            <a:extLst>
              <a:ext uri="{FF2B5EF4-FFF2-40B4-BE49-F238E27FC236}">
                <a16:creationId xmlns:a16="http://schemas.microsoft.com/office/drawing/2014/main" id="{6AAFAC07-075D-4D98-B2A0-A6271248AC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63888" y="5528292"/>
            <a:ext cx="3702779" cy="1193436"/>
          </a:xfrm>
          <a:noFill/>
        </p:spPr>
      </p:pic>
      <p:sp>
        <p:nvSpPr>
          <p:cNvPr id="61447" name="AutoShape 12">
            <a:extLst>
              <a:ext uri="{FF2B5EF4-FFF2-40B4-BE49-F238E27FC236}">
                <a16:creationId xmlns:a16="http://schemas.microsoft.com/office/drawing/2014/main" id="{F7684A44-BE34-48A1-A2FD-7EA648013D3A}"/>
              </a:ext>
            </a:extLst>
          </p:cNvPr>
          <p:cNvSpPr>
            <a:spLocks noChangeArrowheads="1"/>
          </p:cNvSpPr>
          <p:nvPr/>
        </p:nvSpPr>
        <p:spPr bwMode="auto">
          <a:xfrm>
            <a:off x="2787047" y="3665646"/>
            <a:ext cx="4824412" cy="1143001"/>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8" name="AutoShape 13">
            <a:extLst>
              <a:ext uri="{FF2B5EF4-FFF2-40B4-BE49-F238E27FC236}">
                <a16:creationId xmlns:a16="http://schemas.microsoft.com/office/drawing/2014/main" id="{C2A9CC92-116D-4FF1-91DE-E72F9D8FCBF8}"/>
              </a:ext>
            </a:extLst>
          </p:cNvPr>
          <p:cNvSpPr>
            <a:spLocks noChangeArrowheads="1"/>
          </p:cNvSpPr>
          <p:nvPr/>
        </p:nvSpPr>
        <p:spPr bwMode="auto">
          <a:xfrm>
            <a:off x="2843808" y="5556196"/>
            <a:ext cx="4824412" cy="1187301"/>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Title 2">
            <a:extLst>
              <a:ext uri="{FF2B5EF4-FFF2-40B4-BE49-F238E27FC236}">
                <a16:creationId xmlns:a16="http://schemas.microsoft.com/office/drawing/2014/main" id="{0A977783-8DD0-43EE-A18C-EAD07D39E35D}"/>
              </a:ext>
            </a:extLst>
          </p:cNvPr>
          <p:cNvSpPr txBox="1">
            <a:spLocks/>
          </p:cNvSpPr>
          <p:nvPr/>
        </p:nvSpPr>
        <p:spPr>
          <a:xfrm>
            <a:off x="467544" y="-566871"/>
            <a:ext cx="8229600" cy="1219200"/>
          </a:xfrm>
          <a:prstGeom prst="rect">
            <a:avLst/>
          </a:prstGeom>
          <a:ln w="6350" cap="rnd">
            <a:noFill/>
          </a:ln>
        </p:spPr>
        <p:txBody>
          <a:bodyPr vert="horz" rtlCol="0" anchor="b" anchorCtr="0">
            <a:normAutofit fontScale="70000" lnSpcReduction="20000"/>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4200" b="0" i="0" u="none" strike="noStrike" kern="120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    </a:t>
            </a:r>
            <a:r>
              <a:rPr kumimoji="0" lang="nl-NL" sz="5900" b="1" u="none" strike="noStrike" kern="120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Thermal </a:t>
            </a:r>
            <a:r>
              <a:rPr kumimoji="0" lang="nl-NL" sz="5900" b="1" u="none" strike="noStrike" kern="1200" cap="none" spc="-100" normalizeH="0" baseline="0" noProof="0" dirty="0" err="1">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History</a:t>
            </a:r>
            <a:r>
              <a:rPr kumimoji="0" lang="nl-NL" sz="5900" b="1" u="none" strike="noStrike" kern="120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a typeface="+mj-ea"/>
                <a:cs typeface="+mj-cs"/>
              </a:rPr>
              <a:t>:</a:t>
            </a:r>
            <a:r>
              <a:rPr lang="en-GB" sz="5900" b="1" dirty="0">
                <a:ln w="3200">
                  <a:solidFill>
                    <a:srgbClr val="444D26">
                      <a:shade val="75000"/>
                      <a:alpha val="25000"/>
                    </a:srgbClr>
                  </a:solidFill>
                  <a:prstDash val="solid"/>
                  <a:round/>
                </a:ln>
                <a:latin typeface="Constantia"/>
              </a:rPr>
              <a:t>    Interactions</a:t>
            </a:r>
            <a:endParaRPr lang="nl-NL" sz="5900" b="1" dirty="0">
              <a:ln w="3200">
                <a:solidFill>
                  <a:srgbClr val="444D26">
                    <a:shade val="75000"/>
                    <a:alpha val="25000"/>
                  </a:srgbClr>
                </a:solidFill>
                <a:prstDash val="solid"/>
                <a:round/>
              </a:ln>
              <a:latin typeface="Constantia"/>
            </a:endParaRPr>
          </a:p>
        </p:txBody>
      </p:sp>
      <p:sp>
        <p:nvSpPr>
          <p:cNvPr id="11" name="Rectangle 10">
            <a:extLst>
              <a:ext uri="{FF2B5EF4-FFF2-40B4-BE49-F238E27FC236}">
                <a16:creationId xmlns:a16="http://schemas.microsoft.com/office/drawing/2014/main" id="{A59AD4A1-64FD-49EF-A725-B9E7C7D0B3D0}"/>
              </a:ext>
            </a:extLst>
          </p:cNvPr>
          <p:cNvSpPr/>
          <p:nvPr/>
        </p:nvSpPr>
        <p:spPr>
          <a:xfrm>
            <a:off x="222374" y="548681"/>
            <a:ext cx="8767266" cy="2520280"/>
          </a:xfrm>
          <a:prstGeom prst="rect">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onstantia"/>
              <a:ea typeface="+mn-ea"/>
              <a:cs typeface="+mn-cs"/>
            </a:endParaRPr>
          </a:p>
        </p:txBody>
      </p:sp>
      <p:sp>
        <p:nvSpPr>
          <p:cNvPr id="12" name="Rectangle 11">
            <a:extLst>
              <a:ext uri="{FF2B5EF4-FFF2-40B4-BE49-F238E27FC236}">
                <a16:creationId xmlns:a16="http://schemas.microsoft.com/office/drawing/2014/main" id="{42868354-2608-4F2F-A319-37C39561F57B}"/>
              </a:ext>
            </a:extLst>
          </p:cNvPr>
          <p:cNvSpPr/>
          <p:nvPr/>
        </p:nvSpPr>
        <p:spPr>
          <a:xfrm>
            <a:off x="222374" y="3155530"/>
            <a:ext cx="8767266" cy="3657845"/>
          </a:xfrm>
          <a:prstGeom prst="rect">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onstantia"/>
              <a:ea typeface="+mn-ea"/>
              <a:cs typeface="+mn-cs"/>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19" name="Rectangle 3"/>
          <p:cNvSpPr>
            <a:spLocks noChangeArrowheads="1"/>
          </p:cNvSpPr>
          <p:nvPr/>
        </p:nvSpPr>
        <p:spPr bwMode="auto">
          <a:xfrm>
            <a:off x="0" y="2492375"/>
            <a:ext cx="9217025"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500" b="1" dirty="0">
                <a:solidFill>
                  <a:prstClr val="white"/>
                </a:solidFill>
                <a:effectLst>
                  <a:outerShdw blurRad="38100" dist="38100" dir="2700000" algn="tl">
                    <a:srgbClr val="000000"/>
                  </a:outerShdw>
                </a:effectLst>
                <a:latin typeface="Constantia" panose="02030602050306030303" pitchFamily="18" charset="0"/>
              </a:rPr>
              <a:t>FRW</a:t>
            </a:r>
            <a:endParaRPr kumimoji="0" lang="en-US" sz="55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panose="02030602050306030303"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5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panose="02030602050306030303"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500" b="1" dirty="0">
                <a:solidFill>
                  <a:prstClr val="white"/>
                </a:solidFill>
                <a:effectLst>
                  <a:outerShdw blurRad="38100" dist="38100" dir="2700000" algn="tl">
                    <a:srgbClr val="000000"/>
                  </a:outerShdw>
                </a:effectLst>
                <a:latin typeface="Constantia" panose="02030602050306030303" pitchFamily="18" charset="0"/>
              </a:rPr>
              <a:t>Thermodynamics</a:t>
            </a:r>
            <a:endParaRPr kumimoji="0" lang="en-US" sz="55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panose="02030602050306030303" pitchFamily="18" charset="0"/>
              <a:ea typeface="+mn-ea"/>
              <a:cs typeface="+mn-cs"/>
            </a:endParaRPr>
          </a:p>
        </p:txBody>
      </p:sp>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34820" name="Rectangle 5"/>
          <p:cNvSpPr>
            <a:spLocks noChangeArrowheads="1"/>
          </p:cNvSpPr>
          <p:nvPr/>
        </p:nvSpPr>
        <p:spPr bwMode="auto">
          <a:xfrm>
            <a:off x="179388" y="1285875"/>
            <a:ext cx="8785225" cy="39290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3248937169"/>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34820" name="Rectangle 5"/>
          <p:cNvSpPr>
            <a:spLocks noChangeArrowheads="1"/>
          </p:cNvSpPr>
          <p:nvPr/>
        </p:nvSpPr>
        <p:spPr bwMode="auto">
          <a:xfrm>
            <a:off x="179388" y="908721"/>
            <a:ext cx="8785225" cy="47523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214313" y="2000250"/>
            <a:ext cx="9720263" cy="348557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Hot Big Bang </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Eras</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3323079572"/>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8" name="Rectangle 2"/>
          <p:cNvSpPr>
            <a:spLocks noChangeArrowheads="1"/>
          </p:cNvSpPr>
          <p:nvPr/>
        </p:nvSpPr>
        <p:spPr bwMode="auto">
          <a:xfrm>
            <a:off x="107950" y="981075"/>
            <a:ext cx="3024188" cy="5616575"/>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2709" name="Rectangle 3"/>
          <p:cNvSpPr>
            <a:spLocks noChangeArrowheads="1"/>
          </p:cNvSpPr>
          <p:nvPr/>
        </p:nvSpPr>
        <p:spPr bwMode="auto">
          <a:xfrm>
            <a:off x="6372225" y="1052513"/>
            <a:ext cx="2663825" cy="5543550"/>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630788" name="Text Box 4"/>
          <p:cNvSpPr txBox="1">
            <a:spLocks noChangeArrowheads="1"/>
          </p:cNvSpPr>
          <p:nvPr/>
        </p:nvSpPr>
        <p:spPr bwMode="auto">
          <a:xfrm>
            <a:off x="0" y="1196975"/>
            <a:ext cx="9036050" cy="4968875"/>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sng"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Planck Epoch</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t  &lt;  10</a:t>
            </a:r>
            <a:r>
              <a:rPr kumimoji="0" lang="en-US" sz="2000" b="1" i="0" u="none" strike="noStrike" kern="1200" cap="none" spc="0" normalizeH="0" baseline="30000" noProof="0" dirty="0">
                <a:ln>
                  <a:noFill/>
                </a:ln>
                <a:solidFill>
                  <a:srgbClr val="000099"/>
                </a:solidFill>
                <a:effectLst/>
                <a:uLnTx/>
                <a:uFillTx/>
                <a:latin typeface="Papyrus" pitchFamily="66" charset="0"/>
                <a:ea typeface="+mn-ea"/>
                <a:cs typeface="+mn-cs"/>
              </a:rPr>
              <a:t>-43</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sec</a:t>
            </a:r>
            <a:r>
              <a:rPr kumimoji="0" lang="en-US" sz="2000" b="1" i="0" u="none" strike="noStrike" kern="1200" cap="none" spc="0" normalizeH="0" baseline="0" noProof="0" dirty="0">
                <a:ln>
                  <a:noFill/>
                </a:ln>
                <a:solidFill>
                  <a:srgbClr val="CC0099"/>
                </a:solidFill>
                <a:effectLst/>
                <a:uLnTx/>
                <a:uFillTx/>
                <a:latin typeface="Papyrus" pitchFamily="66" charset="0"/>
                <a:ea typeface="+mn-ea"/>
                <a:cs typeface="+mn-cs"/>
              </a:rPr>
              <a:t> </a:t>
            </a: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p>
          <a:p>
            <a:pPr marL="371475" marR="0" lvl="0" indent="-371475" algn="l"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sng"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Phase Transition Era</a:t>
            </a:r>
            <a:r>
              <a:rPr kumimoji="0" lang="en-US" sz="2000" b="1" i="0" u="none" strike="noStrike" kern="1200" cap="none" spc="0" normalizeH="0" baseline="0" noProof="0" dirty="0">
                <a:ln>
                  <a:noFill/>
                </a:ln>
                <a:solidFill>
                  <a:srgbClr val="000066"/>
                </a:solidFill>
                <a:effectLst/>
                <a:uLnTx/>
                <a:uFillTx/>
                <a:latin typeface="Papyrus" pitchFamily="66" charset="0"/>
                <a:ea typeface="+mn-ea"/>
                <a:cs typeface="+mn-cs"/>
              </a:rPr>
              <a:t>                                                                         </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10</a:t>
            </a:r>
            <a:r>
              <a:rPr kumimoji="0" lang="en-US" sz="2000" b="1" i="0" u="none" strike="noStrike" kern="1200" cap="none" spc="0" normalizeH="0" baseline="30000" noProof="0" dirty="0">
                <a:ln>
                  <a:noFill/>
                </a:ln>
                <a:solidFill>
                  <a:srgbClr val="000099"/>
                </a:solidFill>
                <a:effectLst/>
                <a:uLnTx/>
                <a:uFillTx/>
                <a:latin typeface="Papyrus" pitchFamily="66" charset="0"/>
                <a:ea typeface="+mn-ea"/>
                <a:cs typeface="+mn-cs"/>
              </a:rPr>
              <a:t>-43 </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sec &lt; t &lt; 10</a:t>
            </a:r>
            <a:r>
              <a:rPr kumimoji="0" lang="en-US" sz="2000" b="1" i="0" u="none" strike="noStrike" kern="1200" cap="none" spc="0" normalizeH="0" baseline="30000" noProof="0" dirty="0">
                <a:ln>
                  <a:noFill/>
                </a:ln>
                <a:solidFill>
                  <a:srgbClr val="000099"/>
                </a:solidFill>
                <a:effectLst/>
                <a:uLnTx/>
                <a:uFillTx/>
                <a:latin typeface="Papyrus" pitchFamily="66" charset="0"/>
                <a:ea typeface="+mn-ea"/>
                <a:cs typeface="+mn-cs"/>
              </a:rPr>
              <a:t>5</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sec</a:t>
            </a:r>
            <a:endParaRPr kumimoji="0" lang="en-US" sz="2000" b="1" i="0" u="none" strike="noStrike" kern="1200" cap="none" spc="0" normalizeH="0" baseline="30000" noProof="0" dirty="0">
              <a:ln>
                <a:noFill/>
              </a:ln>
              <a:solidFill>
                <a:srgbClr val="000066"/>
              </a:solidFill>
              <a:effectLst/>
              <a:uLnTx/>
              <a:uFillTx/>
              <a:latin typeface="Papyrus"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sng" strike="noStrike" kern="1200" cap="none" spc="0" normalizeH="0" baseline="0" noProof="0" dirty="0" err="1">
                <a:ln>
                  <a:noFill/>
                </a:ln>
                <a:solidFill>
                  <a:srgbClr val="000099"/>
                </a:solidFill>
                <a:effectLst>
                  <a:outerShdw blurRad="38100" dist="38100" dir="2700000" algn="tl">
                    <a:srgbClr val="000000"/>
                  </a:outerShdw>
                </a:effectLst>
                <a:uLnTx/>
                <a:uFillTx/>
                <a:latin typeface="Papyrus" pitchFamily="66" charset="0"/>
                <a:ea typeface="+mn-ea"/>
                <a:cs typeface="+mn-cs"/>
              </a:rPr>
              <a:t>Hadron</a:t>
            </a:r>
            <a:r>
              <a:rPr kumimoji="0" lang="en-US" sz="2000" b="1" i="0" u="sng"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Era</a:t>
            </a: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t ~10</a:t>
            </a:r>
            <a:r>
              <a:rPr kumimoji="0" lang="en-US" sz="2000" b="1" i="0" u="none" strike="noStrike" kern="1200" cap="none" spc="0" normalizeH="0" baseline="30000" noProof="0" dirty="0">
                <a:ln>
                  <a:noFill/>
                </a:ln>
                <a:solidFill>
                  <a:srgbClr val="000099"/>
                </a:solidFill>
                <a:effectLst/>
                <a:uLnTx/>
                <a:uFillTx/>
                <a:latin typeface="Papyrus" pitchFamily="66" charset="0"/>
                <a:ea typeface="+mn-ea"/>
                <a:cs typeface="+mn-cs"/>
              </a:rPr>
              <a:t>-5</a:t>
            </a:r>
            <a:r>
              <a:rPr kumimoji="0" lang="en-US" sz="2000" b="1" i="0" u="none" strike="noStrike" kern="1200" cap="none" spc="0" normalizeH="0" baseline="3000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sec</a:t>
            </a:r>
            <a:endPar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sng"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Lepton Era</a:t>
            </a: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10</a:t>
            </a:r>
            <a:r>
              <a:rPr kumimoji="0" lang="en-US" sz="2000" b="1" i="0" u="none" strike="noStrike" kern="1200" cap="none" spc="0" normalizeH="0" baseline="30000" noProof="0" dirty="0">
                <a:ln>
                  <a:noFill/>
                </a:ln>
                <a:solidFill>
                  <a:srgbClr val="000099"/>
                </a:solidFill>
                <a:effectLst/>
                <a:uLnTx/>
                <a:uFillTx/>
                <a:latin typeface="Papyrus" pitchFamily="66" charset="0"/>
                <a:ea typeface="+mn-ea"/>
                <a:cs typeface="+mn-cs"/>
              </a:rPr>
              <a:t>-5</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sec &lt; t &lt; 1 min</a:t>
            </a:r>
          </a:p>
          <a:p>
            <a:pPr marL="371475" marR="0" lvl="0" indent="-371475" algn="l"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sng"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Radiation Era</a:t>
            </a: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1 min &lt; t &lt;379,000 yrs</a:t>
            </a:r>
          </a:p>
          <a:p>
            <a:pPr marL="371475" marR="0" lvl="0" indent="-371475" algn="l"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sng"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Post-Recombination Era</a:t>
            </a:r>
            <a:r>
              <a:rPr kumimoji="0" lang="en-US" sz="20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                                                                              </a:t>
            </a: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t &gt; 379,000 yrs</a:t>
            </a:r>
          </a:p>
        </p:txBody>
      </p:sp>
      <p:sp>
        <p:nvSpPr>
          <p:cNvPr id="72711" name="Rectangle 5"/>
          <p:cNvSpPr>
            <a:spLocks noChangeArrowheads="1"/>
          </p:cNvSpPr>
          <p:nvPr/>
        </p:nvSpPr>
        <p:spPr bwMode="auto">
          <a:xfrm>
            <a:off x="3203575" y="5373688"/>
            <a:ext cx="3097213" cy="1223962"/>
          </a:xfrm>
          <a:prstGeom prst="rect">
            <a:avLst/>
          </a:prstGeom>
          <a:solidFill>
            <a:srgbClr val="FFFF99"/>
          </a:solidFill>
          <a:ln w="38100">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2712" name="Rectangle 6"/>
          <p:cNvSpPr>
            <a:spLocks noChangeArrowheads="1"/>
          </p:cNvSpPr>
          <p:nvPr/>
        </p:nvSpPr>
        <p:spPr bwMode="auto">
          <a:xfrm>
            <a:off x="3203575" y="4724400"/>
            <a:ext cx="3097213" cy="576263"/>
          </a:xfrm>
          <a:prstGeom prst="rect">
            <a:avLst/>
          </a:prstGeom>
          <a:solidFill>
            <a:srgbClr val="FFFF99"/>
          </a:solidFill>
          <a:ln w="38100">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2713" name="Rectangle 7"/>
          <p:cNvSpPr>
            <a:spLocks noChangeArrowheads="1"/>
          </p:cNvSpPr>
          <p:nvPr/>
        </p:nvSpPr>
        <p:spPr bwMode="auto">
          <a:xfrm>
            <a:off x="3203575" y="3500438"/>
            <a:ext cx="3097213" cy="1152525"/>
          </a:xfrm>
          <a:prstGeom prst="rect">
            <a:avLst/>
          </a:prstGeom>
          <a:solidFill>
            <a:srgbClr val="FFFF99"/>
          </a:solidFill>
          <a:ln w="38100">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2714" name="Rectangle 8"/>
          <p:cNvSpPr>
            <a:spLocks noChangeArrowheads="1"/>
          </p:cNvSpPr>
          <p:nvPr/>
        </p:nvSpPr>
        <p:spPr bwMode="auto">
          <a:xfrm>
            <a:off x="3203575" y="1773238"/>
            <a:ext cx="3097213" cy="1008062"/>
          </a:xfrm>
          <a:prstGeom prst="rect">
            <a:avLst/>
          </a:prstGeom>
          <a:solidFill>
            <a:srgbClr val="FFFF99"/>
          </a:solidFill>
          <a:ln w="38100">
            <a:solidFill>
              <a:srgbClr val="FF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1516" name="Rectangle 10"/>
          <p:cNvSpPr>
            <a:spLocks noGrp="1" noChangeArrowheads="1"/>
          </p:cNvSpPr>
          <p:nvPr>
            <p:ph type="title"/>
          </p:nvPr>
        </p:nvSpPr>
        <p:spPr>
          <a:xfrm>
            <a:off x="285720" y="-214338"/>
            <a:ext cx="8964613" cy="1143001"/>
          </a:xfrm>
        </p:spPr>
        <p:txBody>
          <a:bodyPr/>
          <a:lstStyle/>
          <a:p>
            <a:pPr eaLnBrk="1" fontAlgn="auto" hangingPunct="1">
              <a:spcAft>
                <a:spcPts val="0"/>
              </a:spcAft>
              <a:defRPr/>
            </a:pPr>
            <a:r>
              <a:rPr sz="5400" b="1" dirty="0">
                <a:solidFill>
                  <a:schemeClr val="tx1"/>
                </a:solidFill>
                <a:ea typeface="Batang" pitchFamily="18" charset="-127"/>
              </a:rPr>
              <a:t>            Cosmic Epochs</a:t>
            </a:r>
          </a:p>
        </p:txBody>
      </p:sp>
      <p:graphicFrame>
        <p:nvGraphicFramePr>
          <p:cNvPr id="72706" name="Object 11"/>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49222" name="Equation" r:id="rId3" imgW="114120" imgH="215640" progId="Equation.3">
                  <p:embed/>
                </p:oleObj>
              </mc:Choice>
              <mc:Fallback>
                <p:oleObj name="Equation" r:id="rId3" imgW="114120" imgH="215640" progId="Equation.3">
                  <p:embed/>
                  <p:pic>
                    <p:nvPicPr>
                      <p:cNvPr id="7270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6" name="Text Box 12"/>
          <p:cNvSpPr txBox="1">
            <a:spLocks noChangeArrowheads="1"/>
          </p:cNvSpPr>
          <p:nvPr/>
        </p:nvSpPr>
        <p:spPr bwMode="auto">
          <a:xfrm>
            <a:off x="468313" y="1484313"/>
            <a:ext cx="7596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2717" name="Text Box 13"/>
          <p:cNvSpPr txBox="1">
            <a:spLocks noChangeArrowheads="1"/>
          </p:cNvSpPr>
          <p:nvPr/>
        </p:nvSpPr>
        <p:spPr bwMode="auto">
          <a:xfrm>
            <a:off x="3203575" y="1916113"/>
            <a:ext cx="41751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GUT transition</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electroweak transition</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quark-hadron transition</a:t>
            </a:r>
          </a:p>
        </p:txBody>
      </p:sp>
      <p:sp>
        <p:nvSpPr>
          <p:cNvPr id="72718" name="Text Box 14"/>
          <p:cNvSpPr txBox="1">
            <a:spLocks noChangeArrowheads="1"/>
          </p:cNvSpPr>
          <p:nvPr/>
        </p:nvSpPr>
        <p:spPr bwMode="auto">
          <a:xfrm>
            <a:off x="3203575" y="3573463"/>
            <a:ext cx="41751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muon annihilation</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neutrino decoupling</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electron-positron annihilation</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primordial nucleosynthesis</a:t>
            </a:r>
          </a:p>
        </p:txBody>
      </p:sp>
      <p:sp>
        <p:nvSpPr>
          <p:cNvPr id="72719" name="Text Box 15"/>
          <p:cNvSpPr txBox="1">
            <a:spLocks noChangeArrowheads="1"/>
          </p:cNvSpPr>
          <p:nvPr/>
        </p:nvSpPr>
        <p:spPr bwMode="auto">
          <a:xfrm>
            <a:off x="3203575" y="4797425"/>
            <a:ext cx="424656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radiation-matter equivalence</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recombination &amp; decoupling </a:t>
            </a:r>
          </a:p>
        </p:txBody>
      </p:sp>
      <p:sp>
        <p:nvSpPr>
          <p:cNvPr id="72720" name="Text Box 16"/>
          <p:cNvSpPr txBox="1">
            <a:spLocks noChangeArrowheads="1"/>
          </p:cNvSpPr>
          <p:nvPr/>
        </p:nvSpPr>
        <p:spPr bwMode="auto">
          <a:xfrm>
            <a:off x="3203575" y="5445125"/>
            <a:ext cx="424656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Structure &amp; Galaxy formation</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Dark Ages </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Reionization</a:t>
            </a:r>
          </a:p>
          <a:p>
            <a:pPr marL="0" marR="0" lvl="0" indent="0" algn="l" defTabSz="914400" rtl="0" eaLnBrk="1" fontAlgn="base" latinLnBrk="0" hangingPunct="1">
              <a:lnSpc>
                <a:spcPct val="6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0000"/>
                </a:solidFill>
                <a:effectLst/>
                <a:uLnTx/>
                <a:uFillTx/>
                <a:latin typeface="Papyrus" pitchFamily="66" charset="0"/>
                <a:ea typeface="+mn-ea"/>
                <a:cs typeface="+mn-cs"/>
              </a:rPr>
              <a:t>Matter-Dark Energy transition</a:t>
            </a:r>
          </a:p>
        </p:txBody>
      </p:sp>
    </p:spTree>
    <p:extLst>
      <p:ext uri="{BB962C8B-B14F-4D97-AF65-F5344CB8AC3E}">
        <p14:creationId xmlns:p14="http://schemas.microsoft.com/office/powerpoint/2010/main" val="298670718"/>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5" name="Text Box 3"/>
          <p:cNvSpPr txBox="1">
            <a:spLocks noChangeArrowheads="1"/>
          </p:cNvSpPr>
          <p:nvPr/>
        </p:nvSpPr>
        <p:spPr bwMode="auto">
          <a:xfrm>
            <a:off x="0" y="1285875"/>
            <a:ext cx="9036050" cy="1008063"/>
          </a:xfrm>
          <a:prstGeom prst="rect">
            <a:avLst/>
          </a:prstGeom>
          <a:noFill/>
          <a:ln w="9525">
            <a:noFill/>
            <a:miter lim="800000"/>
            <a:headEnd/>
            <a:tailEnd/>
          </a:ln>
        </p:spPr>
        <p:txBody>
          <a:bodyPr>
            <a:spAutoFit/>
          </a:bodyPr>
          <a:lstStyle/>
          <a:p>
            <a:pPr marL="371475" marR="0" lvl="0" indent="-371475" algn="l" defTabSz="914400" rtl="0" eaLnBrk="1" fontAlgn="base" latinLnBrk="0" hangingPunct="1">
              <a:lnSpc>
                <a:spcPct val="5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1600" b="1" i="0" u="none" strike="noStrike" kern="1200" cap="none" spc="0" normalizeH="0" baseline="0" noProof="0" dirty="0">
                <a:ln>
                  <a:noFill/>
                </a:ln>
                <a:solidFill>
                  <a:prstClr val="white"/>
                </a:solidFill>
                <a:effectLst/>
                <a:uLnTx/>
                <a:uFillTx/>
                <a:latin typeface="Constantia"/>
                <a:ea typeface="+mn-ea"/>
                <a:cs typeface="+mn-cs"/>
              </a:rPr>
              <a:t>On the basis of the </a:t>
            </a:r>
          </a:p>
          <a:p>
            <a:pPr marL="371475" marR="0" lvl="0" indent="-371475" algn="l" defTabSz="914400" rtl="0" eaLnBrk="1" fontAlgn="base" latinLnBrk="0" hangingPunct="1">
              <a:lnSpc>
                <a:spcPct val="5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1) complexity of the involved physics </a:t>
            </a:r>
          </a:p>
          <a:p>
            <a:pPr marL="371475" marR="0" lvl="0" indent="-371475" algn="l" defTabSz="914400" rtl="0" eaLnBrk="1" fontAlgn="base" latinLnBrk="0" hangingPunct="1">
              <a:lnSpc>
                <a:spcPct val="5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2) our knowledge of the physical processes </a:t>
            </a:r>
          </a:p>
          <a:p>
            <a:pPr marL="371475" marR="0" lvl="0" indent="-371475" algn="l" defTabSz="914400" rtl="0" eaLnBrk="1" fontAlgn="base" latinLnBrk="0" hangingPunct="1">
              <a:lnSpc>
                <a:spcPct val="5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we may broadly distinguish four cosmic episodes: </a:t>
            </a:r>
          </a:p>
        </p:txBody>
      </p:sp>
      <p:sp>
        <p:nvSpPr>
          <p:cNvPr id="178179" name="DownRibbonSharp"/>
          <p:cNvSpPr>
            <a:spLocks noEditPoints="1" noChangeArrowheads="1"/>
          </p:cNvSpPr>
          <p:nvPr/>
        </p:nvSpPr>
        <p:spPr bwMode="auto">
          <a:xfrm>
            <a:off x="179388" y="2420938"/>
            <a:ext cx="8785225" cy="43195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2700 h 21600"/>
              <a:gd name="T14" fmla="*/ 162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lnTo>
                  <a:pt x="0" y="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78180" name="Text Box 6"/>
          <p:cNvSpPr txBox="1">
            <a:spLocks noChangeArrowheads="1"/>
          </p:cNvSpPr>
          <p:nvPr/>
        </p:nvSpPr>
        <p:spPr bwMode="auto">
          <a:xfrm>
            <a:off x="971550" y="2565400"/>
            <a:ext cx="13668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7200" b="1" i="0" u="none" strike="noStrike" kern="1200" cap="none" spc="0" normalizeH="0" baseline="0" noProof="0" dirty="0">
                <a:ln>
                  <a:noFill/>
                </a:ln>
                <a:solidFill>
                  <a:srgbClr val="FFFF00"/>
                </a:solidFill>
                <a:effectLst/>
                <a:uLnTx/>
                <a:uFillTx/>
                <a:latin typeface="Curlz MT" pitchFamily="82" charset="0"/>
                <a:ea typeface="+mn-ea"/>
                <a:cs typeface="+mn-cs"/>
              </a:rPr>
              <a:t>(I)</a:t>
            </a:r>
          </a:p>
        </p:txBody>
      </p:sp>
      <p:sp>
        <p:nvSpPr>
          <p:cNvPr id="1095687" name="Text Box 7"/>
          <p:cNvSpPr txBox="1">
            <a:spLocks noChangeArrowheads="1"/>
          </p:cNvSpPr>
          <p:nvPr/>
        </p:nvSpPr>
        <p:spPr bwMode="auto">
          <a:xfrm>
            <a:off x="3132138" y="3500438"/>
            <a:ext cx="3168650" cy="57943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t &lt; 10</a:t>
            </a:r>
            <a:r>
              <a:rPr kumimoji="0" lang="en-US" sz="3200" b="1" i="0" u="none" strike="noStrike" kern="1200" cap="none" spc="0" normalizeH="0" baseline="30000" noProof="0">
                <a:ln>
                  <a:noFill/>
                </a:ln>
                <a:solidFill>
                  <a:srgbClr val="FFFF00"/>
                </a:solidFill>
                <a:effectLst>
                  <a:outerShdw blurRad="38100" dist="38100" dir="2700000" algn="tl">
                    <a:srgbClr val="000000"/>
                  </a:outerShdw>
                </a:effectLst>
                <a:uLnTx/>
                <a:uFillTx/>
                <a:latin typeface="Perpetua" pitchFamily="18" charset="0"/>
                <a:ea typeface="+mn-ea"/>
                <a:cs typeface="+mn-cs"/>
              </a:rPr>
              <a:t>-43</a:t>
            </a: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 sec</a:t>
            </a:r>
          </a:p>
        </p:txBody>
      </p:sp>
      <p:sp>
        <p:nvSpPr>
          <p:cNvPr id="1095688" name="Text Box 8"/>
          <p:cNvSpPr txBox="1">
            <a:spLocks noChangeArrowheads="1"/>
          </p:cNvSpPr>
          <p:nvPr/>
        </p:nvSpPr>
        <p:spPr bwMode="auto">
          <a:xfrm>
            <a:off x="2627313" y="5805488"/>
            <a:ext cx="3960812" cy="6413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onstantia"/>
                <a:ea typeface="+mn-ea"/>
                <a:cs typeface="+mn-cs"/>
              </a:rPr>
              <a:t>Planck Era</a:t>
            </a:r>
          </a:p>
        </p:txBody>
      </p:sp>
      <p:sp>
        <p:nvSpPr>
          <p:cNvPr id="1095689" name="Text Box 9"/>
          <p:cNvSpPr txBox="1">
            <a:spLocks noChangeArrowheads="1"/>
          </p:cNvSpPr>
          <p:nvPr/>
        </p:nvSpPr>
        <p:spPr bwMode="auto">
          <a:xfrm>
            <a:off x="428625" y="5572125"/>
            <a:ext cx="2316163" cy="6302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sng" strike="noStrike" kern="1200" cap="none" spc="0" normalizeH="0" baseline="0" noProof="0" dirty="0">
                <a:ln>
                  <a:noFill/>
                </a:ln>
                <a:solidFill>
                  <a:srgbClr val="000066"/>
                </a:solidFill>
                <a:effectLst>
                  <a:outerShdw blurRad="38100" dist="38100" dir="2700000" algn="tl">
                    <a:srgbClr val="000000"/>
                  </a:outerShdw>
                </a:effectLst>
                <a:uLnTx/>
                <a:uFillTx/>
                <a:latin typeface="Constantia"/>
                <a:ea typeface="+mn-ea"/>
                <a:cs typeface="+mn-cs"/>
              </a:rPr>
              <a:t>fundamental physics</a:t>
            </a:r>
            <a:r>
              <a:rPr kumimoji="0" lang="en-US" sz="1400" b="1" i="0" u="none" strike="noStrike" kern="1200" cap="none" spc="0" normalizeH="0" baseline="0" noProof="0" dirty="0">
                <a:ln>
                  <a:noFill/>
                </a:ln>
                <a:solidFill>
                  <a:srgbClr val="000066"/>
                </a:solidFill>
                <a:effectLst/>
                <a:uLnTx/>
                <a:uFillTx/>
                <a:latin typeface="Constantia"/>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1400" b="1" i="0" u="none" strike="noStrike" kern="1200" cap="none" spc="0" normalizeH="0" baseline="0" noProof="0" dirty="0">
                <a:ln>
                  <a:noFill/>
                </a:ln>
                <a:solidFill>
                  <a:srgbClr val="000066"/>
                </a:solidFill>
                <a:effectLst/>
                <a:uLnTx/>
                <a:uFillTx/>
                <a:latin typeface="Constantia"/>
                <a:ea typeface="+mn-ea"/>
                <a:cs typeface="+mn-cs"/>
              </a:rPr>
              <a:t> totally unknown </a:t>
            </a:r>
            <a:r>
              <a:rPr kumimoji="0" lang="en-US" sz="1400" b="0" i="0" u="none" strike="noStrike" kern="1200" cap="none" spc="0" normalizeH="0" baseline="0" noProof="0" dirty="0">
                <a:ln>
                  <a:noFill/>
                </a:ln>
                <a:solidFill>
                  <a:prstClr val="white"/>
                </a:solidFill>
                <a:effectLst/>
                <a:uLnTx/>
                <a:uFillTx/>
                <a:latin typeface="Constantia"/>
                <a:ea typeface="+mn-ea"/>
                <a:cs typeface="+mn-cs"/>
              </a:rPr>
              <a:t> </a:t>
            </a:r>
          </a:p>
        </p:txBody>
      </p:sp>
      <p:sp>
        <p:nvSpPr>
          <p:cNvPr id="154632" name="Text Box 10"/>
          <p:cNvSpPr txBox="1">
            <a:spLocks noChangeArrowheads="1"/>
          </p:cNvSpPr>
          <p:nvPr/>
        </p:nvSpPr>
        <p:spPr bwMode="auto">
          <a:xfrm>
            <a:off x="6804025" y="2708275"/>
            <a:ext cx="1871663" cy="7794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99"/>
                </a:solidFill>
                <a:effectLst/>
                <a:uLnTx/>
                <a:uFillTx/>
                <a:latin typeface="Constantia"/>
                <a:ea typeface="+mn-ea"/>
                <a:cs typeface="+mn-cs"/>
              </a:rPr>
              <a:t>Origin universe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99"/>
                </a:solidFill>
                <a:effectLst/>
                <a:uLnTx/>
                <a:uFillTx/>
                <a:latin typeface="Constantia"/>
                <a:ea typeface="+mn-ea"/>
                <a:cs typeface="+mn-cs"/>
              </a:rPr>
              <a:t>        ???</a:t>
            </a:r>
          </a:p>
        </p:txBody>
      </p:sp>
      <p:sp>
        <p:nvSpPr>
          <p:cNvPr id="12" name="Rectangle 3"/>
          <p:cNvSpPr txBox="1">
            <a:spLocks noChangeArrowheads="1"/>
          </p:cNvSpPr>
          <p:nvPr/>
        </p:nvSpPr>
        <p:spPr>
          <a:xfrm>
            <a:off x="1428728" y="0"/>
            <a:ext cx="9144000" cy="1143000"/>
          </a:xfrm>
          <a:prstGeom prst="rect">
            <a:avLst/>
          </a:prstGeom>
          <a:ln w="6350" cap="rnd">
            <a:noFill/>
          </a:ln>
        </p:spPr>
        <p:txBody>
          <a:bodyPr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t>History of the Universe </a:t>
            </a:r>
            <a:b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br>
            <a: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t>    in Four Episodes: I</a:t>
            </a:r>
          </a:p>
        </p:txBody>
      </p:sp>
      <p:sp>
        <p:nvSpPr>
          <p:cNvPr id="13" name="Rectangle 12"/>
          <p:cNvSpPr/>
          <p:nvPr/>
        </p:nvSpPr>
        <p:spPr>
          <a:xfrm>
            <a:off x="214313" y="1143000"/>
            <a:ext cx="8715375" cy="12144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86736180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DownRibbonSharp"/>
          <p:cNvSpPr>
            <a:spLocks noEditPoints="1" noChangeArrowheads="1"/>
          </p:cNvSpPr>
          <p:nvPr/>
        </p:nvSpPr>
        <p:spPr bwMode="auto">
          <a:xfrm>
            <a:off x="179388" y="1844675"/>
            <a:ext cx="8785225" cy="4319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2700 h 21600"/>
              <a:gd name="T14" fmla="*/ 162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lnTo>
                  <a:pt x="0" y="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79203" name="Text Box 5"/>
          <p:cNvSpPr txBox="1">
            <a:spLocks noChangeArrowheads="1"/>
          </p:cNvSpPr>
          <p:nvPr/>
        </p:nvSpPr>
        <p:spPr bwMode="auto">
          <a:xfrm>
            <a:off x="971550" y="2060575"/>
            <a:ext cx="13668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7200" b="1" i="0" u="none" strike="noStrike" kern="1200" cap="none" spc="0" normalizeH="0" baseline="0" noProof="0">
                <a:ln>
                  <a:noFill/>
                </a:ln>
                <a:solidFill>
                  <a:srgbClr val="FFFF00"/>
                </a:solidFill>
                <a:effectLst/>
                <a:uLnTx/>
                <a:uFillTx/>
                <a:latin typeface="Curlz MT" pitchFamily="82" charset="0"/>
                <a:ea typeface="+mn-ea"/>
                <a:cs typeface="+mn-cs"/>
              </a:rPr>
              <a:t>(II)</a:t>
            </a:r>
          </a:p>
        </p:txBody>
      </p:sp>
      <p:sp>
        <p:nvSpPr>
          <p:cNvPr id="1096710" name="Text Box 6"/>
          <p:cNvSpPr txBox="1">
            <a:spLocks noChangeArrowheads="1"/>
          </p:cNvSpPr>
          <p:nvPr/>
        </p:nvSpPr>
        <p:spPr bwMode="auto">
          <a:xfrm>
            <a:off x="3132138" y="2852738"/>
            <a:ext cx="3168650" cy="57943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10</a:t>
            </a:r>
            <a:r>
              <a:rPr kumimoji="0" lang="en-US" sz="3200" b="1" i="0" u="none" strike="noStrike" kern="1200" cap="none" spc="0" normalizeH="0" baseline="30000" noProof="0">
                <a:ln>
                  <a:noFill/>
                </a:ln>
                <a:solidFill>
                  <a:srgbClr val="FFFF00"/>
                </a:solidFill>
                <a:effectLst>
                  <a:outerShdw blurRad="38100" dist="38100" dir="2700000" algn="tl">
                    <a:srgbClr val="000000"/>
                  </a:outerShdw>
                </a:effectLst>
                <a:uLnTx/>
                <a:uFillTx/>
                <a:latin typeface="Perpetua" pitchFamily="18" charset="0"/>
                <a:ea typeface="+mn-ea"/>
                <a:cs typeface="+mn-cs"/>
              </a:rPr>
              <a:t>-43</a:t>
            </a: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 &lt; t &lt; 10</a:t>
            </a:r>
            <a:r>
              <a:rPr kumimoji="0" lang="en-US" sz="3200" b="1" i="0" u="none" strike="noStrike" kern="1200" cap="none" spc="0" normalizeH="0" baseline="30000" noProof="0">
                <a:ln>
                  <a:noFill/>
                </a:ln>
                <a:solidFill>
                  <a:srgbClr val="FFFF00"/>
                </a:solidFill>
                <a:effectLst>
                  <a:outerShdw blurRad="38100" dist="38100" dir="2700000" algn="tl">
                    <a:srgbClr val="000000"/>
                  </a:outerShdw>
                </a:effectLst>
                <a:uLnTx/>
                <a:uFillTx/>
                <a:latin typeface="Perpetua" pitchFamily="18" charset="0"/>
                <a:ea typeface="+mn-ea"/>
                <a:cs typeface="+mn-cs"/>
              </a:rPr>
              <a:t>-3</a:t>
            </a: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 sec</a:t>
            </a:r>
          </a:p>
        </p:txBody>
      </p:sp>
      <p:sp>
        <p:nvSpPr>
          <p:cNvPr id="1096711" name="Text Box 7"/>
          <p:cNvSpPr txBox="1">
            <a:spLocks noChangeArrowheads="1"/>
          </p:cNvSpPr>
          <p:nvPr/>
        </p:nvSpPr>
        <p:spPr bwMode="auto">
          <a:xfrm>
            <a:off x="2555875" y="4797425"/>
            <a:ext cx="3960813" cy="119062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onstantia"/>
                <a:ea typeface="+mn-ea"/>
                <a:cs typeface="+mn-cs"/>
              </a:rPr>
              <a:t>VERY early universe</a:t>
            </a:r>
          </a:p>
        </p:txBody>
      </p:sp>
      <p:sp>
        <p:nvSpPr>
          <p:cNvPr id="155654" name="Text Box 8"/>
          <p:cNvSpPr txBox="1">
            <a:spLocks noChangeArrowheads="1"/>
          </p:cNvSpPr>
          <p:nvPr/>
        </p:nvSpPr>
        <p:spPr bwMode="auto">
          <a:xfrm>
            <a:off x="6715125" y="1928813"/>
            <a:ext cx="2089150" cy="35020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70000"/>
              </a:lnSpc>
              <a:spcBef>
                <a:spcPct val="50000"/>
              </a:spcBef>
              <a:spcAft>
                <a:spcPct val="0"/>
              </a:spcAft>
              <a:buClr>
                <a:srgbClr val="FFFF99"/>
              </a:buClr>
              <a:buSzTx/>
              <a:buFontTx/>
              <a:buChar char="•"/>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sym typeface="Mathematica1" pitchFamily="2" charset="2"/>
              </a:rPr>
              <a:t> </a:t>
            </a: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a:t>
            </a:r>
            <a:r>
              <a:rPr kumimoji="0" lang="en-US" sz="1600" b="0" i="0" u="none" strike="noStrike" kern="1200" cap="none" spc="0" normalizeH="0" baseline="-25000" noProof="0" dirty="0">
                <a:ln>
                  <a:noFill/>
                </a:ln>
                <a:solidFill>
                  <a:srgbClr val="FFFF99"/>
                </a:solidFill>
                <a:effectLst/>
                <a:uLnTx/>
                <a:uFillTx/>
                <a:latin typeface="Constantia"/>
                <a:ea typeface="+mn-ea"/>
                <a:cs typeface="+mn-cs"/>
                <a:sym typeface="Mathematica1" pitchFamily="2" charset="2"/>
              </a:rPr>
              <a:t>tot:  </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curvature/</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flatness</a:t>
            </a:r>
          </a:p>
          <a:p>
            <a:pPr marL="0" marR="0" lvl="0" indent="0" algn="l" defTabSz="914400" rtl="0" eaLnBrk="1" fontAlgn="base" latinLnBrk="0" hangingPunct="1">
              <a:lnSpc>
                <a:spcPct val="70000"/>
              </a:lnSpc>
              <a:spcBef>
                <a:spcPct val="50000"/>
              </a:spcBef>
              <a:spcAft>
                <a:spcPct val="0"/>
              </a:spcAft>
              <a:buClrTx/>
              <a:buSzTx/>
              <a:buFontTx/>
              <a:buNone/>
              <a:tabLst/>
              <a:defRPr/>
            </a:pPr>
            <a:endPar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endParaRPr>
          </a:p>
          <a:p>
            <a:pPr marL="0" marR="0" lvl="0" indent="0" algn="l" defTabSz="914400" rtl="0" eaLnBrk="1" fontAlgn="base" latinLnBrk="0" hangingPunct="1">
              <a:lnSpc>
                <a:spcPct val="70000"/>
              </a:lnSpc>
              <a:spcBef>
                <a:spcPct val="50000"/>
              </a:spcBef>
              <a:spcAft>
                <a:spcPct val="0"/>
              </a:spcAft>
              <a:buClrTx/>
              <a:buSzTx/>
              <a:buFontTx/>
              <a:buChar char="•"/>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a:t>
            </a:r>
            <a:r>
              <a:rPr kumimoji="0" lang="en-US" sz="1600" b="0" i="0" u="none" strike="noStrike" kern="1200" cap="none" spc="0" normalizeH="0" baseline="-25000" noProof="0" dirty="0">
                <a:ln>
                  <a:noFill/>
                </a:ln>
                <a:solidFill>
                  <a:srgbClr val="FFFF99"/>
                </a:solidFill>
                <a:effectLst/>
                <a:uLnTx/>
                <a:uFillTx/>
                <a:latin typeface="Constantia"/>
                <a:ea typeface="+mn-ea"/>
                <a:cs typeface="+mn-cs"/>
                <a:sym typeface="Mathematica1" pitchFamily="2" charset="2"/>
              </a:rPr>
              <a:t>b   </a:t>
            </a: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a:t>
            </a:r>
            <a:r>
              <a:rPr kumimoji="0" lang="en-US" sz="1600" b="0" i="0" u="none" strike="noStrike" kern="1200" cap="none" spc="0" normalizeH="0" baseline="0" noProof="0" dirty="0" err="1">
                <a:ln>
                  <a:noFill/>
                </a:ln>
                <a:solidFill>
                  <a:srgbClr val="FFFF99"/>
                </a:solidFill>
                <a:effectLst/>
                <a:uLnTx/>
                <a:uFillTx/>
                <a:latin typeface="Constantia"/>
                <a:ea typeface="+mn-ea"/>
                <a:cs typeface="+mn-cs"/>
                <a:sym typeface="Mathematica1" pitchFamily="2" charset="2"/>
              </a:rPr>
              <a:t>n</a:t>
            </a:r>
            <a:r>
              <a:rPr kumimoji="0" lang="en-US" sz="1600" b="0" i="0" u="none" strike="noStrike" kern="1200" cap="none" spc="0" normalizeH="0" baseline="-25000" noProof="0" dirty="0" err="1">
                <a:ln>
                  <a:noFill/>
                </a:ln>
                <a:solidFill>
                  <a:srgbClr val="FFFF99"/>
                </a:solidFill>
                <a:effectLst/>
                <a:uLnTx/>
                <a:uFillTx/>
                <a:latin typeface="Constantia"/>
                <a:ea typeface="+mn-ea"/>
                <a:cs typeface="+mn-cs"/>
                <a:sym typeface="Mathematica1" pitchFamily="2" charset="2"/>
              </a:rPr>
              <a:t>b</a:t>
            </a: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/n</a:t>
            </a:r>
            <a:r>
              <a:rPr kumimoji="0" lang="en-US" sz="1600" b="0" i="0" u="none" strike="noStrike" kern="1200" cap="none" spc="0" normalizeH="0" baseline="-25000" noProof="0" dirty="0">
                <a:ln>
                  <a:noFill/>
                </a:ln>
                <a:solidFill>
                  <a:srgbClr val="FFFF99"/>
                </a:solidFill>
                <a:effectLst/>
                <a:uLnTx/>
                <a:uFillTx/>
                <a:latin typeface="Constantia"/>
                <a:ea typeface="+mn-ea"/>
                <a:cs typeface="+mn-cs"/>
                <a:sym typeface="Mathematica1" pitchFamily="2" charset="2"/>
              </a:rPr>
              <a:t></a:t>
            </a: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a:t>
            </a:r>
            <a:endParaRPr kumimoji="0" lang="en-US" sz="1600" b="0" i="0" u="none" strike="noStrike" kern="1200" cap="none" spc="0" normalizeH="0" baseline="-25000" noProof="0" dirty="0">
              <a:ln>
                <a:noFill/>
              </a:ln>
              <a:solidFill>
                <a:srgbClr val="FFFF99"/>
              </a:solidFill>
              <a:effectLst/>
              <a:uLnTx/>
              <a:uFillTx/>
              <a:latin typeface="Constantia"/>
              <a:ea typeface="+mn-ea"/>
              <a:cs typeface="+mn-cs"/>
              <a:sym typeface="Mathematica1" pitchFamily="2" charset="2"/>
            </a:endParaRPr>
          </a:p>
          <a:p>
            <a:pPr marL="0" marR="0" lvl="0" indent="0" algn="l" defTabSz="914400" rtl="0" eaLnBrk="1" fontAlgn="base" latinLnBrk="0" hangingPunct="1">
              <a:lnSpc>
                <a:spcPct val="70000"/>
              </a:lnSpc>
              <a:spcBef>
                <a:spcPct val="50000"/>
              </a:spcBef>
              <a:spcAft>
                <a:spcPct val="0"/>
              </a:spcAft>
              <a:buClrTx/>
              <a:buSzTx/>
              <a:buFontTx/>
              <a:buChar char="•"/>
              <a:tabLst/>
              <a:defRPr/>
            </a:pPr>
            <a:endPar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endParaRPr>
          </a:p>
          <a:p>
            <a:pPr marL="0" marR="0" lvl="0" indent="0" algn="l" defTabSz="914400" rtl="0" eaLnBrk="1" fontAlgn="base" latinLnBrk="0" hangingPunct="1">
              <a:lnSpc>
                <a:spcPct val="70000"/>
              </a:lnSpc>
              <a:spcBef>
                <a:spcPct val="50000"/>
              </a:spcBef>
              <a:spcAft>
                <a:spcPct val="0"/>
              </a:spcAft>
              <a:buClrTx/>
              <a:buSzTx/>
              <a:buFontTx/>
              <a:buChar char="•"/>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`exotic’ </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dark matter</a:t>
            </a:r>
            <a:r>
              <a:rPr kumimoji="0" lang="en-US" sz="1600" b="0" i="0" u="none" strike="noStrike" kern="1200" cap="none" spc="0" normalizeH="0" baseline="-25000" noProof="0" dirty="0">
                <a:ln>
                  <a:noFill/>
                </a:ln>
                <a:solidFill>
                  <a:srgbClr val="FFFF99"/>
                </a:solidFill>
                <a:effectLst/>
                <a:uLnTx/>
                <a:uFillTx/>
                <a:latin typeface="Constantia"/>
                <a:ea typeface="+mn-ea"/>
                <a:cs typeface="+mn-cs"/>
                <a:sym typeface="Mathematica1" pitchFamily="2" charset="2"/>
              </a:rPr>
              <a:t> </a:t>
            </a:r>
          </a:p>
          <a:p>
            <a:pPr marL="0" marR="0" lvl="0" indent="0" algn="l" defTabSz="914400" rtl="0" eaLnBrk="1" fontAlgn="base" latinLnBrk="0" hangingPunct="1">
              <a:lnSpc>
                <a:spcPct val="70000"/>
              </a:lnSpc>
              <a:spcBef>
                <a:spcPct val="50000"/>
              </a:spcBef>
              <a:spcAft>
                <a:spcPct val="0"/>
              </a:spcAft>
              <a:buClrTx/>
              <a:buSzTx/>
              <a:buFontTx/>
              <a:buNone/>
              <a:tabLst/>
              <a:defRPr/>
            </a:pPr>
            <a:endParaRPr kumimoji="0" lang="en-US" sz="1600" b="0" i="0" u="none" strike="noStrike" kern="1200" cap="none" spc="0" normalizeH="0" baseline="-25000" noProof="0" dirty="0">
              <a:ln>
                <a:noFill/>
              </a:ln>
              <a:solidFill>
                <a:srgbClr val="FFFF99"/>
              </a:solidFill>
              <a:effectLst/>
              <a:uLnTx/>
              <a:uFillTx/>
              <a:latin typeface="Constantia"/>
              <a:ea typeface="+mn-ea"/>
              <a:cs typeface="+mn-cs"/>
              <a:sym typeface="Mathematica1" pitchFamily="2" charset="2"/>
            </a:endParaRPr>
          </a:p>
          <a:p>
            <a:pPr marL="0" marR="0" lvl="0" indent="0" algn="l" defTabSz="914400" rtl="0" eaLnBrk="1" fontAlgn="base" latinLnBrk="0" hangingPunct="1">
              <a:lnSpc>
                <a:spcPct val="70000"/>
              </a:lnSpc>
              <a:spcBef>
                <a:spcPct val="50000"/>
              </a:spcBef>
              <a:spcAft>
                <a:spcPct val="0"/>
              </a:spcAft>
              <a:buClrTx/>
              <a:buSzTx/>
              <a:buFontTx/>
              <a:buChar char="•"/>
              <a:tabLst/>
              <a:defRPr/>
            </a:pPr>
            <a:r>
              <a:rPr kumimoji="0" lang="en-US" sz="1600" b="0" i="0" u="none" strike="noStrike" kern="1200" cap="none" spc="0" normalizeH="0" baseline="-25000" noProof="0" dirty="0">
                <a:ln>
                  <a:noFill/>
                </a:ln>
                <a:solidFill>
                  <a:srgbClr val="FFFF99"/>
                </a:solidFill>
                <a:effectLst/>
                <a:uLnTx/>
                <a:uFillTx/>
                <a:latin typeface="Constantia"/>
                <a:ea typeface="+mn-ea"/>
                <a:cs typeface="+mn-cs"/>
                <a:sym typeface="Mathematica1" pitchFamily="2" charset="2"/>
              </a:rPr>
              <a:t>  </a:t>
            </a: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primordial </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fluctuations</a:t>
            </a:r>
            <a:r>
              <a:rPr kumimoji="0" lang="en-US" sz="1600" b="0" i="0" u="none" strike="noStrike" kern="1200" cap="none" spc="0" normalizeH="0" baseline="0" noProof="0" dirty="0">
                <a:ln>
                  <a:noFill/>
                </a:ln>
                <a:solidFill>
                  <a:srgbClr val="FFFF00"/>
                </a:solidFill>
                <a:effectLst/>
                <a:uLnTx/>
                <a:uFillTx/>
                <a:latin typeface="Constantia"/>
                <a:ea typeface="+mn-ea"/>
                <a:cs typeface="+mn-cs"/>
                <a:sym typeface="Mathematica1" pitchFamily="2" charset="2"/>
              </a:rPr>
              <a:t>    </a:t>
            </a:r>
          </a:p>
          <a:p>
            <a:pPr marL="0" marR="0" lvl="0" indent="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onstantia"/>
                <a:ea typeface="+mn-ea"/>
                <a:cs typeface="+mn-cs"/>
                <a:sym typeface="Mathematica1" pitchFamily="2" charset="2"/>
              </a:rPr>
              <a:t> </a:t>
            </a:r>
            <a:r>
              <a:rPr kumimoji="0" lang="en-US" sz="1600" b="0" i="0" u="none" strike="noStrike" kern="1200" cap="none" spc="0" normalizeH="0" baseline="-25000" noProof="0" dirty="0">
                <a:ln>
                  <a:noFill/>
                </a:ln>
                <a:solidFill>
                  <a:prstClr val="white"/>
                </a:solidFill>
                <a:effectLst/>
                <a:uLnTx/>
                <a:uFillTx/>
                <a:latin typeface="Constantia"/>
                <a:ea typeface="+mn-ea"/>
                <a:cs typeface="+mn-cs"/>
                <a:sym typeface="Mathematica1" pitchFamily="2" charset="2"/>
              </a:rPr>
              <a:t>   </a:t>
            </a:r>
            <a:endParaRPr kumimoji="0" lang="en-US" sz="1600" b="0" i="0" u="none" strike="noStrike" kern="1200" cap="none" spc="0" normalizeH="0" baseline="0" noProof="0" dirty="0">
              <a:ln>
                <a:noFill/>
              </a:ln>
              <a:solidFill>
                <a:prstClr val="white"/>
              </a:solidFill>
              <a:effectLst/>
              <a:uLnTx/>
              <a:uFillTx/>
              <a:latin typeface="Constantia"/>
              <a:ea typeface="+mn-ea"/>
              <a:cs typeface="+mn-cs"/>
              <a:sym typeface="Mathematica1" pitchFamily="2" charset="2"/>
            </a:endParaRPr>
          </a:p>
        </p:txBody>
      </p:sp>
      <p:sp>
        <p:nvSpPr>
          <p:cNvPr id="1096713" name="Text Box 9"/>
          <p:cNvSpPr txBox="1">
            <a:spLocks noChangeArrowheads="1"/>
          </p:cNvSpPr>
          <p:nvPr/>
        </p:nvSpPr>
        <p:spPr bwMode="auto">
          <a:xfrm>
            <a:off x="500063" y="4857750"/>
            <a:ext cx="3316287" cy="7604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7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66"/>
                </a:solidFill>
                <a:effectLst>
                  <a:outerShdw blurRad="38100" dist="38100" dir="2700000" algn="tl">
                    <a:srgbClr val="000000"/>
                  </a:outerShdw>
                </a:effectLst>
                <a:uLnTx/>
                <a:uFillTx/>
                <a:latin typeface="Constantia"/>
                <a:ea typeface="+mn-ea"/>
                <a:cs typeface="+mn-cs"/>
              </a:rPr>
              <a:t>fundamental physics:</a:t>
            </a:r>
            <a:endParaRPr kumimoji="0" lang="en-US" sz="1400" b="1" i="0" u="none" strike="noStrike" kern="1200" cap="none" spc="0" normalizeH="0" baseline="0" noProof="0" dirty="0">
              <a:ln>
                <a:noFill/>
              </a:ln>
              <a:solidFill>
                <a:srgbClr val="000066"/>
              </a:solidFill>
              <a:effectLst/>
              <a:uLnTx/>
              <a:uFillTx/>
              <a:latin typeface="Constantia"/>
              <a:ea typeface="+mn-ea"/>
              <a:cs typeface="+mn-cs"/>
            </a:endParaRPr>
          </a:p>
          <a:p>
            <a:pPr marL="0" marR="0" lvl="0" indent="0" algn="l" defTabSz="914400" rtl="0" eaLnBrk="1" fontAlgn="base" latinLnBrk="0" hangingPunct="1">
              <a:lnSpc>
                <a:spcPct val="70000"/>
              </a:lnSpc>
              <a:spcBef>
                <a:spcPct val="50000"/>
              </a:spcBef>
              <a:spcAft>
                <a:spcPct val="0"/>
              </a:spcAft>
              <a:buClrTx/>
              <a:buSzTx/>
              <a:buFontTx/>
              <a:buChar char="-"/>
              <a:tabLst/>
              <a:defRPr/>
            </a:pPr>
            <a:r>
              <a:rPr kumimoji="0" lang="en-US" sz="1400" b="1" i="0" u="none" strike="noStrike" kern="1200" cap="none" spc="0" normalizeH="0" baseline="0" noProof="0" dirty="0">
                <a:ln>
                  <a:noFill/>
                </a:ln>
                <a:solidFill>
                  <a:srgbClr val="000066"/>
                </a:solidFill>
                <a:effectLst/>
                <a:uLnTx/>
                <a:uFillTx/>
                <a:latin typeface="Constantia"/>
                <a:ea typeface="+mn-ea"/>
                <a:cs typeface="+mn-cs"/>
              </a:rPr>
              <a:t> poorly known</a:t>
            </a:r>
          </a:p>
          <a:p>
            <a:pPr marL="0" marR="0" lvl="0" indent="0" algn="l" defTabSz="914400" rtl="0" eaLnBrk="1" fontAlgn="base" latinLnBrk="0" hangingPunct="1">
              <a:lnSpc>
                <a:spcPct val="70000"/>
              </a:lnSpc>
              <a:spcBef>
                <a:spcPct val="50000"/>
              </a:spcBef>
              <a:spcAft>
                <a:spcPct val="0"/>
              </a:spcAft>
              <a:buClrTx/>
              <a:buSzTx/>
              <a:buFontTx/>
              <a:buChar char="-"/>
              <a:tabLst/>
              <a:defRPr/>
            </a:pPr>
            <a:r>
              <a:rPr kumimoji="0" lang="en-US" sz="1400" b="1" i="0" u="none" strike="noStrike" kern="1200" cap="none" spc="0" normalizeH="0" baseline="0" noProof="0" dirty="0">
                <a:ln>
                  <a:noFill/>
                </a:ln>
                <a:solidFill>
                  <a:srgbClr val="000066"/>
                </a:solidFill>
                <a:effectLst/>
                <a:uLnTx/>
                <a:uFillTx/>
                <a:latin typeface="Constantia"/>
                <a:ea typeface="+mn-ea"/>
                <a:cs typeface="+mn-cs"/>
              </a:rPr>
              <a:t> speculative</a:t>
            </a:r>
            <a:r>
              <a:rPr kumimoji="0" lang="en-US" sz="1400" b="0" i="0" u="none" strike="noStrike" kern="1200" cap="none" spc="0" normalizeH="0" baseline="0" noProof="0" dirty="0">
                <a:ln>
                  <a:noFill/>
                </a:ln>
                <a:solidFill>
                  <a:prstClr val="white"/>
                </a:solidFill>
                <a:effectLst/>
                <a:uLnTx/>
                <a:uFillTx/>
                <a:latin typeface="Constantia"/>
                <a:ea typeface="+mn-ea"/>
                <a:cs typeface="+mn-cs"/>
              </a:rPr>
              <a:t> </a:t>
            </a:r>
          </a:p>
        </p:txBody>
      </p:sp>
      <p:sp>
        <p:nvSpPr>
          <p:cNvPr id="12" name="Rectangle 3"/>
          <p:cNvSpPr txBox="1">
            <a:spLocks noChangeArrowheads="1"/>
          </p:cNvSpPr>
          <p:nvPr/>
        </p:nvSpPr>
        <p:spPr>
          <a:xfrm>
            <a:off x="1643042" y="214290"/>
            <a:ext cx="9144000" cy="1143000"/>
          </a:xfrm>
          <a:prstGeom prst="rect">
            <a:avLst/>
          </a:prstGeom>
          <a:ln w="6350" cap="rnd">
            <a:noFill/>
          </a:ln>
        </p:spPr>
        <p:txBody>
          <a:bodyPr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t>History of the Universe </a:t>
            </a:r>
            <a:b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br>
            <a: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t>    in Four Episodes: II</a:t>
            </a:r>
          </a:p>
        </p:txBody>
      </p:sp>
    </p:spTree>
    <p:extLst>
      <p:ext uri="{BB962C8B-B14F-4D97-AF65-F5344CB8AC3E}">
        <p14:creationId xmlns:p14="http://schemas.microsoft.com/office/powerpoint/2010/main" val="306034688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DownRibbonSharp"/>
          <p:cNvSpPr>
            <a:spLocks noEditPoints="1" noChangeArrowheads="1"/>
          </p:cNvSpPr>
          <p:nvPr/>
        </p:nvSpPr>
        <p:spPr bwMode="auto">
          <a:xfrm>
            <a:off x="179388" y="2060575"/>
            <a:ext cx="8785225" cy="4319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2700 h 21600"/>
              <a:gd name="T14" fmla="*/ 162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lnTo>
                  <a:pt x="0" y="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80227" name="Text Box 5"/>
          <p:cNvSpPr txBox="1">
            <a:spLocks noChangeArrowheads="1"/>
          </p:cNvSpPr>
          <p:nvPr/>
        </p:nvSpPr>
        <p:spPr bwMode="auto">
          <a:xfrm>
            <a:off x="971550" y="2276475"/>
            <a:ext cx="13668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7200" b="1" i="0" u="none" strike="noStrike" kern="1200" cap="none" spc="0" normalizeH="0" baseline="0" noProof="0">
                <a:ln>
                  <a:noFill/>
                </a:ln>
                <a:solidFill>
                  <a:srgbClr val="FFFF00"/>
                </a:solidFill>
                <a:effectLst/>
                <a:uLnTx/>
                <a:uFillTx/>
                <a:latin typeface="Curlz MT" pitchFamily="82" charset="0"/>
                <a:ea typeface="+mn-ea"/>
                <a:cs typeface="+mn-cs"/>
              </a:rPr>
              <a:t>(III)</a:t>
            </a:r>
          </a:p>
        </p:txBody>
      </p:sp>
      <p:sp>
        <p:nvSpPr>
          <p:cNvPr id="1097734" name="Text Box 6"/>
          <p:cNvSpPr txBox="1">
            <a:spLocks noChangeArrowheads="1"/>
          </p:cNvSpPr>
          <p:nvPr/>
        </p:nvSpPr>
        <p:spPr bwMode="auto">
          <a:xfrm>
            <a:off x="2843213" y="3068638"/>
            <a:ext cx="3600450" cy="57943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10</a:t>
            </a:r>
            <a:r>
              <a:rPr kumimoji="0" lang="en-US" sz="3200" b="1" i="0" u="none" strike="noStrike" kern="1200" cap="none" spc="0" normalizeH="0" baseline="30000" noProof="0">
                <a:ln>
                  <a:noFill/>
                </a:ln>
                <a:solidFill>
                  <a:srgbClr val="FFFF00"/>
                </a:solidFill>
                <a:effectLst>
                  <a:outerShdw blurRad="38100" dist="38100" dir="2700000" algn="tl">
                    <a:srgbClr val="000000"/>
                  </a:outerShdw>
                </a:effectLst>
                <a:uLnTx/>
                <a:uFillTx/>
                <a:latin typeface="Perpetua" pitchFamily="18" charset="0"/>
                <a:ea typeface="+mn-ea"/>
                <a:cs typeface="+mn-cs"/>
              </a:rPr>
              <a:t>-3 </a:t>
            </a: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&lt;  t &lt; 10</a:t>
            </a:r>
            <a:r>
              <a:rPr kumimoji="0" lang="en-US" sz="3200" b="1" i="0" u="none" strike="noStrike" kern="1200" cap="none" spc="0" normalizeH="0" baseline="30000" noProof="0">
                <a:ln>
                  <a:noFill/>
                </a:ln>
                <a:solidFill>
                  <a:srgbClr val="FFFF00"/>
                </a:solidFill>
                <a:effectLst>
                  <a:outerShdw blurRad="38100" dist="38100" dir="2700000" algn="tl">
                    <a:srgbClr val="000000"/>
                  </a:outerShdw>
                </a:effectLst>
                <a:uLnTx/>
                <a:uFillTx/>
                <a:latin typeface="Perpetua" pitchFamily="18" charset="0"/>
                <a:ea typeface="+mn-ea"/>
                <a:cs typeface="+mn-cs"/>
              </a:rPr>
              <a:t>13</a:t>
            </a: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 sec</a:t>
            </a:r>
          </a:p>
        </p:txBody>
      </p:sp>
      <p:sp>
        <p:nvSpPr>
          <p:cNvPr id="1097735" name="Text Box 7"/>
          <p:cNvSpPr txBox="1">
            <a:spLocks noChangeArrowheads="1"/>
          </p:cNvSpPr>
          <p:nvPr/>
        </p:nvSpPr>
        <p:spPr bwMode="auto">
          <a:xfrm>
            <a:off x="2627313" y="4005263"/>
            <a:ext cx="3960812" cy="22891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onstantia"/>
                <a:ea typeface="+mn-ea"/>
                <a:cs typeface="+mn-cs"/>
              </a:rPr>
              <a:t>Standard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onstantia"/>
                <a:ea typeface="+mn-ea"/>
                <a:cs typeface="+mn-cs"/>
              </a:rPr>
              <a:t>Hot Big Bang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onstantia"/>
                <a:ea typeface="+mn-ea"/>
                <a:cs typeface="+mn-cs"/>
              </a:rPr>
              <a:t>Fireball</a:t>
            </a:r>
          </a:p>
        </p:txBody>
      </p:sp>
      <p:sp>
        <p:nvSpPr>
          <p:cNvPr id="180230" name="Text Box 8"/>
          <p:cNvSpPr txBox="1">
            <a:spLocks noChangeArrowheads="1"/>
          </p:cNvSpPr>
          <p:nvPr/>
        </p:nvSpPr>
        <p:spPr bwMode="auto">
          <a:xfrm>
            <a:off x="6786563" y="2857500"/>
            <a:ext cx="208915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75000"/>
              </a:lnSpc>
              <a:spcBef>
                <a:spcPct val="50000"/>
              </a:spcBef>
              <a:spcAft>
                <a:spcPct val="0"/>
              </a:spcAft>
              <a:buClr>
                <a:srgbClr val="FFFF99"/>
              </a:buClr>
              <a:buSzTx/>
              <a:buFontTx/>
              <a:buChar char="•"/>
              <a:tabLst/>
              <a:defRPr/>
            </a:pPr>
            <a:r>
              <a:rPr kumimoji="0" lang="en-US" altLang="en-US" sz="2400" b="0" i="0" u="none" strike="noStrike" kern="1200" cap="none" spc="0" normalizeH="0" baseline="0" noProof="0">
                <a:ln>
                  <a:noFill/>
                </a:ln>
                <a:solidFill>
                  <a:srgbClr val="FFFF00"/>
                </a:solidFill>
                <a:effectLst/>
                <a:uLnTx/>
                <a:uFillTx/>
                <a:latin typeface="Arial" charset="0"/>
                <a:ea typeface="+mn-ea"/>
                <a:cs typeface="+mn-cs"/>
                <a:sym typeface="Mathematica1" pitchFamily="2" charset="2"/>
              </a:rPr>
              <a:t> </a:t>
            </a:r>
            <a:r>
              <a:rPr kumimoji="0" lang="en-US" altLang="en-US" sz="1600" b="0" i="0" u="none" strike="noStrike" kern="1200" cap="none" spc="0" normalizeH="0" baseline="0" noProof="0">
                <a:ln>
                  <a:noFill/>
                </a:ln>
                <a:solidFill>
                  <a:srgbClr val="FFFF99"/>
                </a:solidFill>
                <a:effectLst/>
                <a:uLnTx/>
                <a:uFillTx/>
                <a:latin typeface="Arial" charset="0"/>
                <a:ea typeface="+mn-ea"/>
                <a:cs typeface="+mn-cs"/>
                <a:sym typeface="Mathematica1" pitchFamily="2" charset="2"/>
              </a:rPr>
              <a:t>primordial </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altLang="en-US" sz="1600" b="0" i="0" u="none" strike="noStrike" kern="1200" cap="none" spc="0" normalizeH="0" baseline="0" noProof="0">
                <a:ln>
                  <a:noFill/>
                </a:ln>
                <a:solidFill>
                  <a:srgbClr val="FFFF99"/>
                </a:solidFill>
                <a:effectLst/>
                <a:uLnTx/>
                <a:uFillTx/>
                <a:latin typeface="Arial" charset="0"/>
                <a:ea typeface="+mn-ea"/>
                <a:cs typeface="+mn-cs"/>
                <a:sym typeface="Mathematica1" pitchFamily="2" charset="2"/>
              </a:rPr>
              <a:t>   nucleo-</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altLang="en-US" sz="1600" b="0" i="0" u="none" strike="noStrike" kern="1200" cap="none" spc="0" normalizeH="0" baseline="0" noProof="0">
                <a:ln>
                  <a:noFill/>
                </a:ln>
                <a:solidFill>
                  <a:srgbClr val="FFFF99"/>
                </a:solidFill>
                <a:effectLst/>
                <a:uLnTx/>
                <a:uFillTx/>
                <a:latin typeface="Arial" charset="0"/>
                <a:ea typeface="+mn-ea"/>
                <a:cs typeface="+mn-cs"/>
                <a:sym typeface="Mathematica1" pitchFamily="2" charset="2"/>
              </a:rPr>
              <a:t>   synthesis</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endParaRPr kumimoji="0" lang="en-US" altLang="en-US" sz="1600" b="0" i="0" u="none" strike="noStrike" kern="1200" cap="none" spc="0" normalizeH="0" baseline="0" noProof="0">
              <a:ln>
                <a:noFill/>
              </a:ln>
              <a:solidFill>
                <a:srgbClr val="FFFF99"/>
              </a:solidFill>
              <a:effectLst/>
              <a:uLnTx/>
              <a:uFillTx/>
              <a:latin typeface="Arial" charset="0"/>
              <a:ea typeface="+mn-ea"/>
              <a:cs typeface="+mn-cs"/>
              <a:sym typeface="Mathematica1" pitchFamily="2" charset="2"/>
            </a:endParaRPr>
          </a:p>
          <a:p>
            <a:pPr marL="0" marR="0" lvl="0" indent="0" algn="l" defTabSz="914400" rtl="0" eaLnBrk="1" fontAlgn="base" latinLnBrk="0" hangingPunct="1">
              <a:lnSpc>
                <a:spcPct val="75000"/>
              </a:lnSpc>
              <a:spcBef>
                <a:spcPct val="50000"/>
              </a:spcBef>
              <a:spcAft>
                <a:spcPct val="0"/>
              </a:spcAft>
              <a:buClr>
                <a:srgbClr val="FFFF99"/>
              </a:buClr>
              <a:buSzTx/>
              <a:buFontTx/>
              <a:buChar char="•"/>
              <a:tabLst/>
              <a:defRPr/>
            </a:pPr>
            <a:r>
              <a:rPr kumimoji="0" lang="en-US" altLang="en-US" sz="1600" b="0" i="0" u="none" strike="noStrike" kern="1200" cap="none" spc="0" normalizeH="0" baseline="0" noProof="0">
                <a:ln>
                  <a:noFill/>
                </a:ln>
                <a:solidFill>
                  <a:srgbClr val="FFFF99"/>
                </a:solidFill>
                <a:effectLst/>
                <a:uLnTx/>
                <a:uFillTx/>
                <a:latin typeface="Arial" charset="0"/>
                <a:ea typeface="+mn-ea"/>
                <a:cs typeface="+mn-cs"/>
                <a:sym typeface="Mathematica1" pitchFamily="2" charset="2"/>
              </a:rPr>
              <a:t>  blackbody </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altLang="en-US" sz="1600" b="0" i="0" u="none" strike="noStrike" kern="1200" cap="none" spc="0" normalizeH="0" baseline="0" noProof="0">
                <a:ln>
                  <a:noFill/>
                </a:ln>
                <a:solidFill>
                  <a:srgbClr val="FFFF99"/>
                </a:solidFill>
                <a:effectLst/>
                <a:uLnTx/>
                <a:uFillTx/>
                <a:latin typeface="Arial" charset="0"/>
                <a:ea typeface="+mn-ea"/>
                <a:cs typeface="+mn-cs"/>
                <a:sym typeface="Mathematica1" pitchFamily="2" charset="2"/>
              </a:rPr>
              <a:t>   radiation: </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altLang="en-US" sz="1600" b="0" i="0" u="none" strike="noStrike" kern="1200" cap="none" spc="0" normalizeH="0" baseline="0" noProof="0">
                <a:ln>
                  <a:noFill/>
                </a:ln>
                <a:solidFill>
                  <a:srgbClr val="FFFF99"/>
                </a:solidFill>
                <a:effectLst/>
                <a:uLnTx/>
                <a:uFillTx/>
                <a:latin typeface="Arial" charset="0"/>
                <a:ea typeface="+mn-ea"/>
                <a:cs typeface="+mn-cs"/>
                <a:sym typeface="Mathematica1" pitchFamily="2" charset="2"/>
              </a:rPr>
              <a:t>   CMB</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endParaRPr kumimoji="0" lang="en-US" altLang="en-US" sz="2400" b="0" i="0" u="none" strike="noStrike" kern="1200" cap="none" spc="0" normalizeH="0" baseline="0" noProof="0">
              <a:ln>
                <a:noFill/>
              </a:ln>
              <a:solidFill>
                <a:srgbClr val="FFFF00"/>
              </a:solidFill>
              <a:effectLst/>
              <a:uLnTx/>
              <a:uFillTx/>
              <a:latin typeface="Arial" charset="0"/>
              <a:ea typeface="+mn-ea"/>
              <a:cs typeface="+mn-cs"/>
              <a:sym typeface="Mathematica1" pitchFamily="2" charset="2"/>
            </a:endParaRP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altLang="en-US" sz="2400" b="0" i="0" u="none" strike="noStrike" kern="1200" cap="none" spc="0" normalizeH="0" baseline="0" noProof="0">
                <a:ln>
                  <a:noFill/>
                </a:ln>
                <a:solidFill>
                  <a:srgbClr val="FFFF00"/>
                </a:solidFill>
                <a:effectLst/>
                <a:uLnTx/>
                <a:uFillTx/>
                <a:latin typeface="Arial" charset="0"/>
                <a:ea typeface="+mn-ea"/>
                <a:cs typeface="+mn-cs"/>
                <a:sym typeface="Mathematica1" pitchFamily="2" charset="2"/>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FF00"/>
                </a:solidFill>
                <a:effectLst/>
                <a:uLnTx/>
                <a:uFillTx/>
                <a:latin typeface="Arial" charset="0"/>
                <a:ea typeface="+mn-ea"/>
                <a:cs typeface="+mn-cs"/>
                <a:sym typeface="Mathematica1" pitchFamily="2" charset="2"/>
              </a:rPr>
              <a:t> </a:t>
            </a:r>
            <a:r>
              <a:rPr kumimoji="0" lang="en-US" altLang="en-US" sz="1800" b="0" i="0" u="none" strike="noStrike" kern="1200" cap="none" spc="0" normalizeH="0" baseline="-25000" noProof="0">
                <a:ln>
                  <a:noFill/>
                </a:ln>
                <a:solidFill>
                  <a:prstClr val="white"/>
                </a:solidFill>
                <a:effectLst/>
                <a:uLnTx/>
                <a:uFillTx/>
                <a:latin typeface="Arial" charset="0"/>
                <a:ea typeface="+mn-ea"/>
                <a:cs typeface="+mn-cs"/>
                <a:sym typeface="Mathematica1" pitchFamily="2" charset="2"/>
              </a:rPr>
              <a:t>   </a:t>
            </a: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sym typeface="Mathematica1" pitchFamily="2" charset="2"/>
            </a:endParaRPr>
          </a:p>
        </p:txBody>
      </p:sp>
      <p:sp>
        <p:nvSpPr>
          <p:cNvPr id="1097737" name="Text Box 9"/>
          <p:cNvSpPr txBox="1">
            <a:spLocks noChangeArrowheads="1"/>
          </p:cNvSpPr>
          <p:nvPr/>
        </p:nvSpPr>
        <p:spPr bwMode="auto">
          <a:xfrm>
            <a:off x="785813" y="4857750"/>
            <a:ext cx="1728787" cy="12922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sng" strike="noStrike" kern="1200" cap="none" spc="0" normalizeH="0" baseline="0" noProof="0" dirty="0">
                <a:ln>
                  <a:noFill/>
                </a:ln>
                <a:solidFill>
                  <a:srgbClr val="000066"/>
                </a:solidFill>
                <a:effectLst>
                  <a:outerShdw blurRad="38100" dist="38100" dir="2700000" algn="tl">
                    <a:srgbClr val="000000"/>
                  </a:outerShdw>
                </a:effectLst>
                <a:uLnTx/>
                <a:uFillTx/>
                <a:latin typeface="Constantia"/>
                <a:ea typeface="+mn-ea"/>
                <a:cs typeface="+mn-cs"/>
              </a:rPr>
              <a:t>fundamental microphysics</a:t>
            </a:r>
            <a:r>
              <a:rPr kumimoji="0" lang="en-US" sz="1400" b="1" i="0" u="none" strike="noStrike" kern="1200" cap="none" spc="0" normalizeH="0" baseline="0" noProof="0" dirty="0">
                <a:ln>
                  <a:noFill/>
                </a:ln>
                <a:solidFill>
                  <a:srgbClr val="000066"/>
                </a:solidFill>
                <a:effectLst/>
                <a:uLnTx/>
                <a:uFillTx/>
                <a:latin typeface="Constantia"/>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66"/>
                </a:solidFill>
                <a:effectLst/>
                <a:uLnTx/>
                <a:uFillTx/>
                <a:latin typeface="Constantia"/>
                <a:ea typeface="+mn-ea"/>
                <a:cs typeface="+mn-cs"/>
              </a:rPr>
              <a:t>known very well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2" name="Rectangle 3"/>
          <p:cNvSpPr txBox="1">
            <a:spLocks noChangeArrowheads="1"/>
          </p:cNvSpPr>
          <p:nvPr/>
        </p:nvSpPr>
        <p:spPr>
          <a:xfrm>
            <a:off x="1714480" y="214290"/>
            <a:ext cx="9144000" cy="1143000"/>
          </a:xfrm>
          <a:prstGeom prst="rect">
            <a:avLst/>
          </a:prstGeom>
          <a:ln w="6350" cap="rnd">
            <a:noFill/>
          </a:ln>
        </p:spPr>
        <p:txBody>
          <a:bodyPr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t>History of the Universe </a:t>
            </a:r>
            <a:b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br>
            <a:r>
              <a:rPr kumimoji="0" lang="en-US" sz="48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Batang" pitchFamily="18" charset="-127"/>
                <a:cs typeface="+mn-cs"/>
              </a:rPr>
              <a:t>    in Four Episodes: III</a:t>
            </a:r>
          </a:p>
        </p:txBody>
      </p:sp>
    </p:spTree>
    <p:extLst>
      <p:ext uri="{BB962C8B-B14F-4D97-AF65-F5344CB8AC3E}">
        <p14:creationId xmlns:p14="http://schemas.microsoft.com/office/powerpoint/2010/main" val="4212158291"/>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5" name="Rectangle 3"/>
          <p:cNvSpPr>
            <a:spLocks noGrp="1" noChangeArrowheads="1"/>
          </p:cNvSpPr>
          <p:nvPr>
            <p:ph type="title"/>
          </p:nvPr>
        </p:nvSpPr>
        <p:spPr>
          <a:xfrm>
            <a:off x="1428728" y="214290"/>
            <a:ext cx="9144000" cy="1143000"/>
          </a:xfrm>
        </p:spPr>
        <p:txBody>
          <a:bodyPr>
            <a:normAutofit fontScale="90000"/>
          </a:bodyPr>
          <a:lstStyle/>
          <a:p>
            <a:pPr eaLnBrk="1" fontAlgn="auto" hangingPunct="1">
              <a:spcAft>
                <a:spcPts val="0"/>
              </a:spcAft>
              <a:defRPr/>
            </a:pPr>
            <a:r>
              <a:rPr sz="4800" b="1">
                <a:solidFill>
                  <a:schemeClr val="tx1"/>
                </a:solidFill>
                <a:ea typeface="Batang" pitchFamily="18" charset="-127"/>
              </a:rPr>
              <a:t>History of the Universe </a:t>
            </a:r>
            <a:br>
              <a:rPr sz="4800" b="1">
                <a:solidFill>
                  <a:schemeClr val="tx1"/>
                </a:solidFill>
                <a:ea typeface="Batang" pitchFamily="18" charset="-127"/>
              </a:rPr>
            </a:br>
            <a:r>
              <a:rPr sz="4800" b="1">
                <a:solidFill>
                  <a:schemeClr val="tx1"/>
                </a:solidFill>
                <a:ea typeface="Batang" pitchFamily="18" charset="-127"/>
              </a:rPr>
              <a:t>    in Four Episodes: IV</a:t>
            </a:r>
          </a:p>
        </p:txBody>
      </p:sp>
      <p:sp>
        <p:nvSpPr>
          <p:cNvPr id="181251" name="DownRibbonSharp"/>
          <p:cNvSpPr>
            <a:spLocks noEditPoints="1" noChangeArrowheads="1"/>
          </p:cNvSpPr>
          <p:nvPr/>
        </p:nvSpPr>
        <p:spPr bwMode="auto">
          <a:xfrm>
            <a:off x="179388" y="2060575"/>
            <a:ext cx="8785225" cy="4319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400 w 21600"/>
              <a:gd name="T13" fmla="*/ 2700 h 21600"/>
              <a:gd name="T14" fmla="*/ 162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lnTo>
                  <a:pt x="0" y="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81252" name="Text Box 5"/>
          <p:cNvSpPr txBox="1">
            <a:spLocks noChangeArrowheads="1"/>
          </p:cNvSpPr>
          <p:nvPr/>
        </p:nvSpPr>
        <p:spPr bwMode="auto">
          <a:xfrm>
            <a:off x="971550" y="2276475"/>
            <a:ext cx="13668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7200" b="1" i="0" u="none" strike="noStrike" kern="1200" cap="none" spc="0" normalizeH="0" baseline="0" noProof="0">
                <a:ln>
                  <a:noFill/>
                </a:ln>
                <a:solidFill>
                  <a:srgbClr val="FFFF00"/>
                </a:solidFill>
                <a:effectLst/>
                <a:uLnTx/>
                <a:uFillTx/>
                <a:latin typeface="Curlz MT" pitchFamily="82" charset="0"/>
                <a:ea typeface="+mn-ea"/>
                <a:cs typeface="+mn-cs"/>
              </a:rPr>
              <a:t>(IV)</a:t>
            </a:r>
          </a:p>
        </p:txBody>
      </p:sp>
      <p:sp>
        <p:nvSpPr>
          <p:cNvPr id="1098758" name="Text Box 6"/>
          <p:cNvSpPr txBox="1">
            <a:spLocks noChangeArrowheads="1"/>
          </p:cNvSpPr>
          <p:nvPr/>
        </p:nvSpPr>
        <p:spPr bwMode="auto">
          <a:xfrm>
            <a:off x="2843213" y="2924175"/>
            <a:ext cx="3600450" cy="5794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t &gt; 10</a:t>
            </a:r>
            <a:r>
              <a:rPr kumimoji="0" lang="en-US" sz="3200" b="1" i="0" u="none" strike="noStrike" kern="1200" cap="none" spc="0" normalizeH="0" baseline="30000" noProof="0">
                <a:ln>
                  <a:noFill/>
                </a:ln>
                <a:solidFill>
                  <a:srgbClr val="FFFF00"/>
                </a:solidFill>
                <a:effectLst>
                  <a:outerShdw blurRad="38100" dist="38100" dir="2700000" algn="tl">
                    <a:srgbClr val="000000"/>
                  </a:outerShdw>
                </a:effectLst>
                <a:uLnTx/>
                <a:uFillTx/>
                <a:latin typeface="Perpetua" pitchFamily="18" charset="0"/>
                <a:ea typeface="+mn-ea"/>
                <a:cs typeface="+mn-cs"/>
              </a:rPr>
              <a:t>13</a:t>
            </a:r>
            <a:r>
              <a:rPr kumimoji="0" 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Perpetua" pitchFamily="18" charset="0"/>
                <a:ea typeface="+mn-ea"/>
                <a:cs typeface="+mn-cs"/>
              </a:rPr>
              <a:t> sec</a:t>
            </a:r>
          </a:p>
        </p:txBody>
      </p:sp>
      <p:sp>
        <p:nvSpPr>
          <p:cNvPr id="1098759" name="Text Box 7"/>
          <p:cNvSpPr txBox="1">
            <a:spLocks noChangeArrowheads="1"/>
          </p:cNvSpPr>
          <p:nvPr/>
        </p:nvSpPr>
        <p:spPr bwMode="auto">
          <a:xfrm>
            <a:off x="2700338" y="4005263"/>
            <a:ext cx="3960812" cy="22891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onstantia"/>
                <a:ea typeface="+mn-ea"/>
                <a:cs typeface="+mn-cs"/>
              </a:rPr>
              <a:t>Post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onstantia"/>
                <a:ea typeface="+mn-ea"/>
                <a:cs typeface="+mn-cs"/>
              </a:rPr>
              <a:t>(Re)Combination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onstantia"/>
                <a:ea typeface="+mn-ea"/>
                <a:cs typeface="+mn-cs"/>
              </a:rPr>
              <a:t>universe</a:t>
            </a:r>
          </a:p>
        </p:txBody>
      </p:sp>
      <p:sp>
        <p:nvSpPr>
          <p:cNvPr id="157703" name="Text Box 8"/>
          <p:cNvSpPr txBox="1">
            <a:spLocks noChangeArrowheads="1"/>
          </p:cNvSpPr>
          <p:nvPr/>
        </p:nvSpPr>
        <p:spPr bwMode="auto">
          <a:xfrm>
            <a:off x="6786563" y="2928938"/>
            <a:ext cx="2089150" cy="35544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75000"/>
              </a:lnSpc>
              <a:spcBef>
                <a:spcPct val="50000"/>
              </a:spcBef>
              <a:spcAft>
                <a:spcPct val="0"/>
              </a:spcAft>
              <a:buClr>
                <a:srgbClr val="FFFF99"/>
              </a:buClr>
              <a:buSzTx/>
              <a:buFontTx/>
              <a:buChar char="•"/>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sym typeface="Mathematica1" pitchFamily="2" charset="2"/>
              </a:rPr>
              <a:t> </a:t>
            </a: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structure </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formation:</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endPar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endParaRP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stars,</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galaxies</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clusters </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sz="1600" b="0" i="0" u="none" strike="noStrike" kern="1200" cap="none" spc="0" normalizeH="0" baseline="0" noProof="0" dirty="0">
                <a:ln>
                  <a:noFill/>
                </a:ln>
                <a:solidFill>
                  <a:srgbClr val="FFFF99"/>
                </a:solidFill>
                <a:effectLst/>
                <a:uLnTx/>
                <a:uFillTx/>
                <a:latin typeface="Constantia"/>
                <a:ea typeface="+mn-ea"/>
                <a:cs typeface="+mn-cs"/>
                <a:sym typeface="Mathematica1" pitchFamily="2" charset="2"/>
              </a:rPr>
              <a:t>   … </a:t>
            </a: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endParaRPr kumimoji="0" lang="en-US" sz="2400" b="0" i="0" u="none" strike="noStrike" kern="1200" cap="none" spc="0" normalizeH="0" baseline="0" noProof="0" dirty="0">
              <a:ln>
                <a:noFill/>
              </a:ln>
              <a:solidFill>
                <a:srgbClr val="FFFF00"/>
              </a:solidFill>
              <a:effectLst/>
              <a:uLnTx/>
              <a:uFillTx/>
              <a:latin typeface="Arial" charset="0"/>
              <a:ea typeface="+mn-ea"/>
              <a:cs typeface="+mn-cs"/>
              <a:sym typeface="Mathematica1" pitchFamily="2" charset="2"/>
            </a:endParaRPr>
          </a:p>
          <a:p>
            <a:pPr marL="0" marR="0" lvl="0" indent="0" algn="l" defTabSz="914400" rtl="0" eaLnBrk="1" fontAlgn="base" latinLnBrk="0" hangingPunct="1">
              <a:lnSpc>
                <a:spcPct val="75000"/>
              </a:lnSpc>
              <a:spcBef>
                <a:spcPct val="50000"/>
              </a:spcBef>
              <a:spcAft>
                <a:spcPct val="0"/>
              </a:spcAft>
              <a:buClr>
                <a:srgbClr val="FFFF99"/>
              </a:buClr>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sym typeface="Mathematica1" pitchFamily="2" charset="2"/>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sym typeface="Mathematica1" pitchFamily="2" charset="2"/>
              </a:rPr>
              <a:t> </a:t>
            </a:r>
            <a:r>
              <a:rPr kumimoji="0" lang="en-US" sz="1800" b="0" i="0" u="none" strike="noStrike" kern="1200" cap="none" spc="0" normalizeH="0" baseline="-25000" noProof="0" dirty="0">
                <a:ln>
                  <a:noFill/>
                </a:ln>
                <a:solidFill>
                  <a:prstClr val="white"/>
                </a:solidFill>
                <a:effectLst/>
                <a:uLnTx/>
                <a:uFillTx/>
                <a:latin typeface="Arial" charset="0"/>
                <a:ea typeface="+mn-ea"/>
                <a:cs typeface="+mn-cs"/>
                <a:sym typeface="Mathematica1" pitchFamily="2" charset="2"/>
              </a:rPr>
              <a:t>   </a:t>
            </a:r>
            <a:endParaRPr kumimoji="0" lang="en-US" sz="1800" b="0" i="0" u="none" strike="noStrike" kern="1200" cap="none" spc="0" normalizeH="0" baseline="0" noProof="0" dirty="0">
              <a:ln>
                <a:noFill/>
              </a:ln>
              <a:solidFill>
                <a:prstClr val="white"/>
              </a:solidFill>
              <a:effectLst/>
              <a:uLnTx/>
              <a:uFillTx/>
              <a:latin typeface="Arial" charset="0"/>
              <a:ea typeface="+mn-ea"/>
              <a:cs typeface="+mn-cs"/>
              <a:sym typeface="Mathematica1" pitchFamily="2" charset="2"/>
            </a:endParaRPr>
          </a:p>
        </p:txBody>
      </p:sp>
      <p:sp>
        <p:nvSpPr>
          <p:cNvPr id="1098761" name="Text Box 9"/>
          <p:cNvSpPr txBox="1">
            <a:spLocks noChangeArrowheads="1"/>
          </p:cNvSpPr>
          <p:nvPr/>
        </p:nvSpPr>
        <p:spPr bwMode="auto">
          <a:xfrm>
            <a:off x="571500" y="5000625"/>
            <a:ext cx="3030538" cy="124618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sng" strike="noStrike" kern="1200" cap="none" spc="0" normalizeH="0" baseline="0" noProof="0" dirty="0">
                <a:ln>
                  <a:noFill/>
                </a:ln>
                <a:solidFill>
                  <a:srgbClr val="000066"/>
                </a:solidFill>
                <a:effectLst>
                  <a:outerShdw blurRad="38100" dist="38100" dir="2700000" algn="tl">
                    <a:srgbClr val="000000"/>
                  </a:outerShdw>
                </a:effectLst>
                <a:uLnTx/>
                <a:uFillTx/>
                <a:latin typeface="Constantia"/>
                <a:ea typeface="+mn-ea"/>
                <a:cs typeface="+mn-cs"/>
              </a:rPr>
              <a:t>complex macrophysics</a:t>
            </a:r>
            <a:r>
              <a:rPr kumimoji="0" lang="en-US" sz="1200" b="1" i="0" u="none" strike="noStrike" kern="1200" cap="none" spc="0" normalizeH="0" baseline="0" noProof="0" dirty="0">
                <a:ln>
                  <a:noFill/>
                </a:ln>
                <a:solidFill>
                  <a:srgbClr val="000066"/>
                </a:solidFill>
                <a:effectLst/>
                <a:uLnTx/>
                <a:uFillTx/>
                <a:latin typeface="Constantia"/>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1200" b="1" i="0" u="none" strike="noStrike" kern="1200" cap="none" spc="0" normalizeH="0" baseline="0" noProof="0" dirty="0">
                <a:ln>
                  <a:noFill/>
                </a:ln>
                <a:solidFill>
                  <a:srgbClr val="000066"/>
                </a:solidFill>
                <a:effectLst/>
                <a:uLnTx/>
                <a:uFillTx/>
                <a:latin typeface="Constantia"/>
                <a:ea typeface="+mn-ea"/>
                <a:cs typeface="+mn-cs"/>
              </a:rPr>
              <a:t>Fundamentals  known </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1200" b="1" i="0" u="none" strike="noStrike" kern="1200" cap="none" spc="0" normalizeH="0" baseline="0" noProof="0" dirty="0">
                <a:ln>
                  <a:noFill/>
                </a:ln>
                <a:solidFill>
                  <a:srgbClr val="000066"/>
                </a:solidFill>
                <a:effectLst/>
                <a:uLnTx/>
                <a:uFillTx/>
                <a:latin typeface="Constantia"/>
                <a:ea typeface="+mn-ea"/>
                <a:cs typeface="+mn-cs"/>
              </a:rPr>
              <a:t> complex interplay</a:t>
            </a:r>
          </a:p>
          <a:p>
            <a:pPr marL="0" marR="0" lvl="0" indent="0" algn="l" defTabSz="914400" rtl="0" eaLnBrk="1" fontAlgn="base" latinLnBrk="0" hangingPunct="1">
              <a:lnSpc>
                <a:spcPct val="100000"/>
              </a:lnSpc>
              <a:spcBef>
                <a:spcPct val="50000"/>
              </a:spcBef>
              <a:spcAft>
                <a:spcPct val="0"/>
              </a:spcAft>
              <a:buClrTx/>
              <a:buSzTx/>
              <a:buFontTx/>
              <a:buChar char="-"/>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096037070"/>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34820" name="Rectangle 5"/>
          <p:cNvSpPr>
            <a:spLocks noChangeArrowheads="1"/>
          </p:cNvSpPr>
          <p:nvPr/>
        </p:nvSpPr>
        <p:spPr bwMode="auto">
          <a:xfrm>
            <a:off x="179388" y="908721"/>
            <a:ext cx="8785225" cy="47523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288132" y="1291971"/>
            <a:ext cx="9720263" cy="410112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6000" b="1" dirty="0">
                <a:solidFill>
                  <a:prstClr val="white"/>
                </a:solidFill>
                <a:effectLst>
                  <a:outerShdw blurRad="38100" dist="38100" dir="2700000" algn="tl">
                    <a:srgbClr val="000000"/>
                  </a:outerShdw>
                </a:effectLst>
                <a:latin typeface="Constantia"/>
              </a:rPr>
              <a:t>Origins</a:t>
            </a: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4000" b="1" dirty="0">
                <a:solidFill>
                  <a:prstClr val="white"/>
                </a:solidFill>
                <a:effectLst>
                  <a:outerShdw blurRad="38100" dist="38100" dir="2700000" algn="tl">
                    <a:srgbClr val="000000"/>
                  </a:outerShdw>
                </a:effectLst>
                <a:latin typeface="Constantia"/>
              </a:rPr>
              <a:t>the Planck Epoch</a:t>
            </a:r>
            <a:endPar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316120843"/>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9">
            <a:extLst>
              <a:ext uri="{FF2B5EF4-FFF2-40B4-BE49-F238E27FC236}">
                <a16:creationId xmlns:a16="http://schemas.microsoft.com/office/drawing/2014/main" id="{F13A3AA0-E407-412B-ADF8-E843A385A8CD}"/>
              </a:ext>
            </a:extLst>
          </p:cNvPr>
          <p:cNvSpPr>
            <a:spLocks noChangeArrowheads="1"/>
          </p:cNvSpPr>
          <p:nvPr/>
        </p:nvSpPr>
        <p:spPr bwMode="auto">
          <a:xfrm>
            <a:off x="0" y="0"/>
            <a:ext cx="9144000" cy="1700213"/>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3" name="Text Box 28">
            <a:extLst>
              <a:ext uri="{FF2B5EF4-FFF2-40B4-BE49-F238E27FC236}">
                <a16:creationId xmlns:a16="http://schemas.microsoft.com/office/drawing/2014/main" id="{70204249-9F82-411C-AC97-6C904C85BAA0}"/>
              </a:ext>
            </a:extLst>
          </p:cNvPr>
          <p:cNvSpPr txBox="1">
            <a:spLocks noChangeArrowheads="1"/>
          </p:cNvSpPr>
          <p:nvPr/>
        </p:nvSpPr>
        <p:spPr bwMode="auto">
          <a:xfrm>
            <a:off x="0" y="3716338"/>
            <a:ext cx="90360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4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In principle, temperature T should rise to infinity as we probe earlier and earlier into the universe’s history:</a:t>
            </a: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endParaRPr kumimoji="0" lang="en-US" altLang="en-US" sz="2400" b="1" i="0" u="none" strike="noStrike" kern="1200" cap="none" spc="0" normalizeH="0" baseline="0" noProof="0">
              <a:ln>
                <a:noFill/>
              </a:ln>
              <a:solidFill>
                <a:srgbClr val="000099"/>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4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However, at that time the energy of the particles starts to reach values where quantum gravity effects become dominant. In other words, the de Broglie wavelength of the particles become comparable to their own Schwarzschild radius. </a:t>
            </a:r>
            <a:endParaRPr kumimoji="0" lang="en-US" altLang="en-US" sz="1800" b="1" i="0" u="none" strike="noStrike" kern="1200" cap="none" spc="0" normalizeH="0" baseline="0" noProof="0">
              <a:ln>
                <a:noFill/>
              </a:ln>
              <a:solidFill>
                <a:srgbClr val="000099"/>
              </a:solidFill>
              <a:effectLst/>
              <a:uLnTx/>
              <a:uFillTx/>
              <a:latin typeface="Papyrus" panose="03070502060502030205" pitchFamily="66" charset="0"/>
              <a:ea typeface="+mn-ea"/>
              <a:cs typeface="+mn-cs"/>
            </a:endParaRPr>
          </a:p>
        </p:txBody>
      </p:sp>
      <p:sp>
        <p:nvSpPr>
          <p:cNvPr id="415746" name="Text Box 2">
            <a:extLst>
              <a:ext uri="{FF2B5EF4-FFF2-40B4-BE49-F238E27FC236}">
                <a16:creationId xmlns:a16="http://schemas.microsoft.com/office/drawing/2014/main" id="{BA46CF24-1ED9-4132-8EBD-4F000705DF0C}"/>
              </a:ext>
            </a:extLst>
          </p:cNvPr>
          <p:cNvSpPr txBox="1">
            <a:spLocks noChangeArrowheads="1"/>
          </p:cNvSpPr>
          <p:nvPr/>
        </p:nvSpPr>
        <p:spPr bwMode="auto">
          <a:xfrm>
            <a:off x="0" y="2060575"/>
            <a:ext cx="9036050" cy="1465263"/>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a:ln>
                  <a:noFill/>
                </a:ln>
                <a:solidFill>
                  <a:srgbClr val="000099"/>
                </a:solidFill>
                <a:effectLst/>
                <a:uLnTx/>
                <a:uFillTx/>
                <a:latin typeface="Papyrus" pitchFamily="66" charset="0"/>
                <a:ea typeface="+mn-ea"/>
                <a:cs typeface="+mn-cs"/>
              </a:rPr>
              <a:t>                    </a:t>
            </a:r>
            <a:r>
              <a:rPr kumimoji="0" lang="en-US" sz="4800" b="1" i="0" u="sng" strike="noStrike" kern="1200" cap="none" spc="0" normalizeH="0" baseline="0" noProof="0">
                <a:ln>
                  <a:noFill/>
                </a:ln>
                <a:solidFill>
                  <a:srgbClr val="000099"/>
                </a:solidFill>
                <a:effectLst>
                  <a:outerShdw blurRad="38100" dist="38100" dir="2700000" algn="tl">
                    <a:srgbClr val="000000"/>
                  </a:outerShdw>
                </a:effectLst>
                <a:uLnTx/>
                <a:uFillTx/>
                <a:latin typeface="Papyrus" pitchFamily="66" charset="0"/>
                <a:ea typeface="+mn-ea"/>
                <a:cs typeface="+mn-cs"/>
              </a:rPr>
              <a:t>Planck Epoch</a:t>
            </a:r>
            <a:r>
              <a:rPr kumimoji="0" lang="en-US" sz="2000" b="1" i="0" u="none" strike="noStrike" kern="1200" cap="none" spc="0" normalizeH="0" baseline="0" noProof="0">
                <a:ln>
                  <a:noFill/>
                </a:ln>
                <a:solidFill>
                  <a:srgbClr val="000099"/>
                </a:solidFill>
                <a:effectLst/>
                <a:uLnTx/>
                <a:uFillTx/>
                <a:latin typeface="Papyrus" pitchFamily="66" charset="0"/>
                <a:ea typeface="+mn-ea"/>
                <a:cs typeface="+mn-cs"/>
              </a:rPr>
              <a:t>       </a:t>
            </a:r>
          </a:p>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99"/>
                </a:solidFill>
                <a:effectLst/>
                <a:uLnTx/>
                <a:uFillTx/>
                <a:latin typeface="Papyrus" pitchFamily="66" charset="0"/>
                <a:ea typeface="+mn-ea"/>
                <a:cs typeface="+mn-cs"/>
              </a:rPr>
              <a:t>                                                                  </a:t>
            </a:r>
            <a:r>
              <a:rPr kumimoji="0" lang="en-US" sz="2800" b="1" i="0" u="none" strike="noStrike" kern="1200" cap="none" spc="0" normalizeH="0" baseline="0" noProof="0">
                <a:ln>
                  <a:noFill/>
                </a:ln>
                <a:solidFill>
                  <a:srgbClr val="000099"/>
                </a:solidFill>
                <a:effectLst/>
                <a:uLnTx/>
                <a:uFillTx/>
                <a:latin typeface="Papyrus" pitchFamily="66" charset="0"/>
                <a:ea typeface="+mn-ea"/>
                <a:cs typeface="+mn-cs"/>
              </a:rPr>
              <a:t>t  &lt;  10</a:t>
            </a:r>
            <a:r>
              <a:rPr kumimoji="0" lang="en-US" sz="2800" b="1" i="0" u="none" strike="noStrike" kern="1200" cap="none" spc="0" normalizeH="0" baseline="30000" noProof="0">
                <a:ln>
                  <a:noFill/>
                </a:ln>
                <a:solidFill>
                  <a:srgbClr val="000099"/>
                </a:solidFill>
                <a:effectLst/>
                <a:uLnTx/>
                <a:uFillTx/>
                <a:latin typeface="Papyrus" pitchFamily="66" charset="0"/>
                <a:ea typeface="+mn-ea"/>
                <a:cs typeface="+mn-cs"/>
              </a:rPr>
              <a:t>-43</a:t>
            </a:r>
            <a:r>
              <a:rPr kumimoji="0" lang="en-US" sz="2800" b="1" i="0" u="none" strike="noStrike" kern="1200" cap="none" spc="0" normalizeH="0" baseline="0" noProof="0">
                <a:ln>
                  <a:noFill/>
                </a:ln>
                <a:solidFill>
                  <a:srgbClr val="000099"/>
                </a:solidFill>
                <a:effectLst/>
                <a:uLnTx/>
                <a:uFillTx/>
                <a:latin typeface="Papyrus" pitchFamily="66" charset="0"/>
                <a:ea typeface="+mn-ea"/>
                <a:cs typeface="+mn-cs"/>
              </a:rPr>
              <a:t> sec</a:t>
            </a:r>
            <a:r>
              <a:rPr kumimoji="0" lang="en-US" sz="2000" b="1" i="0" u="none" strike="noStrike" kern="1200" cap="none" spc="0" normalizeH="0" baseline="0" noProof="0">
                <a:ln>
                  <a:noFill/>
                </a:ln>
                <a:solidFill>
                  <a:srgbClr val="CC0099"/>
                </a:solidFill>
                <a:effectLst/>
                <a:uLnTx/>
                <a:uFillTx/>
                <a:latin typeface="Papyrus" pitchFamily="66" charset="0"/>
                <a:ea typeface="+mn-ea"/>
                <a:cs typeface="+mn-cs"/>
              </a:rPr>
              <a:t> </a:t>
            </a:r>
            <a:r>
              <a:rPr kumimoji="0" lang="en-US" sz="1800" b="1" i="0" u="none" strike="noStrike" kern="1200" cap="none" spc="0" normalizeH="0" baseline="0" noProof="0">
                <a:ln>
                  <a:noFill/>
                </a:ln>
                <a:solidFill>
                  <a:srgbClr val="CC0099"/>
                </a:solidFill>
                <a:effectLst/>
                <a:uLnTx/>
                <a:uFillTx/>
                <a:latin typeface="Papyrus" pitchFamily="66" charset="0"/>
                <a:ea typeface="+mn-ea"/>
                <a:cs typeface="+mn-cs"/>
              </a:rPr>
              <a:t> </a:t>
            </a:r>
          </a:p>
        </p:txBody>
      </p:sp>
      <p:sp>
        <p:nvSpPr>
          <p:cNvPr id="2055" name="Rectangle 3">
            <a:extLst>
              <a:ext uri="{FF2B5EF4-FFF2-40B4-BE49-F238E27FC236}">
                <a16:creationId xmlns:a16="http://schemas.microsoft.com/office/drawing/2014/main" id="{F594BCEA-6CAE-433C-BB00-E8F5F49AFB04}"/>
              </a:ext>
            </a:extLst>
          </p:cNvPr>
          <p:cNvSpPr>
            <a:spLocks noGrp="1" noChangeArrowheads="1"/>
          </p:cNvSpPr>
          <p:nvPr>
            <p:ph type="title"/>
          </p:nvPr>
        </p:nvSpPr>
        <p:spPr/>
        <p:txBody>
          <a:bodyPr/>
          <a:lstStyle/>
          <a:p>
            <a:pPr eaLnBrk="1" hangingPunct="1"/>
            <a:r>
              <a:rPr lang="en-US" altLang="en-US" sz="4800" b="1">
                <a:solidFill>
                  <a:srgbClr val="CC0000"/>
                </a:solidFill>
                <a:latin typeface="Papyrus" panose="03070502060502030205" pitchFamily="66" charset="0"/>
                <a:ea typeface="Batang" panose="02030600000101010101" pitchFamily="18" charset="-127"/>
              </a:rPr>
              <a:t>Thermal History:</a:t>
            </a:r>
            <a:br>
              <a:rPr lang="en-US" altLang="en-US" sz="4800" b="1">
                <a:solidFill>
                  <a:srgbClr val="CC0000"/>
                </a:solidFill>
                <a:latin typeface="Papyrus" panose="03070502060502030205" pitchFamily="66" charset="0"/>
                <a:ea typeface="Batang" panose="02030600000101010101" pitchFamily="18" charset="-127"/>
              </a:rPr>
            </a:br>
            <a:r>
              <a:rPr lang="en-US" altLang="en-US" sz="4800" b="1">
                <a:solidFill>
                  <a:srgbClr val="CC0000"/>
                </a:solidFill>
                <a:latin typeface="Papyrus" panose="03070502060502030205" pitchFamily="66" charset="0"/>
                <a:ea typeface="Batang" panose="02030600000101010101" pitchFamily="18" charset="-127"/>
              </a:rPr>
              <a:t>Episode by Episode</a:t>
            </a:r>
          </a:p>
        </p:txBody>
      </p:sp>
      <p:graphicFrame>
        <p:nvGraphicFramePr>
          <p:cNvPr id="2050" name="Object 13">
            <a:extLst>
              <a:ext uri="{FF2B5EF4-FFF2-40B4-BE49-F238E27FC236}">
                <a16:creationId xmlns:a16="http://schemas.microsoft.com/office/drawing/2014/main" id="{013C1CFF-F0FA-477A-807E-2694E9E9C6DD}"/>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54368" name="Equation" r:id="rId3" imgW="114120" imgH="215640" progId="Equation.3">
                  <p:embed/>
                </p:oleObj>
              </mc:Choice>
              <mc:Fallback>
                <p:oleObj name="Equation" r:id="rId3" imgW="114120" imgH="215640" progId="Equation.3">
                  <p:embed/>
                  <p:pic>
                    <p:nvPicPr>
                      <p:cNvPr id="2050" name="Object 13">
                        <a:extLst>
                          <a:ext uri="{FF2B5EF4-FFF2-40B4-BE49-F238E27FC236}">
                            <a16:creationId xmlns:a16="http://schemas.microsoft.com/office/drawing/2014/main" id="{013C1CFF-F0FA-477A-807E-2694E9E9C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15">
            <a:extLst>
              <a:ext uri="{FF2B5EF4-FFF2-40B4-BE49-F238E27FC236}">
                <a16:creationId xmlns:a16="http://schemas.microsoft.com/office/drawing/2014/main" id="{CBC222EC-1442-4E1F-8BE7-6B031B3006DB}"/>
              </a:ext>
            </a:extLst>
          </p:cNvPr>
          <p:cNvGraphicFramePr>
            <a:graphicFrameLocks noGrp="1" noChangeAspect="1"/>
          </p:cNvGraphicFramePr>
          <p:nvPr>
            <p:ph sz="quarter" idx="2"/>
          </p:nvPr>
        </p:nvGraphicFramePr>
        <p:xfrm>
          <a:off x="3203575" y="4508500"/>
          <a:ext cx="2665413" cy="631825"/>
        </p:xfrm>
        <a:graphic>
          <a:graphicData uri="http://schemas.openxmlformats.org/presentationml/2006/ole">
            <mc:AlternateContent xmlns:mc="http://schemas.openxmlformats.org/markup-compatibility/2006">
              <mc:Choice xmlns:v="urn:schemas-microsoft-com:vml" Requires="v">
                <p:oleObj spid="_x0000_s354369" name="Equation" r:id="rId5" imgW="965160" imgH="228600" progId="Equation.3">
                  <p:embed/>
                </p:oleObj>
              </mc:Choice>
              <mc:Fallback>
                <p:oleObj name="Equation" r:id="rId5" imgW="965160" imgH="228600" progId="Equation.3">
                  <p:embed/>
                  <p:pic>
                    <p:nvPicPr>
                      <p:cNvPr id="2051" name="Object 15">
                        <a:extLst>
                          <a:ext uri="{FF2B5EF4-FFF2-40B4-BE49-F238E27FC236}">
                            <a16:creationId xmlns:a16="http://schemas.microsoft.com/office/drawing/2014/main" id="{CBC222EC-1442-4E1F-8BE7-6B031B3006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4508500"/>
                        <a:ext cx="2665413"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AutoShape 26">
            <a:extLst>
              <a:ext uri="{FF2B5EF4-FFF2-40B4-BE49-F238E27FC236}">
                <a16:creationId xmlns:a16="http://schemas.microsoft.com/office/drawing/2014/main" id="{8E78E1BB-F38C-4C10-9F66-EA7D04EADCC8}"/>
              </a:ext>
            </a:extLst>
          </p:cNvPr>
          <p:cNvSpPr>
            <a:spLocks noChangeArrowheads="1"/>
          </p:cNvSpPr>
          <p:nvPr/>
        </p:nvSpPr>
        <p:spPr bwMode="auto">
          <a:xfrm>
            <a:off x="2484438" y="1916113"/>
            <a:ext cx="4248150" cy="1584325"/>
          </a:xfrm>
          <a:prstGeom prst="roundRect">
            <a:avLst>
              <a:gd name="adj" fmla="val 16667"/>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55" name="Rectangle 19">
            <a:extLst>
              <a:ext uri="{FF2B5EF4-FFF2-40B4-BE49-F238E27FC236}">
                <a16:creationId xmlns:a16="http://schemas.microsoft.com/office/drawing/2014/main" id="{2E72928B-E366-445C-86D9-87DBC51B03D3}"/>
              </a:ext>
            </a:extLst>
          </p:cNvPr>
          <p:cNvSpPr>
            <a:spLocks noChangeArrowheads="1"/>
          </p:cNvSpPr>
          <p:nvPr/>
        </p:nvSpPr>
        <p:spPr bwMode="auto">
          <a:xfrm>
            <a:off x="0" y="0"/>
            <a:ext cx="9144000" cy="1125538"/>
          </a:xfrm>
          <a:prstGeom prst="rect">
            <a:avLst/>
          </a:prstGeom>
          <a:solidFill>
            <a:srgbClr val="FFFF99"/>
          </a:solidFill>
          <a:ln w="38100">
            <a:solidFill>
              <a:srgbClr val="FF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000099"/>
              </a:solidFill>
              <a:effectLst>
                <a:outerShdw blurRad="38100" dist="38100" dir="2700000" algn="tl">
                  <a:srgbClr val="000000"/>
                </a:outerShdw>
              </a:effectLst>
              <a:uLnTx/>
              <a:uFillTx/>
              <a:latin typeface="Papyrus" pitchFamily="66" charset="0"/>
              <a:ea typeface="+mn-ea"/>
              <a:cs typeface="+mn-cs"/>
            </a:endParaRPr>
          </a:p>
        </p:txBody>
      </p:sp>
      <p:sp>
        <p:nvSpPr>
          <p:cNvPr id="3076" name="AutoShape 18">
            <a:extLst>
              <a:ext uri="{FF2B5EF4-FFF2-40B4-BE49-F238E27FC236}">
                <a16:creationId xmlns:a16="http://schemas.microsoft.com/office/drawing/2014/main" id="{83BD1369-D9EF-4737-B925-FA57526C7524}"/>
              </a:ext>
            </a:extLst>
          </p:cNvPr>
          <p:cNvSpPr>
            <a:spLocks noChangeArrowheads="1"/>
          </p:cNvSpPr>
          <p:nvPr/>
        </p:nvSpPr>
        <p:spPr bwMode="auto">
          <a:xfrm>
            <a:off x="1619250" y="2636838"/>
            <a:ext cx="5832475" cy="2160587"/>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 name="Text Box 16">
            <a:extLst>
              <a:ext uri="{FF2B5EF4-FFF2-40B4-BE49-F238E27FC236}">
                <a16:creationId xmlns:a16="http://schemas.microsoft.com/office/drawing/2014/main" id="{0E782257-9786-4B95-A7A9-FF12719BC98E}"/>
              </a:ext>
            </a:extLst>
          </p:cNvPr>
          <p:cNvSpPr txBox="1">
            <a:spLocks noChangeArrowheads="1"/>
          </p:cNvSpPr>
          <p:nvPr/>
        </p:nvSpPr>
        <p:spPr bwMode="auto">
          <a:xfrm>
            <a:off x="0" y="1700213"/>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Once the de Broglie wavelength is smaller than the corresponding Schwarzschild radius, the particle has essentially become a “quantum black hole”:</a:t>
            </a:r>
          </a:p>
          <a:p>
            <a:pPr marL="0" marR="0" lvl="0" indent="0"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a:ln>
                  <a:noFill/>
                </a:ln>
                <a:solidFill>
                  <a:srgbClr val="777777"/>
                </a:solidFill>
                <a:effectLst/>
                <a:uLnTx/>
                <a:uFillTx/>
                <a:latin typeface="Papyrus" panose="03070502060502030205" pitchFamily="66" charset="0"/>
                <a:ea typeface="+mn-ea"/>
                <a:cs typeface="+mn-cs"/>
              </a:rPr>
              <a:t>de Broglie wavelength:</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2800" b="0" i="0" u="none" strike="noStrike" kern="1200" cap="none" spc="0" normalizeH="0" baseline="0" noProof="0">
                <a:ln>
                  <a:noFill/>
                </a:ln>
                <a:solidFill>
                  <a:srgbClr val="777777"/>
                </a:solidFill>
                <a:effectLst/>
                <a:uLnTx/>
                <a:uFillTx/>
                <a:latin typeface="Arial" panose="020B0604020202020204" pitchFamily="34" charset="0"/>
                <a:ea typeface="+mn-ea"/>
                <a:cs typeface="Arial" panose="020B0604020202020204" pitchFamily="34" charset="0"/>
              </a:rPr>
              <a:t>≤</a:t>
            </a:r>
            <a:r>
              <a:rPr kumimoji="0" lang="en-US" altLang="en-US" sz="2800" b="0" i="0" u="none" strike="noStrike" kern="1200" cap="none" spc="0" normalizeH="0" baseline="0" noProof="0">
                <a:ln>
                  <a:noFill/>
                </a:ln>
                <a:solidFill>
                  <a:srgbClr val="777777"/>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a:ln>
                  <a:noFill/>
                </a:ln>
                <a:solidFill>
                  <a:srgbClr val="777777"/>
                </a:solidFill>
                <a:effectLst/>
                <a:uLnTx/>
                <a:uFillTx/>
                <a:latin typeface="Papyrus" panose="03070502060502030205" pitchFamily="66" charset="0"/>
                <a:ea typeface="+mn-ea"/>
                <a:cs typeface="+mn-cs"/>
              </a:rPr>
              <a:t>Schwarzschild radius:</a:t>
            </a:r>
          </a:p>
        </p:txBody>
      </p:sp>
      <p:sp>
        <p:nvSpPr>
          <p:cNvPr id="3078" name="Rectangle 3">
            <a:extLst>
              <a:ext uri="{FF2B5EF4-FFF2-40B4-BE49-F238E27FC236}">
                <a16:creationId xmlns:a16="http://schemas.microsoft.com/office/drawing/2014/main" id="{ED09BC14-24D0-4D75-B037-50A31C8E0941}"/>
              </a:ext>
            </a:extLst>
          </p:cNvPr>
          <p:cNvSpPr>
            <a:spLocks noGrp="1" noChangeArrowheads="1"/>
          </p:cNvSpPr>
          <p:nvPr>
            <p:ph type="title"/>
          </p:nvPr>
        </p:nvSpPr>
        <p:spPr>
          <a:xfrm>
            <a:off x="0" y="0"/>
            <a:ext cx="9144000" cy="1143000"/>
          </a:xfrm>
        </p:spPr>
        <p:txBody>
          <a:bodyPr/>
          <a:lstStyle/>
          <a:p>
            <a:pPr algn="l" eaLnBrk="1" hangingPunct="1"/>
            <a:r>
              <a:rPr lang="en-US" altLang="en-US" sz="4800" b="1">
                <a:solidFill>
                  <a:srgbClr val="CC0000"/>
                </a:solidFill>
                <a:latin typeface="Papyrus" panose="03070502060502030205" pitchFamily="66" charset="0"/>
                <a:ea typeface="Batang" panose="02030600000101010101" pitchFamily="18" charset="-127"/>
              </a:rPr>
              <a:t>Thermal History:    Planck Epoch</a:t>
            </a:r>
          </a:p>
        </p:txBody>
      </p:sp>
      <p:graphicFrame>
        <p:nvGraphicFramePr>
          <p:cNvPr id="3074" name="Object 4">
            <a:extLst>
              <a:ext uri="{FF2B5EF4-FFF2-40B4-BE49-F238E27FC236}">
                <a16:creationId xmlns:a16="http://schemas.microsoft.com/office/drawing/2014/main" id="{EC06418A-AAAA-4B32-9B1B-E9FE05DD8EC1}"/>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55361" name="Equation" r:id="rId3" imgW="114120" imgH="215640" progId="Equation.3">
                  <p:embed/>
                </p:oleObj>
              </mc:Choice>
              <mc:Fallback>
                <p:oleObj name="Equation" r:id="rId3" imgW="114120" imgH="215640" progId="Equation.3">
                  <p:embed/>
                  <p:pic>
                    <p:nvPicPr>
                      <p:cNvPr id="3074" name="Object 4">
                        <a:extLst>
                          <a:ext uri="{FF2B5EF4-FFF2-40B4-BE49-F238E27FC236}">
                            <a16:creationId xmlns:a16="http://schemas.microsoft.com/office/drawing/2014/main" id="{EC06418A-AAAA-4B32-9B1B-E9FE05DD8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9" name="Picture 12" descr="debroglie">
            <a:extLst>
              <a:ext uri="{FF2B5EF4-FFF2-40B4-BE49-F238E27FC236}">
                <a16:creationId xmlns:a16="http://schemas.microsoft.com/office/drawing/2014/main" id="{A25B7C10-FD2C-4904-BC42-E8C584E51AC9}"/>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364163" y="2636838"/>
            <a:ext cx="1778000" cy="1060450"/>
          </a:xfrm>
          <a:noFill/>
        </p:spPr>
      </p:pic>
      <p:pic>
        <p:nvPicPr>
          <p:cNvPr id="3080" name="Picture 14" descr="schwarzschild">
            <a:extLst>
              <a:ext uri="{FF2B5EF4-FFF2-40B4-BE49-F238E27FC236}">
                <a16:creationId xmlns:a16="http://schemas.microsoft.com/office/drawing/2014/main" id="{E11F3887-C723-4899-B0DD-B85D2E7D356A}"/>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292725" y="3789363"/>
            <a:ext cx="1987550" cy="1020762"/>
          </a:xfrm>
          <a:noFill/>
        </p:spPr>
      </p:pic>
      <p:sp>
        <p:nvSpPr>
          <p:cNvPr id="3081" name="Text Box 17">
            <a:extLst>
              <a:ext uri="{FF2B5EF4-FFF2-40B4-BE49-F238E27FC236}">
                <a16:creationId xmlns:a16="http://schemas.microsoft.com/office/drawing/2014/main" id="{D9DF817E-3D24-4C1E-A039-F5171A34D7AF}"/>
              </a:ext>
            </a:extLst>
          </p:cNvPr>
          <p:cNvSpPr txBox="1">
            <a:spLocks noChangeArrowheads="1"/>
          </p:cNvSpPr>
          <p:nvPr/>
        </p:nvSpPr>
        <p:spPr bwMode="auto">
          <a:xfrm>
            <a:off x="0" y="4941888"/>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These two mass scales define the epoch of quantum cosmology, in which the purely deterministic metric description of gravity by the theory of relativity needs to be augmented by a theory incorporating quantum effects: quantum gravity. </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21" name="Rectangle 13">
            <a:extLst>
              <a:ext uri="{FF2B5EF4-FFF2-40B4-BE49-F238E27FC236}">
                <a16:creationId xmlns:a16="http://schemas.microsoft.com/office/drawing/2014/main" id="{D32C42A1-1CA6-428C-9E88-F20F88D92C8D}"/>
              </a:ext>
            </a:extLst>
          </p:cNvPr>
          <p:cNvSpPr>
            <a:spLocks noChangeArrowheads="1"/>
          </p:cNvSpPr>
          <p:nvPr/>
        </p:nvSpPr>
        <p:spPr bwMode="auto">
          <a:xfrm>
            <a:off x="0" y="0"/>
            <a:ext cx="9144000" cy="1125538"/>
          </a:xfrm>
          <a:prstGeom prst="rect">
            <a:avLst/>
          </a:prstGeom>
          <a:solidFill>
            <a:srgbClr val="FFFF99"/>
          </a:solidFill>
          <a:ln w="38100">
            <a:solidFill>
              <a:srgbClr val="FF00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000099"/>
              </a:solidFill>
              <a:effectLst>
                <a:outerShdw blurRad="38100" dist="38100" dir="2700000" algn="tl">
                  <a:srgbClr val="000000"/>
                </a:outerShdw>
              </a:effectLst>
              <a:uLnTx/>
              <a:uFillTx/>
              <a:latin typeface="Papyrus" pitchFamily="66" charset="0"/>
              <a:ea typeface="+mn-ea"/>
              <a:cs typeface="+mn-cs"/>
            </a:endParaRPr>
          </a:p>
        </p:txBody>
      </p:sp>
      <p:sp>
        <p:nvSpPr>
          <p:cNvPr id="4100" name="Text Box 7">
            <a:extLst>
              <a:ext uri="{FF2B5EF4-FFF2-40B4-BE49-F238E27FC236}">
                <a16:creationId xmlns:a16="http://schemas.microsoft.com/office/drawing/2014/main" id="{4B870DC5-775F-42A4-8F56-53FCF82C3310}"/>
              </a:ext>
            </a:extLst>
          </p:cNvPr>
          <p:cNvSpPr txBox="1">
            <a:spLocks noChangeArrowheads="1"/>
          </p:cNvSpPr>
          <p:nvPr/>
        </p:nvSpPr>
        <p:spPr bwMode="auto">
          <a:xfrm>
            <a:off x="0" y="1196975"/>
            <a:ext cx="914400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99"/>
                </a:solidFill>
                <a:effectLst/>
                <a:uLnTx/>
                <a:uFillTx/>
                <a:latin typeface="Papyrus" panose="03070502060502030205" pitchFamily="66" charset="0"/>
                <a:ea typeface="+mn-ea"/>
                <a:cs typeface="+mn-cs"/>
              </a:rPr>
              <a:t>On the basis of the expressions of the de Broglie wavelength and the Schwarzschild radius we may infer the typical mass scale, length scale and timescale for this epoch of quantum cosmology: </a:t>
            </a:r>
          </a:p>
          <a:p>
            <a:pPr marL="0" marR="0" lvl="0" indent="0" algn="l" defTabSz="914400" rtl="0" eaLnBrk="1" fontAlgn="base" latinLnBrk="0" hangingPunct="1">
              <a:lnSpc>
                <a:spcPct val="15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99"/>
                </a:solidFill>
                <a:effectLst/>
                <a:uLnTx/>
                <a:uFillTx/>
                <a:latin typeface="Papyrus" panose="03070502060502030205" pitchFamily="66" charset="0"/>
                <a:ea typeface="+mn-ea"/>
                <a:cs typeface="+mn-cs"/>
              </a:rPr>
              <a:t>                                                                                                 </a:t>
            </a:r>
            <a:r>
              <a:rPr kumimoji="0" lang="en-US" altLang="en-US" sz="2400" b="1" i="0" u="none" strike="noStrike" kern="1200" cap="none" spc="0" normalizeH="0" baseline="0" noProof="0" dirty="0">
                <a:ln>
                  <a:noFill/>
                </a:ln>
                <a:solidFill>
                  <a:srgbClr val="777777"/>
                </a:solidFill>
                <a:effectLst/>
                <a:uLnTx/>
                <a:uFillTx/>
                <a:latin typeface="Papyrus" panose="03070502060502030205" pitchFamily="66" charset="0"/>
                <a:ea typeface="+mn-ea"/>
                <a:cs typeface="+mn-cs"/>
              </a:rPr>
              <a:t>Planck Mass</a:t>
            </a:r>
            <a:endParaRPr kumimoji="0" lang="en-US" altLang="en-US" sz="2400" b="1" i="0" u="none" strike="noStrike" kern="1200" cap="none" spc="0" normalizeH="0" baseline="0" noProof="0" dirty="0">
              <a:ln>
                <a:noFill/>
              </a:ln>
              <a:solidFill>
                <a:srgbClr val="000099"/>
              </a:solidFill>
              <a:effectLst/>
              <a:uLnTx/>
              <a:uFillTx/>
              <a:latin typeface="Papyrus" panose="03070502060502030205" pitchFamily="66" charset="0"/>
              <a:ea typeface="+mn-ea"/>
              <a:cs typeface="+mn-cs"/>
            </a:endParaRPr>
          </a:p>
          <a:p>
            <a:pPr marL="0" marR="0" lvl="0" indent="0" algn="l" defTabSz="914400" rtl="0" eaLnBrk="1" fontAlgn="base" latinLnBrk="0" hangingPunct="1">
              <a:lnSpc>
                <a:spcPct val="15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99"/>
                </a:solidFill>
                <a:effectLst/>
                <a:uLnTx/>
                <a:uFillTx/>
                <a:latin typeface="Papyrus" panose="03070502060502030205" pitchFamily="66" charset="0"/>
                <a:ea typeface="+mn-ea"/>
                <a:cs typeface="+mn-cs"/>
              </a:rPr>
              <a:t>                                                                                                 </a:t>
            </a:r>
            <a:r>
              <a:rPr kumimoji="0" lang="en-US" altLang="en-US" sz="2400" b="1" i="0" u="none" strike="noStrike" kern="1200" cap="none" spc="0" normalizeH="0" baseline="0" noProof="0" dirty="0">
                <a:ln>
                  <a:noFill/>
                </a:ln>
                <a:solidFill>
                  <a:srgbClr val="777777"/>
                </a:solidFill>
                <a:effectLst/>
                <a:uLnTx/>
                <a:uFillTx/>
                <a:latin typeface="Papyrus" panose="03070502060502030205" pitchFamily="66" charset="0"/>
                <a:ea typeface="+mn-ea"/>
                <a:cs typeface="+mn-cs"/>
              </a:rPr>
              <a:t>Planck Length</a:t>
            </a:r>
          </a:p>
          <a:p>
            <a:pPr marL="0" marR="0" lvl="0" indent="0" algn="l" defTabSz="914400" rtl="0" eaLnBrk="1" fontAlgn="base" latinLnBrk="0" hangingPunct="1">
              <a:lnSpc>
                <a:spcPct val="15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777777"/>
                </a:solidFill>
                <a:effectLst/>
                <a:uLnTx/>
                <a:uFillTx/>
                <a:latin typeface="Papyrus" panose="03070502060502030205" pitchFamily="66" charset="0"/>
                <a:ea typeface="+mn-ea"/>
                <a:cs typeface="+mn-cs"/>
              </a:rPr>
              <a:t>                                                                                                 Planck Time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99"/>
                </a:solidFill>
                <a:effectLst/>
                <a:uLnTx/>
                <a:uFillTx/>
                <a:latin typeface="Papyrus" panose="03070502060502030205" pitchFamily="66" charset="0"/>
                <a:ea typeface="+mn-ea"/>
                <a:cs typeface="+mn-cs"/>
              </a:rPr>
              <a:t>Because our physics cannot yet handle quantum black holes, i.e. because we do not have any viable theory of quantum gravity we cannot answer sensibly questions on what happened before the Planck time.  In other words, we are not able to probe the ultimate cosmic singularity … some ideas of how things may have been do exist …</a:t>
            </a:r>
          </a:p>
        </p:txBody>
      </p:sp>
      <p:sp>
        <p:nvSpPr>
          <p:cNvPr id="4101" name="Rectangle 3">
            <a:extLst>
              <a:ext uri="{FF2B5EF4-FFF2-40B4-BE49-F238E27FC236}">
                <a16:creationId xmlns:a16="http://schemas.microsoft.com/office/drawing/2014/main" id="{DD3681C3-ECE8-4D5F-9AAA-F3AD8DFD925B}"/>
              </a:ext>
            </a:extLst>
          </p:cNvPr>
          <p:cNvSpPr>
            <a:spLocks noGrp="1" noChangeArrowheads="1"/>
          </p:cNvSpPr>
          <p:nvPr>
            <p:ph type="title"/>
          </p:nvPr>
        </p:nvSpPr>
        <p:spPr>
          <a:xfrm>
            <a:off x="0" y="0"/>
            <a:ext cx="9144000" cy="1143000"/>
          </a:xfrm>
        </p:spPr>
        <p:txBody>
          <a:bodyPr/>
          <a:lstStyle/>
          <a:p>
            <a:pPr algn="l" eaLnBrk="1" hangingPunct="1"/>
            <a:r>
              <a:rPr lang="en-US" altLang="en-US" sz="4800" b="1">
                <a:solidFill>
                  <a:srgbClr val="CC0000"/>
                </a:solidFill>
                <a:latin typeface="Papyrus" panose="03070502060502030205" pitchFamily="66" charset="0"/>
                <a:ea typeface="Batang" panose="02030600000101010101" pitchFamily="18" charset="-127"/>
              </a:rPr>
              <a:t>Thermal History:    Planck Epoch</a:t>
            </a:r>
          </a:p>
        </p:txBody>
      </p:sp>
      <p:graphicFrame>
        <p:nvGraphicFramePr>
          <p:cNvPr id="4098" name="Object 4">
            <a:extLst>
              <a:ext uri="{FF2B5EF4-FFF2-40B4-BE49-F238E27FC236}">
                <a16:creationId xmlns:a16="http://schemas.microsoft.com/office/drawing/2014/main" id="{213A4D32-75CC-4674-86F8-FFB51ED01FDD}"/>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56385" name="Equation" r:id="rId3" imgW="114120" imgH="215640" progId="Equation.3">
                  <p:embed/>
                </p:oleObj>
              </mc:Choice>
              <mc:Fallback>
                <p:oleObj name="Equation" r:id="rId3" imgW="114120" imgH="215640" progId="Equation.3">
                  <p:embed/>
                  <p:pic>
                    <p:nvPicPr>
                      <p:cNvPr id="4098" name="Object 4">
                        <a:extLst>
                          <a:ext uri="{FF2B5EF4-FFF2-40B4-BE49-F238E27FC236}">
                            <a16:creationId xmlns:a16="http://schemas.microsoft.com/office/drawing/2014/main" id="{213A4D32-75CC-4674-86F8-FFB51ED01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2" name="Picture 10" descr="planckmass">
            <a:extLst>
              <a:ext uri="{FF2B5EF4-FFF2-40B4-BE49-F238E27FC236}">
                <a16:creationId xmlns:a16="http://schemas.microsoft.com/office/drawing/2014/main" id="{4D08D964-526E-45C2-9CFE-1429B02A3712}"/>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900113" y="2276475"/>
            <a:ext cx="4038600" cy="2643188"/>
          </a:xfrm>
          <a:noFill/>
        </p:spPr>
      </p:pic>
      <p:sp>
        <p:nvSpPr>
          <p:cNvPr id="4103" name="AutoShape 12">
            <a:extLst>
              <a:ext uri="{FF2B5EF4-FFF2-40B4-BE49-F238E27FC236}">
                <a16:creationId xmlns:a16="http://schemas.microsoft.com/office/drawing/2014/main" id="{0DC3FC74-0896-4981-ADB4-BBCA26628D4B}"/>
              </a:ext>
            </a:extLst>
          </p:cNvPr>
          <p:cNvSpPr>
            <a:spLocks noChangeArrowheads="1"/>
          </p:cNvSpPr>
          <p:nvPr/>
        </p:nvSpPr>
        <p:spPr bwMode="auto">
          <a:xfrm>
            <a:off x="755650" y="2276475"/>
            <a:ext cx="7777163" cy="2449513"/>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500063" y="4786313"/>
            <a:ext cx="8143875" cy="157162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86019" name="Rectangle 3"/>
          <p:cNvSpPr>
            <a:spLocks noChangeArrowheads="1"/>
          </p:cNvSpPr>
          <p:nvPr/>
        </p:nvSpPr>
        <p:spPr bwMode="auto">
          <a:xfrm>
            <a:off x="500063" y="1214438"/>
            <a:ext cx="4244975" cy="2571750"/>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graphicFrame>
        <p:nvGraphicFramePr>
          <p:cNvPr id="62466" name="Object 2"/>
          <p:cNvGraphicFramePr>
            <a:graphicFrameLocks noChangeAspect="1"/>
          </p:cNvGraphicFramePr>
          <p:nvPr/>
        </p:nvGraphicFramePr>
        <p:xfrm>
          <a:off x="714375" y="1357313"/>
          <a:ext cx="3505200" cy="857250"/>
        </p:xfrm>
        <a:graphic>
          <a:graphicData uri="http://schemas.openxmlformats.org/presentationml/2006/ole">
            <mc:AlternateContent xmlns:mc="http://schemas.openxmlformats.org/markup-compatibility/2006">
              <mc:Choice xmlns:v="urn:schemas-microsoft-com:vml" Requires="v">
                <p:oleObj spid="_x0000_s340081" name="Equation" r:id="rId3" imgW="1765080" imgH="431640" progId="Equation.DSMT4">
                  <p:embed/>
                </p:oleObj>
              </mc:Choice>
              <mc:Fallback>
                <p:oleObj name="Equation" r:id="rId3" imgW="1765080" imgH="431640" progId="Equation.DSMT4">
                  <p:embed/>
                  <p:pic>
                    <p:nvPicPr>
                      <p:cNvPr id="624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1357313"/>
                        <a:ext cx="35052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714375" y="2571750"/>
          <a:ext cx="3786188" cy="1017588"/>
        </p:xfrm>
        <a:graphic>
          <a:graphicData uri="http://schemas.openxmlformats.org/presentationml/2006/ole">
            <mc:AlternateContent xmlns:mc="http://schemas.openxmlformats.org/markup-compatibility/2006">
              <mc:Choice xmlns:v="urn:schemas-microsoft-com:vml" Requires="v">
                <p:oleObj spid="_x0000_s340082" name="Equation" r:id="rId5" imgW="1701720" imgH="457200" progId="Equation.DSMT4">
                  <p:embed/>
                </p:oleObj>
              </mc:Choice>
              <mc:Fallback>
                <p:oleObj name="Equation" r:id="rId5" imgW="1701720" imgH="457200" progId="Equation.DSMT4">
                  <p:embed/>
                  <p:pic>
                    <p:nvPicPr>
                      <p:cNvPr id="6246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2571750"/>
                        <a:ext cx="3786188" cy="101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FRW    Dynamics</a:t>
            </a:r>
          </a:p>
        </p:txBody>
      </p:sp>
      <p:sp>
        <p:nvSpPr>
          <p:cNvPr id="7" name="TextBox 6"/>
          <p:cNvSpPr txBox="1"/>
          <p:nvPr/>
        </p:nvSpPr>
        <p:spPr>
          <a:xfrm>
            <a:off x="5072063" y="1571625"/>
            <a:ext cx="3643312" cy="18161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To  find  solutions  a(t) for the expansion  history of the Universe, for  a particular FRW Universe ,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one needs to know how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density  </a:t>
            </a:r>
            <a:r>
              <a:rPr lang="en-US" sz="1600" b="1" dirty="0">
                <a:solidFill>
                  <a:prstClr val="white"/>
                </a:solidFill>
                <a:latin typeface="Constantia"/>
                <a:sym typeface="Mathematica1"/>
              </a:rPr>
              <a:t>ρ</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and pressure p(t) evolve as function of a(t) </a:t>
            </a:r>
            <a:endParaRPr kumimoji="0" lang="en-US" sz="1600" b="1" i="0" u="none" strike="noStrike" kern="1200" cap="none" spc="0" normalizeH="0" baseline="0" noProof="0" dirty="0">
              <a:ln>
                <a:noFill/>
              </a:ln>
              <a:solidFill>
                <a:prstClr val="white"/>
              </a:solidFill>
              <a:effectLst/>
              <a:uLnTx/>
              <a:uFillTx/>
              <a:latin typeface="Constantia"/>
              <a:ea typeface="+mn-ea"/>
              <a:cs typeface="+mn-cs"/>
            </a:endParaRPr>
          </a:p>
        </p:txBody>
      </p:sp>
      <p:sp>
        <p:nvSpPr>
          <p:cNvPr id="8" name="Rectangle 7"/>
          <p:cNvSpPr/>
          <p:nvPr/>
        </p:nvSpPr>
        <p:spPr>
          <a:xfrm>
            <a:off x="4857750" y="1214438"/>
            <a:ext cx="3786188" cy="2571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9" name="TextBox 8"/>
          <p:cNvSpPr txBox="1"/>
          <p:nvPr/>
        </p:nvSpPr>
        <p:spPr>
          <a:xfrm>
            <a:off x="785813" y="4000500"/>
            <a:ext cx="8358187"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FRW  equations  are implicitly  equivalent  to a third Einstein equation,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energy equation, </a:t>
            </a:r>
          </a:p>
        </p:txBody>
      </p:sp>
      <p:sp>
        <p:nvSpPr>
          <p:cNvPr id="10" name="Rectangle 9"/>
          <p:cNvSpPr/>
          <p:nvPr/>
        </p:nvSpPr>
        <p:spPr>
          <a:xfrm>
            <a:off x="500063" y="3929063"/>
            <a:ext cx="8143875"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2468" name="Object 4"/>
          <p:cNvGraphicFramePr>
            <a:graphicFrameLocks noChangeAspect="1"/>
          </p:cNvGraphicFramePr>
          <p:nvPr/>
        </p:nvGraphicFramePr>
        <p:xfrm>
          <a:off x="2428875" y="4857750"/>
          <a:ext cx="4214813" cy="1433513"/>
        </p:xfrm>
        <a:graphic>
          <a:graphicData uri="http://schemas.openxmlformats.org/presentationml/2006/ole">
            <mc:AlternateContent xmlns:mc="http://schemas.openxmlformats.org/markup-compatibility/2006">
              <mc:Choice xmlns:v="urn:schemas-microsoft-com:vml" Requires="v">
                <p:oleObj spid="_x0000_s340083" name="Equation" r:id="rId7" imgW="1269720" imgH="431640" progId="Equation.DSMT4">
                  <p:embed/>
                </p:oleObj>
              </mc:Choice>
              <mc:Fallback>
                <p:oleObj name="Equation" r:id="rId7" imgW="1269720" imgH="431640" progId="Equation.DSMT4">
                  <p:embed/>
                  <p:pic>
                    <p:nvPicPr>
                      <p:cNvPr id="6246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4857750"/>
                        <a:ext cx="4214813"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61621648"/>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34820" name="Rectangle 5"/>
          <p:cNvSpPr>
            <a:spLocks noChangeArrowheads="1"/>
          </p:cNvSpPr>
          <p:nvPr/>
        </p:nvSpPr>
        <p:spPr bwMode="auto">
          <a:xfrm>
            <a:off x="179388" y="908721"/>
            <a:ext cx="8785225" cy="47523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288132" y="1291971"/>
            <a:ext cx="9720263" cy="328551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5000" b="1" dirty="0">
                <a:solidFill>
                  <a:prstClr val="white"/>
                </a:solidFill>
                <a:effectLst>
                  <a:outerShdw blurRad="38100" dist="38100" dir="2700000" algn="tl">
                    <a:srgbClr val="000000"/>
                  </a:outerShdw>
                </a:effectLst>
                <a:latin typeface="Constantia"/>
              </a:rPr>
              <a:t>Statistical Equilibrium</a:t>
            </a:r>
            <a:endParaRPr kumimoji="0" lang="en-US" sz="5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259279987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8" y="404664"/>
            <a:ext cx="9720263" cy="64171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lang="en-US" sz="6000" b="1" dirty="0">
                <a:solidFill>
                  <a:prstClr val="white"/>
                </a:solidFill>
                <a:effectLst>
                  <a:outerShdw blurRad="38100" dist="38100" dir="2700000" algn="tl">
                    <a:srgbClr val="000000"/>
                  </a:outerShdw>
                </a:effectLst>
                <a:latin typeface="Constantia"/>
              </a:rPr>
              <a:t>Maxwell-Boltzmann</a:t>
            </a:r>
            <a:endPar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p:txBody>
      </p:sp>
      <p:graphicFrame>
        <p:nvGraphicFramePr>
          <p:cNvPr id="7" name="Object 6">
            <a:extLst>
              <a:ext uri="{FF2B5EF4-FFF2-40B4-BE49-F238E27FC236}">
                <a16:creationId xmlns:a16="http://schemas.microsoft.com/office/drawing/2014/main" id="{8F0F14BD-DA0E-4483-A3E9-F6EBD75B168A}"/>
              </a:ext>
            </a:extLst>
          </p:cNvPr>
          <p:cNvGraphicFramePr>
            <a:graphicFrameLocks noChangeAspect="1"/>
          </p:cNvGraphicFramePr>
          <p:nvPr>
            <p:extLst>
              <p:ext uri="{D42A27DB-BD31-4B8C-83A1-F6EECF244321}">
                <p14:modId xmlns:p14="http://schemas.microsoft.com/office/powerpoint/2010/main" val="967822040"/>
              </p:ext>
            </p:extLst>
          </p:nvPr>
        </p:nvGraphicFramePr>
        <p:xfrm>
          <a:off x="831837" y="4293096"/>
          <a:ext cx="7480325" cy="1795962"/>
        </p:xfrm>
        <a:graphic>
          <a:graphicData uri="http://schemas.openxmlformats.org/presentationml/2006/ole">
            <mc:AlternateContent xmlns:mc="http://schemas.openxmlformats.org/markup-compatibility/2006">
              <mc:Choice xmlns:v="urn:schemas-microsoft-com:vml" Requires="v">
                <p:oleObj spid="_x0000_s372760" name="Equation" r:id="rId3" imgW="2222280" imgH="533160" progId="Equation.DSMT4">
                  <p:embed/>
                </p:oleObj>
              </mc:Choice>
              <mc:Fallback>
                <p:oleObj name="Equation" r:id="rId3" imgW="2222280" imgH="533160" progId="Equation.DSMT4">
                  <p:embed/>
                  <p:pic>
                    <p:nvPicPr>
                      <p:cNvPr id="5" name="Object 4"/>
                      <p:cNvPicPr>
                        <a:picLocks noChangeAspect="1" noChangeArrowheads="1"/>
                      </p:cNvPicPr>
                      <p:nvPr/>
                    </p:nvPicPr>
                    <p:blipFill>
                      <a:blip r:embed="rId4"/>
                      <a:srcRect/>
                      <a:stretch>
                        <a:fillRect/>
                      </a:stretch>
                    </p:blipFill>
                    <p:spPr bwMode="auto">
                      <a:xfrm>
                        <a:off x="831837" y="4293096"/>
                        <a:ext cx="7480325" cy="1795962"/>
                      </a:xfrm>
                      <a:prstGeom prst="rect">
                        <a:avLst/>
                      </a:prstGeom>
                      <a:noFill/>
                      <a:ln>
                        <a:noFill/>
                      </a:ln>
                      <a:effectLst/>
                    </p:spPr>
                  </p:pic>
                </p:oleObj>
              </mc:Fallback>
            </mc:AlternateContent>
          </a:graphicData>
        </a:graphic>
      </p:graphicFrame>
      <p:sp>
        <p:nvSpPr>
          <p:cNvPr id="8" name="TextBox 7">
            <a:extLst>
              <a:ext uri="{FF2B5EF4-FFF2-40B4-BE49-F238E27FC236}">
                <a16:creationId xmlns:a16="http://schemas.microsoft.com/office/drawing/2014/main" id="{84D38743-2658-427E-88E9-BAD9CAF24DC2}"/>
              </a:ext>
            </a:extLst>
          </p:cNvPr>
          <p:cNvSpPr txBox="1"/>
          <p:nvPr/>
        </p:nvSpPr>
        <p:spPr>
          <a:xfrm>
            <a:off x="611560" y="1105074"/>
            <a:ext cx="7200800" cy="3416320"/>
          </a:xfrm>
          <a:prstGeom prst="rect">
            <a:avLst/>
          </a:prstGeom>
          <a:noFill/>
        </p:spPr>
        <p:txBody>
          <a:bodyPr wrap="square" rtlCol="0">
            <a:spAutoFit/>
          </a:bodyPr>
          <a:lstStyle/>
          <a:p>
            <a:r>
              <a:rPr lang="en-US" b="1" dirty="0"/>
              <a:t>Non-relativistic medium</a:t>
            </a:r>
          </a:p>
          <a:p>
            <a:endParaRPr lang="en-US" b="1" dirty="0"/>
          </a:p>
          <a:p>
            <a:r>
              <a:rPr lang="en-US" b="1" dirty="0"/>
              <a:t>For statistical equilibrium, the Maxwell-Boltzmann distribution specifies for a temperature T, the density of particles:</a:t>
            </a:r>
          </a:p>
          <a:p>
            <a:endParaRPr lang="en-US" b="1" dirty="0"/>
          </a:p>
          <a:p>
            <a:endParaRPr lang="en-US" b="1" dirty="0"/>
          </a:p>
          <a:p>
            <a:r>
              <a:rPr lang="en-US" b="1" dirty="0"/>
              <a:t>   - number density n</a:t>
            </a:r>
            <a:r>
              <a:rPr lang="en-US" b="1" baseline="-25000" dirty="0"/>
              <a:t>i</a:t>
            </a:r>
            <a:r>
              <a:rPr lang="en-US" b="1" dirty="0"/>
              <a:t> </a:t>
            </a:r>
          </a:p>
          <a:p>
            <a:r>
              <a:rPr lang="en-US" b="1" dirty="0"/>
              <a:t>   - particles with mass m</a:t>
            </a:r>
            <a:r>
              <a:rPr lang="en-US" b="1" baseline="-25000" dirty="0"/>
              <a:t>i</a:t>
            </a:r>
          </a:p>
          <a:p>
            <a:r>
              <a:rPr lang="en-US" b="1" dirty="0"/>
              <a:t>   - statistical weight g</a:t>
            </a:r>
            <a:r>
              <a:rPr lang="en-US" b="1" baseline="-25000" dirty="0"/>
              <a:t>i</a:t>
            </a:r>
          </a:p>
          <a:p>
            <a:r>
              <a:rPr lang="en-US" b="1" dirty="0"/>
              <a:t>   - chemical potential </a:t>
            </a:r>
            <a:r>
              <a:rPr lang="el-GR" b="1" dirty="0">
                <a:latin typeface="Times New Roman" panose="02020603050405020304" pitchFamily="18" charset="0"/>
                <a:cs typeface="Times New Roman" panose="02020603050405020304" pitchFamily="18" charset="0"/>
              </a:rPr>
              <a:t>μ</a:t>
            </a:r>
            <a:r>
              <a:rPr lang="en-US" b="1" baseline="-25000" dirty="0">
                <a:latin typeface="Times New Roman" panose="02020603050405020304" pitchFamily="18" charset="0"/>
                <a:cs typeface="Times New Roman" panose="02020603050405020304" pitchFamily="18" charset="0"/>
              </a:rPr>
              <a:t>i</a:t>
            </a:r>
            <a:r>
              <a:rPr lang="en-US" b="1" dirty="0"/>
              <a:t> </a:t>
            </a:r>
          </a:p>
          <a:p>
            <a:endParaRPr lang="en-US" b="1" dirty="0"/>
          </a:p>
          <a:p>
            <a:pPr marL="285750" indent="-285750">
              <a:buFontTx/>
              <a:buChar char="-"/>
            </a:pPr>
            <a:endParaRPr lang="en-US" b="1" dirty="0"/>
          </a:p>
        </p:txBody>
      </p:sp>
      <p:sp>
        <p:nvSpPr>
          <p:cNvPr id="2" name="Rectangle 1">
            <a:extLst>
              <a:ext uri="{FF2B5EF4-FFF2-40B4-BE49-F238E27FC236}">
                <a16:creationId xmlns:a16="http://schemas.microsoft.com/office/drawing/2014/main" id="{200147F8-98C0-40D1-BDE6-2A40AF3FA20F}"/>
              </a:ext>
            </a:extLst>
          </p:cNvPr>
          <p:cNvSpPr/>
          <p:nvPr/>
        </p:nvSpPr>
        <p:spPr>
          <a:xfrm>
            <a:off x="432173" y="980728"/>
            <a:ext cx="8316291" cy="54006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2C9553-7D85-4182-B034-B4BB6A08D099}"/>
              </a:ext>
            </a:extLst>
          </p:cNvPr>
          <p:cNvSpPr/>
          <p:nvPr/>
        </p:nvSpPr>
        <p:spPr>
          <a:xfrm>
            <a:off x="600437" y="4195460"/>
            <a:ext cx="7859996" cy="1969843"/>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985415"/>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34820" name="Rectangle 5"/>
          <p:cNvSpPr>
            <a:spLocks noChangeArrowheads="1"/>
          </p:cNvSpPr>
          <p:nvPr/>
        </p:nvSpPr>
        <p:spPr bwMode="auto">
          <a:xfrm>
            <a:off x="179388" y="908721"/>
            <a:ext cx="8785225" cy="47523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8" y="894591"/>
            <a:ext cx="9720263" cy="5332229"/>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6000" b="1" dirty="0">
                <a:solidFill>
                  <a:prstClr val="white"/>
                </a:solidFill>
                <a:effectLst>
                  <a:outerShdw blurRad="38100" dist="38100" dir="2700000" algn="tl">
                    <a:srgbClr val="000000"/>
                  </a:outerShdw>
                </a:effectLst>
                <a:latin typeface="Constantia"/>
              </a:rPr>
              <a:t>Echo of the Big Bang</a:t>
            </a: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4000" b="1" dirty="0">
                <a:solidFill>
                  <a:prstClr val="white"/>
                </a:solidFill>
                <a:effectLst>
                  <a:outerShdw blurRad="38100" dist="38100" dir="2700000" algn="tl">
                    <a:srgbClr val="000000"/>
                  </a:outerShdw>
                </a:effectLst>
                <a:latin typeface="Constantia"/>
              </a:rPr>
              <a:t>Recombination,</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Decoupling,</a:t>
            </a: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4000" b="1" dirty="0">
                <a:solidFill>
                  <a:prstClr val="white"/>
                </a:solidFill>
                <a:effectLst>
                  <a:outerShdw blurRad="38100" dist="38100" dir="2700000" algn="tl">
                    <a:srgbClr val="000000"/>
                  </a:outerShdw>
                </a:effectLst>
                <a:latin typeface="Constantia"/>
              </a:rPr>
              <a:t>Last Scattering</a:t>
            </a:r>
            <a:endPar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1514719891"/>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7" descr="Horn_Antenna-in_Holmdel,_New_Jers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42875"/>
            <a:ext cx="9371013" cy="736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4791" name="Text Box 7"/>
          <p:cNvSpPr txBox="1">
            <a:spLocks noChangeArrowheads="1"/>
          </p:cNvSpPr>
          <p:nvPr/>
        </p:nvSpPr>
        <p:spPr bwMode="auto">
          <a:xfrm>
            <a:off x="-324544" y="49948"/>
            <a:ext cx="11737304" cy="830997"/>
          </a:xfrm>
          <a:prstGeom prst="rect">
            <a:avLst/>
          </a:prstGeom>
          <a:noFill/>
          <a:ln w="9525">
            <a:noFill/>
            <a:miter lim="800000"/>
            <a:headEnd/>
            <a:tailEnd/>
          </a:ln>
          <a:effectLst/>
        </p:spPr>
        <p:txBody>
          <a:bodyPr wrap="square">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Papyrus" pitchFamily="66" charset="0"/>
                <a:ea typeface="+mn-ea"/>
                <a:cs typeface="+mn-cs"/>
              </a:rPr>
              <a:t>   </a:t>
            </a:r>
            <a:r>
              <a:rPr lang="en-US" sz="3200" b="1" dirty="0">
                <a:solidFill>
                  <a:prstClr val="black">
                    <a:lumMod val="85000"/>
                    <a:lumOff val="15000"/>
                  </a:prstClr>
                </a:solidFill>
                <a:effectLst>
                  <a:outerShdw blurRad="38100" dist="38100" dir="2700000" algn="tl">
                    <a:srgbClr val="000000"/>
                  </a:outerShdw>
                </a:effectLst>
                <a:latin typeface="Constantia"/>
              </a:rPr>
              <a:t>         CMB Discovery:    Penzias &amp; Wilson</a:t>
            </a:r>
            <a:endParaRPr kumimoji="0" lang="en-US" sz="3200" b="1" i="0" u="none" strike="noStrike" kern="1200" cap="none" spc="0" normalizeH="0" baseline="0" noProof="0" dirty="0">
              <a:ln>
                <a:noFill/>
              </a:ln>
              <a:solidFill>
                <a:prstClr val="black">
                  <a:lumMod val="85000"/>
                  <a:lumOff val="15000"/>
                </a:prstClr>
              </a:solidFill>
              <a:effectLst>
                <a:outerShdw blurRad="38100" dist="38100" dir="2700000" algn="tl">
                  <a:srgbClr val="000000"/>
                </a:outerShdw>
              </a:effectLst>
              <a:uLnTx/>
              <a:uFillTx/>
              <a:latin typeface="Constantia"/>
              <a:ea typeface="+mn-ea"/>
              <a:cs typeface="+mn-cs"/>
            </a:endParaRPr>
          </a:p>
        </p:txBody>
      </p:sp>
      <p:graphicFrame>
        <p:nvGraphicFramePr>
          <p:cNvPr id="22532" name="Object 8"/>
          <p:cNvGraphicFramePr>
            <a:graphicFrameLocks noGrp="1" noChangeAspect="1"/>
          </p:cNvGraphicFramePr>
          <p:nvPr>
            <p:ph sz="half" idx="1"/>
          </p:nvPr>
        </p:nvGraphicFramePr>
        <p:xfrm>
          <a:off x="2430463" y="3702050"/>
          <a:ext cx="114300" cy="215900"/>
        </p:xfrm>
        <a:graphic>
          <a:graphicData uri="http://schemas.openxmlformats.org/presentationml/2006/ole">
            <mc:AlternateContent xmlns:mc="http://schemas.openxmlformats.org/markup-compatibility/2006">
              <mc:Choice xmlns:v="urn:schemas-microsoft-com:vml" Requires="v">
                <p:oleObj spid="_x0000_s368666" name="Equation" r:id="rId4" imgW="114151" imgH="215619" progId="Equation.3">
                  <p:embed/>
                </p:oleObj>
              </mc:Choice>
              <mc:Fallback>
                <p:oleObj name="Equation" r:id="rId4" imgW="114151" imgH="215619" progId="Equation.3">
                  <p:embed/>
                  <p:pic>
                    <p:nvPicPr>
                      <p:cNvPr id="2253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463" y="3702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71187895"/>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b="-9824"/>
          </a:stretch>
        </a:blip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6858000"/>
          </a:xfrm>
          <a:prstGeom prst="rect">
            <a:avLst/>
          </a:prstGeom>
          <a:solidFill>
            <a:schemeClr val="accent1">
              <a:alpha val="34117"/>
            </a:scheme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275" name="Rectangle 3"/>
          <p:cNvSpPr>
            <a:spLocks noChangeArrowheads="1"/>
          </p:cNvSpPr>
          <p:nvPr/>
        </p:nvSpPr>
        <p:spPr bwMode="auto">
          <a:xfrm>
            <a:off x="-107950" y="0"/>
            <a:ext cx="9251950" cy="1484313"/>
          </a:xfrm>
          <a:prstGeom prst="rect">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9012" name="Rectangle 4"/>
          <p:cNvSpPr>
            <a:spLocks noGrp="1" noChangeArrowheads="1"/>
          </p:cNvSpPr>
          <p:nvPr>
            <p:ph type="title" idx="4294967295"/>
          </p:nvPr>
        </p:nvSpPr>
        <p:spPr>
          <a:xfrm>
            <a:off x="0" y="115888"/>
            <a:ext cx="9217025" cy="1371600"/>
          </a:xfrm>
        </p:spPr>
        <p:txBody>
          <a:bodyPr/>
          <a:lstStyle/>
          <a:p>
            <a:pPr eaLnBrk="1" hangingPunct="1">
              <a:defRPr/>
            </a:pPr>
            <a:r>
              <a:rPr lang="en-US" sz="4000" b="1" dirty="0">
                <a:solidFill>
                  <a:srgbClr val="000099"/>
                </a:solidFill>
                <a:effectLst>
                  <a:outerShdw blurRad="38100" dist="38100" dir="2700000" algn="tl">
                    <a:srgbClr val="000000"/>
                  </a:outerShdw>
                </a:effectLst>
              </a:rPr>
              <a:t>Cosmic Light   (CMB):</a:t>
            </a:r>
            <a:br>
              <a:rPr lang="en-US" sz="4000" b="1" dirty="0">
                <a:solidFill>
                  <a:srgbClr val="000099"/>
                </a:solidFill>
                <a:effectLst>
                  <a:outerShdw blurRad="38100" dist="38100" dir="2700000" algn="tl">
                    <a:srgbClr val="000000"/>
                  </a:outerShdw>
                </a:effectLst>
              </a:rPr>
            </a:br>
            <a:r>
              <a:rPr lang="en-US" sz="4000" b="1" dirty="0">
                <a:solidFill>
                  <a:srgbClr val="000099"/>
                </a:solidFill>
                <a:effectLst>
                  <a:outerShdw blurRad="38100" dist="38100" dir="2700000" algn="tl">
                    <a:srgbClr val="000000"/>
                  </a:outerShdw>
                </a:effectLst>
              </a:rPr>
              <a:t>the facts</a:t>
            </a:r>
          </a:p>
        </p:txBody>
      </p:sp>
      <p:sp>
        <p:nvSpPr>
          <p:cNvPr id="939013" name="Text Box 5"/>
          <p:cNvSpPr txBox="1">
            <a:spLocks noChangeArrowheads="1"/>
          </p:cNvSpPr>
          <p:nvPr/>
        </p:nvSpPr>
        <p:spPr bwMode="auto">
          <a:xfrm>
            <a:off x="395288" y="2286000"/>
            <a:ext cx="8351837" cy="4358116"/>
          </a:xfrm>
          <a:prstGeom prst="rect">
            <a:avLst/>
          </a:prstGeom>
          <a:noFill/>
          <a:ln w="9525">
            <a:noFill/>
            <a:miter lim="800000"/>
            <a:headEnd/>
            <a:tailEnd/>
          </a:ln>
          <a:effectLst/>
        </p:spPr>
        <p:txBody>
          <a:bodyPr>
            <a:spAutoFit/>
          </a:bodyPr>
          <a:lstStyle/>
          <a:p>
            <a:pPr marL="285750" marR="0" lvl="0" indent="-285750" algn="ctr" defTabSz="914400" rtl="0" eaLnBrk="1" fontAlgn="base" latinLnBrk="0" hangingPunct="1">
              <a:lnSpc>
                <a:spcPct val="90000"/>
              </a:lnSpc>
              <a:spcBef>
                <a:spcPct val="50000"/>
              </a:spcBef>
              <a:spcAft>
                <a:spcPct val="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Discovered serendipitously in 1965                              </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Penzias &amp; Wilson</a:t>
            </a: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                                                                                          </a:t>
            </a:r>
            <a:r>
              <a:rPr kumimoji="0" lang="en-US" sz="1800" b="1" i="0" u="none" strike="noStrike" kern="1200" cap="none" spc="0" normalizeH="0" baseline="0" noProof="0" dirty="0" err="1">
                <a:ln>
                  <a:noFill/>
                </a:ln>
                <a:solidFill>
                  <a:srgbClr val="CC0000"/>
                </a:solidFill>
                <a:effectLst>
                  <a:outerShdw blurRad="38100" dist="38100" dir="2700000" algn="tl">
                    <a:srgbClr val="000000"/>
                  </a:outerShdw>
                </a:effectLst>
                <a:uLnTx/>
                <a:uFillTx/>
                <a:latin typeface="Arial"/>
                <a:ea typeface="+mn-ea"/>
                <a:cs typeface="+mn-cs"/>
              </a:rPr>
              <a:t>Nobelprize</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  1978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endParaRPr>
          </a:p>
          <a:p>
            <a:pPr marL="285750" marR="0" lvl="0" indent="-285750" algn="l" defTabSz="914400" rtl="0" eaLnBrk="1" fontAlgn="base" latinLnBrk="0" hangingPunct="1">
              <a:lnSpc>
                <a:spcPct val="100000"/>
              </a:lnSpc>
              <a:spcBef>
                <a:spcPct val="50000"/>
              </a:spcBef>
              <a:spcAft>
                <a:spcPct val="0"/>
              </a:spcAft>
              <a:buClrTx/>
              <a:buSzTx/>
              <a:buFont typeface="Wingdings" pitchFamily="2" charset="2"/>
              <a:buChar char="q"/>
              <a:tabLst/>
              <a:defRPr/>
            </a:pP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 Cosmic </a:t>
            </a:r>
            <a:r>
              <a:rPr kumimoji="0" lang="en-US" sz="1800" b="1" i="0" u="none" strike="noStrike" kern="1200" cap="none" spc="0" normalizeH="0" baseline="0" noProof="0" dirty="0" err="1">
                <a:ln>
                  <a:noFill/>
                </a:ln>
                <a:solidFill>
                  <a:srgbClr val="000099"/>
                </a:solidFill>
                <a:effectLst>
                  <a:outerShdw blurRad="38100" dist="38100" dir="2700000" algn="tl">
                    <a:srgbClr val="000000"/>
                  </a:outerShdw>
                </a:effectLst>
                <a:uLnTx/>
                <a:uFillTx/>
                <a:latin typeface="Arial"/>
                <a:ea typeface="+mn-ea"/>
                <a:cs typeface="+mn-cs"/>
              </a:rPr>
              <a:t>Licht</a:t>
            </a: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 that fills up the Universe uniformly</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endParaRPr>
          </a:p>
          <a:p>
            <a:pPr marL="285750" marR="0" lvl="0" indent="-285750" algn="l" defTabSz="914400" rtl="0" eaLnBrk="1" fontAlgn="base" latinLnBrk="0" hangingPunct="1">
              <a:lnSpc>
                <a:spcPct val="100000"/>
              </a:lnSpc>
              <a:spcBef>
                <a:spcPct val="50000"/>
              </a:spcBef>
              <a:spcAft>
                <a:spcPct val="0"/>
              </a:spcAft>
              <a:buClrTx/>
              <a:buSzTx/>
              <a:buFont typeface="Wingdings" pitchFamily="2" charset="2"/>
              <a:buChar char="q"/>
              <a:tabLst/>
              <a:defRPr/>
            </a:pP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 Temperature:                                                                             </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T</a:t>
            </a:r>
            <a:r>
              <a:rPr kumimoji="0" lang="el-GR" sz="1800" b="1" i="0" u="none" strike="noStrike" kern="1200" cap="none" spc="0" normalizeH="0" baseline="-25000" noProof="0" dirty="0">
                <a:ln>
                  <a:noFill/>
                </a:ln>
                <a:solidFill>
                  <a:srgbClr val="CC0000"/>
                </a:solidFill>
                <a:effectLst>
                  <a:outerShdw blurRad="38100" dist="38100" dir="2700000" algn="tl">
                    <a:srgbClr val="000000"/>
                  </a:outerShdw>
                </a:effectLst>
                <a:uLnTx/>
                <a:uFillTx/>
                <a:latin typeface="Arial"/>
                <a:ea typeface="+mn-ea"/>
                <a:cs typeface="+mn-cs"/>
              </a:rPr>
              <a:t>γ</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=2.725  K</a:t>
            </a: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q"/>
              <a:tabLst/>
              <a:defRPr/>
            </a:pP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 (CMB) photons most abundant particle in the Universe: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                                                                                                        </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n</a:t>
            </a:r>
            <a:r>
              <a:rPr kumimoji="0" lang="el-GR" sz="1800" b="1" i="0" u="none" strike="noStrike" kern="1200" cap="none" spc="0" normalizeH="0" baseline="-25000" noProof="0" dirty="0">
                <a:ln>
                  <a:noFill/>
                </a:ln>
                <a:solidFill>
                  <a:srgbClr val="CC0000"/>
                </a:solidFill>
                <a:effectLst>
                  <a:outerShdw blurRad="38100" dist="38100" dir="2700000" algn="tl">
                    <a:srgbClr val="000000"/>
                  </a:outerShdw>
                </a:effectLst>
                <a:uLnTx/>
                <a:uFillTx/>
                <a:latin typeface="Arial"/>
                <a:ea typeface="+mn-ea"/>
                <a:cs typeface="+mn-cs"/>
              </a:rPr>
              <a:t>γ</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 ~  415 cm</a:t>
            </a:r>
            <a:r>
              <a:rPr kumimoji="0" lang="en-US" sz="1800" b="1" i="0" u="none" strike="noStrike" kern="1200" cap="none" spc="0" normalizeH="0" baseline="30000" noProof="0" dirty="0">
                <a:ln>
                  <a:noFill/>
                </a:ln>
                <a:solidFill>
                  <a:srgbClr val="CC0000"/>
                </a:solidFill>
                <a:effectLst>
                  <a:outerShdw blurRad="38100" dist="38100" dir="2700000" algn="tl">
                    <a:srgbClr val="000000"/>
                  </a:outerShdw>
                </a:effectLst>
                <a:uLnTx/>
                <a:uFillTx/>
                <a:latin typeface="Arial"/>
                <a:ea typeface="+mn-ea"/>
                <a:cs typeface="+mn-cs"/>
              </a:rPr>
              <a:t>-3</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   </a:t>
            </a: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q"/>
              <a:tabLst/>
              <a:defRPr/>
            </a:pPr>
            <a:r>
              <a:rPr kumimoji="0" lang="en-US" sz="1800" b="1" i="0" u="none" strike="noStrike" kern="1200" cap="none" spc="0" normalizeH="0" baseline="0" noProof="0" dirty="0">
                <a:ln>
                  <a:noFill/>
                </a:ln>
                <a:solidFill>
                  <a:srgbClr val="000066"/>
                </a:solidFill>
                <a:effectLst>
                  <a:outerShdw blurRad="38100" dist="38100" dir="2700000" algn="tl">
                    <a:srgbClr val="000000"/>
                  </a:outerShdw>
                </a:effectLst>
                <a:uLnTx/>
                <a:uFillTx/>
                <a:latin typeface="Arial"/>
                <a:ea typeface="+mn-ea"/>
                <a:cs typeface="+mn-cs"/>
              </a:rPr>
              <a:t> </a:t>
            </a: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Per atom in the Universe:                                                </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n</a:t>
            </a:r>
            <a:r>
              <a:rPr kumimoji="0" lang="el-GR" sz="1800" b="1" i="0" u="none" strike="noStrike" kern="1200" cap="none" spc="0" normalizeH="0" baseline="-25000" noProof="0" dirty="0">
                <a:ln>
                  <a:noFill/>
                </a:ln>
                <a:solidFill>
                  <a:srgbClr val="CC0000"/>
                </a:solidFill>
                <a:effectLst>
                  <a:outerShdw blurRad="38100" dist="38100" dir="2700000" algn="tl">
                    <a:srgbClr val="000000"/>
                  </a:outerShdw>
                </a:effectLst>
                <a:uLnTx/>
                <a:uFillTx/>
                <a:latin typeface="Arial"/>
                <a:ea typeface="+mn-ea"/>
                <a:cs typeface="+mn-cs"/>
              </a:rPr>
              <a:t>γ</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/n</a:t>
            </a:r>
            <a:r>
              <a:rPr kumimoji="0" lang="en-US" sz="1800" b="1" i="0" u="none" strike="noStrike" kern="1200" cap="none" spc="0" normalizeH="0" baseline="-25000" noProof="0" dirty="0">
                <a:ln>
                  <a:noFill/>
                </a:ln>
                <a:solidFill>
                  <a:srgbClr val="CC0000"/>
                </a:solidFill>
                <a:effectLst>
                  <a:outerShdw blurRad="38100" dist="38100" dir="2700000" algn="tl">
                    <a:srgbClr val="000000"/>
                  </a:outerShdw>
                </a:effectLst>
                <a:uLnTx/>
                <a:uFillTx/>
                <a:latin typeface="Arial"/>
                <a:ea typeface="+mn-ea"/>
                <a:cs typeface="+mn-cs"/>
              </a:rPr>
              <a:t> B</a:t>
            </a:r>
            <a:r>
              <a:rPr kumimoji="0" lang="en-US" sz="1800" b="1" i="0" u="none" strike="noStrike" kern="1200" cap="none" spc="0" normalizeH="0" baseline="0" noProof="0" dirty="0">
                <a:ln>
                  <a:noFill/>
                </a:ln>
                <a:solidFill>
                  <a:srgbClr val="CC0000"/>
                </a:solidFill>
                <a:effectLst>
                  <a:outerShdw blurRad="38100" dist="38100" dir="2700000" algn="tl">
                    <a:srgbClr val="000000"/>
                  </a:outerShdw>
                </a:effectLst>
                <a:uLnTx/>
                <a:uFillTx/>
                <a:latin typeface="Arial"/>
                <a:ea typeface="+mn-ea"/>
                <a:cs typeface="+mn-cs"/>
              </a:rPr>
              <a:t>  ~  1.9 x 10</a:t>
            </a:r>
            <a:r>
              <a:rPr kumimoji="0" lang="en-US" sz="1800" b="1" i="0" u="none" strike="noStrike" kern="1200" cap="none" spc="0" normalizeH="0" baseline="30000" noProof="0" dirty="0">
                <a:ln>
                  <a:noFill/>
                </a:ln>
                <a:solidFill>
                  <a:srgbClr val="CC0000"/>
                </a:solidFill>
                <a:effectLst>
                  <a:outerShdw blurRad="38100" dist="38100" dir="2700000" algn="tl">
                    <a:srgbClr val="000000"/>
                  </a:outerShdw>
                </a:effectLst>
                <a:uLnTx/>
                <a:uFillTx/>
                <a:latin typeface="Arial"/>
                <a:ea typeface="+mn-ea"/>
                <a:cs typeface="+mn-cs"/>
              </a:rPr>
              <a:t>9</a:t>
            </a: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q"/>
              <a:tabLst/>
              <a:defRPr/>
            </a:pPr>
            <a:endParaRPr kumimoji="0" lang="en-US" sz="1800" b="1" i="0" u="none" strike="noStrike" kern="1200" cap="none" spc="0" normalizeH="0" baseline="30000" noProof="0" dirty="0">
              <a:ln>
                <a:noFill/>
              </a:ln>
              <a:solidFill>
                <a:srgbClr val="CC0000"/>
              </a:solidFill>
              <a:effectLst>
                <a:outerShdw blurRad="38100" dist="38100" dir="2700000" algn="tl">
                  <a:srgbClr val="000000"/>
                </a:outerShdw>
              </a:effectLst>
              <a:uLnTx/>
              <a:uFillTx/>
              <a:latin typeface="Arial"/>
              <a:ea typeface="+mn-ea"/>
              <a:cs typeface="+mn-cs"/>
            </a:endParaRPr>
          </a:p>
          <a:p>
            <a:pPr marL="342900" marR="0" lvl="0" indent="-342900" algn="l" defTabSz="914400" rtl="0" eaLnBrk="1" fontAlgn="base" latinLnBrk="0" hangingPunct="1">
              <a:lnSpc>
                <a:spcPct val="100000"/>
              </a:lnSpc>
              <a:spcBef>
                <a:spcPct val="50000"/>
              </a:spcBef>
              <a:spcAft>
                <a:spcPct val="0"/>
              </a:spcAft>
              <a:buClrTx/>
              <a:buSzTx/>
              <a:buFont typeface="Wingdings" pitchFamily="2" charset="2"/>
              <a:buChar char="q"/>
              <a:tabLst/>
              <a:defRPr/>
            </a:pPr>
            <a:r>
              <a:rPr kumimoji="0" lang="en-US" sz="18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Arial"/>
                <a:ea typeface="+mn-ea"/>
                <a:cs typeface="+mn-cs"/>
              </a:rPr>
              <a:t> </a:t>
            </a:r>
            <a:r>
              <a:rPr kumimoji="0" lang="en-US" sz="1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a:ea typeface="+mn-ea"/>
                <a:cs typeface="+mn-cs"/>
              </a:rPr>
              <a:t>Ultimate evidence of the Big Bang !!!!!!!!!!!!!!!!!!!</a:t>
            </a:r>
          </a:p>
        </p:txBody>
      </p:sp>
      <p:sp>
        <p:nvSpPr>
          <p:cNvPr id="54278" name="Rectangle 6"/>
          <p:cNvSpPr>
            <a:spLocks noChangeArrowheads="1"/>
          </p:cNvSpPr>
          <p:nvPr/>
        </p:nvSpPr>
        <p:spPr bwMode="auto">
          <a:xfrm>
            <a:off x="323850" y="1773238"/>
            <a:ext cx="8496300" cy="4967287"/>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0075223"/>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altLang="en-US"/>
          </a:p>
        </p:txBody>
      </p:sp>
      <p:pic>
        <p:nvPicPr>
          <p:cNvPr id="71683" name="Content Placeholder 4" descr="figure3.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88450" cy="6858000"/>
          </a:xfrm>
        </p:spPr>
      </p:pic>
      <p:sp>
        <p:nvSpPr>
          <p:cNvPr id="2" name="Rectangle 1"/>
          <p:cNvSpPr/>
          <p:nvPr/>
        </p:nvSpPr>
        <p:spPr>
          <a:xfrm>
            <a:off x="179512" y="116632"/>
            <a:ext cx="8856984" cy="864096"/>
          </a:xfrm>
          <a:prstGeom prst="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D9"/>
              </a:solidFill>
              <a:effectLst/>
              <a:uLnTx/>
              <a:uFillTx/>
              <a:latin typeface="Arial"/>
              <a:ea typeface="+mn-ea"/>
              <a:cs typeface="+mn-cs"/>
            </a:endParaRPr>
          </a:p>
        </p:txBody>
      </p:sp>
      <p:sp>
        <p:nvSpPr>
          <p:cNvPr id="3" name="TextBox 2"/>
          <p:cNvSpPr txBox="1"/>
          <p:nvPr/>
        </p:nvSpPr>
        <p:spPr>
          <a:xfrm>
            <a:off x="539552" y="159346"/>
            <a:ext cx="9433048"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4000" b="1" i="0" u="none" strike="noStrike" kern="1200" cap="none" spc="0" normalizeH="0" baseline="0" noProof="0" dirty="0">
                <a:ln>
                  <a:noFill/>
                </a:ln>
                <a:solidFill>
                  <a:srgbClr val="FFFFFA"/>
                </a:solidFill>
                <a:effectLst/>
                <a:uLnTx/>
                <a:uFillTx/>
                <a:latin typeface="Arial"/>
                <a:ea typeface="+mn-ea"/>
                <a:cs typeface="+mn-cs"/>
              </a:rPr>
              <a:t>Recombination   &amp;   Decoupling</a:t>
            </a:r>
            <a:endParaRPr kumimoji="0" lang="en-GB" sz="4000" b="1" i="0" u="none" strike="noStrike" kern="1200" cap="none" spc="0" normalizeH="0" baseline="0" noProof="0" dirty="0">
              <a:ln>
                <a:noFill/>
              </a:ln>
              <a:solidFill>
                <a:srgbClr val="FFFFFA"/>
              </a:solidFill>
              <a:effectLst/>
              <a:uLnTx/>
              <a:uFillTx/>
              <a:latin typeface="Arial"/>
              <a:ea typeface="+mn-ea"/>
              <a:cs typeface="+mn-cs"/>
            </a:endParaRPr>
          </a:p>
        </p:txBody>
      </p:sp>
      <p:sp>
        <p:nvSpPr>
          <p:cNvPr id="4" name="TextBox 3"/>
          <p:cNvSpPr txBox="1"/>
          <p:nvPr/>
        </p:nvSpPr>
        <p:spPr>
          <a:xfrm>
            <a:off x="543125" y="2377182"/>
            <a:ext cx="2808312"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FFFFFA"/>
                </a:solidFill>
                <a:effectLst/>
                <a:uLnTx/>
                <a:uFillTx/>
                <a:latin typeface="Arial" charset="0"/>
                <a:ea typeface="+mn-ea"/>
                <a:cs typeface="+mn-cs"/>
              </a:rPr>
              <a:t>protonen          &amp;       electronen</a:t>
            </a:r>
            <a:endParaRPr kumimoji="0" lang="en-GB" sz="1200" b="1" i="0" u="none" strike="noStrike" kern="1200" cap="none" spc="0" normalizeH="0" baseline="0" noProof="0" dirty="0">
              <a:ln>
                <a:noFill/>
              </a:ln>
              <a:solidFill>
                <a:srgbClr val="FFFFFA"/>
              </a:solidFill>
              <a:effectLst/>
              <a:uLnTx/>
              <a:uFillTx/>
              <a:latin typeface="Arial" charset="0"/>
              <a:ea typeface="+mn-ea"/>
              <a:cs typeface="+mn-cs"/>
            </a:endParaRPr>
          </a:p>
        </p:txBody>
      </p:sp>
      <p:cxnSp>
        <p:nvCxnSpPr>
          <p:cNvPr id="6" name="Straight Arrow Connector 5"/>
          <p:cNvCxnSpPr/>
          <p:nvPr/>
        </p:nvCxnSpPr>
        <p:spPr>
          <a:xfrm>
            <a:off x="2123728" y="2378571"/>
            <a:ext cx="8640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1560" y="2702887"/>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20272" y="5112593"/>
            <a:ext cx="2808312"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FFFFFA"/>
                </a:solidFill>
                <a:effectLst/>
                <a:uLnTx/>
                <a:uFillTx/>
                <a:latin typeface="Arial" charset="0"/>
                <a:ea typeface="+mn-ea"/>
                <a:cs typeface="+mn-cs"/>
              </a:rPr>
              <a:t>lichtdeeltjes/fotonen</a:t>
            </a:r>
            <a:endParaRPr kumimoji="0" lang="en-GB" sz="1200" b="1" i="0" u="none" strike="noStrike" kern="1200" cap="none" spc="0" normalizeH="0" baseline="0" noProof="0" dirty="0">
              <a:ln>
                <a:noFill/>
              </a:ln>
              <a:solidFill>
                <a:srgbClr val="FFFFFA"/>
              </a:solidFill>
              <a:effectLst/>
              <a:uLnTx/>
              <a:uFillTx/>
              <a:latin typeface="Arial" charset="0"/>
              <a:ea typeface="+mn-ea"/>
              <a:cs typeface="+mn-cs"/>
            </a:endParaRPr>
          </a:p>
        </p:txBody>
      </p:sp>
      <p:sp>
        <p:nvSpPr>
          <p:cNvPr id="23" name="TextBox 22"/>
          <p:cNvSpPr txBox="1"/>
          <p:nvPr/>
        </p:nvSpPr>
        <p:spPr>
          <a:xfrm>
            <a:off x="6884640" y="2252583"/>
            <a:ext cx="2808312"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FFFFFA"/>
                </a:solidFill>
                <a:effectLst/>
                <a:uLnTx/>
                <a:uFillTx/>
                <a:latin typeface="Arial" charset="0"/>
                <a:ea typeface="+mn-ea"/>
                <a:cs typeface="+mn-cs"/>
              </a:rPr>
              <a:t>waterstofatomen</a:t>
            </a:r>
            <a:endParaRPr kumimoji="0" lang="en-GB" sz="1200" b="1" i="0" u="none" strike="noStrike" kern="1200" cap="none" spc="0" normalizeH="0" baseline="0" noProof="0" dirty="0">
              <a:ln>
                <a:noFill/>
              </a:ln>
              <a:solidFill>
                <a:srgbClr val="FFFFFA"/>
              </a:solidFill>
              <a:effectLst/>
              <a:uLnTx/>
              <a:uFillTx/>
              <a:latin typeface="Arial" charset="0"/>
              <a:ea typeface="+mn-ea"/>
              <a:cs typeface="+mn-cs"/>
            </a:endParaRPr>
          </a:p>
        </p:txBody>
      </p:sp>
    </p:spTree>
    <p:extLst>
      <p:ext uri="{BB962C8B-B14F-4D97-AF65-F5344CB8AC3E}">
        <p14:creationId xmlns:p14="http://schemas.microsoft.com/office/powerpoint/2010/main" val="3307934212"/>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AutoShape 3"/>
          <p:cNvSpPr>
            <a:spLocks noChangeArrowheads="1"/>
          </p:cNvSpPr>
          <p:nvPr/>
        </p:nvSpPr>
        <p:spPr bwMode="auto">
          <a:xfrm>
            <a:off x="4427538" y="2492896"/>
            <a:ext cx="4464050" cy="2736304"/>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1271" name="Rectangle 5"/>
          <p:cNvSpPr>
            <a:spLocks noGrp="1" noChangeArrowheads="1"/>
          </p:cNvSpPr>
          <p:nvPr>
            <p:ph type="title" idx="4294967295"/>
          </p:nvPr>
        </p:nvSpPr>
        <p:spPr>
          <a:xfrm>
            <a:off x="395536" y="61389"/>
            <a:ext cx="10404475" cy="1052513"/>
          </a:xfrm>
        </p:spPr>
        <p:txBody>
          <a:bodyPr/>
          <a:lstStyle/>
          <a:p>
            <a:pPr eaLnBrk="1" fontAlgn="auto" hangingPunct="1">
              <a:spcAft>
                <a:spcPts val="0"/>
              </a:spcAft>
              <a:defRPr/>
            </a:pPr>
            <a:r>
              <a:rPr b="1" dirty="0">
                <a:solidFill>
                  <a:srgbClr val="CC0000"/>
                </a:solidFill>
                <a:latin typeface="Papyrus" pitchFamily="66" charset="0"/>
              </a:rPr>
              <a:t>     </a:t>
            </a:r>
            <a:r>
              <a:rPr sz="6000" b="1" dirty="0">
                <a:solidFill>
                  <a:schemeClr val="bg1">
                    <a:lumMod val="85000"/>
                    <a:lumOff val="15000"/>
                  </a:schemeClr>
                </a:solidFill>
              </a:rPr>
              <a:t>the Cosmic  TV Show</a:t>
            </a:r>
          </a:p>
        </p:txBody>
      </p:sp>
      <p:graphicFrame>
        <p:nvGraphicFramePr>
          <p:cNvPr id="25604"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0736" name="Equation" r:id="rId4" imgW="114151" imgH="215619" progId="Equation.3">
                  <p:embed/>
                </p:oleObj>
              </mc:Choice>
              <mc:Fallback>
                <p:oleObj name="Equation" r:id="rId4" imgW="114151" imgH="215619" progId="Equation.3">
                  <p:embed/>
                  <p:pic>
                    <p:nvPicPr>
                      <p:cNvPr id="2560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5" name="Rectangle 7"/>
          <p:cNvSpPr>
            <a:spLocks noChangeArrowheads="1"/>
          </p:cNvSpPr>
          <p:nvPr/>
        </p:nvSpPr>
        <p:spPr bwMode="auto">
          <a:xfrm>
            <a:off x="1979613" y="2781300"/>
            <a:ext cx="49688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06" name="Rectangle 8"/>
          <p:cNvSpPr>
            <a:spLocks noChangeArrowheads="1"/>
          </p:cNvSpPr>
          <p:nvPr/>
        </p:nvSpPr>
        <p:spPr bwMode="auto">
          <a:xfrm>
            <a:off x="1908175" y="2924175"/>
            <a:ext cx="48974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07" name="Rectangle 9"/>
          <p:cNvSpPr>
            <a:spLocks noChangeArrowheads="1"/>
          </p:cNvSpPr>
          <p:nvPr/>
        </p:nvSpPr>
        <p:spPr bwMode="auto">
          <a:xfrm>
            <a:off x="1908175" y="2708275"/>
            <a:ext cx="714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08" name="Rectangle 10"/>
          <p:cNvSpPr>
            <a:spLocks noChangeArrowheads="1"/>
          </p:cNvSpPr>
          <p:nvPr/>
        </p:nvSpPr>
        <p:spPr bwMode="auto">
          <a:xfrm>
            <a:off x="2051050" y="2924175"/>
            <a:ext cx="4826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09" name="Rectangle 11"/>
          <p:cNvSpPr>
            <a:spLocks noChangeArrowheads="1"/>
          </p:cNvSpPr>
          <p:nvPr/>
        </p:nvSpPr>
        <p:spPr bwMode="auto">
          <a:xfrm>
            <a:off x="755650" y="34290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10" name="Rectangle 12"/>
          <p:cNvSpPr>
            <a:spLocks noChangeArrowheads="1"/>
          </p:cNvSpPr>
          <p:nvPr/>
        </p:nvSpPr>
        <p:spPr bwMode="auto">
          <a:xfrm>
            <a:off x="539750" y="342900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graphicFrame>
        <p:nvGraphicFramePr>
          <p:cNvPr id="25611"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0737" name="Equation" r:id="rId6" imgW="114151" imgH="215619" progId="Equation.3">
                  <p:embed/>
                </p:oleObj>
              </mc:Choice>
              <mc:Fallback>
                <p:oleObj name="Equation" r:id="rId6" imgW="114151" imgH="215619" progId="Equation.3">
                  <p:embed/>
                  <p:pic>
                    <p:nvPicPr>
                      <p:cNvPr id="2561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2" name="Rectangle 14"/>
          <p:cNvSpPr>
            <a:spLocks noChangeArrowheads="1"/>
          </p:cNvSpPr>
          <p:nvPr/>
        </p:nvSpPr>
        <p:spPr bwMode="auto">
          <a:xfrm>
            <a:off x="539750" y="3573463"/>
            <a:ext cx="18002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13" name="Rectangle 15"/>
          <p:cNvSpPr>
            <a:spLocks noChangeArrowheads="1"/>
          </p:cNvSpPr>
          <p:nvPr/>
        </p:nvSpPr>
        <p:spPr bwMode="auto">
          <a:xfrm>
            <a:off x="1547813" y="2997200"/>
            <a:ext cx="532923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14" name="Rectangle 16"/>
          <p:cNvSpPr>
            <a:spLocks noChangeArrowheads="1"/>
          </p:cNvSpPr>
          <p:nvPr/>
        </p:nvSpPr>
        <p:spPr bwMode="auto">
          <a:xfrm>
            <a:off x="1908175" y="2852738"/>
            <a:ext cx="5111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15" name="AutoShape 17"/>
          <p:cNvSpPr>
            <a:spLocks noChangeArrowheads="1"/>
          </p:cNvSpPr>
          <p:nvPr/>
        </p:nvSpPr>
        <p:spPr bwMode="auto">
          <a:xfrm>
            <a:off x="827088" y="3789363"/>
            <a:ext cx="2016125" cy="719137"/>
          </a:xfrm>
          <a:prstGeom prst="rightArrow">
            <a:avLst>
              <a:gd name="adj1" fmla="val 50000"/>
              <a:gd name="adj2" fmla="val 700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25616" name="Text Box 18"/>
          <p:cNvSpPr txBox="1">
            <a:spLocks noChangeArrowheads="1"/>
          </p:cNvSpPr>
          <p:nvPr/>
        </p:nvSpPr>
        <p:spPr bwMode="auto">
          <a:xfrm>
            <a:off x="0" y="37163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pic>
        <p:nvPicPr>
          <p:cNvPr id="25617" name="Picture 19" descr="tv"/>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000125"/>
            <a:ext cx="6913563"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7572375" y="6286500"/>
            <a:ext cx="1571625" cy="571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1" name="Text Box 20"/>
          <p:cNvSpPr txBox="1">
            <a:spLocks noChangeArrowheads="1"/>
          </p:cNvSpPr>
          <p:nvPr/>
        </p:nvSpPr>
        <p:spPr bwMode="auto">
          <a:xfrm>
            <a:off x="4464050" y="2583775"/>
            <a:ext cx="4464050" cy="2185214"/>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sng"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Note: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far from being an exotic faraway phenomenon, realize that the CMB nowadays is counting for approximately 1% of the noise on your (camping) </a:t>
            </a:r>
            <a:r>
              <a:rPr kumimoji="0" lang="en-US" sz="1600" b="0" i="0" u="none" strike="noStrike" kern="1200" cap="none" spc="0" normalizeH="0" baseline="0" noProof="0" dirty="0" err="1">
                <a:ln>
                  <a:noFill/>
                </a:ln>
                <a:solidFill>
                  <a:prstClr val="white"/>
                </a:solidFill>
                <a:effectLst/>
                <a:uLnTx/>
                <a:uFillTx/>
                <a:latin typeface="Constantia"/>
                <a:ea typeface="+mn-ea"/>
                <a:cs typeface="+mn-cs"/>
              </a:rPr>
              <a:t>tv</a:t>
            </a:r>
            <a:r>
              <a:rPr kumimoji="0" lang="en-US" sz="1600" b="0" i="0" u="none" strike="noStrike" kern="1200" cap="none" spc="0" normalizeH="0" baseline="0" noProof="0" dirty="0">
                <a:ln>
                  <a:noFill/>
                </a:ln>
                <a:solidFill>
                  <a:prstClr val="white"/>
                </a:solidFill>
                <a:effectLst/>
                <a:uLnTx/>
                <a:uFillTx/>
                <a:latin typeface="Constantia"/>
                <a:ea typeface="+mn-ea"/>
                <a:cs typeface="+mn-cs"/>
              </a:rPr>
              <a:t> set …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 Live broadcast from the Big Bang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tantia"/>
                <a:ea typeface="+mn-ea"/>
                <a:cs typeface="+mn-cs"/>
              </a:rPr>
              <a:t>Courtesy: W. </a:t>
            </a:r>
            <a:r>
              <a:rPr kumimoji="0" lang="en-US" sz="1600" b="0" i="0" u="none" strike="noStrike" kern="1200" cap="none" spc="0" normalizeH="0" baseline="0" noProof="0" dirty="0" err="1">
                <a:ln>
                  <a:noFill/>
                </a:ln>
                <a:solidFill>
                  <a:prstClr val="white"/>
                </a:solidFill>
                <a:effectLst/>
                <a:uLnTx/>
                <a:uFillTx/>
                <a:latin typeface="Constantia"/>
                <a:ea typeface="+mn-ea"/>
                <a:cs typeface="+mn-cs"/>
              </a:rPr>
              <a:t>Hu</a:t>
            </a:r>
            <a:endParaRPr kumimoji="0" lang="en-US" sz="16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73156207"/>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60" name="AutoShape 13">
            <a:extLst>
              <a:ext uri="{FF2B5EF4-FFF2-40B4-BE49-F238E27FC236}">
                <a16:creationId xmlns:a16="http://schemas.microsoft.com/office/drawing/2014/main" id="{C90845D3-A651-4A42-A0E2-718612D242F5}"/>
              </a:ext>
            </a:extLst>
          </p:cNvPr>
          <p:cNvSpPr>
            <a:spLocks noChangeArrowheads="1"/>
          </p:cNvSpPr>
          <p:nvPr/>
        </p:nvSpPr>
        <p:spPr bwMode="auto">
          <a:xfrm>
            <a:off x="827088" y="4941888"/>
            <a:ext cx="7632700" cy="1511300"/>
          </a:xfrm>
          <a:prstGeom prst="roundRect">
            <a:avLst>
              <a:gd name="adj" fmla="val 16667"/>
            </a:avLst>
          </a:prstGeom>
          <a:solidFill>
            <a:srgbClr val="FFFF00"/>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61" name="Text Box 2">
            <a:extLst>
              <a:ext uri="{FF2B5EF4-FFF2-40B4-BE49-F238E27FC236}">
                <a16:creationId xmlns:a16="http://schemas.microsoft.com/office/drawing/2014/main" id="{5E362929-84B5-41F3-BE55-F2C70F03318E}"/>
              </a:ext>
            </a:extLst>
          </p:cNvPr>
          <p:cNvSpPr txBox="1">
            <a:spLocks noChangeArrowheads="1"/>
          </p:cNvSpPr>
          <p:nvPr/>
        </p:nvSpPr>
        <p:spPr bwMode="auto">
          <a:xfrm>
            <a:off x="0" y="2346325"/>
            <a:ext cx="90360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Before the “Recombination Epoch</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       Radiation</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and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Matter</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are tightly coupled through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Thomson scattering.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endPar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The events surrounding “recombination” exist of    THREE  major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        (coupled, yet different) processes:</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endPar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Recombination                      </a:t>
            </a:r>
            <a:r>
              <a:rPr kumimoji="0" lang="en-US" altLang="en-US" sz="1800" b="1" i="0" u="none" strike="noStrike" kern="1200" cap="none" spc="0" normalizeH="0" baseline="0" noProof="0">
                <a:ln>
                  <a:noFill/>
                </a:ln>
                <a:solidFill>
                  <a:srgbClr val="000000"/>
                </a:solidFill>
                <a:effectLst/>
                <a:uLnTx/>
                <a:uFillTx/>
                <a:latin typeface="Papyrus" panose="03070502060502030205" pitchFamily="66" charset="0"/>
                <a:ea typeface="+mn-ea"/>
                <a:cs typeface="+mn-cs"/>
              </a:rPr>
              <a:t>protons &amp; electrons combine to H atoms</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Decoupling                             </a:t>
            </a:r>
            <a:r>
              <a:rPr kumimoji="0" lang="en-US" altLang="en-US" sz="1800" b="1" i="0" u="none" strike="noStrike" kern="1200" cap="none" spc="0" normalizeH="0" baseline="0" noProof="0">
                <a:ln>
                  <a:noFill/>
                </a:ln>
                <a:solidFill>
                  <a:srgbClr val="000000"/>
                </a:solidFill>
                <a:effectLst/>
                <a:uLnTx/>
                <a:uFillTx/>
                <a:latin typeface="Papyrus" panose="03070502060502030205" pitchFamily="66" charset="0"/>
                <a:ea typeface="+mn-ea"/>
                <a:cs typeface="+mn-cs"/>
              </a:rPr>
              <a:t>photons &amp; baryonic matter no longer interact</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Last scattering                      </a:t>
            </a:r>
            <a:r>
              <a:rPr kumimoji="0" lang="en-US" altLang="en-US" sz="1600" b="1" i="0" u="none" strike="noStrike" kern="1200" cap="none" spc="0" normalizeH="0" baseline="0" noProof="0">
                <a:ln>
                  <a:noFill/>
                </a:ln>
                <a:solidFill>
                  <a:srgbClr val="000000"/>
                </a:solidFill>
                <a:effectLst/>
                <a:uLnTx/>
                <a:uFillTx/>
                <a:latin typeface="Papyrus" panose="03070502060502030205" pitchFamily="66" charset="0"/>
                <a:ea typeface="+mn-ea"/>
                <a:cs typeface="+mn-cs"/>
              </a:rPr>
              <a:t>meaning, photons have a last kick and go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p>
        </p:txBody>
      </p:sp>
      <p:sp>
        <p:nvSpPr>
          <p:cNvPr id="19462" name="Rectangle 5">
            <a:extLst>
              <a:ext uri="{FF2B5EF4-FFF2-40B4-BE49-F238E27FC236}">
                <a16:creationId xmlns:a16="http://schemas.microsoft.com/office/drawing/2014/main" id="{0B31EF5D-954D-47EF-9ACB-A490573E2675}"/>
              </a:ext>
            </a:extLst>
          </p:cNvPr>
          <p:cNvSpPr>
            <a:spLocks noChangeArrowheads="1"/>
          </p:cNvSpPr>
          <p:nvPr/>
        </p:nvSpPr>
        <p:spPr bwMode="auto">
          <a:xfrm>
            <a:off x="107950" y="1125538"/>
            <a:ext cx="5616575" cy="1008062"/>
          </a:xfrm>
          <a:prstGeom prst="rect">
            <a:avLst/>
          </a:prstGeom>
          <a:solidFill>
            <a:srgbClr val="FFFF00"/>
          </a:solidFill>
          <a:ln w="3810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19463" name="Rectangle 6">
            <a:extLst>
              <a:ext uri="{FF2B5EF4-FFF2-40B4-BE49-F238E27FC236}">
                <a16:creationId xmlns:a16="http://schemas.microsoft.com/office/drawing/2014/main" id="{2F77AC62-C927-47A2-AD85-A98244EAD8F6}"/>
              </a:ext>
            </a:extLst>
          </p:cNvPr>
          <p:cNvSpPr>
            <a:spLocks noChangeArrowheads="1"/>
          </p:cNvSpPr>
          <p:nvPr/>
        </p:nvSpPr>
        <p:spPr bwMode="auto">
          <a:xfrm>
            <a:off x="0" y="0"/>
            <a:ext cx="9144000" cy="1052513"/>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4791" name="Text Box 7">
            <a:extLst>
              <a:ext uri="{FF2B5EF4-FFF2-40B4-BE49-F238E27FC236}">
                <a16:creationId xmlns:a16="http://schemas.microsoft.com/office/drawing/2014/main" id="{C3028790-5476-436F-8103-7B973AE90A37}"/>
              </a:ext>
            </a:extLst>
          </p:cNvPr>
          <p:cNvSpPr txBox="1">
            <a:spLocks noChangeArrowheads="1"/>
          </p:cNvSpPr>
          <p:nvPr/>
        </p:nvSpPr>
        <p:spPr bwMode="auto">
          <a:xfrm>
            <a:off x="611188" y="115888"/>
            <a:ext cx="8712200" cy="823912"/>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a:ln>
                  <a:noFill/>
                </a:ln>
                <a:solidFill>
                  <a:srgbClr val="000099"/>
                </a:solidFill>
                <a:effectLst/>
                <a:uLnTx/>
                <a:uFillTx/>
                <a:latin typeface="Papyrus" pitchFamily="66" charset="0"/>
                <a:ea typeface="+mn-ea"/>
                <a:cs typeface="+mn-cs"/>
              </a:rPr>
              <a:t>  </a:t>
            </a:r>
            <a:r>
              <a:rPr kumimoji="0" lang="en-US" sz="4400" b="1" i="0" u="none" strike="noStrike" kern="1200" cap="none" spc="0" normalizeH="0" baseline="0" noProof="0">
                <a:ln>
                  <a:noFill/>
                </a:ln>
                <a:solidFill>
                  <a:srgbClr val="000099"/>
                </a:solidFill>
                <a:effectLst>
                  <a:outerShdw blurRad="38100" dist="38100" dir="2700000" algn="tl">
                    <a:srgbClr val="000000"/>
                  </a:outerShdw>
                </a:effectLst>
                <a:uLnTx/>
                <a:uFillTx/>
                <a:latin typeface="Papyrus" pitchFamily="66" charset="0"/>
                <a:ea typeface="+mn-ea"/>
                <a:cs typeface="+mn-cs"/>
              </a:rPr>
              <a:t>Recombination &amp; Decoupling</a:t>
            </a:r>
            <a:endParaRPr kumimoji="0" lang="en-US" sz="1800" b="1" i="0" u="none" strike="noStrike" kern="1200" cap="none" spc="0" normalizeH="0" baseline="0" noProof="0">
              <a:ln>
                <a:noFill/>
              </a:ln>
              <a:solidFill>
                <a:srgbClr val="CC0099"/>
              </a:solidFill>
              <a:effectLst/>
              <a:uLnTx/>
              <a:uFillTx/>
              <a:latin typeface="Papyrus" pitchFamily="66" charset="0"/>
              <a:ea typeface="+mn-ea"/>
              <a:cs typeface="+mn-cs"/>
            </a:endParaRPr>
          </a:p>
        </p:txBody>
      </p:sp>
      <p:graphicFrame>
        <p:nvGraphicFramePr>
          <p:cNvPr id="19458" name="Object 8">
            <a:extLst>
              <a:ext uri="{FF2B5EF4-FFF2-40B4-BE49-F238E27FC236}">
                <a16:creationId xmlns:a16="http://schemas.microsoft.com/office/drawing/2014/main" id="{8B84B602-92A1-4B1F-82A5-E1C3D9E14D18}"/>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61498" name="Equation" r:id="rId4" imgW="114120" imgH="215640" progId="Equation.3">
                  <p:embed/>
                </p:oleObj>
              </mc:Choice>
              <mc:Fallback>
                <p:oleObj name="Equation" r:id="rId4" imgW="114120" imgH="215640" progId="Equation.3">
                  <p:embed/>
                  <p:pic>
                    <p:nvPicPr>
                      <p:cNvPr id="19458" name="Object 8">
                        <a:extLst>
                          <a:ext uri="{FF2B5EF4-FFF2-40B4-BE49-F238E27FC236}">
                            <a16:creationId xmlns:a16="http://schemas.microsoft.com/office/drawing/2014/main" id="{8B84B602-92A1-4B1F-82A5-E1C3D9E14D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5" name="Text Box 9">
            <a:extLst>
              <a:ext uri="{FF2B5EF4-FFF2-40B4-BE49-F238E27FC236}">
                <a16:creationId xmlns:a16="http://schemas.microsoft.com/office/drawing/2014/main" id="{27D4BDEA-81D1-4A52-B48F-9246EBBBB88D}"/>
              </a:ext>
            </a:extLst>
          </p:cNvPr>
          <p:cNvSpPr txBox="1">
            <a:spLocks noChangeArrowheads="1"/>
          </p:cNvSpPr>
          <p:nvPr/>
        </p:nvSpPr>
        <p:spPr bwMode="auto">
          <a:xfrm>
            <a:off x="-1044575" y="1125538"/>
            <a:ext cx="66976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T  </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Arial" panose="020B0604020202020204" pitchFamily="34" charset="0"/>
              </a:rPr>
              <a:t>~</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3000 K</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z</a:t>
            </a:r>
            <a:r>
              <a:rPr kumimoji="0" lang="en-US" altLang="en-US" sz="2400" b="0" i="0" u="none" strike="noStrike" kern="1200" cap="none" spc="0" normalizeH="0" baseline="-25000" noProof="0">
                <a:ln>
                  <a:noFill/>
                </a:ln>
                <a:solidFill>
                  <a:srgbClr val="777777"/>
                </a:solidFill>
                <a:effectLst/>
                <a:uLnTx/>
                <a:uFillTx/>
                <a:latin typeface="Book Antiqua" panose="02040602050305030304" pitchFamily="18" charset="0"/>
                <a:ea typeface="+mn-ea"/>
                <a:cs typeface="+mn-cs"/>
              </a:rPr>
              <a:t>dec</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=1089    (</a:t>
            </a:r>
            <a:r>
              <a:rPr kumimoji="0" lang="el-GR"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mn-cs"/>
              </a:rPr>
              <a:t>Δ</a:t>
            </a:r>
            <a:r>
              <a:rPr kumimoji="0" lang="en-US"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mn-cs"/>
              </a:rPr>
              <a:t>z</a:t>
            </a:r>
            <a:r>
              <a:rPr kumimoji="0" lang="en-US" altLang="en-US" sz="2400" b="0" i="0" u="none" strike="noStrike" kern="1200" cap="none" spc="0" normalizeH="0" baseline="-25000" noProof="0">
                <a:ln>
                  <a:noFill/>
                </a:ln>
                <a:solidFill>
                  <a:srgbClr val="777777"/>
                </a:solidFill>
                <a:effectLst/>
                <a:uLnTx/>
                <a:uFillTx/>
                <a:latin typeface="Garamond" panose="02020404030301010803" pitchFamily="18" charset="0"/>
                <a:ea typeface="+mn-ea"/>
                <a:cs typeface="+mn-cs"/>
              </a:rPr>
              <a:t>dec</a:t>
            </a:r>
            <a:r>
              <a:rPr kumimoji="0" lang="en-US"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mn-cs"/>
              </a:rPr>
              <a:t>=195);    t</a:t>
            </a:r>
            <a:r>
              <a:rPr kumimoji="0" lang="en-US" altLang="en-US" sz="2400" b="0" i="0" u="none" strike="noStrike" kern="1200" cap="none" spc="0" normalizeH="0" baseline="-25000" noProof="0">
                <a:ln>
                  <a:noFill/>
                </a:ln>
                <a:solidFill>
                  <a:srgbClr val="777777"/>
                </a:solidFill>
                <a:effectLst/>
                <a:uLnTx/>
                <a:uFillTx/>
                <a:latin typeface="Garamond" panose="02020404030301010803" pitchFamily="18" charset="0"/>
                <a:ea typeface="+mn-ea"/>
                <a:cs typeface="+mn-cs"/>
              </a:rPr>
              <a:t>dec</a:t>
            </a:r>
            <a:r>
              <a:rPr kumimoji="0" lang="en-US"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mn-cs"/>
              </a:rPr>
              <a:t>=379.000 yrs</a:t>
            </a:r>
            <a:endParaRPr kumimoji="0" lang="el-GR"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4" name="Text Box 7">
            <a:extLst>
              <a:ext uri="{FF2B5EF4-FFF2-40B4-BE49-F238E27FC236}">
                <a16:creationId xmlns:a16="http://schemas.microsoft.com/office/drawing/2014/main" id="{E1ACAB15-7C09-4B43-B12A-CEAAB9722997}"/>
              </a:ext>
            </a:extLst>
          </p:cNvPr>
          <p:cNvSpPr txBox="1">
            <a:spLocks noChangeArrowheads="1"/>
          </p:cNvSpPr>
          <p:nvPr/>
        </p:nvSpPr>
        <p:spPr bwMode="auto">
          <a:xfrm>
            <a:off x="0" y="2205038"/>
            <a:ext cx="90360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Before this time,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radiation</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and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matter</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are tightly coupled through </a:t>
            </a:r>
            <a:endPar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       Thomson scattering:</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endPar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Because of the continuing scattering of photons, the universe is a “fog”. </a:t>
            </a: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A radical change of this situation occurs once the temperature starts to drop below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T~3000 K</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and electrons. Thermodynamically it becomes favorable to form neutral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(hydrogen) atoms</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H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(because the photons can no longer destory the atoms): </a:t>
            </a: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endPar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This transition is usually marked by the word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rPr>
              <a:t>“recombination”,</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somewhat of a misnomer, as of course hydrogen atoms combine just for the first time in cosmic history.  It marks a radical transition point in the universe’s history.          </a:t>
            </a:r>
            <a:endPar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endParaRPr>
          </a:p>
        </p:txBody>
      </p:sp>
      <p:sp>
        <p:nvSpPr>
          <p:cNvPr id="20485" name="AutoShape 11">
            <a:extLst>
              <a:ext uri="{FF2B5EF4-FFF2-40B4-BE49-F238E27FC236}">
                <a16:creationId xmlns:a16="http://schemas.microsoft.com/office/drawing/2014/main" id="{71B31989-A10D-462D-AD59-DA55FEC993BA}"/>
              </a:ext>
            </a:extLst>
          </p:cNvPr>
          <p:cNvSpPr>
            <a:spLocks noChangeArrowheads="1"/>
          </p:cNvSpPr>
          <p:nvPr/>
        </p:nvSpPr>
        <p:spPr bwMode="auto">
          <a:xfrm>
            <a:off x="3779838" y="5013325"/>
            <a:ext cx="4176712" cy="792163"/>
          </a:xfrm>
          <a:prstGeom prst="roundRect">
            <a:avLst>
              <a:gd name="adj" fmla="val 16667"/>
            </a:avLst>
          </a:prstGeom>
          <a:solidFill>
            <a:srgbClr val="FFFF00"/>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6" name="AutoShape 10">
            <a:extLst>
              <a:ext uri="{FF2B5EF4-FFF2-40B4-BE49-F238E27FC236}">
                <a16:creationId xmlns:a16="http://schemas.microsoft.com/office/drawing/2014/main" id="{1E0A15FF-977D-4F0F-8E86-55E332B25A85}"/>
              </a:ext>
            </a:extLst>
          </p:cNvPr>
          <p:cNvSpPr>
            <a:spLocks noChangeArrowheads="1"/>
          </p:cNvSpPr>
          <p:nvPr/>
        </p:nvSpPr>
        <p:spPr bwMode="auto">
          <a:xfrm>
            <a:off x="3708400" y="2636838"/>
            <a:ext cx="4176713" cy="863600"/>
          </a:xfrm>
          <a:prstGeom prst="roundRect">
            <a:avLst>
              <a:gd name="adj" fmla="val 16667"/>
            </a:avLst>
          </a:prstGeom>
          <a:solidFill>
            <a:srgbClr val="FFFF00"/>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7" name="Rectangle 6">
            <a:extLst>
              <a:ext uri="{FF2B5EF4-FFF2-40B4-BE49-F238E27FC236}">
                <a16:creationId xmlns:a16="http://schemas.microsoft.com/office/drawing/2014/main" id="{373883F3-F121-4ED2-A4B5-F699785EAF1D}"/>
              </a:ext>
            </a:extLst>
          </p:cNvPr>
          <p:cNvSpPr>
            <a:spLocks noChangeArrowheads="1"/>
          </p:cNvSpPr>
          <p:nvPr/>
        </p:nvSpPr>
        <p:spPr bwMode="auto">
          <a:xfrm>
            <a:off x="107950" y="1125538"/>
            <a:ext cx="5616575" cy="1008062"/>
          </a:xfrm>
          <a:prstGeom prst="rect">
            <a:avLst/>
          </a:prstGeom>
          <a:solidFill>
            <a:srgbClr val="FFFF00"/>
          </a:solidFill>
          <a:ln w="3810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20488" name="Rectangle 2">
            <a:extLst>
              <a:ext uri="{FF2B5EF4-FFF2-40B4-BE49-F238E27FC236}">
                <a16:creationId xmlns:a16="http://schemas.microsoft.com/office/drawing/2014/main" id="{9FEC1ABD-48CD-409E-8953-C504DADA4B19}"/>
              </a:ext>
            </a:extLst>
          </p:cNvPr>
          <p:cNvSpPr>
            <a:spLocks noChangeArrowheads="1"/>
          </p:cNvSpPr>
          <p:nvPr/>
        </p:nvSpPr>
        <p:spPr bwMode="auto">
          <a:xfrm>
            <a:off x="0" y="0"/>
            <a:ext cx="9144000" cy="1052513"/>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7507" name="Text Box 3">
            <a:extLst>
              <a:ext uri="{FF2B5EF4-FFF2-40B4-BE49-F238E27FC236}">
                <a16:creationId xmlns:a16="http://schemas.microsoft.com/office/drawing/2014/main" id="{9A8F8BAC-87A8-43FD-9E8E-7D9F970EC19B}"/>
              </a:ext>
            </a:extLst>
          </p:cNvPr>
          <p:cNvSpPr txBox="1">
            <a:spLocks noChangeArrowheads="1"/>
          </p:cNvSpPr>
          <p:nvPr/>
        </p:nvSpPr>
        <p:spPr bwMode="auto">
          <a:xfrm>
            <a:off x="611188" y="115888"/>
            <a:ext cx="8712200" cy="823912"/>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a:ln>
                  <a:noFill/>
                </a:ln>
                <a:solidFill>
                  <a:srgbClr val="000099"/>
                </a:solidFill>
                <a:effectLst/>
                <a:uLnTx/>
                <a:uFillTx/>
                <a:latin typeface="Papyrus" pitchFamily="66" charset="0"/>
                <a:ea typeface="+mn-ea"/>
                <a:cs typeface="+mn-cs"/>
              </a:rPr>
              <a:t>  </a:t>
            </a:r>
            <a:r>
              <a:rPr kumimoji="0" lang="en-US" sz="4400" b="1" i="0" u="none" strike="noStrike" kern="1200" cap="none" spc="0" normalizeH="0" baseline="0" noProof="0">
                <a:ln>
                  <a:noFill/>
                </a:ln>
                <a:solidFill>
                  <a:srgbClr val="000099"/>
                </a:solidFill>
                <a:effectLst>
                  <a:outerShdw blurRad="38100" dist="38100" dir="2700000" algn="tl">
                    <a:srgbClr val="000000"/>
                  </a:outerShdw>
                </a:effectLst>
                <a:uLnTx/>
                <a:uFillTx/>
                <a:latin typeface="Papyrus" pitchFamily="66" charset="0"/>
                <a:ea typeface="+mn-ea"/>
                <a:cs typeface="+mn-cs"/>
              </a:rPr>
              <a:t>Recombination &amp; Decoupling</a:t>
            </a:r>
            <a:endParaRPr kumimoji="0" lang="en-US" sz="1800" b="1" i="0" u="none" strike="noStrike" kern="1200" cap="none" spc="0" normalizeH="0" baseline="0" noProof="0">
              <a:ln>
                <a:noFill/>
              </a:ln>
              <a:solidFill>
                <a:srgbClr val="CC0099"/>
              </a:solidFill>
              <a:effectLst/>
              <a:uLnTx/>
              <a:uFillTx/>
              <a:latin typeface="Papyrus" pitchFamily="66" charset="0"/>
              <a:ea typeface="+mn-ea"/>
              <a:cs typeface="+mn-cs"/>
            </a:endParaRPr>
          </a:p>
        </p:txBody>
      </p:sp>
      <p:graphicFrame>
        <p:nvGraphicFramePr>
          <p:cNvPr id="20482" name="Object 4">
            <a:extLst>
              <a:ext uri="{FF2B5EF4-FFF2-40B4-BE49-F238E27FC236}">
                <a16:creationId xmlns:a16="http://schemas.microsoft.com/office/drawing/2014/main" id="{0C9155D9-ECA3-4015-8CC7-F657D34D1EB4}"/>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62522" name="Equation" r:id="rId4" imgW="114120" imgH="215640" progId="Equation.3">
                  <p:embed/>
                </p:oleObj>
              </mc:Choice>
              <mc:Fallback>
                <p:oleObj name="Equation" r:id="rId4" imgW="114120" imgH="215640" progId="Equation.3">
                  <p:embed/>
                  <p:pic>
                    <p:nvPicPr>
                      <p:cNvPr id="20482" name="Object 4">
                        <a:extLst>
                          <a:ext uri="{FF2B5EF4-FFF2-40B4-BE49-F238E27FC236}">
                            <a16:creationId xmlns:a16="http://schemas.microsoft.com/office/drawing/2014/main" id="{0C9155D9-ECA3-4015-8CC7-F657D34D1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0" name="Text Box 5">
            <a:extLst>
              <a:ext uri="{FF2B5EF4-FFF2-40B4-BE49-F238E27FC236}">
                <a16:creationId xmlns:a16="http://schemas.microsoft.com/office/drawing/2014/main" id="{16FE8A57-821D-434B-AB0F-69162AF872B5}"/>
              </a:ext>
            </a:extLst>
          </p:cNvPr>
          <p:cNvSpPr txBox="1">
            <a:spLocks noChangeArrowheads="1"/>
          </p:cNvSpPr>
          <p:nvPr/>
        </p:nvSpPr>
        <p:spPr bwMode="auto">
          <a:xfrm>
            <a:off x="-1044575" y="1125538"/>
            <a:ext cx="66976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T  </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Arial" panose="020B0604020202020204" pitchFamily="34" charset="0"/>
              </a:rPr>
              <a:t>~</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3000 K</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z</a:t>
            </a:r>
            <a:r>
              <a:rPr kumimoji="0" lang="en-US" altLang="en-US" sz="2400" b="0" i="0" u="none" strike="noStrike" kern="1200" cap="none" spc="0" normalizeH="0" baseline="-25000" noProof="0">
                <a:ln>
                  <a:noFill/>
                </a:ln>
                <a:solidFill>
                  <a:srgbClr val="777777"/>
                </a:solidFill>
                <a:effectLst/>
                <a:uLnTx/>
                <a:uFillTx/>
                <a:latin typeface="Book Antiqua" panose="02040602050305030304" pitchFamily="18" charset="0"/>
                <a:ea typeface="+mn-ea"/>
                <a:cs typeface="+mn-cs"/>
              </a:rPr>
              <a:t>dec</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=1089    (</a:t>
            </a:r>
            <a:r>
              <a:rPr kumimoji="0" lang="el-GR"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mn-cs"/>
              </a:rPr>
              <a:t>Δ</a:t>
            </a:r>
            <a:r>
              <a:rPr kumimoji="0" lang="en-US"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mn-cs"/>
              </a:rPr>
              <a:t>z</a:t>
            </a:r>
            <a:r>
              <a:rPr kumimoji="0" lang="en-US" altLang="en-US" sz="2400" b="0" i="0" u="none" strike="noStrike" kern="1200" cap="none" spc="0" normalizeH="0" baseline="-25000" noProof="0">
                <a:ln>
                  <a:noFill/>
                </a:ln>
                <a:solidFill>
                  <a:srgbClr val="777777"/>
                </a:solidFill>
                <a:effectLst/>
                <a:uLnTx/>
                <a:uFillTx/>
                <a:latin typeface="Garamond" panose="02020404030301010803" pitchFamily="18" charset="0"/>
                <a:ea typeface="+mn-ea"/>
                <a:cs typeface="+mn-cs"/>
              </a:rPr>
              <a:t>dec</a:t>
            </a:r>
            <a:r>
              <a:rPr kumimoji="0" lang="en-US"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mn-cs"/>
              </a:rPr>
              <a:t>=195);    t</a:t>
            </a:r>
            <a:r>
              <a:rPr kumimoji="0" lang="en-US" altLang="en-US" sz="2400" b="0" i="0" u="none" strike="noStrike" kern="1200" cap="none" spc="0" normalizeH="0" baseline="-25000" noProof="0">
                <a:ln>
                  <a:noFill/>
                </a:ln>
                <a:solidFill>
                  <a:srgbClr val="777777"/>
                </a:solidFill>
                <a:effectLst/>
                <a:uLnTx/>
                <a:uFillTx/>
                <a:latin typeface="Garamond" panose="02020404030301010803" pitchFamily="18" charset="0"/>
                <a:ea typeface="+mn-ea"/>
                <a:cs typeface="+mn-cs"/>
              </a:rPr>
              <a:t>dec</a:t>
            </a:r>
            <a:r>
              <a:rPr kumimoji="0" lang="en-US"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mn-cs"/>
              </a:rPr>
              <a:t>=379.000 yrs</a:t>
            </a:r>
            <a:endParaRPr kumimoji="0" lang="el-GR" altLang="en-US" sz="2400" b="0" i="0" u="none" strike="noStrike" kern="1200" cap="none" spc="0" normalizeH="0" baseline="0" noProof="0">
              <a:ln>
                <a:noFill/>
              </a:ln>
              <a:solidFill>
                <a:srgbClr val="777777"/>
              </a:solidFill>
              <a:effectLst/>
              <a:uLnTx/>
              <a:uFillTx/>
              <a:latin typeface="Garamond" panose="02020404030301010803" pitchFamily="18" charset="0"/>
              <a:ea typeface="+mn-ea"/>
              <a:cs typeface="Arial" panose="020B0604020202020204" pitchFamily="34" charset="0"/>
            </a:endParaRPr>
          </a:p>
        </p:txBody>
      </p:sp>
      <p:pic>
        <p:nvPicPr>
          <p:cNvPr id="20491" name="Picture 8" descr="recomb1">
            <a:extLst>
              <a:ext uri="{FF2B5EF4-FFF2-40B4-BE49-F238E27FC236}">
                <a16:creationId xmlns:a16="http://schemas.microsoft.com/office/drawing/2014/main" id="{58C67B1C-80C0-42FF-B0D2-BF04DD3CA87C}"/>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3779838" y="2708275"/>
            <a:ext cx="4038600" cy="787400"/>
          </a:xfrm>
          <a:noFill/>
        </p:spPr>
      </p:pic>
      <p:pic>
        <p:nvPicPr>
          <p:cNvPr id="20492" name="Picture 9" descr="recomb2">
            <a:extLst>
              <a:ext uri="{FF2B5EF4-FFF2-40B4-BE49-F238E27FC236}">
                <a16:creationId xmlns:a16="http://schemas.microsoft.com/office/drawing/2014/main" id="{5CB1B376-0FEC-43CB-9698-04A10322A1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4941888"/>
            <a:ext cx="338455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8" y="404664"/>
            <a:ext cx="9720263" cy="64171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lang="en-US" sz="6000" b="1" dirty="0">
                <a:solidFill>
                  <a:prstClr val="white"/>
                </a:solidFill>
                <a:effectLst>
                  <a:outerShdw blurRad="38100" dist="38100" dir="2700000" algn="tl">
                    <a:srgbClr val="000000"/>
                  </a:outerShdw>
                </a:effectLst>
                <a:latin typeface="Constantia"/>
              </a:rPr>
              <a:t>Recombination - </a:t>
            </a:r>
            <a:r>
              <a:rPr lang="en-US" sz="6000" b="1" dirty="0" err="1">
                <a:solidFill>
                  <a:prstClr val="white"/>
                </a:solidFill>
                <a:effectLst>
                  <a:outerShdw blurRad="38100" dist="38100" dir="2700000" algn="tl">
                    <a:srgbClr val="000000"/>
                  </a:outerShdw>
                </a:effectLst>
                <a:latin typeface="Constantia"/>
              </a:rPr>
              <a:t>Saha</a:t>
            </a:r>
            <a:endPar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p:txBody>
      </p:sp>
      <p:sp>
        <p:nvSpPr>
          <p:cNvPr id="2" name="TextBox 1">
            <a:extLst>
              <a:ext uri="{FF2B5EF4-FFF2-40B4-BE49-F238E27FC236}">
                <a16:creationId xmlns:a16="http://schemas.microsoft.com/office/drawing/2014/main" id="{D718EAE2-E5F9-4822-9F5B-EB52EFAA7AF7}"/>
              </a:ext>
            </a:extLst>
          </p:cNvPr>
          <p:cNvSpPr txBox="1"/>
          <p:nvPr/>
        </p:nvSpPr>
        <p:spPr>
          <a:xfrm>
            <a:off x="166948" y="2177953"/>
            <a:ext cx="8977052" cy="1200329"/>
          </a:xfrm>
          <a:prstGeom prst="rect">
            <a:avLst/>
          </a:prstGeom>
          <a:noFill/>
        </p:spPr>
        <p:txBody>
          <a:bodyPr wrap="square" rtlCol="0">
            <a:spAutoFit/>
          </a:bodyPr>
          <a:lstStyle/>
          <a:p>
            <a:r>
              <a:rPr lang="en-US" b="1" dirty="0"/>
              <a:t>Statistical Equilibrium sets the density of </a:t>
            </a:r>
          </a:p>
          <a:p>
            <a:r>
              <a:rPr lang="en-US" b="1" dirty="0"/>
              <a:t>electrons, protons and  hydrogen atoms involved in the recombination process:</a:t>
            </a:r>
          </a:p>
          <a:p>
            <a:endParaRPr lang="en-US" b="1" dirty="0"/>
          </a:p>
          <a:p>
            <a:endParaRPr lang="en-US" b="1" dirty="0"/>
          </a:p>
        </p:txBody>
      </p:sp>
      <p:sp>
        <p:nvSpPr>
          <p:cNvPr id="11" name="Rectangle 10">
            <a:extLst>
              <a:ext uri="{FF2B5EF4-FFF2-40B4-BE49-F238E27FC236}">
                <a16:creationId xmlns:a16="http://schemas.microsoft.com/office/drawing/2014/main" id="{FE3E1FB0-55CA-4D80-A8D0-5DE705469C90}"/>
              </a:ext>
            </a:extLst>
          </p:cNvPr>
          <p:cNvSpPr/>
          <p:nvPr/>
        </p:nvSpPr>
        <p:spPr>
          <a:xfrm>
            <a:off x="283369" y="2852936"/>
            <a:ext cx="8681244"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extLst>
              <p:ext uri="{D42A27DB-BD31-4B8C-83A1-F6EECF244321}">
                <p14:modId xmlns:p14="http://schemas.microsoft.com/office/powerpoint/2010/main" val="781677485"/>
              </p:ext>
            </p:extLst>
          </p:nvPr>
        </p:nvGraphicFramePr>
        <p:xfrm>
          <a:off x="3025775" y="1465263"/>
          <a:ext cx="3259138" cy="554037"/>
        </p:xfrm>
        <a:graphic>
          <a:graphicData uri="http://schemas.openxmlformats.org/presentationml/2006/ole">
            <mc:AlternateContent xmlns:mc="http://schemas.openxmlformats.org/markup-compatibility/2006">
              <mc:Choice xmlns:v="urn:schemas-microsoft-com:vml" Requires="v">
                <p:oleObj spid="_x0000_s373842" name="Equation" r:id="rId3" imgW="1346040" imgH="228600" progId="Equation.DSMT4">
                  <p:embed/>
                </p:oleObj>
              </mc:Choice>
              <mc:Fallback>
                <p:oleObj name="Equation" r:id="rId3" imgW="1346040" imgH="228600" progId="Equation.DSMT4">
                  <p:embed/>
                  <p:pic>
                    <p:nvPicPr>
                      <p:cNvPr id="8" name="Object 7">
                        <a:extLst>
                          <a:ext uri="{FF2B5EF4-FFF2-40B4-BE49-F238E27FC236}">
                            <a16:creationId xmlns:a16="http://schemas.microsoft.com/office/drawing/2014/main" id="{5D51DDF8-F7A8-4268-AE32-7D6F6EA0FF91}"/>
                          </a:ext>
                        </a:extLst>
                      </p:cNvPr>
                      <p:cNvPicPr>
                        <a:picLocks noChangeAspect="1" noChangeArrowheads="1"/>
                      </p:cNvPicPr>
                      <p:nvPr/>
                    </p:nvPicPr>
                    <p:blipFill>
                      <a:blip r:embed="rId4"/>
                      <a:srcRect/>
                      <a:stretch>
                        <a:fillRect/>
                      </a:stretch>
                    </p:blipFill>
                    <p:spPr bwMode="auto">
                      <a:xfrm>
                        <a:off x="3025775" y="1465263"/>
                        <a:ext cx="3259138"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253091" y="1046378"/>
            <a:ext cx="3528392" cy="369332"/>
          </a:xfrm>
          <a:prstGeom prst="rect">
            <a:avLst/>
          </a:prstGeom>
          <a:noFill/>
        </p:spPr>
        <p:txBody>
          <a:bodyPr wrap="square" rtlCol="0">
            <a:spAutoFit/>
          </a:bodyPr>
          <a:lstStyle/>
          <a:p>
            <a:r>
              <a:rPr lang="en-US" b="1" dirty="0"/>
              <a:t>Recombination Process:</a:t>
            </a:r>
          </a:p>
        </p:txBody>
      </p:sp>
      <p:graphicFrame>
        <p:nvGraphicFramePr>
          <p:cNvPr id="17" name="Object 16">
            <a:extLst>
              <a:ext uri="{FF2B5EF4-FFF2-40B4-BE49-F238E27FC236}">
                <a16:creationId xmlns:a16="http://schemas.microsoft.com/office/drawing/2014/main" id="{B60BDABE-BCEA-45BE-A549-55A625EC350E}"/>
              </a:ext>
            </a:extLst>
          </p:cNvPr>
          <p:cNvGraphicFramePr>
            <a:graphicFrameLocks noChangeAspect="1"/>
          </p:cNvGraphicFramePr>
          <p:nvPr>
            <p:extLst>
              <p:ext uri="{D42A27DB-BD31-4B8C-83A1-F6EECF244321}">
                <p14:modId xmlns:p14="http://schemas.microsoft.com/office/powerpoint/2010/main" val="610411725"/>
              </p:ext>
            </p:extLst>
          </p:nvPr>
        </p:nvGraphicFramePr>
        <p:xfrm>
          <a:off x="2036651" y="3077232"/>
          <a:ext cx="5079983" cy="3397420"/>
        </p:xfrm>
        <a:graphic>
          <a:graphicData uri="http://schemas.openxmlformats.org/presentationml/2006/ole">
            <mc:AlternateContent xmlns:mc="http://schemas.openxmlformats.org/markup-compatibility/2006">
              <mc:Choice xmlns:v="urn:schemas-microsoft-com:vml" Requires="v">
                <p:oleObj spid="_x0000_s373843" name="Equation" r:id="rId5" imgW="2489040" imgH="1663560" progId="Equation.DSMT4">
                  <p:embed/>
                </p:oleObj>
              </mc:Choice>
              <mc:Fallback>
                <p:oleObj name="Equation" r:id="rId5" imgW="2489040" imgH="1663560" progId="Equation.DSMT4">
                  <p:embed/>
                  <p:pic>
                    <p:nvPicPr>
                      <p:cNvPr id="7" name="Object 6">
                        <a:extLst>
                          <a:ext uri="{FF2B5EF4-FFF2-40B4-BE49-F238E27FC236}">
                            <a16:creationId xmlns:a16="http://schemas.microsoft.com/office/drawing/2014/main" id="{8F0F14BD-DA0E-4483-A3E9-F6EBD75B168A}"/>
                          </a:ext>
                        </a:extLst>
                      </p:cNvPr>
                      <p:cNvPicPr>
                        <a:picLocks noChangeAspect="1" noChangeArrowheads="1"/>
                      </p:cNvPicPr>
                      <p:nvPr/>
                    </p:nvPicPr>
                    <p:blipFill>
                      <a:blip r:embed="rId6"/>
                      <a:srcRect/>
                      <a:stretch>
                        <a:fillRect/>
                      </a:stretch>
                    </p:blipFill>
                    <p:spPr bwMode="auto">
                      <a:xfrm>
                        <a:off x="2036651" y="3077232"/>
                        <a:ext cx="5079983" cy="339742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73605717"/>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3"/>
          <p:cNvSpPr>
            <a:spLocks noChangeArrowheads="1"/>
          </p:cNvSpPr>
          <p:nvPr/>
        </p:nvSpPr>
        <p:spPr bwMode="auto">
          <a:xfrm>
            <a:off x="500063" y="4929188"/>
            <a:ext cx="8143875" cy="7143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5" name="Rectangle 3"/>
          <p:cNvSpPr>
            <a:spLocks noChangeArrowheads="1"/>
          </p:cNvSpPr>
          <p:nvPr/>
        </p:nvSpPr>
        <p:spPr bwMode="auto">
          <a:xfrm>
            <a:off x="500063" y="2357438"/>
            <a:ext cx="8143875" cy="1214437"/>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6" name="Rectangle 5"/>
          <p:cNvSpPr txBox="1">
            <a:spLocks noChangeArrowheads="1"/>
          </p:cNvSpPr>
          <p:nvPr/>
        </p:nvSpPr>
        <p:spPr>
          <a:xfrm>
            <a:off x="142844" y="214290"/>
            <a:ext cx="10117138" cy="1371600"/>
          </a:xfrm>
          <a:prstGeom prst="rect">
            <a:avLst/>
          </a:prstGeom>
          <a:ln w="6350" cap="rnd">
            <a:noFill/>
          </a:ln>
        </p:spPr>
        <p:txBody>
          <a:bodyPr anchor="b">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FRW   Dynamics: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Adiabatic Cosmic Expansion</a:t>
            </a:r>
          </a:p>
        </p:txBody>
      </p:sp>
      <p:sp>
        <p:nvSpPr>
          <p:cNvPr id="9" name="TextBox 8"/>
          <p:cNvSpPr txBox="1"/>
          <p:nvPr/>
        </p:nvSpPr>
        <p:spPr>
          <a:xfrm>
            <a:off x="642938" y="1643063"/>
            <a:ext cx="8358187"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Important observation: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energy equation,</a:t>
            </a:r>
          </a:p>
        </p:txBody>
      </p:sp>
      <p:sp>
        <p:nvSpPr>
          <p:cNvPr id="10" name="Rectangle 9"/>
          <p:cNvSpPr/>
          <p:nvPr/>
        </p:nvSpPr>
        <p:spPr>
          <a:xfrm>
            <a:off x="500063" y="1571625"/>
            <a:ext cx="8143875"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3490" name="Object 4"/>
          <p:cNvGraphicFramePr>
            <a:graphicFrameLocks noChangeAspect="1"/>
          </p:cNvGraphicFramePr>
          <p:nvPr/>
        </p:nvGraphicFramePr>
        <p:xfrm>
          <a:off x="2786063" y="2428875"/>
          <a:ext cx="3360737" cy="1143000"/>
        </p:xfrm>
        <a:graphic>
          <a:graphicData uri="http://schemas.openxmlformats.org/presentationml/2006/ole">
            <mc:AlternateContent xmlns:mc="http://schemas.openxmlformats.org/markup-compatibility/2006">
              <mc:Choice xmlns:v="urn:schemas-microsoft-com:vml" Requires="v">
                <p:oleObj spid="_x0000_s341105" name="Equation" r:id="rId3" imgW="1269720" imgH="431640" progId="Equation.DSMT4">
                  <p:embed/>
                </p:oleObj>
              </mc:Choice>
              <mc:Fallback>
                <p:oleObj name="Equation" r:id="rId3" imgW="1269720" imgH="431640" progId="Equation.DSMT4">
                  <p:embed/>
                  <p:pic>
                    <p:nvPicPr>
                      <p:cNvPr id="6349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428875"/>
                        <a:ext cx="33607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571500" y="3714750"/>
            <a:ext cx="8358188" cy="157003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is equivalent to stating that the change in internal energy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of a specific  co-expanding volume V(t) of the Universe, is due to work by pressure: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p:txBody>
      </p:sp>
      <p:sp>
        <p:nvSpPr>
          <p:cNvPr id="14" name="Rectangle 13"/>
          <p:cNvSpPr/>
          <p:nvPr/>
        </p:nvSpPr>
        <p:spPr>
          <a:xfrm>
            <a:off x="500063" y="3643313"/>
            <a:ext cx="8143875" cy="12144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3491" name="Object 3"/>
          <p:cNvGraphicFramePr>
            <a:graphicFrameLocks noChangeAspect="1"/>
          </p:cNvGraphicFramePr>
          <p:nvPr/>
        </p:nvGraphicFramePr>
        <p:xfrm>
          <a:off x="3286125" y="5000625"/>
          <a:ext cx="2268538" cy="577850"/>
        </p:xfrm>
        <a:graphic>
          <a:graphicData uri="http://schemas.openxmlformats.org/presentationml/2006/ole">
            <mc:AlternateContent xmlns:mc="http://schemas.openxmlformats.org/markup-compatibility/2006">
              <mc:Choice xmlns:v="urn:schemas-microsoft-com:vml" Requires="v">
                <p:oleObj spid="_x0000_s341106" name="Equation" r:id="rId5" imgW="799920" imgH="203040" progId="Equation.DSMT4">
                  <p:embed/>
                </p:oleObj>
              </mc:Choice>
              <mc:Fallback>
                <p:oleObj name="Equation" r:id="rId5" imgW="799920" imgH="203040" progId="Equation.DSMT4">
                  <p:embed/>
                  <p:pic>
                    <p:nvPicPr>
                      <p:cNvPr id="6349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5000625"/>
                        <a:ext cx="2268538"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2" name="Object 5"/>
          <p:cNvGraphicFramePr>
            <a:graphicFrameLocks noChangeAspect="1"/>
          </p:cNvGraphicFramePr>
          <p:nvPr/>
        </p:nvGraphicFramePr>
        <p:xfrm>
          <a:off x="3786188" y="4071938"/>
          <a:ext cx="1179512" cy="417512"/>
        </p:xfrm>
        <a:graphic>
          <a:graphicData uri="http://schemas.openxmlformats.org/presentationml/2006/ole">
            <mc:AlternateContent xmlns:mc="http://schemas.openxmlformats.org/markup-compatibility/2006">
              <mc:Choice xmlns:v="urn:schemas-microsoft-com:vml" Requires="v">
                <p:oleObj spid="_x0000_s341107" name="Equation" r:id="rId7" imgW="647640" imgH="228600" progId="Equation.DSMT4">
                  <p:embed/>
                </p:oleObj>
              </mc:Choice>
              <mc:Fallback>
                <p:oleObj name="Equation" r:id="rId7" imgW="647640" imgH="228600" progId="Equation.DSMT4">
                  <p:embed/>
                  <p:pic>
                    <p:nvPicPr>
                      <p:cNvPr id="6349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188" y="4071938"/>
                        <a:ext cx="1179512"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642938" y="5786438"/>
            <a:ext cx="8358187" cy="144621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Constantia"/>
                <a:ea typeface="+mn-ea"/>
                <a:cs typeface="+mn-cs"/>
                <a:sym typeface="Mathematica1"/>
              </a:rPr>
              <a:t>Friedmann</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-Robertson-Walker-Lemaitre expansion of the Universe is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kumimoji="0" lang="en-US" sz="2400" b="1" i="0" u="none" strike="noStrike" kern="1200" cap="none" spc="0" normalizeH="0" baseline="0" noProof="0" dirty="0">
                <a:ln>
                  <a:noFill/>
                </a:ln>
                <a:solidFill>
                  <a:prstClr val="white"/>
                </a:solidFill>
                <a:effectLst/>
                <a:uLnTx/>
                <a:uFillTx/>
                <a:latin typeface="Constantia"/>
                <a:ea typeface="+mn-ea"/>
                <a:cs typeface="+mn-cs"/>
                <a:sym typeface="Mathematica1"/>
              </a:rPr>
              <a:t>Adiabatic   Expansion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p:txBody>
      </p:sp>
      <p:sp>
        <p:nvSpPr>
          <p:cNvPr id="12" name="Rectangle 11"/>
          <p:cNvSpPr/>
          <p:nvPr/>
        </p:nvSpPr>
        <p:spPr>
          <a:xfrm>
            <a:off x="500063" y="5715000"/>
            <a:ext cx="8143875"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7" name="Right Arrow 16"/>
          <p:cNvSpPr/>
          <p:nvPr/>
        </p:nvSpPr>
        <p:spPr>
          <a:xfrm>
            <a:off x="1643063" y="6429375"/>
            <a:ext cx="642937" cy="21431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8" name="Right Arrow 17"/>
          <p:cNvSpPr/>
          <p:nvPr/>
        </p:nvSpPr>
        <p:spPr>
          <a:xfrm rot="10800000">
            <a:off x="6572250" y="6429375"/>
            <a:ext cx="642938" cy="21431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169910932"/>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8" y="404664"/>
            <a:ext cx="9720263" cy="64171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Recombination - </a:t>
            </a:r>
            <a:r>
              <a:rPr kumimoji="0" lang="en-US" sz="60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Constantia"/>
                <a:ea typeface="+mn-ea"/>
                <a:cs typeface="+mn-cs"/>
              </a:rPr>
              <a:t>Saha</a:t>
            </a:r>
            <a:endPar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p:txBody>
      </p:sp>
      <p:sp>
        <p:nvSpPr>
          <p:cNvPr id="2" name="TextBox 1">
            <a:extLst>
              <a:ext uri="{FF2B5EF4-FFF2-40B4-BE49-F238E27FC236}">
                <a16:creationId xmlns:a16="http://schemas.microsoft.com/office/drawing/2014/main" id="{D718EAE2-E5F9-4822-9F5B-EB52EFAA7AF7}"/>
              </a:ext>
            </a:extLst>
          </p:cNvPr>
          <p:cNvSpPr txBox="1"/>
          <p:nvPr/>
        </p:nvSpPr>
        <p:spPr>
          <a:xfrm>
            <a:off x="166948" y="2177953"/>
            <a:ext cx="8977052"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Taking along that for the chemical potentials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noProof="0"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noProof="0" dirty="0">
                <a:solidFill>
                  <a:prstClr val="white"/>
                </a:solidFill>
              </a:rPr>
              <a:t>we find for the relation between the number densities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328525" y="4372000"/>
            <a:ext cx="8681244"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025775" y="1465263"/>
          <a:ext cx="3259138" cy="554037"/>
        </p:xfrm>
        <a:graphic>
          <a:graphicData uri="http://schemas.openxmlformats.org/presentationml/2006/ole">
            <mc:AlternateContent xmlns:mc="http://schemas.openxmlformats.org/markup-compatibility/2006">
              <mc:Choice xmlns:v="urn:schemas-microsoft-com:vml" Requires="v">
                <p:oleObj spid="_x0000_s376888" name="Equation" r:id="rId3" imgW="1346040" imgH="228600" progId="Equation.DSMT4">
                  <p:embed/>
                </p:oleObj>
              </mc:Choice>
              <mc:Fallback>
                <p:oleObj name="Equation" r:id="rId3" imgW="134604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025775" y="1465263"/>
                        <a:ext cx="3259138"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253091" y="1046378"/>
            <a:ext cx="352839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Recombination Process:</a:t>
            </a:r>
          </a:p>
        </p:txBody>
      </p:sp>
      <p:graphicFrame>
        <p:nvGraphicFramePr>
          <p:cNvPr id="17" name="Object 16">
            <a:extLst>
              <a:ext uri="{FF2B5EF4-FFF2-40B4-BE49-F238E27FC236}">
                <a16:creationId xmlns:a16="http://schemas.microsoft.com/office/drawing/2014/main" id="{B60BDABE-BCEA-45BE-A549-55A625EC350E}"/>
              </a:ext>
            </a:extLst>
          </p:cNvPr>
          <p:cNvGraphicFramePr>
            <a:graphicFrameLocks noChangeAspect="1"/>
          </p:cNvGraphicFramePr>
          <p:nvPr>
            <p:extLst>
              <p:ext uri="{D42A27DB-BD31-4B8C-83A1-F6EECF244321}">
                <p14:modId xmlns:p14="http://schemas.microsoft.com/office/powerpoint/2010/main" val="3891804392"/>
              </p:ext>
            </p:extLst>
          </p:nvPr>
        </p:nvGraphicFramePr>
        <p:xfrm>
          <a:off x="813593" y="4714094"/>
          <a:ext cx="7516813" cy="1116012"/>
        </p:xfrm>
        <a:graphic>
          <a:graphicData uri="http://schemas.openxmlformats.org/presentationml/2006/ole">
            <mc:AlternateContent xmlns:mc="http://schemas.openxmlformats.org/markup-compatibility/2006">
              <mc:Choice xmlns:v="urn:schemas-microsoft-com:vml" Requires="v">
                <p:oleObj spid="_x0000_s376889" name="Equation" r:id="rId5" imgW="3682800" imgH="545760" progId="Equation.DSMT4">
                  <p:embed/>
                </p:oleObj>
              </mc:Choice>
              <mc:Fallback>
                <p:oleObj name="Equation" r:id="rId5" imgW="3682800" imgH="545760" progId="Equation.DSMT4">
                  <p:embed/>
                  <p:pic>
                    <p:nvPicPr>
                      <p:cNvPr id="17" name="Object 16">
                        <a:extLst>
                          <a:ext uri="{FF2B5EF4-FFF2-40B4-BE49-F238E27FC236}">
                            <a16:creationId xmlns:a16="http://schemas.microsoft.com/office/drawing/2014/main" id="{B60BDABE-BCEA-45BE-A549-55A625EC350E}"/>
                          </a:ext>
                        </a:extLst>
                      </p:cNvPr>
                      <p:cNvPicPr>
                        <a:picLocks noChangeAspect="1" noChangeArrowheads="1"/>
                      </p:cNvPicPr>
                      <p:nvPr/>
                    </p:nvPicPr>
                    <p:blipFill>
                      <a:blip r:embed="rId6"/>
                      <a:srcRect/>
                      <a:stretch>
                        <a:fillRect/>
                      </a:stretch>
                    </p:blipFill>
                    <p:spPr bwMode="auto">
                      <a:xfrm>
                        <a:off x="813593" y="4714094"/>
                        <a:ext cx="7516813" cy="1116012"/>
                      </a:xfrm>
                      <a:prstGeom prst="rect">
                        <a:avLst/>
                      </a:prstGeom>
                      <a:noFill/>
                      <a:ln>
                        <a:noFill/>
                      </a:ln>
                      <a:effectLst/>
                    </p:spPr>
                  </p:pic>
                </p:oleObj>
              </mc:Fallback>
            </mc:AlternateContent>
          </a:graphicData>
        </a:graphic>
      </p:graphicFrame>
      <p:graphicFrame>
        <p:nvGraphicFramePr>
          <p:cNvPr id="10" name="Object 9">
            <a:extLst>
              <a:ext uri="{FF2B5EF4-FFF2-40B4-BE49-F238E27FC236}">
                <a16:creationId xmlns:a16="http://schemas.microsoft.com/office/drawing/2014/main" id="{76D369E2-3129-49D7-B9E9-D2F66B0B2BCA}"/>
              </a:ext>
            </a:extLst>
          </p:cNvPr>
          <p:cNvGraphicFramePr>
            <a:graphicFrameLocks noChangeAspect="1"/>
          </p:cNvGraphicFramePr>
          <p:nvPr>
            <p:extLst>
              <p:ext uri="{D42A27DB-BD31-4B8C-83A1-F6EECF244321}">
                <p14:modId xmlns:p14="http://schemas.microsoft.com/office/powerpoint/2010/main" val="1689355514"/>
              </p:ext>
            </p:extLst>
          </p:nvPr>
        </p:nvGraphicFramePr>
        <p:xfrm>
          <a:off x="3686175" y="2541652"/>
          <a:ext cx="1965945" cy="576198"/>
        </p:xfrm>
        <a:graphic>
          <a:graphicData uri="http://schemas.openxmlformats.org/presentationml/2006/ole">
            <mc:AlternateContent xmlns:mc="http://schemas.openxmlformats.org/markup-compatibility/2006">
              <mc:Choice xmlns:v="urn:schemas-microsoft-com:vml" Requires="v">
                <p:oleObj spid="_x0000_s376890" name="Equation" r:id="rId7" imgW="825480" imgH="241200" progId="Equation.DSMT4">
                  <p:embed/>
                </p:oleObj>
              </mc:Choice>
              <mc:Fallback>
                <p:oleObj name="Equation" r:id="rId7" imgW="825480" imgH="2412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8"/>
                      <a:srcRect/>
                      <a:stretch>
                        <a:fillRect/>
                      </a:stretch>
                    </p:blipFill>
                    <p:spPr bwMode="auto">
                      <a:xfrm>
                        <a:off x="3686175" y="2541652"/>
                        <a:ext cx="1965945" cy="576198"/>
                      </a:xfrm>
                      <a:prstGeom prst="rect">
                        <a:avLst/>
                      </a:prstGeom>
                      <a:noFill/>
                      <a:ln>
                        <a:noFill/>
                      </a:ln>
                      <a:effectLst/>
                    </p:spPr>
                  </p:pic>
                </p:oleObj>
              </mc:Fallback>
            </mc:AlternateContent>
          </a:graphicData>
        </a:graphic>
      </p:graphicFrame>
      <p:sp>
        <p:nvSpPr>
          <p:cNvPr id="12" name="Rectangle 11">
            <a:extLst>
              <a:ext uri="{FF2B5EF4-FFF2-40B4-BE49-F238E27FC236}">
                <a16:creationId xmlns:a16="http://schemas.microsoft.com/office/drawing/2014/main" id="{27DEAC8B-1436-40A9-85A1-BA7453D06E77}"/>
              </a:ext>
            </a:extLst>
          </p:cNvPr>
          <p:cNvSpPr/>
          <p:nvPr/>
        </p:nvSpPr>
        <p:spPr>
          <a:xfrm>
            <a:off x="291390" y="984550"/>
            <a:ext cx="8681244" cy="1168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665415022"/>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64171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Recombination - </a:t>
            </a:r>
            <a:r>
              <a:rPr kumimoji="0" lang="en-US" sz="6000" b="1"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Constantia"/>
                <a:ea typeface="+mn-ea"/>
                <a:cs typeface="+mn-cs"/>
              </a:rPr>
              <a:t>Saha</a:t>
            </a:r>
            <a:endPar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p:txBody>
      </p:sp>
      <p:sp>
        <p:nvSpPr>
          <p:cNvPr id="2" name="TextBox 1">
            <a:extLst>
              <a:ext uri="{FF2B5EF4-FFF2-40B4-BE49-F238E27FC236}">
                <a16:creationId xmlns:a16="http://schemas.microsoft.com/office/drawing/2014/main" id="{D718EAE2-E5F9-4822-9F5B-EB52EFAA7AF7}"/>
              </a:ext>
            </a:extLst>
          </p:cNvPr>
          <p:cNvSpPr txBox="1"/>
          <p:nvPr/>
        </p:nvSpPr>
        <p:spPr>
          <a:xfrm>
            <a:off x="191076" y="2060848"/>
            <a:ext cx="8977052" cy="7017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   mass electron small:</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    binding energy hydrogen atom:</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    weights g</a:t>
            </a:r>
            <a:r>
              <a:rPr kumimoji="0" lang="en-US" sz="1800" b="1" i="0" u="none" strike="noStrike" kern="1200" cap="none" spc="0" normalizeH="0" baseline="-25000" noProof="0" dirty="0">
                <a:ln>
                  <a:noFill/>
                </a:ln>
                <a:solidFill>
                  <a:prstClr val="white"/>
                </a:solidFill>
                <a:effectLst/>
                <a:uLnTx/>
                <a:uFillTx/>
                <a:latin typeface="Arial" charset="0"/>
                <a:ea typeface="+mn-ea"/>
                <a:cs typeface="+mn-cs"/>
              </a:rPr>
              <a:t>i</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results in the </a:t>
            </a:r>
            <a:r>
              <a:rPr lang="en-US" b="1" dirty="0" err="1">
                <a:solidFill>
                  <a:prstClr val="white"/>
                </a:solidFill>
              </a:rPr>
              <a:t>Saha</a:t>
            </a:r>
            <a:r>
              <a:rPr lang="en-US" b="1" dirty="0">
                <a:solidFill>
                  <a:prstClr val="white"/>
                </a:solidFill>
              </a:rPr>
              <a:t> Equation,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which specifies the shifting ionization state as a function of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shifting temperature T</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338980" y="4509293"/>
            <a:ext cx="8681244" cy="1502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025775" y="1465263"/>
          <a:ext cx="3259138" cy="554037"/>
        </p:xfrm>
        <a:graphic>
          <a:graphicData uri="http://schemas.openxmlformats.org/presentationml/2006/ole">
            <mc:AlternateContent xmlns:mc="http://schemas.openxmlformats.org/markup-compatibility/2006">
              <mc:Choice xmlns:v="urn:schemas-microsoft-com:vml" Requires="v">
                <p:oleObj spid="_x0000_s379991" name="Equation" r:id="rId3" imgW="1346040" imgH="228600" progId="Equation.DSMT4">
                  <p:embed/>
                </p:oleObj>
              </mc:Choice>
              <mc:Fallback>
                <p:oleObj name="Equation" r:id="rId3" imgW="134604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025775" y="1465263"/>
                        <a:ext cx="3259138"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14530" y="952230"/>
            <a:ext cx="352839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Recombination Process:</a:t>
            </a:r>
          </a:p>
        </p:txBody>
      </p:sp>
      <p:graphicFrame>
        <p:nvGraphicFramePr>
          <p:cNvPr id="17" name="Object 16">
            <a:extLst>
              <a:ext uri="{FF2B5EF4-FFF2-40B4-BE49-F238E27FC236}">
                <a16:creationId xmlns:a16="http://schemas.microsoft.com/office/drawing/2014/main" id="{B60BDABE-BCEA-45BE-A549-55A625EC350E}"/>
              </a:ext>
            </a:extLst>
          </p:cNvPr>
          <p:cNvGraphicFramePr>
            <a:graphicFrameLocks noChangeAspect="1"/>
          </p:cNvGraphicFramePr>
          <p:nvPr>
            <p:extLst>
              <p:ext uri="{D42A27DB-BD31-4B8C-83A1-F6EECF244321}">
                <p14:modId xmlns:p14="http://schemas.microsoft.com/office/powerpoint/2010/main" val="915960155"/>
              </p:ext>
            </p:extLst>
          </p:nvPr>
        </p:nvGraphicFramePr>
        <p:xfrm>
          <a:off x="2155925" y="4603969"/>
          <a:ext cx="4832149" cy="1329987"/>
        </p:xfrm>
        <a:graphic>
          <a:graphicData uri="http://schemas.openxmlformats.org/presentationml/2006/ole">
            <mc:AlternateContent xmlns:mc="http://schemas.openxmlformats.org/markup-compatibility/2006">
              <mc:Choice xmlns:v="urn:schemas-microsoft-com:vml" Requires="v">
                <p:oleObj spid="_x0000_s379992" name="Equation" r:id="rId5" imgW="1803240" imgH="495000" progId="Equation.DSMT4">
                  <p:embed/>
                </p:oleObj>
              </mc:Choice>
              <mc:Fallback>
                <p:oleObj name="Equation" r:id="rId5" imgW="1803240" imgH="495000" progId="Equation.DSMT4">
                  <p:embed/>
                  <p:pic>
                    <p:nvPicPr>
                      <p:cNvPr id="17" name="Object 16">
                        <a:extLst>
                          <a:ext uri="{FF2B5EF4-FFF2-40B4-BE49-F238E27FC236}">
                            <a16:creationId xmlns:a16="http://schemas.microsoft.com/office/drawing/2014/main" id="{B60BDABE-BCEA-45BE-A549-55A625EC350E}"/>
                          </a:ext>
                        </a:extLst>
                      </p:cNvPr>
                      <p:cNvPicPr>
                        <a:picLocks noChangeAspect="1" noChangeArrowheads="1"/>
                      </p:cNvPicPr>
                      <p:nvPr/>
                    </p:nvPicPr>
                    <p:blipFill>
                      <a:blip r:embed="rId6"/>
                      <a:srcRect/>
                      <a:stretch>
                        <a:fillRect/>
                      </a:stretch>
                    </p:blipFill>
                    <p:spPr bwMode="auto">
                      <a:xfrm>
                        <a:off x="2155925" y="4603969"/>
                        <a:ext cx="4832149" cy="1329987"/>
                      </a:xfrm>
                      <a:prstGeom prst="rect">
                        <a:avLst/>
                      </a:prstGeom>
                      <a:noFill/>
                      <a:ln>
                        <a:noFill/>
                      </a:ln>
                      <a:effectLst/>
                    </p:spPr>
                  </p:pic>
                </p:oleObj>
              </mc:Fallback>
            </mc:AlternateContent>
          </a:graphicData>
        </a:graphic>
      </p:graphicFrame>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229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3" name="Object 12">
            <a:extLst>
              <a:ext uri="{FF2B5EF4-FFF2-40B4-BE49-F238E27FC236}">
                <a16:creationId xmlns:a16="http://schemas.microsoft.com/office/drawing/2014/main" id="{F94E4102-F2DD-4087-885B-104E59B0303C}"/>
              </a:ext>
            </a:extLst>
          </p:cNvPr>
          <p:cNvGraphicFramePr>
            <a:graphicFrameLocks noChangeAspect="1"/>
          </p:cNvGraphicFramePr>
          <p:nvPr>
            <p:extLst>
              <p:ext uri="{D42A27DB-BD31-4B8C-83A1-F6EECF244321}">
                <p14:modId xmlns:p14="http://schemas.microsoft.com/office/powerpoint/2010/main" val="2775342104"/>
              </p:ext>
            </p:extLst>
          </p:nvPr>
        </p:nvGraphicFramePr>
        <p:xfrm>
          <a:off x="4485968" y="2261825"/>
          <a:ext cx="1320470" cy="432325"/>
        </p:xfrm>
        <a:graphic>
          <a:graphicData uri="http://schemas.openxmlformats.org/presentationml/2006/ole">
            <mc:AlternateContent xmlns:mc="http://schemas.openxmlformats.org/markup-compatibility/2006">
              <mc:Choice xmlns:v="urn:schemas-microsoft-com:vml" Requires="v">
                <p:oleObj spid="_x0000_s379993" name="Equation" r:id="rId7" imgW="736560" imgH="241200" progId="Equation.DSMT4">
                  <p:embed/>
                </p:oleObj>
              </mc:Choice>
              <mc:Fallback>
                <p:oleObj name="Equation" r:id="rId7" imgW="736560" imgH="2412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8"/>
                      <a:srcRect/>
                      <a:stretch>
                        <a:fillRect/>
                      </a:stretch>
                    </p:blipFill>
                    <p:spPr bwMode="auto">
                      <a:xfrm>
                        <a:off x="4485968" y="2261825"/>
                        <a:ext cx="1320470" cy="432325"/>
                      </a:xfrm>
                      <a:prstGeom prst="rect">
                        <a:avLst/>
                      </a:prstGeom>
                      <a:noFill/>
                      <a:ln>
                        <a:noFill/>
                      </a:ln>
                      <a:effectLst/>
                    </p:spPr>
                  </p:pic>
                </p:oleObj>
              </mc:Fallback>
            </mc:AlternateContent>
          </a:graphicData>
        </a:graphic>
      </p:graphicFrame>
      <p:graphicFrame>
        <p:nvGraphicFramePr>
          <p:cNvPr id="16" name="Object 15">
            <a:extLst>
              <a:ext uri="{FF2B5EF4-FFF2-40B4-BE49-F238E27FC236}">
                <a16:creationId xmlns:a16="http://schemas.microsoft.com/office/drawing/2014/main" id="{16578D87-17DC-4F33-BF05-C3F4476550F8}"/>
              </a:ext>
            </a:extLst>
          </p:cNvPr>
          <p:cNvGraphicFramePr>
            <a:graphicFrameLocks noChangeAspect="1"/>
          </p:cNvGraphicFramePr>
          <p:nvPr>
            <p:extLst>
              <p:ext uri="{D42A27DB-BD31-4B8C-83A1-F6EECF244321}">
                <p14:modId xmlns:p14="http://schemas.microsoft.com/office/powerpoint/2010/main" val="3313707745"/>
              </p:ext>
            </p:extLst>
          </p:nvPr>
        </p:nvGraphicFramePr>
        <p:xfrm>
          <a:off x="4427984" y="2768436"/>
          <a:ext cx="3597890" cy="497696"/>
        </p:xfrm>
        <a:graphic>
          <a:graphicData uri="http://schemas.openxmlformats.org/presentationml/2006/ole">
            <mc:AlternateContent xmlns:mc="http://schemas.openxmlformats.org/markup-compatibility/2006">
              <mc:Choice xmlns:v="urn:schemas-microsoft-com:vml" Requires="v">
                <p:oleObj spid="_x0000_s379994" name="Equation" r:id="rId9" imgW="2019240" imgH="279360" progId="Equation.DSMT4">
                  <p:embed/>
                </p:oleObj>
              </mc:Choice>
              <mc:Fallback>
                <p:oleObj name="Equation" r:id="rId9" imgW="2019240" imgH="279360" progId="Equation.DSMT4">
                  <p:embed/>
                  <p:pic>
                    <p:nvPicPr>
                      <p:cNvPr id="8" name="Object 7">
                        <a:extLst>
                          <a:ext uri="{FF2B5EF4-FFF2-40B4-BE49-F238E27FC236}">
                            <a16:creationId xmlns:a16="http://schemas.microsoft.com/office/drawing/2014/main" id="{5D51DDF8-F7A8-4268-AE32-7D6F6EA0FF91}"/>
                          </a:ext>
                        </a:extLst>
                      </p:cNvPr>
                      <p:cNvPicPr>
                        <a:picLocks noChangeAspect="1" noChangeArrowheads="1"/>
                      </p:cNvPicPr>
                      <p:nvPr/>
                    </p:nvPicPr>
                    <p:blipFill>
                      <a:blip r:embed="rId10"/>
                      <a:srcRect/>
                      <a:stretch>
                        <a:fillRect/>
                      </a:stretch>
                    </p:blipFill>
                    <p:spPr bwMode="auto">
                      <a:xfrm>
                        <a:off x="4427984" y="2768436"/>
                        <a:ext cx="3597890" cy="497696"/>
                      </a:xfrm>
                      <a:prstGeom prst="rect">
                        <a:avLst/>
                      </a:prstGeom>
                      <a:noFill/>
                      <a:ln>
                        <a:noFill/>
                      </a:ln>
                      <a:effectLst/>
                    </p:spPr>
                  </p:pic>
                </p:oleObj>
              </mc:Fallback>
            </mc:AlternateContent>
          </a:graphicData>
        </a:graphic>
      </p:graphicFrame>
      <p:graphicFrame>
        <p:nvGraphicFramePr>
          <p:cNvPr id="18" name="Object 17">
            <a:extLst>
              <a:ext uri="{FF2B5EF4-FFF2-40B4-BE49-F238E27FC236}">
                <a16:creationId xmlns:a16="http://schemas.microsoft.com/office/drawing/2014/main" id="{5BB0773B-2091-4F37-8F60-1215DB14FC40}"/>
              </a:ext>
            </a:extLst>
          </p:cNvPr>
          <p:cNvGraphicFramePr>
            <a:graphicFrameLocks noChangeAspect="1"/>
          </p:cNvGraphicFramePr>
          <p:nvPr>
            <p:extLst>
              <p:ext uri="{D42A27DB-BD31-4B8C-83A1-F6EECF244321}">
                <p14:modId xmlns:p14="http://schemas.microsoft.com/office/powerpoint/2010/main" val="739529953"/>
              </p:ext>
            </p:extLst>
          </p:nvPr>
        </p:nvGraphicFramePr>
        <p:xfrm>
          <a:off x="4515341" y="3355019"/>
          <a:ext cx="2709862" cy="431800"/>
        </p:xfrm>
        <a:graphic>
          <a:graphicData uri="http://schemas.openxmlformats.org/presentationml/2006/ole">
            <mc:AlternateContent xmlns:mc="http://schemas.openxmlformats.org/markup-compatibility/2006">
              <mc:Choice xmlns:v="urn:schemas-microsoft-com:vml" Requires="v">
                <p:oleObj spid="_x0000_s379995" name="Equation" r:id="rId11" imgW="1511280" imgH="241200" progId="Equation.DSMT4">
                  <p:embed/>
                </p:oleObj>
              </mc:Choice>
              <mc:Fallback>
                <p:oleObj name="Equation" r:id="rId11" imgW="1511280" imgH="241200" progId="Equation.DSMT4">
                  <p:embed/>
                  <p:pic>
                    <p:nvPicPr>
                      <p:cNvPr id="13" name="Object 12">
                        <a:extLst>
                          <a:ext uri="{FF2B5EF4-FFF2-40B4-BE49-F238E27FC236}">
                            <a16:creationId xmlns:a16="http://schemas.microsoft.com/office/drawing/2014/main" id="{F94E4102-F2DD-4087-885B-104E59B0303C}"/>
                          </a:ext>
                        </a:extLst>
                      </p:cNvPr>
                      <p:cNvPicPr>
                        <a:picLocks noChangeAspect="1" noChangeArrowheads="1"/>
                      </p:cNvPicPr>
                      <p:nvPr/>
                    </p:nvPicPr>
                    <p:blipFill>
                      <a:blip r:embed="rId12"/>
                      <a:srcRect/>
                      <a:stretch>
                        <a:fillRect/>
                      </a:stretch>
                    </p:blipFill>
                    <p:spPr bwMode="auto">
                      <a:xfrm>
                        <a:off x="4515341" y="3355019"/>
                        <a:ext cx="2709862" cy="431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26120468"/>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550151"/>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5000" b="1" i="0" u="none" strike="noStrike" kern="1200" cap="none" spc="0" normalizeH="0" noProof="0" dirty="0">
                <a:ln>
                  <a:noFill/>
                </a:ln>
                <a:solidFill>
                  <a:prstClr val="white"/>
                </a:solidFill>
                <a:effectLst>
                  <a:outerShdw blurRad="38100" dist="38100" dir="2700000" algn="tl">
                    <a:srgbClr val="000000"/>
                  </a:outerShdw>
                </a:effectLst>
                <a:uLnTx/>
                <a:uFillTx/>
                <a:latin typeface="Constantia"/>
                <a:ea typeface="+mn-ea"/>
                <a:cs typeface="+mn-cs"/>
              </a:rPr>
              <a:t>Recombination - Ionization</a:t>
            </a:r>
          </a:p>
        </p:txBody>
      </p:sp>
      <p:sp>
        <p:nvSpPr>
          <p:cNvPr id="2" name="TextBox 1">
            <a:extLst>
              <a:ext uri="{FF2B5EF4-FFF2-40B4-BE49-F238E27FC236}">
                <a16:creationId xmlns:a16="http://schemas.microsoft.com/office/drawing/2014/main" id="{D718EAE2-E5F9-4822-9F5B-EB52EFAA7AF7}"/>
              </a:ext>
            </a:extLst>
          </p:cNvPr>
          <p:cNvSpPr txBox="1"/>
          <p:nvPr/>
        </p:nvSpPr>
        <p:spPr>
          <a:xfrm>
            <a:off x="191076" y="2060848"/>
            <a:ext cx="8977052" cy="92332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Photon number density in blackbody bath temperature T:</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latin typeface="Times New Roman" panose="02020603050405020304" pitchFamily="18" charset="0"/>
                <a:ea typeface="+mn-ea"/>
                <a:cs typeface="Times New Roman" panose="02020603050405020304" pitchFamily="18" charset="0"/>
              </a:rPr>
              <a:t>  </a:t>
            </a:r>
            <a:r>
              <a:rPr lang="en-US" b="1" dirty="0">
                <a:solidFill>
                  <a:prstClr val="white"/>
                </a:solidFill>
                <a:latin typeface="Times New Roman" panose="02020603050405020304" pitchFamily="18" charset="0"/>
                <a:cs typeface="Times New Roman" panose="02020603050405020304" pitchFamily="18" charset="0"/>
              </a:rPr>
              <a:t>I</a:t>
            </a:r>
            <a:r>
              <a:rPr lang="en-US" b="1" dirty="0">
                <a:solidFill>
                  <a:prstClr val="white"/>
                </a:solidFill>
                <a:latin typeface="Times New Roman" panose="02020603050405020304" pitchFamily="18" charset="0"/>
                <a:ea typeface="+mn-ea"/>
                <a:cs typeface="Times New Roman" panose="02020603050405020304" pitchFamily="18" charset="0"/>
              </a:rPr>
              <a:t>onization fraction x:</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latin typeface="Times New Roman" panose="02020603050405020304" pitchFamily="18" charset="0"/>
                <a:ea typeface="+mn-ea"/>
                <a:cs typeface="Times New Roman" panose="02020603050405020304" pitchFamily="18" charset="0"/>
              </a:rPr>
              <a:t>   Baryon-photon ratio </a:t>
            </a:r>
            <a:r>
              <a:rPr lang="el-GR" b="1" dirty="0">
                <a:solidFill>
                  <a:prstClr val="white"/>
                </a:solidFill>
                <a:latin typeface="Times New Roman" panose="02020603050405020304" pitchFamily="18" charset="0"/>
                <a:cs typeface="Times New Roman" panose="02020603050405020304" pitchFamily="18" charset="0"/>
              </a:rPr>
              <a:t>η</a:t>
            </a:r>
            <a:r>
              <a:rPr lang="en-US" b="1" dirty="0">
                <a:solidFill>
                  <a:prstClr val="white"/>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latin typeface="Times New Roman" panose="02020603050405020304" pitchFamily="18" charset="0"/>
                <a:cs typeface="Times New Roman" panose="02020603050405020304" pitchFamily="18" charset="0"/>
              </a:rPr>
              <a:t>   Proton number density at 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which specifies the shifting ionization state as a function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shifting temperature 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296104" y="2236779"/>
            <a:ext cx="8681244" cy="45144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025775" y="1465263"/>
          <a:ext cx="3259138" cy="554037"/>
        </p:xfrm>
        <a:graphic>
          <a:graphicData uri="http://schemas.openxmlformats.org/presentationml/2006/ole">
            <mc:AlternateContent xmlns:mc="http://schemas.openxmlformats.org/markup-compatibility/2006">
              <mc:Choice xmlns:v="urn:schemas-microsoft-com:vml" Requires="v">
                <p:oleObj spid="_x0000_s381051" name="Equation" r:id="rId3" imgW="1346040" imgH="228600" progId="Equation.DSMT4">
                  <p:embed/>
                </p:oleObj>
              </mc:Choice>
              <mc:Fallback>
                <p:oleObj name="Equation" r:id="rId3" imgW="134604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025775" y="1465263"/>
                        <a:ext cx="3259138"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14530" y="952230"/>
            <a:ext cx="352839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Recombination Process:</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229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6" name="Object 15">
            <a:extLst>
              <a:ext uri="{FF2B5EF4-FFF2-40B4-BE49-F238E27FC236}">
                <a16:creationId xmlns:a16="http://schemas.microsoft.com/office/drawing/2014/main" id="{16578D87-17DC-4F33-BF05-C3F4476550F8}"/>
              </a:ext>
            </a:extLst>
          </p:cNvPr>
          <p:cNvGraphicFramePr>
            <a:graphicFrameLocks noChangeAspect="1"/>
          </p:cNvGraphicFramePr>
          <p:nvPr>
            <p:extLst>
              <p:ext uri="{D42A27DB-BD31-4B8C-83A1-F6EECF244321}">
                <p14:modId xmlns:p14="http://schemas.microsoft.com/office/powerpoint/2010/main" val="3110634913"/>
              </p:ext>
            </p:extLst>
          </p:nvPr>
        </p:nvGraphicFramePr>
        <p:xfrm>
          <a:off x="3534428" y="2739555"/>
          <a:ext cx="4049980" cy="937890"/>
        </p:xfrm>
        <a:graphic>
          <a:graphicData uri="http://schemas.openxmlformats.org/presentationml/2006/ole">
            <mc:AlternateContent xmlns:mc="http://schemas.openxmlformats.org/markup-compatibility/2006">
              <mc:Choice xmlns:v="urn:schemas-microsoft-com:vml" Requires="v">
                <p:oleObj spid="_x0000_s381052" name="Equation" r:id="rId5" imgW="2031840" imgH="469800" progId="Equation.DSMT4">
                  <p:embed/>
                </p:oleObj>
              </mc:Choice>
              <mc:Fallback>
                <p:oleObj name="Equation" r:id="rId5" imgW="2031840" imgH="469800" progId="Equation.DSMT4">
                  <p:embed/>
                  <p:pic>
                    <p:nvPicPr>
                      <p:cNvPr id="16" name="Object 15">
                        <a:extLst>
                          <a:ext uri="{FF2B5EF4-FFF2-40B4-BE49-F238E27FC236}">
                            <a16:creationId xmlns:a16="http://schemas.microsoft.com/office/drawing/2014/main" id="{16578D87-17DC-4F33-BF05-C3F4476550F8}"/>
                          </a:ext>
                        </a:extLst>
                      </p:cNvPr>
                      <p:cNvPicPr>
                        <a:picLocks noChangeAspect="1" noChangeArrowheads="1"/>
                      </p:cNvPicPr>
                      <p:nvPr/>
                    </p:nvPicPr>
                    <p:blipFill>
                      <a:blip r:embed="rId6"/>
                      <a:srcRect/>
                      <a:stretch>
                        <a:fillRect/>
                      </a:stretch>
                    </p:blipFill>
                    <p:spPr bwMode="auto">
                      <a:xfrm>
                        <a:off x="3534428" y="2739555"/>
                        <a:ext cx="4049980" cy="937890"/>
                      </a:xfrm>
                      <a:prstGeom prst="rect">
                        <a:avLst/>
                      </a:prstGeom>
                      <a:noFill/>
                      <a:ln>
                        <a:noFill/>
                      </a:ln>
                      <a:effectLst/>
                    </p:spPr>
                  </p:pic>
                </p:oleObj>
              </mc:Fallback>
            </mc:AlternateContent>
          </a:graphicData>
        </a:graphic>
      </p:graphicFrame>
      <p:graphicFrame>
        <p:nvGraphicFramePr>
          <p:cNvPr id="19" name="Object 18">
            <a:extLst>
              <a:ext uri="{FF2B5EF4-FFF2-40B4-BE49-F238E27FC236}">
                <a16:creationId xmlns:a16="http://schemas.microsoft.com/office/drawing/2014/main" id="{D082686B-9EFE-4293-904F-20969B2BF9E1}"/>
              </a:ext>
            </a:extLst>
          </p:cNvPr>
          <p:cNvGraphicFramePr>
            <a:graphicFrameLocks noChangeAspect="1"/>
          </p:cNvGraphicFramePr>
          <p:nvPr>
            <p:extLst>
              <p:ext uri="{D42A27DB-BD31-4B8C-83A1-F6EECF244321}">
                <p14:modId xmlns:p14="http://schemas.microsoft.com/office/powerpoint/2010/main" val="1323009115"/>
              </p:ext>
            </p:extLst>
          </p:nvPr>
        </p:nvGraphicFramePr>
        <p:xfrm>
          <a:off x="4832350" y="3568700"/>
          <a:ext cx="2736850" cy="1077913"/>
        </p:xfrm>
        <a:graphic>
          <a:graphicData uri="http://schemas.openxmlformats.org/presentationml/2006/ole">
            <mc:AlternateContent xmlns:mc="http://schemas.openxmlformats.org/markup-compatibility/2006">
              <mc:Choice xmlns:v="urn:schemas-microsoft-com:vml" Requires="v">
                <p:oleObj spid="_x0000_s381053" name="Equation" r:id="rId7" imgW="1130040" imgH="444240" progId="Equation.DSMT4">
                  <p:embed/>
                </p:oleObj>
              </mc:Choice>
              <mc:Fallback>
                <p:oleObj name="Equation" r:id="rId7" imgW="1130040" imgH="44424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8"/>
                      <a:srcRect/>
                      <a:stretch>
                        <a:fillRect/>
                      </a:stretch>
                    </p:blipFill>
                    <p:spPr bwMode="auto">
                      <a:xfrm>
                        <a:off x="4832350" y="3568700"/>
                        <a:ext cx="2736850" cy="1077913"/>
                      </a:xfrm>
                      <a:prstGeom prst="rect">
                        <a:avLst/>
                      </a:prstGeom>
                      <a:noFill/>
                      <a:ln>
                        <a:noFill/>
                      </a:ln>
                      <a:effectLst/>
                    </p:spPr>
                  </p:pic>
                </p:oleObj>
              </mc:Fallback>
            </mc:AlternateContent>
          </a:graphicData>
        </a:graphic>
      </p:graphicFrame>
      <p:graphicFrame>
        <p:nvGraphicFramePr>
          <p:cNvPr id="20" name="Object 19">
            <a:extLst>
              <a:ext uri="{FF2B5EF4-FFF2-40B4-BE49-F238E27FC236}">
                <a16:creationId xmlns:a16="http://schemas.microsoft.com/office/drawing/2014/main" id="{75E0C154-B51E-438B-8A12-5D7CF1737FCC}"/>
              </a:ext>
            </a:extLst>
          </p:cNvPr>
          <p:cNvGraphicFramePr>
            <a:graphicFrameLocks noChangeAspect="1"/>
          </p:cNvGraphicFramePr>
          <p:nvPr>
            <p:extLst>
              <p:ext uri="{D42A27DB-BD31-4B8C-83A1-F6EECF244321}">
                <p14:modId xmlns:p14="http://schemas.microsoft.com/office/powerpoint/2010/main" val="4165673393"/>
              </p:ext>
            </p:extLst>
          </p:nvPr>
        </p:nvGraphicFramePr>
        <p:xfrm>
          <a:off x="3519488" y="3740150"/>
          <a:ext cx="1584325" cy="914400"/>
        </p:xfrm>
        <a:graphic>
          <a:graphicData uri="http://schemas.openxmlformats.org/presentationml/2006/ole">
            <mc:AlternateContent xmlns:mc="http://schemas.openxmlformats.org/markup-compatibility/2006">
              <mc:Choice xmlns:v="urn:schemas-microsoft-com:vml" Requires="v">
                <p:oleObj spid="_x0000_s381054" name="Equation" r:id="rId9" imgW="812520" imgH="469800" progId="Equation.DSMT4">
                  <p:embed/>
                </p:oleObj>
              </mc:Choice>
              <mc:Fallback>
                <p:oleObj name="Equation" r:id="rId9" imgW="812520" imgH="469800" progId="Equation.DSMT4">
                  <p:embed/>
                  <p:pic>
                    <p:nvPicPr>
                      <p:cNvPr id="9" name="Object 8">
                        <a:extLst>
                          <a:ext uri="{FF2B5EF4-FFF2-40B4-BE49-F238E27FC236}">
                            <a16:creationId xmlns:a16="http://schemas.microsoft.com/office/drawing/2014/main" id="{12074016-7B89-4065-A610-05F5CAA76888}"/>
                          </a:ext>
                        </a:extLst>
                      </p:cNvPr>
                      <p:cNvPicPr>
                        <a:picLocks noChangeAspect="1" noChangeArrowheads="1"/>
                      </p:cNvPicPr>
                      <p:nvPr/>
                    </p:nvPicPr>
                    <p:blipFill>
                      <a:blip r:embed="rId10"/>
                      <a:srcRect/>
                      <a:stretch>
                        <a:fillRect/>
                      </a:stretch>
                    </p:blipFill>
                    <p:spPr bwMode="auto">
                      <a:xfrm>
                        <a:off x="3519488" y="3740150"/>
                        <a:ext cx="1584325" cy="914400"/>
                      </a:xfrm>
                      <a:prstGeom prst="rect">
                        <a:avLst/>
                      </a:prstGeom>
                      <a:noFill/>
                      <a:ln>
                        <a:noFill/>
                      </a:ln>
                      <a:effectLst/>
                    </p:spPr>
                  </p:pic>
                </p:oleObj>
              </mc:Fallback>
            </mc:AlternateContent>
          </a:graphicData>
        </a:graphic>
      </p:graphicFrame>
      <p:graphicFrame>
        <p:nvGraphicFramePr>
          <p:cNvPr id="21" name="Object 20">
            <a:extLst>
              <a:ext uri="{FF2B5EF4-FFF2-40B4-BE49-F238E27FC236}">
                <a16:creationId xmlns:a16="http://schemas.microsoft.com/office/drawing/2014/main" id="{35ED5EB4-A644-4584-847A-605B87B7AED8}"/>
              </a:ext>
            </a:extLst>
          </p:cNvPr>
          <p:cNvGraphicFramePr>
            <a:graphicFrameLocks noChangeAspect="1"/>
          </p:cNvGraphicFramePr>
          <p:nvPr>
            <p:extLst>
              <p:ext uri="{D42A27DB-BD31-4B8C-83A1-F6EECF244321}">
                <p14:modId xmlns:p14="http://schemas.microsoft.com/office/powerpoint/2010/main" val="3774554153"/>
              </p:ext>
            </p:extLst>
          </p:nvPr>
        </p:nvGraphicFramePr>
        <p:xfrm>
          <a:off x="6091238" y="3776663"/>
          <a:ext cx="1957387" cy="938212"/>
        </p:xfrm>
        <a:graphic>
          <a:graphicData uri="http://schemas.openxmlformats.org/presentationml/2006/ole">
            <mc:AlternateContent xmlns:mc="http://schemas.openxmlformats.org/markup-compatibility/2006">
              <mc:Choice xmlns:v="urn:schemas-microsoft-com:vml" Requires="v">
                <p:oleObj spid="_x0000_s381055" name="Equation" r:id="rId11" imgW="1002960" imgH="482400" progId="Equation.DSMT4">
                  <p:embed/>
                </p:oleObj>
              </mc:Choice>
              <mc:Fallback>
                <p:oleObj name="Equation" r:id="rId11" imgW="1002960" imgH="482400" progId="Equation.DSMT4">
                  <p:embed/>
                  <p:pic>
                    <p:nvPicPr>
                      <p:cNvPr id="13" name="Object 12">
                        <a:extLst>
                          <a:ext uri="{FF2B5EF4-FFF2-40B4-BE49-F238E27FC236}">
                            <a16:creationId xmlns:a16="http://schemas.microsoft.com/office/drawing/2014/main" id="{F3AAD0A0-EFAD-4716-B13D-AFF2202148A8}"/>
                          </a:ext>
                        </a:extLst>
                      </p:cNvPr>
                      <p:cNvPicPr>
                        <a:picLocks noChangeAspect="1" noChangeArrowheads="1"/>
                      </p:cNvPicPr>
                      <p:nvPr/>
                    </p:nvPicPr>
                    <p:blipFill>
                      <a:blip r:embed="rId12"/>
                      <a:srcRect/>
                      <a:stretch>
                        <a:fillRect/>
                      </a:stretch>
                    </p:blipFill>
                    <p:spPr bwMode="auto">
                      <a:xfrm>
                        <a:off x="6091238" y="3776663"/>
                        <a:ext cx="1957387" cy="938212"/>
                      </a:xfrm>
                      <a:prstGeom prst="rect">
                        <a:avLst/>
                      </a:prstGeom>
                      <a:noFill/>
                      <a:ln>
                        <a:noFill/>
                      </a:ln>
                      <a:effectLst/>
                    </p:spPr>
                  </p:pic>
                </p:oleObj>
              </mc:Fallback>
            </mc:AlternateContent>
          </a:graphicData>
        </a:graphic>
      </p:graphicFrame>
      <p:graphicFrame>
        <p:nvGraphicFramePr>
          <p:cNvPr id="22" name="Object 21">
            <a:extLst>
              <a:ext uri="{FF2B5EF4-FFF2-40B4-BE49-F238E27FC236}">
                <a16:creationId xmlns:a16="http://schemas.microsoft.com/office/drawing/2014/main" id="{088D9FC7-04B3-4DBD-9F2C-97845A64A562}"/>
              </a:ext>
            </a:extLst>
          </p:cNvPr>
          <p:cNvGraphicFramePr>
            <a:graphicFrameLocks noChangeAspect="1"/>
          </p:cNvGraphicFramePr>
          <p:nvPr>
            <p:extLst>
              <p:ext uri="{D42A27DB-BD31-4B8C-83A1-F6EECF244321}">
                <p14:modId xmlns:p14="http://schemas.microsoft.com/office/powerpoint/2010/main" val="3178517424"/>
              </p:ext>
            </p:extLst>
          </p:nvPr>
        </p:nvGraphicFramePr>
        <p:xfrm>
          <a:off x="3584260" y="4787823"/>
          <a:ext cx="1708150" cy="914400"/>
        </p:xfrm>
        <a:graphic>
          <a:graphicData uri="http://schemas.openxmlformats.org/presentationml/2006/ole">
            <mc:AlternateContent xmlns:mc="http://schemas.openxmlformats.org/markup-compatibility/2006">
              <mc:Choice xmlns:v="urn:schemas-microsoft-com:vml" Requires="v">
                <p:oleObj spid="_x0000_s381056" name="Equation" r:id="rId13" imgW="876240" imgH="469800" progId="Equation.DSMT4">
                  <p:embed/>
                </p:oleObj>
              </mc:Choice>
              <mc:Fallback>
                <p:oleObj name="Equation" r:id="rId13" imgW="876240" imgH="469800" progId="Equation.DSMT4">
                  <p:embed/>
                  <p:pic>
                    <p:nvPicPr>
                      <p:cNvPr id="20" name="Object 19">
                        <a:extLst>
                          <a:ext uri="{FF2B5EF4-FFF2-40B4-BE49-F238E27FC236}">
                            <a16:creationId xmlns:a16="http://schemas.microsoft.com/office/drawing/2014/main" id="{75E0C154-B51E-438B-8A12-5D7CF1737FCC}"/>
                          </a:ext>
                        </a:extLst>
                      </p:cNvPr>
                      <p:cNvPicPr>
                        <a:picLocks noChangeAspect="1" noChangeArrowheads="1"/>
                      </p:cNvPicPr>
                      <p:nvPr/>
                    </p:nvPicPr>
                    <p:blipFill>
                      <a:blip r:embed="rId14"/>
                      <a:srcRect/>
                      <a:stretch>
                        <a:fillRect/>
                      </a:stretch>
                    </p:blipFill>
                    <p:spPr bwMode="auto">
                      <a:xfrm>
                        <a:off x="3584260" y="4787823"/>
                        <a:ext cx="1708150" cy="914400"/>
                      </a:xfrm>
                      <a:prstGeom prst="rect">
                        <a:avLst/>
                      </a:prstGeom>
                      <a:noFill/>
                      <a:ln>
                        <a:noFill/>
                      </a:ln>
                      <a:effectLst/>
                    </p:spPr>
                  </p:pic>
                </p:oleObj>
              </mc:Fallback>
            </mc:AlternateContent>
          </a:graphicData>
        </a:graphic>
      </p:graphicFrame>
      <p:graphicFrame>
        <p:nvGraphicFramePr>
          <p:cNvPr id="23" name="Object 22">
            <a:extLst>
              <a:ext uri="{FF2B5EF4-FFF2-40B4-BE49-F238E27FC236}">
                <a16:creationId xmlns:a16="http://schemas.microsoft.com/office/drawing/2014/main" id="{97645D5D-DA0E-44B9-AF6D-1DA670FA2763}"/>
              </a:ext>
            </a:extLst>
          </p:cNvPr>
          <p:cNvGraphicFramePr>
            <a:graphicFrameLocks noChangeAspect="1"/>
          </p:cNvGraphicFramePr>
          <p:nvPr>
            <p:extLst>
              <p:ext uri="{D42A27DB-BD31-4B8C-83A1-F6EECF244321}">
                <p14:modId xmlns:p14="http://schemas.microsoft.com/office/powerpoint/2010/main" val="162138410"/>
              </p:ext>
            </p:extLst>
          </p:nvPr>
        </p:nvGraphicFramePr>
        <p:xfrm>
          <a:off x="3597418" y="5821998"/>
          <a:ext cx="2671762" cy="914400"/>
        </p:xfrm>
        <a:graphic>
          <a:graphicData uri="http://schemas.openxmlformats.org/presentationml/2006/ole">
            <mc:AlternateContent xmlns:mc="http://schemas.openxmlformats.org/markup-compatibility/2006">
              <mc:Choice xmlns:v="urn:schemas-microsoft-com:vml" Requires="v">
                <p:oleObj spid="_x0000_s381057" name="Equation" r:id="rId15" imgW="1371600" imgH="469800" progId="Equation.DSMT4">
                  <p:embed/>
                </p:oleObj>
              </mc:Choice>
              <mc:Fallback>
                <p:oleObj name="Equation" r:id="rId15" imgW="1371600" imgH="469800" progId="Equation.DSMT4">
                  <p:embed/>
                  <p:pic>
                    <p:nvPicPr>
                      <p:cNvPr id="22" name="Object 21">
                        <a:extLst>
                          <a:ext uri="{FF2B5EF4-FFF2-40B4-BE49-F238E27FC236}">
                            <a16:creationId xmlns:a16="http://schemas.microsoft.com/office/drawing/2014/main" id="{088D9FC7-04B3-4DBD-9F2C-97845A64A562}"/>
                          </a:ext>
                        </a:extLst>
                      </p:cNvPr>
                      <p:cNvPicPr>
                        <a:picLocks noChangeAspect="1" noChangeArrowheads="1"/>
                      </p:cNvPicPr>
                      <p:nvPr/>
                    </p:nvPicPr>
                    <p:blipFill>
                      <a:blip r:embed="rId16"/>
                      <a:srcRect/>
                      <a:stretch>
                        <a:fillRect/>
                      </a:stretch>
                    </p:blipFill>
                    <p:spPr bwMode="auto">
                      <a:xfrm>
                        <a:off x="3597418" y="5821998"/>
                        <a:ext cx="2671762" cy="914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56537551"/>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053729B-94AE-4001-B5A4-2D9462C6637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2047" y="1181908"/>
            <a:ext cx="7527507" cy="5676092"/>
          </a:xfrm>
        </p:spPr>
      </p:pic>
      <p:sp>
        <p:nvSpPr>
          <p:cNvPr id="2" name="Title 1">
            <a:extLst>
              <a:ext uri="{FF2B5EF4-FFF2-40B4-BE49-F238E27FC236}">
                <a16:creationId xmlns:a16="http://schemas.microsoft.com/office/drawing/2014/main" id="{CD89FB28-655F-437A-B052-6F9D910F522D}"/>
              </a:ext>
            </a:extLst>
          </p:cNvPr>
          <p:cNvSpPr>
            <a:spLocks noGrp="1"/>
          </p:cNvSpPr>
          <p:nvPr>
            <p:ph type="title"/>
          </p:nvPr>
        </p:nvSpPr>
        <p:spPr>
          <a:xfrm>
            <a:off x="533400" y="457200"/>
            <a:ext cx="8229600" cy="1143000"/>
          </a:xfrm>
        </p:spPr>
        <p:txBody>
          <a:bodyPr/>
          <a:lstStyle/>
          <a:p>
            <a:r>
              <a:rPr lang="en-US" sz="4000" b="1" dirty="0"/>
              <a:t>Recombination:</a:t>
            </a:r>
            <a:br>
              <a:rPr lang="en-US" sz="4000" b="1" dirty="0"/>
            </a:br>
            <a:r>
              <a:rPr lang="en-US" sz="4000" b="1" dirty="0"/>
              <a:t>Ionization Evolution (</a:t>
            </a:r>
            <a:r>
              <a:rPr lang="en-US" sz="4000" b="1" dirty="0" err="1"/>
              <a:t>Saha</a:t>
            </a:r>
            <a:r>
              <a:rPr lang="en-US" sz="4000" b="1" dirty="0"/>
              <a:t>)</a:t>
            </a:r>
            <a:br>
              <a:rPr lang="en-US" sz="4000" b="1" dirty="0"/>
            </a:br>
            <a:endParaRPr lang="en-US" sz="4000" b="1" dirty="0"/>
          </a:p>
        </p:txBody>
      </p:sp>
    </p:spTree>
    <p:extLst>
      <p:ext uri="{BB962C8B-B14F-4D97-AF65-F5344CB8AC3E}">
        <p14:creationId xmlns:p14="http://schemas.microsoft.com/office/powerpoint/2010/main" val="3265978952"/>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550151"/>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5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Recombination - Ionization</a:t>
            </a:r>
          </a:p>
        </p:txBody>
      </p:sp>
      <p:sp>
        <p:nvSpPr>
          <p:cNvPr id="2" name="TextBox 1">
            <a:extLst>
              <a:ext uri="{FF2B5EF4-FFF2-40B4-BE49-F238E27FC236}">
                <a16:creationId xmlns:a16="http://schemas.microsoft.com/office/drawing/2014/main" id="{D718EAE2-E5F9-4822-9F5B-EB52EFAA7AF7}"/>
              </a:ext>
            </a:extLst>
          </p:cNvPr>
          <p:cNvSpPr txBox="1"/>
          <p:nvPr/>
        </p:nvSpPr>
        <p:spPr>
          <a:xfrm>
            <a:off x="191076" y="2060848"/>
            <a:ext cx="8977052" cy="84023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Relation between temperature T and ionization fraction X:</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Moment of recombination: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which specifies the shifting ionization state as a function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shifting temperature 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296104" y="2236779"/>
            <a:ext cx="8681244" cy="1985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025775" y="1465263"/>
          <a:ext cx="3259138" cy="554037"/>
        </p:xfrm>
        <a:graphic>
          <a:graphicData uri="http://schemas.openxmlformats.org/presentationml/2006/ole">
            <mc:AlternateContent xmlns:mc="http://schemas.openxmlformats.org/markup-compatibility/2006">
              <mc:Choice xmlns:v="urn:schemas-microsoft-com:vml" Requires="v">
                <p:oleObj spid="_x0000_s382021" name="Equation" r:id="rId3" imgW="1346040" imgH="228600" progId="Equation.DSMT4">
                  <p:embed/>
                </p:oleObj>
              </mc:Choice>
              <mc:Fallback>
                <p:oleObj name="Equation" r:id="rId3" imgW="134604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025775" y="1465263"/>
                        <a:ext cx="3259138"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14530" y="952230"/>
            <a:ext cx="352839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Recombination Process:</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229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9" name="Object 18">
            <a:extLst>
              <a:ext uri="{FF2B5EF4-FFF2-40B4-BE49-F238E27FC236}">
                <a16:creationId xmlns:a16="http://schemas.microsoft.com/office/drawing/2014/main" id="{D082686B-9EFE-4293-904F-20969B2BF9E1}"/>
              </a:ext>
            </a:extLst>
          </p:cNvPr>
          <p:cNvGraphicFramePr>
            <a:graphicFrameLocks noChangeAspect="1"/>
          </p:cNvGraphicFramePr>
          <p:nvPr/>
        </p:nvGraphicFramePr>
        <p:xfrm>
          <a:off x="4832350" y="3568700"/>
          <a:ext cx="2736850" cy="1077913"/>
        </p:xfrm>
        <a:graphic>
          <a:graphicData uri="http://schemas.openxmlformats.org/presentationml/2006/ole">
            <mc:AlternateContent xmlns:mc="http://schemas.openxmlformats.org/markup-compatibility/2006">
              <mc:Choice xmlns:v="urn:schemas-microsoft-com:vml" Requires="v">
                <p:oleObj spid="_x0000_s382022" name="Equation" r:id="rId5" imgW="1130040" imgH="444240" progId="Equation.DSMT4">
                  <p:embed/>
                </p:oleObj>
              </mc:Choice>
              <mc:Fallback>
                <p:oleObj name="Equation" r:id="rId5" imgW="1130040" imgH="444240" progId="Equation.DSMT4">
                  <p:embed/>
                  <p:pic>
                    <p:nvPicPr>
                      <p:cNvPr id="19" name="Object 18">
                        <a:extLst>
                          <a:ext uri="{FF2B5EF4-FFF2-40B4-BE49-F238E27FC236}">
                            <a16:creationId xmlns:a16="http://schemas.microsoft.com/office/drawing/2014/main" id="{D082686B-9EFE-4293-904F-20969B2BF9E1}"/>
                          </a:ext>
                        </a:extLst>
                      </p:cNvPr>
                      <p:cNvPicPr>
                        <a:picLocks noChangeAspect="1" noChangeArrowheads="1"/>
                      </p:cNvPicPr>
                      <p:nvPr/>
                    </p:nvPicPr>
                    <p:blipFill>
                      <a:blip r:embed="rId6"/>
                      <a:srcRect/>
                      <a:stretch>
                        <a:fillRect/>
                      </a:stretch>
                    </p:blipFill>
                    <p:spPr bwMode="auto">
                      <a:xfrm>
                        <a:off x="4832350" y="3568700"/>
                        <a:ext cx="2736850" cy="1077913"/>
                      </a:xfrm>
                      <a:prstGeom prst="rect">
                        <a:avLst/>
                      </a:prstGeom>
                      <a:noFill/>
                      <a:ln>
                        <a:noFill/>
                      </a:ln>
                      <a:effectLst/>
                    </p:spPr>
                  </p:pic>
                </p:oleObj>
              </mc:Fallback>
            </mc:AlternateContent>
          </a:graphicData>
        </a:graphic>
      </p:graphicFrame>
      <p:graphicFrame>
        <p:nvGraphicFramePr>
          <p:cNvPr id="17" name="Object 16">
            <a:extLst>
              <a:ext uri="{FF2B5EF4-FFF2-40B4-BE49-F238E27FC236}">
                <a16:creationId xmlns:a16="http://schemas.microsoft.com/office/drawing/2014/main" id="{BD987262-C8EE-40F0-98EE-CD0E839323D7}"/>
              </a:ext>
            </a:extLst>
          </p:cNvPr>
          <p:cNvGraphicFramePr>
            <a:graphicFrameLocks noChangeAspect="1"/>
          </p:cNvGraphicFramePr>
          <p:nvPr>
            <p:extLst>
              <p:ext uri="{D42A27DB-BD31-4B8C-83A1-F6EECF244321}">
                <p14:modId xmlns:p14="http://schemas.microsoft.com/office/powerpoint/2010/main" val="4170304343"/>
              </p:ext>
            </p:extLst>
          </p:nvPr>
        </p:nvGraphicFramePr>
        <p:xfrm>
          <a:off x="2341563" y="2952750"/>
          <a:ext cx="4959350" cy="1155700"/>
        </p:xfrm>
        <a:graphic>
          <a:graphicData uri="http://schemas.openxmlformats.org/presentationml/2006/ole">
            <mc:AlternateContent xmlns:mc="http://schemas.openxmlformats.org/markup-compatibility/2006">
              <mc:Choice xmlns:v="urn:schemas-microsoft-com:vml" Requires="v">
                <p:oleObj spid="_x0000_s382023" name="Equation" r:id="rId7" imgW="2184120" imgH="507960" progId="Equation.DSMT4">
                  <p:embed/>
                </p:oleObj>
              </mc:Choice>
              <mc:Fallback>
                <p:oleObj name="Equation" r:id="rId7" imgW="2184120" imgH="507960" progId="Equation.DSMT4">
                  <p:embed/>
                  <p:pic>
                    <p:nvPicPr>
                      <p:cNvPr id="10" name="Object 9">
                        <a:extLst>
                          <a:ext uri="{FF2B5EF4-FFF2-40B4-BE49-F238E27FC236}">
                            <a16:creationId xmlns:a16="http://schemas.microsoft.com/office/drawing/2014/main" id="{741FF52F-511F-420A-AE02-90827F2297C6}"/>
                          </a:ext>
                        </a:extLst>
                      </p:cNvPr>
                      <p:cNvPicPr>
                        <a:picLocks noChangeAspect="1" noChangeArrowheads="1"/>
                      </p:cNvPicPr>
                      <p:nvPr/>
                    </p:nvPicPr>
                    <p:blipFill>
                      <a:blip r:embed="rId8"/>
                      <a:srcRect/>
                      <a:stretch>
                        <a:fillRect/>
                      </a:stretch>
                    </p:blipFill>
                    <p:spPr bwMode="auto">
                      <a:xfrm>
                        <a:off x="2341563" y="2952750"/>
                        <a:ext cx="4959350" cy="1155700"/>
                      </a:xfrm>
                      <a:prstGeom prst="rect">
                        <a:avLst/>
                      </a:prstGeom>
                      <a:noFill/>
                      <a:ln>
                        <a:noFill/>
                      </a:ln>
                      <a:effectLst/>
                    </p:spPr>
                  </p:pic>
                </p:oleObj>
              </mc:Fallback>
            </mc:AlternateContent>
          </a:graphicData>
        </a:graphic>
      </p:graphicFrame>
      <p:graphicFrame>
        <p:nvGraphicFramePr>
          <p:cNvPr id="18" name="Object 17">
            <a:extLst>
              <a:ext uri="{FF2B5EF4-FFF2-40B4-BE49-F238E27FC236}">
                <a16:creationId xmlns:a16="http://schemas.microsoft.com/office/drawing/2014/main" id="{FA62172A-476A-44E6-83C8-C553CAF5B5E7}"/>
              </a:ext>
            </a:extLst>
          </p:cNvPr>
          <p:cNvGraphicFramePr>
            <a:graphicFrameLocks noChangeAspect="1"/>
          </p:cNvGraphicFramePr>
          <p:nvPr>
            <p:extLst>
              <p:ext uri="{D42A27DB-BD31-4B8C-83A1-F6EECF244321}">
                <p14:modId xmlns:p14="http://schemas.microsoft.com/office/powerpoint/2010/main" val="1108345176"/>
              </p:ext>
            </p:extLst>
          </p:nvPr>
        </p:nvGraphicFramePr>
        <p:xfrm>
          <a:off x="1231872" y="5335742"/>
          <a:ext cx="1384300" cy="895350"/>
        </p:xfrm>
        <a:graphic>
          <a:graphicData uri="http://schemas.openxmlformats.org/presentationml/2006/ole">
            <mc:AlternateContent xmlns:mc="http://schemas.openxmlformats.org/markup-compatibility/2006">
              <mc:Choice xmlns:v="urn:schemas-microsoft-com:vml" Requires="v">
                <p:oleObj spid="_x0000_s382024" name="Equation" r:id="rId9" imgW="609480" imgH="393480" progId="Equation.DSMT4">
                  <p:embed/>
                </p:oleObj>
              </mc:Choice>
              <mc:Fallback>
                <p:oleObj name="Equation" r:id="rId9" imgW="609480" imgH="393480" progId="Equation.DSMT4">
                  <p:embed/>
                  <p:pic>
                    <p:nvPicPr>
                      <p:cNvPr id="17" name="Object 16">
                        <a:extLst>
                          <a:ext uri="{FF2B5EF4-FFF2-40B4-BE49-F238E27FC236}">
                            <a16:creationId xmlns:a16="http://schemas.microsoft.com/office/drawing/2014/main" id="{BD987262-C8EE-40F0-98EE-CD0E839323D7}"/>
                          </a:ext>
                        </a:extLst>
                      </p:cNvPr>
                      <p:cNvPicPr>
                        <a:picLocks noChangeAspect="1" noChangeArrowheads="1"/>
                      </p:cNvPicPr>
                      <p:nvPr/>
                    </p:nvPicPr>
                    <p:blipFill>
                      <a:blip r:embed="rId10"/>
                      <a:srcRect/>
                      <a:stretch>
                        <a:fillRect/>
                      </a:stretch>
                    </p:blipFill>
                    <p:spPr bwMode="auto">
                      <a:xfrm>
                        <a:off x="1231872" y="5335742"/>
                        <a:ext cx="1384300" cy="895350"/>
                      </a:xfrm>
                      <a:prstGeom prst="rect">
                        <a:avLst/>
                      </a:prstGeom>
                      <a:noFill/>
                      <a:ln>
                        <a:noFill/>
                      </a:ln>
                      <a:effectLst/>
                    </p:spPr>
                  </p:pic>
                </p:oleObj>
              </mc:Fallback>
            </mc:AlternateContent>
          </a:graphicData>
        </a:graphic>
      </p:graphicFrame>
      <p:graphicFrame>
        <p:nvGraphicFramePr>
          <p:cNvPr id="24" name="Object 23">
            <a:extLst>
              <a:ext uri="{FF2B5EF4-FFF2-40B4-BE49-F238E27FC236}">
                <a16:creationId xmlns:a16="http://schemas.microsoft.com/office/drawing/2014/main" id="{A8CA620D-CD0E-4F71-B11D-2FCACAC2378A}"/>
              </a:ext>
            </a:extLst>
          </p:cNvPr>
          <p:cNvGraphicFramePr>
            <a:graphicFrameLocks noChangeAspect="1"/>
          </p:cNvGraphicFramePr>
          <p:nvPr>
            <p:extLst>
              <p:ext uri="{D42A27DB-BD31-4B8C-83A1-F6EECF244321}">
                <p14:modId xmlns:p14="http://schemas.microsoft.com/office/powerpoint/2010/main" val="4240739592"/>
              </p:ext>
            </p:extLst>
          </p:nvPr>
        </p:nvGraphicFramePr>
        <p:xfrm>
          <a:off x="3635896" y="5523861"/>
          <a:ext cx="3979862" cy="519112"/>
        </p:xfrm>
        <a:graphic>
          <a:graphicData uri="http://schemas.openxmlformats.org/presentationml/2006/ole">
            <mc:AlternateContent xmlns:mc="http://schemas.openxmlformats.org/markup-compatibility/2006">
              <mc:Choice xmlns:v="urn:schemas-microsoft-com:vml" Requires="v">
                <p:oleObj spid="_x0000_s382025" name="Equation" r:id="rId11" imgW="1752480" imgH="228600" progId="Equation.DSMT4">
                  <p:embed/>
                </p:oleObj>
              </mc:Choice>
              <mc:Fallback>
                <p:oleObj name="Equation" r:id="rId11" imgW="1752480" imgH="228600" progId="Equation.DSMT4">
                  <p:embed/>
                  <p:pic>
                    <p:nvPicPr>
                      <p:cNvPr id="18" name="Object 17">
                        <a:extLst>
                          <a:ext uri="{FF2B5EF4-FFF2-40B4-BE49-F238E27FC236}">
                            <a16:creationId xmlns:a16="http://schemas.microsoft.com/office/drawing/2014/main" id="{FA62172A-476A-44E6-83C8-C553CAF5B5E7}"/>
                          </a:ext>
                        </a:extLst>
                      </p:cNvPr>
                      <p:cNvPicPr>
                        <a:picLocks noChangeAspect="1" noChangeArrowheads="1"/>
                      </p:cNvPicPr>
                      <p:nvPr/>
                    </p:nvPicPr>
                    <p:blipFill>
                      <a:blip r:embed="rId12"/>
                      <a:srcRect/>
                      <a:stretch>
                        <a:fillRect/>
                      </a:stretch>
                    </p:blipFill>
                    <p:spPr bwMode="auto">
                      <a:xfrm>
                        <a:off x="3635896" y="5523861"/>
                        <a:ext cx="3979862" cy="5191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62153341"/>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1378" name="Rectangle 27">
            <a:extLst>
              <a:ext uri="{FF2B5EF4-FFF2-40B4-BE49-F238E27FC236}">
                <a16:creationId xmlns:a16="http://schemas.microsoft.com/office/drawing/2014/main" id="{2F2B7B0B-86E6-4C1C-A9B3-DDD6C52CC855}"/>
              </a:ext>
            </a:extLst>
          </p:cNvPr>
          <p:cNvSpPr>
            <a:spLocks noChangeArrowheads="1"/>
          </p:cNvSpPr>
          <p:nvPr/>
        </p:nvSpPr>
        <p:spPr bwMode="auto">
          <a:xfrm>
            <a:off x="0" y="0"/>
            <a:ext cx="9144000" cy="1196975"/>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7746" name="Rectangle 2">
            <a:extLst>
              <a:ext uri="{FF2B5EF4-FFF2-40B4-BE49-F238E27FC236}">
                <a16:creationId xmlns:a16="http://schemas.microsoft.com/office/drawing/2014/main" id="{43F7A611-7ED6-4B38-83D8-C136AF73D314}"/>
              </a:ext>
            </a:extLst>
          </p:cNvPr>
          <p:cNvSpPr>
            <a:spLocks noGrp="1" noChangeArrowheads="1"/>
          </p:cNvSpPr>
          <p:nvPr>
            <p:ph type="title"/>
          </p:nvPr>
        </p:nvSpPr>
        <p:spPr>
          <a:xfrm>
            <a:off x="468313" y="0"/>
            <a:ext cx="8229600" cy="1143000"/>
          </a:xfrm>
        </p:spPr>
        <p:txBody>
          <a:bodyPr/>
          <a:lstStyle/>
          <a:p>
            <a:pPr eaLnBrk="1" hangingPunct="1">
              <a:defRPr/>
            </a:pPr>
            <a:r>
              <a:rPr lang="en-US" sz="4000" b="1">
                <a:solidFill>
                  <a:srgbClr val="000099"/>
                </a:solidFill>
                <a:effectLst>
                  <a:outerShdw blurRad="38100" dist="38100" dir="2700000" algn="tl">
                    <a:srgbClr val="000000"/>
                  </a:outerShdw>
                </a:effectLst>
                <a:latin typeface="Papyrus" pitchFamily="66" charset="0"/>
              </a:rPr>
              <a:t>Standard theory of H recombination</a:t>
            </a:r>
            <a:br>
              <a:rPr lang="en-US" sz="4000" b="1">
                <a:solidFill>
                  <a:srgbClr val="000099"/>
                </a:solidFill>
                <a:effectLst>
                  <a:outerShdw blurRad="38100" dist="38100" dir="2700000" algn="tl">
                    <a:srgbClr val="000000"/>
                  </a:outerShdw>
                </a:effectLst>
                <a:latin typeface="Papyrus" pitchFamily="66" charset="0"/>
              </a:rPr>
            </a:br>
            <a:r>
              <a:rPr lang="en-US" sz="1800" b="1">
                <a:solidFill>
                  <a:srgbClr val="000099"/>
                </a:solidFill>
                <a:effectLst>
                  <a:outerShdw blurRad="38100" dist="38100" dir="2700000" algn="tl">
                    <a:srgbClr val="000000"/>
                  </a:outerShdw>
                </a:effectLst>
                <a:latin typeface="Papyrus" pitchFamily="66" charset="0"/>
              </a:rPr>
              <a:t>(Peebles 1968, Zel’dovich et al 1968)</a:t>
            </a:r>
          </a:p>
        </p:txBody>
      </p:sp>
      <p:sp>
        <p:nvSpPr>
          <p:cNvPr id="101380" name="Rectangle 3">
            <a:extLst>
              <a:ext uri="{FF2B5EF4-FFF2-40B4-BE49-F238E27FC236}">
                <a16:creationId xmlns:a16="http://schemas.microsoft.com/office/drawing/2014/main" id="{B720E28C-8C8A-4A92-98BF-F369CDA7582C}"/>
              </a:ext>
            </a:extLst>
          </p:cNvPr>
          <p:cNvSpPr>
            <a:spLocks noGrp="1" noChangeArrowheads="1"/>
          </p:cNvSpPr>
          <p:nvPr>
            <p:ph type="body" sz="half" idx="2"/>
          </p:nvPr>
        </p:nvSpPr>
        <p:spPr>
          <a:xfrm>
            <a:off x="3924300" y="1557338"/>
            <a:ext cx="5688013" cy="5184775"/>
          </a:xfrm>
        </p:spPr>
        <p:txBody>
          <a:bodyPr/>
          <a:lstStyle/>
          <a:p>
            <a:pPr eaLnBrk="1" hangingPunct="1">
              <a:lnSpc>
                <a:spcPct val="80000"/>
              </a:lnSpc>
              <a:buFontTx/>
              <a:buNone/>
            </a:pPr>
            <a:r>
              <a:rPr lang="en-US" altLang="en-US" sz="1400" b="1" dirty="0">
                <a:solidFill>
                  <a:srgbClr val="000099"/>
                </a:solidFill>
                <a:latin typeface="Papyrus" panose="03070502060502030205" pitchFamily="66" charset="0"/>
                <a:sym typeface="Mathematica1" pitchFamily="2" charset="2"/>
              </a:rPr>
              <a:t>                </a:t>
            </a:r>
            <a:r>
              <a:rPr lang="en-US" altLang="en-US" sz="1600" b="1" dirty="0">
                <a:solidFill>
                  <a:srgbClr val="000099"/>
                </a:solidFill>
                <a:latin typeface="Papyrus" panose="03070502060502030205" pitchFamily="66" charset="0"/>
              </a:rPr>
              <a:t>Recombination Process </a:t>
            </a:r>
          </a:p>
          <a:p>
            <a:pPr eaLnBrk="1" hangingPunct="1">
              <a:lnSpc>
                <a:spcPct val="80000"/>
              </a:lnSpc>
              <a:buFontTx/>
              <a:buNone/>
            </a:pPr>
            <a:r>
              <a:rPr lang="en-US" altLang="en-US" sz="1600" b="1" dirty="0">
                <a:solidFill>
                  <a:srgbClr val="000099"/>
                </a:solidFill>
                <a:latin typeface="Papyrus" panose="03070502060502030205" pitchFamily="66" charset="0"/>
              </a:rPr>
              <a:t>                           not entirely trivial:</a:t>
            </a:r>
          </a:p>
          <a:p>
            <a:pPr eaLnBrk="1" hangingPunct="1">
              <a:lnSpc>
                <a:spcPct val="80000"/>
              </a:lnSpc>
              <a:buFontTx/>
              <a:buNone/>
            </a:pPr>
            <a:r>
              <a:rPr lang="en-US" altLang="en-US" sz="1600" b="1" dirty="0">
                <a:solidFill>
                  <a:srgbClr val="000099"/>
                </a:solidFill>
                <a:latin typeface="Papyrus" panose="03070502060502030205" pitchFamily="66" charset="0"/>
              </a:rPr>
              <a:t> </a:t>
            </a:r>
          </a:p>
          <a:p>
            <a:pPr eaLnBrk="1" hangingPunct="1">
              <a:lnSpc>
                <a:spcPct val="80000"/>
              </a:lnSpc>
              <a:buFontTx/>
              <a:buNone/>
            </a:pPr>
            <a:r>
              <a:rPr lang="en-US" altLang="en-US" sz="1600" b="1" dirty="0">
                <a:solidFill>
                  <a:srgbClr val="000099"/>
                </a:solidFill>
                <a:latin typeface="Papyrus" panose="03070502060502030205" pitchFamily="66" charset="0"/>
              </a:rPr>
              <a:t>    </a:t>
            </a:r>
            <a:r>
              <a:rPr lang="en-US" altLang="en-US" sz="1600" b="1" dirty="0">
                <a:solidFill>
                  <a:srgbClr val="000099"/>
                </a:solidFill>
                <a:latin typeface="Papyrus" panose="03070502060502030205" pitchFamily="66" charset="0"/>
                <a:sym typeface="Mathematica1" pitchFamily="2" charset="2"/>
              </a:rPr>
              <a:t>• </a:t>
            </a:r>
            <a:r>
              <a:rPr lang="en-US" altLang="en-US" sz="1600" b="1" dirty="0">
                <a:solidFill>
                  <a:srgbClr val="000099"/>
                </a:solidFill>
                <a:latin typeface="Papyrus" panose="03070502060502030205" pitchFamily="66" charset="0"/>
              </a:rPr>
              <a:t> ground state could be </a:t>
            </a:r>
          </a:p>
          <a:p>
            <a:pPr eaLnBrk="1" hangingPunct="1">
              <a:lnSpc>
                <a:spcPct val="80000"/>
              </a:lnSpc>
              <a:buFontTx/>
              <a:buNone/>
            </a:pPr>
            <a:r>
              <a:rPr lang="en-US" altLang="en-US" sz="1600" b="1" dirty="0">
                <a:solidFill>
                  <a:srgbClr val="000099"/>
                </a:solidFill>
                <a:latin typeface="Papyrus" panose="03070502060502030205" pitchFamily="66" charset="0"/>
              </a:rPr>
              <a:t>       reached via </a:t>
            </a:r>
            <a:r>
              <a:rPr lang="en-US" altLang="en-US" sz="1600" b="1" dirty="0" err="1">
                <a:solidFill>
                  <a:srgbClr val="000099"/>
                </a:solidFill>
                <a:latin typeface="Papyrus" panose="03070502060502030205" pitchFamily="66" charset="0"/>
              </a:rPr>
              <a:t>Lya</a:t>
            </a:r>
            <a:r>
              <a:rPr lang="en-US" altLang="en-US" sz="1600" b="1" dirty="0">
                <a:solidFill>
                  <a:srgbClr val="000099"/>
                </a:solidFill>
                <a:latin typeface="Papyrus" panose="03070502060502030205" pitchFamily="66" charset="0"/>
              </a:rPr>
              <a:t> transition (2P-1S)</a:t>
            </a:r>
          </a:p>
          <a:p>
            <a:pPr eaLnBrk="1" hangingPunct="1">
              <a:lnSpc>
                <a:spcPct val="80000"/>
              </a:lnSpc>
              <a:buFontTx/>
              <a:buNone/>
            </a:pPr>
            <a:endParaRPr lang="en-US" altLang="en-US" sz="1600" b="1" dirty="0">
              <a:solidFill>
                <a:srgbClr val="000099"/>
              </a:solidFill>
              <a:latin typeface="Papyrus" panose="03070502060502030205" pitchFamily="66" charset="0"/>
            </a:endParaRPr>
          </a:p>
          <a:p>
            <a:pPr eaLnBrk="1" hangingPunct="1">
              <a:lnSpc>
                <a:spcPct val="80000"/>
              </a:lnSpc>
              <a:buFontTx/>
              <a:buNone/>
            </a:pPr>
            <a:r>
              <a:rPr lang="en-US" altLang="en-US" sz="1600" b="1" dirty="0">
                <a:solidFill>
                  <a:srgbClr val="000099"/>
                </a:solidFill>
                <a:latin typeface="Papyrus" panose="03070502060502030205" pitchFamily="66" charset="0"/>
              </a:rPr>
              <a:t>             DOES NOT WORK  !!!!!	</a:t>
            </a:r>
          </a:p>
          <a:p>
            <a:pPr eaLnBrk="1" hangingPunct="1">
              <a:lnSpc>
                <a:spcPct val="80000"/>
              </a:lnSpc>
              <a:buFontTx/>
              <a:buNone/>
            </a:pPr>
            <a:endParaRPr lang="en-US" altLang="en-US" sz="1600" b="1" dirty="0">
              <a:solidFill>
                <a:srgbClr val="000099"/>
              </a:solidFill>
              <a:latin typeface="Papyrus" panose="03070502060502030205" pitchFamily="66" charset="0"/>
            </a:endParaRPr>
          </a:p>
          <a:p>
            <a:pPr eaLnBrk="1" hangingPunct="1">
              <a:lnSpc>
                <a:spcPct val="80000"/>
              </a:lnSpc>
              <a:buFontTx/>
              <a:buNone/>
            </a:pPr>
            <a:r>
              <a:rPr lang="en-US" altLang="en-US" sz="1600" b="1" dirty="0">
                <a:solidFill>
                  <a:srgbClr val="000099"/>
                </a:solidFill>
                <a:latin typeface="Papyrus" panose="03070502060502030205" pitchFamily="66" charset="0"/>
              </a:rPr>
              <a:t>        large abundance </a:t>
            </a:r>
            <a:r>
              <a:rPr lang="en-US" altLang="en-US" sz="1600" b="1" dirty="0" err="1">
                <a:solidFill>
                  <a:srgbClr val="000099"/>
                </a:solidFill>
                <a:latin typeface="Papyrus" panose="03070502060502030205" pitchFamily="66" charset="0"/>
              </a:rPr>
              <a:t>Lya</a:t>
            </a:r>
            <a:r>
              <a:rPr lang="en-US" altLang="en-US" sz="1600" b="1" dirty="0">
                <a:solidFill>
                  <a:srgbClr val="000099"/>
                </a:solidFill>
                <a:latin typeface="Papyrus" panose="03070502060502030205" pitchFamily="66" charset="0"/>
              </a:rPr>
              <a:t>          Ionization</a:t>
            </a:r>
          </a:p>
          <a:p>
            <a:pPr eaLnBrk="1" hangingPunct="1">
              <a:lnSpc>
                <a:spcPct val="80000"/>
              </a:lnSpc>
              <a:buFontTx/>
              <a:buNone/>
            </a:pPr>
            <a:endParaRPr lang="en-US" altLang="en-US" sz="1600" b="1" dirty="0">
              <a:solidFill>
                <a:srgbClr val="000099"/>
              </a:solidFill>
              <a:latin typeface="Papyrus" panose="03070502060502030205" pitchFamily="66" charset="0"/>
            </a:endParaRPr>
          </a:p>
          <a:p>
            <a:pPr eaLnBrk="1" hangingPunct="1">
              <a:lnSpc>
                <a:spcPct val="80000"/>
              </a:lnSpc>
              <a:buFontTx/>
              <a:buNone/>
            </a:pPr>
            <a:r>
              <a:rPr lang="en-US" altLang="en-US" sz="1600" b="1" dirty="0">
                <a:solidFill>
                  <a:srgbClr val="000099"/>
                </a:solidFill>
                <a:latin typeface="Papyrus" panose="03070502060502030205" pitchFamily="66" charset="0"/>
              </a:rPr>
              <a:t>     </a:t>
            </a:r>
            <a:r>
              <a:rPr lang="en-US" altLang="en-US" sz="1600" b="1" dirty="0">
                <a:solidFill>
                  <a:srgbClr val="000099"/>
                </a:solidFill>
                <a:latin typeface="Papyrus" panose="03070502060502030205" pitchFamily="66" charset="0"/>
                <a:sym typeface="Mathematica1" pitchFamily="2" charset="2"/>
              </a:rPr>
              <a:t>•</a:t>
            </a:r>
            <a:r>
              <a:rPr lang="en-US" altLang="en-US" sz="1600" b="1" dirty="0">
                <a:solidFill>
                  <a:srgbClr val="000099"/>
                </a:solidFill>
                <a:latin typeface="Papyrus" panose="03070502060502030205" pitchFamily="66" charset="0"/>
              </a:rPr>
              <a:t>Recombination in parts:</a:t>
            </a:r>
          </a:p>
          <a:p>
            <a:pPr eaLnBrk="1" hangingPunct="1">
              <a:lnSpc>
                <a:spcPct val="80000"/>
              </a:lnSpc>
              <a:buFontTx/>
              <a:buNone/>
            </a:pPr>
            <a:r>
              <a:rPr lang="en-US" altLang="en-US" sz="1600" b="1" dirty="0">
                <a:solidFill>
                  <a:srgbClr val="000099"/>
                </a:solidFill>
                <a:latin typeface="Papyrus" panose="03070502060502030205" pitchFamily="66" charset="0"/>
              </a:rPr>
              <a:t>        forbidden transition =2-photon emission:</a:t>
            </a:r>
          </a:p>
          <a:p>
            <a:pPr eaLnBrk="1" hangingPunct="1">
              <a:lnSpc>
                <a:spcPct val="80000"/>
              </a:lnSpc>
              <a:buFontTx/>
              <a:buNone/>
            </a:pPr>
            <a:r>
              <a:rPr lang="en-US" altLang="en-US" sz="1600" b="1" dirty="0">
                <a:solidFill>
                  <a:srgbClr val="000099"/>
                </a:solidFill>
                <a:latin typeface="Papyrus" panose="03070502060502030205" pitchFamily="66" charset="0"/>
              </a:rPr>
              <a:t>                                 </a:t>
            </a:r>
            <a:r>
              <a:rPr lang="en-US" altLang="en-US" sz="1600" b="1" dirty="0">
                <a:solidFill>
                  <a:srgbClr val="CC0000"/>
                </a:solidFill>
                <a:latin typeface="Papyrus" panose="03070502060502030205" pitchFamily="66" charset="0"/>
              </a:rPr>
              <a:t>2S – 1S </a:t>
            </a:r>
          </a:p>
          <a:p>
            <a:pPr eaLnBrk="1" hangingPunct="1">
              <a:lnSpc>
                <a:spcPct val="80000"/>
              </a:lnSpc>
              <a:buFontTx/>
              <a:buNone/>
            </a:pPr>
            <a:r>
              <a:rPr lang="en-US" altLang="en-US" sz="1600" b="1" dirty="0">
                <a:solidFill>
                  <a:srgbClr val="000099"/>
                </a:solidFill>
                <a:latin typeface="Papyrus" panose="03070502060502030205" pitchFamily="66" charset="0"/>
              </a:rPr>
              <a:t>         </a:t>
            </a:r>
          </a:p>
          <a:p>
            <a:pPr eaLnBrk="1" hangingPunct="1">
              <a:lnSpc>
                <a:spcPct val="80000"/>
              </a:lnSpc>
              <a:buFontTx/>
              <a:buNone/>
            </a:pPr>
            <a:r>
              <a:rPr lang="en-US" altLang="en-US" sz="1600" b="1" dirty="0">
                <a:solidFill>
                  <a:srgbClr val="000099"/>
                </a:solidFill>
                <a:latin typeface="Papyrus" panose="03070502060502030205" pitchFamily="66" charset="0"/>
              </a:rPr>
              <a:t>      </a:t>
            </a:r>
            <a:r>
              <a:rPr lang="en-US" altLang="en-US" sz="1600" b="1" dirty="0">
                <a:solidFill>
                  <a:srgbClr val="000099"/>
                </a:solidFill>
                <a:latin typeface="Papyrus" panose="03070502060502030205" pitchFamily="66" charset="0"/>
                <a:sym typeface="Mathematica1" pitchFamily="2" charset="2"/>
              </a:rPr>
              <a:t>•</a:t>
            </a:r>
            <a:r>
              <a:rPr lang="en-US" altLang="en-US" sz="1600" b="1" dirty="0">
                <a:solidFill>
                  <a:srgbClr val="000099"/>
                </a:solidFill>
                <a:latin typeface="Papyrus" panose="03070502060502030205" pitchFamily="66" charset="0"/>
              </a:rPr>
              <a:t>Takes   8.23 s</a:t>
            </a:r>
            <a:r>
              <a:rPr lang="en-US" altLang="en-US" sz="1600" b="1" baseline="30000" dirty="0">
                <a:solidFill>
                  <a:srgbClr val="000099"/>
                </a:solidFill>
                <a:latin typeface="Papyrus" panose="03070502060502030205" pitchFamily="66" charset="0"/>
              </a:rPr>
              <a:t>-1</a:t>
            </a:r>
          </a:p>
          <a:p>
            <a:pPr eaLnBrk="1" hangingPunct="1">
              <a:lnSpc>
                <a:spcPct val="80000"/>
              </a:lnSpc>
              <a:buFontTx/>
              <a:buNone/>
            </a:pPr>
            <a:r>
              <a:rPr lang="en-US" altLang="en-US" sz="1600" b="1" baseline="30000" dirty="0">
                <a:solidFill>
                  <a:srgbClr val="000099"/>
                </a:solidFill>
                <a:latin typeface="Papyrus" panose="03070502060502030205" pitchFamily="66" charset="0"/>
              </a:rPr>
              <a:t>             </a:t>
            </a:r>
            <a:r>
              <a:rPr lang="en-US" altLang="en-US" sz="1600" b="1" dirty="0">
                <a:solidFill>
                  <a:srgbClr val="000099"/>
                </a:solidFill>
                <a:latin typeface="Papyrus" panose="03070502060502030205" pitchFamily="66" charset="0"/>
              </a:rPr>
              <a:t>much slower than ‘direct’, and thus </a:t>
            </a:r>
          </a:p>
          <a:p>
            <a:pPr eaLnBrk="1" hangingPunct="1">
              <a:lnSpc>
                <a:spcPct val="80000"/>
              </a:lnSpc>
              <a:buFontTx/>
              <a:buNone/>
            </a:pPr>
            <a:r>
              <a:rPr lang="en-US" altLang="en-US" sz="1600" b="1" dirty="0">
                <a:solidFill>
                  <a:srgbClr val="000099"/>
                </a:solidFill>
                <a:latin typeface="Papyrus" panose="03070502060502030205" pitchFamily="66" charset="0"/>
              </a:rPr>
              <a:t>         </a:t>
            </a:r>
          </a:p>
          <a:p>
            <a:pPr eaLnBrk="1" hangingPunct="1">
              <a:lnSpc>
                <a:spcPct val="80000"/>
              </a:lnSpc>
              <a:buFontTx/>
              <a:buNone/>
            </a:pPr>
            <a:r>
              <a:rPr lang="en-US" altLang="en-US" sz="1600" b="1" dirty="0">
                <a:solidFill>
                  <a:srgbClr val="000099"/>
                </a:solidFill>
                <a:latin typeface="Papyrus" panose="03070502060502030205" pitchFamily="66" charset="0"/>
              </a:rPr>
              <a:t>         recombination occurs late … </a:t>
            </a:r>
          </a:p>
          <a:p>
            <a:pPr eaLnBrk="1" hangingPunct="1">
              <a:lnSpc>
                <a:spcPct val="80000"/>
              </a:lnSpc>
              <a:buFontTx/>
              <a:buNone/>
            </a:pPr>
            <a:r>
              <a:rPr lang="en-US" altLang="en-US" sz="1600" b="1" dirty="0">
                <a:solidFill>
                  <a:srgbClr val="000099"/>
                </a:solidFill>
                <a:latin typeface="Papyrus" panose="03070502060502030205" pitchFamily="66" charset="0"/>
              </a:rPr>
              <a:t>                               at </a:t>
            </a:r>
            <a:r>
              <a:rPr lang="en-US" altLang="en-US" sz="1600" b="1" dirty="0">
                <a:solidFill>
                  <a:srgbClr val="CC0000"/>
                </a:solidFill>
                <a:latin typeface="Papyrus" panose="03070502060502030205" pitchFamily="66" charset="0"/>
              </a:rPr>
              <a:t>T  ~  3000 K</a:t>
            </a:r>
          </a:p>
        </p:txBody>
      </p:sp>
      <p:grpSp>
        <p:nvGrpSpPr>
          <p:cNvPr id="101381" name="Group 4">
            <a:extLst>
              <a:ext uri="{FF2B5EF4-FFF2-40B4-BE49-F238E27FC236}">
                <a16:creationId xmlns:a16="http://schemas.microsoft.com/office/drawing/2014/main" id="{CADA0C65-0DEB-494E-B207-08368C7B423E}"/>
              </a:ext>
            </a:extLst>
          </p:cNvPr>
          <p:cNvGrpSpPr>
            <a:grpSpLocks/>
          </p:cNvGrpSpPr>
          <p:nvPr/>
        </p:nvGrpSpPr>
        <p:grpSpPr bwMode="auto">
          <a:xfrm>
            <a:off x="323850" y="2276475"/>
            <a:ext cx="3216275" cy="4267200"/>
            <a:chOff x="192" y="1584"/>
            <a:chExt cx="2026" cy="2688"/>
          </a:xfrm>
        </p:grpSpPr>
        <p:sp>
          <p:nvSpPr>
            <p:cNvPr id="101386" name="Rectangle 5">
              <a:extLst>
                <a:ext uri="{FF2B5EF4-FFF2-40B4-BE49-F238E27FC236}">
                  <a16:creationId xmlns:a16="http://schemas.microsoft.com/office/drawing/2014/main" id="{564542CC-0777-49D1-BC7A-86E1E8EC817A}"/>
                </a:ext>
              </a:extLst>
            </p:cNvPr>
            <p:cNvSpPr>
              <a:spLocks noChangeArrowheads="1"/>
            </p:cNvSpPr>
            <p:nvPr/>
          </p:nvSpPr>
          <p:spPr bwMode="auto">
            <a:xfrm>
              <a:off x="250" y="3888"/>
              <a:ext cx="672" cy="38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7" name="Rectangle 6">
              <a:extLst>
                <a:ext uri="{FF2B5EF4-FFF2-40B4-BE49-F238E27FC236}">
                  <a16:creationId xmlns:a16="http://schemas.microsoft.com/office/drawing/2014/main" id="{B3A9F7D7-1392-4E0D-A838-11590850BA86}"/>
                </a:ext>
              </a:extLst>
            </p:cNvPr>
            <p:cNvSpPr>
              <a:spLocks noChangeArrowheads="1"/>
            </p:cNvSpPr>
            <p:nvPr/>
          </p:nvSpPr>
          <p:spPr bwMode="auto">
            <a:xfrm>
              <a:off x="202" y="2400"/>
              <a:ext cx="2016" cy="7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8" name="Line 7">
              <a:extLst>
                <a:ext uri="{FF2B5EF4-FFF2-40B4-BE49-F238E27FC236}">
                  <a16:creationId xmlns:a16="http://schemas.microsoft.com/office/drawing/2014/main" id="{781D2FA4-3AF3-4DC9-A092-E2C219A02870}"/>
                </a:ext>
              </a:extLst>
            </p:cNvPr>
            <p:cNvSpPr>
              <a:spLocks noChangeShapeType="1"/>
            </p:cNvSpPr>
            <p:nvPr/>
          </p:nvSpPr>
          <p:spPr bwMode="auto">
            <a:xfrm>
              <a:off x="298" y="3984"/>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9" name="Text Box 8">
              <a:extLst>
                <a:ext uri="{FF2B5EF4-FFF2-40B4-BE49-F238E27FC236}">
                  <a16:creationId xmlns:a16="http://schemas.microsoft.com/office/drawing/2014/main" id="{3FC42FD0-7752-47D2-835A-6EFDC9733D2C}"/>
                </a:ext>
              </a:extLst>
            </p:cNvPr>
            <p:cNvSpPr txBox="1">
              <a:spLocks noChangeArrowheads="1"/>
            </p:cNvSpPr>
            <p:nvPr/>
          </p:nvSpPr>
          <p:spPr bwMode="auto">
            <a:xfrm>
              <a:off x="414" y="3984"/>
              <a:ext cx="2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1s</a:t>
              </a:r>
            </a:p>
          </p:txBody>
        </p:sp>
        <p:sp>
          <p:nvSpPr>
            <p:cNvPr id="101390" name="Line 9">
              <a:extLst>
                <a:ext uri="{FF2B5EF4-FFF2-40B4-BE49-F238E27FC236}">
                  <a16:creationId xmlns:a16="http://schemas.microsoft.com/office/drawing/2014/main" id="{F273A664-990D-42E8-A19E-041377FAD97B}"/>
                </a:ext>
              </a:extLst>
            </p:cNvPr>
            <p:cNvSpPr>
              <a:spLocks noChangeShapeType="1"/>
            </p:cNvSpPr>
            <p:nvPr/>
          </p:nvSpPr>
          <p:spPr bwMode="auto">
            <a:xfrm>
              <a:off x="298" y="288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91" name="Text Box 10">
              <a:extLst>
                <a:ext uri="{FF2B5EF4-FFF2-40B4-BE49-F238E27FC236}">
                  <a16:creationId xmlns:a16="http://schemas.microsoft.com/office/drawing/2014/main" id="{E3FE9502-F316-42FE-831B-E93C0FC4C6BA}"/>
                </a:ext>
              </a:extLst>
            </p:cNvPr>
            <p:cNvSpPr txBox="1">
              <a:spLocks noChangeArrowheads="1"/>
            </p:cNvSpPr>
            <p:nvPr/>
          </p:nvSpPr>
          <p:spPr bwMode="auto">
            <a:xfrm>
              <a:off x="414" y="2880"/>
              <a:ext cx="2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2s</a:t>
              </a:r>
            </a:p>
          </p:txBody>
        </p:sp>
        <p:sp>
          <p:nvSpPr>
            <p:cNvPr id="101392" name="Line 11">
              <a:extLst>
                <a:ext uri="{FF2B5EF4-FFF2-40B4-BE49-F238E27FC236}">
                  <a16:creationId xmlns:a16="http://schemas.microsoft.com/office/drawing/2014/main" id="{C98400EC-3124-4DEF-94FB-24C58C117F58}"/>
                </a:ext>
              </a:extLst>
            </p:cNvPr>
            <p:cNvSpPr>
              <a:spLocks noChangeShapeType="1"/>
            </p:cNvSpPr>
            <p:nvPr/>
          </p:nvSpPr>
          <p:spPr bwMode="auto">
            <a:xfrm>
              <a:off x="922" y="288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93" name="Text Box 12">
              <a:extLst>
                <a:ext uri="{FF2B5EF4-FFF2-40B4-BE49-F238E27FC236}">
                  <a16:creationId xmlns:a16="http://schemas.microsoft.com/office/drawing/2014/main" id="{AE05CB12-84CF-4D00-B52A-1B401E4F34D0}"/>
                </a:ext>
              </a:extLst>
            </p:cNvPr>
            <p:cNvSpPr txBox="1">
              <a:spLocks noChangeArrowheads="1"/>
            </p:cNvSpPr>
            <p:nvPr/>
          </p:nvSpPr>
          <p:spPr bwMode="auto">
            <a:xfrm>
              <a:off x="1038" y="2880"/>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2p</a:t>
              </a:r>
            </a:p>
          </p:txBody>
        </p:sp>
        <p:sp>
          <p:nvSpPr>
            <p:cNvPr id="101394" name="Line 13">
              <a:extLst>
                <a:ext uri="{FF2B5EF4-FFF2-40B4-BE49-F238E27FC236}">
                  <a16:creationId xmlns:a16="http://schemas.microsoft.com/office/drawing/2014/main" id="{AA91D031-E7CD-4E42-B5AA-7B516BA3E23B}"/>
                </a:ext>
              </a:extLst>
            </p:cNvPr>
            <p:cNvSpPr>
              <a:spLocks noChangeShapeType="1"/>
            </p:cNvSpPr>
            <p:nvPr/>
          </p:nvSpPr>
          <p:spPr bwMode="auto">
            <a:xfrm>
              <a:off x="298" y="249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95" name="Text Box 14">
              <a:extLst>
                <a:ext uri="{FF2B5EF4-FFF2-40B4-BE49-F238E27FC236}">
                  <a16:creationId xmlns:a16="http://schemas.microsoft.com/office/drawing/2014/main" id="{22AB178F-FBC3-4275-9A1F-B7A212966612}"/>
                </a:ext>
              </a:extLst>
            </p:cNvPr>
            <p:cNvSpPr txBox="1">
              <a:spLocks noChangeArrowheads="1"/>
            </p:cNvSpPr>
            <p:nvPr/>
          </p:nvSpPr>
          <p:spPr bwMode="auto">
            <a:xfrm>
              <a:off x="414" y="2496"/>
              <a:ext cx="2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3s</a:t>
              </a:r>
            </a:p>
          </p:txBody>
        </p:sp>
        <p:sp>
          <p:nvSpPr>
            <p:cNvPr id="101396" name="Line 15">
              <a:extLst>
                <a:ext uri="{FF2B5EF4-FFF2-40B4-BE49-F238E27FC236}">
                  <a16:creationId xmlns:a16="http://schemas.microsoft.com/office/drawing/2014/main" id="{6D1B9082-BAE7-484B-9DB5-3D43F8E921B7}"/>
                </a:ext>
              </a:extLst>
            </p:cNvPr>
            <p:cNvSpPr>
              <a:spLocks noChangeShapeType="1"/>
            </p:cNvSpPr>
            <p:nvPr/>
          </p:nvSpPr>
          <p:spPr bwMode="auto">
            <a:xfrm>
              <a:off x="922" y="249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97" name="Text Box 16">
              <a:extLst>
                <a:ext uri="{FF2B5EF4-FFF2-40B4-BE49-F238E27FC236}">
                  <a16:creationId xmlns:a16="http://schemas.microsoft.com/office/drawing/2014/main" id="{D07FF2AC-A0D8-4981-A4AE-795D830853B6}"/>
                </a:ext>
              </a:extLst>
            </p:cNvPr>
            <p:cNvSpPr txBox="1">
              <a:spLocks noChangeArrowheads="1"/>
            </p:cNvSpPr>
            <p:nvPr/>
          </p:nvSpPr>
          <p:spPr bwMode="auto">
            <a:xfrm>
              <a:off x="1038" y="249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3p</a:t>
              </a:r>
            </a:p>
          </p:txBody>
        </p:sp>
        <p:sp>
          <p:nvSpPr>
            <p:cNvPr id="101398" name="Line 17">
              <a:extLst>
                <a:ext uri="{FF2B5EF4-FFF2-40B4-BE49-F238E27FC236}">
                  <a16:creationId xmlns:a16="http://schemas.microsoft.com/office/drawing/2014/main" id="{5F08C6F7-F638-473F-BA9E-2358B6E572C6}"/>
                </a:ext>
              </a:extLst>
            </p:cNvPr>
            <p:cNvSpPr>
              <a:spLocks noChangeShapeType="1"/>
            </p:cNvSpPr>
            <p:nvPr/>
          </p:nvSpPr>
          <p:spPr bwMode="auto">
            <a:xfrm>
              <a:off x="1546" y="249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99" name="Text Box 18">
              <a:extLst>
                <a:ext uri="{FF2B5EF4-FFF2-40B4-BE49-F238E27FC236}">
                  <a16:creationId xmlns:a16="http://schemas.microsoft.com/office/drawing/2014/main" id="{E2179924-5EF5-44EC-BD34-CF213CCE60C8}"/>
                </a:ext>
              </a:extLst>
            </p:cNvPr>
            <p:cNvSpPr txBox="1">
              <a:spLocks noChangeArrowheads="1"/>
            </p:cNvSpPr>
            <p:nvPr/>
          </p:nvSpPr>
          <p:spPr bwMode="auto">
            <a:xfrm>
              <a:off x="1662" y="2496"/>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3d</a:t>
              </a:r>
            </a:p>
          </p:txBody>
        </p:sp>
        <p:sp>
          <p:nvSpPr>
            <p:cNvPr id="101400" name="Rectangle 19">
              <a:extLst>
                <a:ext uri="{FF2B5EF4-FFF2-40B4-BE49-F238E27FC236}">
                  <a16:creationId xmlns:a16="http://schemas.microsoft.com/office/drawing/2014/main" id="{426C888F-BC85-429D-9138-516408776562}"/>
                </a:ext>
              </a:extLst>
            </p:cNvPr>
            <p:cNvSpPr>
              <a:spLocks noChangeArrowheads="1"/>
            </p:cNvSpPr>
            <p:nvPr/>
          </p:nvSpPr>
          <p:spPr bwMode="auto">
            <a:xfrm>
              <a:off x="298" y="1584"/>
              <a:ext cx="1824" cy="3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t>
              </a:r>
              <a:r>
                <a:rPr kumimoji="0" lang="en-US" altLang="en-US" sz="18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e</a:t>
              </a:r>
              <a:r>
                <a:rPr kumimoji="0" lang="en-US" altLang="en-US" sz="18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01401" name="Line 20">
              <a:extLst>
                <a:ext uri="{FF2B5EF4-FFF2-40B4-BE49-F238E27FC236}">
                  <a16:creationId xmlns:a16="http://schemas.microsoft.com/office/drawing/2014/main" id="{64862987-953F-4F74-8E8C-76428AB0A5D6}"/>
                </a:ext>
              </a:extLst>
            </p:cNvPr>
            <p:cNvSpPr>
              <a:spLocks noChangeShapeType="1"/>
            </p:cNvSpPr>
            <p:nvPr/>
          </p:nvSpPr>
          <p:spPr bwMode="auto">
            <a:xfrm>
              <a:off x="490" y="3120"/>
              <a:ext cx="0" cy="768"/>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402" name="Text Box 21">
              <a:extLst>
                <a:ext uri="{FF2B5EF4-FFF2-40B4-BE49-F238E27FC236}">
                  <a16:creationId xmlns:a16="http://schemas.microsoft.com/office/drawing/2014/main" id="{73C6B839-3176-403E-ACFA-95F516043D17}"/>
                </a:ext>
              </a:extLst>
            </p:cNvPr>
            <p:cNvSpPr txBox="1">
              <a:spLocks noChangeArrowheads="1"/>
            </p:cNvSpPr>
            <p:nvPr/>
          </p:nvSpPr>
          <p:spPr bwMode="auto">
            <a:xfrm>
              <a:off x="192" y="3429"/>
              <a:ext cx="25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ymbol" panose="05050102010706020507" pitchFamily="18" charset="2"/>
                </a:rPr>
                <a:t></a:t>
              </a:r>
            </a:p>
          </p:txBody>
        </p:sp>
        <p:sp>
          <p:nvSpPr>
            <p:cNvPr id="101403" name="Text Box 22">
              <a:extLst>
                <a:ext uri="{FF2B5EF4-FFF2-40B4-BE49-F238E27FC236}">
                  <a16:creationId xmlns:a16="http://schemas.microsoft.com/office/drawing/2014/main" id="{EA6EA669-3F99-4311-B9F3-34C49AB9CC54}"/>
                </a:ext>
              </a:extLst>
            </p:cNvPr>
            <p:cNvSpPr txBox="1">
              <a:spLocks noChangeArrowheads="1"/>
            </p:cNvSpPr>
            <p:nvPr/>
          </p:nvSpPr>
          <p:spPr bwMode="auto">
            <a:xfrm>
              <a:off x="1066" y="3360"/>
              <a:ext cx="78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Lyman-</a:t>
              </a:r>
              <a:r>
                <a:rPr kumimoji="0" lang="en-US" alt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sym typeface="Symbol" panose="05050102010706020507" pitchFamily="18"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resonance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escape</a:t>
              </a:r>
            </a:p>
          </p:txBody>
        </p:sp>
        <p:sp>
          <p:nvSpPr>
            <p:cNvPr id="101404" name="Line 23">
              <a:extLst>
                <a:ext uri="{FF2B5EF4-FFF2-40B4-BE49-F238E27FC236}">
                  <a16:creationId xmlns:a16="http://schemas.microsoft.com/office/drawing/2014/main" id="{DF7891E0-2527-4917-A1DD-38FD8B6EB58B}"/>
                </a:ext>
              </a:extLst>
            </p:cNvPr>
            <p:cNvSpPr>
              <a:spLocks noChangeShapeType="1"/>
            </p:cNvSpPr>
            <p:nvPr/>
          </p:nvSpPr>
          <p:spPr bwMode="auto">
            <a:xfrm flipH="1">
              <a:off x="730" y="3120"/>
              <a:ext cx="384" cy="768"/>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405" name="Line 24">
              <a:extLst>
                <a:ext uri="{FF2B5EF4-FFF2-40B4-BE49-F238E27FC236}">
                  <a16:creationId xmlns:a16="http://schemas.microsoft.com/office/drawing/2014/main" id="{F16637FB-9CA8-43E1-855D-4F7578D9C8CB}"/>
                </a:ext>
              </a:extLst>
            </p:cNvPr>
            <p:cNvSpPr>
              <a:spLocks noChangeShapeType="1"/>
            </p:cNvSpPr>
            <p:nvPr/>
          </p:nvSpPr>
          <p:spPr bwMode="auto">
            <a:xfrm>
              <a:off x="346" y="1920"/>
              <a:ext cx="0" cy="480"/>
            </a:xfrm>
            <a:prstGeom prst="line">
              <a:avLst/>
            </a:prstGeom>
            <a:noFill/>
            <a:ln w="952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406" name="Text Box 25">
              <a:extLst>
                <a:ext uri="{FF2B5EF4-FFF2-40B4-BE49-F238E27FC236}">
                  <a16:creationId xmlns:a16="http://schemas.microsoft.com/office/drawing/2014/main" id="{CCE0B34B-DE70-4DA1-9CFC-ACE09376D748}"/>
                </a:ext>
              </a:extLst>
            </p:cNvPr>
            <p:cNvSpPr txBox="1">
              <a:spLocks noChangeArrowheads="1"/>
            </p:cNvSpPr>
            <p:nvPr/>
          </p:nvSpPr>
          <p:spPr bwMode="auto">
            <a:xfrm>
              <a:off x="384" y="1943"/>
              <a:ext cx="1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radiative recombination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 photoionization</a:t>
              </a:r>
            </a:p>
          </p:txBody>
        </p:sp>
      </p:grpSp>
      <p:sp>
        <p:nvSpPr>
          <p:cNvPr id="101382" name="Rectangle 28">
            <a:extLst>
              <a:ext uri="{FF2B5EF4-FFF2-40B4-BE49-F238E27FC236}">
                <a16:creationId xmlns:a16="http://schemas.microsoft.com/office/drawing/2014/main" id="{B77C3708-CC06-4159-BB14-470F92B2BD5D}"/>
              </a:ext>
            </a:extLst>
          </p:cNvPr>
          <p:cNvSpPr>
            <a:spLocks noChangeArrowheads="1"/>
          </p:cNvSpPr>
          <p:nvPr/>
        </p:nvSpPr>
        <p:spPr bwMode="auto">
          <a:xfrm>
            <a:off x="250825" y="2205038"/>
            <a:ext cx="3384550" cy="4248150"/>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3" name="Rectangle 29">
            <a:extLst>
              <a:ext uri="{FF2B5EF4-FFF2-40B4-BE49-F238E27FC236}">
                <a16:creationId xmlns:a16="http://schemas.microsoft.com/office/drawing/2014/main" id="{085BFFBF-5342-468D-AE05-F2B416D441A6}"/>
              </a:ext>
            </a:extLst>
          </p:cNvPr>
          <p:cNvSpPr>
            <a:spLocks noChangeArrowheads="1"/>
          </p:cNvSpPr>
          <p:nvPr/>
        </p:nvSpPr>
        <p:spPr bwMode="auto">
          <a:xfrm>
            <a:off x="3924300" y="1341438"/>
            <a:ext cx="4968875" cy="5111750"/>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4" name="AutoShape 30">
            <a:extLst>
              <a:ext uri="{FF2B5EF4-FFF2-40B4-BE49-F238E27FC236}">
                <a16:creationId xmlns:a16="http://schemas.microsoft.com/office/drawing/2014/main" id="{EC3EE130-C9DF-436B-AF34-2193EF788D1C}"/>
              </a:ext>
            </a:extLst>
          </p:cNvPr>
          <p:cNvSpPr>
            <a:spLocks noChangeArrowheads="1"/>
          </p:cNvSpPr>
          <p:nvPr/>
        </p:nvSpPr>
        <p:spPr bwMode="auto">
          <a:xfrm>
            <a:off x="6588125" y="3357563"/>
            <a:ext cx="288925" cy="71437"/>
          </a:xfrm>
          <a:prstGeom prst="rightArrow">
            <a:avLst>
              <a:gd name="adj1" fmla="val 50000"/>
              <a:gd name="adj2" fmla="val 101112"/>
            </a:avLst>
          </a:prstGeom>
          <a:solidFill>
            <a:srgbClr val="000080"/>
          </a:solidFill>
          <a:ln w="9525">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5" name="AutoShape 31">
            <a:extLst>
              <a:ext uri="{FF2B5EF4-FFF2-40B4-BE49-F238E27FC236}">
                <a16:creationId xmlns:a16="http://schemas.microsoft.com/office/drawing/2014/main" id="{3FECB2B7-C251-4702-BFFC-938CD7B0B491}"/>
              </a:ext>
            </a:extLst>
          </p:cNvPr>
          <p:cNvSpPr>
            <a:spLocks noChangeArrowheads="1"/>
          </p:cNvSpPr>
          <p:nvPr/>
        </p:nvSpPr>
        <p:spPr bwMode="auto">
          <a:xfrm>
            <a:off x="6156325" y="5013325"/>
            <a:ext cx="288925" cy="71438"/>
          </a:xfrm>
          <a:prstGeom prst="rightArrow">
            <a:avLst>
              <a:gd name="adj1" fmla="val 50000"/>
              <a:gd name="adj2" fmla="val 101110"/>
            </a:avLst>
          </a:prstGeom>
          <a:solidFill>
            <a:srgbClr val="000080"/>
          </a:solidFill>
          <a:ln w="9525">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550151"/>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lang="en-US" sz="5000" b="1" dirty="0">
                <a:solidFill>
                  <a:prstClr val="white"/>
                </a:solidFill>
                <a:effectLst>
                  <a:outerShdw blurRad="38100" dist="38100" dir="2700000" algn="tl">
                    <a:srgbClr val="000000"/>
                  </a:outerShdw>
                </a:effectLst>
                <a:latin typeface="Constantia"/>
              </a:rPr>
              <a:t>Decoupling</a:t>
            </a:r>
            <a:endParaRPr kumimoji="0" lang="en-US" sz="5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p:txBody>
      </p:sp>
      <p:sp>
        <p:nvSpPr>
          <p:cNvPr id="2" name="TextBox 1">
            <a:extLst>
              <a:ext uri="{FF2B5EF4-FFF2-40B4-BE49-F238E27FC236}">
                <a16:creationId xmlns:a16="http://schemas.microsoft.com/office/drawing/2014/main" id="{D718EAE2-E5F9-4822-9F5B-EB52EFAA7AF7}"/>
              </a:ext>
            </a:extLst>
          </p:cNvPr>
          <p:cNvSpPr txBox="1"/>
          <p:nvPr/>
        </p:nvSpPr>
        <p:spPr>
          <a:xfrm>
            <a:off x="395536" y="3789040"/>
            <a:ext cx="8977052" cy="701730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Mean free path: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latin typeface="Times New Roman" panose="02020603050405020304" pitchFamily="18" charset="0"/>
                <a:cs typeface="Times New Roman" panose="02020603050405020304" pitchFamily="18" charset="0"/>
              </a:rPr>
              <a:t> Interaction rate:</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291389" y="4039374"/>
            <a:ext cx="8621231" cy="2414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extLst>
              <p:ext uri="{D42A27DB-BD31-4B8C-83A1-F6EECF244321}">
                <p14:modId xmlns:p14="http://schemas.microsoft.com/office/powerpoint/2010/main" val="3269821047"/>
              </p:ext>
            </p:extLst>
          </p:nvPr>
        </p:nvGraphicFramePr>
        <p:xfrm>
          <a:off x="3332163" y="1465263"/>
          <a:ext cx="2644775" cy="554037"/>
        </p:xfrm>
        <a:graphic>
          <a:graphicData uri="http://schemas.openxmlformats.org/presentationml/2006/ole">
            <mc:AlternateContent xmlns:mc="http://schemas.openxmlformats.org/markup-compatibility/2006">
              <mc:Choice xmlns:v="urn:schemas-microsoft-com:vml" Requires="v">
                <p:oleObj spid="_x0000_s383012" name="Equation" r:id="rId3" imgW="1091880" imgH="228600" progId="Equation.DSMT4">
                  <p:embed/>
                </p:oleObj>
              </mc:Choice>
              <mc:Fallback>
                <p:oleObj name="Equation" r:id="rId3" imgW="109188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332163" y="1465263"/>
                        <a:ext cx="2644775"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75397" y="1050548"/>
            <a:ext cx="7209798" cy="286232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Decoupling</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Thomson scattering:</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Elastic scattering of photons off electrons</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noProof="0"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Cross-section: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2823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8" name="Object 17">
            <a:extLst>
              <a:ext uri="{FF2B5EF4-FFF2-40B4-BE49-F238E27FC236}">
                <a16:creationId xmlns:a16="http://schemas.microsoft.com/office/drawing/2014/main" id="{FA62172A-476A-44E6-83C8-C553CAF5B5E7}"/>
              </a:ext>
            </a:extLst>
          </p:cNvPr>
          <p:cNvGraphicFramePr>
            <a:graphicFrameLocks noChangeAspect="1"/>
          </p:cNvGraphicFramePr>
          <p:nvPr>
            <p:extLst>
              <p:ext uri="{D42A27DB-BD31-4B8C-83A1-F6EECF244321}">
                <p14:modId xmlns:p14="http://schemas.microsoft.com/office/powerpoint/2010/main" val="2339689697"/>
              </p:ext>
            </p:extLst>
          </p:nvPr>
        </p:nvGraphicFramePr>
        <p:xfrm>
          <a:off x="3576637" y="4180061"/>
          <a:ext cx="1771652" cy="2123236"/>
        </p:xfrm>
        <a:graphic>
          <a:graphicData uri="http://schemas.openxmlformats.org/presentationml/2006/ole">
            <mc:AlternateContent xmlns:mc="http://schemas.openxmlformats.org/markup-compatibility/2006">
              <mc:Choice xmlns:v="urn:schemas-microsoft-com:vml" Requires="v">
                <p:oleObj spid="_x0000_s383013" name="Equation" r:id="rId5" imgW="901440" imgH="1079280" progId="Equation.DSMT4">
                  <p:embed/>
                </p:oleObj>
              </mc:Choice>
              <mc:Fallback>
                <p:oleObj name="Equation" r:id="rId5" imgW="901440" imgH="1079280" progId="Equation.DSMT4">
                  <p:embed/>
                  <p:pic>
                    <p:nvPicPr>
                      <p:cNvPr id="18" name="Object 17">
                        <a:extLst>
                          <a:ext uri="{FF2B5EF4-FFF2-40B4-BE49-F238E27FC236}">
                            <a16:creationId xmlns:a16="http://schemas.microsoft.com/office/drawing/2014/main" id="{FA62172A-476A-44E6-83C8-C553CAF5B5E7}"/>
                          </a:ext>
                        </a:extLst>
                      </p:cNvPr>
                      <p:cNvPicPr>
                        <a:picLocks noChangeAspect="1" noChangeArrowheads="1"/>
                      </p:cNvPicPr>
                      <p:nvPr/>
                    </p:nvPicPr>
                    <p:blipFill>
                      <a:blip r:embed="rId6"/>
                      <a:srcRect/>
                      <a:stretch>
                        <a:fillRect/>
                      </a:stretch>
                    </p:blipFill>
                    <p:spPr bwMode="auto">
                      <a:xfrm>
                        <a:off x="3576637" y="4180061"/>
                        <a:ext cx="1771652" cy="2123236"/>
                      </a:xfrm>
                      <a:prstGeom prst="rect">
                        <a:avLst/>
                      </a:prstGeom>
                      <a:noFill/>
                      <a:ln>
                        <a:noFill/>
                      </a:ln>
                      <a:effectLst/>
                    </p:spPr>
                  </p:pic>
                </p:oleObj>
              </mc:Fallback>
            </mc:AlternateContent>
          </a:graphicData>
        </a:graphic>
      </p:graphicFrame>
      <p:graphicFrame>
        <p:nvGraphicFramePr>
          <p:cNvPr id="16" name="Object 15">
            <a:extLst>
              <a:ext uri="{FF2B5EF4-FFF2-40B4-BE49-F238E27FC236}">
                <a16:creationId xmlns:a16="http://schemas.microsoft.com/office/drawing/2014/main" id="{C0750AEE-18DC-4A16-865E-FB92D529CCFE}"/>
              </a:ext>
            </a:extLst>
          </p:cNvPr>
          <p:cNvGraphicFramePr>
            <a:graphicFrameLocks noChangeAspect="1"/>
          </p:cNvGraphicFramePr>
          <p:nvPr>
            <p:extLst>
              <p:ext uri="{D42A27DB-BD31-4B8C-83A1-F6EECF244321}">
                <p14:modId xmlns:p14="http://schemas.microsoft.com/office/powerpoint/2010/main" val="991135505"/>
              </p:ext>
            </p:extLst>
          </p:nvPr>
        </p:nvGraphicFramePr>
        <p:xfrm>
          <a:off x="3293821" y="2823046"/>
          <a:ext cx="2913063" cy="549275"/>
        </p:xfrm>
        <a:graphic>
          <a:graphicData uri="http://schemas.openxmlformats.org/presentationml/2006/ole">
            <mc:AlternateContent xmlns:mc="http://schemas.openxmlformats.org/markup-compatibility/2006">
              <mc:Choice xmlns:v="urn:schemas-microsoft-com:vml" Requires="v">
                <p:oleObj spid="_x0000_s383014" name="Equation" r:id="rId7" imgW="1282680" imgH="241200" progId="Equation.DSMT4">
                  <p:embed/>
                </p:oleObj>
              </mc:Choice>
              <mc:Fallback>
                <p:oleObj name="Equation" r:id="rId7" imgW="1282680" imgH="241200" progId="Equation.DSMT4">
                  <p:embed/>
                  <p:pic>
                    <p:nvPicPr>
                      <p:cNvPr id="18" name="Object 17">
                        <a:extLst>
                          <a:ext uri="{FF2B5EF4-FFF2-40B4-BE49-F238E27FC236}">
                            <a16:creationId xmlns:a16="http://schemas.microsoft.com/office/drawing/2014/main" id="{FA62172A-476A-44E6-83C8-C553CAF5B5E7}"/>
                          </a:ext>
                        </a:extLst>
                      </p:cNvPr>
                      <p:cNvPicPr>
                        <a:picLocks noChangeAspect="1" noChangeArrowheads="1"/>
                      </p:cNvPicPr>
                      <p:nvPr/>
                    </p:nvPicPr>
                    <p:blipFill>
                      <a:blip r:embed="rId8"/>
                      <a:srcRect/>
                      <a:stretch>
                        <a:fillRect/>
                      </a:stretch>
                    </p:blipFill>
                    <p:spPr bwMode="auto">
                      <a:xfrm>
                        <a:off x="3293821" y="2823046"/>
                        <a:ext cx="2913063" cy="5492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00934272"/>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4585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000" b="1" i="0" u="none" strike="noStrike" kern="1200" cap="none" spc="0" normalizeH="0" noProof="0" dirty="0">
                <a:ln>
                  <a:noFill/>
                </a:ln>
                <a:solidFill>
                  <a:prstClr val="white"/>
                </a:solidFill>
                <a:effectLst>
                  <a:outerShdw blurRad="38100" dist="38100" dir="2700000" algn="tl">
                    <a:srgbClr val="000000"/>
                  </a:outerShdw>
                </a:effectLst>
                <a:uLnTx/>
                <a:uFillTx/>
                <a:latin typeface="Constantia"/>
                <a:ea typeface="+mn-ea"/>
                <a:cs typeface="+mn-cs"/>
              </a:rPr>
              <a:t>Decoupling  -   Primordial Plasma</a:t>
            </a:r>
          </a:p>
        </p:txBody>
      </p:sp>
      <p:sp>
        <p:nvSpPr>
          <p:cNvPr id="2" name="TextBox 1">
            <a:extLst>
              <a:ext uri="{FF2B5EF4-FFF2-40B4-BE49-F238E27FC236}">
                <a16:creationId xmlns:a16="http://schemas.microsoft.com/office/drawing/2014/main" id="{D718EAE2-E5F9-4822-9F5B-EB52EFAA7AF7}"/>
              </a:ext>
            </a:extLst>
          </p:cNvPr>
          <p:cNvSpPr txBox="1"/>
          <p:nvPr/>
        </p:nvSpPr>
        <p:spPr>
          <a:xfrm>
            <a:off x="341088" y="2922021"/>
            <a:ext cx="8977052" cy="92332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Fully ionized plasma</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Interaction rate: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291389" y="4039374"/>
            <a:ext cx="8621231" cy="2414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332163" y="1465263"/>
          <a:ext cx="2644775" cy="554037"/>
        </p:xfrm>
        <a:graphic>
          <a:graphicData uri="http://schemas.openxmlformats.org/presentationml/2006/ole">
            <mc:AlternateContent xmlns:mc="http://schemas.openxmlformats.org/markup-compatibility/2006">
              <mc:Choice xmlns:v="urn:schemas-microsoft-com:vml" Requires="v">
                <p:oleObj spid="_x0000_s384060" name="Equation" r:id="rId3" imgW="1091880" imgH="228600" progId="Equation.DSMT4">
                  <p:embed/>
                </p:oleObj>
              </mc:Choice>
              <mc:Fallback>
                <p:oleObj name="Equation" r:id="rId3" imgW="109188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332163" y="1465263"/>
                        <a:ext cx="2644775"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75397" y="1050548"/>
            <a:ext cx="7209798"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Decoupling: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Thomson scattering: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8" name="Object 17">
            <a:extLst>
              <a:ext uri="{FF2B5EF4-FFF2-40B4-BE49-F238E27FC236}">
                <a16:creationId xmlns:a16="http://schemas.microsoft.com/office/drawing/2014/main" id="{FA62172A-476A-44E6-83C8-C553CAF5B5E7}"/>
              </a:ext>
            </a:extLst>
          </p:cNvPr>
          <p:cNvGraphicFramePr>
            <a:graphicFrameLocks noChangeAspect="1"/>
          </p:cNvGraphicFramePr>
          <p:nvPr>
            <p:extLst>
              <p:ext uri="{D42A27DB-BD31-4B8C-83A1-F6EECF244321}">
                <p14:modId xmlns:p14="http://schemas.microsoft.com/office/powerpoint/2010/main" val="1893120850"/>
              </p:ext>
            </p:extLst>
          </p:nvPr>
        </p:nvGraphicFramePr>
        <p:xfrm>
          <a:off x="396714" y="4514037"/>
          <a:ext cx="1671638" cy="800100"/>
        </p:xfrm>
        <a:graphic>
          <a:graphicData uri="http://schemas.openxmlformats.org/presentationml/2006/ole">
            <mc:AlternateContent xmlns:mc="http://schemas.openxmlformats.org/markup-compatibility/2006">
              <mc:Choice xmlns:v="urn:schemas-microsoft-com:vml" Requires="v">
                <p:oleObj spid="_x0000_s384061" name="Equation" r:id="rId5" imgW="850680" imgH="406080" progId="Equation.DSMT4">
                  <p:embed/>
                </p:oleObj>
              </mc:Choice>
              <mc:Fallback>
                <p:oleObj name="Equation" r:id="rId5" imgW="850680" imgH="406080" progId="Equation.DSMT4">
                  <p:embed/>
                  <p:pic>
                    <p:nvPicPr>
                      <p:cNvPr id="18" name="Object 17">
                        <a:extLst>
                          <a:ext uri="{FF2B5EF4-FFF2-40B4-BE49-F238E27FC236}">
                            <a16:creationId xmlns:a16="http://schemas.microsoft.com/office/drawing/2014/main" id="{FA62172A-476A-44E6-83C8-C553CAF5B5E7}"/>
                          </a:ext>
                        </a:extLst>
                      </p:cNvPr>
                      <p:cNvPicPr>
                        <a:picLocks noChangeAspect="1" noChangeArrowheads="1"/>
                      </p:cNvPicPr>
                      <p:nvPr/>
                    </p:nvPicPr>
                    <p:blipFill>
                      <a:blip r:embed="rId6"/>
                      <a:srcRect/>
                      <a:stretch>
                        <a:fillRect/>
                      </a:stretch>
                    </p:blipFill>
                    <p:spPr bwMode="auto">
                      <a:xfrm>
                        <a:off x="396714" y="4514037"/>
                        <a:ext cx="1671638" cy="800100"/>
                      </a:xfrm>
                      <a:prstGeom prst="rect">
                        <a:avLst/>
                      </a:prstGeom>
                      <a:noFill/>
                      <a:ln>
                        <a:noFill/>
                      </a:ln>
                      <a:effectLst/>
                    </p:spPr>
                  </p:pic>
                </p:oleObj>
              </mc:Fallback>
            </mc:AlternateContent>
          </a:graphicData>
        </a:graphic>
      </p:graphicFrame>
      <p:graphicFrame>
        <p:nvGraphicFramePr>
          <p:cNvPr id="19" name="Object 18">
            <a:extLst>
              <a:ext uri="{FF2B5EF4-FFF2-40B4-BE49-F238E27FC236}">
                <a16:creationId xmlns:a16="http://schemas.microsoft.com/office/drawing/2014/main" id="{57F80E3D-0162-4259-8D53-63F9A11CC1AF}"/>
              </a:ext>
            </a:extLst>
          </p:cNvPr>
          <p:cNvGraphicFramePr>
            <a:graphicFrameLocks noChangeAspect="1"/>
          </p:cNvGraphicFramePr>
          <p:nvPr>
            <p:extLst>
              <p:ext uri="{D42A27DB-BD31-4B8C-83A1-F6EECF244321}">
                <p14:modId xmlns:p14="http://schemas.microsoft.com/office/powerpoint/2010/main" val="1606945132"/>
              </p:ext>
            </p:extLst>
          </p:nvPr>
        </p:nvGraphicFramePr>
        <p:xfrm>
          <a:off x="396714" y="3981702"/>
          <a:ext cx="1471612" cy="474663"/>
        </p:xfrm>
        <a:graphic>
          <a:graphicData uri="http://schemas.openxmlformats.org/presentationml/2006/ole">
            <mc:AlternateContent xmlns:mc="http://schemas.openxmlformats.org/markup-compatibility/2006">
              <mc:Choice xmlns:v="urn:schemas-microsoft-com:vml" Requires="v">
                <p:oleObj spid="_x0000_s384062" name="Equation" r:id="rId7" imgW="749160" imgH="241200" progId="Equation.DSMT4">
                  <p:embed/>
                </p:oleObj>
              </mc:Choice>
              <mc:Fallback>
                <p:oleObj name="Equation" r:id="rId7" imgW="749160" imgH="241200" progId="Equation.DSMT4">
                  <p:embed/>
                  <p:pic>
                    <p:nvPicPr>
                      <p:cNvPr id="18" name="Object 17">
                        <a:extLst>
                          <a:ext uri="{FF2B5EF4-FFF2-40B4-BE49-F238E27FC236}">
                            <a16:creationId xmlns:a16="http://schemas.microsoft.com/office/drawing/2014/main" id="{FA62172A-476A-44E6-83C8-C553CAF5B5E7}"/>
                          </a:ext>
                        </a:extLst>
                      </p:cNvPr>
                      <p:cNvPicPr>
                        <a:picLocks noChangeAspect="1" noChangeArrowheads="1"/>
                      </p:cNvPicPr>
                      <p:nvPr/>
                    </p:nvPicPr>
                    <p:blipFill>
                      <a:blip r:embed="rId8"/>
                      <a:srcRect/>
                      <a:stretch>
                        <a:fillRect/>
                      </a:stretch>
                    </p:blipFill>
                    <p:spPr bwMode="auto">
                      <a:xfrm>
                        <a:off x="396714" y="3981702"/>
                        <a:ext cx="1471612" cy="474663"/>
                      </a:xfrm>
                      <a:prstGeom prst="rect">
                        <a:avLst/>
                      </a:prstGeom>
                      <a:noFill/>
                      <a:ln>
                        <a:noFill/>
                      </a:ln>
                      <a:effectLst/>
                    </p:spPr>
                  </p:pic>
                </p:oleObj>
              </mc:Fallback>
            </mc:AlternateContent>
          </a:graphicData>
        </a:graphic>
      </p:graphicFrame>
      <p:graphicFrame>
        <p:nvGraphicFramePr>
          <p:cNvPr id="20" name="Object 19">
            <a:extLst>
              <a:ext uri="{FF2B5EF4-FFF2-40B4-BE49-F238E27FC236}">
                <a16:creationId xmlns:a16="http://schemas.microsoft.com/office/drawing/2014/main" id="{2BFBE7BB-B92C-4271-B25A-A2FA2AC47B5E}"/>
              </a:ext>
            </a:extLst>
          </p:cNvPr>
          <p:cNvGraphicFramePr>
            <a:graphicFrameLocks noChangeAspect="1"/>
          </p:cNvGraphicFramePr>
          <p:nvPr>
            <p:extLst>
              <p:ext uri="{D42A27DB-BD31-4B8C-83A1-F6EECF244321}">
                <p14:modId xmlns:p14="http://schemas.microsoft.com/office/powerpoint/2010/main" val="2079971925"/>
              </p:ext>
            </p:extLst>
          </p:nvPr>
        </p:nvGraphicFramePr>
        <p:xfrm>
          <a:off x="2341402" y="5472801"/>
          <a:ext cx="3635536" cy="751681"/>
        </p:xfrm>
        <a:graphic>
          <a:graphicData uri="http://schemas.openxmlformats.org/presentationml/2006/ole">
            <mc:AlternateContent xmlns:mc="http://schemas.openxmlformats.org/markup-compatibility/2006">
              <mc:Choice xmlns:v="urn:schemas-microsoft-com:vml" Requires="v">
                <p:oleObj spid="_x0000_s384063" name="Equation" r:id="rId9" imgW="2031840" imgH="419040" progId="Equation.DSMT4">
                  <p:embed/>
                </p:oleObj>
              </mc:Choice>
              <mc:Fallback>
                <p:oleObj name="Equation" r:id="rId9" imgW="2031840" imgH="419040" progId="Equation.DSMT4">
                  <p:embed/>
                  <p:pic>
                    <p:nvPicPr>
                      <p:cNvPr id="18" name="Object 17">
                        <a:extLst>
                          <a:ext uri="{FF2B5EF4-FFF2-40B4-BE49-F238E27FC236}">
                            <a16:creationId xmlns:a16="http://schemas.microsoft.com/office/drawing/2014/main" id="{FA62172A-476A-44E6-83C8-C553CAF5B5E7}"/>
                          </a:ext>
                        </a:extLst>
                      </p:cNvPr>
                      <p:cNvPicPr>
                        <a:picLocks noChangeAspect="1" noChangeArrowheads="1"/>
                      </p:cNvPicPr>
                      <p:nvPr/>
                    </p:nvPicPr>
                    <p:blipFill>
                      <a:blip r:embed="rId10"/>
                      <a:srcRect/>
                      <a:stretch>
                        <a:fillRect/>
                      </a:stretch>
                    </p:blipFill>
                    <p:spPr bwMode="auto">
                      <a:xfrm>
                        <a:off x="2341402" y="5472801"/>
                        <a:ext cx="3635536" cy="751681"/>
                      </a:xfrm>
                      <a:prstGeom prst="rect">
                        <a:avLst/>
                      </a:prstGeom>
                      <a:noFill/>
                      <a:ln>
                        <a:noFill/>
                      </a:ln>
                      <a:effectLst/>
                    </p:spPr>
                  </p:pic>
                </p:oleObj>
              </mc:Fallback>
            </mc:AlternateContent>
          </a:graphicData>
        </a:graphic>
      </p:graphicFrame>
      <p:graphicFrame>
        <p:nvGraphicFramePr>
          <p:cNvPr id="21" name="Object 20">
            <a:extLst>
              <a:ext uri="{FF2B5EF4-FFF2-40B4-BE49-F238E27FC236}">
                <a16:creationId xmlns:a16="http://schemas.microsoft.com/office/drawing/2014/main" id="{2F5A5AA8-765F-4F1F-A8D5-ECF47D7F39BD}"/>
              </a:ext>
            </a:extLst>
          </p:cNvPr>
          <p:cNvGraphicFramePr>
            <a:graphicFrameLocks noChangeAspect="1"/>
          </p:cNvGraphicFramePr>
          <p:nvPr>
            <p:extLst>
              <p:ext uri="{D42A27DB-BD31-4B8C-83A1-F6EECF244321}">
                <p14:modId xmlns:p14="http://schemas.microsoft.com/office/powerpoint/2010/main" val="3805178472"/>
              </p:ext>
            </p:extLst>
          </p:nvPr>
        </p:nvGraphicFramePr>
        <p:xfrm>
          <a:off x="6079249" y="5947543"/>
          <a:ext cx="2773362" cy="382533"/>
        </p:xfrm>
        <a:graphic>
          <a:graphicData uri="http://schemas.openxmlformats.org/presentationml/2006/ole">
            <mc:AlternateContent xmlns:mc="http://schemas.openxmlformats.org/markup-compatibility/2006">
              <mc:Choice xmlns:v="urn:schemas-microsoft-com:vml" Requires="v">
                <p:oleObj spid="_x0000_s384064" name="Equation" r:id="rId11" imgW="1663560" imgH="228600" progId="Equation.DSMT4">
                  <p:embed/>
                </p:oleObj>
              </mc:Choice>
              <mc:Fallback>
                <p:oleObj name="Equation" r:id="rId11" imgW="1663560" imgH="228600" progId="Equation.DSMT4">
                  <p:embed/>
                  <p:pic>
                    <p:nvPicPr>
                      <p:cNvPr id="20" name="Object 19">
                        <a:extLst>
                          <a:ext uri="{FF2B5EF4-FFF2-40B4-BE49-F238E27FC236}">
                            <a16:creationId xmlns:a16="http://schemas.microsoft.com/office/drawing/2014/main" id="{2BFBE7BB-B92C-4271-B25A-A2FA2AC47B5E}"/>
                          </a:ext>
                        </a:extLst>
                      </p:cNvPr>
                      <p:cNvPicPr>
                        <a:picLocks noChangeAspect="1" noChangeArrowheads="1"/>
                      </p:cNvPicPr>
                      <p:nvPr/>
                    </p:nvPicPr>
                    <p:blipFill>
                      <a:blip r:embed="rId12"/>
                      <a:srcRect/>
                      <a:stretch>
                        <a:fillRect/>
                      </a:stretch>
                    </p:blipFill>
                    <p:spPr bwMode="auto">
                      <a:xfrm>
                        <a:off x="6079249" y="5947543"/>
                        <a:ext cx="2773362" cy="38253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74882541"/>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4585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Decoupling  -   Primordial Plasma</a:t>
            </a:r>
          </a:p>
        </p:txBody>
      </p:sp>
      <p:sp>
        <p:nvSpPr>
          <p:cNvPr id="2" name="TextBox 1">
            <a:extLst>
              <a:ext uri="{FF2B5EF4-FFF2-40B4-BE49-F238E27FC236}">
                <a16:creationId xmlns:a16="http://schemas.microsoft.com/office/drawing/2014/main" id="{D718EAE2-E5F9-4822-9F5B-EB52EFAA7AF7}"/>
              </a:ext>
            </a:extLst>
          </p:cNvPr>
          <p:cNvSpPr txBox="1"/>
          <p:nvPr/>
        </p:nvSpPr>
        <p:spPr>
          <a:xfrm>
            <a:off x="341088" y="2922021"/>
            <a:ext cx="8977052" cy="97872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Fully ionized plasma: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Interaction rate     -      Hubble expansion rate: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If fully ionized:  decoupling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291390" y="3638311"/>
            <a:ext cx="8621231" cy="22956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332163" y="1465263"/>
          <a:ext cx="2644775" cy="554037"/>
        </p:xfrm>
        <a:graphic>
          <a:graphicData uri="http://schemas.openxmlformats.org/presentationml/2006/ole">
            <mc:AlternateContent xmlns:mc="http://schemas.openxmlformats.org/markup-compatibility/2006">
              <mc:Choice xmlns:v="urn:schemas-microsoft-com:vml" Requires="v">
                <p:oleObj spid="_x0000_s385089" name="Equation" r:id="rId3" imgW="1091880" imgH="228600" progId="Equation.DSMT4">
                  <p:embed/>
                </p:oleObj>
              </mc:Choice>
              <mc:Fallback>
                <p:oleObj name="Equation" r:id="rId3" imgW="109188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332163" y="1465263"/>
                        <a:ext cx="2644775"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75397" y="1050548"/>
            <a:ext cx="7209798"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Decoupling: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Thomson scattering: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20" name="Object 19">
            <a:extLst>
              <a:ext uri="{FF2B5EF4-FFF2-40B4-BE49-F238E27FC236}">
                <a16:creationId xmlns:a16="http://schemas.microsoft.com/office/drawing/2014/main" id="{2BFBE7BB-B92C-4271-B25A-A2FA2AC47B5E}"/>
              </a:ext>
            </a:extLst>
          </p:cNvPr>
          <p:cNvGraphicFramePr>
            <a:graphicFrameLocks noChangeAspect="1"/>
          </p:cNvGraphicFramePr>
          <p:nvPr>
            <p:extLst>
              <p:ext uri="{D42A27DB-BD31-4B8C-83A1-F6EECF244321}">
                <p14:modId xmlns:p14="http://schemas.microsoft.com/office/powerpoint/2010/main" val="3734627042"/>
              </p:ext>
            </p:extLst>
          </p:nvPr>
        </p:nvGraphicFramePr>
        <p:xfrm>
          <a:off x="6319556" y="3732249"/>
          <a:ext cx="1397000" cy="400050"/>
        </p:xfrm>
        <a:graphic>
          <a:graphicData uri="http://schemas.openxmlformats.org/presentationml/2006/ole">
            <mc:AlternateContent xmlns:mc="http://schemas.openxmlformats.org/markup-compatibility/2006">
              <mc:Choice xmlns:v="urn:schemas-microsoft-com:vml" Requires="v">
                <p:oleObj spid="_x0000_s385090" name="Equation" r:id="rId5" imgW="711000" imgH="203040" progId="Equation.DSMT4">
                  <p:embed/>
                </p:oleObj>
              </mc:Choice>
              <mc:Fallback>
                <p:oleObj name="Equation" r:id="rId5" imgW="711000" imgH="203040" progId="Equation.DSMT4">
                  <p:embed/>
                  <p:pic>
                    <p:nvPicPr>
                      <p:cNvPr id="20" name="Object 19">
                        <a:extLst>
                          <a:ext uri="{FF2B5EF4-FFF2-40B4-BE49-F238E27FC236}">
                            <a16:creationId xmlns:a16="http://schemas.microsoft.com/office/drawing/2014/main" id="{2BFBE7BB-B92C-4271-B25A-A2FA2AC47B5E}"/>
                          </a:ext>
                        </a:extLst>
                      </p:cNvPr>
                      <p:cNvPicPr>
                        <a:picLocks noChangeAspect="1" noChangeArrowheads="1"/>
                      </p:cNvPicPr>
                      <p:nvPr/>
                    </p:nvPicPr>
                    <p:blipFill>
                      <a:blip r:embed="rId6"/>
                      <a:srcRect/>
                      <a:stretch>
                        <a:fillRect/>
                      </a:stretch>
                    </p:blipFill>
                    <p:spPr bwMode="auto">
                      <a:xfrm>
                        <a:off x="6319556" y="3732249"/>
                        <a:ext cx="1397000" cy="400050"/>
                      </a:xfrm>
                      <a:prstGeom prst="rect">
                        <a:avLst/>
                      </a:prstGeom>
                      <a:noFill/>
                      <a:ln>
                        <a:noFill/>
                      </a:ln>
                      <a:effectLst/>
                    </p:spPr>
                  </p:pic>
                </p:oleObj>
              </mc:Fallback>
            </mc:AlternateContent>
          </a:graphicData>
        </a:graphic>
      </p:graphicFrame>
      <p:graphicFrame>
        <p:nvGraphicFramePr>
          <p:cNvPr id="16" name="Object 15">
            <a:extLst>
              <a:ext uri="{FF2B5EF4-FFF2-40B4-BE49-F238E27FC236}">
                <a16:creationId xmlns:a16="http://schemas.microsoft.com/office/drawing/2014/main" id="{A5D64C21-F0C9-40DB-B94B-0C7C70EF1428}"/>
              </a:ext>
            </a:extLst>
          </p:cNvPr>
          <p:cNvGraphicFramePr>
            <a:graphicFrameLocks noChangeAspect="1"/>
          </p:cNvGraphicFramePr>
          <p:nvPr>
            <p:extLst>
              <p:ext uri="{D42A27DB-BD31-4B8C-83A1-F6EECF244321}">
                <p14:modId xmlns:p14="http://schemas.microsoft.com/office/powerpoint/2010/main" val="614303228"/>
              </p:ext>
            </p:extLst>
          </p:nvPr>
        </p:nvGraphicFramePr>
        <p:xfrm>
          <a:off x="1201569" y="4243394"/>
          <a:ext cx="5816487" cy="866601"/>
        </p:xfrm>
        <a:graphic>
          <a:graphicData uri="http://schemas.openxmlformats.org/presentationml/2006/ole">
            <mc:AlternateContent xmlns:mc="http://schemas.openxmlformats.org/markup-compatibility/2006">
              <mc:Choice xmlns:v="urn:schemas-microsoft-com:vml" Requires="v">
                <p:oleObj spid="_x0000_s385091" name="Equation" r:id="rId7" imgW="3162240" imgH="469800" progId="Equation.DSMT4">
                  <p:embed/>
                </p:oleObj>
              </mc:Choice>
              <mc:Fallback>
                <p:oleObj name="Equation" r:id="rId7" imgW="3162240" imgH="469800" progId="Equation.DSMT4">
                  <p:embed/>
                  <p:pic>
                    <p:nvPicPr>
                      <p:cNvPr id="20" name="Object 19">
                        <a:extLst>
                          <a:ext uri="{FF2B5EF4-FFF2-40B4-BE49-F238E27FC236}">
                            <a16:creationId xmlns:a16="http://schemas.microsoft.com/office/drawing/2014/main" id="{2BFBE7BB-B92C-4271-B25A-A2FA2AC47B5E}"/>
                          </a:ext>
                        </a:extLst>
                      </p:cNvPr>
                      <p:cNvPicPr>
                        <a:picLocks noChangeAspect="1" noChangeArrowheads="1"/>
                      </p:cNvPicPr>
                      <p:nvPr/>
                    </p:nvPicPr>
                    <p:blipFill>
                      <a:blip r:embed="rId8"/>
                      <a:srcRect/>
                      <a:stretch>
                        <a:fillRect/>
                      </a:stretch>
                    </p:blipFill>
                    <p:spPr bwMode="auto">
                      <a:xfrm>
                        <a:off x="1201569" y="4243394"/>
                        <a:ext cx="5816487" cy="866601"/>
                      </a:xfrm>
                      <a:prstGeom prst="rect">
                        <a:avLst/>
                      </a:prstGeom>
                      <a:noFill/>
                      <a:ln>
                        <a:noFill/>
                      </a:ln>
                      <a:effectLst/>
                    </p:spPr>
                  </p:pic>
                </p:oleObj>
              </mc:Fallback>
            </mc:AlternateContent>
          </a:graphicData>
        </a:graphic>
      </p:graphicFrame>
      <p:graphicFrame>
        <p:nvGraphicFramePr>
          <p:cNvPr id="17" name="Object 16">
            <a:extLst>
              <a:ext uri="{FF2B5EF4-FFF2-40B4-BE49-F238E27FC236}">
                <a16:creationId xmlns:a16="http://schemas.microsoft.com/office/drawing/2014/main" id="{27948BB2-CDF3-47D4-84CB-15682D5738CB}"/>
              </a:ext>
            </a:extLst>
          </p:cNvPr>
          <p:cNvGraphicFramePr>
            <a:graphicFrameLocks noChangeAspect="1"/>
          </p:cNvGraphicFramePr>
          <p:nvPr>
            <p:extLst>
              <p:ext uri="{D42A27DB-BD31-4B8C-83A1-F6EECF244321}">
                <p14:modId xmlns:p14="http://schemas.microsoft.com/office/powerpoint/2010/main" val="1057472320"/>
              </p:ext>
            </p:extLst>
          </p:nvPr>
        </p:nvGraphicFramePr>
        <p:xfrm>
          <a:off x="3653626" y="5094473"/>
          <a:ext cx="3635536" cy="751681"/>
        </p:xfrm>
        <a:graphic>
          <a:graphicData uri="http://schemas.openxmlformats.org/presentationml/2006/ole">
            <mc:AlternateContent xmlns:mc="http://schemas.openxmlformats.org/markup-compatibility/2006">
              <mc:Choice xmlns:v="urn:schemas-microsoft-com:vml" Requires="v">
                <p:oleObj spid="_x0000_s385092" name="Equation" r:id="rId9" imgW="2031840" imgH="419040" progId="Equation.DSMT4">
                  <p:embed/>
                </p:oleObj>
              </mc:Choice>
              <mc:Fallback>
                <p:oleObj name="Equation" r:id="rId9" imgW="2031840" imgH="419040" progId="Equation.DSMT4">
                  <p:embed/>
                  <p:pic>
                    <p:nvPicPr>
                      <p:cNvPr id="20" name="Object 19">
                        <a:extLst>
                          <a:ext uri="{FF2B5EF4-FFF2-40B4-BE49-F238E27FC236}">
                            <a16:creationId xmlns:a16="http://schemas.microsoft.com/office/drawing/2014/main" id="{2BFBE7BB-B92C-4271-B25A-A2FA2AC47B5E}"/>
                          </a:ext>
                        </a:extLst>
                      </p:cNvPr>
                      <p:cNvPicPr>
                        <a:picLocks noChangeAspect="1" noChangeArrowheads="1"/>
                      </p:cNvPicPr>
                      <p:nvPr/>
                    </p:nvPicPr>
                    <p:blipFill>
                      <a:blip r:embed="rId10"/>
                      <a:srcRect/>
                      <a:stretch>
                        <a:fillRect/>
                      </a:stretch>
                    </p:blipFill>
                    <p:spPr bwMode="auto">
                      <a:xfrm>
                        <a:off x="3653626" y="5094473"/>
                        <a:ext cx="3635536" cy="751681"/>
                      </a:xfrm>
                      <a:prstGeom prst="rect">
                        <a:avLst/>
                      </a:prstGeom>
                      <a:noFill/>
                      <a:ln>
                        <a:noFill/>
                      </a:ln>
                      <a:effectLst/>
                    </p:spPr>
                  </p:pic>
                </p:oleObj>
              </mc:Fallback>
            </mc:AlternateContent>
          </a:graphicData>
        </a:graphic>
      </p:graphicFrame>
      <p:graphicFrame>
        <p:nvGraphicFramePr>
          <p:cNvPr id="22" name="Object 21">
            <a:extLst>
              <a:ext uri="{FF2B5EF4-FFF2-40B4-BE49-F238E27FC236}">
                <a16:creationId xmlns:a16="http://schemas.microsoft.com/office/drawing/2014/main" id="{5EC22193-7FD4-4F89-97CC-0E4EEF5DF6A9}"/>
              </a:ext>
            </a:extLst>
          </p:cNvPr>
          <p:cNvGraphicFramePr>
            <a:graphicFrameLocks noChangeAspect="1"/>
          </p:cNvGraphicFramePr>
          <p:nvPr>
            <p:extLst>
              <p:ext uri="{D42A27DB-BD31-4B8C-83A1-F6EECF244321}">
                <p14:modId xmlns:p14="http://schemas.microsoft.com/office/powerpoint/2010/main" val="3992335308"/>
              </p:ext>
            </p:extLst>
          </p:nvPr>
        </p:nvGraphicFramePr>
        <p:xfrm>
          <a:off x="3980296" y="6195953"/>
          <a:ext cx="4441825" cy="400050"/>
        </p:xfrm>
        <a:graphic>
          <a:graphicData uri="http://schemas.openxmlformats.org/presentationml/2006/ole">
            <mc:AlternateContent xmlns:mc="http://schemas.openxmlformats.org/markup-compatibility/2006">
              <mc:Choice xmlns:v="urn:schemas-microsoft-com:vml" Requires="v">
                <p:oleObj spid="_x0000_s385093" name="Equation" r:id="rId11" imgW="2260440" imgH="203040" progId="Equation.DSMT4">
                  <p:embed/>
                </p:oleObj>
              </mc:Choice>
              <mc:Fallback>
                <p:oleObj name="Equation" r:id="rId11" imgW="2260440" imgH="203040" progId="Equation.DSMT4">
                  <p:embed/>
                  <p:pic>
                    <p:nvPicPr>
                      <p:cNvPr id="20" name="Object 19">
                        <a:extLst>
                          <a:ext uri="{FF2B5EF4-FFF2-40B4-BE49-F238E27FC236}">
                            <a16:creationId xmlns:a16="http://schemas.microsoft.com/office/drawing/2014/main" id="{2BFBE7BB-B92C-4271-B25A-A2FA2AC47B5E}"/>
                          </a:ext>
                        </a:extLst>
                      </p:cNvPr>
                      <p:cNvPicPr>
                        <a:picLocks noChangeAspect="1" noChangeArrowheads="1"/>
                      </p:cNvPicPr>
                      <p:nvPr/>
                    </p:nvPicPr>
                    <p:blipFill>
                      <a:blip r:embed="rId12"/>
                      <a:srcRect/>
                      <a:stretch>
                        <a:fillRect/>
                      </a:stretch>
                    </p:blipFill>
                    <p:spPr bwMode="auto">
                      <a:xfrm>
                        <a:off x="3980296" y="6195953"/>
                        <a:ext cx="4441825" cy="400050"/>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411BB80F-B67B-4889-83BE-87BE4B87B64B}"/>
              </a:ext>
            </a:extLst>
          </p:cNvPr>
          <p:cNvSpPr txBox="1"/>
          <p:nvPr/>
        </p:nvSpPr>
        <p:spPr>
          <a:xfrm>
            <a:off x="769010" y="5094992"/>
            <a:ext cx="3437242" cy="276999"/>
          </a:xfrm>
          <a:prstGeom prst="rect">
            <a:avLst/>
          </a:prstGeom>
          <a:noFill/>
        </p:spPr>
        <p:txBody>
          <a:bodyPr wrap="square" rtlCol="0">
            <a:spAutoFit/>
          </a:bodyPr>
          <a:lstStyle/>
          <a:p>
            <a:r>
              <a:rPr lang="en-US" sz="1200" b="1" dirty="0"/>
              <a:t>radiation-dominated phase</a:t>
            </a:r>
          </a:p>
        </p:txBody>
      </p:sp>
    </p:spTree>
    <p:extLst>
      <p:ext uri="{BB962C8B-B14F-4D97-AF65-F5344CB8AC3E}">
        <p14:creationId xmlns:p14="http://schemas.microsoft.com/office/powerpoint/2010/main" val="1252353140"/>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4585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Decoupling  -   Recombination</a:t>
            </a:r>
          </a:p>
        </p:txBody>
      </p:sp>
      <p:sp>
        <p:nvSpPr>
          <p:cNvPr id="2" name="TextBox 1">
            <a:extLst>
              <a:ext uri="{FF2B5EF4-FFF2-40B4-BE49-F238E27FC236}">
                <a16:creationId xmlns:a16="http://schemas.microsoft.com/office/drawing/2014/main" id="{D718EAE2-E5F9-4822-9F5B-EB52EFAA7AF7}"/>
              </a:ext>
            </a:extLst>
          </p:cNvPr>
          <p:cNvSpPr txBox="1"/>
          <p:nvPr/>
        </p:nvSpPr>
        <p:spPr>
          <a:xfrm>
            <a:off x="231379" y="2804874"/>
            <a:ext cx="8977052" cy="95102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While plasma undergoes recombination,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number density electrons n</a:t>
            </a:r>
            <a:r>
              <a:rPr kumimoji="0" lang="en-US" sz="1800" b="1" i="0" u="none" strike="noStrike" kern="1200" cap="none" spc="0" normalizeH="0" baseline="-25000" noProof="0" dirty="0">
                <a:ln>
                  <a:noFill/>
                </a:ln>
                <a:solidFill>
                  <a:prstClr val="white"/>
                </a:solidFill>
                <a:effectLst/>
                <a:uLnTx/>
                <a:uFillTx/>
                <a:latin typeface="Arial" charset="0"/>
                <a:ea typeface="+mn-ea"/>
                <a:cs typeface="+mn-cs"/>
              </a:rPr>
              <a:t>e</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 decreases,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substantially altering interaction rate: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312829" y="4091806"/>
            <a:ext cx="8621231" cy="1497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332163" y="1465263"/>
          <a:ext cx="2644775" cy="554037"/>
        </p:xfrm>
        <a:graphic>
          <a:graphicData uri="http://schemas.openxmlformats.org/presentationml/2006/ole">
            <mc:AlternateContent xmlns:mc="http://schemas.openxmlformats.org/markup-compatibility/2006">
              <mc:Choice xmlns:v="urn:schemas-microsoft-com:vml" Requires="v">
                <p:oleObj spid="_x0000_s387098" name="Equation" r:id="rId3" imgW="1091880" imgH="228600" progId="Equation.DSMT4">
                  <p:embed/>
                </p:oleObj>
              </mc:Choice>
              <mc:Fallback>
                <p:oleObj name="Equation" r:id="rId3" imgW="109188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332163" y="1465263"/>
                        <a:ext cx="2644775"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75397" y="1050548"/>
            <a:ext cx="7209798"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Decoupling: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Thomson scattering: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7" name="Object 16">
            <a:extLst>
              <a:ext uri="{FF2B5EF4-FFF2-40B4-BE49-F238E27FC236}">
                <a16:creationId xmlns:a16="http://schemas.microsoft.com/office/drawing/2014/main" id="{27948BB2-CDF3-47D4-84CB-15682D5738CB}"/>
              </a:ext>
            </a:extLst>
          </p:cNvPr>
          <p:cNvGraphicFramePr>
            <a:graphicFrameLocks noChangeAspect="1"/>
          </p:cNvGraphicFramePr>
          <p:nvPr>
            <p:extLst>
              <p:ext uri="{D42A27DB-BD31-4B8C-83A1-F6EECF244321}">
                <p14:modId xmlns:p14="http://schemas.microsoft.com/office/powerpoint/2010/main" val="3229397713"/>
              </p:ext>
            </p:extLst>
          </p:nvPr>
        </p:nvGraphicFramePr>
        <p:xfrm>
          <a:off x="1798638" y="4330700"/>
          <a:ext cx="5327650" cy="1155700"/>
        </p:xfrm>
        <a:graphic>
          <a:graphicData uri="http://schemas.openxmlformats.org/presentationml/2006/ole">
            <mc:AlternateContent xmlns:mc="http://schemas.openxmlformats.org/markup-compatibility/2006">
              <mc:Choice xmlns:v="urn:schemas-microsoft-com:vml" Requires="v">
                <p:oleObj spid="_x0000_s387099" name="Equation" r:id="rId5" imgW="2349360" imgH="507960" progId="Equation.DSMT4">
                  <p:embed/>
                </p:oleObj>
              </mc:Choice>
              <mc:Fallback>
                <p:oleObj name="Equation" r:id="rId5" imgW="2349360" imgH="507960" progId="Equation.DSMT4">
                  <p:embed/>
                  <p:pic>
                    <p:nvPicPr>
                      <p:cNvPr id="17" name="Object 16">
                        <a:extLst>
                          <a:ext uri="{FF2B5EF4-FFF2-40B4-BE49-F238E27FC236}">
                            <a16:creationId xmlns:a16="http://schemas.microsoft.com/office/drawing/2014/main" id="{27948BB2-CDF3-47D4-84CB-15682D5738CB}"/>
                          </a:ext>
                        </a:extLst>
                      </p:cNvPr>
                      <p:cNvPicPr>
                        <a:picLocks noChangeAspect="1" noChangeArrowheads="1"/>
                      </p:cNvPicPr>
                      <p:nvPr/>
                    </p:nvPicPr>
                    <p:blipFill>
                      <a:blip r:embed="rId6"/>
                      <a:srcRect/>
                      <a:stretch>
                        <a:fillRect/>
                      </a:stretch>
                    </p:blipFill>
                    <p:spPr bwMode="auto">
                      <a:xfrm>
                        <a:off x="1798638" y="4330700"/>
                        <a:ext cx="5327650" cy="11557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52546229"/>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3"/>
          <p:cNvSpPr>
            <a:spLocks noChangeArrowheads="1"/>
          </p:cNvSpPr>
          <p:nvPr/>
        </p:nvSpPr>
        <p:spPr bwMode="auto">
          <a:xfrm>
            <a:off x="571500" y="3357563"/>
            <a:ext cx="8143875" cy="785812"/>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6" name="Rectangle 5"/>
          <p:cNvSpPr txBox="1">
            <a:spLocks noChangeArrowheads="1"/>
          </p:cNvSpPr>
          <p:nvPr/>
        </p:nvSpPr>
        <p:spPr>
          <a:xfrm>
            <a:off x="142844" y="214290"/>
            <a:ext cx="10117138" cy="1371600"/>
          </a:xfrm>
          <a:prstGeom prst="rect">
            <a:avLst/>
          </a:prstGeom>
          <a:ln w="6350" cap="rnd">
            <a:noFill/>
          </a:ln>
        </p:spPr>
        <p:txBody>
          <a:bodyPr anchor="b">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FRW   Dynamics: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Thermal  Evolution </a:t>
            </a:r>
          </a:p>
        </p:txBody>
      </p:sp>
      <p:sp>
        <p:nvSpPr>
          <p:cNvPr id="9" name="TextBox 8"/>
          <p:cNvSpPr txBox="1"/>
          <p:nvPr/>
        </p:nvSpPr>
        <p:spPr>
          <a:xfrm>
            <a:off x="642938" y="1643063"/>
            <a:ext cx="8358187" cy="15700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Adiabatic  Expansion  of  the  Universe: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  Implication for  Thermal  History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r>
              <a:rPr lang="en-US" sz="1600" b="1" dirty="0">
                <a:solidFill>
                  <a:prstClr val="white"/>
                </a:solidFill>
                <a:latin typeface="Constantia"/>
                <a:sym typeface="Mathematica1"/>
              </a:rPr>
              <a:t>•</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Temperature  Evolution  of   cosmic  components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For a medium with adiabatic index </a:t>
            </a:r>
            <a:r>
              <a:rPr kumimoji="0" lang="el-GR" sz="1600" b="1" i="0" u="none" strike="noStrike" kern="1200" cap="none" spc="0" normalizeH="0" baseline="0" noProof="0" dirty="0">
                <a:ln>
                  <a:noFill/>
                </a:ln>
                <a:solidFill>
                  <a:prstClr val="white"/>
                </a:solidFill>
                <a:effectLst/>
                <a:uLnTx/>
                <a:uFillTx/>
                <a:latin typeface="Constantia"/>
                <a:ea typeface="+mn-ea"/>
                <a:cs typeface="+mn-cs"/>
                <a:sym typeface="Mathematica1"/>
              </a:rPr>
              <a:t>γ</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a:t>
            </a:r>
          </a:p>
        </p:txBody>
      </p:sp>
      <p:sp>
        <p:nvSpPr>
          <p:cNvPr id="10" name="Rectangle 9"/>
          <p:cNvSpPr/>
          <p:nvPr/>
        </p:nvSpPr>
        <p:spPr>
          <a:xfrm>
            <a:off x="571500" y="1643063"/>
            <a:ext cx="8143875" cy="16430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4514" name="Object 4"/>
          <p:cNvGraphicFramePr>
            <a:graphicFrameLocks noChangeAspect="1"/>
          </p:cNvGraphicFramePr>
          <p:nvPr/>
        </p:nvGraphicFramePr>
        <p:xfrm>
          <a:off x="3571875" y="3429000"/>
          <a:ext cx="1916113" cy="538163"/>
        </p:xfrm>
        <a:graphic>
          <a:graphicData uri="http://schemas.openxmlformats.org/presentationml/2006/ole">
            <mc:AlternateContent xmlns:mc="http://schemas.openxmlformats.org/markup-compatibility/2006">
              <mc:Choice xmlns:v="urn:schemas-microsoft-com:vml" Requires="v">
                <p:oleObj spid="_x0000_s342203" name="Equation" r:id="rId3" imgW="723600" imgH="203040" progId="Equation.DSMT4">
                  <p:embed/>
                </p:oleObj>
              </mc:Choice>
              <mc:Fallback>
                <p:oleObj name="Equation" r:id="rId3" imgW="723600" imgH="203040" progId="Equation.DSMT4">
                  <p:embed/>
                  <p:pic>
                    <p:nvPicPr>
                      <p:cNvPr id="6451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3429000"/>
                        <a:ext cx="191611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4500563" y="5572125"/>
          <a:ext cx="693737" cy="717550"/>
        </p:xfrm>
        <a:graphic>
          <a:graphicData uri="http://schemas.openxmlformats.org/presentationml/2006/ole">
            <mc:AlternateContent xmlns:mc="http://schemas.openxmlformats.org/markup-compatibility/2006">
              <mc:Choice xmlns:v="urn:schemas-microsoft-com:vml" Requires="v">
                <p:oleObj spid="_x0000_s342204" name="Equation" r:id="rId5" imgW="380880" imgH="393480" progId="Equation.DSMT4">
                  <p:embed/>
                </p:oleObj>
              </mc:Choice>
              <mc:Fallback>
                <p:oleObj name="Equation" r:id="rId5" imgW="380880" imgH="393480" progId="Equation.DSMT4">
                  <p:embed/>
                  <p:pic>
                    <p:nvPicPr>
                      <p:cNvPr id="645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5572125"/>
                        <a:ext cx="693737"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18"/>
          <p:cNvSpPr/>
          <p:nvPr/>
        </p:nvSpPr>
        <p:spPr>
          <a:xfrm>
            <a:off x="571500" y="4214813"/>
            <a:ext cx="2857500" cy="250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0" name="TextBox 19"/>
          <p:cNvSpPr txBox="1"/>
          <p:nvPr/>
        </p:nvSpPr>
        <p:spPr>
          <a:xfrm>
            <a:off x="642938" y="4500563"/>
            <a:ext cx="3286125" cy="18161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Radiation (Photons)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Monatomic Gas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(hydrogen)                 </a:t>
            </a:r>
          </a:p>
        </p:txBody>
      </p:sp>
      <p:graphicFrame>
        <p:nvGraphicFramePr>
          <p:cNvPr id="64516" name="Object 5"/>
          <p:cNvGraphicFramePr>
            <a:graphicFrameLocks noChangeAspect="1"/>
          </p:cNvGraphicFramePr>
          <p:nvPr/>
        </p:nvGraphicFramePr>
        <p:xfrm>
          <a:off x="7072313" y="4357688"/>
          <a:ext cx="809625" cy="717550"/>
        </p:xfrm>
        <a:graphic>
          <a:graphicData uri="http://schemas.openxmlformats.org/presentationml/2006/ole">
            <mc:AlternateContent xmlns:mc="http://schemas.openxmlformats.org/markup-compatibility/2006">
              <mc:Choice xmlns:v="urn:schemas-microsoft-com:vml" Requires="v">
                <p:oleObj spid="_x0000_s342205" name="Equation" r:id="rId7" imgW="444240" imgH="393480" progId="Equation.DSMT4">
                  <p:embed/>
                </p:oleObj>
              </mc:Choice>
              <mc:Fallback>
                <p:oleObj name="Equation" r:id="rId7" imgW="444240" imgH="393480" progId="Equation.DSMT4">
                  <p:embed/>
                  <p:pic>
                    <p:nvPicPr>
                      <p:cNvPr id="6451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13" y="4357688"/>
                        <a:ext cx="80962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7" name="Object 6"/>
          <p:cNvGraphicFramePr>
            <a:graphicFrameLocks noChangeAspect="1"/>
          </p:cNvGraphicFramePr>
          <p:nvPr/>
        </p:nvGraphicFramePr>
        <p:xfrm>
          <a:off x="4500563" y="4357688"/>
          <a:ext cx="693737" cy="717550"/>
        </p:xfrm>
        <a:graphic>
          <a:graphicData uri="http://schemas.openxmlformats.org/presentationml/2006/ole">
            <mc:AlternateContent xmlns:mc="http://schemas.openxmlformats.org/markup-compatibility/2006">
              <mc:Choice xmlns:v="urn:schemas-microsoft-com:vml" Requires="v">
                <p:oleObj spid="_x0000_s342206" name="Equation" r:id="rId9" imgW="380880" imgH="393480" progId="Equation.DSMT4">
                  <p:embed/>
                </p:oleObj>
              </mc:Choice>
              <mc:Fallback>
                <p:oleObj name="Equation" r:id="rId9" imgW="380880" imgH="393480" progId="Equation.DSMT4">
                  <p:embed/>
                  <p:pic>
                    <p:nvPicPr>
                      <p:cNvPr id="64517"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0563" y="4357688"/>
                        <a:ext cx="693737"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8" name="Object 8"/>
          <p:cNvGraphicFramePr>
            <a:graphicFrameLocks noChangeAspect="1"/>
          </p:cNvGraphicFramePr>
          <p:nvPr/>
        </p:nvGraphicFramePr>
        <p:xfrm>
          <a:off x="7072313" y="5500688"/>
          <a:ext cx="855662" cy="717550"/>
        </p:xfrm>
        <a:graphic>
          <a:graphicData uri="http://schemas.openxmlformats.org/presentationml/2006/ole">
            <mc:AlternateContent xmlns:mc="http://schemas.openxmlformats.org/markup-compatibility/2006">
              <mc:Choice xmlns:v="urn:schemas-microsoft-com:vml" Requires="v">
                <p:oleObj spid="_x0000_s342207" name="Equation" r:id="rId11" imgW="469800" imgH="393480" progId="Equation.DSMT4">
                  <p:embed/>
                </p:oleObj>
              </mc:Choice>
              <mc:Fallback>
                <p:oleObj name="Equation" r:id="rId11" imgW="469800" imgH="393480" progId="Equation.DSMT4">
                  <p:embed/>
                  <p:pic>
                    <p:nvPicPr>
                      <p:cNvPr id="64518"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2313" y="5500688"/>
                        <a:ext cx="855662"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Rectangle 21"/>
          <p:cNvSpPr/>
          <p:nvPr/>
        </p:nvSpPr>
        <p:spPr>
          <a:xfrm>
            <a:off x="3571875" y="4214813"/>
            <a:ext cx="2500313" cy="250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3" name="Rectangle 22"/>
          <p:cNvSpPr/>
          <p:nvPr/>
        </p:nvSpPr>
        <p:spPr>
          <a:xfrm>
            <a:off x="6215063" y="4214813"/>
            <a:ext cx="2500312" cy="250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788540119"/>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4585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Decoupling  -   Recombination</a:t>
            </a:r>
          </a:p>
        </p:txBody>
      </p:sp>
      <p:sp>
        <p:nvSpPr>
          <p:cNvPr id="2" name="TextBox 1">
            <a:extLst>
              <a:ext uri="{FF2B5EF4-FFF2-40B4-BE49-F238E27FC236}">
                <a16:creationId xmlns:a16="http://schemas.microsoft.com/office/drawing/2014/main" id="{D718EAE2-E5F9-4822-9F5B-EB52EFAA7AF7}"/>
              </a:ext>
            </a:extLst>
          </p:cNvPr>
          <p:cNvSpPr txBox="1"/>
          <p:nvPr/>
        </p:nvSpPr>
        <p:spPr>
          <a:xfrm>
            <a:off x="231379" y="2804874"/>
            <a:ext cx="8977052" cy="97872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Interaction rate vs. Hubble expansion rate: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Decoupling when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a:t>
            </a:r>
            <a:r>
              <a:rPr lang="en-US" b="1" dirty="0" err="1">
                <a:solidFill>
                  <a:prstClr val="white"/>
                </a:solidFill>
              </a:rPr>
              <a:t>Saha</a:t>
            </a:r>
            <a:r>
              <a:rPr lang="en-US" b="1" dirty="0">
                <a:solidFill>
                  <a:prstClr val="white"/>
                </a:solidFill>
              </a:rPr>
              <a:t> equation value X(z):</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332046" y="3477650"/>
            <a:ext cx="8621231" cy="23551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332163" y="1465263"/>
          <a:ext cx="2644775" cy="554037"/>
        </p:xfrm>
        <a:graphic>
          <a:graphicData uri="http://schemas.openxmlformats.org/presentationml/2006/ole">
            <mc:AlternateContent xmlns:mc="http://schemas.openxmlformats.org/markup-compatibility/2006">
              <mc:Choice xmlns:v="urn:schemas-microsoft-com:vml" Requires="v">
                <p:oleObj spid="_x0000_s386107" name="Equation" r:id="rId3" imgW="1091880" imgH="228600" progId="Equation.DSMT4">
                  <p:embed/>
                </p:oleObj>
              </mc:Choice>
              <mc:Fallback>
                <p:oleObj name="Equation" r:id="rId3" imgW="109188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332163" y="1465263"/>
                        <a:ext cx="2644775"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75397" y="1050548"/>
            <a:ext cx="7209798"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Decoupling: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Thomson scattering: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22" name="Object 21">
            <a:extLst>
              <a:ext uri="{FF2B5EF4-FFF2-40B4-BE49-F238E27FC236}">
                <a16:creationId xmlns:a16="http://schemas.microsoft.com/office/drawing/2014/main" id="{5EC22193-7FD4-4F89-97CC-0E4EEF5DF6A9}"/>
              </a:ext>
            </a:extLst>
          </p:cNvPr>
          <p:cNvGraphicFramePr>
            <a:graphicFrameLocks noChangeAspect="1"/>
          </p:cNvGraphicFramePr>
          <p:nvPr>
            <p:extLst>
              <p:ext uri="{D42A27DB-BD31-4B8C-83A1-F6EECF244321}">
                <p14:modId xmlns:p14="http://schemas.microsoft.com/office/powerpoint/2010/main" val="1307063006"/>
              </p:ext>
            </p:extLst>
          </p:nvPr>
        </p:nvGraphicFramePr>
        <p:xfrm>
          <a:off x="5220072" y="6094668"/>
          <a:ext cx="1371600" cy="449263"/>
        </p:xfrm>
        <a:graphic>
          <a:graphicData uri="http://schemas.openxmlformats.org/presentationml/2006/ole">
            <mc:AlternateContent xmlns:mc="http://schemas.openxmlformats.org/markup-compatibility/2006">
              <mc:Choice xmlns:v="urn:schemas-microsoft-com:vml" Requires="v">
                <p:oleObj spid="_x0000_s386108" name="Equation" r:id="rId5" imgW="698400" imgH="228600" progId="Equation.DSMT4">
                  <p:embed/>
                </p:oleObj>
              </mc:Choice>
              <mc:Fallback>
                <p:oleObj name="Equation" r:id="rId5" imgW="698400" imgH="228600" progId="Equation.DSMT4">
                  <p:embed/>
                  <p:pic>
                    <p:nvPicPr>
                      <p:cNvPr id="22" name="Object 21">
                        <a:extLst>
                          <a:ext uri="{FF2B5EF4-FFF2-40B4-BE49-F238E27FC236}">
                            <a16:creationId xmlns:a16="http://schemas.microsoft.com/office/drawing/2014/main" id="{5EC22193-7FD4-4F89-97CC-0E4EEF5DF6A9}"/>
                          </a:ext>
                        </a:extLst>
                      </p:cNvPr>
                      <p:cNvPicPr>
                        <a:picLocks noChangeAspect="1" noChangeArrowheads="1"/>
                      </p:cNvPicPr>
                      <p:nvPr/>
                    </p:nvPicPr>
                    <p:blipFill>
                      <a:blip r:embed="rId6"/>
                      <a:srcRect/>
                      <a:stretch>
                        <a:fillRect/>
                      </a:stretch>
                    </p:blipFill>
                    <p:spPr bwMode="auto">
                      <a:xfrm>
                        <a:off x="5220072" y="6094668"/>
                        <a:ext cx="1371600" cy="449263"/>
                      </a:xfrm>
                      <a:prstGeom prst="rect">
                        <a:avLst/>
                      </a:prstGeom>
                      <a:noFill/>
                      <a:ln>
                        <a:noFill/>
                      </a:ln>
                      <a:effectLst/>
                    </p:spPr>
                  </p:pic>
                </p:oleObj>
              </mc:Fallback>
            </mc:AlternateContent>
          </a:graphicData>
        </a:graphic>
      </p:graphicFrame>
      <p:graphicFrame>
        <p:nvGraphicFramePr>
          <p:cNvPr id="18" name="Object 17">
            <a:extLst>
              <a:ext uri="{FF2B5EF4-FFF2-40B4-BE49-F238E27FC236}">
                <a16:creationId xmlns:a16="http://schemas.microsoft.com/office/drawing/2014/main" id="{417A5755-C8BF-4F98-80F2-94E033727005}"/>
              </a:ext>
            </a:extLst>
          </p:cNvPr>
          <p:cNvGraphicFramePr>
            <a:graphicFrameLocks noChangeAspect="1"/>
          </p:cNvGraphicFramePr>
          <p:nvPr>
            <p:extLst>
              <p:ext uri="{D42A27DB-BD31-4B8C-83A1-F6EECF244321}">
                <p14:modId xmlns:p14="http://schemas.microsoft.com/office/powerpoint/2010/main" val="274511134"/>
              </p:ext>
            </p:extLst>
          </p:nvPr>
        </p:nvGraphicFramePr>
        <p:xfrm>
          <a:off x="1068387" y="3661718"/>
          <a:ext cx="7172325" cy="841375"/>
        </p:xfrm>
        <a:graphic>
          <a:graphicData uri="http://schemas.openxmlformats.org/presentationml/2006/ole">
            <mc:AlternateContent xmlns:mc="http://schemas.openxmlformats.org/markup-compatibility/2006">
              <mc:Choice xmlns:v="urn:schemas-microsoft-com:vml" Requires="v">
                <p:oleObj spid="_x0000_s386109" name="Equation" r:id="rId7" imgW="3898800" imgH="457200" progId="Equation.DSMT4">
                  <p:embed/>
                </p:oleObj>
              </mc:Choice>
              <mc:Fallback>
                <p:oleObj name="Equation" r:id="rId7" imgW="3898800" imgH="457200" progId="Equation.DSMT4">
                  <p:embed/>
                  <p:pic>
                    <p:nvPicPr>
                      <p:cNvPr id="16" name="Object 15">
                        <a:extLst>
                          <a:ext uri="{FF2B5EF4-FFF2-40B4-BE49-F238E27FC236}">
                            <a16:creationId xmlns:a16="http://schemas.microsoft.com/office/drawing/2014/main" id="{A5D64C21-F0C9-40DB-B94B-0C7C70EF1428}"/>
                          </a:ext>
                        </a:extLst>
                      </p:cNvPr>
                      <p:cNvPicPr>
                        <a:picLocks noChangeAspect="1" noChangeArrowheads="1"/>
                      </p:cNvPicPr>
                      <p:nvPr/>
                    </p:nvPicPr>
                    <p:blipFill>
                      <a:blip r:embed="rId8"/>
                      <a:srcRect/>
                      <a:stretch>
                        <a:fillRect/>
                      </a:stretch>
                    </p:blipFill>
                    <p:spPr bwMode="auto">
                      <a:xfrm>
                        <a:off x="1068387" y="3661718"/>
                        <a:ext cx="7172325" cy="841375"/>
                      </a:xfrm>
                      <a:prstGeom prst="rect">
                        <a:avLst/>
                      </a:prstGeom>
                      <a:noFill/>
                      <a:ln>
                        <a:noFill/>
                      </a:ln>
                      <a:effectLst/>
                    </p:spPr>
                  </p:pic>
                </p:oleObj>
              </mc:Fallback>
            </mc:AlternateContent>
          </a:graphicData>
        </a:graphic>
      </p:graphicFrame>
      <p:graphicFrame>
        <p:nvGraphicFramePr>
          <p:cNvPr id="19" name="Object 18">
            <a:extLst>
              <a:ext uri="{FF2B5EF4-FFF2-40B4-BE49-F238E27FC236}">
                <a16:creationId xmlns:a16="http://schemas.microsoft.com/office/drawing/2014/main" id="{4E21DD90-0CD5-4CB2-9826-D34A108639F4}"/>
              </a:ext>
            </a:extLst>
          </p:cNvPr>
          <p:cNvGraphicFramePr>
            <a:graphicFrameLocks noChangeAspect="1"/>
          </p:cNvGraphicFramePr>
          <p:nvPr>
            <p:extLst>
              <p:ext uri="{D42A27DB-BD31-4B8C-83A1-F6EECF244321}">
                <p14:modId xmlns:p14="http://schemas.microsoft.com/office/powerpoint/2010/main" val="1158887405"/>
              </p:ext>
            </p:extLst>
          </p:nvPr>
        </p:nvGraphicFramePr>
        <p:xfrm>
          <a:off x="2724150" y="4722813"/>
          <a:ext cx="1347788" cy="400050"/>
        </p:xfrm>
        <a:graphic>
          <a:graphicData uri="http://schemas.openxmlformats.org/presentationml/2006/ole">
            <mc:AlternateContent xmlns:mc="http://schemas.openxmlformats.org/markup-compatibility/2006">
              <mc:Choice xmlns:v="urn:schemas-microsoft-com:vml" Requires="v">
                <p:oleObj spid="_x0000_s386110" name="Equation" r:id="rId9" imgW="685800" imgH="203040" progId="Equation.DSMT4">
                  <p:embed/>
                </p:oleObj>
              </mc:Choice>
              <mc:Fallback>
                <p:oleObj name="Equation" r:id="rId9" imgW="685800" imgH="203040" progId="Equation.DSMT4">
                  <p:embed/>
                  <p:pic>
                    <p:nvPicPr>
                      <p:cNvPr id="20" name="Object 19">
                        <a:extLst>
                          <a:ext uri="{FF2B5EF4-FFF2-40B4-BE49-F238E27FC236}">
                            <a16:creationId xmlns:a16="http://schemas.microsoft.com/office/drawing/2014/main" id="{2BFBE7BB-B92C-4271-B25A-A2FA2AC47B5E}"/>
                          </a:ext>
                        </a:extLst>
                      </p:cNvPr>
                      <p:cNvPicPr>
                        <a:picLocks noChangeAspect="1" noChangeArrowheads="1"/>
                      </p:cNvPicPr>
                      <p:nvPr/>
                    </p:nvPicPr>
                    <p:blipFill>
                      <a:blip r:embed="rId10"/>
                      <a:srcRect/>
                      <a:stretch>
                        <a:fillRect/>
                      </a:stretch>
                    </p:blipFill>
                    <p:spPr bwMode="auto">
                      <a:xfrm>
                        <a:off x="2724150" y="4722813"/>
                        <a:ext cx="1347788" cy="400050"/>
                      </a:xfrm>
                      <a:prstGeom prst="rect">
                        <a:avLst/>
                      </a:prstGeom>
                      <a:noFill/>
                      <a:ln>
                        <a:noFill/>
                      </a:ln>
                      <a:effectLst/>
                    </p:spPr>
                  </p:pic>
                </p:oleObj>
              </mc:Fallback>
            </mc:AlternateContent>
          </a:graphicData>
        </a:graphic>
      </p:graphicFrame>
      <p:graphicFrame>
        <p:nvGraphicFramePr>
          <p:cNvPr id="21" name="Object 20">
            <a:extLst>
              <a:ext uri="{FF2B5EF4-FFF2-40B4-BE49-F238E27FC236}">
                <a16:creationId xmlns:a16="http://schemas.microsoft.com/office/drawing/2014/main" id="{B7290690-222E-4D52-A1A9-908036898353}"/>
              </a:ext>
            </a:extLst>
          </p:cNvPr>
          <p:cNvGraphicFramePr>
            <a:graphicFrameLocks noChangeAspect="1"/>
          </p:cNvGraphicFramePr>
          <p:nvPr>
            <p:extLst>
              <p:ext uri="{D42A27DB-BD31-4B8C-83A1-F6EECF244321}">
                <p14:modId xmlns:p14="http://schemas.microsoft.com/office/powerpoint/2010/main" val="2037870402"/>
              </p:ext>
            </p:extLst>
          </p:nvPr>
        </p:nvGraphicFramePr>
        <p:xfrm>
          <a:off x="5076056" y="4809035"/>
          <a:ext cx="2371725" cy="849312"/>
        </p:xfrm>
        <a:graphic>
          <a:graphicData uri="http://schemas.openxmlformats.org/presentationml/2006/ole">
            <mc:AlternateContent xmlns:mc="http://schemas.openxmlformats.org/markup-compatibility/2006">
              <mc:Choice xmlns:v="urn:schemas-microsoft-com:vml" Requires="v">
                <p:oleObj spid="_x0000_s386111" name="Equation" r:id="rId11" imgW="1206360" imgH="431640" progId="Equation.DSMT4">
                  <p:embed/>
                </p:oleObj>
              </mc:Choice>
              <mc:Fallback>
                <p:oleObj name="Equation" r:id="rId11" imgW="1206360" imgH="431640" progId="Equation.DSMT4">
                  <p:embed/>
                  <p:pic>
                    <p:nvPicPr>
                      <p:cNvPr id="19" name="Object 18">
                        <a:extLst>
                          <a:ext uri="{FF2B5EF4-FFF2-40B4-BE49-F238E27FC236}">
                            <a16:creationId xmlns:a16="http://schemas.microsoft.com/office/drawing/2014/main" id="{4E21DD90-0CD5-4CB2-9826-D34A108639F4}"/>
                          </a:ext>
                        </a:extLst>
                      </p:cNvPr>
                      <p:cNvPicPr>
                        <a:picLocks noChangeAspect="1" noChangeArrowheads="1"/>
                      </p:cNvPicPr>
                      <p:nvPr/>
                    </p:nvPicPr>
                    <p:blipFill>
                      <a:blip r:embed="rId12"/>
                      <a:srcRect/>
                      <a:stretch>
                        <a:fillRect/>
                      </a:stretch>
                    </p:blipFill>
                    <p:spPr bwMode="auto">
                      <a:xfrm>
                        <a:off x="5076056" y="4809035"/>
                        <a:ext cx="2371725" cy="8493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90154321"/>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4585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lang="en-US" sz="4000" b="1" dirty="0">
                <a:solidFill>
                  <a:prstClr val="white"/>
                </a:solidFill>
                <a:effectLst>
                  <a:outerShdw blurRad="38100" dist="38100" dir="2700000" algn="tl">
                    <a:srgbClr val="000000"/>
                  </a:outerShdw>
                </a:effectLst>
                <a:latin typeface="Constantia"/>
              </a:rPr>
              <a:t>Last Scattering  </a:t>
            </a:r>
            <a:endPar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p:txBody>
      </p:sp>
      <p:sp>
        <p:nvSpPr>
          <p:cNvPr id="2" name="TextBox 1">
            <a:extLst>
              <a:ext uri="{FF2B5EF4-FFF2-40B4-BE49-F238E27FC236}">
                <a16:creationId xmlns:a16="http://schemas.microsoft.com/office/drawing/2014/main" id="{D718EAE2-E5F9-4822-9F5B-EB52EFAA7AF7}"/>
              </a:ext>
            </a:extLst>
          </p:cNvPr>
          <p:cNvSpPr txBox="1"/>
          <p:nvPr/>
        </p:nvSpPr>
        <p:spPr>
          <a:xfrm>
            <a:off x="179387" y="2434015"/>
            <a:ext cx="8977052" cy="125572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Probability scattering in time interval dt: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Expected number of scatterings since time 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when CMB photon seen at t0,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This is </a:t>
            </a:r>
            <a:r>
              <a:rPr lang="en-US" b="1" i="1" dirty="0">
                <a:solidFill>
                  <a:prstClr val="white"/>
                </a:solidFill>
              </a:rPr>
              <a:t>Optical Depth ! </a:t>
            </a:r>
            <a:endParaRPr kumimoji="0" lang="en-US" sz="1800" b="1" i="1" u="none" strike="noStrike" kern="1200" cap="none" spc="0" normalizeH="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Decoupling when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r>
              <a:rPr kumimoji="0" lang="en-US" sz="1800" b="1" i="0" u="none" strike="noStrike" kern="1200" cap="none" spc="0" normalizeH="0" baseline="0" noProof="0" dirty="0" err="1">
                <a:ln>
                  <a:noFill/>
                </a:ln>
                <a:solidFill>
                  <a:prstClr val="white"/>
                </a:solidFill>
                <a:effectLst/>
                <a:uLnTx/>
                <a:uFillTx/>
                <a:latin typeface="Arial" charset="0"/>
                <a:ea typeface="+mn-ea"/>
                <a:cs typeface="+mn-cs"/>
              </a:rPr>
              <a:t>Saha</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 equation value X(z):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332046" y="2627568"/>
            <a:ext cx="8621231" cy="32052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332163" y="1465263"/>
          <a:ext cx="2644775" cy="554037"/>
        </p:xfrm>
        <a:graphic>
          <a:graphicData uri="http://schemas.openxmlformats.org/presentationml/2006/ole">
            <mc:AlternateContent xmlns:mc="http://schemas.openxmlformats.org/markup-compatibility/2006">
              <mc:Choice xmlns:v="urn:schemas-microsoft-com:vml" Requires="v">
                <p:oleObj spid="_x0000_s388125" name="Equation" r:id="rId3" imgW="1091880" imgH="228600" progId="Equation.DSMT4">
                  <p:embed/>
                </p:oleObj>
              </mc:Choice>
              <mc:Fallback>
                <p:oleObj name="Equation" r:id="rId3" imgW="109188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332163" y="1465263"/>
                        <a:ext cx="2644775"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75397" y="1050548"/>
            <a:ext cx="720979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Thomson scattering</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424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8" name="Object 17">
            <a:extLst>
              <a:ext uri="{FF2B5EF4-FFF2-40B4-BE49-F238E27FC236}">
                <a16:creationId xmlns:a16="http://schemas.microsoft.com/office/drawing/2014/main" id="{417A5755-C8BF-4F98-80F2-94E033727005}"/>
              </a:ext>
            </a:extLst>
          </p:cNvPr>
          <p:cNvGraphicFramePr>
            <a:graphicFrameLocks noChangeAspect="1"/>
          </p:cNvGraphicFramePr>
          <p:nvPr>
            <p:extLst>
              <p:ext uri="{D42A27DB-BD31-4B8C-83A1-F6EECF244321}">
                <p14:modId xmlns:p14="http://schemas.microsoft.com/office/powerpoint/2010/main" val="356751765"/>
              </p:ext>
            </p:extLst>
          </p:nvPr>
        </p:nvGraphicFramePr>
        <p:xfrm>
          <a:off x="3570574" y="3187716"/>
          <a:ext cx="2002851" cy="509895"/>
        </p:xfrm>
        <a:graphic>
          <a:graphicData uri="http://schemas.openxmlformats.org/presentationml/2006/ole">
            <mc:AlternateContent xmlns:mc="http://schemas.openxmlformats.org/markup-compatibility/2006">
              <mc:Choice xmlns:v="urn:schemas-microsoft-com:vml" Requires="v">
                <p:oleObj spid="_x0000_s388126" name="Equation" r:id="rId5" imgW="799920" imgH="203040" progId="Equation.DSMT4">
                  <p:embed/>
                </p:oleObj>
              </mc:Choice>
              <mc:Fallback>
                <p:oleObj name="Equation" r:id="rId5" imgW="799920" imgH="203040" progId="Equation.DSMT4">
                  <p:embed/>
                  <p:pic>
                    <p:nvPicPr>
                      <p:cNvPr id="18" name="Object 17">
                        <a:extLst>
                          <a:ext uri="{FF2B5EF4-FFF2-40B4-BE49-F238E27FC236}">
                            <a16:creationId xmlns:a16="http://schemas.microsoft.com/office/drawing/2014/main" id="{417A5755-C8BF-4F98-80F2-94E033727005}"/>
                          </a:ext>
                        </a:extLst>
                      </p:cNvPr>
                      <p:cNvPicPr>
                        <a:picLocks noChangeAspect="1" noChangeArrowheads="1"/>
                      </p:cNvPicPr>
                      <p:nvPr/>
                    </p:nvPicPr>
                    <p:blipFill>
                      <a:blip r:embed="rId6"/>
                      <a:srcRect/>
                      <a:stretch>
                        <a:fillRect/>
                      </a:stretch>
                    </p:blipFill>
                    <p:spPr bwMode="auto">
                      <a:xfrm>
                        <a:off x="3570574" y="3187716"/>
                        <a:ext cx="2002851" cy="509895"/>
                      </a:xfrm>
                      <a:prstGeom prst="rect">
                        <a:avLst/>
                      </a:prstGeom>
                      <a:noFill/>
                      <a:ln>
                        <a:noFill/>
                      </a:ln>
                      <a:effectLst/>
                    </p:spPr>
                  </p:pic>
                </p:oleObj>
              </mc:Fallback>
            </mc:AlternateContent>
          </a:graphicData>
        </a:graphic>
      </p:graphicFrame>
      <p:graphicFrame>
        <p:nvGraphicFramePr>
          <p:cNvPr id="19" name="Object 18">
            <a:extLst>
              <a:ext uri="{FF2B5EF4-FFF2-40B4-BE49-F238E27FC236}">
                <a16:creationId xmlns:a16="http://schemas.microsoft.com/office/drawing/2014/main" id="{4E21DD90-0CD5-4CB2-9826-D34A108639F4}"/>
              </a:ext>
            </a:extLst>
          </p:cNvPr>
          <p:cNvGraphicFramePr>
            <a:graphicFrameLocks noChangeAspect="1"/>
          </p:cNvGraphicFramePr>
          <p:nvPr>
            <p:extLst>
              <p:ext uri="{D42A27DB-BD31-4B8C-83A1-F6EECF244321}">
                <p14:modId xmlns:p14="http://schemas.microsoft.com/office/powerpoint/2010/main" val="1688867747"/>
              </p:ext>
            </p:extLst>
          </p:nvPr>
        </p:nvGraphicFramePr>
        <p:xfrm>
          <a:off x="3169420" y="4334372"/>
          <a:ext cx="1797050" cy="949325"/>
        </p:xfrm>
        <a:graphic>
          <a:graphicData uri="http://schemas.openxmlformats.org/presentationml/2006/ole">
            <mc:AlternateContent xmlns:mc="http://schemas.openxmlformats.org/markup-compatibility/2006">
              <mc:Choice xmlns:v="urn:schemas-microsoft-com:vml" Requires="v">
                <p:oleObj spid="_x0000_s388127" name="Equation" r:id="rId7" imgW="914400" imgH="482400" progId="Equation.DSMT4">
                  <p:embed/>
                </p:oleObj>
              </mc:Choice>
              <mc:Fallback>
                <p:oleObj name="Equation" r:id="rId7" imgW="914400" imgH="482400" progId="Equation.DSMT4">
                  <p:embed/>
                  <p:pic>
                    <p:nvPicPr>
                      <p:cNvPr id="19" name="Object 18">
                        <a:extLst>
                          <a:ext uri="{FF2B5EF4-FFF2-40B4-BE49-F238E27FC236}">
                            <a16:creationId xmlns:a16="http://schemas.microsoft.com/office/drawing/2014/main" id="{4E21DD90-0CD5-4CB2-9826-D34A108639F4}"/>
                          </a:ext>
                        </a:extLst>
                      </p:cNvPr>
                      <p:cNvPicPr>
                        <a:picLocks noChangeAspect="1" noChangeArrowheads="1"/>
                      </p:cNvPicPr>
                      <p:nvPr/>
                    </p:nvPicPr>
                    <p:blipFill>
                      <a:blip r:embed="rId8"/>
                      <a:srcRect/>
                      <a:stretch>
                        <a:fillRect/>
                      </a:stretch>
                    </p:blipFill>
                    <p:spPr bwMode="auto">
                      <a:xfrm>
                        <a:off x="3169420" y="4334372"/>
                        <a:ext cx="1797050" cy="9493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38487915"/>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180529" y="246851"/>
            <a:ext cx="9720263" cy="4585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Last Scattering  </a:t>
            </a:r>
          </a:p>
        </p:txBody>
      </p:sp>
      <p:sp>
        <p:nvSpPr>
          <p:cNvPr id="2" name="TextBox 1">
            <a:extLst>
              <a:ext uri="{FF2B5EF4-FFF2-40B4-BE49-F238E27FC236}">
                <a16:creationId xmlns:a16="http://schemas.microsoft.com/office/drawing/2014/main" id="{D718EAE2-E5F9-4822-9F5B-EB52EFAA7AF7}"/>
              </a:ext>
            </a:extLst>
          </p:cNvPr>
          <p:cNvSpPr txBox="1"/>
          <p:nvPr/>
        </p:nvSpPr>
        <p:spPr>
          <a:xfrm>
            <a:off x="154135" y="2497903"/>
            <a:ext cx="8977052" cy="114492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Last Scattering  Epoch: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    time t for which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Last scattering epoch: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1"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332046" y="2627568"/>
            <a:ext cx="8621231" cy="1737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nvGraphicFramePr>
        <p:xfrm>
          <a:off x="3332163" y="1465263"/>
          <a:ext cx="2644775" cy="554037"/>
        </p:xfrm>
        <a:graphic>
          <a:graphicData uri="http://schemas.openxmlformats.org/presentationml/2006/ole">
            <mc:AlternateContent xmlns:mc="http://schemas.openxmlformats.org/markup-compatibility/2006">
              <mc:Choice xmlns:v="urn:schemas-microsoft-com:vml" Requires="v">
                <p:oleObj spid="_x0000_s389160" name="Equation" r:id="rId3" imgW="1091880" imgH="228600" progId="Equation.DSMT4">
                  <p:embed/>
                </p:oleObj>
              </mc:Choice>
              <mc:Fallback>
                <p:oleObj name="Equation" r:id="rId3" imgW="1091880" imgH="228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332163" y="1465263"/>
                        <a:ext cx="2644775" cy="55403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75397" y="1050548"/>
            <a:ext cx="720979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Thomson scattering: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2" name="Rectangle 11">
            <a:extLst>
              <a:ext uri="{FF2B5EF4-FFF2-40B4-BE49-F238E27FC236}">
                <a16:creationId xmlns:a16="http://schemas.microsoft.com/office/drawing/2014/main" id="{27DEAC8B-1436-40A9-85A1-BA7453D06E77}"/>
              </a:ext>
            </a:extLst>
          </p:cNvPr>
          <p:cNvSpPr/>
          <p:nvPr/>
        </p:nvSpPr>
        <p:spPr>
          <a:xfrm>
            <a:off x="291390" y="924044"/>
            <a:ext cx="8681244" cy="1424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9" name="Object 18">
            <a:extLst>
              <a:ext uri="{FF2B5EF4-FFF2-40B4-BE49-F238E27FC236}">
                <a16:creationId xmlns:a16="http://schemas.microsoft.com/office/drawing/2014/main" id="{4E21DD90-0CD5-4CB2-9826-D34A108639F4}"/>
              </a:ext>
            </a:extLst>
          </p:cNvPr>
          <p:cNvGraphicFramePr>
            <a:graphicFrameLocks noChangeAspect="1"/>
          </p:cNvGraphicFramePr>
          <p:nvPr>
            <p:extLst>
              <p:ext uri="{D42A27DB-BD31-4B8C-83A1-F6EECF244321}">
                <p14:modId xmlns:p14="http://schemas.microsoft.com/office/powerpoint/2010/main" val="3180081596"/>
              </p:ext>
            </p:extLst>
          </p:nvPr>
        </p:nvGraphicFramePr>
        <p:xfrm>
          <a:off x="3473450" y="3304829"/>
          <a:ext cx="2197100" cy="949325"/>
        </p:xfrm>
        <a:graphic>
          <a:graphicData uri="http://schemas.openxmlformats.org/presentationml/2006/ole">
            <mc:AlternateContent xmlns:mc="http://schemas.openxmlformats.org/markup-compatibility/2006">
              <mc:Choice xmlns:v="urn:schemas-microsoft-com:vml" Requires="v">
                <p:oleObj spid="_x0000_s389161" name="Equation" r:id="rId5" imgW="1117440" imgH="482400" progId="Equation.DSMT4">
                  <p:embed/>
                </p:oleObj>
              </mc:Choice>
              <mc:Fallback>
                <p:oleObj name="Equation" r:id="rId5" imgW="1117440" imgH="482400" progId="Equation.DSMT4">
                  <p:embed/>
                  <p:pic>
                    <p:nvPicPr>
                      <p:cNvPr id="19" name="Object 18">
                        <a:extLst>
                          <a:ext uri="{FF2B5EF4-FFF2-40B4-BE49-F238E27FC236}">
                            <a16:creationId xmlns:a16="http://schemas.microsoft.com/office/drawing/2014/main" id="{4E21DD90-0CD5-4CB2-9826-D34A108639F4}"/>
                          </a:ext>
                        </a:extLst>
                      </p:cNvPr>
                      <p:cNvPicPr>
                        <a:picLocks noChangeAspect="1" noChangeArrowheads="1"/>
                      </p:cNvPicPr>
                      <p:nvPr/>
                    </p:nvPicPr>
                    <p:blipFill>
                      <a:blip r:embed="rId6"/>
                      <a:srcRect/>
                      <a:stretch>
                        <a:fillRect/>
                      </a:stretch>
                    </p:blipFill>
                    <p:spPr bwMode="auto">
                      <a:xfrm>
                        <a:off x="3473450" y="3304829"/>
                        <a:ext cx="2197100" cy="949325"/>
                      </a:xfrm>
                      <a:prstGeom prst="rect">
                        <a:avLst/>
                      </a:prstGeom>
                      <a:noFill/>
                      <a:ln>
                        <a:noFill/>
                      </a:ln>
                      <a:effectLst/>
                    </p:spPr>
                  </p:pic>
                </p:oleObj>
              </mc:Fallback>
            </mc:AlternateContent>
          </a:graphicData>
        </a:graphic>
      </p:graphicFrame>
      <p:graphicFrame>
        <p:nvGraphicFramePr>
          <p:cNvPr id="13" name="Object 12">
            <a:extLst>
              <a:ext uri="{FF2B5EF4-FFF2-40B4-BE49-F238E27FC236}">
                <a16:creationId xmlns:a16="http://schemas.microsoft.com/office/drawing/2014/main" id="{804E5C92-FC7F-4C2F-A80F-A20247009807}"/>
              </a:ext>
            </a:extLst>
          </p:cNvPr>
          <p:cNvGraphicFramePr>
            <a:graphicFrameLocks noChangeAspect="1"/>
          </p:cNvGraphicFramePr>
          <p:nvPr>
            <p:extLst>
              <p:ext uri="{D42A27DB-BD31-4B8C-83A1-F6EECF244321}">
                <p14:modId xmlns:p14="http://schemas.microsoft.com/office/powerpoint/2010/main" val="3144397025"/>
              </p:ext>
            </p:extLst>
          </p:nvPr>
        </p:nvGraphicFramePr>
        <p:xfrm>
          <a:off x="665091" y="5168800"/>
          <a:ext cx="8029022" cy="765156"/>
        </p:xfrm>
        <a:graphic>
          <a:graphicData uri="http://schemas.openxmlformats.org/presentationml/2006/ole">
            <mc:AlternateContent xmlns:mc="http://schemas.openxmlformats.org/markup-compatibility/2006">
              <mc:Choice xmlns:v="urn:schemas-microsoft-com:vml" Requires="v">
                <p:oleObj spid="_x0000_s389162" name="Equation" r:id="rId7" imgW="5067000" imgH="482400" progId="Equation.DSMT4">
                  <p:embed/>
                </p:oleObj>
              </mc:Choice>
              <mc:Fallback>
                <p:oleObj name="Equation" r:id="rId7" imgW="5067000" imgH="482400" progId="Equation.DSMT4">
                  <p:embed/>
                  <p:pic>
                    <p:nvPicPr>
                      <p:cNvPr id="19" name="Object 18">
                        <a:extLst>
                          <a:ext uri="{FF2B5EF4-FFF2-40B4-BE49-F238E27FC236}">
                            <a16:creationId xmlns:a16="http://schemas.microsoft.com/office/drawing/2014/main" id="{4E21DD90-0CD5-4CB2-9826-D34A108639F4}"/>
                          </a:ext>
                        </a:extLst>
                      </p:cNvPr>
                      <p:cNvPicPr>
                        <a:picLocks noChangeAspect="1" noChangeArrowheads="1"/>
                      </p:cNvPicPr>
                      <p:nvPr/>
                    </p:nvPicPr>
                    <p:blipFill>
                      <a:blip r:embed="rId8"/>
                      <a:srcRect/>
                      <a:stretch>
                        <a:fillRect/>
                      </a:stretch>
                    </p:blipFill>
                    <p:spPr bwMode="auto">
                      <a:xfrm>
                        <a:off x="665091" y="5168800"/>
                        <a:ext cx="8029022" cy="765156"/>
                      </a:xfrm>
                      <a:prstGeom prst="rect">
                        <a:avLst/>
                      </a:prstGeom>
                      <a:noFill/>
                      <a:ln>
                        <a:noFill/>
                      </a:ln>
                      <a:effectLst/>
                    </p:spPr>
                  </p:pic>
                </p:oleObj>
              </mc:Fallback>
            </mc:AlternateContent>
          </a:graphicData>
        </a:graphic>
      </p:graphicFrame>
      <p:sp>
        <p:nvSpPr>
          <p:cNvPr id="16" name="Rectangle 15">
            <a:extLst>
              <a:ext uri="{FF2B5EF4-FFF2-40B4-BE49-F238E27FC236}">
                <a16:creationId xmlns:a16="http://schemas.microsoft.com/office/drawing/2014/main" id="{6BDF6C08-9A15-4A77-94C8-E73673898A42}"/>
              </a:ext>
            </a:extLst>
          </p:cNvPr>
          <p:cNvSpPr/>
          <p:nvPr/>
        </p:nvSpPr>
        <p:spPr>
          <a:xfrm>
            <a:off x="351403" y="4653136"/>
            <a:ext cx="8621231" cy="1504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7" name="Object 16">
            <a:extLst>
              <a:ext uri="{FF2B5EF4-FFF2-40B4-BE49-F238E27FC236}">
                <a16:creationId xmlns:a16="http://schemas.microsoft.com/office/drawing/2014/main" id="{379D0EA5-3A50-4CFF-BAB4-54F400CB2007}"/>
              </a:ext>
            </a:extLst>
          </p:cNvPr>
          <p:cNvGraphicFramePr>
            <a:graphicFrameLocks noChangeAspect="1"/>
          </p:cNvGraphicFramePr>
          <p:nvPr>
            <p:extLst>
              <p:ext uri="{D42A27DB-BD31-4B8C-83A1-F6EECF244321}">
                <p14:modId xmlns:p14="http://schemas.microsoft.com/office/powerpoint/2010/main" val="3173291413"/>
              </p:ext>
            </p:extLst>
          </p:nvPr>
        </p:nvGraphicFramePr>
        <p:xfrm>
          <a:off x="3275856" y="6306984"/>
          <a:ext cx="1971675" cy="449262"/>
        </p:xfrm>
        <a:graphic>
          <a:graphicData uri="http://schemas.openxmlformats.org/presentationml/2006/ole">
            <mc:AlternateContent xmlns:mc="http://schemas.openxmlformats.org/markup-compatibility/2006">
              <mc:Choice xmlns:v="urn:schemas-microsoft-com:vml" Requires="v">
                <p:oleObj spid="_x0000_s389163" name="Equation" r:id="rId9" imgW="1002960" imgH="228600" progId="Equation.DSMT4">
                  <p:embed/>
                </p:oleObj>
              </mc:Choice>
              <mc:Fallback>
                <p:oleObj name="Equation" r:id="rId9" imgW="1002960" imgH="228600" progId="Equation.DSMT4">
                  <p:embed/>
                  <p:pic>
                    <p:nvPicPr>
                      <p:cNvPr id="19" name="Object 18">
                        <a:extLst>
                          <a:ext uri="{FF2B5EF4-FFF2-40B4-BE49-F238E27FC236}">
                            <a16:creationId xmlns:a16="http://schemas.microsoft.com/office/drawing/2014/main" id="{4E21DD90-0CD5-4CB2-9826-D34A108639F4}"/>
                          </a:ext>
                        </a:extLst>
                      </p:cNvPr>
                      <p:cNvPicPr>
                        <a:picLocks noChangeAspect="1" noChangeArrowheads="1"/>
                      </p:cNvPicPr>
                      <p:nvPr/>
                    </p:nvPicPr>
                    <p:blipFill>
                      <a:blip r:embed="rId10"/>
                      <a:srcRect/>
                      <a:stretch>
                        <a:fillRect/>
                      </a:stretch>
                    </p:blipFill>
                    <p:spPr bwMode="auto">
                      <a:xfrm>
                        <a:off x="3275856" y="6306984"/>
                        <a:ext cx="1971675" cy="4492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25847637"/>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1506" name="Object 2">
            <a:extLst>
              <a:ext uri="{FF2B5EF4-FFF2-40B4-BE49-F238E27FC236}">
                <a16:creationId xmlns:a16="http://schemas.microsoft.com/office/drawing/2014/main" id="{E444DD8B-AAC8-437E-A515-8784C5F009A8}"/>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63546" name="Equation" r:id="rId4" imgW="114120" imgH="215640" progId="Equation.3">
                  <p:embed/>
                </p:oleObj>
              </mc:Choice>
              <mc:Fallback>
                <p:oleObj name="Equation" r:id="rId4" imgW="114120" imgH="215640" progId="Equation.3">
                  <p:embed/>
                  <p:pic>
                    <p:nvPicPr>
                      <p:cNvPr id="21506" name="Object 2">
                        <a:extLst>
                          <a:ext uri="{FF2B5EF4-FFF2-40B4-BE49-F238E27FC236}">
                            <a16:creationId xmlns:a16="http://schemas.microsoft.com/office/drawing/2014/main" id="{E444DD8B-AAC8-437E-A515-8784C5F00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B3BFFA06-40E0-4BC7-A0D8-8E87F39DB331}"/>
              </a:ext>
            </a:extLst>
          </p:cNvPr>
          <p:cNvSpPr>
            <a:spLocks noChangeArrowheads="1"/>
          </p:cNvSpPr>
          <p:nvPr/>
        </p:nvSpPr>
        <p:spPr bwMode="auto">
          <a:xfrm>
            <a:off x="0" y="0"/>
            <a:ext cx="9144000" cy="1052513"/>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9555" name="Text Box 3">
            <a:extLst>
              <a:ext uri="{FF2B5EF4-FFF2-40B4-BE49-F238E27FC236}">
                <a16:creationId xmlns:a16="http://schemas.microsoft.com/office/drawing/2014/main" id="{464F5692-AADB-4DB3-B6F0-8B6F83D67D75}"/>
              </a:ext>
            </a:extLst>
          </p:cNvPr>
          <p:cNvSpPr txBox="1">
            <a:spLocks noChangeArrowheads="1"/>
          </p:cNvSpPr>
          <p:nvPr/>
        </p:nvSpPr>
        <p:spPr bwMode="auto">
          <a:xfrm>
            <a:off x="323850" y="188913"/>
            <a:ext cx="8712200" cy="823912"/>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a:ln>
                  <a:noFill/>
                </a:ln>
                <a:solidFill>
                  <a:srgbClr val="000099"/>
                </a:solidFill>
                <a:effectLst/>
                <a:uLnTx/>
                <a:uFillTx/>
                <a:latin typeface="Papyrus" pitchFamily="66" charset="0"/>
                <a:ea typeface="+mn-ea"/>
                <a:cs typeface="+mn-cs"/>
              </a:rPr>
              <a:t>     </a:t>
            </a:r>
            <a:r>
              <a:rPr kumimoji="0" lang="en-US" sz="4400" b="1" i="0" u="none" strike="noStrike" kern="1200" cap="none" spc="0" normalizeH="0" baseline="0" noProof="0">
                <a:ln>
                  <a:noFill/>
                </a:ln>
                <a:solidFill>
                  <a:srgbClr val="000099"/>
                </a:solidFill>
                <a:effectLst>
                  <a:outerShdw blurRad="38100" dist="38100" dir="2700000" algn="tl">
                    <a:srgbClr val="000000"/>
                  </a:outerShdw>
                </a:effectLst>
                <a:uLnTx/>
                <a:uFillTx/>
                <a:latin typeface="Papyrus" pitchFamily="66" charset="0"/>
                <a:ea typeface="+mn-ea"/>
                <a:cs typeface="+mn-cs"/>
              </a:rPr>
              <a:t>Recombination &amp; Decoupling</a:t>
            </a:r>
            <a:r>
              <a:rPr kumimoji="0" lang="en-US" sz="2000" b="1" i="0" u="none" strike="noStrike" kern="1200" cap="none" spc="0" normalizeH="0" baseline="0" noProof="0">
                <a:ln>
                  <a:noFill/>
                </a:ln>
                <a:solidFill>
                  <a:srgbClr val="000099"/>
                </a:solidFill>
                <a:effectLst/>
                <a:uLnTx/>
                <a:uFillTx/>
                <a:latin typeface="Papyrus" pitchFamily="66" charset="0"/>
                <a:ea typeface="+mn-ea"/>
                <a:cs typeface="+mn-cs"/>
              </a:rPr>
              <a:t> </a:t>
            </a:r>
            <a:endParaRPr kumimoji="0" lang="en-US" sz="1800" b="1" i="0" u="none" strike="noStrike" kern="1200" cap="none" spc="0" normalizeH="0" baseline="0" noProof="0">
              <a:ln>
                <a:noFill/>
              </a:ln>
              <a:solidFill>
                <a:srgbClr val="CC0099"/>
              </a:solidFill>
              <a:effectLst/>
              <a:uLnTx/>
              <a:uFillTx/>
              <a:latin typeface="Papyrus" pitchFamily="66" charset="0"/>
              <a:ea typeface="+mn-ea"/>
              <a:cs typeface="+mn-cs"/>
            </a:endParaRPr>
          </a:p>
        </p:txBody>
      </p:sp>
      <p:graphicFrame>
        <p:nvGraphicFramePr>
          <p:cNvPr id="23554" name="Object 4">
            <a:extLst>
              <a:ext uri="{FF2B5EF4-FFF2-40B4-BE49-F238E27FC236}">
                <a16:creationId xmlns:a16="http://schemas.microsoft.com/office/drawing/2014/main" id="{92C256D9-1C3F-41DD-84E9-A84910AB3B0D}"/>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65594" name="Equation" r:id="rId4" imgW="114120" imgH="215640" progId="Equation.3">
                  <p:embed/>
                </p:oleObj>
              </mc:Choice>
              <mc:Fallback>
                <p:oleObj name="Equation" r:id="rId4" imgW="114120" imgH="215640" progId="Equation.3">
                  <p:embed/>
                  <p:pic>
                    <p:nvPicPr>
                      <p:cNvPr id="23554" name="Object 4">
                        <a:extLst>
                          <a:ext uri="{FF2B5EF4-FFF2-40B4-BE49-F238E27FC236}">
                            <a16:creationId xmlns:a16="http://schemas.microsoft.com/office/drawing/2014/main" id="{92C256D9-1C3F-41DD-84E9-A84910AB3B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9557" name="Text Box 5">
            <a:extLst>
              <a:ext uri="{FF2B5EF4-FFF2-40B4-BE49-F238E27FC236}">
                <a16:creationId xmlns:a16="http://schemas.microsoft.com/office/drawing/2014/main" id="{32189AF9-A7AC-444C-BFFA-3983A1B805EC}"/>
              </a:ext>
            </a:extLst>
          </p:cNvPr>
          <p:cNvSpPr txBox="1">
            <a:spLocks noChangeArrowheads="1"/>
          </p:cNvSpPr>
          <p:nvPr/>
        </p:nvSpPr>
        <p:spPr bwMode="auto">
          <a:xfrm>
            <a:off x="0" y="1341438"/>
            <a:ext cx="9251950" cy="1006475"/>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sz="2000" b="1" i="0" u="none" strike="noStrike" kern="1200" cap="none" spc="0" normalizeH="0" baseline="0" noProof="0">
                <a:ln>
                  <a:noFill/>
                </a:ln>
                <a:solidFill>
                  <a:srgbClr val="000099"/>
                </a:solidFill>
                <a:effectLst/>
                <a:uLnTx/>
                <a:uFillTx/>
                <a:latin typeface="Papyrus" pitchFamily="66" charset="0"/>
                <a:ea typeface="+mn-ea"/>
                <a:cs typeface="+mn-cs"/>
              </a:rPr>
              <a:t>In summary, the recombination transition and the related decoupling  of matter and radiation defines one of the most crucial events in cosmology. In a rather sudden transition, the universe changes from</a:t>
            </a:r>
            <a:endParaRPr kumimoji="0" lang="en-US" sz="3200" b="1" i="0" u="none" strike="noStrike" kern="1200" cap="none" spc="0" normalizeH="0" baseline="0" noProof="0">
              <a:ln>
                <a:noFill/>
              </a:ln>
              <a:solidFill>
                <a:srgbClr val="CC0000"/>
              </a:solidFill>
              <a:effectLst>
                <a:outerShdw blurRad="38100" dist="38100" dir="2700000" algn="tl">
                  <a:srgbClr val="000000"/>
                </a:outerShdw>
              </a:effectLst>
              <a:uLnTx/>
              <a:uFillTx/>
              <a:latin typeface="Papyrus" pitchFamily="66" charset="0"/>
              <a:ea typeface="+mn-ea"/>
              <a:cs typeface="+mn-cs"/>
            </a:endParaRPr>
          </a:p>
        </p:txBody>
      </p:sp>
      <p:sp>
        <p:nvSpPr>
          <p:cNvPr id="919558" name="Text Box 6">
            <a:extLst>
              <a:ext uri="{FF2B5EF4-FFF2-40B4-BE49-F238E27FC236}">
                <a16:creationId xmlns:a16="http://schemas.microsoft.com/office/drawing/2014/main" id="{32D1FACD-901D-44B5-AB2F-5E811857532E}"/>
              </a:ext>
            </a:extLst>
          </p:cNvPr>
          <p:cNvSpPr txBox="1">
            <a:spLocks noChangeArrowheads="1"/>
          </p:cNvSpPr>
          <p:nvPr/>
        </p:nvSpPr>
        <p:spPr bwMode="auto">
          <a:xfrm>
            <a:off x="179388" y="2492375"/>
            <a:ext cx="4679950" cy="270986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CC0000"/>
                </a:solidFill>
                <a:effectLst>
                  <a:outerShdw blurRad="38100" dist="38100" dir="2700000" algn="tl">
                    <a:srgbClr val="000000"/>
                  </a:outerShdw>
                </a:effectLst>
                <a:uLnTx/>
                <a:uFillTx/>
                <a:latin typeface="Papyrus" pitchFamily="66" charset="0"/>
                <a:ea typeface="+mn-ea"/>
                <a:cs typeface="+mn-cs"/>
              </a:rPr>
              <a:t>Before z</a:t>
            </a:r>
            <a:r>
              <a:rPr kumimoji="0" lang="en-US" sz="2800" b="1" i="0" u="none" strike="noStrike" kern="1200" cap="none" spc="0" normalizeH="0" baseline="-25000" noProof="0">
                <a:ln>
                  <a:noFill/>
                </a:ln>
                <a:solidFill>
                  <a:srgbClr val="CC0000"/>
                </a:solidFill>
                <a:effectLst>
                  <a:outerShdw blurRad="38100" dist="38100" dir="2700000" algn="tl">
                    <a:srgbClr val="000000"/>
                  </a:outerShdw>
                </a:effectLst>
                <a:uLnTx/>
                <a:uFillTx/>
                <a:latin typeface="Papyrus" pitchFamily="66" charset="0"/>
                <a:ea typeface="+mn-ea"/>
                <a:cs typeface="+mn-cs"/>
              </a:rPr>
              <a:t>dec</a:t>
            </a:r>
            <a:r>
              <a:rPr kumimoji="0" lang="en-US" sz="2800" b="1" i="0" u="none" strike="noStrike" kern="1200" cap="none" spc="0" normalizeH="0" baseline="0" noProof="0">
                <a:ln>
                  <a:noFill/>
                </a:ln>
                <a:solidFill>
                  <a:srgbClr val="CC0000"/>
                </a:solidFill>
                <a:effectLst>
                  <a:outerShdw blurRad="38100" dist="38100" dir="2700000" algn="tl">
                    <a:srgbClr val="000000"/>
                  </a:outerShdw>
                </a:effectLst>
                <a:uLnTx/>
                <a:uFillTx/>
                <a:latin typeface="Papyrus" pitchFamily="66" charset="0"/>
                <a:ea typeface="+mn-ea"/>
                <a:cs typeface="+mn-cs"/>
              </a:rPr>
              <a:t>,</a:t>
            </a:r>
            <a:r>
              <a:rPr kumimoji="0" lang="en-US" sz="2800" b="1" i="0" u="none" strike="noStrike" kern="1200" cap="none" spc="0" normalizeH="0" baseline="-25000" noProof="0">
                <a:ln>
                  <a:noFill/>
                </a:ln>
                <a:solidFill>
                  <a:srgbClr val="CC0000"/>
                </a:solidFill>
                <a:effectLst>
                  <a:outerShdw blurRad="38100" dist="38100" dir="2700000" algn="tl">
                    <a:srgbClr val="000000"/>
                  </a:outerShdw>
                </a:effectLst>
                <a:uLnTx/>
                <a:uFillTx/>
                <a:latin typeface="Papyrus" pitchFamily="66" charset="0"/>
                <a:ea typeface="+mn-ea"/>
                <a:cs typeface="+mn-cs"/>
              </a:rPr>
              <a:t> </a:t>
            </a:r>
            <a:r>
              <a:rPr kumimoji="0" lang="en-US" sz="2800" b="1" i="0" u="none" strike="noStrike" kern="1200" cap="none" spc="0" normalizeH="0" baseline="0" noProof="0">
                <a:ln>
                  <a:noFill/>
                </a:ln>
                <a:solidFill>
                  <a:srgbClr val="CC0000"/>
                </a:solidFill>
                <a:effectLst>
                  <a:outerShdw blurRad="38100" dist="38100" dir="2700000" algn="tl">
                    <a:srgbClr val="000000"/>
                  </a:outerShdw>
                </a:effectLst>
                <a:uLnTx/>
                <a:uFillTx/>
                <a:latin typeface="Papyrus" pitchFamily="66" charset="0"/>
                <a:ea typeface="+mn-ea"/>
                <a:cs typeface="+mn-cs"/>
              </a:rPr>
              <a:t>z&gt;z</a:t>
            </a:r>
            <a:r>
              <a:rPr kumimoji="0" lang="en-US" sz="2800" b="1" i="0" u="none" strike="noStrike" kern="1200" cap="none" spc="0" normalizeH="0" baseline="-25000" noProof="0">
                <a:ln>
                  <a:noFill/>
                </a:ln>
                <a:solidFill>
                  <a:srgbClr val="CC0000"/>
                </a:solidFill>
                <a:effectLst>
                  <a:outerShdw blurRad="38100" dist="38100" dir="2700000" algn="tl">
                    <a:srgbClr val="000000"/>
                  </a:outerShdw>
                </a:effectLst>
                <a:uLnTx/>
                <a:uFillTx/>
                <a:latin typeface="Papyrus" pitchFamily="66" charset="0"/>
                <a:ea typeface="+mn-ea"/>
                <a:cs typeface="+mn-cs"/>
              </a:rPr>
              <a:t>dec</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universe fully ionized</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photons incessantly scattered</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pressure dominated by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radiation:</a:t>
            </a:r>
          </a:p>
        </p:txBody>
      </p:sp>
      <p:sp>
        <p:nvSpPr>
          <p:cNvPr id="919559" name="Text Box 7">
            <a:extLst>
              <a:ext uri="{FF2B5EF4-FFF2-40B4-BE49-F238E27FC236}">
                <a16:creationId xmlns:a16="http://schemas.microsoft.com/office/drawing/2014/main" id="{569FB431-207D-4EB9-848B-A8DB53626095}"/>
              </a:ext>
            </a:extLst>
          </p:cNvPr>
          <p:cNvSpPr txBox="1">
            <a:spLocks noChangeArrowheads="1"/>
          </p:cNvSpPr>
          <p:nvPr/>
        </p:nvSpPr>
        <p:spPr bwMode="auto">
          <a:xfrm>
            <a:off x="4787900" y="2492375"/>
            <a:ext cx="4176713" cy="38052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CC0000"/>
                </a:solidFill>
                <a:effectLst>
                  <a:outerShdw blurRad="38100" dist="38100" dir="2700000" algn="tl">
                    <a:srgbClr val="000000"/>
                  </a:outerShdw>
                </a:effectLst>
                <a:uLnTx/>
                <a:uFillTx/>
                <a:latin typeface="Papyrus" pitchFamily="66" charset="0"/>
                <a:ea typeface="+mn-ea"/>
                <a:cs typeface="+mn-cs"/>
              </a:rPr>
              <a:t>After z</a:t>
            </a:r>
            <a:r>
              <a:rPr kumimoji="0" lang="en-US" sz="2800" b="1" i="0" u="none" strike="noStrike" kern="1200" cap="none" spc="0" normalizeH="0" baseline="-25000" noProof="0">
                <a:ln>
                  <a:noFill/>
                </a:ln>
                <a:solidFill>
                  <a:srgbClr val="CC0000"/>
                </a:solidFill>
                <a:effectLst>
                  <a:outerShdw blurRad="38100" dist="38100" dir="2700000" algn="tl">
                    <a:srgbClr val="000000"/>
                  </a:outerShdw>
                </a:effectLst>
                <a:uLnTx/>
                <a:uFillTx/>
                <a:latin typeface="Papyrus" pitchFamily="66" charset="0"/>
                <a:ea typeface="+mn-ea"/>
                <a:cs typeface="+mn-cs"/>
              </a:rPr>
              <a:t>dec</a:t>
            </a:r>
            <a:r>
              <a:rPr kumimoji="0" lang="en-US" sz="2800" b="1" i="0" u="none" strike="noStrike" kern="1200" cap="none" spc="0" normalizeH="0" baseline="0" noProof="0">
                <a:ln>
                  <a:noFill/>
                </a:ln>
                <a:solidFill>
                  <a:srgbClr val="CC0000"/>
                </a:solidFill>
                <a:effectLst>
                  <a:outerShdw blurRad="38100" dist="38100" dir="2700000" algn="tl">
                    <a:srgbClr val="000000"/>
                  </a:outerShdw>
                </a:effectLst>
                <a:uLnTx/>
                <a:uFillTx/>
                <a:latin typeface="Papyrus" pitchFamily="66" charset="0"/>
                <a:ea typeface="+mn-ea"/>
                <a:cs typeface="+mn-cs"/>
              </a:rPr>
              <a:t>,</a:t>
            </a:r>
            <a:r>
              <a:rPr kumimoji="0" lang="en-US" sz="2800" b="1" i="0" u="none" strike="noStrike" kern="1200" cap="none" spc="0" normalizeH="0" baseline="-25000" noProof="0">
                <a:ln>
                  <a:noFill/>
                </a:ln>
                <a:solidFill>
                  <a:srgbClr val="CC0000"/>
                </a:solidFill>
                <a:effectLst>
                  <a:outerShdw blurRad="38100" dist="38100" dir="2700000" algn="tl">
                    <a:srgbClr val="000000"/>
                  </a:outerShdw>
                </a:effectLst>
                <a:uLnTx/>
                <a:uFillTx/>
                <a:latin typeface="Papyrus" pitchFamily="66" charset="0"/>
                <a:ea typeface="+mn-ea"/>
                <a:cs typeface="+mn-cs"/>
              </a:rPr>
              <a:t> </a:t>
            </a:r>
            <a:r>
              <a:rPr kumimoji="0" lang="en-US" sz="2800" b="1" i="0" u="none" strike="noStrike" kern="1200" cap="none" spc="0" normalizeH="0" baseline="0" noProof="0">
                <a:ln>
                  <a:noFill/>
                </a:ln>
                <a:solidFill>
                  <a:srgbClr val="CC0000"/>
                </a:solidFill>
                <a:effectLst>
                  <a:outerShdw blurRad="38100" dist="38100" dir="2700000" algn="tl">
                    <a:srgbClr val="000000"/>
                  </a:outerShdw>
                </a:effectLst>
                <a:uLnTx/>
                <a:uFillTx/>
                <a:latin typeface="Papyrus" pitchFamily="66" charset="0"/>
                <a:ea typeface="+mn-ea"/>
                <a:cs typeface="+mn-cs"/>
              </a:rPr>
              <a:t>z&lt;z</a:t>
            </a:r>
            <a:r>
              <a:rPr kumimoji="0" lang="en-US" sz="2800" b="1" i="0" u="none" strike="noStrike" kern="1200" cap="none" spc="0" normalizeH="0" baseline="-25000" noProof="0">
                <a:ln>
                  <a:noFill/>
                </a:ln>
                <a:solidFill>
                  <a:srgbClr val="CC0000"/>
                </a:solidFill>
                <a:effectLst>
                  <a:outerShdw blurRad="38100" dist="38100" dir="2700000" algn="tl">
                    <a:srgbClr val="000000"/>
                  </a:outerShdw>
                </a:effectLst>
                <a:uLnTx/>
                <a:uFillTx/>
                <a:latin typeface="Papyrus" pitchFamily="66" charset="0"/>
                <a:ea typeface="+mn-ea"/>
                <a:cs typeface="+mn-cs"/>
              </a:rPr>
              <a:t>dec</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universe practically neutral</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photons propagate freely</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pressure only by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baryons: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1" i="0" u="none" strike="noStrike" kern="1200" cap="none" spc="0" normalizeH="0" baseline="0" noProof="0">
              <a:ln>
                <a:noFill/>
              </a:ln>
              <a:solidFill>
                <a:srgbClr val="000099"/>
              </a:solidFill>
              <a:effectLst/>
              <a:uLnTx/>
              <a:uFillTx/>
              <a:latin typeface="Papyrus" pitchFamily="66"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sz="2400" b="1" i="0" u="none" strike="noStrike" kern="1200" cap="none" spc="0" normalizeH="0" baseline="0" noProof="0">
                <a:ln>
                  <a:noFill/>
                </a:ln>
                <a:solidFill>
                  <a:srgbClr val="000099"/>
                </a:solidFill>
                <a:effectLst/>
                <a:uLnTx/>
                <a:uFillTx/>
                <a:latin typeface="Papyrus" pitchFamily="66" charset="0"/>
                <a:ea typeface="+mn-ea"/>
                <a:cs typeface="+mn-cs"/>
              </a:rPr>
              <a:t> (photon pressure negligible)</a:t>
            </a:r>
          </a:p>
        </p:txBody>
      </p:sp>
      <p:sp>
        <p:nvSpPr>
          <p:cNvPr id="23561" name="Line 8">
            <a:extLst>
              <a:ext uri="{FF2B5EF4-FFF2-40B4-BE49-F238E27FC236}">
                <a16:creationId xmlns:a16="http://schemas.microsoft.com/office/drawing/2014/main" id="{BDFD8B8C-8A30-47EF-8EC5-4124636285BF}"/>
              </a:ext>
            </a:extLst>
          </p:cNvPr>
          <p:cNvSpPr>
            <a:spLocks noChangeShapeType="1"/>
          </p:cNvSpPr>
          <p:nvPr/>
        </p:nvSpPr>
        <p:spPr bwMode="auto">
          <a:xfrm>
            <a:off x="323850" y="2997200"/>
            <a:ext cx="2735263"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2" name="Line 9">
            <a:extLst>
              <a:ext uri="{FF2B5EF4-FFF2-40B4-BE49-F238E27FC236}">
                <a16:creationId xmlns:a16="http://schemas.microsoft.com/office/drawing/2014/main" id="{B83462A8-B069-4006-8FFD-D75C51E5068C}"/>
              </a:ext>
            </a:extLst>
          </p:cNvPr>
          <p:cNvSpPr>
            <a:spLocks noChangeShapeType="1"/>
          </p:cNvSpPr>
          <p:nvPr/>
        </p:nvSpPr>
        <p:spPr bwMode="auto">
          <a:xfrm>
            <a:off x="5364163" y="2997200"/>
            <a:ext cx="252095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3563" name="Picture 10" descr="recomb4">
            <a:extLst>
              <a:ext uri="{FF2B5EF4-FFF2-40B4-BE49-F238E27FC236}">
                <a16:creationId xmlns:a16="http://schemas.microsoft.com/office/drawing/2014/main" id="{813FA480-0CD0-4ABA-A87B-3D51C966B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5084763"/>
            <a:ext cx="213518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1" descr="recomb5">
            <a:extLst>
              <a:ext uri="{FF2B5EF4-FFF2-40B4-BE49-F238E27FC236}">
                <a16:creationId xmlns:a16="http://schemas.microsoft.com/office/drawing/2014/main" id="{BCD08A33-5BB6-423D-AA8E-F0F4698819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5157788"/>
            <a:ext cx="23542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12">
            <a:extLst>
              <a:ext uri="{FF2B5EF4-FFF2-40B4-BE49-F238E27FC236}">
                <a16:creationId xmlns:a16="http://schemas.microsoft.com/office/drawing/2014/main" id="{5AEF0335-4774-470E-A5B9-6BC5149E9A0F}"/>
              </a:ext>
            </a:extLst>
          </p:cNvPr>
          <p:cNvSpPr>
            <a:spLocks noChangeArrowheads="1"/>
          </p:cNvSpPr>
          <p:nvPr/>
        </p:nvSpPr>
        <p:spPr bwMode="auto">
          <a:xfrm>
            <a:off x="107950" y="2420938"/>
            <a:ext cx="4319588" cy="4103687"/>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6" name="Rectangle 13">
            <a:extLst>
              <a:ext uri="{FF2B5EF4-FFF2-40B4-BE49-F238E27FC236}">
                <a16:creationId xmlns:a16="http://schemas.microsoft.com/office/drawing/2014/main" id="{3974D934-A210-41B0-A7F3-9CB685A67859}"/>
              </a:ext>
            </a:extLst>
          </p:cNvPr>
          <p:cNvSpPr>
            <a:spLocks noChangeArrowheads="1"/>
          </p:cNvSpPr>
          <p:nvPr/>
        </p:nvSpPr>
        <p:spPr bwMode="auto">
          <a:xfrm>
            <a:off x="4643438" y="2420938"/>
            <a:ext cx="4319587" cy="4103687"/>
          </a:xfrm>
          <a:prstGeom prst="rect">
            <a:avLst/>
          </a:prstGeom>
          <a:noFill/>
          <a:ln w="381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40" name="Rectangle 11">
            <a:extLst>
              <a:ext uri="{FF2B5EF4-FFF2-40B4-BE49-F238E27FC236}">
                <a16:creationId xmlns:a16="http://schemas.microsoft.com/office/drawing/2014/main" id="{0F77DE68-9282-4C60-9945-F010FB9D36FE}"/>
              </a:ext>
            </a:extLst>
          </p:cNvPr>
          <p:cNvSpPr>
            <a:spLocks noChangeArrowheads="1"/>
          </p:cNvSpPr>
          <p:nvPr/>
        </p:nvSpPr>
        <p:spPr bwMode="auto">
          <a:xfrm>
            <a:off x="142875" y="1214438"/>
            <a:ext cx="8893175" cy="5310187"/>
          </a:xfrm>
          <a:prstGeom prst="rect">
            <a:avLst/>
          </a:prstGeom>
          <a:solidFill>
            <a:srgbClr val="FFFF99">
              <a:alpha val="58038"/>
            </a:srgbClr>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1" name="Rectangle 2">
            <a:extLst>
              <a:ext uri="{FF2B5EF4-FFF2-40B4-BE49-F238E27FC236}">
                <a16:creationId xmlns:a16="http://schemas.microsoft.com/office/drawing/2014/main" id="{EFE76BEB-D74C-41D0-AF2A-D10488E772F7}"/>
              </a:ext>
            </a:extLst>
          </p:cNvPr>
          <p:cNvSpPr>
            <a:spLocks noChangeArrowheads="1"/>
          </p:cNvSpPr>
          <p:nvPr/>
        </p:nvSpPr>
        <p:spPr bwMode="auto">
          <a:xfrm>
            <a:off x="0" y="0"/>
            <a:ext cx="9144000" cy="1052513"/>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2" name="Text Box 3">
            <a:extLst>
              <a:ext uri="{FF2B5EF4-FFF2-40B4-BE49-F238E27FC236}">
                <a16:creationId xmlns:a16="http://schemas.microsoft.com/office/drawing/2014/main" id="{2018C9E0-E750-4525-B97F-1BE1F60FFEE4}"/>
              </a:ext>
            </a:extLst>
          </p:cNvPr>
          <p:cNvSpPr txBox="1">
            <a:spLocks noChangeArrowheads="1"/>
          </p:cNvSpPr>
          <p:nvPr/>
        </p:nvSpPr>
        <p:spPr bwMode="auto">
          <a:xfrm>
            <a:off x="285750" y="2071688"/>
            <a:ext cx="903605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3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Important  Issues:</a:t>
            </a:r>
          </a:p>
          <a:p>
            <a:pPr marL="371475" marR="0" lvl="0" indent="-371475" algn="l" defTabSz="914400" rtl="0" eaLnBrk="1" fontAlgn="base" latinLnBrk="0" hangingPunct="1">
              <a:lnSpc>
                <a:spcPct val="100000"/>
              </a:lnSpc>
              <a:spcBef>
                <a:spcPct val="50000"/>
              </a:spcBef>
              <a:spcAft>
                <a:spcPct val="0"/>
              </a:spcAft>
              <a:buClr>
                <a:srgbClr val="000099"/>
              </a:buClr>
              <a:buSzTx/>
              <a:buFont typeface="Arial" panose="020B0604020202020204" pitchFamily="34" charset="0"/>
              <a:buChar char="•"/>
              <a:tabLst/>
              <a:defRPr/>
            </a:pPr>
            <a:r>
              <a:rPr kumimoji="0" lang="en-US" altLang="en-US" sz="3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When were the CMB photons  produced   ?</a:t>
            </a:r>
          </a:p>
          <a:p>
            <a:pPr marL="371475" marR="0" lvl="0" indent="-371475" algn="l" defTabSz="914400" rtl="0" eaLnBrk="1" fontAlgn="base" latinLnBrk="0" hangingPunct="1">
              <a:lnSpc>
                <a:spcPct val="100000"/>
              </a:lnSpc>
              <a:spcBef>
                <a:spcPct val="50000"/>
              </a:spcBef>
              <a:spcAft>
                <a:spcPct val="0"/>
              </a:spcAft>
              <a:buClr>
                <a:srgbClr val="000099"/>
              </a:buClr>
              <a:buSzTx/>
              <a:buFont typeface="Arial" panose="020B0604020202020204" pitchFamily="34" charset="0"/>
              <a:buChar char="•"/>
              <a:tabLst/>
              <a:defRPr/>
            </a:pPr>
            <a:r>
              <a:rPr kumimoji="0" lang="en-US" altLang="en-US" sz="3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How did they become a blackbody/thermal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3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radiation field</a:t>
            </a:r>
          </a:p>
          <a:p>
            <a:pPr marL="371475" marR="0" lvl="0" indent="-371475" algn="l" defTabSz="914400" rtl="0" eaLnBrk="1" fontAlgn="base" latinLnBrk="0" hangingPunct="1">
              <a:lnSpc>
                <a:spcPct val="100000"/>
              </a:lnSpc>
              <a:spcBef>
                <a:spcPct val="50000"/>
              </a:spcBef>
              <a:spcAft>
                <a:spcPct val="0"/>
              </a:spcAft>
              <a:buClr>
                <a:srgbClr val="000099"/>
              </a:buClr>
              <a:buSzTx/>
              <a:buFont typeface="Arial" panose="020B0604020202020204" pitchFamily="34" charset="0"/>
              <a:buChar char="•"/>
              <a:tabLst/>
              <a:defRPr/>
            </a:pPr>
            <a:r>
              <a:rPr kumimoji="0" lang="en-US" altLang="en-US" sz="3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At which time were they  scattered for the last time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3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(in other words,  what are we looking at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3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p>
        </p:txBody>
      </p:sp>
      <p:sp>
        <p:nvSpPr>
          <p:cNvPr id="941060" name="Text Box 4">
            <a:extLst>
              <a:ext uri="{FF2B5EF4-FFF2-40B4-BE49-F238E27FC236}">
                <a16:creationId xmlns:a16="http://schemas.microsoft.com/office/drawing/2014/main" id="{3842B16E-B057-4BF8-997A-06424E1A9150}"/>
              </a:ext>
            </a:extLst>
          </p:cNvPr>
          <p:cNvSpPr txBox="1">
            <a:spLocks noChangeArrowheads="1"/>
          </p:cNvSpPr>
          <p:nvPr/>
        </p:nvSpPr>
        <p:spPr bwMode="auto">
          <a:xfrm>
            <a:off x="0" y="115888"/>
            <a:ext cx="9144000" cy="823912"/>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44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Origin  CMB  Photons</a:t>
            </a:r>
            <a:endParaRPr kumimoji="0" lang="en-US" sz="1800" b="1" i="0" u="none" strike="noStrike" kern="1200" cap="none" spc="0" normalizeH="0" baseline="0" noProof="0" dirty="0">
              <a:ln>
                <a:noFill/>
              </a:ln>
              <a:solidFill>
                <a:srgbClr val="CC0099"/>
              </a:solidFill>
              <a:effectLst/>
              <a:uLnTx/>
              <a:uFillTx/>
              <a:latin typeface="Papyrus" pitchFamily="66" charset="0"/>
              <a:ea typeface="+mn-ea"/>
              <a:cs typeface="+mn-cs"/>
            </a:endParaRPr>
          </a:p>
        </p:txBody>
      </p:sp>
      <p:graphicFrame>
        <p:nvGraphicFramePr>
          <p:cNvPr id="14338" name="Object 2">
            <a:extLst>
              <a:ext uri="{FF2B5EF4-FFF2-40B4-BE49-F238E27FC236}">
                <a16:creationId xmlns:a16="http://schemas.microsoft.com/office/drawing/2014/main" id="{DFB234D6-17AE-4A48-8224-9A038511CF92}"/>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71737" name="Equation" r:id="rId4" imgW="114120" imgH="215640" progId="Equation.3">
                  <p:embed/>
                </p:oleObj>
              </mc:Choice>
              <mc:Fallback>
                <p:oleObj name="Equation" r:id="rId4" imgW="114120" imgH="215640" progId="Equation.3">
                  <p:embed/>
                  <p:pic>
                    <p:nvPicPr>
                      <p:cNvPr id="14338" name="Object 2">
                        <a:extLst>
                          <a:ext uri="{FF2B5EF4-FFF2-40B4-BE49-F238E27FC236}">
                            <a16:creationId xmlns:a16="http://schemas.microsoft.com/office/drawing/2014/main" id="{DFB234D6-17AE-4A48-8224-9A038511CF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4" name="WordArt 12">
            <a:extLst>
              <a:ext uri="{FF2B5EF4-FFF2-40B4-BE49-F238E27FC236}">
                <a16:creationId xmlns:a16="http://schemas.microsoft.com/office/drawing/2014/main" id="{6BD9578D-61BD-4405-9080-DFF59935DE07}"/>
              </a:ext>
            </a:extLst>
          </p:cNvPr>
          <p:cNvSpPr>
            <a:spLocks noChangeArrowheads="1" noChangeShapeType="1" noTextEdit="1"/>
          </p:cNvSpPr>
          <p:nvPr/>
        </p:nvSpPr>
        <p:spPr bwMode="auto">
          <a:xfrm>
            <a:off x="357188" y="1500188"/>
            <a:ext cx="719137" cy="874712"/>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Impact" panose="020B0806030902050204" pitchFamily="34" charset="0"/>
                <a:ea typeface="+mn-ea"/>
                <a:cs typeface="+mn-cs"/>
              </a:rPr>
              <a:t>!</a:t>
            </a:r>
          </a:p>
        </p:txBody>
      </p:sp>
      <p:sp>
        <p:nvSpPr>
          <p:cNvPr id="14345" name="WordArt 13">
            <a:extLst>
              <a:ext uri="{FF2B5EF4-FFF2-40B4-BE49-F238E27FC236}">
                <a16:creationId xmlns:a16="http://schemas.microsoft.com/office/drawing/2014/main" id="{38E1F39E-3C65-4CEE-9F30-8E2AB9672818}"/>
              </a:ext>
            </a:extLst>
          </p:cNvPr>
          <p:cNvSpPr>
            <a:spLocks noChangeArrowheads="1" noChangeShapeType="1" noTextEdit="1"/>
          </p:cNvSpPr>
          <p:nvPr/>
        </p:nvSpPr>
        <p:spPr bwMode="auto">
          <a:xfrm>
            <a:off x="8072438" y="1428750"/>
            <a:ext cx="719137" cy="87471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Impact" panose="020B0806030902050204" pitchFamily="34" charset="0"/>
                <a:ea typeface="+mn-ea"/>
                <a:cs typeface="+mn-cs"/>
              </a:rPr>
              <a:t>!</a:t>
            </a: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4" name="Rectangle 11">
            <a:extLst>
              <a:ext uri="{FF2B5EF4-FFF2-40B4-BE49-F238E27FC236}">
                <a16:creationId xmlns:a16="http://schemas.microsoft.com/office/drawing/2014/main" id="{6E9D5006-0539-48E6-BBB5-3864A07C0E87}"/>
              </a:ext>
            </a:extLst>
          </p:cNvPr>
          <p:cNvSpPr>
            <a:spLocks noChangeArrowheads="1"/>
          </p:cNvSpPr>
          <p:nvPr/>
        </p:nvSpPr>
        <p:spPr bwMode="auto">
          <a:xfrm>
            <a:off x="107950" y="1214438"/>
            <a:ext cx="8893175" cy="5310187"/>
          </a:xfrm>
          <a:prstGeom prst="rect">
            <a:avLst/>
          </a:prstGeom>
          <a:solidFill>
            <a:srgbClr val="FFFF99">
              <a:alpha val="58038"/>
            </a:srgbClr>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5" name="Rectangle 2">
            <a:extLst>
              <a:ext uri="{FF2B5EF4-FFF2-40B4-BE49-F238E27FC236}">
                <a16:creationId xmlns:a16="http://schemas.microsoft.com/office/drawing/2014/main" id="{97E93C48-BC6D-4672-9F0F-B903982269C6}"/>
              </a:ext>
            </a:extLst>
          </p:cNvPr>
          <p:cNvSpPr>
            <a:spLocks noChangeArrowheads="1"/>
          </p:cNvSpPr>
          <p:nvPr/>
        </p:nvSpPr>
        <p:spPr bwMode="auto">
          <a:xfrm>
            <a:off x="0" y="0"/>
            <a:ext cx="9144000" cy="1052513"/>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6" name="Text Box 3">
            <a:extLst>
              <a:ext uri="{FF2B5EF4-FFF2-40B4-BE49-F238E27FC236}">
                <a16:creationId xmlns:a16="http://schemas.microsoft.com/office/drawing/2014/main" id="{83D3F81E-44F8-4022-9A75-85341D42C5AB}"/>
              </a:ext>
            </a:extLst>
          </p:cNvPr>
          <p:cNvSpPr txBox="1">
            <a:spLocks noChangeArrowheads="1"/>
          </p:cNvSpPr>
          <p:nvPr/>
        </p:nvSpPr>
        <p:spPr bwMode="auto">
          <a:xfrm>
            <a:off x="285750" y="2786063"/>
            <a:ext cx="90360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3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Origin  CMB  photons:</a:t>
            </a:r>
          </a:p>
          <a:p>
            <a:pPr marL="371475" marR="0" lvl="0" indent="-371475" algn="l" defTabSz="914400" rtl="0" eaLnBrk="1" fontAlgn="base" latinLnBrk="0" hangingPunct="1">
              <a:lnSpc>
                <a:spcPct val="100000"/>
              </a:lnSpc>
              <a:spcBef>
                <a:spcPct val="50000"/>
              </a:spcBef>
              <a:spcAft>
                <a:spcPct val="0"/>
              </a:spcAft>
              <a:buClr>
                <a:srgbClr val="000099"/>
              </a:buClr>
              <a:buSzTx/>
              <a:buFont typeface="Arial" panose="020B0604020202020204" pitchFamily="34" charset="0"/>
              <a:buChar char="•"/>
              <a:tabLst/>
              <a:defRPr/>
            </a:pPr>
            <a:r>
              <a:rPr kumimoji="0" lang="en-US" altLang="en-US" sz="25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most were produced when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5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electrons &amp; positrons annihilated each other</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5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p>
          <a:p>
            <a:pPr marL="371475" marR="0" lvl="0" indent="-371475" algn="l" defTabSz="914400" rtl="0" eaLnBrk="1" fontAlgn="base" latinLnBrk="0" hangingPunct="1">
              <a:lnSpc>
                <a:spcPct val="100000"/>
              </a:lnSpc>
              <a:spcBef>
                <a:spcPct val="50000"/>
              </a:spcBef>
              <a:spcAft>
                <a:spcPct val="0"/>
              </a:spcAft>
              <a:buClr>
                <a:srgbClr val="000099"/>
              </a:buClr>
              <a:buSzTx/>
              <a:buFont typeface="Arial" panose="020B0604020202020204" pitchFamily="34" charset="0"/>
              <a:buChar char="•"/>
              <a:tabLst/>
              <a:defRPr/>
            </a:pPr>
            <a:r>
              <a:rPr kumimoji="0" lang="en-US" altLang="en-US" sz="25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(a  few  perhaps even at reheating phase inflation)</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 </a:t>
            </a:r>
          </a:p>
        </p:txBody>
      </p:sp>
      <p:sp>
        <p:nvSpPr>
          <p:cNvPr id="941060" name="Text Box 4">
            <a:extLst>
              <a:ext uri="{FF2B5EF4-FFF2-40B4-BE49-F238E27FC236}">
                <a16:creationId xmlns:a16="http://schemas.microsoft.com/office/drawing/2014/main" id="{13B5E305-9D2B-44D8-986A-009A9C3ADC21}"/>
              </a:ext>
            </a:extLst>
          </p:cNvPr>
          <p:cNvSpPr txBox="1">
            <a:spLocks noChangeArrowheads="1"/>
          </p:cNvSpPr>
          <p:nvPr/>
        </p:nvSpPr>
        <p:spPr bwMode="auto">
          <a:xfrm>
            <a:off x="0" y="115888"/>
            <a:ext cx="9144000" cy="823912"/>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44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Origin  CMB  Photons</a:t>
            </a:r>
            <a:endParaRPr kumimoji="0" lang="en-US" sz="1800" b="1" i="0" u="none" strike="noStrike" kern="1200" cap="none" spc="0" normalizeH="0" baseline="0" noProof="0" dirty="0">
              <a:ln>
                <a:noFill/>
              </a:ln>
              <a:solidFill>
                <a:srgbClr val="CC0099"/>
              </a:solidFill>
              <a:effectLst/>
              <a:uLnTx/>
              <a:uFillTx/>
              <a:latin typeface="Papyrus" pitchFamily="66" charset="0"/>
              <a:ea typeface="+mn-ea"/>
              <a:cs typeface="+mn-cs"/>
            </a:endParaRPr>
          </a:p>
        </p:txBody>
      </p:sp>
      <p:graphicFrame>
        <p:nvGraphicFramePr>
          <p:cNvPr id="15362" name="Object 2">
            <a:extLst>
              <a:ext uri="{FF2B5EF4-FFF2-40B4-BE49-F238E27FC236}">
                <a16:creationId xmlns:a16="http://schemas.microsoft.com/office/drawing/2014/main" id="{D11B6B86-45B3-47C2-BC37-CA702D3925FC}"/>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57402" name="Equation" r:id="rId4" imgW="114120" imgH="215640" progId="Equation.3">
                  <p:embed/>
                </p:oleObj>
              </mc:Choice>
              <mc:Fallback>
                <p:oleObj name="Equation" r:id="rId4" imgW="114120" imgH="215640" progId="Equation.3">
                  <p:embed/>
                  <p:pic>
                    <p:nvPicPr>
                      <p:cNvPr id="15362" name="Object 2">
                        <a:extLst>
                          <a:ext uri="{FF2B5EF4-FFF2-40B4-BE49-F238E27FC236}">
                            <a16:creationId xmlns:a16="http://schemas.microsoft.com/office/drawing/2014/main" id="{D11B6B86-45B3-47C2-BC37-CA702D392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8" name="WordArt 12">
            <a:extLst>
              <a:ext uri="{FF2B5EF4-FFF2-40B4-BE49-F238E27FC236}">
                <a16:creationId xmlns:a16="http://schemas.microsoft.com/office/drawing/2014/main" id="{78CB21C9-ACBC-4DE2-8EC8-0ABCFFFADD3D}"/>
              </a:ext>
            </a:extLst>
          </p:cNvPr>
          <p:cNvSpPr>
            <a:spLocks noChangeArrowheads="1" noChangeShapeType="1" noTextEdit="1"/>
          </p:cNvSpPr>
          <p:nvPr/>
        </p:nvSpPr>
        <p:spPr bwMode="auto">
          <a:xfrm>
            <a:off x="357188" y="1500188"/>
            <a:ext cx="719137" cy="874712"/>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Impact" panose="020B0806030902050204" pitchFamily="34" charset="0"/>
                <a:ea typeface="+mn-ea"/>
                <a:cs typeface="+mn-cs"/>
              </a:rPr>
              <a:t>!</a:t>
            </a:r>
          </a:p>
        </p:txBody>
      </p:sp>
      <p:sp>
        <p:nvSpPr>
          <p:cNvPr id="15369" name="WordArt 13">
            <a:extLst>
              <a:ext uri="{FF2B5EF4-FFF2-40B4-BE49-F238E27FC236}">
                <a16:creationId xmlns:a16="http://schemas.microsoft.com/office/drawing/2014/main" id="{35711C61-EE00-41AB-B1BF-ED4DA610F72D}"/>
              </a:ext>
            </a:extLst>
          </p:cNvPr>
          <p:cNvSpPr>
            <a:spLocks noChangeArrowheads="1" noChangeShapeType="1" noTextEdit="1"/>
          </p:cNvSpPr>
          <p:nvPr/>
        </p:nvSpPr>
        <p:spPr bwMode="auto">
          <a:xfrm>
            <a:off x="8072438" y="1428750"/>
            <a:ext cx="719137" cy="87471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Impact" panose="020B0806030902050204" pitchFamily="34" charset="0"/>
                <a:ea typeface="+mn-ea"/>
                <a:cs typeface="+mn-cs"/>
              </a:rPr>
              <a:t>!</a:t>
            </a:r>
          </a:p>
        </p:txBody>
      </p:sp>
      <p:pic>
        <p:nvPicPr>
          <p:cNvPr id="15370" name="Picture 8" descr="elecposit1">
            <a:extLst>
              <a:ext uri="{FF2B5EF4-FFF2-40B4-BE49-F238E27FC236}">
                <a16:creationId xmlns:a16="http://schemas.microsoft.com/office/drawing/2014/main" id="{EEA97C92-106C-4981-B88C-6BA56C06A90D}"/>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3071813" y="4429125"/>
            <a:ext cx="3311525" cy="742950"/>
          </a:xfrm>
          <a:noFill/>
        </p:spPr>
      </p:pic>
      <p:sp>
        <p:nvSpPr>
          <p:cNvPr id="15371" name="Rectangle 7">
            <a:extLst>
              <a:ext uri="{FF2B5EF4-FFF2-40B4-BE49-F238E27FC236}">
                <a16:creationId xmlns:a16="http://schemas.microsoft.com/office/drawing/2014/main" id="{5F710FC3-9063-42F4-836C-D503AC268284}"/>
              </a:ext>
            </a:extLst>
          </p:cNvPr>
          <p:cNvSpPr>
            <a:spLocks noChangeArrowheads="1"/>
          </p:cNvSpPr>
          <p:nvPr/>
        </p:nvSpPr>
        <p:spPr bwMode="auto">
          <a:xfrm>
            <a:off x="2571750" y="1500188"/>
            <a:ext cx="3240088" cy="1008062"/>
          </a:xfrm>
          <a:prstGeom prst="rect">
            <a:avLst/>
          </a:prstGeom>
          <a:solidFill>
            <a:srgbClr val="C0C0C0"/>
          </a:solidFill>
          <a:ln w="3810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2" name="Text Box 6">
            <a:extLst>
              <a:ext uri="{FF2B5EF4-FFF2-40B4-BE49-F238E27FC236}">
                <a16:creationId xmlns:a16="http://schemas.microsoft.com/office/drawing/2014/main" id="{6029A9D1-667C-4A08-BB5D-03C3DB94367C}"/>
              </a:ext>
            </a:extLst>
          </p:cNvPr>
          <p:cNvSpPr txBox="1">
            <a:spLocks noChangeArrowheads="1"/>
          </p:cNvSpPr>
          <p:nvPr/>
        </p:nvSpPr>
        <p:spPr bwMode="auto">
          <a:xfrm>
            <a:off x="1928813" y="1500188"/>
            <a:ext cx="554513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T  </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Arial" panose="020B0604020202020204" pitchFamily="34" charset="0"/>
              </a:rPr>
              <a:t>&lt;</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10</a:t>
            </a:r>
            <a:r>
              <a:rPr kumimoji="0" lang="en-US" altLang="en-US" sz="2400" b="0" i="0" u="none" strike="noStrike" kern="1200" cap="none" spc="0" normalizeH="0" baseline="30000" noProof="0">
                <a:ln>
                  <a:noFill/>
                </a:ln>
                <a:solidFill>
                  <a:srgbClr val="777777"/>
                </a:solidFill>
                <a:effectLst/>
                <a:uLnTx/>
                <a:uFillTx/>
                <a:latin typeface="Book Antiqua" panose="02040602050305030304" pitchFamily="18" charset="0"/>
                <a:ea typeface="+mn-ea"/>
                <a:cs typeface="+mn-cs"/>
              </a:rPr>
              <a:t>9 </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K</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mn-cs"/>
              </a:rPr>
              <a:t>              t  </a:t>
            </a:r>
            <a:r>
              <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Arial" panose="020B0604020202020204" pitchFamily="34" charset="0"/>
              </a:rPr>
              <a:t>~  1 min,  z ~ 10</a:t>
            </a:r>
            <a:r>
              <a:rPr kumimoji="0" lang="en-US" altLang="en-US" sz="2400" b="0" i="0" u="none" strike="noStrike" kern="1200" cap="none" spc="0" normalizeH="0" baseline="30000" noProof="0">
                <a:ln>
                  <a:noFill/>
                </a:ln>
                <a:solidFill>
                  <a:srgbClr val="777777"/>
                </a:solidFill>
                <a:effectLst/>
                <a:uLnTx/>
                <a:uFillTx/>
                <a:latin typeface="Book Antiqua" panose="02040602050305030304" pitchFamily="18" charset="0"/>
                <a:ea typeface="+mn-ea"/>
                <a:cs typeface="Arial" panose="020B0604020202020204" pitchFamily="34" charset="0"/>
              </a:rPr>
              <a:t>9</a:t>
            </a:r>
            <a:endParaRPr kumimoji="0" lang="en-US" altLang="en-US" sz="2400" b="0" i="0" u="none" strike="noStrike" kern="1200" cap="none" spc="0" normalizeH="0" baseline="0" noProof="0">
              <a:ln>
                <a:noFill/>
              </a:ln>
              <a:solidFill>
                <a:srgbClr val="777777"/>
              </a:solidFill>
              <a:effectLst/>
              <a:uLnTx/>
              <a:uFillTx/>
              <a:latin typeface="Book Antiqua" panose="02040602050305030304" pitchFamily="18" charset="0"/>
              <a:ea typeface="+mn-ea"/>
              <a:cs typeface="Arial" panose="020B0604020202020204" pitchFamily="34" charset="0"/>
            </a:endParaRP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8" name="Rectangle 11">
            <a:extLst>
              <a:ext uri="{FF2B5EF4-FFF2-40B4-BE49-F238E27FC236}">
                <a16:creationId xmlns:a16="http://schemas.microsoft.com/office/drawing/2014/main" id="{DC874CDB-5F71-4DE0-9DAE-1543C2CAE144}"/>
              </a:ext>
            </a:extLst>
          </p:cNvPr>
          <p:cNvSpPr>
            <a:spLocks noChangeArrowheads="1"/>
          </p:cNvSpPr>
          <p:nvPr/>
        </p:nvSpPr>
        <p:spPr bwMode="auto">
          <a:xfrm>
            <a:off x="107950" y="1700213"/>
            <a:ext cx="8856663" cy="4824412"/>
          </a:xfrm>
          <a:prstGeom prst="rect">
            <a:avLst/>
          </a:prstGeom>
          <a:solidFill>
            <a:srgbClr val="FFFF99">
              <a:alpha val="58038"/>
            </a:srgbClr>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9" name="Rectangle 2">
            <a:extLst>
              <a:ext uri="{FF2B5EF4-FFF2-40B4-BE49-F238E27FC236}">
                <a16:creationId xmlns:a16="http://schemas.microsoft.com/office/drawing/2014/main" id="{F9C20D52-B4D9-455A-95D6-447EFEF01F60}"/>
              </a:ext>
            </a:extLst>
          </p:cNvPr>
          <p:cNvSpPr>
            <a:spLocks noChangeArrowheads="1"/>
          </p:cNvSpPr>
          <p:nvPr/>
        </p:nvSpPr>
        <p:spPr bwMode="auto">
          <a:xfrm>
            <a:off x="0" y="0"/>
            <a:ext cx="9144000" cy="1125538"/>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90" name="Text Box 3">
            <a:extLst>
              <a:ext uri="{FF2B5EF4-FFF2-40B4-BE49-F238E27FC236}">
                <a16:creationId xmlns:a16="http://schemas.microsoft.com/office/drawing/2014/main" id="{92CCBDEB-C16B-464E-95F1-A8674B38296F}"/>
              </a:ext>
            </a:extLst>
          </p:cNvPr>
          <p:cNvSpPr txBox="1">
            <a:spLocks noChangeArrowheads="1"/>
          </p:cNvSpPr>
          <p:nvPr/>
        </p:nvSpPr>
        <p:spPr bwMode="auto">
          <a:xfrm>
            <a:off x="107950" y="1412875"/>
            <a:ext cx="9036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endPar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endParaRP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At the onset certainly not thermally distributed energies </a:t>
            </a:r>
          </a:p>
          <a:p>
            <a:pPr marL="371475" marR="0" lvl="0" indent="-371475" algn="l" defTabSz="914400" rtl="0" eaLnBrk="1" fontAlgn="base" latinLnBrk="0" hangingPunct="1">
              <a:lnSpc>
                <a:spcPct val="100000"/>
              </a:lnSpc>
              <a:spcBef>
                <a:spcPct val="50000"/>
              </a:spcBef>
              <a:spcAft>
                <a:spcPct val="0"/>
              </a:spcAft>
              <a:buClr>
                <a:srgbClr val="000099"/>
              </a:buClr>
              <a:buSzTx/>
              <a:buFontTx/>
              <a:buChar char="•"/>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Photons keep on being scattered back and forth until z ~ 1089, the epoch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of recombination.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Thermal equilibrium (blackbody spectrum) of photons reached within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2 months after their creation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endPar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endParaRP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Blackbody Spectrum produced through three scattering processes</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Garamond" panose="02020404030301010803" pitchFamily="18" charset="0"/>
                <a:ea typeface="+mn-ea"/>
                <a:cs typeface="+mn-cs"/>
                <a:sym typeface="Mathematica1" pitchFamily="2" charset="2"/>
              </a:rPr>
              <a:t>●</a:t>
            </a:r>
            <a:r>
              <a:rPr kumimoji="0" lang="en-US" altLang="en-US" sz="2000" b="1" i="0" u="none" strike="noStrike" kern="1200" cap="none" spc="0" normalizeH="0" baseline="0" noProof="0">
                <a:ln>
                  <a:noFill/>
                </a:ln>
                <a:solidFill>
                  <a:srgbClr val="000099"/>
                </a:solidFill>
                <a:effectLst/>
                <a:uLnTx/>
                <a:uFillTx/>
                <a:latin typeface="Garamond" panose="02020404030301010803" pitchFamily="18"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Compton scattering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Garamond" panose="02020404030301010803" pitchFamily="18"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Free-free  scattering</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Garamond" panose="02020404030301010803" pitchFamily="18"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Double Compton scattering</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endPar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endParaRPr>
          </a:p>
        </p:txBody>
      </p:sp>
      <p:sp>
        <p:nvSpPr>
          <p:cNvPr id="942084" name="Text Box 4">
            <a:extLst>
              <a:ext uri="{FF2B5EF4-FFF2-40B4-BE49-F238E27FC236}">
                <a16:creationId xmlns:a16="http://schemas.microsoft.com/office/drawing/2014/main" id="{21E03268-367C-4094-9E06-6496538DC025}"/>
              </a:ext>
            </a:extLst>
          </p:cNvPr>
          <p:cNvSpPr txBox="1">
            <a:spLocks noChangeArrowheads="1"/>
          </p:cNvSpPr>
          <p:nvPr/>
        </p:nvSpPr>
        <p:spPr bwMode="auto">
          <a:xfrm>
            <a:off x="0" y="115888"/>
            <a:ext cx="9144000" cy="823912"/>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4400" b="1" i="0" u="none" strike="noStrike" kern="1200" cap="none" spc="0" normalizeH="0" baseline="0" noProof="0" dirty="0">
                <a:ln>
                  <a:noFill/>
                </a:ln>
                <a:solidFill>
                  <a:srgbClr val="000099"/>
                </a:solidFill>
                <a:effectLst>
                  <a:outerShdw blurRad="38100" dist="38100" dir="2700000" algn="tl">
                    <a:srgbClr val="000000"/>
                  </a:outerShdw>
                </a:effectLst>
                <a:uLnTx/>
                <a:uFillTx/>
                <a:latin typeface="Papyrus" pitchFamily="66" charset="0"/>
                <a:ea typeface="+mn-ea"/>
                <a:cs typeface="+mn-cs"/>
              </a:rPr>
              <a:t>CMB  </a:t>
            </a:r>
            <a:r>
              <a:rPr kumimoji="0" lang="en-US" sz="4400" b="1" i="0" u="none" strike="noStrike" kern="1200" cap="none" spc="0" normalizeH="0" baseline="0" noProof="0" dirty="0" err="1">
                <a:ln>
                  <a:noFill/>
                </a:ln>
                <a:solidFill>
                  <a:srgbClr val="000099"/>
                </a:solidFill>
                <a:effectLst>
                  <a:outerShdw blurRad="38100" dist="38100" dir="2700000" algn="tl">
                    <a:srgbClr val="000000"/>
                  </a:outerShdw>
                </a:effectLst>
                <a:uLnTx/>
                <a:uFillTx/>
                <a:latin typeface="Papyrus" pitchFamily="66" charset="0"/>
                <a:ea typeface="+mn-ea"/>
                <a:cs typeface="+mn-cs"/>
              </a:rPr>
              <a:t>thermalization</a:t>
            </a:r>
            <a:endParaRPr kumimoji="0" lang="en-US" sz="1800" b="1" i="0" u="none" strike="noStrike" kern="1200" cap="none" spc="0" normalizeH="0" baseline="0" noProof="0" dirty="0">
              <a:ln>
                <a:noFill/>
              </a:ln>
              <a:solidFill>
                <a:srgbClr val="CC0099"/>
              </a:solidFill>
              <a:effectLst/>
              <a:uLnTx/>
              <a:uFillTx/>
              <a:latin typeface="Papyrus" pitchFamily="66" charset="0"/>
              <a:ea typeface="+mn-ea"/>
              <a:cs typeface="+mn-cs"/>
            </a:endParaRPr>
          </a:p>
        </p:txBody>
      </p:sp>
      <p:graphicFrame>
        <p:nvGraphicFramePr>
          <p:cNvPr id="16386" name="Object 5">
            <a:extLst>
              <a:ext uri="{FF2B5EF4-FFF2-40B4-BE49-F238E27FC236}">
                <a16:creationId xmlns:a16="http://schemas.microsoft.com/office/drawing/2014/main" id="{FACA6EBE-3565-4C65-8774-93D6CB023940}"/>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58426" name="Equation" r:id="rId4" imgW="114120" imgH="215640" progId="Equation.3">
                  <p:embed/>
                </p:oleObj>
              </mc:Choice>
              <mc:Fallback>
                <p:oleObj name="Equation" r:id="rId4" imgW="114120" imgH="215640" progId="Equation.3">
                  <p:embed/>
                  <p:pic>
                    <p:nvPicPr>
                      <p:cNvPr id="16386" name="Object 5">
                        <a:extLst>
                          <a:ext uri="{FF2B5EF4-FFF2-40B4-BE49-F238E27FC236}">
                            <a16:creationId xmlns:a16="http://schemas.microsoft.com/office/drawing/2014/main" id="{FACA6EBE-3565-4C65-8774-93D6CB0239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F4A99B2-CB92-4550-A794-77A4DD030A06}"/>
              </a:ext>
            </a:extLst>
          </p:cNvPr>
          <p:cNvSpPr>
            <a:spLocks noChangeArrowheads="1"/>
          </p:cNvSpPr>
          <p:nvPr/>
        </p:nvSpPr>
        <p:spPr bwMode="auto">
          <a:xfrm>
            <a:off x="107950" y="1557338"/>
            <a:ext cx="8785225" cy="5184775"/>
          </a:xfrm>
          <a:prstGeom prst="rect">
            <a:avLst/>
          </a:prstGeom>
          <a:solidFill>
            <a:srgbClr val="FFFF99">
              <a:alpha val="58038"/>
            </a:srgbClr>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3" name="Rectangle 3">
            <a:extLst>
              <a:ext uri="{FF2B5EF4-FFF2-40B4-BE49-F238E27FC236}">
                <a16:creationId xmlns:a16="http://schemas.microsoft.com/office/drawing/2014/main" id="{BBA5A79B-C076-483A-8C64-172D5C5645C4}"/>
              </a:ext>
            </a:extLst>
          </p:cNvPr>
          <p:cNvSpPr>
            <a:spLocks noChangeArrowheads="1"/>
          </p:cNvSpPr>
          <p:nvPr/>
        </p:nvSpPr>
        <p:spPr bwMode="auto">
          <a:xfrm>
            <a:off x="0" y="0"/>
            <a:ext cx="9144000" cy="1125538"/>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4" name="Text Box 4">
            <a:extLst>
              <a:ext uri="{FF2B5EF4-FFF2-40B4-BE49-F238E27FC236}">
                <a16:creationId xmlns:a16="http://schemas.microsoft.com/office/drawing/2014/main" id="{7B110D7C-4347-4E1D-9B5A-3EA9AC05B40E}"/>
              </a:ext>
            </a:extLst>
          </p:cNvPr>
          <p:cNvSpPr txBox="1">
            <a:spLocks noChangeArrowheads="1"/>
          </p:cNvSpPr>
          <p:nvPr/>
        </p:nvSpPr>
        <p:spPr bwMode="auto">
          <a:xfrm>
            <a:off x="107950" y="1700213"/>
            <a:ext cx="9036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Thermalization through three scattering processes</a:t>
            </a:r>
          </a:p>
          <a:p>
            <a:pPr marL="371475" marR="0" lvl="0" indent="-371475" algn="l" defTabSz="914400" rtl="0" eaLnBrk="1" fontAlgn="base" latinLnBrk="0" hangingPunct="1">
              <a:lnSpc>
                <a:spcPct val="100000"/>
              </a:lnSpc>
              <a:spcBef>
                <a:spcPct val="50000"/>
              </a:spcBef>
              <a:spcAft>
                <a:spcPct val="0"/>
              </a:spcAft>
              <a:buClr>
                <a:srgbClr val="000000"/>
              </a:buClr>
              <a:buSzTx/>
              <a:buFontTx/>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Garamond" panose="02020404030301010803" pitchFamily="18" charset="0"/>
                <a:ea typeface="+mn-ea"/>
                <a:cs typeface="+mn-cs"/>
                <a:sym typeface="Mathematica1" pitchFamily="2" charset="2"/>
              </a:rPr>
              <a:t>●</a:t>
            </a:r>
            <a:r>
              <a:rPr kumimoji="0" lang="en-US" altLang="en-US" sz="2000" b="1" i="0" u="none" strike="noStrike" kern="1200" cap="none" spc="0" normalizeH="0" baseline="0" noProof="0">
                <a:ln>
                  <a:noFill/>
                </a:ln>
                <a:solidFill>
                  <a:srgbClr val="000099"/>
                </a:solidFill>
                <a:effectLst/>
                <a:uLnTx/>
                <a:uFillTx/>
                <a:latin typeface="Garamond" panose="02020404030301010803" pitchFamily="18"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Compton scattering                               </a:t>
            </a:r>
            <a:r>
              <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sym typeface="Mathematica1" pitchFamily="2" charset="2"/>
              </a:rPr>
              <a:t>+ dominant energy redistribution</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Garamond" panose="02020404030301010803" pitchFamily="18"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Free-free scattering                               </a:t>
            </a:r>
            <a:r>
              <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sym typeface="Mathematica1" pitchFamily="2" charset="2"/>
              </a:rPr>
              <a:t>+ creates new photons to</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 </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Garamond" panose="02020404030301010803" pitchFamily="18" charset="0"/>
                <a:ea typeface="+mn-ea"/>
                <a:cs typeface="+mn-cs"/>
                <a:sym typeface="Mathematica1" pitchFamily="2" charset="2"/>
              </a:rPr>
              <a:t>●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Double Compton scattering</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sym typeface="Mathematica1" pitchFamily="2" charset="2"/>
              </a:rPr>
              <a:t>adjust spectrum to Planck</a:t>
            </a:r>
          </a:p>
          <a:p>
            <a:pPr marL="371475" marR="0" lvl="0" indent="-371475" algn="l" defTabSz="914400" rtl="0" eaLnBrk="1" fontAlgn="base" latinLnBrk="0" hangingPunct="1">
              <a:lnSpc>
                <a:spcPct val="100000"/>
              </a:lnSpc>
              <a:spcBef>
                <a:spcPct val="50000"/>
              </a:spcBef>
              <a:spcAft>
                <a:spcPct val="0"/>
              </a:spcAft>
              <a:buClr>
                <a:srgbClr val="000099"/>
              </a:buClr>
              <a:buSzTx/>
              <a:buFontTx/>
              <a:buNone/>
              <a:tabLst/>
              <a:defRPr/>
            </a:pPr>
            <a:endPar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sym typeface="Mathematica1" pitchFamily="2" charset="2"/>
            </a:endParaRP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Char char="·"/>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While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Compton scattering</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manages to redistribute the energy of the </a:t>
            </a: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photons, it cannot adjust the number of photons.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Free-free scattering</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and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Double Compton scattering</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manage to do so … </a:t>
            </a: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endPar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endParaRP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Char char="·"/>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But … </a:t>
            </a: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r>
              <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sym typeface="Mathematica1" pitchFamily="2" charset="2"/>
              </a:rPr>
              <a:t>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only before z &lt; 10</a:t>
            </a:r>
            <a:r>
              <a:rPr kumimoji="0" lang="en-US" altLang="en-US" sz="2000" b="1" i="0" u="none" strike="noStrike" kern="1200" cap="none" spc="0" normalizeH="0" baseline="30000" noProof="0">
                <a:ln>
                  <a:noFill/>
                </a:ln>
                <a:solidFill>
                  <a:srgbClr val="000099"/>
                </a:solidFill>
                <a:effectLst/>
                <a:uLnTx/>
                <a:uFillTx/>
                <a:latin typeface="Papyrus" panose="03070502060502030205" pitchFamily="66" charset="0"/>
                <a:ea typeface="+mn-ea"/>
                <a:cs typeface="+mn-cs"/>
                <a:sym typeface="Mathematica1" pitchFamily="2" charset="2"/>
              </a:rPr>
              <a:t>5</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 after that the interaction times too long  ….</a:t>
            </a:r>
          </a:p>
        </p:txBody>
      </p:sp>
      <p:sp>
        <p:nvSpPr>
          <p:cNvPr id="951301" name="Text Box 5">
            <a:extLst>
              <a:ext uri="{FF2B5EF4-FFF2-40B4-BE49-F238E27FC236}">
                <a16:creationId xmlns:a16="http://schemas.microsoft.com/office/drawing/2014/main" id="{6D055317-05E1-4843-8DEF-90F2A7C65479}"/>
              </a:ext>
            </a:extLst>
          </p:cNvPr>
          <p:cNvSpPr txBox="1">
            <a:spLocks noChangeArrowheads="1"/>
          </p:cNvSpPr>
          <p:nvPr/>
        </p:nvSpPr>
        <p:spPr bwMode="auto">
          <a:xfrm>
            <a:off x="0" y="115888"/>
            <a:ext cx="9144000" cy="823912"/>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a:ln>
                  <a:noFill/>
                </a:ln>
                <a:solidFill>
                  <a:srgbClr val="000099"/>
                </a:solidFill>
                <a:effectLst/>
                <a:uLnTx/>
                <a:uFillTx/>
                <a:latin typeface="Papyrus" pitchFamily="66" charset="0"/>
                <a:ea typeface="+mn-ea"/>
                <a:cs typeface="+mn-cs"/>
              </a:rPr>
              <a:t>            </a:t>
            </a:r>
            <a:r>
              <a:rPr kumimoji="0" lang="en-US" sz="4400" b="1" i="0" u="none" strike="noStrike" kern="1200" cap="none" spc="0" normalizeH="0" baseline="0" noProof="0">
                <a:ln>
                  <a:noFill/>
                </a:ln>
                <a:solidFill>
                  <a:srgbClr val="000099"/>
                </a:solidFill>
                <a:effectLst>
                  <a:outerShdw blurRad="38100" dist="38100" dir="2700000" algn="tl">
                    <a:srgbClr val="000000"/>
                  </a:outerShdw>
                </a:effectLst>
                <a:uLnTx/>
                <a:uFillTx/>
                <a:latin typeface="Papyrus" pitchFamily="66" charset="0"/>
                <a:ea typeface="+mn-ea"/>
                <a:cs typeface="+mn-cs"/>
              </a:rPr>
              <a:t>CMB Thermalization</a:t>
            </a:r>
            <a:endParaRPr kumimoji="0" lang="en-US" sz="1800" b="1" i="0" u="none" strike="noStrike" kern="1200" cap="none" spc="0" normalizeH="0" baseline="0" noProof="0">
              <a:ln>
                <a:noFill/>
              </a:ln>
              <a:solidFill>
                <a:srgbClr val="CC0099"/>
              </a:solidFill>
              <a:effectLst/>
              <a:uLnTx/>
              <a:uFillTx/>
              <a:latin typeface="Papyrus" pitchFamily="66" charset="0"/>
              <a:ea typeface="+mn-ea"/>
              <a:cs typeface="+mn-cs"/>
            </a:endParaRPr>
          </a:p>
        </p:txBody>
      </p:sp>
      <p:graphicFrame>
        <p:nvGraphicFramePr>
          <p:cNvPr id="17410" name="Object 6">
            <a:extLst>
              <a:ext uri="{FF2B5EF4-FFF2-40B4-BE49-F238E27FC236}">
                <a16:creationId xmlns:a16="http://schemas.microsoft.com/office/drawing/2014/main" id="{2B84AD78-1187-494E-A92B-C065F9CE26B5}"/>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59450" name="Equation" r:id="rId4" imgW="114120" imgH="215640" progId="Equation.3">
                  <p:embed/>
                </p:oleObj>
              </mc:Choice>
              <mc:Fallback>
                <p:oleObj name="Equation" r:id="rId4" imgW="114120" imgH="215640" progId="Equation.3">
                  <p:embed/>
                  <p:pic>
                    <p:nvPicPr>
                      <p:cNvPr id="17410" name="Object 6">
                        <a:extLst>
                          <a:ext uri="{FF2B5EF4-FFF2-40B4-BE49-F238E27FC236}">
                            <a16:creationId xmlns:a16="http://schemas.microsoft.com/office/drawing/2014/main" id="{2B84AD78-1187-494E-A92B-C065F9CE2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9A238405-9869-48C0-BB98-93E1EDF9AC2B}"/>
              </a:ext>
            </a:extLst>
          </p:cNvPr>
          <p:cNvSpPr>
            <a:spLocks noChangeArrowheads="1"/>
          </p:cNvSpPr>
          <p:nvPr/>
        </p:nvSpPr>
        <p:spPr bwMode="auto">
          <a:xfrm>
            <a:off x="107950" y="1341438"/>
            <a:ext cx="8856663" cy="5183187"/>
          </a:xfrm>
          <a:prstGeom prst="rect">
            <a:avLst/>
          </a:prstGeom>
          <a:solidFill>
            <a:srgbClr val="FFFF99">
              <a:alpha val="58038"/>
            </a:srgbClr>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7" name="Rectangle 3">
            <a:extLst>
              <a:ext uri="{FF2B5EF4-FFF2-40B4-BE49-F238E27FC236}">
                <a16:creationId xmlns:a16="http://schemas.microsoft.com/office/drawing/2014/main" id="{9DB2120E-C954-4DE1-A8D6-FA43C9838CF7}"/>
              </a:ext>
            </a:extLst>
          </p:cNvPr>
          <p:cNvSpPr>
            <a:spLocks noChangeArrowheads="1"/>
          </p:cNvSpPr>
          <p:nvPr/>
        </p:nvSpPr>
        <p:spPr bwMode="auto">
          <a:xfrm>
            <a:off x="0" y="0"/>
            <a:ext cx="9144000" cy="1125538"/>
          </a:xfrm>
          <a:prstGeom prst="rect">
            <a:avLst/>
          </a:prstGeom>
          <a:solidFill>
            <a:srgbClr val="FFFF99"/>
          </a:solidFill>
          <a:ln w="38100">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8" name="Text Box 4">
            <a:extLst>
              <a:ext uri="{FF2B5EF4-FFF2-40B4-BE49-F238E27FC236}">
                <a16:creationId xmlns:a16="http://schemas.microsoft.com/office/drawing/2014/main" id="{03D973CF-A110-484D-8CFF-3FC64849A17D}"/>
              </a:ext>
            </a:extLst>
          </p:cNvPr>
          <p:cNvSpPr txBox="1">
            <a:spLocks noChangeArrowheads="1"/>
          </p:cNvSpPr>
          <p:nvPr/>
        </p:nvSpPr>
        <p:spPr bwMode="auto">
          <a:xfrm>
            <a:off x="0" y="1412875"/>
            <a:ext cx="90360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Following this thermalization, a perfect blackbody photon spectrum </a:t>
            </a: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r>
              <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rPr>
              <a:t>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rPr>
              <a:t>has emerged</a:t>
            </a:r>
            <a:r>
              <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rPr>
              <a:t>:</a:t>
            </a: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endPar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endPar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endPar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endPar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endParaRP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r>
              <a:rPr kumimoji="0" lang="en-US" altLang="en-US" sz="2000" b="1" i="0" u="none" strike="noStrike" kern="1200" cap="none" spc="0" normalizeH="0" baseline="0" noProof="0">
                <a:ln>
                  <a:noFill/>
                </a:ln>
                <a:solidFill>
                  <a:srgbClr val="000000"/>
                </a:solidFill>
                <a:effectLst/>
                <a:uLnTx/>
                <a:uFillTx/>
                <a:latin typeface="Papyrus" panose="03070502060502030205" pitchFamily="66" charset="0"/>
                <a:ea typeface="+mn-ea"/>
                <a:cs typeface="+mn-cs"/>
                <a:sym typeface="Mathematica1" pitchFamily="2" charset="2"/>
              </a:rPr>
              <a:t>    </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This is the ULTIMATE proof of the HOT BIG BANG  </a:t>
            </a: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endPar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endParaRP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endPar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endParaRP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  Note:  after  z ~ 10</a:t>
            </a:r>
            <a:r>
              <a:rPr kumimoji="0" lang="en-US" altLang="en-US" sz="2000" b="1" i="0" u="none" strike="noStrike" kern="1200" cap="none" spc="0" normalizeH="0" baseline="30000" noProof="0">
                <a:ln>
                  <a:noFill/>
                </a:ln>
                <a:solidFill>
                  <a:srgbClr val="000099"/>
                </a:solidFill>
                <a:effectLst/>
                <a:uLnTx/>
                <a:uFillTx/>
                <a:latin typeface="Papyrus" panose="03070502060502030205" pitchFamily="66" charset="0"/>
                <a:ea typeface="+mn-ea"/>
                <a:cs typeface="+mn-cs"/>
                <a:sym typeface="Mathematica1" pitchFamily="2" charset="2"/>
              </a:rPr>
              <a:t>5</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till recombination, the interaction between electrons and </a:t>
            </a:r>
          </a:p>
          <a:p>
            <a:pPr marL="371475" marR="0" lvl="0" indent="-371475" algn="l" defTabSz="914400" rtl="0" eaLnBrk="1" fontAlgn="base" latinLnBrk="0" hangingPunct="1">
              <a:lnSpc>
                <a:spcPct val="100000"/>
              </a:lnSpc>
              <a:spcBef>
                <a:spcPct val="50000"/>
              </a:spcBef>
              <a:spcAft>
                <a:spcPct val="0"/>
              </a:spcAft>
              <a:buClr>
                <a:srgbClr val="000099"/>
              </a:buClr>
              <a:buSzTx/>
              <a:buFont typeface="Mathematica1" pitchFamily="2" charset="2"/>
              <a:buNone/>
              <a:tabLst/>
              <a:defRPr/>
            </a:pP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photons exclusively by   </a:t>
            </a:r>
            <a:r>
              <a:rPr kumimoji="0" lang="en-US" altLang="en-US" sz="2000" b="1" i="0" u="none" strike="noStrike" kern="1200" cap="none" spc="0" normalizeH="0" baseline="0" noProof="0">
                <a:ln>
                  <a:noFill/>
                </a:ln>
                <a:solidFill>
                  <a:srgbClr val="CC0000"/>
                </a:solidFill>
                <a:effectLst/>
                <a:uLnTx/>
                <a:uFillTx/>
                <a:latin typeface="Papyrus" panose="03070502060502030205" pitchFamily="66" charset="0"/>
                <a:ea typeface="+mn-ea"/>
                <a:cs typeface="+mn-cs"/>
                <a:sym typeface="Mathematica1" pitchFamily="2" charset="2"/>
              </a:rPr>
              <a:t>Thomson Scattering</a:t>
            </a:r>
            <a:r>
              <a:rPr kumimoji="0" lang="en-US" altLang="en-US" sz="2000" b="1" i="0" u="none" strike="noStrike" kern="1200" cap="none" spc="0" normalizeH="0" baseline="0" noProof="0">
                <a:ln>
                  <a:noFill/>
                </a:ln>
                <a:solidFill>
                  <a:srgbClr val="000099"/>
                </a:solidFill>
                <a:effectLst/>
                <a:uLnTx/>
                <a:uFillTx/>
                <a:latin typeface="Papyrus" panose="03070502060502030205" pitchFamily="66" charset="0"/>
                <a:ea typeface="+mn-ea"/>
                <a:cs typeface="+mn-cs"/>
                <a:sym typeface="Mathematica1" pitchFamily="2" charset="2"/>
              </a:rPr>
              <a:t> </a:t>
            </a:r>
          </a:p>
        </p:txBody>
      </p:sp>
      <p:sp>
        <p:nvSpPr>
          <p:cNvPr id="952325" name="Text Box 5">
            <a:extLst>
              <a:ext uri="{FF2B5EF4-FFF2-40B4-BE49-F238E27FC236}">
                <a16:creationId xmlns:a16="http://schemas.microsoft.com/office/drawing/2014/main" id="{E08C40B7-42F0-44B1-B7AD-7D13D4FFA3EB}"/>
              </a:ext>
            </a:extLst>
          </p:cNvPr>
          <p:cNvSpPr txBox="1">
            <a:spLocks noChangeArrowheads="1"/>
          </p:cNvSpPr>
          <p:nvPr/>
        </p:nvSpPr>
        <p:spPr bwMode="auto">
          <a:xfrm>
            <a:off x="0" y="115888"/>
            <a:ext cx="9144000" cy="823912"/>
          </a:xfrm>
          <a:prstGeom prst="rect">
            <a:avLst/>
          </a:prstGeom>
          <a:noFill/>
          <a:ln w="9525">
            <a:noFill/>
            <a:miter lim="800000"/>
            <a:headEnd/>
            <a:tailEnd/>
          </a:ln>
          <a:effectLst/>
        </p:spPr>
        <p:txBody>
          <a:bodyPr>
            <a:spAutoFit/>
          </a:bodyPr>
          <a:lstStyle/>
          <a:p>
            <a:pPr marL="371475" marR="0" lvl="0" indent="-371475" algn="l" defTabSz="914400" rtl="0" eaLnBrk="1" fontAlgn="base" latinLnBrk="0" hangingPunct="1">
              <a:lnSpc>
                <a:spcPct val="100000"/>
              </a:lnSpc>
              <a:spcBef>
                <a:spcPct val="50000"/>
              </a:spcBef>
              <a:spcAft>
                <a:spcPct val="0"/>
              </a:spcAft>
              <a:buClrTx/>
              <a:buSzTx/>
              <a:buFontTx/>
              <a:buNone/>
              <a:tabLst/>
              <a:defRPr/>
            </a:pPr>
            <a:r>
              <a:rPr kumimoji="0" lang="en-US" sz="4800" b="1" i="0" u="none" strike="noStrike" kern="1200" cap="none" spc="0" normalizeH="0" baseline="0" noProof="0">
                <a:ln>
                  <a:noFill/>
                </a:ln>
                <a:solidFill>
                  <a:srgbClr val="000099"/>
                </a:solidFill>
                <a:effectLst/>
                <a:uLnTx/>
                <a:uFillTx/>
                <a:latin typeface="Papyrus" pitchFamily="66" charset="0"/>
                <a:ea typeface="+mn-ea"/>
                <a:cs typeface="+mn-cs"/>
              </a:rPr>
              <a:t>            </a:t>
            </a:r>
            <a:r>
              <a:rPr kumimoji="0" lang="en-US" sz="4400" b="1" i="0" u="none" strike="noStrike" kern="1200" cap="none" spc="0" normalizeH="0" baseline="0" noProof="0">
                <a:ln>
                  <a:noFill/>
                </a:ln>
                <a:solidFill>
                  <a:srgbClr val="000099"/>
                </a:solidFill>
                <a:effectLst>
                  <a:outerShdw blurRad="38100" dist="38100" dir="2700000" algn="tl">
                    <a:srgbClr val="000000"/>
                  </a:outerShdw>
                </a:effectLst>
                <a:uLnTx/>
                <a:uFillTx/>
                <a:latin typeface="Papyrus" pitchFamily="66" charset="0"/>
                <a:ea typeface="+mn-ea"/>
                <a:cs typeface="+mn-cs"/>
              </a:rPr>
              <a:t>CMB Thermalization</a:t>
            </a:r>
            <a:endParaRPr kumimoji="0" lang="en-US" sz="1800" b="1" i="0" u="none" strike="noStrike" kern="1200" cap="none" spc="0" normalizeH="0" baseline="0" noProof="0">
              <a:ln>
                <a:noFill/>
              </a:ln>
              <a:solidFill>
                <a:srgbClr val="CC0099"/>
              </a:solidFill>
              <a:effectLst/>
              <a:uLnTx/>
              <a:uFillTx/>
              <a:latin typeface="Papyrus" pitchFamily="66" charset="0"/>
              <a:ea typeface="+mn-ea"/>
              <a:cs typeface="+mn-cs"/>
            </a:endParaRPr>
          </a:p>
        </p:txBody>
      </p:sp>
      <p:graphicFrame>
        <p:nvGraphicFramePr>
          <p:cNvPr id="18434" name="Object 6">
            <a:extLst>
              <a:ext uri="{FF2B5EF4-FFF2-40B4-BE49-F238E27FC236}">
                <a16:creationId xmlns:a16="http://schemas.microsoft.com/office/drawing/2014/main" id="{39272D46-80D5-4EFD-9078-8632F389D810}"/>
              </a:ext>
            </a:extLst>
          </p:cNvPr>
          <p:cNvGraphicFramePr>
            <a:graphicFrameLocks noGrp="1" noChangeAspect="1"/>
          </p:cNvGraphicFramePr>
          <p:nvPr>
            <p:ph sz="half" idx="1"/>
          </p:nvPr>
        </p:nvGraphicFramePr>
        <p:xfrm>
          <a:off x="2419350" y="3754438"/>
          <a:ext cx="114300" cy="215900"/>
        </p:xfrm>
        <a:graphic>
          <a:graphicData uri="http://schemas.openxmlformats.org/presentationml/2006/ole">
            <mc:AlternateContent xmlns:mc="http://schemas.openxmlformats.org/markup-compatibility/2006">
              <mc:Choice xmlns:v="urn:schemas-microsoft-com:vml" Requires="v">
                <p:oleObj spid="_x0000_s360474" name="Equation" r:id="rId4" imgW="114120" imgH="215640" progId="Equation.3">
                  <p:embed/>
                </p:oleObj>
              </mc:Choice>
              <mc:Fallback>
                <p:oleObj name="Equation" r:id="rId4" imgW="114120" imgH="215640" progId="Equation.3">
                  <p:embed/>
                  <p:pic>
                    <p:nvPicPr>
                      <p:cNvPr id="18434" name="Object 6">
                        <a:extLst>
                          <a:ext uri="{FF2B5EF4-FFF2-40B4-BE49-F238E27FC236}">
                            <a16:creationId xmlns:a16="http://schemas.microsoft.com/office/drawing/2014/main" id="{39272D46-80D5-4EFD-9078-8632F389D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50" y="37544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0" name="AutoShape 7">
            <a:extLst>
              <a:ext uri="{FF2B5EF4-FFF2-40B4-BE49-F238E27FC236}">
                <a16:creationId xmlns:a16="http://schemas.microsoft.com/office/drawing/2014/main" id="{A8156BB4-2072-4F4C-BC96-6DD97EA501CA}"/>
              </a:ext>
            </a:extLst>
          </p:cNvPr>
          <p:cNvSpPr>
            <a:spLocks noChangeArrowheads="1"/>
          </p:cNvSpPr>
          <p:nvPr/>
        </p:nvSpPr>
        <p:spPr bwMode="auto">
          <a:xfrm>
            <a:off x="2195513" y="2420938"/>
            <a:ext cx="5184775" cy="1439862"/>
          </a:xfrm>
          <a:prstGeom prst="roundRect">
            <a:avLst>
              <a:gd name="adj" fmla="val 16667"/>
            </a:avLst>
          </a:prstGeom>
          <a:solidFill>
            <a:srgbClr val="FFFF00"/>
          </a:solidFill>
          <a:ln w="38100">
            <a:solidFill>
              <a:srgbClr val="00008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8441" name="Picture 8" descr="cmbplanck">
            <a:extLst>
              <a:ext uri="{FF2B5EF4-FFF2-40B4-BE49-F238E27FC236}">
                <a16:creationId xmlns:a16="http://schemas.microsoft.com/office/drawing/2014/main" id="{07266D7E-B43A-4195-8879-83AB6C291FFC}"/>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2124075" y="2349500"/>
            <a:ext cx="4895850" cy="1450975"/>
          </a:xfrm>
          <a:noFill/>
        </p:spPr>
      </p:pic>
      <p:sp>
        <p:nvSpPr>
          <p:cNvPr id="18442" name="WordArt 9">
            <a:extLst>
              <a:ext uri="{FF2B5EF4-FFF2-40B4-BE49-F238E27FC236}">
                <a16:creationId xmlns:a16="http://schemas.microsoft.com/office/drawing/2014/main" id="{89E2AECA-1667-4ACE-8BA5-80E5C4DEC488}"/>
              </a:ext>
            </a:extLst>
          </p:cNvPr>
          <p:cNvSpPr>
            <a:spLocks noChangeArrowheads="1" noChangeShapeType="1" noTextEdit="1"/>
          </p:cNvSpPr>
          <p:nvPr/>
        </p:nvSpPr>
        <p:spPr bwMode="auto">
          <a:xfrm>
            <a:off x="7812088" y="3789363"/>
            <a:ext cx="719137" cy="874712"/>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Impact" panose="020B0806030902050204" pitchFamily="34" charset="0"/>
                <a:ea typeface="+mn-ea"/>
                <a:cs typeface="+mn-cs"/>
              </a:rPr>
              <a:t>!</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214313" y="1214438"/>
            <a:ext cx="9720263" cy="42941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Radiation</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&amp;</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Matter</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1848238530"/>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26D1D-C211-43C2-96BE-12C78223C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80728"/>
            <a:ext cx="8424936" cy="5676778"/>
          </a:xfrm>
          <a:prstGeom prst="rect">
            <a:avLst/>
          </a:prstGeom>
          <a:solidFill>
            <a:srgbClr val="FFFFFF"/>
          </a:solidFill>
        </p:spPr>
      </p:pic>
      <p:sp>
        <p:nvSpPr>
          <p:cNvPr id="5" name="Rectangle 5">
            <a:extLst>
              <a:ext uri="{FF2B5EF4-FFF2-40B4-BE49-F238E27FC236}">
                <a16:creationId xmlns:a16="http://schemas.microsoft.com/office/drawing/2014/main" id="{EE2DDFFA-F5E9-4C72-BB36-7B2646BDCE76}"/>
              </a:ext>
            </a:extLst>
          </p:cNvPr>
          <p:cNvSpPr txBox="1">
            <a:spLocks noChangeArrowheads="1"/>
          </p:cNvSpPr>
          <p:nvPr/>
        </p:nvSpPr>
        <p:spPr>
          <a:xfrm>
            <a:off x="395536" y="61389"/>
            <a:ext cx="10404475" cy="1052513"/>
          </a:xfrm>
          <a:prstGeom prst="rect">
            <a:avLst/>
          </a:prstGeom>
          <a:ln w="6350" cap="rnd">
            <a:noFill/>
          </a:ln>
        </p:spPr>
        <p:txBody>
          <a:bodyPr vert="horz" anchor="b" anchorCtr="0">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a:ln w="3200">
                  <a:solidFill>
                    <a:srgbClr val="444D26">
                      <a:shade val="75000"/>
                      <a:alpha val="25000"/>
                    </a:srgbClr>
                  </a:solidFill>
                  <a:prstDash val="solid"/>
                  <a:round/>
                </a:ln>
                <a:solidFill>
                  <a:srgbClr val="CC0000"/>
                </a:solidFill>
                <a:effectLst>
                  <a:innerShdw blurRad="50800" dist="25400" dir="13500000">
                    <a:prstClr val="black">
                      <a:alpha val="70000"/>
                    </a:prstClr>
                  </a:innerShdw>
                </a:effectLst>
                <a:uLnTx/>
                <a:uFillTx/>
                <a:latin typeface="Papyrus" pitchFamily="66" charset="0"/>
                <a:ea typeface="+mj-ea"/>
                <a:cs typeface="+mj-cs"/>
              </a:rPr>
              <a:t>     </a:t>
            </a:r>
            <a:r>
              <a:rPr lang="en-US" sz="6000" b="1" dirty="0">
                <a:ln w="3200">
                  <a:solidFill>
                    <a:srgbClr val="444D26">
                      <a:shade val="75000"/>
                      <a:alpha val="25000"/>
                    </a:srgbClr>
                  </a:solidFill>
                  <a:prstDash val="solid"/>
                  <a:round/>
                </a:ln>
                <a:solidFill>
                  <a:sysClr val="windowText" lastClr="000000">
                    <a:lumMod val="85000"/>
                    <a:lumOff val="15000"/>
                  </a:sysClr>
                </a:solidFill>
                <a:latin typeface="Constantia"/>
              </a:rPr>
              <a:t>CMB </a:t>
            </a:r>
            <a:r>
              <a:rPr lang="en-US" sz="6000" b="1" dirty="0" err="1">
                <a:ln w="3200">
                  <a:solidFill>
                    <a:srgbClr val="444D26">
                      <a:shade val="75000"/>
                      <a:alpha val="25000"/>
                    </a:srgbClr>
                  </a:solidFill>
                  <a:prstDash val="solid"/>
                  <a:round/>
                </a:ln>
                <a:solidFill>
                  <a:sysClr val="windowText" lastClr="000000">
                    <a:lumMod val="85000"/>
                    <a:lumOff val="15000"/>
                  </a:sysClr>
                </a:solidFill>
                <a:latin typeface="Constantia"/>
              </a:rPr>
              <a:t>hermalization</a:t>
            </a:r>
            <a:endParaRPr kumimoji="0" lang="en-US" sz="6000" b="1" i="0" u="none" strike="noStrike" kern="1200" cap="none" spc="-100" normalizeH="0" baseline="0" noProof="0" dirty="0">
              <a:ln w="3200">
                <a:solidFill>
                  <a:srgbClr val="444D26">
                    <a:shade val="75000"/>
                    <a:alpha val="25000"/>
                  </a:srgbClr>
                </a:solidFill>
                <a:prstDash val="solid"/>
                <a:round/>
              </a:ln>
              <a:solidFill>
                <a:sysClr val="windowText" lastClr="000000">
                  <a:lumMod val="85000"/>
                  <a:lumOff val="15000"/>
                </a:sysClr>
              </a:solidFill>
              <a:effectLst>
                <a:innerShdw blurRad="50800" dist="25400" dir="13500000">
                  <a:prstClr val="black">
                    <a:alpha val="70000"/>
                  </a:prstClr>
                </a:innerShdw>
              </a:effectLst>
              <a:uLnTx/>
              <a:uFillTx/>
              <a:latin typeface="Constantia"/>
              <a:ea typeface="+mj-ea"/>
              <a:cs typeface="+mj-cs"/>
            </a:endParaRPr>
          </a:p>
        </p:txBody>
      </p:sp>
      <p:sp>
        <p:nvSpPr>
          <p:cNvPr id="6" name="TextBox 5">
            <a:extLst>
              <a:ext uri="{FF2B5EF4-FFF2-40B4-BE49-F238E27FC236}">
                <a16:creationId xmlns:a16="http://schemas.microsoft.com/office/drawing/2014/main" id="{947F4678-E494-4D8C-92CC-0BA101EE2F2D}"/>
              </a:ext>
            </a:extLst>
          </p:cNvPr>
          <p:cNvSpPr txBox="1"/>
          <p:nvPr/>
        </p:nvSpPr>
        <p:spPr>
          <a:xfrm>
            <a:off x="7114626" y="6581001"/>
            <a:ext cx="1656184" cy="276999"/>
          </a:xfrm>
          <a:prstGeom prst="rect">
            <a:avLst/>
          </a:prstGeom>
          <a:noFill/>
        </p:spPr>
        <p:txBody>
          <a:bodyPr wrap="square" rtlCol="0">
            <a:spAutoFit/>
          </a:bodyPr>
          <a:lstStyle/>
          <a:p>
            <a:r>
              <a:rPr lang="en-US" sz="1200" b="1" dirty="0"/>
              <a:t>Chluba &amp; Silk 2015</a:t>
            </a:r>
          </a:p>
        </p:txBody>
      </p:sp>
    </p:spTree>
    <p:extLst>
      <p:ext uri="{BB962C8B-B14F-4D97-AF65-F5344CB8AC3E}">
        <p14:creationId xmlns:p14="http://schemas.microsoft.com/office/powerpoint/2010/main" val="4276484408"/>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34820" name="Rectangle 5"/>
          <p:cNvSpPr>
            <a:spLocks noChangeArrowheads="1"/>
          </p:cNvSpPr>
          <p:nvPr/>
        </p:nvSpPr>
        <p:spPr bwMode="auto">
          <a:xfrm>
            <a:off x="179388" y="908721"/>
            <a:ext cx="8785225" cy="47523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288132" y="1291971"/>
            <a:ext cx="9720263" cy="410112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First Three Minutes:</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Big Bang Nucleosynthesis</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endParaRPr>
          </a:p>
        </p:txBody>
      </p:sp>
    </p:spTree>
    <p:extLst>
      <p:ext uri="{BB962C8B-B14F-4D97-AF65-F5344CB8AC3E}">
        <p14:creationId xmlns:p14="http://schemas.microsoft.com/office/powerpoint/2010/main" val="462933922"/>
      </p:ext>
    </p:extLst>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067329D-AAF5-4298-AC08-7EF21C35ED61}"/>
              </a:ext>
            </a:extLst>
          </p:cNvPr>
          <p:cNvSpPr txBox="1"/>
          <p:nvPr/>
        </p:nvSpPr>
        <p:spPr>
          <a:xfrm>
            <a:off x="467544" y="1724057"/>
            <a:ext cx="7209798"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Radiation-dominated phase:</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p:txBody>
      </p:sp>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468560" y="581147"/>
            <a:ext cx="9720263" cy="458587"/>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lang="en-US" sz="4000" b="1" dirty="0">
                <a:solidFill>
                  <a:prstClr val="white"/>
                </a:solidFill>
                <a:effectLst>
                  <a:outerShdw blurRad="38100" dist="38100" dir="2700000" algn="tl">
                    <a:srgbClr val="000000"/>
                  </a:outerShdw>
                </a:effectLst>
                <a:latin typeface="Constantia"/>
              </a:rPr>
              <a:t>Photon Energy    Early Universe</a:t>
            </a: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  </a:t>
            </a:r>
          </a:p>
        </p:txBody>
      </p:sp>
      <p:sp>
        <p:nvSpPr>
          <p:cNvPr id="2" name="TextBox 1">
            <a:extLst>
              <a:ext uri="{FF2B5EF4-FFF2-40B4-BE49-F238E27FC236}">
                <a16:creationId xmlns:a16="http://schemas.microsoft.com/office/drawing/2014/main" id="{D718EAE2-E5F9-4822-9F5B-EB52EFAA7AF7}"/>
              </a:ext>
            </a:extLst>
          </p:cNvPr>
          <p:cNvSpPr txBox="1"/>
          <p:nvPr/>
        </p:nvSpPr>
        <p:spPr>
          <a:xfrm>
            <a:off x="179387" y="2434015"/>
            <a:ext cx="8977052" cy="784830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extLst>
              <p:ext uri="{D42A27DB-BD31-4B8C-83A1-F6EECF244321}">
                <p14:modId xmlns:p14="http://schemas.microsoft.com/office/powerpoint/2010/main" val="2977759931"/>
              </p:ext>
            </p:extLst>
          </p:nvPr>
        </p:nvGraphicFramePr>
        <p:xfrm>
          <a:off x="2915816" y="2735014"/>
          <a:ext cx="3660775" cy="3017837"/>
        </p:xfrm>
        <a:graphic>
          <a:graphicData uri="http://schemas.openxmlformats.org/presentationml/2006/ole">
            <mc:AlternateContent xmlns:mc="http://schemas.openxmlformats.org/markup-compatibility/2006">
              <mc:Choice xmlns:v="urn:schemas-microsoft-com:vml" Requires="v">
                <p:oleObj spid="_x0000_s390151" name="Equation" r:id="rId3" imgW="1511280" imgH="1244520" progId="Equation.DSMT4">
                  <p:embed/>
                </p:oleObj>
              </mc:Choice>
              <mc:Fallback>
                <p:oleObj name="Equation" r:id="rId3" imgW="1511280" imgH="124452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2915816" y="2735014"/>
                        <a:ext cx="3660775" cy="3017837"/>
                      </a:xfrm>
                      <a:prstGeom prst="rect">
                        <a:avLst/>
                      </a:prstGeom>
                      <a:noFill/>
                      <a:ln>
                        <a:noFill/>
                      </a:ln>
                      <a:effectLst/>
                    </p:spPr>
                  </p:pic>
                </p:oleObj>
              </mc:Fallback>
            </mc:AlternateContent>
          </a:graphicData>
        </a:graphic>
      </p:graphicFrame>
      <p:sp>
        <p:nvSpPr>
          <p:cNvPr id="12" name="Rectangle 11">
            <a:extLst>
              <a:ext uri="{FF2B5EF4-FFF2-40B4-BE49-F238E27FC236}">
                <a16:creationId xmlns:a16="http://schemas.microsoft.com/office/drawing/2014/main" id="{27DEAC8B-1436-40A9-85A1-BA7453D06E77}"/>
              </a:ext>
            </a:extLst>
          </p:cNvPr>
          <p:cNvSpPr/>
          <p:nvPr/>
        </p:nvSpPr>
        <p:spPr>
          <a:xfrm>
            <a:off x="283369" y="1492718"/>
            <a:ext cx="8681244" cy="4562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2633177683"/>
      </p:ext>
    </p:ext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4286250" y="928688"/>
            <a:ext cx="4751388" cy="5786437"/>
          </a:xfrm>
          <a:prstGeom prst="rect">
            <a:avLst/>
          </a:prstGeom>
          <a:solidFill>
            <a:srgbClr val="C0C0C0">
              <a:alpha val="50195"/>
            </a:srgb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pic>
        <p:nvPicPr>
          <p:cNvPr id="21507" name="Picture 11" descr="bigbang.nucleosynthes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357438"/>
            <a:ext cx="3571875"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ext Box 3"/>
          <p:cNvSpPr txBox="1">
            <a:spLocks noChangeArrowheads="1"/>
          </p:cNvSpPr>
          <p:nvPr/>
        </p:nvSpPr>
        <p:spPr bwMode="auto">
          <a:xfrm>
            <a:off x="4392613" y="5214938"/>
            <a:ext cx="4751387" cy="138430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55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Between 1-200 seconds after Big Bang,</a:t>
            </a:r>
          </a:p>
          <a:p>
            <a:pPr marL="0" marR="0" lvl="0" indent="0" algn="l" defTabSz="914400" rtl="0" eaLnBrk="0" fontAlgn="base" latinLnBrk="0" hangingPunct="0">
              <a:lnSpc>
                <a:spcPct val="55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temperature dropped to 10</a:t>
            </a:r>
            <a:r>
              <a:rPr kumimoji="0" lang="en-US" sz="1600" b="1" i="0" u="none" strike="noStrike" kern="1200" cap="none" spc="0" normalizeH="0" baseline="30000" noProof="0" dirty="0">
                <a:ln>
                  <a:noFill/>
                </a:ln>
                <a:solidFill>
                  <a:prstClr val="black">
                    <a:lumMod val="85000"/>
                    <a:lumOff val="15000"/>
                  </a:prstClr>
                </a:solidFill>
                <a:effectLst/>
                <a:uLnTx/>
                <a:uFillTx/>
                <a:latin typeface="Constantia"/>
                <a:ea typeface="+mn-ea"/>
                <a:cs typeface="+mn-cs"/>
              </a:rPr>
              <a:t>9 </a:t>
            </a: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K:</a:t>
            </a:r>
          </a:p>
          <a:p>
            <a:pPr marL="0" marR="0" lvl="0" indent="0" algn="l" defTabSz="914400" rtl="0" eaLnBrk="0" fontAlgn="base" latinLnBrk="0" hangingPunct="0">
              <a:lnSpc>
                <a:spcPct val="70000"/>
              </a:lnSpc>
              <a:spcBef>
                <a:spcPct val="50000"/>
              </a:spcBef>
              <a:spcAft>
                <a:spcPct val="0"/>
              </a:spcAft>
              <a:buClrTx/>
              <a:buSzTx/>
              <a:buFontTx/>
              <a:buNone/>
              <a:tabLst/>
              <a:defRPr/>
            </a:pPr>
            <a:endPar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endParaRP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Fusion protons  &amp;  neutrons</a:t>
            </a:r>
          </a:p>
          <a:p>
            <a:pPr marL="0" marR="0" lvl="0" indent="0" algn="l" defTabSz="914400" rtl="0" eaLnBrk="0" fontAlgn="base" latinLnBrk="0" hangingPunct="0">
              <a:lnSpc>
                <a:spcPct val="7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into light atomic nuclei</a:t>
            </a:r>
          </a:p>
        </p:txBody>
      </p:sp>
      <p:sp>
        <p:nvSpPr>
          <p:cNvPr id="167941" name="Text Box 5"/>
          <p:cNvSpPr txBox="1">
            <a:spLocks noChangeArrowheads="1"/>
          </p:cNvSpPr>
          <p:nvPr/>
        </p:nvSpPr>
        <p:spPr bwMode="auto">
          <a:xfrm>
            <a:off x="4462463" y="785813"/>
            <a:ext cx="4681537" cy="148590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50000"/>
              </a:lnSpc>
              <a:spcBef>
                <a:spcPct val="50000"/>
              </a:spcBef>
              <a:spcAft>
                <a:spcPct val="0"/>
              </a:spcAft>
              <a:buClrTx/>
              <a:buSzTx/>
              <a:buFontTx/>
              <a:buNone/>
              <a:tabLst/>
              <a:defRPr/>
            </a:pPr>
            <a:endPar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endParaRPr>
          </a:p>
          <a:p>
            <a:pPr marL="0" marR="0" lvl="0" indent="0" algn="l" defTabSz="914400" rtl="0" eaLnBrk="0" fontAlgn="base" latinLnBrk="0" hangingPunct="0">
              <a:lnSpc>
                <a:spcPct val="5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Mass  Fraction  Light  Elements             </a:t>
            </a:r>
          </a:p>
          <a:p>
            <a:pPr marL="0" marR="0" lvl="0" indent="0" algn="l" defTabSz="914400" rtl="0" eaLnBrk="0" fontAlgn="base" latinLnBrk="0" hangingPunct="0">
              <a:lnSpc>
                <a:spcPct val="5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a:t>
            </a:r>
          </a:p>
          <a:p>
            <a:pPr marL="0" marR="0" lvl="0" indent="0" algn="l" defTabSz="914400" rtl="0" eaLnBrk="0" fontAlgn="base" latinLnBrk="0" hangingPunct="0">
              <a:lnSpc>
                <a:spcPct val="5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99"/>
                </a:solidFill>
                <a:effectLst/>
                <a:uLnTx/>
                <a:uFillTx/>
                <a:latin typeface="Papyrus" pitchFamily="66" charset="0"/>
                <a:ea typeface="+mn-ea"/>
                <a:cs typeface="+mn-cs"/>
              </a:rPr>
              <a:t>             </a:t>
            </a: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24%        </a:t>
            </a:r>
            <a:r>
              <a:rPr kumimoji="0" lang="en-US" sz="1600" b="1" i="0" u="none" strike="noStrike" kern="1200" cap="none" spc="0" normalizeH="0" baseline="30000" noProof="0" dirty="0">
                <a:ln>
                  <a:noFill/>
                </a:ln>
                <a:solidFill>
                  <a:prstClr val="black">
                    <a:lumMod val="85000"/>
                    <a:lumOff val="15000"/>
                  </a:prstClr>
                </a:solidFill>
                <a:effectLst/>
                <a:uLnTx/>
                <a:uFillTx/>
                <a:latin typeface="Constantia"/>
                <a:ea typeface="+mn-ea"/>
                <a:cs typeface="+mn-cs"/>
              </a:rPr>
              <a:t>4</a:t>
            </a: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He   nuclei</a:t>
            </a:r>
          </a:p>
          <a:p>
            <a:pPr marL="0" marR="0" lvl="0" indent="0" algn="l" defTabSz="914400" rtl="0" eaLnBrk="0" fontAlgn="base" latinLnBrk="0" hangingPunct="0">
              <a:lnSpc>
                <a:spcPct val="5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traces    D, </a:t>
            </a:r>
            <a:r>
              <a:rPr kumimoji="0" lang="en-US" sz="1600" b="1" i="0" u="none" strike="noStrike" kern="1200" cap="none" spc="0" normalizeH="0" baseline="30000" noProof="0" dirty="0">
                <a:ln>
                  <a:noFill/>
                </a:ln>
                <a:solidFill>
                  <a:prstClr val="black">
                    <a:lumMod val="85000"/>
                    <a:lumOff val="15000"/>
                  </a:prstClr>
                </a:solidFill>
                <a:effectLst/>
                <a:uLnTx/>
                <a:uFillTx/>
                <a:latin typeface="Constantia"/>
                <a:ea typeface="+mn-ea"/>
                <a:cs typeface="+mn-cs"/>
              </a:rPr>
              <a:t>3</a:t>
            </a: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He, </a:t>
            </a:r>
            <a:r>
              <a:rPr kumimoji="0" lang="en-US" sz="1600" b="1" i="0" u="none" strike="noStrike" kern="1200" cap="none" spc="0" normalizeH="0" baseline="30000" noProof="0" dirty="0">
                <a:ln>
                  <a:noFill/>
                </a:ln>
                <a:solidFill>
                  <a:prstClr val="black">
                    <a:lumMod val="85000"/>
                    <a:lumOff val="15000"/>
                  </a:prstClr>
                </a:solidFill>
                <a:effectLst/>
                <a:uLnTx/>
                <a:uFillTx/>
                <a:latin typeface="Constantia"/>
                <a:ea typeface="+mn-ea"/>
                <a:cs typeface="+mn-cs"/>
              </a:rPr>
              <a:t>7</a:t>
            </a: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Li  nuclei</a:t>
            </a:r>
          </a:p>
          <a:p>
            <a:pPr marL="0" marR="0" lvl="0" indent="0" algn="l" defTabSz="914400" rtl="0" eaLnBrk="0" fontAlgn="base" latinLnBrk="0" hangingPunct="0">
              <a:lnSpc>
                <a:spcPct val="5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75%         H     nuclei (protons)</a:t>
            </a:r>
          </a:p>
        </p:txBody>
      </p:sp>
      <p:sp>
        <p:nvSpPr>
          <p:cNvPr id="1050630" name="Rectangle 6"/>
          <p:cNvSpPr>
            <a:spLocks noGrp="1" noChangeArrowheads="1"/>
          </p:cNvSpPr>
          <p:nvPr>
            <p:ph type="title"/>
          </p:nvPr>
        </p:nvSpPr>
        <p:spPr>
          <a:xfrm>
            <a:off x="0" y="-564780"/>
            <a:ext cx="10117138" cy="1384300"/>
          </a:xfrm>
        </p:spPr>
        <p:txBody>
          <a:bodyPr/>
          <a:lstStyle/>
          <a:p>
            <a:pPr eaLnBrk="1" fontAlgn="auto" hangingPunct="1">
              <a:spcAft>
                <a:spcPts val="0"/>
              </a:spcAft>
              <a:defRPr/>
            </a:pPr>
            <a:r>
              <a:rPr lang="en-US" sz="5500" b="1" dirty="0">
                <a:solidFill>
                  <a:schemeClr val="bg1">
                    <a:lumMod val="85000"/>
                    <a:lumOff val="15000"/>
                  </a:schemeClr>
                </a:solidFill>
                <a:effectLst>
                  <a:outerShdw blurRad="38100" dist="38100" dir="2700000" algn="tl">
                    <a:srgbClr val="000000"/>
                  </a:outerShdw>
                </a:effectLst>
              </a:rPr>
              <a:t>    </a:t>
            </a:r>
            <a:r>
              <a:rPr lang="en-US" sz="5000" b="1" dirty="0">
                <a:solidFill>
                  <a:schemeClr val="bg1">
                    <a:lumMod val="85000"/>
                    <a:lumOff val="15000"/>
                  </a:schemeClr>
                </a:solidFill>
                <a:effectLst>
                  <a:outerShdw blurRad="38100" dist="38100" dir="2700000" algn="tl">
                    <a:srgbClr val="000000"/>
                  </a:outerShdw>
                </a:effectLst>
              </a:rPr>
              <a:t>  Big Bang Nucleosynthesis</a:t>
            </a:r>
            <a:endParaRPr sz="5000" b="1" dirty="0">
              <a:solidFill>
                <a:schemeClr val="bg1">
                  <a:lumMod val="85000"/>
                  <a:lumOff val="15000"/>
                </a:schemeClr>
              </a:solidFill>
              <a:effectLst>
                <a:outerShdw blurRad="38100" dist="38100" dir="2700000" algn="tl">
                  <a:srgbClr val="000000"/>
                </a:outerShdw>
              </a:effectLst>
            </a:endParaRPr>
          </a:p>
        </p:txBody>
      </p:sp>
      <p:pic>
        <p:nvPicPr>
          <p:cNvPr id="21511" name="Picture 7" descr="abundance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2875" y="1571625"/>
            <a:ext cx="4035425" cy="5075238"/>
          </a:xfrm>
          <a:noFill/>
        </p:spPr>
      </p:pic>
      <p:sp>
        <p:nvSpPr>
          <p:cNvPr id="21512" name="Text Box 8"/>
          <p:cNvSpPr txBox="1">
            <a:spLocks noChangeArrowheads="1"/>
          </p:cNvSpPr>
          <p:nvPr/>
        </p:nvSpPr>
        <p:spPr bwMode="auto">
          <a:xfrm>
            <a:off x="4140200" y="2205038"/>
            <a:ext cx="4752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Tahoma" pitchFamily="34" charset="0"/>
              <a:ea typeface="+mn-ea"/>
              <a:cs typeface="+mn-cs"/>
            </a:endParaRPr>
          </a:p>
        </p:txBody>
      </p:sp>
      <p:sp>
        <p:nvSpPr>
          <p:cNvPr id="2" name="TextBox 1"/>
          <p:cNvSpPr txBox="1"/>
          <p:nvPr/>
        </p:nvSpPr>
        <p:spPr>
          <a:xfrm>
            <a:off x="1085676" y="1022070"/>
            <a:ext cx="282733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rial" charset="0"/>
                <a:ea typeface="+mn-ea"/>
                <a:cs typeface="+mn-cs"/>
              </a:rPr>
              <a:t>p/n ~1/7:   1 min na BB</a:t>
            </a:r>
            <a:endParaRPr kumimoji="0" lang="en-GB"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Rectangle 2"/>
          <p:cNvSpPr/>
          <p:nvPr/>
        </p:nvSpPr>
        <p:spPr>
          <a:xfrm>
            <a:off x="809625" y="928688"/>
            <a:ext cx="3330575" cy="5560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017394713"/>
      </p:ext>
    </p:extLst>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5620" name="Rectangle 4"/>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1135622" name="Rectangle 6"/>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t> </a:t>
            </a:r>
            <a:br>
              <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rPr>
            </a:br>
            <a:endParaRPr kumimoji="0" 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Papyrus" pitchFamily="66" charset="0"/>
              <a:ea typeface="+mn-ea"/>
              <a:cs typeface="+mn-cs"/>
            </a:endParaRPr>
          </a:p>
        </p:txBody>
      </p:sp>
      <p:sp>
        <p:nvSpPr>
          <p:cNvPr id="6" name="Text Box 3"/>
          <p:cNvSpPr txBox="1">
            <a:spLocks noChangeArrowheads="1"/>
          </p:cNvSpPr>
          <p:nvPr/>
        </p:nvSpPr>
        <p:spPr bwMode="auto">
          <a:xfrm>
            <a:off x="-228120" y="181806"/>
            <a:ext cx="9720263" cy="107414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50000"/>
              </a:lnSpc>
              <a:spcBef>
                <a:spcPct val="50000"/>
              </a:spcBef>
              <a:spcAft>
                <a:spcPct val="0"/>
              </a:spcAft>
              <a:buClrTx/>
              <a:buSzTx/>
              <a:buFontTx/>
              <a:buNone/>
              <a:tabLst/>
              <a:defRPr/>
            </a:pPr>
            <a:r>
              <a:rPr lang="en-US" sz="4000" b="1" dirty="0">
                <a:solidFill>
                  <a:prstClr val="white"/>
                </a:solidFill>
                <a:effectLst>
                  <a:outerShdw blurRad="38100" dist="38100" dir="2700000" algn="tl">
                    <a:srgbClr val="000000"/>
                  </a:outerShdw>
                </a:effectLst>
                <a:latin typeface="Constantia"/>
              </a:rPr>
              <a:t>Neutron-Proton</a:t>
            </a: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 –</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onstantia"/>
                <a:ea typeface="+mn-ea"/>
                <a:cs typeface="+mn-cs"/>
              </a:rPr>
              <a:t>before Neutrino Decoupling</a:t>
            </a:r>
          </a:p>
        </p:txBody>
      </p:sp>
      <p:sp>
        <p:nvSpPr>
          <p:cNvPr id="2" name="TextBox 1">
            <a:extLst>
              <a:ext uri="{FF2B5EF4-FFF2-40B4-BE49-F238E27FC236}">
                <a16:creationId xmlns:a16="http://schemas.microsoft.com/office/drawing/2014/main" id="{D718EAE2-E5F9-4822-9F5B-EB52EFAA7AF7}"/>
              </a:ext>
            </a:extLst>
          </p:cNvPr>
          <p:cNvSpPr txBox="1"/>
          <p:nvPr/>
        </p:nvSpPr>
        <p:spPr>
          <a:xfrm>
            <a:off x="166948" y="2177953"/>
            <a:ext cx="8977052" cy="31393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we find for the relation between the number densities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FE3E1FB0-55CA-4D80-A8D0-5DE705469C90}"/>
              </a:ext>
            </a:extLst>
          </p:cNvPr>
          <p:cNvSpPr/>
          <p:nvPr/>
        </p:nvSpPr>
        <p:spPr>
          <a:xfrm>
            <a:off x="283369" y="4586300"/>
            <a:ext cx="8681244" cy="1434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 name="Object 13">
            <a:extLst>
              <a:ext uri="{FF2B5EF4-FFF2-40B4-BE49-F238E27FC236}">
                <a16:creationId xmlns:a16="http://schemas.microsoft.com/office/drawing/2014/main" id="{069B8DF0-67CF-4AE4-A7BF-2330515376D7}"/>
              </a:ext>
            </a:extLst>
          </p:cNvPr>
          <p:cNvGraphicFramePr>
            <a:graphicFrameLocks noChangeAspect="1"/>
          </p:cNvGraphicFramePr>
          <p:nvPr>
            <p:extLst>
              <p:ext uri="{D42A27DB-BD31-4B8C-83A1-F6EECF244321}">
                <p14:modId xmlns:p14="http://schemas.microsoft.com/office/powerpoint/2010/main" val="534094333"/>
              </p:ext>
            </p:extLst>
          </p:nvPr>
        </p:nvGraphicFramePr>
        <p:xfrm>
          <a:off x="3271721" y="2273241"/>
          <a:ext cx="2720580" cy="1521377"/>
        </p:xfrm>
        <a:graphic>
          <a:graphicData uri="http://schemas.openxmlformats.org/presentationml/2006/ole">
            <mc:AlternateContent xmlns:mc="http://schemas.openxmlformats.org/markup-compatibility/2006">
              <mc:Choice xmlns:v="urn:schemas-microsoft-com:vml" Requires="v">
                <p:oleObj spid="_x0000_s391176" name="Equation" r:id="rId3" imgW="1295280" imgH="723600" progId="Equation.DSMT4">
                  <p:embed/>
                </p:oleObj>
              </mc:Choice>
              <mc:Fallback>
                <p:oleObj name="Equation" r:id="rId3" imgW="1295280" imgH="723600" progId="Equation.DSMT4">
                  <p:embed/>
                  <p:pic>
                    <p:nvPicPr>
                      <p:cNvPr id="14" name="Object 13">
                        <a:extLst>
                          <a:ext uri="{FF2B5EF4-FFF2-40B4-BE49-F238E27FC236}">
                            <a16:creationId xmlns:a16="http://schemas.microsoft.com/office/drawing/2014/main" id="{069B8DF0-67CF-4AE4-A7BF-2330515376D7}"/>
                          </a:ext>
                        </a:extLst>
                      </p:cNvPr>
                      <p:cNvPicPr>
                        <a:picLocks noChangeAspect="1" noChangeArrowheads="1"/>
                      </p:cNvPicPr>
                      <p:nvPr/>
                    </p:nvPicPr>
                    <p:blipFill>
                      <a:blip r:embed="rId4"/>
                      <a:srcRect/>
                      <a:stretch>
                        <a:fillRect/>
                      </a:stretch>
                    </p:blipFill>
                    <p:spPr bwMode="auto">
                      <a:xfrm>
                        <a:off x="3271721" y="2273241"/>
                        <a:ext cx="2720580" cy="1521377"/>
                      </a:xfrm>
                      <a:prstGeom prst="rect">
                        <a:avLst/>
                      </a:prstGeom>
                      <a:noFill/>
                      <a:ln>
                        <a:noFill/>
                      </a:ln>
                      <a:effectLst/>
                    </p:spPr>
                  </p:pic>
                </p:oleObj>
              </mc:Fallback>
            </mc:AlternateContent>
          </a:graphicData>
        </a:graphic>
      </p:graphicFrame>
      <p:sp>
        <p:nvSpPr>
          <p:cNvPr id="15" name="TextBox 14">
            <a:extLst>
              <a:ext uri="{FF2B5EF4-FFF2-40B4-BE49-F238E27FC236}">
                <a16:creationId xmlns:a16="http://schemas.microsoft.com/office/drawing/2014/main" id="{9067329D-AAF5-4298-AC08-7EF21C35ED61}"/>
              </a:ext>
            </a:extLst>
          </p:cNvPr>
          <p:cNvSpPr txBox="1"/>
          <p:nvPr/>
        </p:nvSpPr>
        <p:spPr>
          <a:xfrm>
            <a:off x="331901" y="1360243"/>
            <a:ext cx="7775294"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Before Neutrino Decoupling: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solidFill>
                  <a:prstClr val="white"/>
                </a:solidFill>
              </a:rPr>
              <a:t>equilibrium between protons &amp; neutrons through 2 weak interactions</a:t>
            </a:r>
            <a:r>
              <a:rPr kumimoji="0" lang="en-US" sz="1800" b="1" i="0" u="none" strike="noStrike" kern="1200" cap="none" spc="0" normalizeH="0" baseline="0" noProof="0" dirty="0">
                <a:ln>
                  <a:noFill/>
                </a:ln>
                <a:solidFill>
                  <a:prstClr val="white"/>
                </a:solidFill>
                <a:effectLst/>
                <a:uLnTx/>
                <a:uFillTx/>
                <a:latin typeface="Arial" charset="0"/>
                <a:ea typeface="+mn-ea"/>
                <a:cs typeface="+mn-cs"/>
              </a:rPr>
              <a:t>:P</a:t>
            </a:r>
          </a:p>
        </p:txBody>
      </p:sp>
      <p:graphicFrame>
        <p:nvGraphicFramePr>
          <p:cNvPr id="17" name="Object 16">
            <a:extLst>
              <a:ext uri="{FF2B5EF4-FFF2-40B4-BE49-F238E27FC236}">
                <a16:creationId xmlns:a16="http://schemas.microsoft.com/office/drawing/2014/main" id="{B60BDABE-BCEA-45BE-A549-55A625EC350E}"/>
              </a:ext>
            </a:extLst>
          </p:cNvPr>
          <p:cNvGraphicFramePr>
            <a:graphicFrameLocks noChangeAspect="1"/>
          </p:cNvGraphicFramePr>
          <p:nvPr>
            <p:extLst>
              <p:ext uri="{D42A27DB-BD31-4B8C-83A1-F6EECF244321}">
                <p14:modId xmlns:p14="http://schemas.microsoft.com/office/powerpoint/2010/main" val="3693072513"/>
              </p:ext>
            </p:extLst>
          </p:nvPr>
        </p:nvGraphicFramePr>
        <p:xfrm>
          <a:off x="2489200" y="4721225"/>
          <a:ext cx="4119563" cy="1116013"/>
        </p:xfrm>
        <a:graphic>
          <a:graphicData uri="http://schemas.openxmlformats.org/presentationml/2006/ole">
            <mc:AlternateContent xmlns:mc="http://schemas.openxmlformats.org/markup-compatibility/2006">
              <mc:Choice xmlns:v="urn:schemas-microsoft-com:vml" Requires="v">
                <p:oleObj spid="_x0000_s391177" name="Equation" r:id="rId5" imgW="2019240" imgH="545760" progId="Equation.DSMT4">
                  <p:embed/>
                </p:oleObj>
              </mc:Choice>
              <mc:Fallback>
                <p:oleObj name="Equation" r:id="rId5" imgW="2019240" imgH="545760" progId="Equation.DSMT4">
                  <p:embed/>
                  <p:pic>
                    <p:nvPicPr>
                      <p:cNvPr id="17" name="Object 16">
                        <a:extLst>
                          <a:ext uri="{FF2B5EF4-FFF2-40B4-BE49-F238E27FC236}">
                            <a16:creationId xmlns:a16="http://schemas.microsoft.com/office/drawing/2014/main" id="{B60BDABE-BCEA-45BE-A549-55A625EC350E}"/>
                          </a:ext>
                        </a:extLst>
                      </p:cNvPr>
                      <p:cNvPicPr>
                        <a:picLocks noChangeAspect="1" noChangeArrowheads="1"/>
                      </p:cNvPicPr>
                      <p:nvPr/>
                    </p:nvPicPr>
                    <p:blipFill>
                      <a:blip r:embed="rId6"/>
                      <a:srcRect/>
                      <a:stretch>
                        <a:fillRect/>
                      </a:stretch>
                    </p:blipFill>
                    <p:spPr bwMode="auto">
                      <a:xfrm>
                        <a:off x="2489200" y="4721225"/>
                        <a:ext cx="4119563" cy="1116013"/>
                      </a:xfrm>
                      <a:prstGeom prst="rect">
                        <a:avLst/>
                      </a:prstGeom>
                      <a:noFill/>
                      <a:ln>
                        <a:noFill/>
                      </a:ln>
                      <a:effectLst/>
                    </p:spPr>
                  </p:pic>
                </p:oleObj>
              </mc:Fallback>
            </mc:AlternateContent>
          </a:graphicData>
        </a:graphic>
      </p:graphicFrame>
      <p:sp>
        <p:nvSpPr>
          <p:cNvPr id="12" name="Rectangle 11">
            <a:extLst>
              <a:ext uri="{FF2B5EF4-FFF2-40B4-BE49-F238E27FC236}">
                <a16:creationId xmlns:a16="http://schemas.microsoft.com/office/drawing/2014/main" id="{27DEAC8B-1436-40A9-85A1-BA7453D06E77}"/>
              </a:ext>
            </a:extLst>
          </p:cNvPr>
          <p:cNvSpPr/>
          <p:nvPr/>
        </p:nvSpPr>
        <p:spPr>
          <a:xfrm>
            <a:off x="283369" y="1342882"/>
            <a:ext cx="8681244" cy="25829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443014593"/>
      </p:ext>
    </p:ext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9EEFE8-286C-43A3-BB3A-A0CC6D7A6EA7}"/>
              </a:ext>
            </a:extLst>
          </p:cNvPr>
          <p:cNvSpPr>
            <a:spLocks noGrp="1"/>
          </p:cNvSpPr>
          <p:nvPr>
            <p:ph sz="half" idx="2"/>
          </p:nvPr>
        </p:nvSpPr>
        <p:spPr/>
        <p:txBody>
          <a:bodyPr/>
          <a:lstStyle/>
          <a:p>
            <a:endParaRPr lang="en-US" dirty="0"/>
          </a:p>
        </p:txBody>
      </p:sp>
      <p:sp>
        <p:nvSpPr>
          <p:cNvPr id="5" name="Rectangle 6">
            <a:extLst>
              <a:ext uri="{FF2B5EF4-FFF2-40B4-BE49-F238E27FC236}">
                <a16:creationId xmlns:a16="http://schemas.microsoft.com/office/drawing/2014/main" id="{A0FA2608-39B3-48BC-B8C3-BCC9402F0A8E}"/>
              </a:ext>
            </a:extLst>
          </p:cNvPr>
          <p:cNvSpPr txBox="1">
            <a:spLocks noChangeArrowheads="1"/>
          </p:cNvSpPr>
          <p:nvPr/>
        </p:nvSpPr>
        <p:spPr>
          <a:xfrm>
            <a:off x="-252536" y="-459432"/>
            <a:ext cx="10117138" cy="1384300"/>
          </a:xfrm>
          <a:prstGeom prst="rect">
            <a:avLst/>
          </a:prstGeom>
          <a:ln w="6350" cap="rnd">
            <a:noFill/>
          </a:ln>
        </p:spPr>
        <p:txBody>
          <a:bodyPr vert="horz" anchor="b" anchorCtr="0">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eaLnBrk="1" fontAlgn="auto" hangingPunct="1">
              <a:spcAft>
                <a:spcPts val="0"/>
              </a:spcAft>
              <a:defRPr/>
            </a:pPr>
            <a:r>
              <a:rPr lang="en-US" sz="5500" b="1" dirty="0">
                <a:solidFill>
                  <a:schemeClr val="bg1">
                    <a:lumMod val="85000"/>
                    <a:lumOff val="15000"/>
                  </a:schemeClr>
                </a:solidFill>
                <a:effectLst>
                  <a:outerShdw blurRad="38100" dist="38100" dir="2700000" algn="tl">
                    <a:srgbClr val="000000"/>
                  </a:outerShdw>
                </a:effectLst>
              </a:rPr>
              <a:t>    </a:t>
            </a:r>
            <a:r>
              <a:rPr lang="en-US" sz="5000" b="1" dirty="0">
                <a:solidFill>
                  <a:schemeClr val="bg1">
                    <a:lumMod val="85000"/>
                    <a:lumOff val="15000"/>
                  </a:schemeClr>
                </a:solidFill>
                <a:effectLst>
                  <a:outerShdw blurRad="38100" dist="38100" dir="2700000" algn="tl">
                    <a:srgbClr val="000000"/>
                  </a:outerShdw>
                </a:effectLst>
              </a:rPr>
              <a:t>  Neutron-Proton   -     </a:t>
            </a:r>
            <a:r>
              <a:rPr lang="en-US" sz="5000" b="1" dirty="0" err="1">
                <a:solidFill>
                  <a:schemeClr val="bg1">
                    <a:lumMod val="85000"/>
                    <a:lumOff val="15000"/>
                  </a:schemeClr>
                </a:solidFill>
                <a:effectLst>
                  <a:outerShdw blurRad="38100" dist="38100" dir="2700000" algn="tl">
                    <a:srgbClr val="000000"/>
                  </a:outerShdw>
                </a:effectLst>
              </a:rPr>
              <a:t>Saha</a:t>
            </a:r>
            <a:endParaRPr lang="en-US" sz="5000" b="1" dirty="0">
              <a:solidFill>
                <a:schemeClr val="bg1">
                  <a:lumMod val="85000"/>
                  <a:lumOff val="15000"/>
                </a:schemeClr>
              </a:solidFill>
              <a:effectLst>
                <a:outerShdw blurRad="38100" dist="38100" dir="2700000" algn="tl">
                  <a:srgbClr val="000000"/>
                </a:outerShdw>
              </a:effectLst>
            </a:endParaRPr>
          </a:p>
        </p:txBody>
      </p:sp>
      <p:pic>
        <p:nvPicPr>
          <p:cNvPr id="10" name="Content Placeholder 9">
            <a:extLst>
              <a:ext uri="{FF2B5EF4-FFF2-40B4-BE49-F238E27FC236}">
                <a16:creationId xmlns:a16="http://schemas.microsoft.com/office/drawing/2014/main" id="{B1246F48-96A8-4820-9151-9BBBB03949E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06542" y="1124744"/>
            <a:ext cx="7378517" cy="5400600"/>
          </a:xfrm>
        </p:spPr>
      </p:pic>
    </p:spTree>
    <p:extLst>
      <p:ext uri="{BB962C8B-B14F-4D97-AF65-F5344CB8AC3E}">
        <p14:creationId xmlns:p14="http://schemas.microsoft.com/office/powerpoint/2010/main" val="62762202"/>
      </p:ext>
    </p:extLst>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9EEFE8-286C-43A3-BB3A-A0CC6D7A6EA7}"/>
              </a:ext>
            </a:extLst>
          </p:cNvPr>
          <p:cNvSpPr>
            <a:spLocks noGrp="1"/>
          </p:cNvSpPr>
          <p:nvPr>
            <p:ph sz="half" idx="2"/>
          </p:nvPr>
        </p:nvSpPr>
        <p:spPr/>
        <p:txBody>
          <a:bodyPr/>
          <a:lstStyle/>
          <a:p>
            <a:endParaRPr lang="en-US" dirty="0"/>
          </a:p>
        </p:txBody>
      </p:sp>
      <p:sp>
        <p:nvSpPr>
          <p:cNvPr id="5" name="Rectangle 6">
            <a:extLst>
              <a:ext uri="{FF2B5EF4-FFF2-40B4-BE49-F238E27FC236}">
                <a16:creationId xmlns:a16="http://schemas.microsoft.com/office/drawing/2014/main" id="{A0FA2608-39B3-48BC-B8C3-BCC9402F0A8E}"/>
              </a:ext>
            </a:extLst>
          </p:cNvPr>
          <p:cNvSpPr txBox="1">
            <a:spLocks noChangeArrowheads="1"/>
          </p:cNvSpPr>
          <p:nvPr/>
        </p:nvSpPr>
        <p:spPr>
          <a:xfrm>
            <a:off x="-252536" y="-459432"/>
            <a:ext cx="10117138" cy="1384300"/>
          </a:xfrm>
          <a:prstGeom prst="rect">
            <a:avLst/>
          </a:prstGeom>
          <a:ln w="6350" cap="rnd">
            <a:noFill/>
          </a:ln>
        </p:spPr>
        <p:txBody>
          <a:bodyPr vert="horz" anchor="b" anchorCtr="0">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100" normalizeH="0" baseline="0" noProof="0" dirty="0">
                <a:ln w="3200">
                  <a:solidFill>
                    <a:srgbClr val="444D26">
                      <a:shade val="75000"/>
                      <a:alpha val="25000"/>
                    </a:srgbClr>
                  </a:solidFill>
                  <a:prstDash val="solid"/>
                  <a:round/>
                </a:ln>
                <a:solidFill>
                  <a:prstClr val="black">
                    <a:lumMod val="85000"/>
                    <a:lumOff val="15000"/>
                  </a:prstClr>
                </a:solidFill>
                <a:effectLst>
                  <a:outerShdw blurRad="38100" dist="38100" dir="2700000" algn="tl">
                    <a:srgbClr val="000000"/>
                  </a:outerShdw>
                </a:effectLst>
                <a:uLnTx/>
                <a:uFillTx/>
                <a:latin typeface="Constantia"/>
                <a:ea typeface="+mj-ea"/>
                <a:cs typeface="+mj-cs"/>
              </a:rPr>
              <a:t>    </a:t>
            </a:r>
            <a:r>
              <a:rPr kumimoji="0" lang="en-US" sz="5000" b="1" i="0" u="none" strike="noStrike" kern="1200" cap="none" spc="-100" normalizeH="0" baseline="0" noProof="0" dirty="0">
                <a:ln w="3200">
                  <a:solidFill>
                    <a:srgbClr val="444D26">
                      <a:shade val="75000"/>
                      <a:alpha val="25000"/>
                    </a:srgbClr>
                  </a:solidFill>
                  <a:prstDash val="solid"/>
                  <a:round/>
                </a:ln>
                <a:solidFill>
                  <a:prstClr val="black">
                    <a:lumMod val="85000"/>
                    <a:lumOff val="15000"/>
                  </a:prstClr>
                </a:solidFill>
                <a:effectLst>
                  <a:outerShdw blurRad="38100" dist="38100" dir="2700000" algn="tl">
                    <a:srgbClr val="000000"/>
                  </a:outerShdw>
                </a:effectLst>
                <a:uLnTx/>
                <a:uFillTx/>
                <a:latin typeface="Constantia"/>
                <a:ea typeface="+mj-ea"/>
                <a:cs typeface="+mj-cs"/>
              </a:rPr>
              <a:t>  Deuterium-Neutron   -  </a:t>
            </a:r>
            <a:r>
              <a:rPr kumimoji="0" lang="en-US" sz="5000" b="1" i="0" u="none" strike="noStrike" kern="1200" cap="none" spc="-100" normalizeH="0" baseline="0" noProof="0" dirty="0" err="1">
                <a:ln w="3200">
                  <a:solidFill>
                    <a:srgbClr val="444D26">
                      <a:shade val="75000"/>
                      <a:alpha val="25000"/>
                    </a:srgbClr>
                  </a:solidFill>
                  <a:prstDash val="solid"/>
                  <a:round/>
                </a:ln>
                <a:solidFill>
                  <a:prstClr val="black">
                    <a:lumMod val="85000"/>
                    <a:lumOff val="15000"/>
                  </a:prstClr>
                </a:solidFill>
                <a:effectLst>
                  <a:outerShdw blurRad="38100" dist="38100" dir="2700000" algn="tl">
                    <a:srgbClr val="000000"/>
                  </a:outerShdw>
                </a:effectLst>
                <a:uLnTx/>
                <a:uFillTx/>
                <a:latin typeface="Constantia"/>
                <a:ea typeface="+mj-ea"/>
                <a:cs typeface="+mj-cs"/>
              </a:rPr>
              <a:t>Saha</a:t>
            </a:r>
            <a:endParaRPr kumimoji="0" lang="en-US" sz="5000" b="1" i="0" u="none" strike="noStrike" kern="1200" cap="none" spc="-100" normalizeH="0" baseline="0" noProof="0" dirty="0">
              <a:ln w="3200">
                <a:solidFill>
                  <a:srgbClr val="444D26">
                    <a:shade val="75000"/>
                    <a:alpha val="25000"/>
                  </a:srgbClr>
                </a:solidFill>
                <a:prstDash val="solid"/>
                <a:round/>
              </a:ln>
              <a:solidFill>
                <a:prstClr val="black">
                  <a:lumMod val="85000"/>
                  <a:lumOff val="15000"/>
                </a:prstClr>
              </a:solidFill>
              <a:effectLst>
                <a:outerShdw blurRad="38100" dist="38100" dir="2700000" algn="tl">
                  <a:srgbClr val="000000"/>
                </a:outerShdw>
              </a:effectLst>
              <a:uLnTx/>
              <a:uFillTx/>
              <a:latin typeface="Constantia"/>
              <a:ea typeface="+mj-ea"/>
              <a:cs typeface="+mj-cs"/>
            </a:endParaRPr>
          </a:p>
        </p:txBody>
      </p:sp>
      <p:pic>
        <p:nvPicPr>
          <p:cNvPr id="6" name="Content Placeholder 5">
            <a:extLst>
              <a:ext uri="{FF2B5EF4-FFF2-40B4-BE49-F238E27FC236}">
                <a16:creationId xmlns:a16="http://schemas.microsoft.com/office/drawing/2014/main" id="{29B399B1-A1EC-434C-B57A-D3057CC5585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1052736"/>
            <a:ext cx="7848872" cy="5746617"/>
          </a:xfrm>
        </p:spPr>
      </p:pic>
    </p:spTree>
    <p:extLst>
      <p:ext uri="{BB962C8B-B14F-4D97-AF65-F5344CB8AC3E}">
        <p14:creationId xmlns:p14="http://schemas.microsoft.com/office/powerpoint/2010/main" val="768799705"/>
      </p:ext>
    </p:extLst>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28A7-6312-45A5-9F1E-167545C47665}"/>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E459D9EB-F4B3-4DB6-A439-F39AB800DC0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1640" y="1335230"/>
            <a:ext cx="6581456" cy="5377813"/>
          </a:xfrm>
        </p:spPr>
      </p:pic>
      <p:sp>
        <p:nvSpPr>
          <p:cNvPr id="4" name="Content Placeholder 3">
            <a:extLst>
              <a:ext uri="{FF2B5EF4-FFF2-40B4-BE49-F238E27FC236}">
                <a16:creationId xmlns:a16="http://schemas.microsoft.com/office/drawing/2014/main" id="{68E724DE-6DA8-4054-951C-A324198E4B26}"/>
              </a:ext>
            </a:extLst>
          </p:cNvPr>
          <p:cNvSpPr>
            <a:spLocks noGrp="1"/>
          </p:cNvSpPr>
          <p:nvPr>
            <p:ph sz="half" idx="2"/>
          </p:nvPr>
        </p:nvSpPr>
        <p:spPr/>
        <p:txBody>
          <a:bodyPr/>
          <a:lstStyle/>
          <a:p>
            <a:endParaRPr lang="en-US" dirty="0"/>
          </a:p>
        </p:txBody>
      </p:sp>
      <p:sp>
        <p:nvSpPr>
          <p:cNvPr id="9" name="Rectangle 6">
            <a:extLst>
              <a:ext uri="{FF2B5EF4-FFF2-40B4-BE49-F238E27FC236}">
                <a16:creationId xmlns:a16="http://schemas.microsoft.com/office/drawing/2014/main" id="{5C307A17-BE18-4CC0-BF76-C330836C32C7}"/>
              </a:ext>
            </a:extLst>
          </p:cNvPr>
          <p:cNvSpPr txBox="1">
            <a:spLocks noChangeArrowheads="1"/>
          </p:cNvSpPr>
          <p:nvPr/>
        </p:nvSpPr>
        <p:spPr>
          <a:xfrm>
            <a:off x="-108520" y="-477343"/>
            <a:ext cx="10117138" cy="1384300"/>
          </a:xfrm>
          <a:prstGeom prst="rect">
            <a:avLst/>
          </a:prstGeom>
          <a:ln w="6350" cap="rnd">
            <a:noFill/>
          </a:ln>
        </p:spPr>
        <p:txBody>
          <a:bodyPr vert="horz" anchor="b" anchorCtr="0">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eaLnBrk="1" fontAlgn="auto" hangingPunct="1">
              <a:spcAft>
                <a:spcPts val="0"/>
              </a:spcAft>
              <a:defRPr/>
            </a:pPr>
            <a:r>
              <a:rPr lang="en-US" sz="5500" b="1" dirty="0">
                <a:solidFill>
                  <a:schemeClr val="bg1">
                    <a:lumMod val="85000"/>
                    <a:lumOff val="15000"/>
                  </a:schemeClr>
                </a:solidFill>
                <a:effectLst>
                  <a:outerShdw blurRad="38100" dist="38100" dir="2700000" algn="tl">
                    <a:srgbClr val="000000"/>
                  </a:outerShdw>
                </a:effectLst>
              </a:rPr>
              <a:t>    </a:t>
            </a:r>
            <a:r>
              <a:rPr lang="en-US" sz="5000" b="1" dirty="0">
                <a:solidFill>
                  <a:schemeClr val="bg1">
                    <a:lumMod val="85000"/>
                    <a:lumOff val="15000"/>
                  </a:schemeClr>
                </a:solidFill>
                <a:effectLst>
                  <a:outerShdw blurRad="38100" dist="38100" dir="2700000" algn="tl">
                    <a:srgbClr val="000000"/>
                  </a:outerShdw>
                </a:effectLst>
              </a:rPr>
              <a:t>  Big Bang Reaction Network</a:t>
            </a:r>
          </a:p>
        </p:txBody>
      </p:sp>
    </p:spTree>
    <p:extLst>
      <p:ext uri="{BB962C8B-B14F-4D97-AF65-F5344CB8AC3E}">
        <p14:creationId xmlns:p14="http://schemas.microsoft.com/office/powerpoint/2010/main" val="3308915358"/>
      </p:ext>
    </p:extLst>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9943-AA66-4FC9-9F5B-3CE7A426A33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03F8BA9-E4DA-416A-9F74-CEDF5305E87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38201" y="1028989"/>
            <a:ext cx="7715200" cy="5796678"/>
          </a:xfrm>
        </p:spPr>
      </p:pic>
      <p:sp>
        <p:nvSpPr>
          <p:cNvPr id="4" name="Content Placeholder 3">
            <a:extLst>
              <a:ext uri="{FF2B5EF4-FFF2-40B4-BE49-F238E27FC236}">
                <a16:creationId xmlns:a16="http://schemas.microsoft.com/office/drawing/2014/main" id="{72A00B98-EDD8-4FE0-AE25-FED629B01529}"/>
              </a:ext>
            </a:extLst>
          </p:cNvPr>
          <p:cNvSpPr>
            <a:spLocks noGrp="1"/>
          </p:cNvSpPr>
          <p:nvPr>
            <p:ph sz="half" idx="2"/>
          </p:nvPr>
        </p:nvSpPr>
        <p:spPr/>
        <p:txBody>
          <a:bodyPr/>
          <a:lstStyle/>
          <a:p>
            <a:endParaRPr lang="en-US" dirty="0"/>
          </a:p>
        </p:txBody>
      </p:sp>
      <p:sp>
        <p:nvSpPr>
          <p:cNvPr id="7" name="Rectangle 6">
            <a:extLst>
              <a:ext uri="{FF2B5EF4-FFF2-40B4-BE49-F238E27FC236}">
                <a16:creationId xmlns:a16="http://schemas.microsoft.com/office/drawing/2014/main" id="{47A46EF7-8D20-4043-8CE9-D2FD87083D40}"/>
              </a:ext>
            </a:extLst>
          </p:cNvPr>
          <p:cNvSpPr txBox="1">
            <a:spLocks noChangeArrowheads="1"/>
          </p:cNvSpPr>
          <p:nvPr/>
        </p:nvSpPr>
        <p:spPr>
          <a:xfrm>
            <a:off x="-108520" y="-477343"/>
            <a:ext cx="10117138" cy="1384300"/>
          </a:xfrm>
          <a:prstGeom prst="rect">
            <a:avLst/>
          </a:prstGeom>
          <a:ln w="6350" cap="rnd">
            <a:noFill/>
          </a:ln>
        </p:spPr>
        <p:txBody>
          <a:bodyPr vert="horz" anchor="b" anchorCtr="0">
            <a:normAutofit/>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eaLnBrk="1" fontAlgn="auto" hangingPunct="1">
              <a:spcAft>
                <a:spcPts val="0"/>
              </a:spcAft>
              <a:defRPr/>
            </a:pPr>
            <a:r>
              <a:rPr lang="en-US" sz="5500" b="1" dirty="0">
                <a:solidFill>
                  <a:schemeClr val="bg1">
                    <a:lumMod val="85000"/>
                    <a:lumOff val="15000"/>
                  </a:schemeClr>
                </a:solidFill>
                <a:effectLst>
                  <a:outerShdw blurRad="38100" dist="38100" dir="2700000" algn="tl">
                    <a:srgbClr val="000000"/>
                  </a:outerShdw>
                </a:effectLst>
              </a:rPr>
              <a:t>    </a:t>
            </a:r>
            <a:r>
              <a:rPr lang="en-US" sz="5000" b="1" dirty="0">
                <a:solidFill>
                  <a:schemeClr val="bg1">
                    <a:lumMod val="85000"/>
                    <a:lumOff val="15000"/>
                  </a:schemeClr>
                </a:solidFill>
                <a:effectLst>
                  <a:outerShdw blurRad="38100" dist="38100" dir="2700000" algn="tl">
                    <a:srgbClr val="000000"/>
                  </a:outerShdw>
                </a:effectLst>
              </a:rPr>
              <a:t>  Nucleus Binding Energies</a:t>
            </a:r>
          </a:p>
        </p:txBody>
      </p:sp>
    </p:spTree>
    <p:extLst>
      <p:ext uri="{BB962C8B-B14F-4D97-AF65-F5344CB8AC3E}">
        <p14:creationId xmlns:p14="http://schemas.microsoft.com/office/powerpoint/2010/main" val="1598768213"/>
      </p:ext>
    </p:extLst>
  </p:cSld>
  <p:clrMapOvr>
    <a:masterClrMapping/>
  </p:clrMapOvr>
  <p:transition>
    <p:zoom/>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FA78-2824-47F7-B1E7-180B4BE220A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3BAC54C-7DC4-445F-845C-3F8935BB458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144848"/>
            <a:ext cx="8551736" cy="5330303"/>
          </a:xfrm>
        </p:spPr>
      </p:pic>
      <p:sp>
        <p:nvSpPr>
          <p:cNvPr id="4" name="Content Placeholder 3">
            <a:extLst>
              <a:ext uri="{FF2B5EF4-FFF2-40B4-BE49-F238E27FC236}">
                <a16:creationId xmlns:a16="http://schemas.microsoft.com/office/drawing/2014/main" id="{D40066F4-9E57-48BE-B1BA-230109B954C4}"/>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41134102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428625" y="5857875"/>
            <a:ext cx="8358188" cy="857250"/>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ectangle 11"/>
          <p:cNvSpPr/>
          <p:nvPr/>
        </p:nvSpPr>
        <p:spPr>
          <a:xfrm>
            <a:off x="428625" y="3500438"/>
            <a:ext cx="8358188" cy="1500187"/>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Cosmic  Radiation</a:t>
            </a:r>
          </a:p>
        </p:txBody>
      </p:sp>
      <p:sp>
        <p:nvSpPr>
          <p:cNvPr id="9" name="TextBox 8"/>
          <p:cNvSpPr txBox="1"/>
          <p:nvPr/>
        </p:nvSpPr>
        <p:spPr>
          <a:xfrm>
            <a:off x="500063" y="1214438"/>
            <a:ext cx="8358187" cy="45243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The Universe is filled with thermal radiation, the photons that were created in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Big Bang and that we now observe as the Cosmic Microwave Background (CMB).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CMB photons represent the most abundant species in the Universe, by far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CMB radiation field is PERFECTLY </a:t>
            </a:r>
            <a:r>
              <a:rPr kumimoji="0" lang="en-US" sz="1600" b="1" i="0" u="none" strike="noStrike" kern="1200" cap="none" spc="0" normalizeH="0" baseline="0" noProof="0" dirty="0" err="1">
                <a:ln>
                  <a:noFill/>
                </a:ln>
                <a:solidFill>
                  <a:prstClr val="white"/>
                </a:solidFill>
                <a:effectLst/>
                <a:uLnTx/>
                <a:uFillTx/>
                <a:latin typeface="Constantia"/>
                <a:ea typeface="+mn-ea"/>
                <a:cs typeface="+mn-cs"/>
                <a:sym typeface="Mathematica1"/>
              </a:rPr>
              <a:t>thermalized</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with their energy distribution representing the most perfect blackbody spectrum we know in nature. The energy density u</a:t>
            </a:r>
            <a:r>
              <a:rPr kumimoji="0" lang="en-US" sz="1600" b="1" i="0" u="none" strike="noStrike" kern="1200" cap="none" spc="0" normalizeH="0" baseline="-25000" noProof="0" dirty="0">
                <a:ln>
                  <a:noFill/>
                </a:ln>
                <a:solidFill>
                  <a:prstClr val="white"/>
                </a:solidFill>
                <a:effectLst/>
                <a:uLnTx/>
                <a:uFillTx/>
                <a:latin typeface="Constantia"/>
                <a:ea typeface="+mn-ea"/>
                <a:cs typeface="+mn-cs"/>
                <a:sym typeface="Mathematica1"/>
              </a:rPr>
              <a:t></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is therefore given by the Planck spectral distribution,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At present, the temperature T  of the cosmic radiation field is known to impressive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precision, </a:t>
            </a:r>
          </a:p>
        </p:txBody>
      </p:sp>
      <p:sp>
        <p:nvSpPr>
          <p:cNvPr id="10" name="Rectangle 9"/>
          <p:cNvSpPr/>
          <p:nvPr/>
        </p:nvSpPr>
        <p:spPr>
          <a:xfrm>
            <a:off x="428625" y="1214438"/>
            <a:ext cx="8358188" cy="22145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6562" name="Object 4"/>
          <p:cNvGraphicFramePr>
            <a:graphicFrameLocks noChangeAspect="1"/>
          </p:cNvGraphicFramePr>
          <p:nvPr/>
        </p:nvGraphicFramePr>
        <p:xfrm>
          <a:off x="2714625" y="3643313"/>
          <a:ext cx="3592513" cy="1012825"/>
        </p:xfrm>
        <a:graphic>
          <a:graphicData uri="http://schemas.openxmlformats.org/presentationml/2006/ole">
            <mc:AlternateContent xmlns:mc="http://schemas.openxmlformats.org/markup-compatibility/2006">
              <mc:Choice xmlns:v="urn:schemas-microsoft-com:vml" Requires="v">
                <p:oleObj spid="_x0000_s343116" name="Equation" r:id="rId3" imgW="1485720" imgH="419040" progId="Equation.DSMT4">
                  <p:embed/>
                </p:oleObj>
              </mc:Choice>
              <mc:Fallback>
                <p:oleObj name="Equation" r:id="rId3" imgW="1485720" imgH="419040" progId="Equation.DSMT4">
                  <p:embed/>
                  <p:pic>
                    <p:nvPicPr>
                      <p:cNvPr id="665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3643313"/>
                        <a:ext cx="3592513" cy="101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3" name="Object 5"/>
          <p:cNvGraphicFramePr>
            <a:graphicFrameLocks noChangeAspect="1"/>
          </p:cNvGraphicFramePr>
          <p:nvPr/>
        </p:nvGraphicFramePr>
        <p:xfrm>
          <a:off x="2928938" y="6000750"/>
          <a:ext cx="3100387" cy="552450"/>
        </p:xfrm>
        <a:graphic>
          <a:graphicData uri="http://schemas.openxmlformats.org/presentationml/2006/ole">
            <mc:AlternateContent xmlns:mc="http://schemas.openxmlformats.org/markup-compatibility/2006">
              <mc:Choice xmlns:v="urn:schemas-microsoft-com:vml" Requires="v">
                <p:oleObj spid="_x0000_s343117" name="Equation" r:id="rId5" imgW="1282680" imgH="228600" progId="Equation.DSMT4">
                  <p:embed/>
                </p:oleObj>
              </mc:Choice>
              <mc:Fallback>
                <p:oleObj name="Equation" r:id="rId5" imgW="1282680" imgH="228600" progId="Equation.DSMT4">
                  <p:embed/>
                  <p:pic>
                    <p:nvPicPr>
                      <p:cNvPr id="6656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6000750"/>
                        <a:ext cx="3100387"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10"/>
          <p:cNvSpPr/>
          <p:nvPr/>
        </p:nvSpPr>
        <p:spPr>
          <a:xfrm>
            <a:off x="428625" y="5072063"/>
            <a:ext cx="8358188"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4293855947"/>
      </p:ext>
    </p:extLst>
  </p:cSld>
  <p:clrMapOvr>
    <a:masterClrMapping/>
  </p:clrMapOvr>
  <p:transition>
    <p:zoom/>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8AE2-8EDF-42CE-BD9B-A8A376AB58D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6529900-931C-4B5F-9085-B9070C978D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3648" y="404664"/>
            <a:ext cx="6552728" cy="6137724"/>
          </a:xfrm>
        </p:spPr>
      </p:pic>
      <p:sp>
        <p:nvSpPr>
          <p:cNvPr id="4" name="Content Placeholder 3">
            <a:extLst>
              <a:ext uri="{FF2B5EF4-FFF2-40B4-BE49-F238E27FC236}">
                <a16:creationId xmlns:a16="http://schemas.microsoft.com/office/drawing/2014/main" id="{990D0B38-F4E8-4DA3-8B1E-28B34D904A58}"/>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756513506"/>
      </p:ext>
    </p:extLst>
  </p:cSld>
  <p:clrMapOvr>
    <a:masterClrMapping/>
  </p:clrMapOvr>
  <p:transition>
    <p:zoom/>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8FED-BACF-4CED-99D9-E99D214F9E00}"/>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A2D6E493-9B41-409F-A654-B87678E8059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15616" y="1524000"/>
            <a:ext cx="6503318" cy="5166967"/>
          </a:xfrm>
        </p:spPr>
      </p:pic>
      <p:sp>
        <p:nvSpPr>
          <p:cNvPr id="8" name="Rectangle 6">
            <a:extLst>
              <a:ext uri="{FF2B5EF4-FFF2-40B4-BE49-F238E27FC236}">
                <a16:creationId xmlns:a16="http://schemas.microsoft.com/office/drawing/2014/main" id="{ACD5044F-A3D7-4A11-A028-714FB2D09156}"/>
              </a:ext>
            </a:extLst>
          </p:cNvPr>
          <p:cNvSpPr txBox="1">
            <a:spLocks noChangeArrowheads="1"/>
          </p:cNvSpPr>
          <p:nvPr/>
        </p:nvSpPr>
        <p:spPr>
          <a:xfrm>
            <a:off x="-486569" y="-387424"/>
            <a:ext cx="10117138" cy="1384300"/>
          </a:xfrm>
          <a:prstGeom prst="rect">
            <a:avLst/>
          </a:prstGeom>
          <a:ln w="6350" cap="rnd">
            <a:noFill/>
          </a:ln>
        </p:spPr>
        <p:txBody>
          <a:bodyPr vert="horz" anchor="b" anchorCtr="0">
            <a:normAutofit fontScale="92500"/>
          </a:bodyPr>
          <a:lst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a:lstStyle>
          <a:p>
            <a:pPr eaLnBrk="1" fontAlgn="auto" hangingPunct="1">
              <a:spcAft>
                <a:spcPts val="0"/>
              </a:spcAft>
              <a:defRPr/>
            </a:pPr>
            <a:r>
              <a:rPr lang="en-US" sz="5500" b="1" dirty="0">
                <a:solidFill>
                  <a:schemeClr val="bg1">
                    <a:lumMod val="85000"/>
                    <a:lumOff val="15000"/>
                  </a:schemeClr>
                </a:solidFill>
                <a:effectLst>
                  <a:outerShdw blurRad="38100" dist="38100" dir="2700000" algn="tl">
                    <a:srgbClr val="000000"/>
                  </a:outerShdw>
                </a:effectLst>
              </a:rPr>
              <a:t>    </a:t>
            </a:r>
            <a:r>
              <a:rPr lang="en-US" sz="5000" b="1" dirty="0">
                <a:solidFill>
                  <a:schemeClr val="bg1">
                    <a:lumMod val="85000"/>
                    <a:lumOff val="15000"/>
                  </a:schemeClr>
                </a:solidFill>
                <a:effectLst>
                  <a:outerShdw blurRad="38100" dist="38100" dir="2700000" algn="tl">
                    <a:srgbClr val="000000"/>
                  </a:outerShdw>
                </a:effectLst>
              </a:rPr>
              <a:t>  Helium Abundance – Neutrino’s</a:t>
            </a:r>
          </a:p>
        </p:txBody>
      </p:sp>
    </p:spTree>
    <p:extLst>
      <p:ext uri="{BB962C8B-B14F-4D97-AF65-F5344CB8AC3E}">
        <p14:creationId xmlns:p14="http://schemas.microsoft.com/office/powerpoint/2010/main" val="1135279562"/>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c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357313"/>
            <a:ext cx="8567738"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ChangeArrowheads="1"/>
          </p:cNvSpPr>
          <p:nvPr/>
        </p:nvSpPr>
        <p:spPr bwMode="auto">
          <a:xfrm>
            <a:off x="428625" y="142875"/>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Constantia"/>
                <a:ea typeface="+mn-ea"/>
                <a:cs typeface="+mn-cs"/>
              </a:rPr>
              <a:t>CMB   Radiation  Field</a:t>
            </a:r>
            <a:br>
              <a:rPr kumimoji="0" lang="en-US" sz="4500" b="1" i="0" u="none" strike="noStrike" kern="1200" cap="none" spc="0" normalizeH="0" baseline="0" noProof="0" dirty="0">
                <a:ln>
                  <a:noFill/>
                </a:ln>
                <a:solidFill>
                  <a:prstClr val="white"/>
                </a:solidFill>
                <a:effectLst/>
                <a:uLnTx/>
                <a:uFillTx/>
                <a:latin typeface="Constantia"/>
                <a:ea typeface="+mn-ea"/>
                <a:cs typeface="+mn-cs"/>
              </a:rPr>
            </a:br>
            <a:r>
              <a:rPr kumimoji="0" lang="en-US" sz="4500" b="1" i="0" u="none" strike="noStrike" kern="1200" cap="none" spc="0" normalizeH="0" baseline="0" noProof="0" dirty="0">
                <a:ln>
                  <a:noFill/>
                </a:ln>
                <a:solidFill>
                  <a:prstClr val="white"/>
                </a:solidFill>
                <a:effectLst/>
                <a:uLnTx/>
                <a:uFillTx/>
                <a:latin typeface="Constantia"/>
                <a:ea typeface="+mn-ea"/>
                <a:cs typeface="+mn-cs"/>
              </a:rPr>
              <a:t>Blackbody Radiation</a:t>
            </a:r>
          </a:p>
        </p:txBody>
      </p:sp>
      <p:sp>
        <p:nvSpPr>
          <p:cNvPr id="63493" name="Text Box 5"/>
          <p:cNvSpPr txBox="1">
            <a:spLocks noChangeArrowheads="1"/>
          </p:cNvSpPr>
          <p:nvPr/>
        </p:nvSpPr>
        <p:spPr bwMode="auto">
          <a:xfrm>
            <a:off x="6357938" y="1643063"/>
            <a:ext cx="3313112" cy="44005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Papyrus" pitchFamily="66" charset="0"/>
                <a:ea typeface="+mn-ea"/>
                <a:cs typeface="+mn-cs"/>
                <a:sym typeface="Mathematica1" pitchFamily="2" charset="2"/>
              </a:rPr>
              <a:t> </a:t>
            </a:r>
            <a:endParaRPr kumimoji="0" lang="en-US" sz="16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pitchFamily="2" charset="2"/>
              </a:rPr>
              <a:t></a:t>
            </a:r>
            <a:r>
              <a:rPr kumimoji="0" lang="en-US" sz="1600" b="1" i="0" u="none" strike="noStrike" kern="1200" cap="none" spc="0" normalizeH="0" baseline="0" noProof="0" dirty="0">
                <a:ln>
                  <a:noFill/>
                </a:ln>
                <a:solidFill>
                  <a:prstClr val="white"/>
                </a:solidFill>
                <a:effectLst/>
                <a:uLnTx/>
                <a:uFillTx/>
                <a:latin typeface="Constantia"/>
                <a:ea typeface="+mn-ea"/>
                <a:cs typeface="+mn-cs"/>
              </a:rPr>
              <a:t> COBE-DIRBE: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temperature, blackbody</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T = 2.725 K</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John Mather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a:t>
            </a:r>
            <a:r>
              <a:rPr kumimoji="0" lang="en-US" sz="1600" b="1" i="0" u="none" strike="noStrike" kern="1200" cap="none" spc="0" normalizeH="0" baseline="0" noProof="0" dirty="0" err="1">
                <a:ln>
                  <a:noFill/>
                </a:ln>
                <a:solidFill>
                  <a:prstClr val="white"/>
                </a:solidFill>
                <a:effectLst/>
                <a:uLnTx/>
                <a:uFillTx/>
                <a:latin typeface="Constantia"/>
                <a:ea typeface="+mn-ea"/>
                <a:cs typeface="+mn-cs"/>
              </a:rPr>
              <a:t>Nobelprize</a:t>
            </a:r>
            <a:r>
              <a:rPr kumimoji="0" lang="en-US" sz="1600" b="1" i="0" u="none" strike="noStrike" kern="1200" cap="none" spc="0" normalizeH="0" baseline="0" noProof="0" dirty="0">
                <a:ln>
                  <a:noFill/>
                </a:ln>
                <a:solidFill>
                  <a:prstClr val="white"/>
                </a:solidFill>
                <a:effectLst/>
                <a:uLnTx/>
                <a:uFillTx/>
                <a:latin typeface="Constantia"/>
                <a:ea typeface="+mn-ea"/>
                <a:cs typeface="+mn-cs"/>
              </a:rPr>
              <a:t> physics 2006</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pitchFamily="2" charset="2"/>
              </a:rPr>
              <a:t> </a:t>
            </a:r>
            <a:r>
              <a:rPr kumimoji="0" lang="en-US" sz="1600" b="1" i="0" u="none" strike="noStrike" kern="1200" cap="none" spc="0" normalizeH="0" baseline="0" noProof="0" dirty="0">
                <a:ln>
                  <a:noFill/>
                </a:ln>
                <a:solidFill>
                  <a:prstClr val="white"/>
                </a:solidFill>
                <a:effectLst/>
                <a:uLnTx/>
                <a:uFillTx/>
                <a:latin typeface="Constantia"/>
                <a:ea typeface="+mn-ea"/>
                <a:cs typeface="+mn-cs"/>
              </a:rPr>
              <a:t>Most accurately measured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Black Body Spectrum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   Ever !!!!!</a:t>
            </a:r>
          </a:p>
        </p:txBody>
      </p:sp>
      <p:sp>
        <p:nvSpPr>
          <p:cNvPr id="6" name="Rectangle 5"/>
          <p:cNvSpPr/>
          <p:nvPr/>
        </p:nvSpPr>
        <p:spPr>
          <a:xfrm>
            <a:off x="6357938" y="1785938"/>
            <a:ext cx="2714625" cy="4286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3074" name="Object 2"/>
          <p:cNvGraphicFramePr>
            <a:graphicFrameLocks noChangeAspect="1"/>
          </p:cNvGraphicFramePr>
          <p:nvPr/>
        </p:nvGraphicFramePr>
        <p:xfrm>
          <a:off x="3214688" y="2786063"/>
          <a:ext cx="2225675" cy="657225"/>
        </p:xfrm>
        <a:graphic>
          <a:graphicData uri="http://schemas.openxmlformats.org/presentationml/2006/ole">
            <mc:AlternateContent xmlns:mc="http://schemas.openxmlformats.org/markup-compatibility/2006">
              <mc:Choice xmlns:v="urn:schemas-microsoft-com:vml" Requires="v">
                <p:oleObj spid="_x0000_s351269" name="Equation" r:id="rId4" imgW="1422360" imgH="419040" progId="Equation.DSMT4">
                  <p:embed/>
                </p:oleObj>
              </mc:Choice>
              <mc:Fallback>
                <p:oleObj name="Equation" r:id="rId4" imgW="1422360" imgH="419040" progId="Equation.DSMT4">
                  <p:embed/>
                  <p:pic>
                    <p:nvPicPr>
                      <p:cNvPr id="30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2786063"/>
                        <a:ext cx="2225675"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1311788"/>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428625" y="4500563"/>
            <a:ext cx="6215063" cy="2214562"/>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ectangle 11"/>
          <p:cNvSpPr/>
          <p:nvPr/>
        </p:nvSpPr>
        <p:spPr>
          <a:xfrm>
            <a:off x="428625" y="2071688"/>
            <a:ext cx="8358188" cy="1143000"/>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               </a:t>
            </a:r>
            <a:r>
              <a:rPr kumimoji="0" lang="en-US" sz="5600" b="1" i="0" u="none" strike="noStrike" kern="1200" cap="none" spc="-100" normalizeH="0" baseline="0" noProof="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uLnTx/>
                <a:uFillTx/>
                <a:latin typeface="Constantia"/>
                <a:ea typeface="+mn-ea"/>
                <a:cs typeface="+mn-cs"/>
              </a:rPr>
              <a:t>Cosmic  Radiation</a:t>
            </a:r>
          </a:p>
        </p:txBody>
      </p:sp>
      <p:sp>
        <p:nvSpPr>
          <p:cNvPr id="9" name="TextBox 8"/>
          <p:cNvSpPr txBox="1"/>
          <p:nvPr/>
        </p:nvSpPr>
        <p:spPr>
          <a:xfrm>
            <a:off x="500063" y="1214438"/>
            <a:ext cx="8358187" cy="32924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With the energy density </a:t>
            </a:r>
            <a:r>
              <a:rPr kumimoji="0" lang="en-US" sz="1600" b="1" i="0" u="none" strike="noStrike" kern="1200" cap="none" spc="0" normalizeH="0" baseline="0" noProof="0" dirty="0" err="1">
                <a:ln>
                  <a:noFill/>
                </a:ln>
                <a:solidFill>
                  <a:prstClr val="white"/>
                </a:solidFill>
                <a:effectLst/>
                <a:uLnTx/>
                <a:uFillTx/>
                <a:latin typeface="Constantia"/>
                <a:ea typeface="+mn-ea"/>
                <a:cs typeface="+mn-cs"/>
                <a:sym typeface="Mathematica1"/>
              </a:rPr>
              <a:t>u</a:t>
            </a:r>
            <a:r>
              <a:rPr kumimoji="0" lang="en-US" sz="1600" b="1" i="0" u="none" strike="noStrike" kern="1200" cap="none" spc="0" normalizeH="0" baseline="-25000" noProof="0" dirty="0" err="1">
                <a:ln>
                  <a:noFill/>
                </a:ln>
                <a:solidFill>
                  <a:prstClr val="white"/>
                </a:solidFill>
                <a:effectLst/>
                <a:uLnTx/>
                <a:uFillTx/>
                <a:latin typeface="Constantia"/>
                <a:ea typeface="+mn-ea"/>
                <a:cs typeface="+mn-cs"/>
                <a:sym typeface="Mathematica1"/>
              </a:rPr>
              <a:t>ν</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of CMB photons with energy h</a:t>
            </a:r>
            <a:r>
              <a:rPr kumimoji="0" lang="el-GR" sz="1600" b="1" i="0" u="none" strike="noStrike" kern="1200" cap="none" spc="0" normalizeH="0" baseline="0" noProof="0" dirty="0">
                <a:ln>
                  <a:noFill/>
                </a:ln>
                <a:solidFill>
                  <a:prstClr val="white"/>
                </a:solidFill>
                <a:effectLst/>
                <a:uLnTx/>
                <a:uFillTx/>
                <a:latin typeface="Constantia"/>
                <a:ea typeface="+mn-ea"/>
                <a:cs typeface="+mn-cs"/>
                <a:sym typeface="Mathematica1"/>
              </a:rPr>
              <a:t>ν</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given, we know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number density n</a:t>
            </a:r>
            <a:r>
              <a:rPr lang="en-US" sz="1600" b="1" baseline="-25000" dirty="0">
                <a:solidFill>
                  <a:prstClr val="white"/>
                </a:solidFill>
                <a:latin typeface="Constantia"/>
                <a:sym typeface="Mathematica1"/>
              </a:rPr>
              <a:t>ν</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of such photons: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The total number density  </a:t>
            </a:r>
            <a:r>
              <a:rPr kumimoji="0" lang="en-US" sz="1600" b="1" i="0" u="none" strike="noStrike" kern="1200" cap="none" spc="0" normalizeH="0" baseline="0" noProof="0" dirty="0" err="1">
                <a:ln>
                  <a:noFill/>
                </a:ln>
                <a:solidFill>
                  <a:prstClr val="white"/>
                </a:solidFill>
                <a:effectLst/>
                <a:uLnTx/>
                <a:uFillTx/>
                <a:latin typeface="Constantia"/>
                <a:ea typeface="+mn-ea"/>
                <a:cs typeface="+mn-cs"/>
                <a:sym typeface="Mathematica1"/>
              </a:rPr>
              <a:t>n</a:t>
            </a:r>
            <a:r>
              <a:rPr kumimoji="0" lang="en-US" sz="1600" b="1" i="0" u="none" strike="noStrike" kern="1200" cap="none" spc="0" normalizeH="0" baseline="-25000" noProof="0" dirty="0" err="1">
                <a:ln>
                  <a:noFill/>
                </a:ln>
                <a:solidFill>
                  <a:prstClr val="white"/>
                </a:solidFill>
                <a:effectLst/>
                <a:uLnTx/>
                <a:uFillTx/>
                <a:latin typeface="Constantia"/>
                <a:ea typeface="+mn-ea"/>
                <a:cs typeface="+mn-cs"/>
                <a:sym typeface="Mathematica1"/>
              </a:rPr>
              <a:t>γ</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of photons in the Universe can be assessed by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integrating the number density </a:t>
            </a:r>
            <a:r>
              <a:rPr kumimoji="0" lang="en-US" sz="1600" b="1" i="0" u="none" strike="noStrike" kern="1200" cap="none" spc="0" normalizeH="0" baseline="0" noProof="0" dirty="0" err="1">
                <a:ln>
                  <a:noFill/>
                </a:ln>
                <a:solidFill>
                  <a:prstClr val="white"/>
                </a:solidFill>
                <a:effectLst/>
                <a:uLnTx/>
                <a:uFillTx/>
                <a:latin typeface="Constantia"/>
                <a:ea typeface="+mn-ea"/>
                <a:cs typeface="+mn-cs"/>
                <a:sym typeface="Mathematica1"/>
              </a:rPr>
              <a:t>n</a:t>
            </a:r>
            <a:r>
              <a:rPr kumimoji="0" lang="en-US" sz="1600" b="1" i="0" u="none" strike="noStrike" kern="1200" cap="none" spc="0" normalizeH="0" baseline="-25000" noProof="0" dirty="0" err="1">
                <a:ln>
                  <a:noFill/>
                </a:ln>
                <a:solidFill>
                  <a:prstClr val="white"/>
                </a:solidFill>
                <a:effectLst/>
                <a:uLnTx/>
                <a:uFillTx/>
                <a:latin typeface="Constantia"/>
                <a:ea typeface="+mn-ea"/>
                <a:cs typeface="+mn-cs"/>
                <a:sym typeface="Mathematica1"/>
              </a:rPr>
              <a:t>γ</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(T)  of photons with frequency </a:t>
            </a:r>
            <a:r>
              <a:rPr kumimoji="0" lang="el-GR" sz="1600" b="1" i="0" u="none" strike="noStrike" kern="1200" cap="none" spc="0" normalizeH="0" baseline="0" noProof="0" dirty="0">
                <a:ln>
                  <a:noFill/>
                </a:ln>
                <a:solidFill>
                  <a:prstClr val="white"/>
                </a:solidFill>
                <a:effectLst/>
                <a:uLnTx/>
                <a:uFillTx/>
                <a:latin typeface="Constantia"/>
                <a:ea typeface="+mn-ea"/>
                <a:cs typeface="+mn-cs"/>
                <a:sym typeface="Mathematica1"/>
              </a:rPr>
              <a:t>ν</a:t>
            </a: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 over all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rPr>
              <a:t>frequencies,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onstantia"/>
              <a:ea typeface="+mn-ea"/>
              <a:cs typeface="+mn-cs"/>
              <a:sym typeface="Mathematica1"/>
            </a:endParaRPr>
          </a:p>
        </p:txBody>
      </p:sp>
      <p:sp>
        <p:nvSpPr>
          <p:cNvPr id="10" name="Rectangle 9"/>
          <p:cNvSpPr/>
          <p:nvPr/>
        </p:nvSpPr>
        <p:spPr>
          <a:xfrm>
            <a:off x="428625" y="1214438"/>
            <a:ext cx="8358188"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7586" name="Object 4"/>
          <p:cNvGraphicFramePr>
            <a:graphicFrameLocks noChangeAspect="1"/>
          </p:cNvGraphicFramePr>
          <p:nvPr/>
        </p:nvGraphicFramePr>
        <p:xfrm>
          <a:off x="2428875" y="2143125"/>
          <a:ext cx="4340225" cy="935038"/>
        </p:xfrm>
        <a:graphic>
          <a:graphicData uri="http://schemas.openxmlformats.org/presentationml/2006/ole">
            <mc:AlternateContent xmlns:mc="http://schemas.openxmlformats.org/markup-compatibility/2006">
              <mc:Choice xmlns:v="urn:schemas-microsoft-com:vml" Requires="v">
                <p:oleObj spid="_x0000_s344177" name="Equation" r:id="rId3" imgW="1942920" imgH="419040" progId="Equation.DSMT4">
                  <p:embed/>
                </p:oleObj>
              </mc:Choice>
              <mc:Fallback>
                <p:oleObj name="Equation" r:id="rId3" imgW="1942920" imgH="419040" progId="Equation.DSMT4">
                  <p:embed/>
                  <p:pic>
                    <p:nvPicPr>
                      <p:cNvPr id="6758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2143125"/>
                        <a:ext cx="434022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10"/>
          <p:cNvSpPr/>
          <p:nvPr/>
        </p:nvSpPr>
        <p:spPr>
          <a:xfrm>
            <a:off x="428625" y="3357563"/>
            <a:ext cx="8358188"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67587" name="Object 3"/>
          <p:cNvGraphicFramePr>
            <a:graphicFrameLocks noChangeAspect="1"/>
          </p:cNvGraphicFramePr>
          <p:nvPr/>
        </p:nvGraphicFramePr>
        <p:xfrm>
          <a:off x="500063" y="4500563"/>
          <a:ext cx="6069012" cy="2227262"/>
        </p:xfrm>
        <a:graphic>
          <a:graphicData uri="http://schemas.openxmlformats.org/presentationml/2006/ole">
            <mc:AlternateContent xmlns:mc="http://schemas.openxmlformats.org/markup-compatibility/2006">
              <mc:Choice xmlns:v="urn:schemas-microsoft-com:vml" Requires="v">
                <p:oleObj spid="_x0000_s344178" name="Equation" r:id="rId5" imgW="2628720" imgH="965160" progId="Equation.DSMT4">
                  <p:embed/>
                </p:oleObj>
              </mc:Choice>
              <mc:Fallback>
                <p:oleObj name="Equation" r:id="rId5" imgW="2628720" imgH="965160" progId="Equation.DSMT4">
                  <p:embed/>
                  <p:pic>
                    <p:nvPicPr>
                      <p:cNvPr id="6758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4500563"/>
                        <a:ext cx="6069012" cy="222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88" name="Object 11"/>
          <p:cNvGraphicFramePr>
            <a:graphicFrameLocks noChangeAspect="1"/>
          </p:cNvGraphicFramePr>
          <p:nvPr/>
        </p:nvGraphicFramePr>
        <p:xfrm>
          <a:off x="6858000" y="4714875"/>
          <a:ext cx="1874838" cy="1628775"/>
        </p:xfrm>
        <a:graphic>
          <a:graphicData uri="http://schemas.openxmlformats.org/presentationml/2006/ole">
            <mc:AlternateContent xmlns:mc="http://schemas.openxmlformats.org/markup-compatibility/2006">
              <mc:Choice xmlns:v="urn:schemas-microsoft-com:vml" Requires="v">
                <p:oleObj spid="_x0000_s344179" name="Equation" r:id="rId7" imgW="1079280" imgH="939600" progId="Equation.DSMT4">
                  <p:embed/>
                </p:oleObj>
              </mc:Choice>
              <mc:Fallback>
                <p:oleObj name="Equation" r:id="rId7" imgW="1079280" imgH="939600" progId="Equation.DSMT4">
                  <p:embed/>
                  <p:pic>
                    <p:nvPicPr>
                      <p:cNvPr id="67588"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714875"/>
                        <a:ext cx="1874838"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Down Arrow 12"/>
          <p:cNvSpPr/>
          <p:nvPr/>
        </p:nvSpPr>
        <p:spPr>
          <a:xfrm>
            <a:off x="7643813" y="5286375"/>
            <a:ext cx="285750" cy="500063"/>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4" name="Rectangle 13"/>
          <p:cNvSpPr/>
          <p:nvPr/>
        </p:nvSpPr>
        <p:spPr>
          <a:xfrm>
            <a:off x="6786563" y="4500563"/>
            <a:ext cx="2000250" cy="2143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062776257"/>
      </p:ext>
    </p:extLst>
  </p:cSld>
  <p:clrMapOvr>
    <a:masterClrMapping/>
  </p:clrMapOvr>
  <p:transition>
    <p:zo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9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23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1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3014</Words>
  <Application>Microsoft Office PowerPoint</Application>
  <PresentationFormat>On-screen Show (4:3)</PresentationFormat>
  <Paragraphs>1007</Paragraphs>
  <Slides>71</Slides>
  <Notes>0</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71</vt:i4>
      </vt:variant>
    </vt:vector>
  </HeadingPairs>
  <TitlesOfParts>
    <vt:vector size="92" baseType="lpstr">
      <vt:lpstr>Arial</vt:lpstr>
      <vt:lpstr>Book Antiqua</vt:lpstr>
      <vt:lpstr>Constantia</vt:lpstr>
      <vt:lpstr>Curlz MT</vt:lpstr>
      <vt:lpstr>Garamond</vt:lpstr>
      <vt:lpstr>Impact</vt:lpstr>
      <vt:lpstr>Mathematica1</vt:lpstr>
      <vt:lpstr>Papyrus</vt:lpstr>
      <vt:lpstr>Perpetua</vt:lpstr>
      <vt:lpstr>Tahoma</vt:lpstr>
      <vt:lpstr>Times New Roman</vt:lpstr>
      <vt:lpstr>Wingdings</vt:lpstr>
      <vt:lpstr>Wingdings 2</vt:lpstr>
      <vt:lpstr>9_Paper</vt:lpstr>
      <vt:lpstr>23_Paper</vt:lpstr>
      <vt:lpstr>11_Paper</vt:lpstr>
      <vt:lpstr>Default Design</vt:lpstr>
      <vt:lpstr>1_Default Design</vt:lpstr>
      <vt:lpstr>2_Default Design</vt:lpstr>
      <vt:lpstr>3_Default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Cosmic Light  (CMB): most abundant species</vt:lpstr>
      <vt:lpstr>PowerPoint Presentation</vt:lpstr>
      <vt:lpstr>      Adiabatic Expansion</vt:lpstr>
      <vt:lpstr>PowerPoint Presentation</vt:lpstr>
      <vt:lpstr>PowerPoint Presentation</vt:lpstr>
      <vt:lpstr>PowerPoint Presentation</vt:lpstr>
      <vt:lpstr>PowerPoint Presentation</vt:lpstr>
      <vt:lpstr>PowerPoint Presentation</vt:lpstr>
      <vt:lpstr>            Cosmic Epochs</vt:lpstr>
      <vt:lpstr>PowerPoint Presentation</vt:lpstr>
      <vt:lpstr>PowerPoint Presentation</vt:lpstr>
      <vt:lpstr>PowerPoint Presentation</vt:lpstr>
      <vt:lpstr>History of the Universe      in Four Episodes: IV</vt:lpstr>
      <vt:lpstr>PowerPoint Presentation</vt:lpstr>
      <vt:lpstr>Thermal History: Episode by Episode</vt:lpstr>
      <vt:lpstr>Thermal History:    Planck Epoch</vt:lpstr>
      <vt:lpstr>Thermal History:    Planck Epoch</vt:lpstr>
      <vt:lpstr>PowerPoint Presentation</vt:lpstr>
      <vt:lpstr>PowerPoint Presentation</vt:lpstr>
      <vt:lpstr>PowerPoint Presentation</vt:lpstr>
      <vt:lpstr>PowerPoint Presentation</vt:lpstr>
      <vt:lpstr>Cosmic Light   (CMB): the facts</vt:lpstr>
      <vt:lpstr>PowerPoint Presentation</vt:lpstr>
      <vt:lpstr>     the Cosmic  TV Show</vt:lpstr>
      <vt:lpstr>PowerPoint Presentation</vt:lpstr>
      <vt:lpstr>PowerPoint Presentation</vt:lpstr>
      <vt:lpstr>PowerPoint Presentation</vt:lpstr>
      <vt:lpstr>PowerPoint Presentation</vt:lpstr>
      <vt:lpstr>PowerPoint Presentation</vt:lpstr>
      <vt:lpstr>PowerPoint Presentation</vt:lpstr>
      <vt:lpstr>Recombination: Ionization Evolution (Saha) </vt:lpstr>
      <vt:lpstr>PowerPoint Presentation</vt:lpstr>
      <vt:lpstr>Standard theory of H recombination (Peebles 1968, Zel’dovich et al 1968)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Big Bang Nucleosynthesis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Kapteyn Astronomical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Cosmological Structure Formation</dc:title>
  <dc:creator>weygaert</dc:creator>
  <cp:lastModifiedBy>Rien van de Weijgaert</cp:lastModifiedBy>
  <cp:revision>789</cp:revision>
  <cp:lastPrinted>2016-11-17T17:32:49Z</cp:lastPrinted>
  <dcterms:created xsi:type="dcterms:W3CDTF">2003-04-08T08:38:37Z</dcterms:created>
  <dcterms:modified xsi:type="dcterms:W3CDTF">2019-10-23T17:06:03Z</dcterms:modified>
</cp:coreProperties>
</file>