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mpg" ContentType="vide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37" r:id="rId2"/>
    <p:sldMasterId id="2147483801" r:id="rId3"/>
    <p:sldMasterId id="2147484137" r:id="rId4"/>
    <p:sldMasterId id="2147484406" r:id="rId5"/>
    <p:sldMasterId id="2147484419" r:id="rId6"/>
    <p:sldMasterId id="2147484437" r:id="rId7"/>
    <p:sldMasterId id="2147484454" r:id="rId8"/>
  </p:sldMasterIdLst>
  <p:notesMasterIdLst>
    <p:notesMasterId r:id="rId91"/>
  </p:notesMasterIdLst>
  <p:handoutMasterIdLst>
    <p:handoutMasterId r:id="rId92"/>
  </p:handoutMasterIdLst>
  <p:sldIdLst>
    <p:sldId id="1507" r:id="rId9"/>
    <p:sldId id="1411" r:id="rId10"/>
    <p:sldId id="1765" r:id="rId11"/>
    <p:sldId id="1766" r:id="rId12"/>
    <p:sldId id="1767" r:id="rId13"/>
    <p:sldId id="1416" r:id="rId14"/>
    <p:sldId id="1339" r:id="rId15"/>
    <p:sldId id="1386" r:id="rId16"/>
    <p:sldId id="1417" r:id="rId17"/>
    <p:sldId id="1418" r:id="rId18"/>
    <p:sldId id="1419" r:id="rId19"/>
    <p:sldId id="812" r:id="rId20"/>
    <p:sldId id="1400" r:id="rId21"/>
    <p:sldId id="1404" r:id="rId22"/>
    <p:sldId id="1334" r:id="rId23"/>
    <p:sldId id="1401" r:id="rId24"/>
    <p:sldId id="1282" r:id="rId25"/>
    <p:sldId id="1403" r:id="rId26"/>
    <p:sldId id="1307" r:id="rId27"/>
    <p:sldId id="1306" r:id="rId28"/>
    <p:sldId id="1412" r:id="rId29"/>
    <p:sldId id="1442" r:id="rId30"/>
    <p:sldId id="1443" r:id="rId31"/>
    <p:sldId id="1327" r:id="rId32"/>
    <p:sldId id="1361" r:id="rId33"/>
    <p:sldId id="1362" r:id="rId34"/>
    <p:sldId id="1402" r:id="rId35"/>
    <p:sldId id="1335" r:id="rId36"/>
    <p:sldId id="1360" r:id="rId37"/>
    <p:sldId id="1332" r:id="rId38"/>
    <p:sldId id="1414" r:id="rId39"/>
    <p:sldId id="1333" r:id="rId40"/>
    <p:sldId id="1415" r:id="rId41"/>
    <p:sldId id="1336" r:id="rId42"/>
    <p:sldId id="1346" r:id="rId43"/>
    <p:sldId id="1338" r:id="rId44"/>
    <p:sldId id="1345" r:id="rId45"/>
    <p:sldId id="1329" r:id="rId46"/>
    <p:sldId id="1425" r:id="rId47"/>
    <p:sldId id="1438" r:id="rId48"/>
    <p:sldId id="1761" r:id="rId49"/>
    <p:sldId id="1732" r:id="rId50"/>
    <p:sldId id="1764" r:id="rId51"/>
    <p:sldId id="1735" r:id="rId52"/>
    <p:sldId id="1736" r:id="rId53"/>
    <p:sldId id="1737" r:id="rId54"/>
    <p:sldId id="1738" r:id="rId55"/>
    <p:sldId id="1739" r:id="rId56"/>
    <p:sldId id="1740" r:id="rId57"/>
    <p:sldId id="1741" r:id="rId58"/>
    <p:sldId id="1742" r:id="rId59"/>
    <p:sldId id="1762" r:id="rId60"/>
    <p:sldId id="1744" r:id="rId61"/>
    <p:sldId id="1745" r:id="rId62"/>
    <p:sldId id="1746" r:id="rId63"/>
    <p:sldId id="1748" r:id="rId64"/>
    <p:sldId id="1749" r:id="rId65"/>
    <p:sldId id="1719" r:id="rId66"/>
    <p:sldId id="1763" r:id="rId67"/>
    <p:sldId id="1750" r:id="rId68"/>
    <p:sldId id="1487" r:id="rId69"/>
    <p:sldId id="1490" r:id="rId70"/>
    <p:sldId id="1752" r:id="rId71"/>
    <p:sldId id="1753" r:id="rId72"/>
    <p:sldId id="1756" r:id="rId73"/>
    <p:sldId id="1757" r:id="rId74"/>
    <p:sldId id="1758" r:id="rId75"/>
    <p:sldId id="1759" r:id="rId76"/>
    <p:sldId id="1652" r:id="rId77"/>
    <p:sldId id="1264" r:id="rId78"/>
    <p:sldId id="1654" r:id="rId79"/>
    <p:sldId id="1656" r:id="rId80"/>
    <p:sldId id="1655" r:id="rId81"/>
    <p:sldId id="1267" r:id="rId82"/>
    <p:sldId id="1268" r:id="rId83"/>
    <p:sldId id="1600" r:id="rId84"/>
    <p:sldId id="1270" r:id="rId85"/>
    <p:sldId id="1269" r:id="rId86"/>
    <p:sldId id="1272" r:id="rId87"/>
    <p:sldId id="1271" r:id="rId88"/>
    <p:sldId id="1620" r:id="rId89"/>
    <p:sldId id="1410" r:id="rId90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AF7F0"/>
    <a:srgbClr val="F8FCF8"/>
    <a:srgbClr val="717371"/>
    <a:srgbClr val="DBDBDB"/>
    <a:srgbClr val="CDCDCD"/>
    <a:srgbClr val="000066"/>
    <a:srgbClr val="CC6600"/>
    <a:srgbClr val="CC00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4" autoAdjust="0"/>
    <p:restoredTop sz="94639" autoAdjust="0"/>
  </p:normalViewPr>
  <p:slideViewPr>
    <p:cSldViewPr>
      <p:cViewPr varScale="1">
        <p:scale>
          <a:sx n="105" d="100"/>
          <a:sy n="105" d="100"/>
        </p:scale>
        <p:origin x="174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theme" Target="theme/theme1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29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29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5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image" Target="../media/image61.wmf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image" Target="../media/image6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image" Target="../media/image110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wmf"/><Relationship Id="rId2" Type="http://schemas.openxmlformats.org/officeDocument/2006/relationships/image" Target="../media/image126.wmf"/><Relationship Id="rId1" Type="http://schemas.openxmlformats.org/officeDocument/2006/relationships/image" Target="../media/image125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wmf"/><Relationship Id="rId1" Type="http://schemas.openxmlformats.org/officeDocument/2006/relationships/image" Target="../media/image12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984" y="1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E9C5F5FC-FBEF-4B96-B0B8-CCFD0A542D2A}" type="datetimeFigureOut">
              <a:rPr lang="en-GB" smtClean="0"/>
              <a:t>20/10/2019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984" y="9721213"/>
            <a:ext cx="3075727" cy="511810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F593C2F8-22C5-4A02-A854-9397AD81D0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720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984" y="1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294" y="4862197"/>
            <a:ext cx="5680712" cy="4604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9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984" y="9721213"/>
            <a:ext cx="3075727" cy="51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68" tIns="45784" rIns="91568" bIns="457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A016DC5-AE84-4C5B-833A-A267A5B62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91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41158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5114"/>
      </p:ext>
    </p:extLst>
  </p:cSld>
  <p:clrMapOvr>
    <a:masterClrMapping/>
  </p:clrMapOvr>
  <p:transition>
    <p:zoom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F00D-0A97-4955-821B-E488204203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80412"/>
      </p:ext>
    </p:extLst>
  </p:cSld>
  <p:clrMapOvr>
    <a:masterClrMapping/>
  </p:clrMapOvr>
  <p:transition>
    <p:zo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85B58-272F-4034-8BBA-5A2C1C5386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88704"/>
      </p:ext>
    </p:extLst>
  </p:cSld>
  <p:clrMapOvr>
    <a:masterClrMapping/>
  </p:clrMapOvr>
  <p:transition>
    <p:zo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D2939-9090-460E-8885-F2DDCF5D4AE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20077"/>
      </p:ext>
    </p:extLst>
  </p:cSld>
  <p:clrMapOvr>
    <a:masterClrMapping/>
  </p:clrMapOvr>
  <p:transition>
    <p:zo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47DA9-122F-4FC1-8FB9-6883B9B169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77341"/>
      </p:ext>
    </p:extLst>
  </p:cSld>
  <p:clrMapOvr>
    <a:masterClrMapping/>
  </p:clrMapOvr>
  <p:transition>
    <p:zo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79636-70A6-47E5-AA0F-2C471E09D9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23052"/>
      </p:ext>
    </p:extLst>
  </p:cSld>
  <p:clrMapOvr>
    <a:masterClrMapping/>
  </p:clrMapOvr>
  <p:transition>
    <p:zo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92023"/>
      </p:ext>
    </p:extLst>
  </p:cSld>
  <p:clrMapOvr>
    <a:masterClrMapping/>
  </p:clrMapOvr>
  <p:transition>
    <p:zo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74240"/>
      </p:ext>
    </p:extLst>
  </p:cSld>
  <p:clrMapOvr>
    <a:masterClrMapping/>
  </p:clrMapOvr>
  <p:transition>
    <p:zo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82184"/>
      </p:ext>
    </p:extLst>
  </p:cSld>
  <p:clrMapOvr>
    <a:masterClrMapping/>
  </p:clrMapOvr>
  <p:transition>
    <p:zo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33443"/>
      </p:ext>
    </p:extLst>
  </p:cSld>
  <p:clrMapOvr>
    <a:masterClrMapping/>
  </p:clrMapOvr>
  <p:transition>
    <p:zo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33749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01580"/>
      </p:ext>
    </p:extLst>
  </p:cSld>
  <p:clrMapOvr>
    <a:masterClrMapping/>
  </p:clrMapOvr>
  <p:transition>
    <p:zoom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093093"/>
      </p:ext>
    </p:extLst>
  </p:cSld>
  <p:clrMapOvr>
    <a:masterClrMapping/>
  </p:clrMapOvr>
  <p:transition>
    <p:zo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41746"/>
      </p:ext>
    </p:extLst>
  </p:cSld>
  <p:clrMapOvr>
    <a:masterClrMapping/>
  </p:clrMapOvr>
  <p:transition>
    <p:zo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23555"/>
      </p:ext>
    </p:extLst>
  </p:cSld>
  <p:clrMapOvr>
    <a:masterClrMapping/>
  </p:clrMapOvr>
  <p:transition>
    <p:zo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93776"/>
      </p:ext>
    </p:extLst>
  </p:cSld>
  <p:clrMapOvr>
    <a:masterClrMapping/>
  </p:clrMapOvr>
  <p:transition>
    <p:zo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44552"/>
      </p:ext>
    </p:extLst>
  </p:cSld>
  <p:clrMapOvr>
    <a:masterClrMapping/>
  </p:clrMapOvr>
  <p:transition>
    <p:zo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227"/>
      </p:ext>
    </p:extLst>
  </p:cSld>
  <p:clrMapOvr>
    <a:masterClrMapping/>
  </p:clrMapOvr>
  <p:transition>
    <p:zo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98210"/>
      </p:ext>
    </p:extLst>
  </p:cSld>
  <p:clrMapOvr>
    <a:masterClrMapping/>
  </p:clrMapOvr>
  <p:transition>
    <p:zo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288454"/>
      </p:ext>
    </p:extLst>
  </p:cSld>
  <p:clrMapOvr>
    <a:masterClrMapping/>
  </p:clrMapOvr>
  <p:transition>
    <p:zo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82905"/>
      </p:ext>
    </p:extLst>
  </p:cSld>
  <p:clrMapOvr>
    <a:masterClrMapping/>
  </p:clrMapOvr>
  <p:transition>
    <p:zo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75494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920742"/>
      </p:ext>
    </p:extLst>
  </p:cSld>
  <p:clrMapOvr>
    <a:masterClrMapping/>
  </p:clrMapOvr>
  <p:transition>
    <p:zoom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83191"/>
      </p:ext>
    </p:extLst>
  </p:cSld>
  <p:clrMapOvr>
    <a:masterClrMapping/>
  </p:clrMapOvr>
  <p:transition>
    <p:zo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373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24015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40649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18333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35C54-41F5-46DF-A1E8-BD0DF1C645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90672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1720"/>
      </p:ext>
    </p:extLst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0211"/>
      </p:ext>
    </p:extLst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6956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9169A-42BF-4F58-906E-5D22BDF37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39918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582693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96653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13569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58167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64933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4F78-E929-4381-B4A3-FB1900AC14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195166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6ECD-0BBA-41BE-B79F-727EA027A3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86859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8F212-2723-4816-9B5B-9100A145D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299764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AFA3B-39FA-4A8E-A32F-7B4A507F5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389994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6B5C4-01CE-4034-9BF8-7F25EC959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70928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4660C-B22F-4BA6-A0A6-47D8DCFAF2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103633"/>
      </p:ext>
    </p:extLst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C123F-77B4-414B-9823-6ADD8B7F43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49001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08E44-29B1-4D74-BAF6-78788995ED4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28038"/>
      </p:ext>
    </p:extLst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CD78-C027-4785-936C-D1242555BA96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09523"/>
      </p:ext>
    </p:extLst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B59DB-1C8E-4916-9C29-151AB4EEA22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98113"/>
      </p:ext>
    </p:extLst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7F53-52D7-4060-9BAE-626CB0D5A09B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90168"/>
      </p:ext>
    </p:extLst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29981-F3A6-42EC-A897-AF59E31F3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145708"/>
      </p:ext>
    </p:extLst>
  </p:cSld>
  <p:clrMapOvr>
    <a:masterClrMapping/>
  </p:clrMapOvr>
  <p:transition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8FA61-55F7-4000-AC0F-EB304567263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4117"/>
      </p:ext>
    </p:extLst>
  </p:cSld>
  <p:clrMapOvr>
    <a:masterClrMapping/>
  </p:clrMapOvr>
  <p:transition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8CF57-255A-4BA2-8FAF-66BD41C7100F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878982"/>
      </p:ext>
    </p:extLst>
  </p:cSld>
  <p:clrMapOvr>
    <a:masterClrMapping/>
  </p:clrMapOvr>
  <p:transition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F1B35-85B8-4D70-BCFA-AB49CBD376C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94734"/>
      </p:ext>
    </p:extLst>
  </p:cSld>
  <p:clrMapOvr>
    <a:masterClrMapping/>
  </p:clrMapOvr>
  <p:transition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ED0E7-5789-44F5-B31A-047E71C03A7D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72716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FE3AC-D1F2-4612-B8C2-C4A1DE8A2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32109"/>
      </p:ext>
    </p:extLst>
  </p:cSld>
  <p:clrMapOvr>
    <a:masterClrMapping/>
  </p:clrMapOvr>
  <p:transition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8D392-EE71-41FA-B2F7-6CF81CBF7DA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632015"/>
      </p:ext>
    </p:extLst>
  </p:cSld>
  <p:clrMapOvr>
    <a:masterClrMapping/>
  </p:clrMapOvr>
  <p:transition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0CBCA-51BF-4F2C-B0E2-37F1EA8F5F0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23788"/>
      </p:ext>
    </p:extLst>
  </p:cSld>
  <p:clrMapOvr>
    <a:masterClrMapping/>
  </p:clrMapOvr>
  <p:transition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AF05E-3BD7-4E3F-8982-36B9CF97E714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29093"/>
      </p:ext>
    </p:extLst>
  </p:cSld>
  <p:clrMapOvr>
    <a:masterClrMapping/>
  </p:clrMapOvr>
  <p:transition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543F-69A1-4DDF-B042-E10C046C557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32522"/>
      </p:ext>
    </p:extLst>
  </p:cSld>
  <p:clrMapOvr>
    <a:masterClrMapping/>
  </p:clrMapOvr>
  <p:transition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147C1-A924-4395-B5C7-AB1AA38480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274784"/>
      </p:ext>
    </p:extLst>
  </p:cSld>
  <p:clrMapOvr>
    <a:masterClrMapping/>
  </p:clrMapOvr>
  <p:transition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FCF9A-FAC3-4326-B0CB-6F1BC6DFC25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79829"/>
      </p:ext>
    </p:extLst>
  </p:cSld>
  <p:clrMapOvr>
    <a:masterClrMapping/>
  </p:clrMapOvr>
  <p:transition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8B92-0EB1-41B7-80CB-BA42052C32D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83087"/>
      </p:ext>
    </p:extLst>
  </p:cSld>
  <p:clrMapOvr>
    <a:masterClrMapping/>
  </p:clrMapOvr>
  <p:transition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34377-2F24-48B6-9980-7F0010B833C9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66948"/>
      </p:ext>
    </p:extLst>
  </p:cSld>
  <p:clrMapOvr>
    <a:masterClrMapping/>
  </p:clrMapOvr>
  <p:transition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7139A-DA49-4AD8-A005-48FE16E77A7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84175"/>
      </p:ext>
    </p:extLst>
  </p:cSld>
  <p:clrMapOvr>
    <a:masterClrMapping/>
  </p:clrMapOvr>
  <p:transition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C7AE7-D940-4C13-B623-A47861CA2B2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53033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2AB9B-6B72-4073-8857-F80F8AFF0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254741"/>
      </p:ext>
    </p:extLst>
  </p:cSld>
  <p:clrMapOvr>
    <a:masterClrMapping/>
  </p:clrMapOvr>
  <p:transition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6A7B0-DC85-4F75-BCB5-6AF4B88E10F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28529"/>
      </p:ext>
    </p:extLst>
  </p:cSld>
  <p:clrMapOvr>
    <a:masterClrMapping/>
  </p:clrMapOvr>
  <p:transition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81094-86C4-41B7-B061-FB817104472C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75960"/>
      </p:ext>
    </p:extLst>
  </p:cSld>
  <p:clrMapOvr>
    <a:masterClrMapping/>
  </p:clrMapOvr>
  <p:transition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3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50775-B233-4543-B7C2-81AD048C74F5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557575"/>
      </p:ext>
    </p:extLst>
  </p:cSld>
  <p:clrMapOvr>
    <a:masterClrMapping/>
  </p:clrMapOvr>
  <p:transition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D23DD-1CF6-4F59-B051-2AA2E19EDF2A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299377"/>
      </p:ext>
    </p:extLst>
  </p:cSld>
  <p:clrMapOvr>
    <a:masterClrMapping/>
  </p:clrMapOvr>
  <p:transition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FEC9B-2462-440B-9D8D-D5296BDEEDCE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84040"/>
      </p:ext>
    </p:extLst>
  </p:cSld>
  <p:clrMapOvr>
    <a:masterClrMapping/>
  </p:clrMapOvr>
  <p:transition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BD5AC-F637-437F-BB53-1F7E2DF4080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283129"/>
      </p:ext>
    </p:extLst>
  </p:cSld>
  <p:clrMapOvr>
    <a:masterClrMapping/>
  </p:clrMapOvr>
  <p:transition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BFDF4-AA66-47B7-91F6-AECF31CD5022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728953"/>
      </p:ext>
    </p:extLst>
  </p:cSld>
  <p:clrMapOvr>
    <a:masterClrMapping/>
  </p:clrMapOvr>
  <p:transition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492E4-FB95-4FFC-A875-1E1490C55CB3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56936"/>
      </p:ext>
    </p:extLst>
  </p:cSld>
  <p:clrMapOvr>
    <a:masterClrMapping/>
  </p:clrMapOvr>
  <p:transition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96AA3-D624-45D7-9E16-B208AFB19148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93724"/>
      </p:ext>
    </p:extLst>
  </p:cSld>
  <p:clrMapOvr>
    <a:masterClrMapping/>
  </p:clrMapOvr>
  <p:transition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E618-D1CE-4CAA-BC74-A696918F350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2644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0927A-32A8-4EC6-8CCA-DA4C5A8E31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66398"/>
      </p:ext>
    </p:extLst>
  </p:cSld>
  <p:clrMapOvr>
    <a:masterClrMapping/>
  </p:clrMapOvr>
  <p:transition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179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833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6421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94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3638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651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5679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2756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83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19FE4-8911-4C5A-8015-FEB8C49E4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002"/>
      </p:ext>
    </p:extLst>
  </p:cSld>
  <p:clrMapOvr>
    <a:masterClrMapping/>
  </p:clrMapOvr>
  <p:transition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190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319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141716-B5D3-453C-8443-1DFBBBA65F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682173"/>
      </p:ext>
    </p:extLst>
  </p:cSld>
  <p:clrMapOvr>
    <a:masterClrMapping/>
  </p:clrMapOvr>
  <p:transition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96F01-6514-4C13-AAC2-C69BA21D6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22676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9BAA1-D5B5-4C17-9ECB-0F8381088F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009712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2B46D-F593-4693-8856-4D84EF5D56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69421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16680-B87A-4430-A080-B0A8D3461D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06186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87D-7606-4D91-B473-EE43D43052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54058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9C75E-613C-4A52-9DF2-5CF5FB5BEE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59311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C0AE-40EC-4F25-8B3A-88AE19ED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451638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73919-95EE-4936-B769-504D739D23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13665"/>
      </p:ext>
    </p:extLst>
  </p:cSld>
  <p:clrMapOvr>
    <a:masterClrMapping/>
  </p:clrMapOvr>
  <p:transition>
    <p:zo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830B0-3DBC-405F-87CA-27C7342FD9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50833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74FFC-AAA8-4A1E-8352-8CAC35AB2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634866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2DB9D-F21F-4863-B4CC-A18CCE460C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882405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B4B99-DA78-4626-A5C6-3CC1055A92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5680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6DA83-73A8-414F-B1A4-EC2BBBC8EC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84483"/>
      </p:ext>
    </p:extLst>
  </p:cSld>
  <p:clrMapOvr>
    <a:masterClrMapping/>
  </p:clrMapOvr>
  <p:transition>
    <p:zo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C17EB-8B64-49AF-B1D7-8D0920AA3E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57153"/>
      </p:ext>
    </p:extLst>
  </p:cSld>
  <p:clrMapOvr>
    <a:masterClrMapping/>
  </p:clrMapOvr>
  <p:transition>
    <p:zo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BF931-8F06-4F90-AC52-FFE6894F7C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628"/>
      </p:ext>
    </p:extLst>
  </p:cSld>
  <p:clrMapOvr>
    <a:masterClrMapping/>
  </p:clrMapOvr>
  <p:transition>
    <p:zo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84BFF-8E5D-4A73-BE18-DE3AB9AA4F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61146"/>
      </p:ext>
    </p:extLst>
  </p:cSld>
  <p:clrMapOvr>
    <a:masterClrMapping/>
  </p:clrMapOvr>
  <p:transition>
    <p:zo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E1149-3557-4034-BBD0-6D580680DB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23643"/>
      </p:ext>
    </p:extLst>
  </p:cSld>
  <p:clrMapOvr>
    <a:masterClrMapping/>
  </p:clrMapOvr>
  <p:transition>
    <p:zo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DCB70-6CF3-4A71-A09C-5850DE26CF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797385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90CE-069A-43C1-AD90-B84675A9B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66188"/>
      </p:ext>
    </p:extLst>
  </p:cSld>
  <p:clrMapOvr>
    <a:masterClrMapping/>
  </p:clrMapOvr>
  <p:transition>
    <p:zoom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E3A5A-D892-4A93-83FC-D387ABAB87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00821"/>
      </p:ext>
    </p:extLst>
  </p:cSld>
  <p:clrMapOvr>
    <a:masterClrMapping/>
  </p:clrMapOvr>
  <p:transition>
    <p:zo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B757E-D045-4995-9366-1D763C1FE5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62532"/>
      </p:ext>
    </p:extLst>
  </p:cSld>
  <p:clrMapOvr>
    <a:masterClrMapping/>
  </p:clrMapOvr>
  <p:transition>
    <p:zo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6E7F1-FA3C-411C-A243-99BC5A6128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414408"/>
      </p:ext>
    </p:extLst>
  </p:cSld>
  <p:clrMapOvr>
    <a:masterClrMapping/>
  </p:clrMapOvr>
  <p:transition>
    <p:zo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8A9B0-371B-4017-8002-39D1814491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26573"/>
      </p:ext>
    </p:extLst>
  </p:cSld>
  <p:clrMapOvr>
    <a:masterClrMapping/>
  </p:clrMapOvr>
  <p:transition>
    <p:zo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9D338-0655-41C8-A84C-2873A6602F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51744"/>
      </p:ext>
    </p:extLst>
  </p:cSld>
  <p:clrMapOvr>
    <a:masterClrMapping/>
  </p:clrMapOvr>
  <p:transition>
    <p:zo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0EE4E-7C76-4560-8006-F02CE70BFC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85572"/>
      </p:ext>
    </p:extLst>
  </p:cSld>
  <p:clrMapOvr>
    <a:masterClrMapping/>
  </p:clrMapOvr>
  <p:transition>
    <p:zo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52277E-B2FC-4116-AE80-90F31B7520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84697"/>
      </p:ext>
    </p:extLst>
  </p:cSld>
  <p:clrMapOvr>
    <a:masterClrMapping/>
  </p:clrMapOvr>
  <p:transition>
    <p:zo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E16FC-A36C-43E1-89A3-4B8181B50B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72626"/>
      </p:ext>
    </p:extLst>
  </p:cSld>
  <p:clrMapOvr>
    <a:masterClrMapping/>
  </p:clrMapOvr>
  <p:transition>
    <p:zo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42FC8-C5BA-43D6-840B-D674022CAF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043964"/>
      </p:ext>
    </p:extLst>
  </p:cSld>
  <p:clrMapOvr>
    <a:masterClrMapping/>
  </p:clrMapOvr>
  <p:transition>
    <p:zo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383EF-C34E-4542-9CB9-D8EB37DEE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03679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7C58146-8CB2-4788-BCDD-E83870E9A3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3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776FCFB-3502-4CF3-9C72-739C73A6A8D7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9036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FEFAC9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DEB084-D163-4705-8A17-FA1A78940F91}" type="slidenum">
              <a:rPr lang="en-US">
                <a:solidFill>
                  <a:srgbClr val="FEFAC9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EFAC9"/>
              </a:solidFill>
            </a:endParaRPr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2741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  <p:sldLayoutId id="2147484149" r:id="rId12"/>
    <p:sldLayoutId id="2147484150" r:id="rId13"/>
    <p:sldLayoutId id="2147484152" r:id="rId14"/>
  </p:sldLayoutIdLst>
  <p:transition>
    <p:zo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5129345-C8CA-41DC-8AA6-CC586D1A9E5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10/20/2019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34BF377-2255-482D-99FE-BF7D3C7989E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259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89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0" r:id="rId1"/>
    <p:sldLayoutId id="2147484421" r:id="rId2"/>
    <p:sldLayoutId id="2147484422" r:id="rId3"/>
    <p:sldLayoutId id="2147484423" r:id="rId4"/>
    <p:sldLayoutId id="2147484424" r:id="rId5"/>
    <p:sldLayoutId id="2147484425" r:id="rId6"/>
    <p:sldLayoutId id="2147484426" r:id="rId7"/>
    <p:sldLayoutId id="2147484427" r:id="rId8"/>
    <p:sldLayoutId id="2147484428" r:id="rId9"/>
    <p:sldLayoutId id="2147484429" r:id="rId10"/>
    <p:sldLayoutId id="2147484430" r:id="rId11"/>
    <p:sldLayoutId id="2147484431" r:id="rId12"/>
    <p:sldLayoutId id="2147484432" r:id="rId13"/>
    <p:sldLayoutId id="2147484433" r:id="rId14"/>
    <p:sldLayoutId id="2147484434" r:id="rId15"/>
    <p:sldLayoutId id="2147484435" r:id="rId16"/>
    <p:sldLayoutId id="2147484436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C5DE847-69EA-402C-8FCE-23990A0F7F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  <p:sldLayoutId id="2147484449" r:id="rId12"/>
    <p:sldLayoutId id="2147484450" r:id="rId13"/>
    <p:sldLayoutId id="2147484451" r:id="rId14"/>
    <p:sldLayoutId id="2147484452" r:id="rId15"/>
    <p:sldLayoutId id="2147484453" r:id="rId16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5AB1E70-5B95-4036-8978-AF47690EB0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2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5" r:id="rId1"/>
    <p:sldLayoutId id="2147484456" r:id="rId2"/>
    <p:sldLayoutId id="2147484457" r:id="rId3"/>
    <p:sldLayoutId id="2147484458" r:id="rId4"/>
    <p:sldLayoutId id="2147484459" r:id="rId5"/>
    <p:sldLayoutId id="2147484460" r:id="rId6"/>
    <p:sldLayoutId id="2147484461" r:id="rId7"/>
    <p:sldLayoutId id="2147484462" r:id="rId8"/>
    <p:sldLayoutId id="2147484463" r:id="rId9"/>
    <p:sldLayoutId id="2147484464" r:id="rId10"/>
    <p:sldLayoutId id="2147484465" r:id="rId11"/>
    <p:sldLayoutId id="2147484466" r:id="rId12"/>
    <p:sldLayoutId id="2147484467" r:id="rId13"/>
    <p:sldLayoutId id="2147484468" r:id="rId14"/>
    <p:sldLayoutId id="2147484469" r:id="rId15"/>
    <p:sldLayoutId id="2147484470" r:id="rId16"/>
    <p:sldLayoutId id="2147484471" r:id="rId17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3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28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oleObject" Target="../embeddings/oleObject33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E:\Documents\Rien\science\astronomy\images\cosmology\general\expansion\big_rip_lg.mpg" TargetMode="External"/><Relationship Id="rId1" Type="http://schemas.microsoft.com/office/2007/relationships/media" Target="file:///E:\Documents\Rien\science\astronomy\images\cosmology\general\expansion\big_rip_lg.mpg" TargetMode="Externa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35.bin"/><Relationship Id="rId7" Type="http://schemas.openxmlformats.org/officeDocument/2006/relationships/oleObject" Target="../embeddings/oleObject3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9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4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43.bin"/><Relationship Id="rId10" Type="http://schemas.openxmlformats.org/officeDocument/2006/relationships/image" Target="../media/image51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45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46.bin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65.wmf"/><Relationship Id="rId3" Type="http://schemas.openxmlformats.org/officeDocument/2006/relationships/image" Target="../media/image67.jpeg"/><Relationship Id="rId7" Type="http://schemas.openxmlformats.org/officeDocument/2006/relationships/image" Target="../media/image62.wmf"/><Relationship Id="rId12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64.wmf"/><Relationship Id="rId5" Type="http://schemas.openxmlformats.org/officeDocument/2006/relationships/image" Target="../media/image61.wmf"/><Relationship Id="rId15" Type="http://schemas.openxmlformats.org/officeDocument/2006/relationships/image" Target="../media/image66.wmf"/><Relationship Id="rId10" Type="http://schemas.openxmlformats.org/officeDocument/2006/relationships/oleObject" Target="../embeddings/oleObject50.bin"/><Relationship Id="rId4" Type="http://schemas.openxmlformats.org/officeDocument/2006/relationships/oleObject" Target="../embeddings/oleObject47.bin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52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54.bin"/><Relationship Id="rId4" Type="http://schemas.openxmlformats.org/officeDocument/2006/relationships/image" Target="../media/image70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1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55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0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2.w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92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7" Type="http://schemas.openxmlformats.org/officeDocument/2006/relationships/image" Target="../media/image95.jp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4.wmf"/><Relationship Id="rId5" Type="http://schemas.openxmlformats.org/officeDocument/2006/relationships/oleObject" Target="../embeddings/oleObject58.bin"/><Relationship Id="rId4" Type="http://schemas.openxmlformats.org/officeDocument/2006/relationships/image" Target="../media/image93.w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8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0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5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image" Target="../media/image109.png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108.wmf"/><Relationship Id="rId5" Type="http://schemas.openxmlformats.org/officeDocument/2006/relationships/image" Target="../media/image105.wmf"/><Relationship Id="rId10" Type="http://schemas.openxmlformats.org/officeDocument/2006/relationships/oleObject" Target="../embeddings/oleObject62.bin"/><Relationship Id="rId4" Type="http://schemas.openxmlformats.org/officeDocument/2006/relationships/oleObject" Target="../embeddings/oleObject59.bin"/><Relationship Id="rId9" Type="http://schemas.openxmlformats.org/officeDocument/2006/relationships/image" Target="../media/image107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7" Type="http://schemas.openxmlformats.org/officeDocument/2006/relationships/image" Target="../media/image112.jp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11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10.w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image" Target="../media/image109.png"/><Relationship Id="rId7" Type="http://schemas.openxmlformats.org/officeDocument/2006/relationships/image" Target="../media/image10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66.bin"/><Relationship Id="rId11" Type="http://schemas.openxmlformats.org/officeDocument/2006/relationships/image" Target="../media/image108.wmf"/><Relationship Id="rId5" Type="http://schemas.openxmlformats.org/officeDocument/2006/relationships/image" Target="../media/image105.wmf"/><Relationship Id="rId10" Type="http://schemas.openxmlformats.org/officeDocument/2006/relationships/oleObject" Target="../embeddings/oleObject68.bin"/><Relationship Id="rId4" Type="http://schemas.openxmlformats.org/officeDocument/2006/relationships/oleObject" Target="../embeddings/oleObject65.bin"/><Relationship Id="rId9" Type="http://schemas.openxmlformats.org/officeDocument/2006/relationships/image" Target="../media/image107.wmf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5.w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69.bin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26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125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2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128.wmf"/><Relationship Id="rId4" Type="http://schemas.openxmlformats.org/officeDocument/2006/relationships/oleObject" Target="../embeddings/oleObject73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9.bin"/><Relationship Id="rId14" Type="http://schemas.openxmlformats.org/officeDocument/2006/relationships/image" Target="../media/image2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851" name="Rectangle 3"/>
          <p:cNvSpPr>
            <a:spLocks noChangeArrowheads="1"/>
          </p:cNvSpPr>
          <p:nvPr/>
        </p:nvSpPr>
        <p:spPr bwMode="auto">
          <a:xfrm>
            <a:off x="4462463" y="4652963"/>
            <a:ext cx="46815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1358853" name="Rectangle 5"/>
          <p:cNvSpPr>
            <a:spLocks noChangeArrowheads="1"/>
          </p:cNvSpPr>
          <p:nvPr/>
        </p:nvSpPr>
        <p:spPr bwMode="auto">
          <a:xfrm>
            <a:off x="-252413" y="5486400"/>
            <a:ext cx="921702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</a:b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388" y="333375"/>
            <a:ext cx="8785225" cy="6119813"/>
          </a:xfrm>
          <a:prstGeom prst="rect">
            <a:avLst/>
          </a:prstGeom>
          <a:noFill/>
          <a:ln w="57150">
            <a:solidFill>
              <a:srgbClr val="FFFFD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146050" y="2636912"/>
            <a:ext cx="9217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Cosmology,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lect. 6a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Dark  Energy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996636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84212" y="1268760"/>
            <a:ext cx="7775575" cy="2910068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86569" y="6565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accent3"/>
                </a:solidFill>
              </a:rPr>
              <a:t>Equation of State</a:t>
            </a:r>
            <a:endParaRPr sz="5000" b="1" dirty="0">
              <a:solidFill>
                <a:schemeClr val="accent3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707904" y="1555902"/>
          <a:ext cx="1872208" cy="2335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82" name="Equation" r:id="rId3" imgW="863280" imgH="1079280" progId="Equation.DSMT4">
                  <p:embed/>
                </p:oleObj>
              </mc:Choice>
              <mc:Fallback>
                <p:oleObj name="Equation" r:id="rId3" imgW="863280" imgH="10792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555902"/>
                        <a:ext cx="1872208" cy="23357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75911" y="4365104"/>
            <a:ext cx="7775575" cy="2189988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734616" y="4797152"/>
          <a:ext cx="4128756" cy="1152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7383" name="Equation" r:id="rId5" imgW="863280" imgH="241200" progId="Equation.DSMT4">
                  <p:embed/>
                </p:oleObj>
              </mc:Choice>
              <mc:Fallback>
                <p:oleObj name="Equation" r:id="rId5" imgW="863280" imgH="2412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4616" y="4797152"/>
                        <a:ext cx="4128756" cy="1152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2244707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84212" y="1268760"/>
            <a:ext cx="7775575" cy="216024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86569" y="6565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accent3"/>
                </a:solidFill>
              </a:rPr>
              <a:t>Dynamics</a:t>
            </a:r>
            <a:endParaRPr sz="5000" b="1" dirty="0">
              <a:solidFill>
                <a:schemeClr val="accent3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131840" y="1988840"/>
          <a:ext cx="3410206" cy="110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08" name="Equation" r:id="rId3" imgW="1333440" imgH="431640" progId="Equation.DSMT4">
                  <p:embed/>
                </p:oleObj>
              </mc:Choice>
              <mc:Fallback>
                <p:oleObj name="Equation" r:id="rId3" imgW="1333440" imgH="43164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1988840"/>
                        <a:ext cx="3410206" cy="1101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675910" y="3645024"/>
            <a:ext cx="7775575" cy="2736304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832" y="1484784"/>
            <a:ext cx="391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Relativistic Poisson Equation: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389061" y="3737710"/>
          <a:ext cx="6365876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09" name="Equation" r:id="rId5" imgW="2489040" imgH="393480" progId="Equation.DSMT4">
                  <p:embed/>
                </p:oleObj>
              </mc:Choice>
              <mc:Fallback>
                <p:oleObj name="Equation" r:id="rId5" imgW="2489040" imgH="3934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061" y="3737710"/>
                        <a:ext cx="6365876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own Arrow 2"/>
          <p:cNvSpPr/>
          <p:nvPr/>
        </p:nvSpPr>
        <p:spPr>
          <a:xfrm>
            <a:off x="4716016" y="4819269"/>
            <a:ext cx="374794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194076" y="5661248"/>
          <a:ext cx="1331912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410" name="Equation" r:id="rId7" imgW="520560" imgH="228600" progId="Equation.DSMT4">
                  <p:embed/>
                </p:oleObj>
              </mc:Choice>
              <mc:Fallback>
                <p:oleObj name="Equation" r:id="rId7" imgW="520560" imgH="22860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4076" y="5661248"/>
                        <a:ext cx="1331912" cy="582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940151" y="5739844"/>
            <a:ext cx="3917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Repulsion !!!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63952"/>
      </p:ext>
    </p:extLst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549275"/>
            <a:ext cx="9720263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Source: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Dark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Energy</a:t>
            </a:r>
          </a:p>
        </p:txBody>
      </p:sp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3"/>
                </a:solidFill>
              </a:rPr>
              <a:t>Dark Energy &amp; Cosmic Acceleration</a:t>
            </a:r>
            <a:endParaRPr sz="4000" b="1" dirty="0">
              <a:solidFill>
                <a:schemeClr val="accent3"/>
              </a:solidFill>
            </a:endParaRPr>
          </a:p>
        </p:txBody>
      </p:sp>
      <p:graphicFrame>
        <p:nvGraphicFramePr>
          <p:cNvPr id="71683" name="Object 2"/>
          <p:cNvGraphicFramePr>
            <a:graphicFrameLocks noChangeAspect="1"/>
          </p:cNvGraphicFramePr>
          <p:nvPr/>
        </p:nvGraphicFramePr>
        <p:xfrm>
          <a:off x="3059113" y="3860800"/>
          <a:ext cx="29210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18" name="Equation" r:id="rId3" imgW="1397000" imgH="431800" progId="Equation.DSMT4">
                  <p:embed/>
                </p:oleObj>
              </mc:Choice>
              <mc:Fallback>
                <p:oleObj name="Equation" r:id="rId3" imgW="1397000" imgH="431800" progId="Equation.DSMT4">
                  <p:embed/>
                  <p:pic>
                    <p:nvPicPr>
                      <p:cNvPr id="7168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113" y="3860800"/>
                        <a:ext cx="292100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684" name="Object 2"/>
          <p:cNvGraphicFramePr>
            <a:graphicFrameLocks noChangeAspect="1"/>
          </p:cNvGraphicFramePr>
          <p:nvPr/>
        </p:nvGraphicFramePr>
        <p:xfrm>
          <a:off x="3348038" y="2349500"/>
          <a:ext cx="21558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19" name="Equation" r:id="rId5" imgW="825500" imgH="228600" progId="Equation.DSMT4">
                  <p:embed/>
                </p:oleObj>
              </mc:Choice>
              <mc:Fallback>
                <p:oleObj name="Equation" r:id="rId5" imgW="825500" imgH="228600" progId="Equation.DSMT4">
                  <p:embed/>
                  <p:pic>
                    <p:nvPicPr>
                      <p:cNvPr id="7168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2349500"/>
                        <a:ext cx="215582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27088" y="1412875"/>
            <a:ext cx="56896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Nature Dark  Energy: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(Parameterized) Equation of State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313" y="1341438"/>
            <a:ext cx="8351837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313" y="3357563"/>
            <a:ext cx="8351837" cy="28082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113" y="3500438"/>
            <a:ext cx="5688012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Cosmic Acceleration: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Gravitational  Repulsion:</a:t>
            </a:r>
          </a:p>
        </p:txBody>
      </p:sp>
      <p:graphicFrame>
        <p:nvGraphicFramePr>
          <p:cNvPr id="71689" name="Object 2"/>
          <p:cNvGraphicFramePr>
            <a:graphicFrameLocks noChangeAspect="1"/>
          </p:cNvGraphicFramePr>
          <p:nvPr/>
        </p:nvGraphicFramePr>
        <p:xfrm>
          <a:off x="1692275" y="5157788"/>
          <a:ext cx="583882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20" name="Equation" r:id="rId7" imgW="2794000" imgH="393700" progId="Equation.DSMT4">
                  <p:embed/>
                </p:oleObj>
              </mc:Choice>
              <mc:Fallback>
                <p:oleObj name="Equation" r:id="rId7" imgW="2794000" imgH="393700" progId="Equation.DSMT4">
                  <p:embed/>
                  <p:pic>
                    <p:nvPicPr>
                      <p:cNvPr id="7168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92275" y="5157788"/>
                        <a:ext cx="5838825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-17145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3"/>
                </a:solidFill>
              </a:rPr>
              <a:t>Dark  Energy:  Identity &amp; Nature</a:t>
            </a:r>
            <a:endParaRPr sz="4000" b="1" dirty="0">
              <a:solidFill>
                <a:schemeClr val="accent3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750" y="1196975"/>
            <a:ext cx="8280400" cy="6186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Huge and ever growing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list of suggestions 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identity  &amp;  nature of Dark Energy: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Cosmological Constant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Cosmic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Backreaction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inhomogeneities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Modified Gravity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Quintessence,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in a variety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flavours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Phantom Energy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Chameleon Energy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Chaplygin gas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Agegraphic 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….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313" y="1125538"/>
            <a:ext cx="4248150" cy="5543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59338" y="1125538"/>
            <a:ext cx="3960812" cy="554355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03800" y="1196975"/>
            <a:ext cx="8280400" cy="6462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Dark Energy = Vacuum Energy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Ya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Zel’dovich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-   1960s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S. Weinberg     -    1989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Cosmological Constant to be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identified with zero-point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vacuum energy ?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minor problem: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order estimate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off by 120 orders magnitude: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~  10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120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>
                <a:solidFill>
                  <a:schemeClr val="tx1"/>
                </a:solidFill>
              </a:rPr>
              <a:t>Galaxy Clustering</a:t>
            </a:r>
          </a:p>
        </p:txBody>
      </p:sp>
      <p:pic>
        <p:nvPicPr>
          <p:cNvPr id="73731" name="Content Placeholder 3" descr="efstathiou.maddox.xir.199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3213100"/>
            <a:ext cx="3905250" cy="3397250"/>
          </a:xfrm>
        </p:spPr>
      </p:pic>
      <p:pic>
        <p:nvPicPr>
          <p:cNvPr id="73732" name="Picture 4" descr="259117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3"/>
                </a:solidFill>
              </a:rPr>
              <a:t>Dark Energy &amp; Cosmic Acceleration</a:t>
            </a:r>
            <a:endParaRPr sz="4000" b="1" dirty="0">
              <a:solidFill>
                <a:schemeClr val="accent3"/>
              </a:solidFill>
            </a:endParaRPr>
          </a:p>
        </p:txBody>
      </p:sp>
      <p:graphicFrame>
        <p:nvGraphicFramePr>
          <p:cNvPr id="74755" name="Object 2"/>
          <p:cNvGraphicFramePr>
            <a:graphicFrameLocks noChangeAspect="1"/>
          </p:cNvGraphicFramePr>
          <p:nvPr/>
        </p:nvGraphicFramePr>
        <p:xfrm>
          <a:off x="827088" y="1916113"/>
          <a:ext cx="21558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58" name="Equation" r:id="rId3" imgW="825500" imgH="228600" progId="Equation.DSMT4">
                  <p:embed/>
                </p:oleObj>
              </mc:Choice>
              <mc:Fallback>
                <p:oleObj name="Equation" r:id="rId3" imgW="825500" imgH="228600" progId="Equation.DSMT4">
                  <p:embed/>
                  <p:pic>
                    <p:nvPicPr>
                      <p:cNvPr id="7475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916113"/>
                        <a:ext cx="215582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750" y="1412875"/>
            <a:ext cx="5689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 equation of State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313" y="1341438"/>
            <a:ext cx="3024187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313" y="3357563"/>
            <a:ext cx="8351837" cy="30241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4759" name="Object 2"/>
          <p:cNvGraphicFramePr>
            <a:graphicFrameLocks noChangeAspect="1"/>
          </p:cNvGraphicFramePr>
          <p:nvPr/>
        </p:nvGraphicFramePr>
        <p:xfrm>
          <a:off x="1908175" y="3933825"/>
          <a:ext cx="5332413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59" name="Equation" r:id="rId5" imgW="2552700" imgH="228600" progId="Equation.DSMT4">
                  <p:embed/>
                </p:oleObj>
              </mc:Choice>
              <mc:Fallback>
                <p:oleObj name="Equation" r:id="rId5" imgW="2552700" imgH="228600" progId="Equation.DSMT4">
                  <p:embed/>
                  <p:pic>
                    <p:nvPicPr>
                      <p:cNvPr id="7475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8175" y="3933825"/>
                        <a:ext cx="5332413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11188" y="3500438"/>
            <a:ext cx="8856662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Cosmological  Constant: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-1/3 &gt; w &gt; -1: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                                            decreases with time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Phantom Energy: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                                             increases with time </a:t>
            </a:r>
          </a:p>
        </p:txBody>
      </p:sp>
      <p:graphicFrame>
        <p:nvGraphicFramePr>
          <p:cNvPr id="74761" name="Object 2"/>
          <p:cNvGraphicFramePr>
            <a:graphicFrameLocks noChangeAspect="1"/>
          </p:cNvGraphicFramePr>
          <p:nvPr/>
        </p:nvGraphicFramePr>
        <p:xfrm>
          <a:off x="4067175" y="1844675"/>
          <a:ext cx="41783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60" name="Equation" r:id="rId7" imgW="1397000" imgH="241300" progId="Equation.DSMT4">
                  <p:embed/>
                </p:oleObj>
              </mc:Choice>
              <mc:Fallback>
                <p:oleObj name="Equation" r:id="rId7" imgW="1397000" imgH="241300" progId="Equation.DSMT4">
                  <p:embed/>
                  <p:pic>
                    <p:nvPicPr>
                      <p:cNvPr id="7476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5" y="1844675"/>
                        <a:ext cx="4178300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563938" y="1341438"/>
            <a:ext cx="5256212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4763" name="Object 2"/>
          <p:cNvGraphicFramePr>
            <a:graphicFrameLocks noChangeAspect="1"/>
          </p:cNvGraphicFramePr>
          <p:nvPr/>
        </p:nvGraphicFramePr>
        <p:xfrm>
          <a:off x="1835150" y="4868863"/>
          <a:ext cx="37417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61" name="Equation" r:id="rId9" imgW="1790700" imgH="241300" progId="Equation.DSMT4">
                  <p:embed/>
                </p:oleObj>
              </mc:Choice>
              <mc:Fallback>
                <p:oleObj name="Equation" r:id="rId9" imgW="1790700" imgH="241300" progId="Equation.DSMT4">
                  <p:embed/>
                  <p:pic>
                    <p:nvPicPr>
                      <p:cNvPr id="7476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4868863"/>
                        <a:ext cx="3741738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4" name="Object 2"/>
          <p:cNvGraphicFramePr>
            <a:graphicFrameLocks noChangeAspect="1"/>
          </p:cNvGraphicFramePr>
          <p:nvPr/>
        </p:nvGraphicFramePr>
        <p:xfrm>
          <a:off x="1835150" y="5805488"/>
          <a:ext cx="374173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62" name="Equation" r:id="rId11" imgW="1790700" imgH="241300" progId="Equation.DSMT4">
                  <p:embed/>
                </p:oleObj>
              </mc:Choice>
              <mc:Fallback>
                <p:oleObj name="Equation" r:id="rId11" imgW="1790700" imgH="241300" progId="Equation.DSMT4">
                  <p:embed/>
                  <p:pic>
                    <p:nvPicPr>
                      <p:cNvPr id="747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805488"/>
                        <a:ext cx="3741738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g_rip_lg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12775" y="0"/>
            <a:ext cx="10652125" cy="7100888"/>
          </a:xfrm>
        </p:spPr>
      </p:pic>
      <p:sp>
        <p:nvSpPr>
          <p:cNvPr id="13946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777777"/>
                  </a:outerShdw>
                </a:effectLst>
              </a:rPr>
              <a:t>Phantom Energy:</a:t>
            </a: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75780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94695" name="Rectangle 7"/>
          <p:cNvSpPr>
            <a:spLocks noChangeArrowheads="1"/>
          </p:cNvSpPr>
          <p:nvPr/>
        </p:nvSpPr>
        <p:spPr bwMode="auto">
          <a:xfrm>
            <a:off x="395288" y="530066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777777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De Big Rip ?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0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3"/>
                </a:solidFill>
              </a:rPr>
              <a:t>Dynamic  Dark  Energy</a:t>
            </a:r>
            <a:endParaRPr sz="4000" b="1" dirty="0">
              <a:solidFill>
                <a:schemeClr val="accent3"/>
              </a:solidFill>
            </a:endParaRPr>
          </a:p>
        </p:txBody>
      </p:sp>
      <p:graphicFrame>
        <p:nvGraphicFramePr>
          <p:cNvPr id="76803" name="Object 2"/>
          <p:cNvGraphicFramePr>
            <a:graphicFrameLocks noChangeAspect="1"/>
          </p:cNvGraphicFramePr>
          <p:nvPr/>
        </p:nvGraphicFramePr>
        <p:xfrm>
          <a:off x="827088" y="2492375"/>
          <a:ext cx="21558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66" name="Equation" r:id="rId3" imgW="825500" imgH="228600" progId="Equation.DSMT4">
                  <p:embed/>
                </p:oleObj>
              </mc:Choice>
              <mc:Fallback>
                <p:oleObj name="Equation" r:id="rId3" imgW="825500" imgH="228600" progId="Equation.DSMT4">
                  <p:embed/>
                  <p:pic>
                    <p:nvPicPr>
                      <p:cNvPr id="7680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492375"/>
                        <a:ext cx="2155825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750" y="1844675"/>
            <a:ext cx="5689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 equation of State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8313" y="1700213"/>
            <a:ext cx="3022600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8313" y="3644900"/>
            <a:ext cx="8351837" cy="19431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35375" y="1773238"/>
            <a:ext cx="885825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Dynamically evolving dark energy,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parameterization: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</a:t>
            </a:r>
          </a:p>
        </p:txBody>
      </p:sp>
      <p:graphicFrame>
        <p:nvGraphicFramePr>
          <p:cNvPr id="76808" name="Object 2"/>
          <p:cNvGraphicFramePr>
            <a:graphicFrameLocks noChangeAspect="1"/>
          </p:cNvGraphicFramePr>
          <p:nvPr/>
        </p:nvGraphicFramePr>
        <p:xfrm>
          <a:off x="971550" y="3789363"/>
          <a:ext cx="7442200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67" name="Equation" r:id="rId5" imgW="2489200" imgH="508000" progId="Equation.DSMT4">
                  <p:embed/>
                </p:oleObj>
              </mc:Choice>
              <mc:Fallback>
                <p:oleObj name="Equation" r:id="rId5" imgW="2489200" imgH="508000" progId="Equation.DSMT4">
                  <p:embed/>
                  <p:pic>
                    <p:nvPicPr>
                      <p:cNvPr id="7680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789363"/>
                        <a:ext cx="7442200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3563938" y="1700213"/>
            <a:ext cx="5256212" cy="18002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6810" name="Object 2"/>
          <p:cNvGraphicFramePr>
            <a:graphicFrameLocks noChangeAspect="1"/>
          </p:cNvGraphicFramePr>
          <p:nvPr/>
        </p:nvGraphicFramePr>
        <p:xfrm>
          <a:off x="3851275" y="2636838"/>
          <a:ext cx="4743450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068" name="Equation" r:id="rId7" imgW="1816100" imgH="241300" progId="Equation.DSMT4">
                  <p:embed/>
                </p:oleObj>
              </mc:Choice>
              <mc:Fallback>
                <p:oleObj name="Equation" r:id="rId7" imgW="1816100" imgH="241300" progId="Equation.DSMT4">
                  <p:embed/>
                  <p:pic>
                    <p:nvPicPr>
                      <p:cNvPr id="768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1275" y="2636838"/>
                        <a:ext cx="4743450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7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/>
              <a:t>DE Equation of State </a:t>
            </a:r>
          </a:p>
        </p:txBody>
      </p:sp>
      <p:pic>
        <p:nvPicPr>
          <p:cNvPr id="77827" name="Content Placeholder 3" descr="waphi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2492375"/>
            <a:ext cx="3024187" cy="2303463"/>
          </a:xfrm>
        </p:spPr>
      </p:pic>
      <p:pic>
        <p:nvPicPr>
          <p:cNvPr id="77828" name="Picture 4" descr="wa.de.mod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628775"/>
            <a:ext cx="584835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0825" y="1412875"/>
            <a:ext cx="8713788" cy="4176713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7" y="260648"/>
            <a:ext cx="9720263" cy="504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General Relativity: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Einstein Field Equations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677444"/>
      </p:ext>
    </p:extLst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1" name="Content Placeholder 7" descr="image00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5050" y="285750"/>
            <a:ext cx="6437313" cy="6143625"/>
          </a:xfrm>
        </p:spPr>
      </p:pic>
    </p:spTree>
  </p:cSld>
  <p:clrMapOvr>
    <a:masterClrMapping/>
  </p:clrMapOvr>
  <p:transition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Box 2"/>
          <p:cNvSpPr txBox="1">
            <a:spLocks noChangeArrowheads="1"/>
          </p:cNvSpPr>
          <p:nvPr/>
        </p:nvSpPr>
        <p:spPr bwMode="auto">
          <a:xfrm>
            <a:off x="5292725" y="4724400"/>
            <a:ext cx="50403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dynamical evolution dark energy: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     eqn. state parameters       w</a:t>
            </a:r>
            <a:r>
              <a: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                                                 w</a:t>
            </a:r>
            <a:r>
              <a:rPr kumimoji="0" lang="en-US" sz="16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a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825" y="0"/>
            <a:ext cx="936148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Dark Energy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Eqn.State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8308" name="Picture 2" descr="Union2_w0-wa_slidebig.png      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3724275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2" descr="Union2_Om-w_systemat#5C3851.png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25538"/>
            <a:ext cx="38369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TextBox 6"/>
          <p:cNvSpPr txBox="1">
            <a:spLocks noChangeArrowheads="1"/>
          </p:cNvSpPr>
          <p:nvPr/>
        </p:nvSpPr>
        <p:spPr bwMode="auto">
          <a:xfrm>
            <a:off x="611188" y="5229225"/>
            <a:ext cx="50403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SCP  Union2  constraints  (2010)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values of  matter density </a:t>
            </a:r>
            <a:r>
              <a:rPr lang="en-US" sz="1600" b="1" dirty="0">
                <a:solidFill>
                  <a:srgbClr val="000000"/>
                </a:solidFill>
                <a:sym typeface="Mathematica1" pitchFamily="2" charset="2"/>
              </a:rPr>
              <a:t>Ω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                      dark energy eqn. state w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sp>
        <p:nvSpPr>
          <p:cNvPr id="9" name="Rectangle 8"/>
          <p:cNvSpPr/>
          <p:nvPr/>
        </p:nvSpPr>
        <p:spPr>
          <a:xfrm>
            <a:off x="539750" y="5157788"/>
            <a:ext cx="3887788" cy="11509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219700" y="5157788"/>
            <a:ext cx="3816350" cy="11509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nl-NL" sz="6000" b="1" dirty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507288" cy="4525963"/>
          </a:xfrm>
        </p:spPr>
        <p:txBody>
          <a:bodyPr/>
          <a:lstStyle/>
          <a:p>
            <a:pPr>
              <a:buAutoNum type="arabicPeriod"/>
            </a:pPr>
            <a:r>
              <a:rPr lang="nl-NL" sz="1800" b="1" dirty="0">
                <a:solidFill>
                  <a:schemeClr val="accent5"/>
                </a:solidFill>
              </a:rPr>
              <a:t>Strong evidence Accelerated Expansion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accent5"/>
                </a:solidFill>
              </a:rPr>
              <a:t>      </a:t>
            </a:r>
            <a:r>
              <a:rPr lang="nl-NL" sz="1400" dirty="0">
                <a:solidFill>
                  <a:schemeClr val="accent5"/>
                </a:solidFill>
              </a:rPr>
              <a:t>-   since supernova discovery, 100s SNIa observed over broader range  redshifts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-   based solely upon supernova Hubble diagram, independent of  General Relativity,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   very strong evidence expansion Universe accelerated recently</a:t>
            </a:r>
          </a:p>
          <a:p>
            <a:pPr marL="0" indent="0">
              <a:buNone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2.    Dark energy as cause cosmic acceleration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      </a:t>
            </a:r>
            <a:r>
              <a:rPr lang="nl-NL" sz="1400" dirty="0">
                <a:solidFill>
                  <a:schemeClr val="accent5"/>
                </a:solidFill>
              </a:rPr>
              <a:t>- within general relativity, accelerated expansion cannot be explained by any known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   form of matter or energy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-  it can be accommodated by a nearly smooth form of energy with large negative pressure,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   Dark Energy, that accounts for about 73% of the universe.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</a:t>
            </a:r>
          </a:p>
          <a:p>
            <a:pPr>
              <a:buAutoNum type="arabicPeriod"/>
            </a:pPr>
            <a:endParaRPr lang="nl-NL" sz="1400" dirty="0">
              <a:solidFill>
                <a:schemeClr val="accent5"/>
              </a:solidFill>
            </a:endParaRPr>
          </a:p>
          <a:p>
            <a:pPr>
              <a:buAutoNum type="arabicPeriod" startAt="3"/>
            </a:pPr>
            <a:r>
              <a:rPr lang="nl-NL" sz="1800" b="1" dirty="0">
                <a:solidFill>
                  <a:schemeClr val="accent5"/>
                </a:solidFill>
              </a:rPr>
              <a:t> Independent evidence dark energy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      </a:t>
            </a:r>
            <a:r>
              <a:rPr lang="nl-NL" sz="1400" dirty="0">
                <a:solidFill>
                  <a:schemeClr val="accent5"/>
                </a:solidFill>
              </a:rPr>
              <a:t>-  Cosmic Microwave Background and Large Scale Structure data provide independent evidence,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   within context of CDM model of structure formation, that the universe is filled with a smooth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   medium accounting for 73% of the total energy content of the universe.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-  that came to dominate the dynamics of the universe once all observed structure had formed </a:t>
            </a:r>
          </a:p>
          <a:p>
            <a:pPr marL="0" indent="0">
              <a:buNone/>
            </a:pPr>
            <a:endParaRPr lang="nl-NL" sz="18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894465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814"/>
            <a:ext cx="8229600" cy="1143000"/>
          </a:xfrm>
        </p:spPr>
        <p:txBody>
          <a:bodyPr/>
          <a:lstStyle/>
          <a:p>
            <a:r>
              <a:rPr lang="nl-NL" sz="6000" b="1" dirty="0">
                <a:solidFill>
                  <a:schemeClr val="accent5"/>
                </a:solidFill>
              </a:rPr>
              <a:t>Take-Home Facts</a:t>
            </a:r>
            <a:endParaRPr lang="en-GB" sz="6000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052736"/>
            <a:ext cx="8867328" cy="4525963"/>
          </a:xfrm>
        </p:spPr>
        <p:txBody>
          <a:bodyPr/>
          <a:lstStyle/>
          <a:p>
            <a:pPr>
              <a:buAutoNum type="arabicPeriod"/>
            </a:pPr>
            <a:endParaRPr lang="nl-NL" sz="1800" b="1" dirty="0">
              <a:solidFill>
                <a:schemeClr val="accent5"/>
              </a:solidFill>
            </a:endParaRPr>
          </a:p>
          <a:p>
            <a:pPr>
              <a:buAutoNum type="arabicPeriod" startAt="4"/>
            </a:pPr>
            <a:r>
              <a:rPr lang="nl-NL" sz="1800" b="1" dirty="0">
                <a:solidFill>
                  <a:schemeClr val="accent5"/>
                </a:solidFill>
              </a:rPr>
              <a:t>Vacuum energy as dark energy</a:t>
            </a: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      </a:t>
            </a:r>
            <a:r>
              <a:rPr lang="nl-NL" sz="1400" dirty="0">
                <a:solidFill>
                  <a:schemeClr val="accent5"/>
                </a:solidFill>
              </a:rPr>
              <a:t>- simplest explanation for dark energy is the energy associated with the vacuum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- mathematically equivalent to a cosmological constant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- However, most straightforward calculations of vacuum energy density from zero-point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 energies of all quantum fields lead to estimates which are a bit too large,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 in the order of ~10</a:t>
            </a:r>
            <a:r>
              <a:rPr lang="nl-NL" sz="1400" baseline="30000" dirty="0">
                <a:solidFill>
                  <a:schemeClr val="accent5"/>
                </a:solidFill>
              </a:rPr>
              <a:t>120</a:t>
            </a:r>
            <a:r>
              <a:rPr lang="nl-NL" sz="1400" dirty="0">
                <a:solidFill>
                  <a:schemeClr val="accent5"/>
                </a:solidFill>
              </a:rPr>
              <a:t> </a:t>
            </a:r>
            <a:endParaRPr lang="nl-NL" sz="1800" b="1" dirty="0">
              <a:solidFill>
                <a:schemeClr val="accent5"/>
              </a:solidFill>
            </a:endParaRPr>
          </a:p>
          <a:p>
            <a:pPr>
              <a:buAutoNum type="arabicPeriod"/>
            </a:pPr>
            <a:endParaRPr lang="nl-NL" sz="1800" b="1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5.  Dark theories of Dark Energy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- There is no compelling theory of dark energy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-  Beyond vacuum energy, man intriguing ideas:      light scalar fields, additional spatial dimensions, etc.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-  Many models involve time-varying dark energy</a:t>
            </a:r>
          </a:p>
          <a:p>
            <a:pPr marL="0" indent="0">
              <a:buNone/>
            </a:pPr>
            <a:endParaRPr lang="nl-NL" sz="1400" dirty="0">
              <a:solidFill>
                <a:schemeClr val="accent5"/>
              </a:solidFill>
            </a:endParaRPr>
          </a:p>
          <a:p>
            <a:pPr marL="0" indent="0">
              <a:buNone/>
            </a:pPr>
            <a:r>
              <a:rPr lang="nl-NL" sz="1800" b="1" dirty="0">
                <a:solidFill>
                  <a:schemeClr val="accent5"/>
                </a:solidFill>
              </a:rPr>
              <a:t>6. New Gravitational Theories  ?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-  alternatively,  cosmic acceleration could be a manifestaation of gravitational physics beyond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                      General Relativity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-  however, as yet there is no self-consistent model for new gravitational physics that is </a:t>
            </a:r>
          </a:p>
          <a:p>
            <a:pPr marL="0" indent="0">
              <a:buNone/>
            </a:pPr>
            <a:r>
              <a:rPr lang="nl-NL" sz="1400" dirty="0">
                <a:solidFill>
                  <a:schemeClr val="accent5"/>
                </a:solidFill>
              </a:rPr>
              <a:t>         consistent with large body of data that constrains theories of graavity. </a:t>
            </a:r>
            <a:endParaRPr lang="en-GB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8736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095625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540269" y="2204864"/>
            <a:ext cx="9720263" cy="18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Future</a:t>
            </a:r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28625" y="5715000"/>
            <a:ext cx="8286750" cy="100012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 Horizons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pic>
        <p:nvPicPr>
          <p:cNvPr id="128004" name="Picture 7" descr="horizon_pro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231900"/>
            <a:ext cx="88773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Horizon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distance that light travelled since the Big Bang</a:t>
            </a:r>
          </a:p>
        </p:txBody>
      </p:sp>
    </p:spTree>
  </p:cSld>
  <p:clrMapOvr>
    <a:masterClrMapping/>
  </p:clrMapOvr>
  <p:transition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500" y="5715000"/>
            <a:ext cx="7929563" cy="100012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Particle Horizon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D9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 Horizon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D9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distance that light travelled since the Big Bang</a:t>
            </a:r>
          </a:p>
        </p:txBody>
      </p:sp>
      <p:graphicFrame>
        <p:nvGraphicFramePr>
          <p:cNvPr id="129029" name="Object 4"/>
          <p:cNvGraphicFramePr>
            <a:graphicFrameLocks noChangeAspect="1"/>
          </p:cNvGraphicFramePr>
          <p:nvPr/>
        </p:nvGraphicFramePr>
        <p:xfrm>
          <a:off x="5000625" y="2143125"/>
          <a:ext cx="29289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98" name="Equation" r:id="rId3" imgW="1358900" imgH="228600" progId="Equation.DSMT4">
                  <p:embed/>
                </p:oleObj>
              </mc:Choice>
              <mc:Fallback>
                <p:oleObj name="Equation" r:id="rId3" imgW="1358900" imgH="228600" progId="Equation.DSMT4">
                  <p:embed/>
                  <p:pic>
                    <p:nvPicPr>
                      <p:cNvPr id="12902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143125"/>
                        <a:ext cx="29289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0063" y="1357313"/>
            <a:ext cx="57150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 travel in an expanding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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Robertson-Walker metric: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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Light:</a:t>
            </a:r>
          </a:p>
        </p:txBody>
      </p:sp>
      <p:graphicFrame>
        <p:nvGraphicFramePr>
          <p:cNvPr id="129031" name="Object 3"/>
          <p:cNvGraphicFramePr>
            <a:graphicFrameLocks noChangeAspect="1"/>
          </p:cNvGraphicFramePr>
          <p:nvPr/>
        </p:nvGraphicFramePr>
        <p:xfrm>
          <a:off x="5000625" y="2643188"/>
          <a:ext cx="103981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099" name="Equation" r:id="rId5" imgW="482391" imgH="228501" progId="Equation.DSMT4">
                  <p:embed/>
                </p:oleObj>
              </mc:Choice>
              <mc:Fallback>
                <p:oleObj name="Equation" r:id="rId5" imgW="482391" imgH="228501" progId="Equation.DSMT4">
                  <p:embed/>
                  <p:pic>
                    <p:nvPicPr>
                      <p:cNvPr id="1290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643188"/>
                        <a:ext cx="1039813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1500" y="2071688"/>
            <a:ext cx="7858125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29033" name="Object 4"/>
          <p:cNvGraphicFramePr>
            <a:graphicFrameLocks noChangeAspect="1"/>
          </p:cNvGraphicFramePr>
          <p:nvPr/>
        </p:nvGraphicFramePr>
        <p:xfrm>
          <a:off x="1000125" y="3429000"/>
          <a:ext cx="23622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00" name="Equation" r:id="rId7" imgW="837836" imgH="482391" progId="Equation.DSMT4">
                  <p:embed/>
                </p:oleObj>
              </mc:Choice>
              <mc:Fallback>
                <p:oleObj name="Equation" r:id="rId7" imgW="837836" imgH="482391" progId="Equation.DSMT4">
                  <p:embed/>
                  <p:pic>
                    <p:nvPicPr>
                      <p:cNvPr id="12903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25" y="3429000"/>
                        <a:ext cx="2362200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34" name="Object 5"/>
          <p:cNvGraphicFramePr>
            <a:graphicFrameLocks noChangeAspect="1"/>
          </p:cNvGraphicFramePr>
          <p:nvPr/>
        </p:nvGraphicFramePr>
        <p:xfrm>
          <a:off x="5072063" y="3429000"/>
          <a:ext cx="3040062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01" name="Equation" r:id="rId9" imgW="1079032" imgH="482391" progId="Equation.DSMT4">
                  <p:embed/>
                </p:oleObj>
              </mc:Choice>
              <mc:Fallback>
                <p:oleObj name="Equation" r:id="rId9" imgW="1079032" imgH="482391" progId="Equation.DSMT4">
                  <p:embed/>
                  <p:pic>
                    <p:nvPicPr>
                      <p:cNvPr id="12903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2063" y="3429000"/>
                        <a:ext cx="3040062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71500" y="3500438"/>
            <a:ext cx="3357563" cy="19288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7750" y="3500438"/>
            <a:ext cx="3571875" cy="192881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4375" y="5000625"/>
            <a:ext cx="3286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 distance in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comoving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0625" y="5072063"/>
            <a:ext cx="3286125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Horizon distance in physical space</a:t>
            </a:r>
          </a:p>
        </p:txBody>
      </p:sp>
      <p:sp>
        <p:nvSpPr>
          <p:cNvPr id="16" name="Left-Right Arrow 15"/>
          <p:cNvSpPr/>
          <p:nvPr/>
        </p:nvSpPr>
        <p:spPr>
          <a:xfrm>
            <a:off x="4071938" y="4286250"/>
            <a:ext cx="642937" cy="428625"/>
          </a:xfrm>
          <a:prstGeom prst="leftRightArrow">
            <a:avLst/>
          </a:prstGeom>
          <a:solidFill>
            <a:schemeClr val="accent3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71500" y="5715000"/>
            <a:ext cx="7929563" cy="100012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04899" name="Text Box 3"/>
          <p:cNvSpPr txBox="1">
            <a:spLocks noChangeArrowheads="1"/>
          </p:cNvSpPr>
          <p:nvPr/>
        </p:nvSpPr>
        <p:spPr bwMode="auto">
          <a:xfrm>
            <a:off x="-285750" y="-500063"/>
            <a:ext cx="9720263" cy="244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Event Horizon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4375" y="5857875"/>
            <a:ext cx="8072438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D9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 Horizon of the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D9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distance over which one may still communicate …</a:t>
            </a:r>
          </a:p>
        </p:txBody>
      </p:sp>
      <p:graphicFrame>
        <p:nvGraphicFramePr>
          <p:cNvPr id="130053" name="Object 4"/>
          <p:cNvGraphicFramePr>
            <a:graphicFrameLocks noChangeAspect="1"/>
          </p:cNvGraphicFramePr>
          <p:nvPr/>
        </p:nvGraphicFramePr>
        <p:xfrm>
          <a:off x="5000625" y="2143125"/>
          <a:ext cx="292893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22" name="Equation" r:id="rId3" imgW="1358900" imgH="228600" progId="Equation.DSMT4">
                  <p:embed/>
                </p:oleObj>
              </mc:Choice>
              <mc:Fallback>
                <p:oleObj name="Equation" r:id="rId3" imgW="1358900" imgH="228600" progId="Equation.DSMT4">
                  <p:embed/>
                  <p:pic>
                    <p:nvPicPr>
                      <p:cNvPr id="130053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143125"/>
                        <a:ext cx="2928938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0063" y="1357313"/>
            <a:ext cx="571500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 travel in an expanding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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Robertson-Walker metric: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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Light:</a:t>
            </a:r>
          </a:p>
        </p:txBody>
      </p:sp>
      <p:graphicFrame>
        <p:nvGraphicFramePr>
          <p:cNvPr id="130055" name="Object 3"/>
          <p:cNvGraphicFramePr>
            <a:graphicFrameLocks noChangeAspect="1"/>
          </p:cNvGraphicFramePr>
          <p:nvPr/>
        </p:nvGraphicFramePr>
        <p:xfrm>
          <a:off x="5000625" y="2643188"/>
          <a:ext cx="1039813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23" name="Equation" r:id="rId5" imgW="482391" imgH="228501" progId="Equation.DSMT4">
                  <p:embed/>
                </p:oleObj>
              </mc:Choice>
              <mc:Fallback>
                <p:oleObj name="Equation" r:id="rId5" imgW="482391" imgH="228501" progId="Equation.DSMT4">
                  <p:embed/>
                  <p:pic>
                    <p:nvPicPr>
                      <p:cNvPr id="1300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2643188"/>
                        <a:ext cx="1039813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571500" y="2071688"/>
            <a:ext cx="7858125" cy="1143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30057" name="Object 4"/>
          <p:cNvGraphicFramePr>
            <a:graphicFrameLocks noChangeAspect="1"/>
          </p:cNvGraphicFramePr>
          <p:nvPr/>
        </p:nvGraphicFramePr>
        <p:xfrm>
          <a:off x="947738" y="3429000"/>
          <a:ext cx="2468562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24" name="Equation" r:id="rId7" imgW="876300" imgH="482600" progId="Equation.DSMT4">
                  <p:embed/>
                </p:oleObj>
              </mc:Choice>
              <mc:Fallback>
                <p:oleObj name="Equation" r:id="rId7" imgW="876300" imgH="482600" progId="Equation.DSMT4">
                  <p:embed/>
                  <p:pic>
                    <p:nvPicPr>
                      <p:cNvPr id="13005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738" y="3429000"/>
                        <a:ext cx="2468562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0058" name="Object 5"/>
          <p:cNvGraphicFramePr>
            <a:graphicFrameLocks noChangeAspect="1"/>
          </p:cNvGraphicFramePr>
          <p:nvPr/>
        </p:nvGraphicFramePr>
        <p:xfrm>
          <a:off x="5019675" y="3429000"/>
          <a:ext cx="3146425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125" name="Equation" r:id="rId9" imgW="1117115" imgH="482391" progId="Equation.DSMT4">
                  <p:embed/>
                </p:oleObj>
              </mc:Choice>
              <mc:Fallback>
                <p:oleObj name="Equation" r:id="rId9" imgW="1117115" imgH="482391" progId="Equation.DSMT4">
                  <p:embed/>
                  <p:pic>
                    <p:nvPicPr>
                      <p:cNvPr id="13005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9675" y="3429000"/>
                        <a:ext cx="3146425" cy="135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571500" y="3500438"/>
            <a:ext cx="3357563" cy="192881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57750" y="3500438"/>
            <a:ext cx="3571875" cy="1928812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4213" y="4868863"/>
            <a:ext cx="3286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 Horizon distance 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comoving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space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03800" y="4868863"/>
            <a:ext cx="3286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Event Horizon distance 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physical space</a:t>
            </a:r>
          </a:p>
        </p:txBody>
      </p:sp>
      <p:sp>
        <p:nvSpPr>
          <p:cNvPr id="16" name="Left-Right Arrow 15"/>
          <p:cNvSpPr/>
          <p:nvPr/>
        </p:nvSpPr>
        <p:spPr>
          <a:xfrm>
            <a:off x="4071938" y="4286250"/>
            <a:ext cx="642937" cy="428625"/>
          </a:xfrm>
          <a:prstGeom prst="leftRightArrow">
            <a:avLst/>
          </a:prstGeom>
          <a:solidFill>
            <a:schemeClr val="accent3"/>
          </a:solidFill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5" name="Content Placeholder 3" descr="horizon.shrinking.sciam.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-11113"/>
            <a:ext cx="8604250" cy="6869113"/>
          </a:xfrm>
        </p:spPr>
      </p:pic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9" name="Content Placeholder 3" descr="fate.universe.sciam.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3429000"/>
            <a:ext cx="5222875" cy="3090863"/>
          </a:xfrm>
        </p:spPr>
      </p:pic>
      <p:pic>
        <p:nvPicPr>
          <p:cNvPr id="132100" name="Picture 4" descr="fate.universe.sciam.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04813"/>
            <a:ext cx="51847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33375"/>
            <a:ext cx="4176713" cy="33226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  Fate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</a:t>
            </a: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Gigayears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end of Cosmology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08400" y="333375"/>
            <a:ext cx="5111750" cy="61912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5994" y="3356992"/>
            <a:ext cx="7775575" cy="3096344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340768"/>
            <a:ext cx="7775575" cy="172819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86569" y="6565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accent3"/>
                </a:solidFill>
              </a:rPr>
              <a:t>Einstein Field Equation</a:t>
            </a:r>
            <a:endParaRPr sz="5000" b="1" dirty="0">
              <a:solidFill>
                <a:schemeClr val="accent3"/>
              </a:solidFill>
            </a:endParaRPr>
          </a:p>
        </p:txBody>
      </p:sp>
      <p:graphicFrame>
        <p:nvGraphicFramePr>
          <p:cNvPr id="16389" name="Object 2"/>
          <p:cNvGraphicFramePr>
            <a:graphicFrameLocks noChangeAspect="1"/>
          </p:cNvGraphicFramePr>
          <p:nvPr/>
        </p:nvGraphicFramePr>
        <p:xfrm>
          <a:off x="1835696" y="1484784"/>
          <a:ext cx="51181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16" name="Equation" r:id="rId3" imgW="1587240" imgH="393480" progId="Equation.DSMT4">
                  <p:embed/>
                </p:oleObj>
              </mc:Choice>
              <mc:Fallback>
                <p:oleObj name="Equation" r:id="rId3" imgW="1587240" imgH="393480" progId="Equation.DSMT4">
                  <p:embed/>
                  <p:pic>
                    <p:nvPicPr>
                      <p:cNvPr id="1638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1484784"/>
                        <a:ext cx="51181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726406" y="4797152"/>
          <a:ext cx="5691187" cy="1392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17" name="Equation" r:id="rId5" imgW="1765080" imgH="431640" progId="Equation.DSMT4">
                  <p:embed/>
                </p:oleObj>
              </mc:Choice>
              <mc:Fallback>
                <p:oleObj name="Equation" r:id="rId5" imgW="1765080" imgH="4316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6406" y="4797152"/>
                        <a:ext cx="5691187" cy="1392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94714" y="3581647"/>
            <a:ext cx="5181542" cy="935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Metric tensor:                         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Energy-Momentum tensor: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932040" y="3415343"/>
          <a:ext cx="580285" cy="1102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218" name="Equation" r:id="rId7" imgW="253800" imgH="482400" progId="Equation.DSMT4">
                  <p:embed/>
                </p:oleObj>
              </mc:Choice>
              <mc:Fallback>
                <p:oleObj name="Equation" r:id="rId7" imgW="253800" imgH="4824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040" y="3415343"/>
                        <a:ext cx="580285" cy="1102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9888755"/>
      </p:ext>
    </p:extLst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AutoShape 2"/>
          <p:cNvSpPr>
            <a:spLocks noChangeArrowheads="1"/>
          </p:cNvSpPr>
          <p:nvPr/>
        </p:nvSpPr>
        <p:spPr bwMode="auto">
          <a:xfrm>
            <a:off x="250825" y="1916113"/>
            <a:ext cx="8713788" cy="3384550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268413"/>
            <a:ext cx="9720263" cy="367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1990s: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the Brewing Crisis</a:t>
            </a:r>
          </a:p>
        </p:txBody>
      </p: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468313" y="1484313"/>
            <a:ext cx="8229600" cy="4525962"/>
          </a:xfrm>
        </p:spPr>
        <p:txBody>
          <a:bodyPr/>
          <a:lstStyle/>
          <a:p>
            <a:endParaRPr lang="en-US"/>
          </a:p>
        </p:txBody>
      </p:sp>
      <p:pic>
        <p:nvPicPr>
          <p:cNvPr id="80899" name="Picture 3" descr="c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773238"/>
            <a:ext cx="488791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Standard Cosmology ~ 1990</a:t>
            </a:r>
          </a:p>
        </p:txBody>
      </p:sp>
      <p:sp>
        <p:nvSpPr>
          <p:cNvPr id="80901" name="TextBox 3"/>
          <p:cNvSpPr txBox="1">
            <a:spLocks noChangeArrowheads="1"/>
          </p:cNvSpPr>
          <p:nvPr/>
        </p:nvSpPr>
        <p:spPr bwMode="auto">
          <a:xfrm>
            <a:off x="539750" y="1773238"/>
            <a:ext cx="7693025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FRW Universe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augmented by  Inflation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solved 4 fine-runing problems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- accelerated expansion by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factor 10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60 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~ 10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-36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-10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-34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sec after Big Bang 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- firm prediction: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Universe flat:     k=0,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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tot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=1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Universe dominated by Dark Matter: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necessary to explain structure growth from primordial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fluctuations, which COBE in 1992 had detected at  10</a:t>
            </a:r>
            <a:r>
              <a:rPr kumimoji="0" lang="en-US" sz="1200" b="1" i="0" u="none" strike="noStrike" kern="1200" cap="none" spc="0" normalizeH="0" baseline="3000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-5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level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-  would have to make up 96% of matter density Universe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-  SCDM:    “standard Cold Dark Matter”,  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</a:t>
            </a:r>
            <a:r>
              <a:rPr kumimoji="0" lang="en-US" sz="1200" b="1" i="0" u="none" strike="noStrike" kern="1200" cap="none" spc="0" normalizeH="0" baseline="-2500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m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=1.0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Succesfully explained large range of astronomical observations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                                     (or was made to explain these:    “bias”)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 pitchFamily="2" charset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850" y="1412875"/>
            <a:ext cx="8640763" cy="47529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 descr="apm_colour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6302375" cy="453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651500" y="1125538"/>
            <a:ext cx="3241675" cy="129540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924" name="TextBox 19"/>
          <p:cNvSpPr txBox="1">
            <a:spLocks noChangeArrowheads="1"/>
          </p:cNvSpPr>
          <p:nvPr/>
        </p:nvSpPr>
        <p:spPr bwMode="auto">
          <a:xfrm>
            <a:off x="5724525" y="1196975"/>
            <a:ext cx="31686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Clustering of galaxies in the plate-scanned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APM sky galaxy survey (2 million gals):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angular 2pt  correlation function </a:t>
            </a:r>
          </a:p>
        </p:txBody>
      </p:sp>
      <p:sp>
        <p:nvSpPr>
          <p:cNvPr id="81925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>
                <a:solidFill>
                  <a:schemeClr val="accent1"/>
                </a:solidFill>
              </a:rPr>
              <a:t>Galaxy Clustering</a:t>
            </a:r>
          </a:p>
        </p:txBody>
      </p:sp>
      <p:pic>
        <p:nvPicPr>
          <p:cNvPr id="81926" name="Content Placeholder 3" descr="efstathiou.maddox.xir.1990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83163" y="2997200"/>
            <a:ext cx="3887787" cy="3384550"/>
          </a:xfrm>
        </p:spPr>
      </p:pic>
      <p:sp>
        <p:nvSpPr>
          <p:cNvPr id="8" name="TextBox 7"/>
          <p:cNvSpPr txBox="1"/>
          <p:nvPr/>
        </p:nvSpPr>
        <p:spPr>
          <a:xfrm>
            <a:off x="6084888" y="1989138"/>
            <a:ext cx="3382962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77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Efstathiou, Sutherland &amp; Maddox, 1990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777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Nature,  348, 705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64163" y="5876925"/>
            <a:ext cx="410368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77777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“the Cosmological Constant and Cold Dark Matter”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812088" y="3429000"/>
            <a:ext cx="360362" cy="86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APM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0825" y="5661025"/>
            <a:ext cx="4572000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“It is argued here that the success of the cosmological cold dark matter (CDM) model can be retained and the new observations of very large scale cosmological structures can be accommodated in a spatially flat cosmology in which as much as 80 percent of the critical density is provided by a positive cosmological constant. In such a universe, expansion was dominated by CDM until a recent epoch, but is now governed by the cosmological constant.”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79388" y="5589588"/>
            <a:ext cx="4679950" cy="115252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03800" y="2997200"/>
            <a:ext cx="3889375" cy="3384550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81935" name="Object 2"/>
          <p:cNvGraphicFramePr>
            <a:graphicFrameLocks noChangeAspect="1"/>
          </p:cNvGraphicFramePr>
          <p:nvPr/>
        </p:nvGraphicFramePr>
        <p:xfrm>
          <a:off x="6156325" y="1700213"/>
          <a:ext cx="2446338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954" name="Equation" r:id="rId5" imgW="1828800" imgH="241300" progId="Equation.DSMT4">
                  <p:embed/>
                </p:oleObj>
              </mc:Choice>
              <mc:Fallback>
                <p:oleObj name="Equation" r:id="rId5" imgW="1828800" imgH="241300" progId="Equation.DSMT4">
                  <p:embed/>
                  <p:pic>
                    <p:nvPicPr>
                      <p:cNvPr id="8193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1700213"/>
                        <a:ext cx="2446338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Arrow Connector 21"/>
          <p:cNvCxnSpPr/>
          <p:nvPr/>
        </p:nvCxnSpPr>
        <p:spPr>
          <a:xfrm flipV="1">
            <a:off x="6588125" y="4652963"/>
            <a:ext cx="1008063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740525" y="5094288"/>
            <a:ext cx="1008063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8" name="TextBox 25"/>
          <p:cNvSpPr txBox="1">
            <a:spLocks noChangeArrowheads="1"/>
          </p:cNvSpPr>
          <p:nvPr/>
        </p:nvSpPr>
        <p:spPr bwMode="auto">
          <a:xfrm>
            <a:off x="5940425" y="5157788"/>
            <a:ext cx="115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SCDM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</a:t>
            </a:r>
            <a:r>
              <a:rPr kumimoji="0" lang="en-US" sz="1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=1.0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179388" y="-100013"/>
            <a:ext cx="8783637" cy="1143001"/>
          </a:xfrm>
        </p:spPr>
        <p:txBody>
          <a:bodyPr/>
          <a:lstStyle/>
          <a:p>
            <a:r>
              <a:rPr lang="en-US" sz="6000" b="1">
                <a:solidFill>
                  <a:schemeClr val="accent1"/>
                </a:solidFill>
              </a:rPr>
              <a:t>Cluster Baryon fraction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48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APM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6588125" y="4652963"/>
            <a:ext cx="1008063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740525" y="5094288"/>
            <a:ext cx="1008063" cy="431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1" name="TextBox 25"/>
          <p:cNvSpPr txBox="1">
            <a:spLocks noChangeArrowheads="1"/>
          </p:cNvSpPr>
          <p:nvPr/>
        </p:nvSpPr>
        <p:spPr bwMode="auto">
          <a:xfrm>
            <a:off x="5940425" y="5157788"/>
            <a:ext cx="11525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SCDM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</a:t>
            </a:r>
            <a:r>
              <a:rPr kumimoji="0" lang="en-US" sz="1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m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=1.0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82952" name="Picture 21" descr="coma2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916113"/>
            <a:ext cx="43830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356100" y="1916113"/>
            <a:ext cx="4392613" cy="43926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0825" y="1989138"/>
            <a:ext cx="3960813" cy="4708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X-ray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intracluster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gas: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Mass determination via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hydrostatic equilibrium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fraction mass in baryons  (White et al.)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f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baryon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~  1/6-1/7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But,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- if representative for  Universe,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-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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=1.0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- conflict with baryon density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suggested by Big Bang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nucleosynthesis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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b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=0.04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Many other indications find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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=0.3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   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3995738" y="6308725"/>
            <a:ext cx="432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D9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ROSAT  X-ray image  Coma Cluster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0825" y="1916113"/>
            <a:ext cx="3960813" cy="439261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>
                <a:solidFill>
                  <a:schemeClr val="accent1"/>
                </a:solidFill>
              </a:rPr>
              <a:t>Cosmic Age Crisis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2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APM</a:t>
            </a:r>
          </a:p>
        </p:txBody>
      </p:sp>
      <p:pic>
        <p:nvPicPr>
          <p:cNvPr id="83973" name="Picture 18" descr="omegacen.omegacen.es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1481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3850" y="2349500"/>
            <a:ext cx="4103688" cy="417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975" name="Picture 23" descr="isochrones.m15.19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349500"/>
            <a:ext cx="3352800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23850" y="836613"/>
            <a:ext cx="8496300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estimated age of the oldest stars in Universe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far in excess of estimated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age of matter-dominated FRW Universe: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Globular cluster stars:           13-15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Gyr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Universe:                                 10-12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Gyr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7675" y="6165850"/>
            <a:ext cx="1439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Omega Centauri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850" y="836613"/>
            <a:ext cx="4103688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0563" y="836613"/>
            <a:ext cx="4643437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Globular Clusters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Roughly spherical assemblies of 100,000-200,000 stars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Radius ~ 20-50 pc:   extremely high star density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Globulars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are very old, amongst oldest objects in local Universe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Stars formed around same time:   old, red, population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Colour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-magnitude diagram characteristic: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accurate age determination on the basis of stellar evolution theories.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00563" y="836613"/>
            <a:ext cx="4248150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85113" y="5876925"/>
            <a:ext cx="1582737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Typical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1980-1990s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isochrone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fit </a:t>
            </a:r>
          </a:p>
        </p:txBody>
      </p:sp>
    </p:spTree>
  </p:cSld>
  <p:clrMapOvr>
    <a:masterClrMapping/>
  </p:clrMapOvr>
  <p:transition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41300" y="-242888"/>
            <a:ext cx="89027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 of the Universe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625" y="1214438"/>
            <a:ext cx="8429625" cy="2124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  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4996" name="Picture 4" descr="frw.thaexp.5.3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071563"/>
            <a:ext cx="473710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4997" name="Object 5"/>
          <p:cNvGraphicFramePr>
            <a:graphicFrameLocks noChangeAspect="1"/>
          </p:cNvGraphicFramePr>
          <p:nvPr/>
        </p:nvGraphicFramePr>
        <p:xfrm>
          <a:off x="1071563" y="1357313"/>
          <a:ext cx="71437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18" name="Equation" r:id="rId4" imgW="355292" imgH="164957" progId="Equation.DSMT4">
                  <p:embed/>
                </p:oleObj>
              </mc:Choice>
              <mc:Fallback>
                <p:oleObj name="Equation" r:id="rId4" imgW="355292" imgH="164957" progId="Equation.DSMT4">
                  <p:embed/>
                  <p:pic>
                    <p:nvPicPr>
                      <p:cNvPr id="8499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1357313"/>
                        <a:ext cx="714375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8" name="Object 4"/>
          <p:cNvGraphicFramePr>
            <a:graphicFrameLocks noChangeAspect="1"/>
          </p:cNvGraphicFramePr>
          <p:nvPr/>
        </p:nvGraphicFramePr>
        <p:xfrm>
          <a:off x="1130300" y="4000500"/>
          <a:ext cx="739775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19" name="Equation" r:id="rId6" imgW="368140" imgH="165028" progId="Equation.DSMT4">
                  <p:embed/>
                </p:oleObj>
              </mc:Choice>
              <mc:Fallback>
                <p:oleObj name="Equation" r:id="rId6" imgW="368140" imgH="165028" progId="Equation.DSMT4">
                  <p:embed/>
                  <p:pic>
                    <p:nvPicPr>
                      <p:cNvPr id="849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4000500"/>
                        <a:ext cx="739775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999" name="Object 4"/>
          <p:cNvGraphicFramePr>
            <a:graphicFrameLocks noChangeAspect="1"/>
          </p:cNvGraphicFramePr>
          <p:nvPr/>
        </p:nvGraphicFramePr>
        <p:xfrm>
          <a:off x="3429000" y="2928938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20" name="Equation" r:id="rId8" imgW="571252" imgH="431613" progId="Equation.DSMT4">
                  <p:embed/>
                </p:oleObj>
              </mc:Choice>
              <mc:Fallback>
                <p:oleObj name="Equation" r:id="rId8" imgW="571252" imgH="431613" progId="Equation.DSMT4">
                  <p:embed/>
                  <p:pic>
                    <p:nvPicPr>
                      <p:cNvPr id="8499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2928938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5000" name="Object 8"/>
          <p:cNvGraphicFramePr>
            <a:graphicFrameLocks noChangeAspect="1"/>
          </p:cNvGraphicFramePr>
          <p:nvPr/>
        </p:nvGraphicFramePr>
        <p:xfrm>
          <a:off x="3857625" y="5429250"/>
          <a:ext cx="72231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21" name="Equation" r:id="rId10" imgW="571252" imgH="431613" progId="Equation.DSMT4">
                  <p:embed/>
                </p:oleObj>
              </mc:Choice>
              <mc:Fallback>
                <p:oleObj name="Equation" r:id="rId10" imgW="571252" imgH="431613" progId="Equation.DSMT4">
                  <p:embed/>
                  <p:pic>
                    <p:nvPicPr>
                      <p:cNvPr id="8500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7625" y="5429250"/>
                        <a:ext cx="722313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Arrow Connector 14"/>
          <p:cNvCxnSpPr/>
          <p:nvPr/>
        </p:nvCxnSpPr>
        <p:spPr>
          <a:xfrm rot="5400000">
            <a:off x="3071813" y="3286125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3571875" y="5786438"/>
            <a:ext cx="285750" cy="285750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5003" name="Object 9"/>
          <p:cNvGraphicFramePr>
            <a:graphicFrameLocks noChangeAspect="1"/>
          </p:cNvGraphicFramePr>
          <p:nvPr/>
        </p:nvGraphicFramePr>
        <p:xfrm>
          <a:off x="1071563" y="2643188"/>
          <a:ext cx="6096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22" name="Equation" r:id="rId12" imgW="482391" imgH="431613" progId="Equation.DSMT4">
                  <p:embed/>
                </p:oleObj>
              </mc:Choice>
              <mc:Fallback>
                <p:oleObj name="Equation" r:id="rId12" imgW="482391" imgH="431613" progId="Equation.DSMT4">
                  <p:embed/>
                  <p:pic>
                    <p:nvPicPr>
                      <p:cNvPr id="85003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1563" y="2643188"/>
                        <a:ext cx="60960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Arrow Connector 18"/>
          <p:cNvCxnSpPr/>
          <p:nvPr/>
        </p:nvCxnSpPr>
        <p:spPr>
          <a:xfrm rot="5400000">
            <a:off x="1105694" y="3393282"/>
            <a:ext cx="358775" cy="1587"/>
          </a:xfrm>
          <a:prstGeom prst="straightConnector1">
            <a:avLst/>
          </a:prstGeom>
          <a:ln w="38100">
            <a:solidFill>
              <a:schemeClr val="bg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5005" name="Object 10"/>
          <p:cNvGraphicFramePr>
            <a:graphicFrameLocks noChangeAspect="1"/>
          </p:cNvGraphicFramePr>
          <p:nvPr/>
        </p:nvGraphicFramePr>
        <p:xfrm>
          <a:off x="5143500" y="2214563"/>
          <a:ext cx="3798888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23" name="Equation" r:id="rId14" imgW="2387600" imgH="673100" progId="Equation.DSMT4">
                  <p:embed/>
                </p:oleObj>
              </mc:Choice>
              <mc:Fallback>
                <p:oleObj name="Equation" r:id="rId14" imgW="2387600" imgH="673100" progId="Equation.DSMT4">
                  <p:embed/>
                  <p:pic>
                    <p:nvPicPr>
                      <p:cNvPr id="8500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0" y="2214563"/>
                        <a:ext cx="3798888" cy="1071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1857375" y="1428750"/>
            <a:ext cx="2071688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D9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Matter-dominated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928813" y="4071938"/>
            <a:ext cx="2071687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D9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Matter-dominated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8688" y="2428875"/>
            <a:ext cx="14287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D9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Hubble time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57750" y="1285875"/>
            <a:ext cx="357187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Age of a FRW universe 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Expansion factor a(t)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29188" y="2000250"/>
            <a:ext cx="4071937" cy="1571625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4" descr="omegacen.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6338"/>
            <a:ext cx="28511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itle 1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43000"/>
          </a:xfrm>
        </p:spPr>
        <p:txBody>
          <a:bodyPr/>
          <a:lstStyle/>
          <a:p>
            <a:r>
              <a:rPr lang="en-US" sz="6000" b="1">
                <a:solidFill>
                  <a:schemeClr val="accent1"/>
                </a:solidFill>
              </a:rPr>
              <a:t>Cosmic Age Crisis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812088" y="3573463"/>
            <a:ext cx="504825" cy="7191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021" name="TextBox 13"/>
          <p:cNvSpPr txBox="1">
            <a:spLocks noChangeArrowheads="1"/>
          </p:cNvSpPr>
          <p:nvPr/>
        </p:nvSpPr>
        <p:spPr bwMode="auto">
          <a:xfrm>
            <a:off x="8101013" y="3284538"/>
            <a:ext cx="7191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APM</a:t>
            </a:r>
          </a:p>
        </p:txBody>
      </p:sp>
      <p:pic>
        <p:nvPicPr>
          <p:cNvPr id="86022" name="Picture 18" descr="omegacen.omegacen.es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349500"/>
            <a:ext cx="4148138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23850" y="2349500"/>
            <a:ext cx="4103688" cy="4175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850" y="836613"/>
            <a:ext cx="8496300" cy="1662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estimated age of the oldest stars in Universe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far in excess of estimated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age of matter-dominated FRW Universe: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Globular cluster stars:           13-15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Gyr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Universe:                                 10-12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Gyr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87675" y="6165850"/>
            <a:ext cx="14398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Omega Centauri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23850" y="836613"/>
            <a:ext cx="4103688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00563" y="836613"/>
            <a:ext cx="4643437" cy="16922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Globular Clusters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Roughly spherical assemblies of 100,000-200,000 stars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Radius ~ 20-50 pc:   extremely high star density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Globulars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are very old, amongst oldest objects in local Universe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Stars formed around same time:   old, red, population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Colour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-magnitude diagram characteristic: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accurate age determination on the basis of stellar evolution theories.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500563" y="836613"/>
            <a:ext cx="4248150" cy="143986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308850" y="4724400"/>
            <a:ext cx="1584325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Typical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21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century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colour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-magnitude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diagram: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multiple populations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Omega Centauri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00563" y="3716338"/>
            <a:ext cx="4248150" cy="280828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0975" y="-171450"/>
            <a:ext cx="9515475" cy="1143000"/>
          </a:xfrm>
        </p:spPr>
        <p:txBody>
          <a:bodyPr/>
          <a:lstStyle/>
          <a:p>
            <a:pPr>
              <a:defRPr/>
            </a:pPr>
            <a:r>
              <a:rPr lang="en-US" sz="6000" b="1" dirty="0">
                <a:solidFill>
                  <a:schemeClr val="accent3"/>
                </a:solidFill>
              </a:rPr>
              <a:t>1995: Cosmic Confusion</a:t>
            </a:r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4" name="Picture 2" descr="ead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696075" cy="450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5"/>
          <p:cNvSpPr txBox="1">
            <a:spLocks noChangeArrowheads="1"/>
          </p:cNvSpPr>
          <p:nvPr/>
        </p:nvSpPr>
        <p:spPr bwMode="auto">
          <a:xfrm>
            <a:off x="2268538" y="3573463"/>
            <a:ext cx="14398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Bernard Jones (BJ)</a:t>
            </a:r>
          </a:p>
        </p:txBody>
      </p:sp>
      <p:sp>
        <p:nvSpPr>
          <p:cNvPr id="87046" name="TextBox 6"/>
          <p:cNvSpPr txBox="1">
            <a:spLocks noChangeArrowheads="1"/>
          </p:cNvSpPr>
          <p:nvPr/>
        </p:nvSpPr>
        <p:spPr bwMode="auto">
          <a:xfrm>
            <a:off x="2484438" y="5589588"/>
            <a:ext cx="14398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John Peacock  (JP)</a:t>
            </a:r>
          </a:p>
        </p:txBody>
      </p:sp>
      <p:sp>
        <p:nvSpPr>
          <p:cNvPr id="87047" name="TextBox 7"/>
          <p:cNvSpPr txBox="1">
            <a:spLocks noChangeArrowheads="1"/>
          </p:cNvSpPr>
          <p:nvPr/>
        </p:nvSpPr>
        <p:spPr bwMode="auto">
          <a:xfrm>
            <a:off x="3419475" y="5805488"/>
            <a:ext cx="14398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Peter Coles (PC)</a:t>
            </a:r>
          </a:p>
        </p:txBody>
      </p:sp>
      <p:sp>
        <p:nvSpPr>
          <p:cNvPr id="87048" name="TextBox 9"/>
          <p:cNvSpPr txBox="1">
            <a:spLocks noChangeArrowheads="1"/>
          </p:cNvSpPr>
          <p:nvPr/>
        </p:nvSpPr>
        <p:spPr bwMode="auto">
          <a:xfrm>
            <a:off x="4716463" y="3933825"/>
            <a:ext cx="14398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Vincent Icke (VI)</a:t>
            </a:r>
          </a:p>
        </p:txBody>
      </p:sp>
      <p:sp>
        <p:nvSpPr>
          <p:cNvPr id="87049" name="TextBox 10"/>
          <p:cNvSpPr txBox="1">
            <a:spLocks noChangeArrowheads="1"/>
          </p:cNvSpPr>
          <p:nvPr/>
        </p:nvSpPr>
        <p:spPr bwMode="auto">
          <a:xfrm>
            <a:off x="6588125" y="3860800"/>
            <a:ext cx="14398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Peter Katgert (PK)</a:t>
            </a:r>
          </a:p>
        </p:txBody>
      </p:sp>
      <p:sp>
        <p:nvSpPr>
          <p:cNvPr id="87050" name="TextBox 11"/>
          <p:cNvSpPr txBox="1">
            <a:spLocks noChangeArrowheads="1"/>
          </p:cNvSpPr>
          <p:nvPr/>
        </p:nvSpPr>
        <p:spPr bwMode="auto">
          <a:xfrm>
            <a:off x="5940425" y="5516563"/>
            <a:ext cx="1439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Rien van de Weijgaert (RVDW)</a:t>
            </a:r>
          </a:p>
        </p:txBody>
      </p:sp>
      <p:sp>
        <p:nvSpPr>
          <p:cNvPr id="87051" name="TextBox 12"/>
          <p:cNvSpPr txBox="1">
            <a:spLocks noChangeArrowheads="1"/>
          </p:cNvSpPr>
          <p:nvPr/>
        </p:nvSpPr>
        <p:spPr bwMode="auto">
          <a:xfrm>
            <a:off x="1258888" y="5373688"/>
            <a:ext cx="14414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Alain Blanchard (AB)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339975" y="3284538"/>
            <a:ext cx="936625" cy="2159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2988" y="1196975"/>
            <a:ext cx="50419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EADN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Summerschool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July 1995, Leiden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1275" y="6211888"/>
            <a:ext cx="5041900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be real … “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  John Peacock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851275" y="6165850"/>
            <a:ext cx="3960813" cy="576263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16013" y="1628775"/>
            <a:ext cx="6696075" cy="4464050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ransition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AutoShape 2"/>
          <p:cNvSpPr>
            <a:spLocks noChangeArrowheads="1"/>
          </p:cNvSpPr>
          <p:nvPr/>
        </p:nvSpPr>
        <p:spPr bwMode="auto">
          <a:xfrm>
            <a:off x="250825" y="1989138"/>
            <a:ext cx="8713788" cy="3384550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1341438"/>
            <a:ext cx="9720263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Dark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Energy: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Probes</a:t>
            </a:r>
          </a:p>
        </p:txBody>
      </p:sp>
    </p:spTree>
  </p:cSld>
  <p:clrMapOvr>
    <a:masterClrMapping/>
  </p:clrMapOvr>
  <p:transition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266" name="Rectangle 2"/>
          <p:cNvSpPr>
            <a:spLocks noChangeArrowheads="1"/>
          </p:cNvSpPr>
          <p:nvPr/>
        </p:nvSpPr>
        <p:spPr bwMode="auto">
          <a:xfrm>
            <a:off x="323850" y="857250"/>
            <a:ext cx="8640763" cy="5786438"/>
          </a:xfrm>
          <a:prstGeom prst="rect">
            <a:avLst/>
          </a:prstGeom>
          <a:noFill/>
          <a:ln w="38100">
            <a:solidFill>
              <a:schemeClr val="accent5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9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714375" y="-285750"/>
            <a:ext cx="10404475" cy="13716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accent5"/>
                </a:solidFill>
              </a:rPr>
              <a:t>Probes DE:  additional</a:t>
            </a:r>
          </a:p>
        </p:txBody>
      </p:sp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0" y="1484313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Mathematica1" pitchFamily="2" charset="2"/>
                <a:ea typeface="+mn-ea"/>
                <a:cs typeface="+mn-cs"/>
              </a:rPr>
              <a:t>                                                                </a:t>
            </a:r>
            <a:endParaRPr kumimoji="0" lang="el-GR" altLang="en-US" sz="1800" b="1" i="0" u="none" strike="noStrike" kern="1200" cap="none" spc="0" normalizeH="0" baseline="0" noProof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Mathematica1" pitchFamily="2" charset="2"/>
              <a:ea typeface="+mn-ea"/>
              <a:cs typeface="+mn-cs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28" name="Equation" r:id="rId3" imgW="114120" imgH="215640" progId="Equation.3">
                  <p:embed/>
                </p:oleObj>
              </mc:Choice>
              <mc:Fallback>
                <p:oleObj name="Equation" r:id="rId3" imgW="114120" imgH="215640" progId="Equation.3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1979613" y="2781300"/>
            <a:ext cx="496887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1908175" y="2924175"/>
            <a:ext cx="48974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0" name="Rectangle 9"/>
          <p:cNvSpPr>
            <a:spLocks noChangeArrowheads="1"/>
          </p:cNvSpPr>
          <p:nvPr/>
        </p:nvSpPr>
        <p:spPr bwMode="auto">
          <a:xfrm>
            <a:off x="1908175" y="2708275"/>
            <a:ext cx="71438" cy="7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1" name="Rectangle 10"/>
          <p:cNvSpPr>
            <a:spLocks noChangeArrowheads="1"/>
          </p:cNvSpPr>
          <p:nvPr/>
        </p:nvSpPr>
        <p:spPr bwMode="auto">
          <a:xfrm>
            <a:off x="2051050" y="2924175"/>
            <a:ext cx="48260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2" name="Rectangle 11"/>
          <p:cNvSpPr>
            <a:spLocks noChangeArrowheads="1"/>
          </p:cNvSpPr>
          <p:nvPr/>
        </p:nvSpPr>
        <p:spPr bwMode="auto">
          <a:xfrm>
            <a:off x="755650" y="34290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3" name="Rectangle 12"/>
          <p:cNvSpPr>
            <a:spLocks noChangeArrowheads="1"/>
          </p:cNvSpPr>
          <p:nvPr/>
        </p:nvSpPr>
        <p:spPr bwMode="auto">
          <a:xfrm>
            <a:off x="539750" y="3429000"/>
            <a:ext cx="14398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129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51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539750" y="3573463"/>
            <a:ext cx="1800225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1835150" y="2924175"/>
            <a:ext cx="53292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6" name="Rectangle 16"/>
          <p:cNvSpPr>
            <a:spLocks noChangeArrowheads="1"/>
          </p:cNvSpPr>
          <p:nvPr/>
        </p:nvSpPr>
        <p:spPr bwMode="auto">
          <a:xfrm>
            <a:off x="1908175" y="2924175"/>
            <a:ext cx="5184775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827088" y="3789363"/>
            <a:ext cx="2016125" cy="719137"/>
          </a:xfrm>
          <a:prstGeom prst="rightArrow">
            <a:avLst>
              <a:gd name="adj1" fmla="val 50000"/>
              <a:gd name="adj2" fmla="val 7008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0" y="371633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291283" name="Text Box 19"/>
          <p:cNvSpPr txBox="1">
            <a:spLocks noChangeArrowheads="1"/>
          </p:cNvSpPr>
          <p:nvPr/>
        </p:nvSpPr>
        <p:spPr bwMode="auto">
          <a:xfrm>
            <a:off x="395288" y="692150"/>
            <a:ext cx="8351837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  <a:sym typeface="Mathematica1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Clusters of Galaxies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number counts N(z),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# formed clusters of galaxies as function of z sensitive to w &amp; w’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Baryonic Oscillations (BAO)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 yardstick, curvature:  residual imprint in galaxy distribution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acoustic oscillations primordial baryon-photon plasma  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>
                <a:srgbClr val="000099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Integrated Sachs Wolfe (ISW)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imprint foreground large scale structure on CMB,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via evolving potential perturbations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Clustering  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clustering correlation function/power spectrum,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directly probing cosmological scenario, BAO wiggles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>
                <a:srgbClr val="000099"/>
              </a:buClr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Growth of clustering: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evolving growth rate  f(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Omega,z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),   probed via influence of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redshift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distortions on correlation functions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>
                <a:srgbClr val="000099"/>
              </a:buClr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Voids: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evolving void shapes, 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probing tidal force field generated by large scale mass distribution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Morphology and Topology 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sensitivity of topology, measured by homology (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Betti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numbers)</a:t>
            </a: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  <a:sym typeface="Mathematica1" pitchFamily="2" charset="2"/>
            </a:endParaRPr>
          </a:p>
          <a:p>
            <a:pPr marL="0" marR="0" lvl="0" indent="0" algn="l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endParaRPr kumimoji="0" lang="el-GR" sz="1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243835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75994" y="3356992"/>
            <a:ext cx="7775575" cy="3096344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340768"/>
            <a:ext cx="7775575" cy="172819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86569" y="6565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accent3"/>
                </a:solidFill>
              </a:rPr>
              <a:t>Einstein Field Equation</a:t>
            </a:r>
            <a:endParaRPr sz="5000" b="1" dirty="0">
              <a:solidFill>
                <a:schemeClr val="accent3"/>
              </a:solidFill>
            </a:endParaRPr>
          </a:p>
        </p:txBody>
      </p:sp>
      <p:graphicFrame>
        <p:nvGraphicFramePr>
          <p:cNvPr id="16389" name="Object 2"/>
          <p:cNvGraphicFramePr>
            <a:graphicFrameLocks noChangeAspect="1"/>
          </p:cNvGraphicFramePr>
          <p:nvPr/>
        </p:nvGraphicFramePr>
        <p:xfrm>
          <a:off x="2627784" y="1854116"/>
          <a:ext cx="3303827" cy="1077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40" name="Equation" r:id="rId3" imgW="1206360" imgH="393480" progId="Equation.DSMT4">
                  <p:embed/>
                </p:oleObj>
              </mc:Choice>
              <mc:Fallback>
                <p:oleObj name="Equation" r:id="rId3" imgW="1206360" imgH="393480" progId="Equation.DSMT4">
                  <p:embed/>
                  <p:pic>
                    <p:nvPicPr>
                      <p:cNvPr id="1638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854116"/>
                        <a:ext cx="3303827" cy="10778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539843" y="5373216"/>
          <a:ext cx="2047875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41" name="Equation" r:id="rId5" imgW="634680" imgH="241200" progId="Equation.DSMT4">
                  <p:embed/>
                </p:oleObj>
              </mc:Choice>
              <mc:Fallback>
                <p:oleObj name="Equation" r:id="rId5" imgW="634680" imgH="2412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9843" y="5373216"/>
                        <a:ext cx="2047875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2843808" y="3501008"/>
          <a:ext cx="3233738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1242" name="Equation" r:id="rId7" imgW="1002960" imgH="241200" progId="Equation.DSMT4">
                  <p:embed/>
                </p:oleObj>
              </mc:Choice>
              <mc:Fallback>
                <p:oleObj name="Equation" r:id="rId7" imgW="1002960" imgH="241200" progId="Equation.DSMT4">
                  <p:embed/>
                  <p:pic>
                    <p:nvPicPr>
                      <p:cNvPr id="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3808" y="3501008"/>
                        <a:ext cx="3233738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4427984" y="4545124"/>
            <a:ext cx="360040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5776" y="148478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Einstein Tensor: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1427" y="4543623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Einstein Tensor only rank 2 tensor for which this holds: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131063"/>
      </p:ext>
    </p:extLst>
  </p:cSld>
  <p:clrMapOvr>
    <a:masterClrMapping/>
  </p:clrMapOvr>
  <p:transition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0704"/>
            <a:ext cx="8784976" cy="1143000"/>
          </a:xfrm>
        </p:spPr>
        <p:txBody>
          <a:bodyPr/>
          <a:lstStyle/>
          <a:p>
            <a:r>
              <a:rPr lang="nl-NL" sz="4000" b="1" dirty="0">
                <a:solidFill>
                  <a:schemeClr val="accent5"/>
                </a:solidFill>
              </a:rPr>
              <a:t>Dark Energy Probes:   Comparison</a:t>
            </a:r>
            <a:endParaRPr lang="en-GB" sz="4000" b="1" dirty="0">
              <a:solidFill>
                <a:schemeClr val="accent5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</p:nvPr>
        </p:nvGraphicFramePr>
        <p:xfrm>
          <a:off x="107504" y="1124744"/>
          <a:ext cx="8928992" cy="5574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5718">
                <a:tc>
                  <a:txBody>
                    <a:bodyPr/>
                    <a:lstStyle/>
                    <a:p>
                      <a:r>
                        <a:rPr lang="nl-NL" dirty="0"/>
                        <a:t>Method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Strengths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Weaknesses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Systematics</a:t>
                      </a:r>
                      <a:endParaRPr lang="en-GB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>
                          <a:solidFill>
                            <a:schemeClr val="accent5"/>
                          </a:solidFill>
                        </a:rPr>
                        <a:t>Weak Lensing</a:t>
                      </a:r>
                      <a:endParaRPr lang="en-GB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Structure Growth +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Geometric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Statistical Power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CDM assumption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Image quality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Photo-z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>
                          <a:solidFill>
                            <a:schemeClr val="accent5"/>
                          </a:solidFill>
                        </a:rPr>
                        <a:t>Supernovae SNIa</a:t>
                      </a:r>
                      <a:endParaRPr lang="en-GB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Purely Geometric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Mature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Standard Candle 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assumption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Evolution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Dust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>
                          <a:solidFill>
                            <a:schemeClr val="accent5"/>
                          </a:solidFill>
                        </a:rPr>
                        <a:t>BAO</a:t>
                      </a:r>
                    </a:p>
                    <a:p>
                      <a:r>
                        <a:rPr lang="nl-NL" b="1" i="0" baseline="0" dirty="0">
                          <a:solidFill>
                            <a:schemeClr val="accent5"/>
                          </a:solidFill>
                        </a:rPr>
                        <a:t>(Baryonic Acoustic </a:t>
                      </a:r>
                    </a:p>
                    <a:p>
                      <a:r>
                        <a:rPr lang="nl-NL" b="1" i="0" baseline="0" dirty="0">
                          <a:solidFill>
                            <a:schemeClr val="accent5"/>
                          </a:solidFill>
                        </a:rPr>
                        <a:t>              Oscillation)</a:t>
                      </a:r>
                      <a:endParaRPr lang="en-GB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Largely Geometric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Low systematics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Large samples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required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Bias 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Nonlinearity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5718">
                <a:tc>
                  <a:txBody>
                    <a:bodyPr/>
                    <a:lstStyle/>
                    <a:p>
                      <a:r>
                        <a:rPr lang="nl-NL" b="1" i="0" baseline="0" dirty="0">
                          <a:solidFill>
                            <a:schemeClr val="accent5"/>
                          </a:solidFill>
                        </a:rPr>
                        <a:t>Cluster Population    </a:t>
                      </a:r>
                    </a:p>
                    <a:p>
                      <a:r>
                        <a:rPr lang="nl-NL" b="1" i="0" baseline="0" dirty="0">
                          <a:solidFill>
                            <a:schemeClr val="accent5"/>
                          </a:solidFill>
                        </a:rPr>
                        <a:t>                        </a:t>
                      </a:r>
                      <a:r>
                        <a:rPr lang="en-GB" b="1" i="0" baseline="0" dirty="0">
                          <a:solidFill>
                            <a:schemeClr val="accent5"/>
                          </a:solidFill>
                        </a:rPr>
                        <a:t>N(z)</a:t>
                      </a:r>
                      <a:endParaRPr lang="nl-NL" b="1" i="0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Structure Growth +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Geometric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Xray+SZ+optical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CDM assumption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Determining mass</a:t>
                      </a:r>
                    </a:p>
                    <a:p>
                      <a:r>
                        <a:rPr lang="nl-NL" baseline="0" dirty="0">
                          <a:solidFill>
                            <a:schemeClr val="accent5"/>
                          </a:solidFill>
                        </a:rPr>
                        <a:t>Selection function</a:t>
                      </a:r>
                      <a:endParaRPr lang="en-GB" baseline="0" dirty="0">
                        <a:solidFill>
                          <a:schemeClr val="accent5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6350773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940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8FC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Type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8FC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8FC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Supernovae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1A15A-0B6E-4675-9DB6-A635EAF528A0}"/>
              </a:ext>
            </a:extLst>
          </p:cNvPr>
          <p:cNvSpPr/>
          <p:nvPr/>
        </p:nvSpPr>
        <p:spPr>
          <a:xfrm>
            <a:off x="395288" y="1916832"/>
            <a:ext cx="8280400" cy="33123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05757"/>
      </p:ext>
    </p:extLst>
  </p:cSld>
  <p:clrMapOvr>
    <a:masterClrMapping/>
  </p:clrMapOvr>
  <p:transition>
    <p:zo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822960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60350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Supernova Explosion &amp; Host Galaxy </a:t>
            </a:r>
          </a:p>
        </p:txBody>
      </p:sp>
      <p:pic>
        <p:nvPicPr>
          <p:cNvPr id="41988" name="Picture 5" descr="M51SNe_3panel_gaban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113"/>
            <a:ext cx="9144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59563" y="5949950"/>
            <a:ext cx="2233612" cy="32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M51 supernovae</a:t>
            </a:r>
          </a:p>
        </p:txBody>
      </p:sp>
    </p:spTree>
    <p:extLst>
      <p:ext uri="{BB962C8B-B14F-4D97-AF65-F5344CB8AC3E}">
        <p14:creationId xmlns:p14="http://schemas.microsoft.com/office/powerpoint/2010/main" val="302275160"/>
      </p:ext>
    </p:extLst>
  </p:cSld>
  <p:clrMapOvr>
    <a:masterClrMapping/>
  </p:clrMapOvr>
  <p:transition>
    <p:zo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ype IA Supernovae.animation">
            <a:hlinkClick r:id="" action="ppaction://media"/>
            <a:extLst>
              <a:ext uri="{FF2B5EF4-FFF2-40B4-BE49-F238E27FC236}">
                <a16:creationId xmlns:a16="http://schemas.microsoft.com/office/drawing/2014/main" id="{61A19747-C26E-4534-AC55-2D0275A81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288" y="1703614"/>
            <a:ext cx="8280400" cy="4657725"/>
          </a:xfrm>
          <a:prstGeom prst="rect">
            <a:avLst/>
          </a:prstGeom>
        </p:spPr>
      </p:pic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8775" y="404813"/>
            <a:ext cx="87852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Supernova Explosion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288" y="1700213"/>
            <a:ext cx="8280400" cy="468153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371132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ccretion_Disk_Binary_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75" y="0"/>
            <a:ext cx="10271125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47813" y="404813"/>
            <a:ext cx="87852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Type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Supernova </a:t>
            </a:r>
          </a:p>
        </p:txBody>
      </p:sp>
      <p:sp>
        <p:nvSpPr>
          <p:cNvPr id="9" name="Rectangle 8"/>
          <p:cNvSpPr/>
          <p:nvPr/>
        </p:nvSpPr>
        <p:spPr>
          <a:xfrm>
            <a:off x="395288" y="5661025"/>
            <a:ext cx="8280400" cy="9366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66" name="Content Placeholder 5"/>
          <p:cNvSpPr>
            <a:spLocks noGrp="1"/>
          </p:cNvSpPr>
          <p:nvPr>
            <p:ph idx="1"/>
          </p:nvPr>
        </p:nvSpPr>
        <p:spPr>
          <a:xfrm>
            <a:off x="395288" y="16287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</a:rPr>
              <a:t> Amongst the most energetic explosions in our Universe: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Mathematica1" pitchFamily="2" charset="2"/>
              <a:buNone/>
            </a:pPr>
            <a:r>
              <a:rPr lang="en-US" sz="1400" b="1" dirty="0">
                <a:solidFill>
                  <a:schemeClr val="accent1"/>
                </a:solidFill>
              </a:rPr>
              <a:t>                                               E ~ 10</a:t>
            </a:r>
            <a:r>
              <a:rPr lang="en-US" sz="1400" b="1" baseline="30000" dirty="0">
                <a:solidFill>
                  <a:schemeClr val="accent1"/>
                </a:solidFill>
              </a:rPr>
              <a:t>54 </a:t>
            </a:r>
            <a:r>
              <a:rPr lang="en-US" sz="1400" b="1" dirty="0">
                <a:solidFill>
                  <a:schemeClr val="accent1"/>
                </a:solidFill>
              </a:rPr>
              <a:t>ergs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 During explosion the star is as bright as entire galaxy !  (</a:t>
            </a:r>
            <a:r>
              <a:rPr lang="en-US" sz="1400" b="1" dirty="0" err="1">
                <a:solidFill>
                  <a:schemeClr val="accent1"/>
                </a:solidFill>
                <a:sym typeface="Mathematica1" pitchFamily="2" charset="2"/>
              </a:rPr>
              <a:t>ie</a:t>
            </a: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. 10</a:t>
            </a:r>
            <a:r>
              <a:rPr lang="en-US" sz="1400" b="1" baseline="30000" dirty="0">
                <a:solidFill>
                  <a:schemeClr val="accent1"/>
                </a:solidFill>
                <a:sym typeface="Mathematica1" pitchFamily="2" charset="2"/>
              </a:rPr>
              <a:t>11</a:t>
            </a: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 stars)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  <a:sym typeface="Mathematica1" pitchFamily="2" charset="2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  <a:sym typeface="Mathematica1" pitchFamily="2" charset="2"/>
            </a:endParaRP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 Violent explosion Carbon-Oxygen white dwarfs: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 Embedded in binary, mass accretion from companion star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•      When nearing</a:t>
            </a:r>
            <a:r>
              <a:rPr lang="en-US" sz="1400" b="1" dirty="0">
                <a:solidFill>
                  <a:schemeClr val="accent1"/>
                </a:solidFill>
              </a:rPr>
              <a:t> Chandrasekhar Limit   (1.38 M</a:t>
            </a:r>
            <a:r>
              <a:rPr lang="en-US" sz="1400" b="1" baseline="-25000" dirty="0">
                <a:solidFill>
                  <a:schemeClr val="accent1"/>
                </a:solidFill>
                <a:sym typeface="Mathematica3" pitchFamily="2" charset="2"/>
              </a:rPr>
              <a:t></a:t>
            </a:r>
            <a:r>
              <a:rPr lang="en-US" sz="1400" b="1" dirty="0">
                <a:solidFill>
                  <a:schemeClr val="accent1"/>
                </a:solidFill>
              </a:rPr>
              <a:t>), electron degeneracy pressure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        can no longer sustain star.</a:t>
            </a:r>
            <a:r>
              <a:rPr lang="en-US" sz="1400" b="1" dirty="0">
                <a:solidFill>
                  <a:srgbClr val="FFFF00"/>
                </a:solidFill>
                <a:latin typeface="Papyrus" pitchFamily="66" charset="0"/>
              </a:rPr>
              <a:t>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 while contracting under its weight, </a:t>
            </a:r>
            <a:r>
              <a:rPr lang="en-US" sz="1400" b="1" dirty="0">
                <a:solidFill>
                  <a:schemeClr val="accent1"/>
                </a:solidFill>
                <a:sym typeface="Mathematica1" pitchFamily="2" charset="2"/>
              </a:rPr>
              <a:t>carbon fusion sets in,  powering  </a:t>
            </a:r>
            <a:r>
              <a:rPr lang="en-US" sz="1400" b="1" dirty="0">
                <a:solidFill>
                  <a:schemeClr val="accent1"/>
                </a:solidFill>
              </a:rPr>
              <a:t>a 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 dirty="0">
                <a:solidFill>
                  <a:schemeClr val="accent1"/>
                </a:solidFill>
              </a:rPr>
              <a:t>catastrophic deflagration  or detonation wave, </a:t>
            </a: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 leading to a violent explosion, ripping apart entire star  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endParaRPr lang="en-US" sz="1400" b="1" dirty="0">
              <a:solidFill>
                <a:schemeClr val="accent1"/>
              </a:solidFill>
              <a:sym typeface="Mathematica1" pitchFamily="2" charset="2"/>
            </a:endParaRPr>
          </a:p>
          <a:p>
            <a:pPr marL="0" indent="0">
              <a:lnSpc>
                <a:spcPct val="80000"/>
              </a:lnSpc>
              <a:spcBef>
                <a:spcPct val="500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</a:rPr>
              <a:t>•     Because exploding stars have nearly uniform  progenitor (~1.38 M</a:t>
            </a:r>
            <a:r>
              <a:rPr lang="en-US" sz="1400" b="1" baseline="-25000" dirty="0">
                <a:solidFill>
                  <a:schemeClr val="accent1"/>
                </a:solidFill>
                <a:sym typeface="Mathematica3" pitchFamily="2" charset="2"/>
              </a:rPr>
              <a:t></a:t>
            </a:r>
            <a:r>
              <a:rPr lang="en-US" sz="1400" b="1" dirty="0">
                <a:solidFill>
                  <a:schemeClr val="accent1"/>
                </a:solidFill>
              </a:rPr>
              <a:t> white dwarf), 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1400" b="1" dirty="0">
                <a:solidFill>
                  <a:schemeClr val="accent1"/>
                </a:solidFill>
              </a:rPr>
              <a:t>       their luminosity is almost the same:                 M ~ -19.3</a:t>
            </a:r>
          </a:p>
          <a:p>
            <a:pPr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US" sz="1400" b="1" dirty="0">
                <a:solidFill>
                  <a:schemeClr val="accent1"/>
                </a:solidFill>
              </a:rPr>
              <a:t>                                                                                     Standard Candle</a:t>
            </a:r>
            <a:endParaRPr lang="en-US" sz="1400" b="1" dirty="0">
              <a:solidFill>
                <a:schemeClr val="accent1"/>
              </a:solidFill>
              <a:sym typeface="Mathematica1" pitchFamily="2" charset="2"/>
            </a:endParaRP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95288" y="2997200"/>
            <a:ext cx="8280400" cy="23034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5288" y="1628775"/>
            <a:ext cx="8280400" cy="122396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696399"/>
      </p:ext>
    </p:extLst>
  </p:cSld>
  <p:clrMapOvr>
    <a:masterClrMapping/>
  </p:clrMapOvr>
  <p:transition>
    <p:zo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1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sp>
        <p:nvSpPr>
          <p:cNvPr id="43012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brightest stellar event recorded in history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SN1006</a:t>
            </a:r>
          </a:p>
        </p:txBody>
      </p:sp>
    </p:spTree>
    <p:extLst>
      <p:ext uri="{BB962C8B-B14F-4D97-AF65-F5344CB8AC3E}">
        <p14:creationId xmlns:p14="http://schemas.microsoft.com/office/powerpoint/2010/main" val="1170595911"/>
      </p:ext>
    </p:extLst>
  </p:cSld>
  <p:clrMapOvr>
    <a:masterClrMapping/>
  </p:clrMapOvr>
  <p:transition>
    <p:zo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5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sp>
        <p:nvSpPr>
          <p:cNvPr id="44036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brightest stellar event recorded in history </a:t>
            </a:r>
          </a:p>
        </p:txBody>
      </p:sp>
      <p:pic>
        <p:nvPicPr>
          <p:cNvPr id="44037" name="Picture 4" descr="sidebar_07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12875"/>
            <a:ext cx="4633913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23850" y="1412875"/>
            <a:ext cx="4608513" cy="4824413"/>
          </a:xfrm>
          <a:prstGeom prst="rect">
            <a:avLst/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039" name="TextBox 6"/>
          <p:cNvSpPr txBox="1">
            <a:spLocks noChangeArrowheads="1"/>
          </p:cNvSpPr>
          <p:nvPr/>
        </p:nvSpPr>
        <p:spPr bwMode="auto">
          <a:xfrm>
            <a:off x="5003800" y="494188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   brightness:                m = -7.5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distance:                    d=2.2 kpc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recorded:                   China, Egypt, Iraq, Japan,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Switzerland, North 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SN1006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3800" y="4941888"/>
            <a:ext cx="3960813" cy="12954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13138"/>
      </p:ext>
    </p:extLst>
  </p:cSld>
  <p:clrMapOvr>
    <a:masterClrMapping/>
  </p:clrMapOvr>
  <p:transition>
    <p:zo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Content Placeholder 5" descr="sn1006_tezel_full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223125"/>
          </a:xfrm>
        </p:spPr>
      </p:pic>
      <p:pic>
        <p:nvPicPr>
          <p:cNvPr id="45059" name="Picture 9" descr="sn1006c_sca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4608513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061" name="TextBox 3"/>
          <p:cNvSpPr txBox="1">
            <a:spLocks noChangeArrowheads="1"/>
          </p:cNvSpPr>
          <p:nvPr/>
        </p:nvSpPr>
        <p:spPr bwMode="auto">
          <a:xfrm>
            <a:off x="250825" y="63087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brightest stellar event recorded in history </a:t>
            </a:r>
          </a:p>
        </p:txBody>
      </p:sp>
      <p:sp>
        <p:nvSpPr>
          <p:cNvPr id="6" name="Rectangle 5"/>
          <p:cNvSpPr/>
          <p:nvPr/>
        </p:nvSpPr>
        <p:spPr>
          <a:xfrm>
            <a:off x="323850" y="1628775"/>
            <a:ext cx="4608513" cy="4608513"/>
          </a:xfrm>
          <a:prstGeom prst="rect">
            <a:avLst/>
          </a:prstGeom>
          <a:noFill/>
          <a:ln w="412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5003800" y="4941888"/>
            <a:ext cx="39608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 SN1006: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    brightness:                m = -7.5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distance:                    d=2.2 kpc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recorded:                   China, Egypt, Iraq, Japan,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                                    Switzerland, North America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875" y="-100013"/>
            <a:ext cx="4752975" cy="132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SN1006</a:t>
            </a:r>
          </a:p>
        </p:txBody>
      </p:sp>
      <p:sp>
        <p:nvSpPr>
          <p:cNvPr id="9" name="Rectangle 8"/>
          <p:cNvSpPr/>
          <p:nvPr/>
        </p:nvSpPr>
        <p:spPr>
          <a:xfrm>
            <a:off x="5003800" y="4941888"/>
            <a:ext cx="3960813" cy="129540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2987675" y="5661025"/>
            <a:ext cx="3816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present-day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Remnant </a:t>
            </a:r>
          </a:p>
        </p:txBody>
      </p:sp>
    </p:spTree>
    <p:extLst>
      <p:ext uri="{BB962C8B-B14F-4D97-AF65-F5344CB8AC3E}">
        <p14:creationId xmlns:p14="http://schemas.microsoft.com/office/powerpoint/2010/main" val="681142908"/>
      </p:ext>
    </p:extLst>
  </p:cSld>
  <p:clrMapOvr>
    <a:masterClrMapping/>
  </p:clrMapOvr>
  <p:transition>
    <p:zo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the-white-dwarf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788" y="357188"/>
            <a:ext cx="5573712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00063"/>
            <a:ext cx="3143250" cy="3500437"/>
          </a:xfrm>
        </p:spPr>
        <p:txBody>
          <a:bodyPr/>
          <a:lstStyle/>
          <a:p>
            <a:r>
              <a:rPr lang="en-US" sz="6000" b="1">
                <a:solidFill>
                  <a:schemeClr val="tx1"/>
                </a:solidFill>
              </a:rPr>
              <a:t>White  Dwarfs  </a:t>
            </a:r>
          </a:p>
        </p:txBody>
      </p:sp>
    </p:spTree>
    <p:extLst>
      <p:ext uri="{BB962C8B-B14F-4D97-AF65-F5344CB8AC3E}">
        <p14:creationId xmlns:p14="http://schemas.microsoft.com/office/powerpoint/2010/main" val="814836412"/>
      </p:ext>
    </p:extLst>
  </p:cSld>
  <p:clrMapOvr>
    <a:masterClrMapping/>
  </p:clrMapOvr>
  <p:transition>
    <p:zo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2928938"/>
            <a:ext cx="7772400" cy="361950"/>
          </a:xfrm>
        </p:spPr>
        <p:txBody>
          <a:bodyPr/>
          <a:lstStyle/>
          <a:p>
            <a:pPr>
              <a:defRPr/>
            </a:pPr>
            <a:r>
              <a:rPr lang="en-US" sz="6000" b="1" dirty="0">
                <a:solidFill>
                  <a:schemeClr val="accent3"/>
                </a:solidFill>
              </a:rPr>
              <a:t>Low  Mass  Stars </a:t>
            </a:r>
          </a:p>
        </p:txBody>
      </p:sp>
      <p:pic>
        <p:nvPicPr>
          <p:cNvPr id="47107" name="Picture 3" descr="1e7m_comparison_Uranus_Neptune_Sirius_B_Earth_Ven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 rot="9855897">
            <a:off x="5057775" y="4025900"/>
            <a:ext cx="2857500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109" name="TextBox 5"/>
          <p:cNvSpPr txBox="1">
            <a:spLocks noChangeArrowheads="1"/>
          </p:cNvSpPr>
          <p:nvPr/>
        </p:nvSpPr>
        <p:spPr bwMode="auto">
          <a:xfrm rot="-968145">
            <a:off x="6108700" y="3359150"/>
            <a:ext cx="178593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Sirius  B</a:t>
            </a:r>
          </a:p>
        </p:txBody>
      </p:sp>
    </p:spTree>
    <p:extLst>
      <p:ext uri="{BB962C8B-B14F-4D97-AF65-F5344CB8AC3E}">
        <p14:creationId xmlns:p14="http://schemas.microsoft.com/office/powerpoint/2010/main" val="2558776257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340768"/>
            <a:ext cx="7775575" cy="388843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86569" y="6565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accent3"/>
                </a:solidFill>
              </a:rPr>
              <a:t>Einstein Field Equation</a:t>
            </a:r>
            <a:endParaRPr sz="5000" b="1" dirty="0">
              <a:solidFill>
                <a:schemeClr val="accent3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391980" y="2509948"/>
            <a:ext cx="360040" cy="1042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2738669"/>
            <a:ext cx="3461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Freedom to add a multiple of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metric tensor to Einstein tensor: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686175" y="1484313"/>
          <a:ext cx="1841500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4" name="Equation" r:id="rId3" imgW="571320" imgH="241200" progId="Equation.DSMT4">
                  <p:embed/>
                </p:oleObj>
              </mc:Choice>
              <mc:Fallback>
                <p:oleObj name="Equation" r:id="rId3" imgW="571320" imgH="2412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5" y="1484313"/>
                        <a:ext cx="1841500" cy="77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123728" y="1716749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also: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095500" y="3716338"/>
          <a:ext cx="4791075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5" name="Equation" r:id="rId5" imgW="1485720" imgH="393480" progId="Equation.DSMT4">
                  <p:embed/>
                </p:oleObj>
              </mc:Choice>
              <mc:Fallback>
                <p:oleObj name="Equation" r:id="rId5" imgW="1485720" imgH="39348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3716338"/>
                        <a:ext cx="4791075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84212" y="5445224"/>
            <a:ext cx="7775575" cy="1181876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123728" y="5661248"/>
          <a:ext cx="492125" cy="53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66" name="Equation" r:id="rId7" imgW="152280" imgH="164880" progId="Equation.DSMT4">
                  <p:embed/>
                </p:oleObj>
              </mc:Choice>
              <mc:Fallback>
                <p:oleObj name="Equation" r:id="rId7" imgW="152280" imgH="16488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5661248"/>
                        <a:ext cx="492125" cy="53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066326" y="5805264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 Cosmological Constant 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FFFFF7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706255"/>
      </p:ext>
    </p:extLst>
  </p:cSld>
  <p:clrMapOvr>
    <a:masterClrMapping/>
  </p:clrMapOvr>
  <p:transition>
    <p:zo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1" name="Content Placeholder 3" descr="an-artists-concept-of-the-surface-of-the-white-dwarf-star-h150465-released-to-reuters_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00013"/>
            <a:ext cx="4743450" cy="6686550"/>
          </a:xfrm>
        </p:spPr>
      </p:pic>
      <p:pic>
        <p:nvPicPr>
          <p:cNvPr id="48132" name="Picture 4" descr="degerg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3500438"/>
            <a:ext cx="407193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whitedwarf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14313"/>
            <a:ext cx="4075112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29188" y="142875"/>
            <a:ext cx="4071937" cy="66436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43978"/>
      </p:ext>
    </p:extLst>
  </p:cSld>
  <p:clrMapOvr>
    <a:masterClrMapping/>
  </p:clrMapOvr>
  <p:transition>
    <p:zo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 descr="SdFDN614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857375"/>
            <a:ext cx="901382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685800" y="18288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55663"/>
            <a:ext cx="8836025" cy="4859337"/>
          </a:xfrm>
        </p:spPr>
        <p:txBody>
          <a:bodyPr/>
          <a:lstStyle/>
          <a:p>
            <a:pPr>
              <a:buFontTx/>
              <a:buNone/>
            </a:pPr>
            <a:r>
              <a:rPr lang="en-US" sz="2200">
                <a:latin typeface="Book Antiqua" pitchFamily="18" charset="0"/>
              </a:rPr>
              <a:t>                     What is the maximum mass that can be supported by </a:t>
            </a:r>
          </a:p>
          <a:p>
            <a:pPr>
              <a:buFontTx/>
              <a:buNone/>
            </a:pPr>
            <a:r>
              <a:rPr lang="en-US" sz="2200">
                <a:latin typeface="Book Antiqua" pitchFamily="18" charset="0"/>
              </a:rPr>
              <a:t>                     the dense compact material of a white dwarf star?</a:t>
            </a:r>
          </a:p>
        </p:txBody>
      </p:sp>
      <p:sp>
        <p:nvSpPr>
          <p:cNvPr id="49157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  <a:noFill/>
        </p:spPr>
        <p:txBody>
          <a:bodyPr/>
          <a:lstStyle/>
          <a:p>
            <a:r>
              <a:rPr lang="en-US" b="1">
                <a:solidFill>
                  <a:schemeClr val="tx1"/>
                </a:solidFill>
                <a:latin typeface="Book Antiqua" pitchFamily="18" charset="0"/>
              </a:rPr>
              <a:t>Chandrasekhar Mass Limit</a:t>
            </a:r>
          </a:p>
        </p:txBody>
      </p:sp>
      <p:graphicFrame>
        <p:nvGraphicFramePr>
          <p:cNvPr id="49158" name="Object 2"/>
          <p:cNvGraphicFramePr>
            <a:graphicFrameLocks noChangeAspect="1"/>
          </p:cNvGraphicFramePr>
          <p:nvPr/>
        </p:nvGraphicFramePr>
        <p:xfrm>
          <a:off x="3286125" y="2714625"/>
          <a:ext cx="3095625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43" name="Equation" r:id="rId4" imgW="749300" imgH="228600" progId="Equation.DSMT4">
                  <p:embed/>
                </p:oleObj>
              </mc:Choice>
              <mc:Fallback>
                <p:oleObj name="Equation" r:id="rId4" imgW="749300" imgH="228600" progId="Equation.DSMT4">
                  <p:embed/>
                  <p:pic>
                    <p:nvPicPr>
                      <p:cNvPr id="491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25" y="2714625"/>
                        <a:ext cx="3095625" cy="944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4186227"/>
      </p:ext>
    </p:extLst>
  </p:cSld>
  <p:clrMapOvr>
    <a:masterClrMapping/>
  </p:clrMapOvr>
  <p:transition>
    <p:zo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875" y="2060575"/>
            <a:ext cx="9720263" cy="177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Supernova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Lightcurves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FF7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1A15A-0B6E-4675-9DB6-A635EAF528A0}"/>
              </a:ext>
            </a:extLst>
          </p:cNvPr>
          <p:cNvSpPr/>
          <p:nvPr/>
        </p:nvSpPr>
        <p:spPr>
          <a:xfrm>
            <a:off x="395288" y="1916832"/>
            <a:ext cx="8280400" cy="33123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28967"/>
      </p:ext>
    </p:extLst>
  </p:cSld>
  <p:clrMapOvr>
    <a:masterClrMapping/>
  </p:clrMapOvr>
  <p:transition>
    <p:zo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SN 2007uy  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51203" name="Content Placeholder 3" descr="eso0823b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1484313"/>
            <a:ext cx="9072562" cy="4537075"/>
          </a:xfrm>
        </p:spPr>
      </p:pic>
      <p:sp>
        <p:nvSpPr>
          <p:cNvPr id="5" name="TextBox 4"/>
          <p:cNvSpPr txBox="1"/>
          <p:nvPr/>
        </p:nvSpPr>
        <p:spPr>
          <a:xfrm>
            <a:off x="611188" y="5876925"/>
            <a:ext cx="813752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Supernova SN 2007uy in  NGC2770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while fading,  another supernova, SN2008D, went off in same galaxy </a:t>
            </a:r>
          </a:p>
        </p:txBody>
      </p:sp>
      <p:sp>
        <p:nvSpPr>
          <p:cNvPr id="6" name="Rectangle 5"/>
          <p:cNvSpPr/>
          <p:nvPr/>
        </p:nvSpPr>
        <p:spPr>
          <a:xfrm>
            <a:off x="611188" y="5805488"/>
            <a:ext cx="7993062" cy="93662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410318"/>
      </p:ext>
    </p:extLst>
  </p:cSld>
  <p:clrMapOvr>
    <a:masterClrMapping/>
  </p:clrMapOvr>
  <p:transition>
    <p:zo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ul_sm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987" y="1057376"/>
            <a:ext cx="7194415" cy="5395811"/>
          </a:xfrm>
          <a:prstGeom prst="rect">
            <a:avLst/>
          </a:prstGeom>
        </p:spPr>
      </p:pic>
      <p:sp>
        <p:nvSpPr>
          <p:cNvPr id="522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3249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Supernova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Lightcurve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&amp; Spectrum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2988" y="1052513"/>
            <a:ext cx="7200900" cy="540067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1069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252413" y="115888"/>
            <a:ext cx="9324976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 Phillips Relation </a:t>
            </a:r>
          </a:p>
        </p:txBody>
      </p:sp>
      <p:pic>
        <p:nvPicPr>
          <p:cNvPr id="54275" name="Picture 12" descr="ale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44"/>
          <a:stretch>
            <a:fillRect/>
          </a:stretch>
        </p:blipFill>
        <p:spPr bwMode="auto">
          <a:xfrm>
            <a:off x="179388" y="1196975"/>
            <a:ext cx="3924300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13" descr="alex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81"/>
          <a:stretch>
            <a:fillRect/>
          </a:stretch>
        </p:blipFill>
        <p:spPr bwMode="auto">
          <a:xfrm>
            <a:off x="179388" y="4032250"/>
            <a:ext cx="3924300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87675" y="6669088"/>
            <a:ext cx="1152525" cy="1889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950" y="1125538"/>
            <a:ext cx="4032250" cy="561657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79" name="Rectangle 10"/>
          <p:cNvSpPr>
            <a:spLocks noChangeArrowheads="1"/>
          </p:cNvSpPr>
          <p:nvPr/>
        </p:nvSpPr>
        <p:spPr bwMode="auto">
          <a:xfrm>
            <a:off x="4211638" y="1125538"/>
            <a:ext cx="5184775" cy="544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Relationship between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peak luminosity of a Type Ia supernova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  speed of luminosity evolution after maximum light.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Mark Phillips (1993):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on the basis of Calan/Tololo Supernova Survey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the faster a supernova fades after peak,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the fainter its intrinsic peak luminosity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 reduces scatter in Hubble diagram to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&lt;0.2 mag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  heuristic relationship, as yet not theoretically “understood”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pic>
        <p:nvPicPr>
          <p:cNvPr id="54280" name="Picture 11" descr="Dm15_definition_3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3240087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211638" y="1125538"/>
            <a:ext cx="4824412" cy="5616575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123036"/>
      </p:ext>
    </p:extLst>
  </p:cSld>
  <p:clrMapOvr>
    <a:masterClrMapping/>
  </p:clrMapOvr>
  <p:transition>
    <p:zo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013"/>
            <a:ext cx="9155113" cy="114300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3"/>
                </a:solidFill>
              </a:rPr>
              <a:t>Supernova Cosmology Project</a:t>
            </a:r>
          </a:p>
        </p:txBody>
      </p:sp>
      <p:pic>
        <p:nvPicPr>
          <p:cNvPr id="6147" name="Content Placeholder 3" descr="briansaul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981075"/>
            <a:ext cx="7058025" cy="4751388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High-z Supernova Search Team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2988" y="981075"/>
            <a:ext cx="7058025" cy="4751388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692726"/>
      </p:ext>
    </p:extLst>
  </p:cSld>
  <p:clrMapOvr>
    <a:masterClrMapping/>
  </p:clrMapOvr>
  <p:transition>
    <p:zo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7" name="Content Placeholder 3" descr="2339767447_624fbbde53_z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908050"/>
            <a:ext cx="4983162" cy="4968875"/>
          </a:xfr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0" y="-100013"/>
            <a:ext cx="9155113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Supernova Cosmology Project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E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5715000"/>
            <a:ext cx="91551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High-z Supernova Search Team</a:t>
            </a:r>
          </a:p>
        </p:txBody>
      </p:sp>
      <p:sp>
        <p:nvSpPr>
          <p:cNvPr id="7" name="Rectangle 6"/>
          <p:cNvSpPr/>
          <p:nvPr/>
        </p:nvSpPr>
        <p:spPr>
          <a:xfrm>
            <a:off x="468313" y="908050"/>
            <a:ext cx="4967287" cy="4968875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063" y="5084763"/>
            <a:ext cx="3240087" cy="739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diligently monitoring millions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galaxies, in search for that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explosion  …</a:t>
            </a:r>
          </a:p>
        </p:txBody>
      </p:sp>
    </p:spTree>
    <p:extLst>
      <p:ext uri="{BB962C8B-B14F-4D97-AF65-F5344CB8AC3E}">
        <p14:creationId xmlns:p14="http://schemas.microsoft.com/office/powerpoint/2010/main" val="2683158838"/>
      </p:ext>
    </p:extLst>
  </p:cSld>
  <p:clrMapOvr>
    <a:masterClrMapping/>
  </p:clrMapOvr>
  <p:transition>
    <p:zo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8" descr="h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628775"/>
            <a:ext cx="8482013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0" name="Rectangle 11"/>
          <p:cNvSpPr>
            <a:spLocks noChangeArrowheads="1"/>
          </p:cNvSpPr>
          <p:nvPr/>
        </p:nvSpPr>
        <p:spPr bwMode="auto">
          <a:xfrm>
            <a:off x="-828675" y="188913"/>
            <a:ext cx="104044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High-z </a:t>
            </a:r>
            <a:r>
              <a:rPr kumimoji="0" lang="en-US" sz="6500" b="1" i="0" u="none" strike="noStrike" kern="1200" cap="none" spc="0" normalizeH="0" baseline="0" noProof="0" dirty="0" err="1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sample </a:t>
            </a:r>
          </a:p>
        </p:txBody>
      </p:sp>
    </p:spTree>
    <p:extLst>
      <p:ext uri="{BB962C8B-B14F-4D97-AF65-F5344CB8AC3E}">
        <p14:creationId xmlns:p14="http://schemas.microsoft.com/office/powerpoint/2010/main" val="221803399"/>
      </p:ext>
    </p:extLst>
  </p:cSld>
  <p:clrMapOvr>
    <a:masterClrMapping/>
  </p:clrMapOvr>
  <p:transition>
    <p:zo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468560" y="1607381"/>
            <a:ext cx="9720263" cy="326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Acceleration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&amp;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Density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31A15A-0B6E-4675-9DB6-A635EAF528A0}"/>
              </a:ext>
            </a:extLst>
          </p:cNvPr>
          <p:cNvSpPr/>
          <p:nvPr/>
        </p:nvSpPr>
        <p:spPr>
          <a:xfrm>
            <a:off x="395288" y="1916832"/>
            <a:ext cx="8280400" cy="3312368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141570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340768"/>
            <a:ext cx="7775575" cy="1224136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86569" y="6565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accent3"/>
                </a:solidFill>
              </a:rPr>
              <a:t>Einstein Field Equation</a:t>
            </a:r>
            <a:endParaRPr sz="5000" b="1" dirty="0">
              <a:solidFill>
                <a:schemeClr val="accent3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>
            <a:off x="4434478" y="2852936"/>
            <a:ext cx="36004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716197" y="1450270"/>
          <a:ext cx="3796602" cy="1005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6" name="Equation" r:id="rId3" imgW="1485720" imgH="393480" progId="Equation.DSMT4">
                  <p:embed/>
                </p:oleObj>
              </mc:Choice>
              <mc:Fallback>
                <p:oleObj name="Equation" r:id="rId3" imgW="1485720" imgH="39348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6197" y="1450270"/>
                        <a:ext cx="3796602" cy="1005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84212" y="3861048"/>
            <a:ext cx="7775575" cy="2766052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969523" y="4114868"/>
          <a:ext cx="3649990" cy="2258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3287" name="Equation" r:id="rId5" imgW="1701720" imgH="1054080" progId="Equation.DSMT4">
                  <p:embed/>
                </p:oleObj>
              </mc:Choice>
              <mc:Fallback>
                <p:oleObj name="Equation" r:id="rId5" imgW="1701720" imgH="105408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9523" y="4114868"/>
                        <a:ext cx="3649990" cy="2258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04048" y="29249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Dark Energy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682130"/>
      </p:ext>
    </p:extLst>
  </p:cSld>
  <p:clrMapOvr>
    <a:masterClrMapping/>
  </p:clrMapOvr>
  <p:transition>
    <p:zo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1120261" name="Text Box 5"/>
          <p:cNvSpPr txBox="1">
            <a:spLocks noChangeArrowheads="1"/>
          </p:cNvSpPr>
          <p:nvPr/>
        </p:nvSpPr>
        <p:spPr bwMode="auto">
          <a:xfrm>
            <a:off x="4572000" y="1773238"/>
            <a:ext cx="4176713" cy="409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Hubble Diagram high-z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distance    vs.    redshift z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m-M          vs.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determine: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absolute brightness of  supernova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from dimming rate (Phillips relation)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easure: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apparent brightness of explosion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ranslates into: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luminosity distance of supernova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dependent on acceleration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q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0421" name="Content Placeholder 9" descr="sni.hubblediagram.cosmo.jpg"/>
          <p:cNvPicPr>
            <a:picLocks noGrp="1" noChangeAspect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12875"/>
            <a:ext cx="4108450" cy="5243513"/>
          </a:xfrm>
        </p:spPr>
      </p:pic>
    </p:spTree>
    <p:extLst>
      <p:ext uri="{BB962C8B-B14F-4D97-AF65-F5344CB8AC3E}">
        <p14:creationId xmlns:p14="http://schemas.microsoft.com/office/powerpoint/2010/main" val="1285577561"/>
      </p:ext>
    </p:extLst>
  </p:cSld>
  <p:clrMapOvr>
    <a:masterClrMapping/>
  </p:clrMapOvr>
  <p:transition>
    <p:zo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391479" y="1133057"/>
            <a:ext cx="8176393" cy="488823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12821" y="1238849"/>
            <a:ext cx="76734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all general FRW Universe,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second-order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luminosity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distance-redshift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relation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depends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on the </a:t>
            </a:r>
            <a:r>
              <a: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deceleration parameter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nl-NL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q</a:t>
            </a:r>
            <a:r>
              <a:rPr kumimoji="0" lang="nl-NL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0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can be related </a:t>
            </a:r>
            <a:r>
              <a:rPr kumimoji="0" lang="nl-NL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Ω</a:t>
            </a:r>
            <a:r>
              <a:rPr kumimoji="0" lang="nl-NL" sz="1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0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 once the </a:t>
            </a:r>
            <a:r>
              <a:rPr kumimoji="0" lang="nl-NL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equation of state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/>
              </a:rPr>
              <a:t>is known. </a:t>
            </a: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128" y="3501008"/>
            <a:ext cx="835818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2821" y="2341827"/>
            <a:ext cx="6984776" cy="27365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475656" y="2514309"/>
          <a:ext cx="6321425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167" name="Equation" r:id="rId3" imgW="3047760" imgH="1180800" progId="Equation.DSMT4">
                  <p:embed/>
                </p:oleObj>
              </mc:Choice>
              <mc:Fallback>
                <p:oleObj name="Equation" r:id="rId3" imgW="3047760" imgH="118080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2514309"/>
                        <a:ext cx="6321425" cy="245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5">
            <a:extLst>
              <a:ext uri="{FF2B5EF4-FFF2-40B4-BE49-F238E27FC236}">
                <a16:creationId xmlns:a16="http://schemas.microsoft.com/office/drawing/2014/main" id="{AF7C63DA-66A0-493C-9C16-AA0565D5F8CB}"/>
              </a:ext>
            </a:extLst>
          </p:cNvPr>
          <p:cNvSpPr txBox="1">
            <a:spLocks noChangeArrowheads="1"/>
          </p:cNvSpPr>
          <p:nvPr/>
        </p:nvSpPr>
        <p:spPr>
          <a:xfrm>
            <a:off x="-36512" y="95128"/>
            <a:ext cx="10117138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</a:t>
            </a:r>
            <a:r>
              <a:rPr kumimoji="0" lang="en-US" sz="5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Luminosity  Distance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77985371"/>
      </p:ext>
    </p:extLst>
  </p:cSld>
  <p:clrMapOvr>
    <a:masterClrMapping/>
  </p:clrMapOvr>
  <p:transition>
    <p:zo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00063" y="4653136"/>
            <a:ext cx="8151076" cy="187220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00063" y="1462120"/>
            <a:ext cx="5080049" cy="290298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-236538" y="-99392"/>
            <a:ext cx="10117138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</a:t>
            </a:r>
            <a:r>
              <a:rPr kumimoji="0" lang="en-US" sz="5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Luminosity  Distance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matter-dominated FRW Universe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38" y="1500188"/>
            <a:ext cx="835818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3" y="3680291"/>
            <a:ext cx="817639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In a matter-dominated Universe, the luminosity distance as function of redshift is given by: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44885" y="2381985"/>
          <a:ext cx="4390403" cy="10567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6" name="Equation" r:id="rId3" imgW="2006280" imgH="482400" progId="Equation.DSMT4">
                  <p:embed/>
                </p:oleObj>
              </mc:Choice>
              <mc:Fallback>
                <p:oleObj name="Equation" r:id="rId3" imgW="2006280" imgH="48240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885" y="2381985"/>
                        <a:ext cx="4390403" cy="1056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981075" y="5503863"/>
          <a:ext cx="6786563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197" name="Equation" r:id="rId5" imgW="4025880" imgH="482400" progId="Equation.DSMT4">
                  <p:embed/>
                </p:oleObj>
              </mc:Choice>
              <mc:Fallback>
                <p:oleObj name="Equation" r:id="rId5" imgW="4025880" imgH="48240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075" y="5503863"/>
                        <a:ext cx="6786563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521" y="1455621"/>
            <a:ext cx="2880618" cy="290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8350"/>
      </p:ext>
    </p:extLst>
  </p:cSld>
  <p:clrMapOvr>
    <a:masterClrMapping/>
  </p:clrMapOvr>
  <p:transition>
    <p:zo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z_highzhub_col_both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1125538"/>
            <a:ext cx="4670425" cy="6048375"/>
          </a:xfrm>
          <a:noFill/>
        </p:spPr>
      </p:pic>
      <p:sp>
        <p:nvSpPr>
          <p:cNvPr id="112025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1120261" name="Text Box 5"/>
          <p:cNvSpPr txBox="1">
            <a:spLocks noChangeArrowheads="1"/>
          </p:cNvSpPr>
          <p:nvPr/>
        </p:nvSpPr>
        <p:spPr bwMode="auto">
          <a:xfrm>
            <a:off x="4572000" y="1773238"/>
            <a:ext cx="4176713" cy="40925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Hubble Diagram high-z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distance    vs.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m-M          vs.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determine: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absolute brightness of  supernova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from dimming rate (Phillips relation)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easure: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apparent brightness of explosion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ranslates into: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luminosity distance of supernova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-  dependent on acceleration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q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sp>
        <p:nvSpPr>
          <p:cNvPr id="72710" name="Rectangle 9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271417"/>
      </p:ext>
    </p:extLst>
  </p:cSld>
  <p:clrMapOvr>
    <a:masterClrMapping/>
  </p:clrMapOvr>
  <p:transition>
    <p:zo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2" descr="hz_highzhub_col_bothbi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0975" y="2868613"/>
            <a:ext cx="3081338" cy="3989387"/>
          </a:xfrm>
          <a:noFill/>
        </p:spPr>
      </p:pic>
      <p:sp>
        <p:nvSpPr>
          <p:cNvPr id="1326084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Cosmic  Acceleration</a:t>
            </a:r>
          </a:p>
        </p:txBody>
      </p:sp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3494" name="Picture 7" descr="q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013325"/>
            <a:ext cx="3744913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324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Relative Hubble Diagram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∆(m-M)    vs.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Redshift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Hubble diagram for empty Universe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Ω</a:t>
            </a:r>
            <a:r>
              <a:rPr kumimoji="0" lang="en-US" sz="16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=0.0, Ω</a:t>
            </a:r>
            <a:r>
              <a:rPr kumimoji="0" lang="el-GR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=0.0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reference.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Acceleration of the Universe: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63496" name="Rectangle 9"/>
          <p:cNvSpPr>
            <a:spLocks noChangeArrowheads="1"/>
          </p:cNvSpPr>
          <p:nvPr/>
        </p:nvSpPr>
        <p:spPr bwMode="auto">
          <a:xfrm>
            <a:off x="4643438" y="5013325"/>
            <a:ext cx="3960812" cy="1079500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3497" name="Picture 11" descr="s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2846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7087109"/>
      </p:ext>
    </p:extLst>
  </p:cSld>
  <p:clrMapOvr>
    <a:masterClrMapping/>
  </p:clrMapOvr>
  <p:transition>
    <p:zo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Deceleration</a:t>
            </a:r>
          </a:p>
        </p:txBody>
      </p:sp>
      <p:sp>
        <p:nvSpPr>
          <p:cNvPr id="66563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4356100" y="1484313"/>
            <a:ext cx="4608513" cy="489743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4572000" y="1557338"/>
            <a:ext cx="4176713" cy="314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current  Dark  Energy  epoch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Universe dominated by matter: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Decelerating Expansion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Char char="·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Observable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SNIa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at very high z: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Mathematica1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z  &gt;  0.73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pic>
        <p:nvPicPr>
          <p:cNvPr id="66566" name="Picture 10" descr="s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313"/>
            <a:ext cx="4284663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AutoShape 13"/>
          <p:cNvSpPr>
            <a:spLocks noChangeArrowheads="1"/>
          </p:cNvSpPr>
          <p:nvPr/>
        </p:nvSpPr>
        <p:spPr bwMode="auto">
          <a:xfrm>
            <a:off x="1187450" y="2205038"/>
            <a:ext cx="144463" cy="2952750"/>
          </a:xfrm>
          <a:prstGeom prst="upArrow">
            <a:avLst>
              <a:gd name="adj1" fmla="val 50000"/>
              <a:gd name="adj2" fmla="val 510987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6568" name="AutoShape 14"/>
          <p:cNvSpPr>
            <a:spLocks noChangeArrowheads="1"/>
          </p:cNvSpPr>
          <p:nvPr/>
        </p:nvSpPr>
        <p:spPr bwMode="auto">
          <a:xfrm rot="1140000">
            <a:off x="2484438" y="2349500"/>
            <a:ext cx="144462" cy="2952750"/>
          </a:xfrm>
          <a:prstGeom prst="upArrow">
            <a:avLst>
              <a:gd name="adj1" fmla="val 50000"/>
              <a:gd name="adj2" fmla="val 510991"/>
            </a:avLst>
          </a:prstGeom>
          <a:solidFill>
            <a:srgbClr val="CC0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6" name="Text Box 15"/>
          <p:cNvSpPr txBox="1">
            <a:spLocks noChangeArrowheads="1"/>
          </p:cNvSpPr>
          <p:nvPr/>
        </p:nvSpPr>
        <p:spPr bwMode="auto">
          <a:xfrm>
            <a:off x="0" y="5229225"/>
            <a:ext cx="2160588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 acceleration: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fainter</a:t>
            </a:r>
          </a:p>
        </p:txBody>
      </p:sp>
      <p:sp>
        <p:nvSpPr>
          <p:cNvPr id="75787" name="Text Box 16"/>
          <p:cNvSpPr txBox="1">
            <a:spLocks noChangeArrowheads="1"/>
          </p:cNvSpPr>
          <p:nvPr/>
        </p:nvSpPr>
        <p:spPr bwMode="auto">
          <a:xfrm>
            <a:off x="2195513" y="4652963"/>
            <a:ext cx="2160587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 deceleration: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brighter</a:t>
            </a:r>
          </a:p>
        </p:txBody>
      </p:sp>
    </p:spTree>
    <p:extLst>
      <p:ext uri="{BB962C8B-B14F-4D97-AF65-F5344CB8AC3E}">
        <p14:creationId xmlns:p14="http://schemas.microsoft.com/office/powerpoint/2010/main" val="1178015728"/>
      </p:ext>
    </p:extLst>
  </p:cSld>
  <p:clrMapOvr>
    <a:masterClrMapping/>
  </p:clrMapOvr>
  <p:transition>
    <p:zo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9"/>
          <p:cNvSpPr>
            <a:spLocks noChangeArrowheads="1"/>
          </p:cNvSpPr>
          <p:nvPr/>
        </p:nvSpPr>
        <p:spPr bwMode="auto">
          <a:xfrm>
            <a:off x="-757238" y="188913"/>
            <a:ext cx="10404476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Beyond Acceleration: </a:t>
            </a:r>
            <a:b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SNe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at  z &gt; 0.7  </a:t>
            </a:r>
          </a:p>
        </p:txBody>
      </p:sp>
      <p:pic>
        <p:nvPicPr>
          <p:cNvPr id="67587" name="Picture 10" descr="h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773238"/>
            <a:ext cx="8856663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11"/>
          <p:cNvSpPr txBox="1">
            <a:spLocks noChangeArrowheads="1"/>
          </p:cNvSpPr>
          <p:nvPr/>
        </p:nvSpPr>
        <p:spPr bwMode="auto">
          <a:xfrm>
            <a:off x="179388" y="5805488"/>
            <a:ext cx="8713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6806" name="Text Box 12"/>
          <p:cNvSpPr txBox="1">
            <a:spLocks noChangeArrowheads="1"/>
          </p:cNvSpPr>
          <p:nvPr/>
        </p:nvSpPr>
        <p:spPr bwMode="auto">
          <a:xfrm>
            <a:off x="179388" y="5516563"/>
            <a:ext cx="8713787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Five high-z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 images HST-ACS camera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SNIa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host galaxies          lower panel:   before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                   top panel:       after explosion)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2071595262"/>
      </p:ext>
    </p:extLst>
  </p:cSld>
  <p:clrMapOvr>
    <a:masterClrMapping/>
  </p:clrMapOvr>
  <p:transition>
    <p:zo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156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Cosmic Deceleration</a:t>
            </a:r>
          </a:p>
        </p:txBody>
      </p:sp>
      <p:sp>
        <p:nvSpPr>
          <p:cNvPr id="68611" name="Text Box 5"/>
          <p:cNvSpPr txBox="1">
            <a:spLocks noChangeArrowheads="1"/>
          </p:cNvSpPr>
          <p:nvPr/>
        </p:nvSpPr>
        <p:spPr bwMode="auto">
          <a:xfrm>
            <a:off x="4643438" y="1557338"/>
            <a:ext cx="41767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</a:p>
        </p:txBody>
      </p:sp>
      <p:sp>
        <p:nvSpPr>
          <p:cNvPr id="68612" name="Rectangle 6"/>
          <p:cNvSpPr>
            <a:spLocks noChangeArrowheads="1"/>
          </p:cNvSpPr>
          <p:nvPr/>
        </p:nvSpPr>
        <p:spPr bwMode="auto">
          <a:xfrm>
            <a:off x="4356100" y="1557338"/>
            <a:ext cx="4608513" cy="4751387"/>
          </a:xfrm>
          <a:prstGeom prst="rect">
            <a:avLst/>
          </a:prstGeom>
          <a:noFill/>
          <a:ln w="381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2" name="Text Box 8"/>
          <p:cNvSpPr txBox="1">
            <a:spLocks noChangeArrowheads="1"/>
          </p:cNvSpPr>
          <p:nvPr/>
        </p:nvSpPr>
        <p:spPr bwMode="auto">
          <a:xfrm>
            <a:off x="4599545" y="1803011"/>
            <a:ext cx="4176713" cy="34163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current  Dark  Energy  epoch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Universe dominated by matter: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Decelerating Expansion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(“Einstein-de Sitter phase”)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•  Observable in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SNIa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at very high z: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Mathematica1" pitchFamily="2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athematica1" pitchFamily="2" charset="2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               z  &gt;  0.73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pic>
        <p:nvPicPr>
          <p:cNvPr id="68614" name="Picture 10" descr="dDM-vs-SNLS3-20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4176713" cy="256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1" descr="dDM-vs-z-29Dec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6700"/>
            <a:ext cx="4284663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45882"/>
      </p:ext>
    </p:extLst>
  </p:cSld>
  <p:clrMapOvr>
    <a:masterClrMapping/>
  </p:clrMapOvr>
  <p:transition>
    <p:zo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1" descr="Nobel_medal_dsc0617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549275"/>
            <a:ext cx="4103688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05nobelspan-articleLar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36838"/>
            <a:ext cx="70231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C0C0C0">
              <a:alpha val="50195"/>
            </a:srgb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8957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900112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Nobel Prize Laureates </a:t>
            </a:r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2275" y="2636838"/>
            <a:ext cx="6983413" cy="3887787"/>
          </a:xfrm>
          <a:prstGeom prst="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80" name="TextBox 8"/>
          <p:cNvSpPr txBox="1">
            <a:spLocks noChangeArrowheads="1"/>
          </p:cNvSpPr>
          <p:nvPr/>
        </p:nvSpPr>
        <p:spPr bwMode="auto">
          <a:xfrm>
            <a:off x="4067175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Saul Perlmutter</a:t>
            </a:r>
          </a:p>
        </p:txBody>
      </p:sp>
      <p:sp>
        <p:nvSpPr>
          <p:cNvPr id="3081" name="TextBox 9"/>
          <p:cNvSpPr txBox="1">
            <a:spLocks noChangeArrowheads="1"/>
          </p:cNvSpPr>
          <p:nvPr/>
        </p:nvSpPr>
        <p:spPr bwMode="auto">
          <a:xfrm>
            <a:off x="1763713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Adam Riess</a:t>
            </a:r>
          </a:p>
        </p:txBody>
      </p:sp>
      <p:sp>
        <p:nvSpPr>
          <p:cNvPr id="3082" name="TextBox 10"/>
          <p:cNvSpPr txBox="1">
            <a:spLocks noChangeArrowheads="1"/>
          </p:cNvSpPr>
          <p:nvPr/>
        </p:nvSpPr>
        <p:spPr bwMode="auto">
          <a:xfrm>
            <a:off x="7019925" y="6165850"/>
            <a:ext cx="1584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Brian Schmidt</a:t>
            </a:r>
          </a:p>
        </p:txBody>
      </p:sp>
    </p:spTree>
    <p:extLst>
      <p:ext uri="{BB962C8B-B14F-4D97-AF65-F5344CB8AC3E}">
        <p14:creationId xmlns:p14="http://schemas.microsoft.com/office/powerpoint/2010/main" val="289085538"/>
      </p:ext>
    </p:extLst>
  </p:cSld>
  <p:clrMapOvr>
    <a:masterClrMapping/>
  </p:clrMapOvr>
  <p:transition>
    <p:zo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/>
          <p:cNvSpPr>
            <a:spLocks noChangeArrowheads="1"/>
          </p:cNvSpPr>
          <p:nvPr/>
        </p:nvSpPr>
        <p:spPr bwMode="auto">
          <a:xfrm>
            <a:off x="250825" y="1412875"/>
            <a:ext cx="8713788" cy="4176713"/>
          </a:xfrm>
          <a:prstGeom prst="roundRect">
            <a:avLst>
              <a:gd name="adj" fmla="val 16667"/>
            </a:avLst>
          </a:prstGeom>
          <a:solidFill>
            <a:srgbClr val="C0C0C0">
              <a:alpha val="45097"/>
            </a:srgbClr>
          </a:solid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-396552" y="1772816"/>
            <a:ext cx="9720263" cy="3073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Papyrus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Papyrus" pitchFamily="66" charset="0"/>
                <a:ea typeface="+mn-ea"/>
                <a:cs typeface="+mn-cs"/>
              </a:rPr>
              <a:t>  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Cosmic </a:t>
            </a:r>
            <a:r>
              <a:rPr lang="en-US" sz="4500" b="1" dirty="0"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Curvature 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Measured</a:t>
            </a:r>
          </a:p>
          <a:p>
            <a:pPr marL="0" marR="0" lvl="0" indent="0" algn="ctr" defTabSz="914400" rtl="0" eaLnBrk="1" fontAlgn="base" latinLnBrk="0" hangingPunct="1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98806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4213" y="4005263"/>
            <a:ext cx="7775575" cy="19304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714500"/>
            <a:ext cx="7775575" cy="19304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15888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accent3"/>
                </a:solidFill>
              </a:rPr>
              <a:t>Einstein Field Equation</a:t>
            </a:r>
            <a:endParaRPr sz="5000" b="1" dirty="0">
              <a:solidFill>
                <a:schemeClr val="accent3"/>
              </a:solidFill>
            </a:endParaRPr>
          </a:p>
        </p:txBody>
      </p:sp>
      <p:graphicFrame>
        <p:nvGraphicFramePr>
          <p:cNvPr id="16389" name="Object 2"/>
          <p:cNvGraphicFramePr>
            <a:graphicFrameLocks noChangeAspect="1"/>
          </p:cNvGraphicFramePr>
          <p:nvPr/>
        </p:nvGraphicFramePr>
        <p:xfrm>
          <a:off x="1050925" y="2133600"/>
          <a:ext cx="65913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10" name="Equation" r:id="rId3" imgW="2044700" imgH="393700" progId="Equation.DSMT4">
                  <p:embed/>
                </p:oleObj>
              </mc:Choice>
              <mc:Fallback>
                <p:oleObj name="Equation" r:id="rId3" imgW="2044700" imgH="393700" progId="Equation.DSMT4">
                  <p:embed/>
                  <p:pic>
                    <p:nvPicPr>
                      <p:cNvPr id="1638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2133600"/>
                        <a:ext cx="65913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390" name="Object 2"/>
          <p:cNvGraphicFramePr>
            <a:graphicFrameLocks noChangeAspect="1"/>
          </p:cNvGraphicFramePr>
          <p:nvPr/>
        </p:nvGraphicFramePr>
        <p:xfrm>
          <a:off x="1187450" y="4292600"/>
          <a:ext cx="65913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4311" name="Equation" r:id="rId5" imgW="2044700" imgH="393700" progId="Equation.DSMT4">
                  <p:embed/>
                </p:oleObj>
              </mc:Choice>
              <mc:Fallback>
                <p:oleObj name="Equation" r:id="rId5" imgW="2044700" imgH="393700" progId="Equation.DSMT4">
                  <p:embed/>
                  <p:pic>
                    <p:nvPicPr>
                      <p:cNvPr id="163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292600"/>
                        <a:ext cx="65913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zo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Cosmic Microwave Background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4" y="1412776"/>
            <a:ext cx="7283095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9388" y="5475288"/>
            <a:ext cx="878522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Map of the Universe at Recombination Epoch  (Planck, 2013):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379,000 years after Big Bang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Subhorizon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perturbations:    primordial sound waves </a:t>
            </a:r>
          </a:p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        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Mathematica1" pitchFamily="2" charset="2"/>
              </a:rPr>
              <a:t>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∆T/T   &lt;  10-5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79388" y="5445125"/>
            <a:ext cx="8785225" cy="129698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4456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2628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Measuring the Geometry of the Universe: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•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 with known physical size,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at large cosmological distance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Batang" pitchFamily="18" charset="-127"/>
              </a:rPr>
              <a:t>●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 angular extent on sky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●  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Batang" pitchFamily="18" charset="-127"/>
              </a:rPr>
              <a:t>Comparison yields light path,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Batang" pitchFamily="18" charset="-127"/>
              </a:rPr>
              <a:t>       and from this the curvature of space  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243888" y="40767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20" name="Object 2"/>
          <p:cNvGraphicFramePr>
            <a:graphicFrameLocks noChangeAspect="1"/>
          </p:cNvGraphicFramePr>
          <p:nvPr/>
        </p:nvGraphicFramePr>
        <p:xfrm>
          <a:off x="4214812" y="5092348"/>
          <a:ext cx="45720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14" name="Equation" r:id="rId4" imgW="3568680" imgH="507960" progId="Equation.DSMT4">
                  <p:embed/>
                </p:oleObj>
              </mc:Choice>
              <mc:Fallback>
                <p:oleObj name="Equation" r:id="rId4" imgW="3568680" imgH="507960" progId="Equation.DSMT4">
                  <p:embed/>
                  <p:pic>
                    <p:nvPicPr>
                      <p:cNvPr id="901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2" y="5092348"/>
                        <a:ext cx="45720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05374" y="4521175"/>
            <a:ext cx="539774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FRW 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lightpaths described by Robertson-Walker metric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Here:  angular diameter distance D</a:t>
            </a:r>
            <a:r>
              <a:rPr kumimoji="0" lang="en-US" sz="1500" b="1" i="0" u="none" strike="noStrike" kern="1200" cap="none" spc="0" normalizeH="0" baseline="-2500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188" y="5357813"/>
            <a:ext cx="3714748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Geometry  of  Space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3375" y="4429125"/>
            <a:ext cx="4786313" cy="192881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A15C90BD-D997-445C-B96D-EAE18D1EC4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3693" y="1503363"/>
          <a:ext cx="1407555" cy="561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15" name="Equation" r:id="rId6" imgW="571320" imgH="228600" progId="Equation.DSMT4">
                  <p:embed/>
                </p:oleObj>
              </mc:Choice>
              <mc:Fallback>
                <p:oleObj name="Equation" r:id="rId6" imgW="571320" imgH="228600" progId="Equation.DSMT4">
                  <p:embed/>
                  <p:pic>
                    <p:nvPicPr>
                      <p:cNvPr id="16" name="Object 2">
                        <a:extLst>
                          <a:ext uri="{FF2B5EF4-FFF2-40B4-BE49-F238E27FC236}">
                            <a16:creationId xmlns:a16="http://schemas.microsoft.com/office/drawing/2014/main" id="{A15C90BD-D997-445C-B96D-EAE18D1EC4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3693" y="1503363"/>
                        <a:ext cx="1407555" cy="561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3814B38-7340-4835-B77E-6F0A01BFEBD3}"/>
              </a:ext>
            </a:extLst>
          </p:cNvPr>
          <p:cNvSpPr/>
          <p:nvPr/>
        </p:nvSpPr>
        <p:spPr>
          <a:xfrm>
            <a:off x="6804248" y="2636912"/>
            <a:ext cx="504056" cy="21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EF4DED-EA86-4DA0-B290-7D1C3632D102}"/>
              </a:ext>
            </a:extLst>
          </p:cNvPr>
          <p:cNvSpPr/>
          <p:nvPr/>
        </p:nvSpPr>
        <p:spPr>
          <a:xfrm>
            <a:off x="6732240" y="2031976"/>
            <a:ext cx="504056" cy="21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33FF8246-8F61-478B-8D5F-7E1BA022F9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240" y="1963926"/>
          <a:ext cx="380510" cy="402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16" name="Equation" r:id="rId8" imgW="215640" imgH="228600" progId="Equation.DSMT4">
                  <p:embed/>
                </p:oleObj>
              </mc:Choice>
              <mc:Fallback>
                <p:oleObj name="Equation" r:id="rId8" imgW="215640" imgH="228600" progId="Equation.DSMT4">
                  <p:embed/>
                  <p:pic>
                    <p:nvPicPr>
                      <p:cNvPr id="19" name="Object 2">
                        <a:extLst>
                          <a:ext uri="{FF2B5EF4-FFF2-40B4-BE49-F238E27FC236}">
                            <a16:creationId xmlns:a16="http://schemas.microsoft.com/office/drawing/2014/main" id="{33FF8246-8F61-478B-8D5F-7E1BA022F9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1963926"/>
                        <a:ext cx="380510" cy="402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F57153C4-0C5F-426F-962F-9E9F114351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6527" y="5825773"/>
          <a:ext cx="974721" cy="38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17" name="Equation" r:id="rId10" imgW="571320" imgH="228600" progId="Equation.DSMT4">
                  <p:embed/>
                </p:oleObj>
              </mc:Choice>
              <mc:Fallback>
                <p:oleObj name="Equation" r:id="rId10" imgW="571320" imgH="228600" progId="Equation.DSMT4">
                  <p:embed/>
                  <p:pic>
                    <p:nvPicPr>
                      <p:cNvPr id="20" name="Object 2">
                        <a:extLst>
                          <a:ext uri="{FF2B5EF4-FFF2-40B4-BE49-F238E27FC236}">
                            <a16:creationId xmlns:a16="http://schemas.microsoft.com/office/drawing/2014/main" id="{F57153C4-0C5F-426F-962F-9E9F114351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6527" y="5825773"/>
                        <a:ext cx="974721" cy="389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8072985"/>
      </p:ext>
    </p:extLst>
  </p:cSld>
  <p:clrMapOvr>
    <a:masterClrMapping/>
  </p:clrMapOvr>
  <p:transition>
    <p:zo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500063" y="4653136"/>
            <a:ext cx="8151076" cy="187220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500063" y="1462120"/>
            <a:ext cx="5008041" cy="290298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-236538" y="-99392"/>
            <a:ext cx="10117138" cy="13716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</a:t>
            </a:r>
            <a:r>
              <a:rPr kumimoji="0" lang="en-US" sz="50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Angular Size - Redshift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00" normalizeH="0" baseline="0" noProof="0" dirty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prstClr val="white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Constantia"/>
                <a:ea typeface="+mn-ea"/>
                <a:cs typeface="+mn-cs"/>
              </a:rPr>
              <a:t>                                         FRW Universe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38" y="1500188"/>
            <a:ext cx="835818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3" y="3680291"/>
            <a:ext cx="817639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In a matter-dominated Universe, the angular diameter distance as function of redshift is given by: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029197" y="1514525"/>
          <a:ext cx="1773238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0" name="Equation" r:id="rId3" imgW="672840" imgH="431640" progId="Equation.DSMT4">
                  <p:embed/>
                </p:oleObj>
              </mc:Choice>
              <mc:Fallback>
                <p:oleObj name="Equation" r:id="rId3" imgW="672840" imgH="4316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9197" y="1514525"/>
                        <a:ext cx="1773238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700671" y="1500188"/>
            <a:ext cx="478297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The angular size (z) of an object of physical size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 at a redshift z displays an interesting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behaviour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. In most FRW universes is has a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minimum at  a medium range redshift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5"/>
              </a:rPr>
              <a:t>z=1.25 in an </a:t>
            </a:r>
            <a:r>
              <a:rPr lang="en-US" sz="1600" b="1" dirty="0">
                <a:solidFill>
                  <a:prstClr val="white"/>
                </a:solidFill>
                <a:latin typeface="Constantia"/>
                <a:sym typeface="Mathematica1"/>
              </a:rPr>
              <a:t>Ω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=1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EdS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 universe – and increases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  <a:sym typeface="Mathematica1"/>
              </a:rPr>
              <a:t>again at higher redshifts.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  <a:sym typeface="Mathematica1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809934" y="5560344"/>
          <a:ext cx="7556649" cy="856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611" name="Equation" r:id="rId5" imgW="4483080" imgH="507960" progId="Equation.DSMT4">
                  <p:embed/>
                </p:oleObj>
              </mc:Choice>
              <mc:Fallback>
                <p:oleObj name="Equation" r:id="rId5" imgW="4483080" imgH="50796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934" y="5560344"/>
                        <a:ext cx="7556649" cy="8565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92683"/>
            <a:ext cx="2889794" cy="287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6605"/>
      </p:ext>
    </p:extLst>
  </p:cSld>
  <p:clrMapOvr>
    <a:masterClrMapping/>
  </p:clrMapOvr>
  <p:transition>
    <p:zo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Measuring  Curvature</a:t>
            </a:r>
          </a:p>
        </p:txBody>
      </p:sp>
      <p:sp>
        <p:nvSpPr>
          <p:cNvPr id="90116" name="Text Box 9"/>
          <p:cNvSpPr txBox="1">
            <a:spLocks noChangeArrowheads="1"/>
          </p:cNvSpPr>
          <p:nvPr/>
        </p:nvSpPr>
        <p:spPr bwMode="auto">
          <a:xfrm>
            <a:off x="8243888" y="4076700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W. Hu</a:t>
            </a:r>
          </a:p>
        </p:txBody>
      </p:sp>
      <p:sp>
        <p:nvSpPr>
          <p:cNvPr id="90117" name="Rectangle 10"/>
          <p:cNvSpPr>
            <a:spLocks noChangeArrowheads="1"/>
          </p:cNvSpPr>
          <p:nvPr/>
        </p:nvSpPr>
        <p:spPr bwMode="auto">
          <a:xfrm>
            <a:off x="107950" y="1412875"/>
            <a:ext cx="3821113" cy="5016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3608" name="Rectangle 12"/>
          <p:cNvSpPr>
            <a:spLocks noChangeArrowheads="1"/>
          </p:cNvSpPr>
          <p:nvPr/>
        </p:nvSpPr>
        <p:spPr bwMode="auto">
          <a:xfrm>
            <a:off x="4071938" y="1412875"/>
            <a:ext cx="4964112" cy="5016500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0119" name="Picture 10" descr="da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43063"/>
            <a:ext cx="38290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0120" name="Object 2"/>
          <p:cNvGraphicFramePr>
            <a:graphicFrameLocks noChangeAspect="1"/>
          </p:cNvGraphicFramePr>
          <p:nvPr/>
        </p:nvGraphicFramePr>
        <p:xfrm>
          <a:off x="4214812" y="5092348"/>
          <a:ext cx="457200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38" name="Equation" r:id="rId4" imgW="3568680" imgH="507960" progId="Equation.DSMT4">
                  <p:embed/>
                </p:oleObj>
              </mc:Choice>
              <mc:Fallback>
                <p:oleObj name="Equation" r:id="rId4" imgW="3568680" imgH="507960" progId="Equation.DSMT4">
                  <p:embed/>
                  <p:pic>
                    <p:nvPicPr>
                      <p:cNvPr id="9012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4812" y="5092348"/>
                        <a:ext cx="457200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105374" y="4521175"/>
            <a:ext cx="5397747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FRW  Universe: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lightpaths described by Robertson-Walker metric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Here:  angular diameter distance D</a:t>
            </a:r>
            <a:r>
              <a:rPr kumimoji="0" lang="en-US" sz="1500" b="1" i="0" u="none" strike="noStrike" kern="1200" cap="none" spc="0" normalizeH="0" baseline="-2500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1643063" y="4214813"/>
            <a:ext cx="642937" cy="928687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43375" y="4429125"/>
            <a:ext cx="4786313" cy="1928813"/>
          </a:xfrm>
          <a:prstGeom prst="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6" name="Object 2">
            <a:extLst>
              <a:ext uri="{FF2B5EF4-FFF2-40B4-BE49-F238E27FC236}">
                <a16:creationId xmlns:a16="http://schemas.microsoft.com/office/drawing/2014/main" id="{A15C90BD-D997-445C-B96D-EAE18D1EC4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93693" y="1503363"/>
          <a:ext cx="1407555" cy="5618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39" name="Equation" r:id="rId6" imgW="571320" imgH="228600" progId="Equation.DSMT4">
                  <p:embed/>
                </p:oleObj>
              </mc:Choice>
              <mc:Fallback>
                <p:oleObj name="Equation" r:id="rId6" imgW="571320" imgH="228600" progId="Equation.DSMT4">
                  <p:embed/>
                  <p:pic>
                    <p:nvPicPr>
                      <p:cNvPr id="16" name="Object 2">
                        <a:extLst>
                          <a:ext uri="{FF2B5EF4-FFF2-40B4-BE49-F238E27FC236}">
                            <a16:creationId xmlns:a16="http://schemas.microsoft.com/office/drawing/2014/main" id="{A15C90BD-D997-445C-B96D-EAE18D1EC4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93693" y="1503363"/>
                        <a:ext cx="1407555" cy="5618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3814B38-7340-4835-B77E-6F0A01BFEBD3}"/>
              </a:ext>
            </a:extLst>
          </p:cNvPr>
          <p:cNvSpPr/>
          <p:nvPr/>
        </p:nvSpPr>
        <p:spPr>
          <a:xfrm>
            <a:off x="6804248" y="2636912"/>
            <a:ext cx="504056" cy="21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EF4DED-EA86-4DA0-B290-7D1C3632D102}"/>
              </a:ext>
            </a:extLst>
          </p:cNvPr>
          <p:cNvSpPr/>
          <p:nvPr/>
        </p:nvSpPr>
        <p:spPr>
          <a:xfrm>
            <a:off x="6732240" y="2031976"/>
            <a:ext cx="504056" cy="2160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9" name="Object 2">
            <a:extLst>
              <a:ext uri="{FF2B5EF4-FFF2-40B4-BE49-F238E27FC236}">
                <a16:creationId xmlns:a16="http://schemas.microsoft.com/office/drawing/2014/main" id="{33FF8246-8F61-478B-8D5F-7E1BA022F9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32240" y="1963926"/>
          <a:ext cx="380510" cy="402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40" name="Equation" r:id="rId8" imgW="215640" imgH="228600" progId="Equation.DSMT4">
                  <p:embed/>
                </p:oleObj>
              </mc:Choice>
              <mc:Fallback>
                <p:oleObj name="Equation" r:id="rId8" imgW="215640" imgH="228600" progId="Equation.DSMT4">
                  <p:embed/>
                  <p:pic>
                    <p:nvPicPr>
                      <p:cNvPr id="19" name="Object 2">
                        <a:extLst>
                          <a:ext uri="{FF2B5EF4-FFF2-40B4-BE49-F238E27FC236}">
                            <a16:creationId xmlns:a16="http://schemas.microsoft.com/office/drawing/2014/main" id="{33FF8246-8F61-478B-8D5F-7E1BA022F97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2240" y="1963926"/>
                        <a:ext cx="380510" cy="402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>
            <a:extLst>
              <a:ext uri="{FF2B5EF4-FFF2-40B4-BE49-F238E27FC236}">
                <a16:creationId xmlns:a16="http://schemas.microsoft.com/office/drawing/2014/main" id="{F57153C4-0C5F-426F-962F-9E9F114351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756527" y="5825773"/>
          <a:ext cx="974721" cy="389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641" name="Equation" r:id="rId10" imgW="571320" imgH="228600" progId="Equation.DSMT4">
                  <p:embed/>
                </p:oleObj>
              </mc:Choice>
              <mc:Fallback>
                <p:oleObj name="Equation" r:id="rId10" imgW="571320" imgH="228600" progId="Equation.DSMT4">
                  <p:embed/>
                  <p:pic>
                    <p:nvPicPr>
                      <p:cNvPr id="20" name="Object 2">
                        <a:extLst>
                          <a:ext uri="{FF2B5EF4-FFF2-40B4-BE49-F238E27FC236}">
                            <a16:creationId xmlns:a16="http://schemas.microsoft.com/office/drawing/2014/main" id="{F57153C4-0C5F-426F-962F-9E9F114351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6527" y="5825773"/>
                        <a:ext cx="974721" cy="389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">
            <a:extLst>
              <a:ext uri="{FF2B5EF4-FFF2-40B4-BE49-F238E27FC236}">
                <a16:creationId xmlns:a16="http://schemas.microsoft.com/office/drawing/2014/main" id="{07C18FD9-0BF7-45FC-A850-72AEEC6DF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503363"/>
            <a:ext cx="4859338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•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Object with known physical size,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at large cosmological distance: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•   Sound Waves in the Early Universe !!!!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Mathematica1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Mathematica1"/>
              </a:rPr>
              <a:t> 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06DD3D-3821-489F-AC39-D9FE78DD5014}"/>
              </a:ext>
            </a:extLst>
          </p:cNvPr>
          <p:cNvSpPr txBox="1"/>
          <p:nvPr/>
        </p:nvSpPr>
        <p:spPr>
          <a:xfrm>
            <a:off x="373060" y="5590417"/>
            <a:ext cx="364331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 Fluctuations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CMB</a:t>
            </a:r>
          </a:p>
        </p:txBody>
      </p:sp>
    </p:spTree>
    <p:extLst>
      <p:ext uri="{BB962C8B-B14F-4D97-AF65-F5344CB8AC3E}">
        <p14:creationId xmlns:p14="http://schemas.microsoft.com/office/powerpoint/2010/main" val="2422264348"/>
      </p:ext>
    </p:extLst>
  </p:cSld>
  <p:clrMapOvr>
    <a:masterClrMapping/>
  </p:clrMapOvr>
  <p:transition>
    <p:zo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Fluctuations-Origin</a:t>
            </a:r>
            <a:r>
              <a:rPr lang="nl-NL" dirty="0"/>
              <a:t> </a:t>
            </a:r>
          </a:p>
        </p:txBody>
      </p:sp>
      <p:pic>
        <p:nvPicPr>
          <p:cNvPr id="14338" name="Picture 2" descr="http://background.uchicago.edu/~whu/SciAm/secondpe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30494"/>
            <a:ext cx="8251458" cy="52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158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3" descr="soundwav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292600"/>
            <a:ext cx="4716462" cy="214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 descr="fieldsur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751387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07950" y="1503363"/>
            <a:ext cx="4859338" cy="49990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●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 ripples in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primordial matter &amp; photon   distribution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 gravity:  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- compression primordial photon gas 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- photon pressure resists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compressions and rarefactions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in photon gas:   sound waves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sound waves not heard, but seen: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compressions:    (photon) T  higher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rarefactions:                              lower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fundamental mode sound spectrum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size of “instrument”:         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- (sound) horizon size last scattering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● Observed, angular size:            </a:t>
            </a:r>
            <a:r>
              <a:rPr kumimoji="0" lang="el-G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θ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~1º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- exact scale maximum compression, the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“cosmic fundamental mode of music”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</a:t>
            </a: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9741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215900" y="-242888"/>
            <a:ext cx="8928100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Music of the Spheres</a:t>
            </a:r>
          </a:p>
        </p:txBody>
      </p:sp>
      <p:sp>
        <p:nvSpPr>
          <p:cNvPr id="92166" name="Text Box 9"/>
          <p:cNvSpPr txBox="1">
            <a:spLocks noChangeArrowheads="1"/>
          </p:cNvSpPr>
          <p:nvPr/>
        </p:nvSpPr>
        <p:spPr bwMode="auto">
          <a:xfrm>
            <a:off x="395288" y="6092825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W. Hu</a:t>
            </a:r>
          </a:p>
        </p:txBody>
      </p:sp>
      <p:sp>
        <p:nvSpPr>
          <p:cNvPr id="92167" name="Rectangle 10"/>
          <p:cNvSpPr>
            <a:spLocks noChangeArrowheads="1"/>
          </p:cNvSpPr>
          <p:nvPr/>
        </p:nvSpPr>
        <p:spPr bwMode="auto">
          <a:xfrm>
            <a:off x="107950" y="1412875"/>
            <a:ext cx="4103688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168" name="Rectangle 12"/>
          <p:cNvSpPr>
            <a:spLocks noChangeArrowheads="1"/>
          </p:cNvSpPr>
          <p:nvPr/>
        </p:nvSpPr>
        <p:spPr bwMode="auto">
          <a:xfrm>
            <a:off x="4284663" y="1412875"/>
            <a:ext cx="4751387" cy="504031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2169" name="AutoShape 14"/>
          <p:cNvSpPr>
            <a:spLocks noChangeArrowheads="1"/>
          </p:cNvSpPr>
          <p:nvPr/>
        </p:nvSpPr>
        <p:spPr bwMode="auto">
          <a:xfrm>
            <a:off x="6300788" y="3357563"/>
            <a:ext cx="647700" cy="1008062"/>
          </a:xfrm>
          <a:prstGeom prst="downArrow">
            <a:avLst>
              <a:gd name="adj1" fmla="val 50000"/>
              <a:gd name="adj2" fmla="val 38909"/>
            </a:avLst>
          </a:prstGeom>
          <a:solidFill>
            <a:srgbClr val="FF0000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071033"/>
      </p:ext>
    </p:extLst>
  </p:cSld>
  <p:clrMapOvr>
    <a:masterClrMapping/>
  </p:clrMapOvr>
  <p:transition>
    <p:zo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05" name="Text Box 5"/>
          <p:cNvSpPr txBox="1">
            <a:spLocks noChangeArrowheads="1"/>
          </p:cNvSpPr>
          <p:nvPr/>
        </p:nvSpPr>
        <p:spPr bwMode="auto">
          <a:xfrm>
            <a:off x="214313" y="5400675"/>
            <a:ext cx="878522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COBE measured fluctuations:                              &gt; 7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Size Horizon at Recombination spans angle   ~ 1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COBE proved that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superhorizon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nstantia"/>
                <a:ea typeface="+mn-ea"/>
                <a:cs typeface="+mn-cs"/>
              </a:rPr>
              <a:t> fluctuations do exist:                prediction Inflation !!!!! </a:t>
            </a:r>
          </a:p>
        </p:txBody>
      </p:sp>
      <p:pic>
        <p:nvPicPr>
          <p:cNvPr id="163843" name="Picture 3" descr="cob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836613"/>
            <a:ext cx="8856662" cy="4567237"/>
          </a:xfrm>
          <a:noFill/>
        </p:spPr>
      </p:pic>
      <p:sp>
        <p:nvSpPr>
          <p:cNvPr id="972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0"/>
            <a:ext cx="9359900" cy="9080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4800" b="1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Cosmic Microwave Background</a:t>
            </a:r>
          </a:p>
        </p:txBody>
      </p:sp>
      <p:sp>
        <p:nvSpPr>
          <p:cNvPr id="163845" name="Rectangle 4"/>
          <p:cNvSpPr>
            <a:spLocks noChangeArrowheads="1"/>
          </p:cNvSpPr>
          <p:nvPr/>
        </p:nvSpPr>
        <p:spPr bwMode="auto">
          <a:xfrm>
            <a:off x="179388" y="5357813"/>
            <a:ext cx="8785225" cy="1428750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46" name="Oval 6"/>
          <p:cNvSpPr>
            <a:spLocks noChangeArrowheads="1"/>
          </p:cNvSpPr>
          <p:nvPr/>
        </p:nvSpPr>
        <p:spPr bwMode="auto">
          <a:xfrm>
            <a:off x="2195513" y="3068638"/>
            <a:ext cx="144462" cy="144462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47" name="AutoShape 7"/>
          <p:cNvSpPr>
            <a:spLocks noChangeArrowheads="1"/>
          </p:cNvSpPr>
          <p:nvPr/>
        </p:nvSpPr>
        <p:spPr bwMode="auto">
          <a:xfrm rot="-1317264">
            <a:off x="2411413" y="2781300"/>
            <a:ext cx="1150937" cy="71438"/>
          </a:xfrm>
          <a:prstGeom prst="leftArrow">
            <a:avLst>
              <a:gd name="adj1" fmla="val 50000"/>
              <a:gd name="adj2" fmla="val 4027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48" name="Text Box 8"/>
          <p:cNvSpPr txBox="1">
            <a:spLocks noChangeArrowheads="1"/>
          </p:cNvSpPr>
          <p:nvPr/>
        </p:nvSpPr>
        <p:spPr bwMode="auto">
          <a:xfrm>
            <a:off x="3635375" y="2349500"/>
            <a:ext cx="3095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Size Horizon Recombination</a:t>
            </a:r>
          </a:p>
        </p:txBody>
      </p:sp>
    </p:spTree>
    <p:extLst>
      <p:ext uri="{BB962C8B-B14F-4D97-AF65-F5344CB8AC3E}">
        <p14:creationId xmlns:p14="http://schemas.microsoft.com/office/powerpoint/2010/main" val="399948059"/>
      </p:ext>
    </p:extLst>
  </p:cSld>
  <p:clrMapOvr>
    <a:masterClrMapping/>
  </p:clrMapOvr>
  <p:transition>
    <p:zo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5000" b="1" dirty="0"/>
              <a:t>Flat </a:t>
            </a:r>
            <a:r>
              <a:rPr lang="nl-NL" sz="5000" b="1" dirty="0" err="1"/>
              <a:t>universe</a:t>
            </a:r>
            <a:r>
              <a:rPr lang="nl-NL" sz="5000" b="1" dirty="0"/>
              <a:t> </a:t>
            </a:r>
            <a:r>
              <a:rPr lang="nl-NL" sz="5000" b="1" dirty="0" err="1"/>
              <a:t>from</a:t>
            </a:r>
            <a:r>
              <a:rPr lang="nl-NL" sz="5000" b="1" dirty="0"/>
              <a:t> CMB</a:t>
            </a:r>
            <a:endParaRPr lang="en-US" sz="50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latin typeface="Constantia" panose="02030602050306030303" pitchFamily="18" charset="0"/>
              </a:rPr>
              <a:t>First peak:  flat </a:t>
            </a:r>
            <a:r>
              <a:rPr lang="nl-NL" b="1" dirty="0" err="1">
                <a:latin typeface="Constantia" panose="02030602050306030303" pitchFamily="18" charset="0"/>
              </a:rPr>
              <a:t>universe</a:t>
            </a:r>
            <a:endParaRPr lang="en-US" b="1" dirty="0">
              <a:latin typeface="Constantia" panose="02030602050306030303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499146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993904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Closed: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hot spots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appear larger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11760" y="5993904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Flat: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appear as big as they are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9952" y="5993904"/>
            <a:ext cx="1463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Open: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spots appear smaller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7091" y="2254992"/>
            <a:ext cx="29523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We know the redshift and the time it took for the light to reach us: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from this we know the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- length of the legs of the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triangle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-   the angle at which we 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    measuring the sound horizon.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5431929"/>
            <a:ext cx="215265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55" y="4509120"/>
            <a:ext cx="12573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97091" y="2132856"/>
            <a:ext cx="2952328" cy="386104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8563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Text Box 2"/>
          <p:cNvSpPr txBox="1">
            <a:spLocks noChangeArrowheads="1"/>
          </p:cNvSpPr>
          <p:nvPr/>
        </p:nvSpPr>
        <p:spPr bwMode="auto">
          <a:xfrm>
            <a:off x="179388" y="6096000"/>
            <a:ext cx="9821862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Cosmic Microwave Background Temperature Anisotropies:</a:t>
            </a:r>
          </a:p>
          <a:p>
            <a:pPr marL="0" marR="0" lvl="0" indent="0" algn="l" defTabSz="914400" rtl="0" eaLnBrk="0" fontAlgn="base" latinLnBrk="0" hangingPunct="0">
              <a:lnSpc>
                <a:spcPct val="7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    Universe is almost perfectly FLAT !!!!</a:t>
            </a:r>
          </a:p>
        </p:txBody>
      </p:sp>
      <p:pic>
        <p:nvPicPr>
          <p:cNvPr id="93187" name="Picture 3" descr="sky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58928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1973" name="Text Box 5"/>
          <p:cNvSpPr txBox="1">
            <a:spLocks noChangeArrowheads="1"/>
          </p:cNvSpPr>
          <p:nvPr/>
        </p:nvSpPr>
        <p:spPr bwMode="auto">
          <a:xfrm>
            <a:off x="4000500" y="1214438"/>
            <a:ext cx="5256213" cy="5794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Cosmic Tonal Ladder</a:t>
            </a:r>
          </a:p>
        </p:txBody>
      </p:sp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58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WMAP CMB temperature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power  spectrum</a:t>
            </a:r>
          </a:p>
        </p:txBody>
      </p:sp>
      <p:pic>
        <p:nvPicPr>
          <p:cNvPr id="93190" name="Picture 7" descr="w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16113"/>
            <a:ext cx="6181725" cy="400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3" name="Rectangle 8"/>
          <p:cNvSpPr>
            <a:spLocks noChangeArrowheads="1"/>
          </p:cNvSpPr>
          <p:nvPr/>
        </p:nvSpPr>
        <p:spPr bwMode="auto">
          <a:xfrm>
            <a:off x="2771775" y="1916113"/>
            <a:ext cx="6192838" cy="4033837"/>
          </a:xfrm>
          <a:prstGeom prst="rect">
            <a:avLst/>
          </a:prstGeom>
          <a:noFill/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4808" name="Text Box 9"/>
          <p:cNvSpPr txBox="1">
            <a:spLocks noChangeArrowheads="1"/>
          </p:cNvSpPr>
          <p:nvPr/>
        </p:nvSpPr>
        <p:spPr bwMode="auto">
          <a:xfrm>
            <a:off x="6551613" y="4005263"/>
            <a:ext cx="25923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Cosmic sound horizon</a:t>
            </a:r>
          </a:p>
        </p:txBody>
      </p:sp>
      <p:sp>
        <p:nvSpPr>
          <p:cNvPr id="93193" name="AutoShape 10"/>
          <p:cNvSpPr>
            <a:spLocks noChangeArrowheads="1"/>
          </p:cNvSpPr>
          <p:nvPr/>
        </p:nvSpPr>
        <p:spPr bwMode="auto">
          <a:xfrm rot="-5400000">
            <a:off x="5939631" y="3645695"/>
            <a:ext cx="1152525" cy="144462"/>
          </a:xfrm>
          <a:prstGeom prst="rightArrow">
            <a:avLst>
              <a:gd name="adj1" fmla="val 50000"/>
              <a:gd name="adj2" fmla="val 199451"/>
            </a:avLst>
          </a:prstGeom>
          <a:solidFill>
            <a:srgbClr val="993300"/>
          </a:solidFill>
          <a:ln w="9525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1775" y="1916113"/>
            <a:ext cx="6192838" cy="4033837"/>
          </a:xfrm>
          <a:prstGeom prst="rect">
            <a:avLst/>
          </a:prstGeom>
          <a:noFill/>
          <a:ln w="349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533971"/>
      </p:ext>
    </p:extLst>
  </p:cSld>
  <p:clrMapOvr>
    <a:masterClrMapping/>
  </p:clrMapOvr>
  <p:transition>
    <p:zoom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Planck CMB </a:t>
            </a:r>
            <a:r>
              <a:rPr lang="nl-NL" b="1" dirty="0" err="1"/>
              <a:t>Temperature</a:t>
            </a:r>
            <a:r>
              <a:rPr lang="nl-NL" b="1" dirty="0"/>
              <a:t> </a:t>
            </a:r>
            <a:r>
              <a:rPr lang="nl-NL" b="1" dirty="0" err="1"/>
              <a:t>Fluctuations</a:t>
            </a:r>
            <a:endParaRPr lang="nl-NL" b="1" dirty="0"/>
          </a:p>
        </p:txBody>
      </p:sp>
      <p:pic>
        <p:nvPicPr>
          <p:cNvPr id="13314" name="Picture 2" descr="http://scienceblogs.com/startswithabang/files/2013/03/Power_Spectrum_Bl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087832"/>
            <a:ext cx="7174977" cy="565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154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84213" y="4005263"/>
            <a:ext cx="7775575" cy="19304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714500"/>
            <a:ext cx="7775575" cy="19304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68313" y="115888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accent3"/>
                </a:solidFill>
              </a:rPr>
              <a:t>Einstein Field Equation</a:t>
            </a:r>
            <a:endParaRPr sz="5000" b="1" dirty="0">
              <a:solidFill>
                <a:schemeClr val="accent3"/>
              </a:solidFill>
            </a:endParaRPr>
          </a:p>
        </p:txBody>
      </p:sp>
      <p:graphicFrame>
        <p:nvGraphicFramePr>
          <p:cNvPr id="17413" name="Object 2"/>
          <p:cNvGraphicFramePr>
            <a:graphicFrameLocks noChangeAspect="1"/>
          </p:cNvGraphicFramePr>
          <p:nvPr/>
        </p:nvGraphicFramePr>
        <p:xfrm>
          <a:off x="1050925" y="2133600"/>
          <a:ext cx="65913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34" name="Equation" r:id="rId3" imgW="2044700" imgH="393700" progId="Equation.DSMT4">
                  <p:embed/>
                </p:oleObj>
              </mc:Choice>
              <mc:Fallback>
                <p:oleObj name="Equation" r:id="rId3" imgW="2044700" imgH="393700" progId="Equation.DSMT4">
                  <p:embed/>
                  <p:pic>
                    <p:nvPicPr>
                      <p:cNvPr id="1741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0925" y="2133600"/>
                        <a:ext cx="65913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4" name="Object 2"/>
          <p:cNvGraphicFramePr>
            <a:graphicFrameLocks noChangeAspect="1"/>
          </p:cNvGraphicFramePr>
          <p:nvPr/>
        </p:nvGraphicFramePr>
        <p:xfrm>
          <a:off x="1187450" y="4292600"/>
          <a:ext cx="6591300" cy="1268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335" name="Equation" r:id="rId5" imgW="2044700" imgH="393700" progId="Equation.DSMT4">
                  <p:embed/>
                </p:oleObj>
              </mc:Choice>
              <mc:Fallback>
                <p:oleObj name="Equation" r:id="rId5" imgW="2044700" imgH="393700" progId="Equation.DSMT4">
                  <p:embed/>
                  <p:pic>
                    <p:nvPicPr>
                      <p:cNvPr id="174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450" y="4292600"/>
                        <a:ext cx="6591300" cy="1268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3995738" y="2276475"/>
            <a:ext cx="1152525" cy="1152525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659563" y="4365625"/>
            <a:ext cx="1152525" cy="1150938"/>
          </a:xfrm>
          <a:prstGeom prst="ellipse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Arrow Connector 9"/>
          <p:cNvCxnSpPr>
            <a:endCxn id="75781" idx="2"/>
          </p:cNvCxnSpPr>
          <p:nvPr/>
        </p:nvCxnSpPr>
        <p:spPr>
          <a:xfrm flipV="1">
            <a:off x="4572000" y="1487488"/>
            <a:ext cx="17463" cy="784225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235825" y="5508625"/>
            <a:ext cx="0" cy="80010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9" name="TextBox 15"/>
          <p:cNvSpPr txBox="1">
            <a:spLocks noChangeArrowheads="1"/>
          </p:cNvSpPr>
          <p:nvPr/>
        </p:nvSpPr>
        <p:spPr bwMode="auto">
          <a:xfrm>
            <a:off x="4643438" y="1268413"/>
            <a:ext cx="18002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curvature side</a:t>
            </a:r>
          </a:p>
        </p:txBody>
      </p:sp>
      <p:sp>
        <p:nvSpPr>
          <p:cNvPr id="17420" name="TextBox 16"/>
          <p:cNvSpPr txBox="1">
            <a:spLocks noChangeArrowheads="1"/>
          </p:cNvSpPr>
          <p:nvPr/>
        </p:nvSpPr>
        <p:spPr bwMode="auto">
          <a:xfrm>
            <a:off x="5435600" y="6092825"/>
            <a:ext cx="18002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FF7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energy-momentum side</a:t>
            </a:r>
          </a:p>
        </p:txBody>
      </p:sp>
    </p:spTree>
  </p:cSld>
  <p:clrMapOvr>
    <a:masterClrMapping/>
  </p:clrMapOvr>
  <p:transition>
    <p:zoom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4" name="Text Box 6"/>
          <p:cNvSpPr txBox="1">
            <a:spLocks noChangeArrowheads="1"/>
          </p:cNvSpPr>
          <p:nvPr/>
        </p:nvSpPr>
        <p:spPr bwMode="auto">
          <a:xfrm>
            <a:off x="179388" y="3716338"/>
            <a:ext cx="2663825" cy="47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WMAP CMB temperature</a:t>
            </a:r>
          </a:p>
          <a:p>
            <a:pPr marL="0" marR="0" lvl="0" indent="0" algn="l" defTabSz="914400" rtl="0" eaLnBrk="0" fontAlgn="base" latinLnBrk="0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             power spectrum</a:t>
            </a:r>
          </a:p>
        </p:txBody>
      </p:sp>
      <p:pic>
        <p:nvPicPr>
          <p:cNvPr id="94211" name="Picture 9" descr="070960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13"/>
            <a:ext cx="9144000" cy="637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2">
            <a:extLst>
              <a:ext uri="{FF2B5EF4-FFF2-40B4-BE49-F238E27FC236}">
                <a16:creationId xmlns:a16="http://schemas.microsoft.com/office/drawing/2014/main" id="{8CFFB9BA-A1A5-4CD1-B579-C69F955E0D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263418"/>
              </p:ext>
            </p:extLst>
          </p:nvPr>
        </p:nvGraphicFramePr>
        <p:xfrm>
          <a:off x="395536" y="6186329"/>
          <a:ext cx="4440307" cy="55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609" name="Equation" r:id="rId4" imgW="1930320" imgH="241200" progId="Equation.DSMT4">
                  <p:embed/>
                </p:oleObj>
              </mc:Choice>
              <mc:Fallback>
                <p:oleObj name="Equation" r:id="rId4" imgW="1930320" imgH="241200" progId="Equation.DSMT4">
                  <p:embed/>
                  <p:pic>
                    <p:nvPicPr>
                      <p:cNvPr id="16" name="Object 2">
                        <a:extLst>
                          <a:ext uri="{FF2B5EF4-FFF2-40B4-BE49-F238E27FC236}">
                            <a16:creationId xmlns:a16="http://schemas.microsoft.com/office/drawing/2014/main" id="{A15C90BD-D997-445C-B96D-EAE18D1EC4E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6186329"/>
                        <a:ext cx="4440307" cy="55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CECEB7F-DD3D-4007-A9E4-2FE5BD7490F6}"/>
              </a:ext>
            </a:extLst>
          </p:cNvPr>
          <p:cNvSpPr/>
          <p:nvPr/>
        </p:nvSpPr>
        <p:spPr>
          <a:xfrm>
            <a:off x="107504" y="6147642"/>
            <a:ext cx="4824536" cy="5937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532757"/>
      </p:ext>
    </p:extLst>
  </p:cSld>
  <p:clrMapOvr>
    <a:masterClrMapping/>
  </p:clrMapOvr>
  <p:transition>
    <p:zoom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14375" y="3643313"/>
            <a:ext cx="7715250" cy="307181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786313" y="2071688"/>
            <a:ext cx="3643312" cy="1500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714375" y="2071688"/>
            <a:ext cx="4000500" cy="150018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396875" y="-315913"/>
            <a:ext cx="10117138" cy="13716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sz="3600" b="1" dirty="0">
                <a:solidFill>
                  <a:schemeClr val="tx1"/>
                </a:solidFill>
              </a:rPr>
              <a:t> </a:t>
            </a:r>
            <a:r>
              <a:rPr sz="5000" b="1" dirty="0">
                <a:solidFill>
                  <a:schemeClr val="accent3"/>
                </a:solidFill>
              </a:rPr>
              <a:t>FRW Universe:  Curvature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375" y="1285875"/>
            <a:ext cx="7929563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There is a 1-1 relation between the total energy content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E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the Universe  and its curvature. From FRW equations: </a:t>
            </a:r>
          </a:p>
        </p:txBody>
      </p:sp>
      <p:graphicFrame>
        <p:nvGraphicFramePr>
          <p:cNvPr id="27655" name="Object 3"/>
          <p:cNvGraphicFramePr>
            <a:graphicFrameLocks noChangeAspect="1"/>
          </p:cNvGraphicFramePr>
          <p:nvPr/>
        </p:nvGraphicFramePr>
        <p:xfrm>
          <a:off x="1143000" y="2214563"/>
          <a:ext cx="3143250" cy="120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94" name="Equation" r:id="rId3" imgW="1091726" imgH="418918" progId="Equation.DSMT4">
                  <p:embed/>
                </p:oleObj>
              </mc:Choice>
              <mc:Fallback>
                <p:oleObj name="Equation" r:id="rId3" imgW="1091726" imgH="418918" progId="Equation.DSMT4">
                  <p:embed/>
                  <p:pic>
                    <p:nvPicPr>
                      <p:cNvPr id="2765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2214563"/>
                        <a:ext cx="3143250" cy="120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6" name="Object 2"/>
          <p:cNvGraphicFramePr>
            <a:graphicFrameLocks noChangeAspect="1"/>
          </p:cNvGraphicFramePr>
          <p:nvPr/>
        </p:nvGraphicFramePr>
        <p:xfrm>
          <a:off x="4857750" y="2500313"/>
          <a:ext cx="3500438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95" name="Equation" r:id="rId5" imgW="1244600" imgH="228600" progId="Equation.DSMT4">
                  <p:embed/>
                </p:oleObj>
              </mc:Choice>
              <mc:Fallback>
                <p:oleObj name="Equation" r:id="rId5" imgW="1244600" imgH="228600" progId="Equation.DSMT4">
                  <p:embed/>
                  <p:pic>
                    <p:nvPicPr>
                      <p:cNvPr id="2765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2500313"/>
                        <a:ext cx="3500438" cy="642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57" name="Object 8"/>
          <p:cNvGraphicFramePr>
            <a:graphicFrameLocks noChangeAspect="1"/>
          </p:cNvGraphicFramePr>
          <p:nvPr/>
        </p:nvGraphicFramePr>
        <p:xfrm>
          <a:off x="785813" y="3929063"/>
          <a:ext cx="7500937" cy="238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696" name="Equation" r:id="rId7" imgW="3505200" imgH="1117600" progId="Equation.DSMT4">
                  <p:embed/>
                </p:oleObj>
              </mc:Choice>
              <mc:Fallback>
                <p:oleObj name="Equation" r:id="rId7" imgW="3505200" imgH="1117600" progId="Equation.DSMT4">
                  <p:embed/>
                  <p:pic>
                    <p:nvPicPr>
                      <p:cNvPr id="2765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5813" y="3929063"/>
                        <a:ext cx="7500937" cy="238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2323549"/>
      </p:ext>
    </p:extLst>
  </p:cSld>
  <p:clrMapOvr>
    <a:masterClrMapping/>
  </p:clrMapOvr>
  <p:transition>
    <p:zoom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Union2_Om-Ol_systema#5C384F.png                                005C3117Macintosh HD                   BEE2E65C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350"/>
            <a:ext cx="4259263" cy="626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2"/>
          <p:cNvSpPr txBox="1">
            <a:spLocks noChangeArrowheads="1"/>
          </p:cNvSpPr>
          <p:nvPr/>
        </p:nvSpPr>
        <p:spPr bwMode="auto">
          <a:xfrm>
            <a:off x="467544" y="5084762"/>
            <a:ext cx="50419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SCP  Union2  constraints  (2010)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 values of  matter density </a:t>
            </a:r>
            <a:r>
              <a:rPr lang="en-US" sz="1600" b="1" dirty="0">
                <a:solidFill>
                  <a:srgbClr val="000000"/>
                </a:solidFill>
                <a:sym typeface="Mathematica1" pitchFamily="2" charset="2"/>
              </a:rPr>
              <a:t>Ω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                    dark energy density 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Mathematica1" pitchFamily="2" charset="2"/>
              </a:rPr>
              <a:t>Ω</a:t>
            </a:r>
            <a:r>
              <a:rPr lang="en-US" sz="1600" b="1" baseline="-25000" dirty="0">
                <a:solidFill>
                  <a:srgbClr val="000000"/>
                </a:solidFill>
                <a:sym typeface="Mathematica1" pitchFamily="2" charset="2"/>
              </a:rPr>
              <a:t>Λ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  <a:sym typeface="Mathematica1" pitchFamily="2" charset="2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 </a:t>
            </a:r>
          </a:p>
        </p:txBody>
      </p:sp>
      <p:graphicFrame>
        <p:nvGraphicFramePr>
          <p:cNvPr id="9728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501978"/>
              </p:ext>
            </p:extLst>
          </p:nvPr>
        </p:nvGraphicFramePr>
        <p:xfrm>
          <a:off x="755142" y="2638167"/>
          <a:ext cx="1682750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56" name="Equation" r:id="rId4" imgW="825500" imgH="393700" progId="Equation.DSMT4">
                  <p:embed/>
                </p:oleObj>
              </mc:Choice>
              <mc:Fallback>
                <p:oleObj name="Equation" r:id="rId4" imgW="825500" imgH="393700" progId="Equation.DSMT4">
                  <p:embed/>
                  <p:pic>
                    <p:nvPicPr>
                      <p:cNvPr id="9728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42" y="2638167"/>
                        <a:ext cx="1682750" cy="801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728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012992"/>
              </p:ext>
            </p:extLst>
          </p:nvPr>
        </p:nvGraphicFramePr>
        <p:xfrm>
          <a:off x="755142" y="3628067"/>
          <a:ext cx="3097212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4657" name="Equation" r:id="rId6" imgW="1511300" imgH="419100" progId="Equation.DSMT4">
                  <p:embed/>
                </p:oleObj>
              </mc:Choice>
              <mc:Fallback>
                <p:oleObj name="Equation" r:id="rId6" imgW="1511300" imgH="419100" progId="Equation.DSMT4">
                  <p:embed/>
                  <p:pic>
                    <p:nvPicPr>
                      <p:cNvPr id="9728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42" y="3628067"/>
                        <a:ext cx="3097212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482596" y="2559049"/>
            <a:ext cx="3529012" cy="2160587"/>
          </a:xfrm>
          <a:prstGeom prst="rect">
            <a:avLst/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728EAF-D61C-4DCC-A61B-7FBDD6BD53B2}"/>
              </a:ext>
            </a:extLst>
          </p:cNvPr>
          <p:cNvSpPr txBox="1">
            <a:spLocks/>
          </p:cNvSpPr>
          <p:nvPr/>
        </p:nvSpPr>
        <p:spPr>
          <a:xfrm>
            <a:off x="-2052736" y="123127"/>
            <a:ext cx="8712968" cy="144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 dirty="0">
                <a:solidFill>
                  <a:sysClr val="windowText" lastClr="000000"/>
                </a:solidFill>
                <a:latin typeface="Calibri"/>
              </a:rPr>
              <a:t>Cosmic </a:t>
            </a:r>
            <a:r>
              <a:rPr lang="nl-NL" b="1" dirty="0" err="1">
                <a:solidFill>
                  <a:sysClr val="windowText" lastClr="000000"/>
                </a:solidFill>
                <a:latin typeface="Calibri"/>
              </a:rPr>
              <a:t>Curvature</a:t>
            </a:r>
            <a:r>
              <a:rPr lang="nl-NL" b="1" dirty="0">
                <a:solidFill>
                  <a:sysClr val="windowText" lastClr="000000"/>
                </a:solidFill>
                <a:latin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&amp;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Cosmic </a:t>
            </a:r>
            <a:r>
              <a:rPr kumimoji="0" lang="nl-NL" sz="4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Density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684212" y="3717032"/>
            <a:ext cx="7775575" cy="2910068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684213" y="1340768"/>
            <a:ext cx="7775575" cy="2232248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bg1">
                <a:lumMod val="85000"/>
                <a:lumOff val="1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-486569" y="6565"/>
            <a:ext cx="10117138" cy="1371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b="1" dirty="0">
                <a:solidFill>
                  <a:schemeClr val="accent3"/>
                </a:solidFill>
              </a:rPr>
              <a:t>Equation of State</a:t>
            </a:r>
            <a:endParaRPr sz="5000" b="1" dirty="0">
              <a:solidFill>
                <a:schemeClr val="accent3"/>
              </a:solidFill>
            </a:endParaRPr>
          </a:p>
        </p:txBody>
      </p:sp>
      <p:sp>
        <p:nvSpPr>
          <p:cNvPr id="4" name="Down Arrow 3"/>
          <p:cNvSpPr/>
          <p:nvPr/>
        </p:nvSpPr>
        <p:spPr>
          <a:xfrm rot="16200000">
            <a:off x="4283968" y="1628800"/>
            <a:ext cx="360040" cy="12241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174643" y="1700808"/>
          <a:ext cx="2341562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6" name="Equation" r:id="rId3" imgW="1091880" imgH="419040" progId="Equation.DSMT4">
                  <p:embed/>
                </p:oleObj>
              </mc:Choice>
              <mc:Fallback>
                <p:oleObj name="Equation" r:id="rId3" imgW="1091880" imgH="419040" progId="Equation.DSMT4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643" y="1700808"/>
                        <a:ext cx="2341562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22411" y="159094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restframe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796136" y="1700808"/>
          <a:ext cx="2314575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7" name="Equation" r:id="rId5" imgW="1079280" imgH="419040" progId="Equation.DSMT4">
                  <p:embed/>
                </p:oleObj>
              </mc:Choice>
              <mc:Fallback>
                <p:oleObj name="Equation" r:id="rId5" imgW="1079280" imgH="41904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700808"/>
                        <a:ext cx="2314575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796136" y="2780928"/>
          <a:ext cx="23415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8" name="Equation" r:id="rId7" imgW="1091880" imgH="228600" progId="Equation.DSMT4">
                  <p:embed/>
                </p:oleObj>
              </mc:Choice>
              <mc:Fallback>
                <p:oleObj name="Equation" r:id="rId7" imgW="1091880" imgH="2286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2780928"/>
                        <a:ext cx="23415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339752" y="3789040"/>
          <a:ext cx="3204355" cy="783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69" name="Equation" r:id="rId9" imgW="1765080" imgH="431640" progId="Equation.DSMT4">
                  <p:embed/>
                </p:oleObj>
              </mc:Choice>
              <mc:Fallback>
                <p:oleObj name="Equation" r:id="rId9" imgW="1765080" imgH="4316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3789040"/>
                        <a:ext cx="3204355" cy="7838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99592" y="558924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1" i="0" u="none" strike="noStrike" kern="1200" cap="none" spc="0" normalizeH="0" baseline="0" noProof="0" dirty="0">
                <a:ln>
                  <a:noFill/>
                </a:ln>
                <a:solidFill>
                  <a:srgbClr val="FFFFFA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restframe: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A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52120" y="1484785"/>
            <a:ext cx="2664296" cy="1944216"/>
          </a:xfrm>
          <a:prstGeom prst="rect">
            <a:avLst/>
          </a:prstGeom>
          <a:noFill/>
          <a:ln w="349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555776" y="4931096"/>
          <a:ext cx="2700437" cy="131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70" name="Equation" r:id="rId11" imgW="1562040" imgH="761760" progId="Equation.DSMT4">
                  <p:embed/>
                </p:oleObj>
              </mc:Choice>
              <mc:Fallback>
                <p:oleObj name="Equation" r:id="rId11" imgW="1562040" imgH="76176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4931096"/>
                        <a:ext cx="2700437" cy="131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5508104" y="4725144"/>
          <a:ext cx="1269770" cy="1584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6371" name="Equation" r:id="rId13" imgW="863280" imgH="1079280" progId="Equation.DSMT4">
                  <p:embed/>
                </p:oleObj>
              </mc:Choice>
              <mc:Fallback>
                <p:oleObj name="Equation" r:id="rId13" imgW="863280" imgH="1079280" progId="Equation.DSMT4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104" y="4725144"/>
                        <a:ext cx="1269770" cy="15841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2339752" y="4725144"/>
            <a:ext cx="4752528" cy="1728192"/>
          </a:xfrm>
          <a:prstGeom prst="rect">
            <a:avLst/>
          </a:prstGeom>
          <a:noFill/>
          <a:ln w="3492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097564"/>
      </p:ext>
    </p:extLst>
  </p:cSld>
  <p:clrMapOvr>
    <a:masterClrMapping/>
  </p:clrMapOvr>
  <p:transition>
    <p:zoom/>
  </p:transition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0</TotalTime>
  <Words>2932</Words>
  <Application>Microsoft Office PowerPoint</Application>
  <PresentationFormat>On-screen Show (4:3)</PresentationFormat>
  <Paragraphs>784</Paragraphs>
  <Slides>82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100" baseType="lpstr">
      <vt:lpstr>Arial</vt:lpstr>
      <vt:lpstr>Book Antiqua</vt:lpstr>
      <vt:lpstr>Calibri</vt:lpstr>
      <vt:lpstr>Constantia</vt:lpstr>
      <vt:lpstr>Mathematica1</vt:lpstr>
      <vt:lpstr>Papyrus</vt:lpstr>
      <vt:lpstr>Tahoma</vt:lpstr>
      <vt:lpstr>Times New Roman</vt:lpstr>
      <vt:lpstr>Wingdings 2</vt:lpstr>
      <vt:lpstr>Default Design</vt:lpstr>
      <vt:lpstr>4_Default Design</vt:lpstr>
      <vt:lpstr>Paper</vt:lpstr>
      <vt:lpstr>9_Paper</vt:lpstr>
      <vt:lpstr>Office Theme</vt:lpstr>
      <vt:lpstr>2_Default Design</vt:lpstr>
      <vt:lpstr>1_Default Design</vt:lpstr>
      <vt:lpstr>3_Default Design</vt:lpstr>
      <vt:lpstr>Equation</vt:lpstr>
      <vt:lpstr>PowerPoint Presentation</vt:lpstr>
      <vt:lpstr>PowerPoint Presentation</vt:lpstr>
      <vt:lpstr>Einstein Field Equation</vt:lpstr>
      <vt:lpstr>Einstein Field Equation</vt:lpstr>
      <vt:lpstr>Einstein Field Equation</vt:lpstr>
      <vt:lpstr>Einstein Field Equation</vt:lpstr>
      <vt:lpstr>Einstein Field Equation</vt:lpstr>
      <vt:lpstr>Einstein Field Equation</vt:lpstr>
      <vt:lpstr>Equation of State</vt:lpstr>
      <vt:lpstr>Equation of State</vt:lpstr>
      <vt:lpstr>Dynamics</vt:lpstr>
      <vt:lpstr>PowerPoint Presentation</vt:lpstr>
      <vt:lpstr>Dark Energy &amp; Cosmic Acceleration</vt:lpstr>
      <vt:lpstr>Dark  Energy:  Identity &amp; Nature</vt:lpstr>
      <vt:lpstr>Galaxy Clustering</vt:lpstr>
      <vt:lpstr>Dark Energy &amp; Cosmic Acceleration</vt:lpstr>
      <vt:lpstr>Phantom Energy: </vt:lpstr>
      <vt:lpstr>Dynamic  Dark  Energy</vt:lpstr>
      <vt:lpstr>DE Equation of State </vt:lpstr>
      <vt:lpstr>PowerPoint Presentation</vt:lpstr>
      <vt:lpstr>PowerPoint Presentation</vt:lpstr>
      <vt:lpstr>Take-Home Facts</vt:lpstr>
      <vt:lpstr>Take-Home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Standard Cosmology ~ 1990</vt:lpstr>
      <vt:lpstr>Galaxy Clustering</vt:lpstr>
      <vt:lpstr>Cluster Baryon fraction</vt:lpstr>
      <vt:lpstr>Cosmic Age Crisis</vt:lpstr>
      <vt:lpstr>Age of the Universe</vt:lpstr>
      <vt:lpstr>Cosmic Age Crisis</vt:lpstr>
      <vt:lpstr>1995: Cosmic Confusion</vt:lpstr>
      <vt:lpstr>PowerPoint Presentation</vt:lpstr>
      <vt:lpstr>Probes DE:  additional</vt:lpstr>
      <vt:lpstr>Dark Energy Probes:   Comparison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White  Dwarfs  </vt:lpstr>
      <vt:lpstr>Low  Mass  Stars </vt:lpstr>
      <vt:lpstr>PowerPoint Presentation</vt:lpstr>
      <vt:lpstr>Chandrasekhar Mass Limit</vt:lpstr>
      <vt:lpstr>PowerPoint Presentation</vt:lpstr>
      <vt:lpstr>SN 2007uy  </vt:lpstr>
      <vt:lpstr>PowerPoint Presentation</vt:lpstr>
      <vt:lpstr>PowerPoint Presentation</vt:lpstr>
      <vt:lpstr>Supernova Cosmology Project</vt:lpstr>
      <vt:lpstr>PowerPoint Presentation</vt:lpstr>
      <vt:lpstr>PowerPoint Presentation</vt:lpstr>
      <vt:lpstr>PowerPoint Presentation</vt:lpstr>
      <vt:lpstr>Cosmic  Acceleration</vt:lpstr>
      <vt:lpstr>PowerPoint Presentation</vt:lpstr>
      <vt:lpstr>PowerPoint Presentation</vt:lpstr>
      <vt:lpstr>Cosmic  Acceleration</vt:lpstr>
      <vt:lpstr>Cosmic  Acceleration</vt:lpstr>
      <vt:lpstr>Cosmic Deceleration</vt:lpstr>
      <vt:lpstr>PowerPoint Presentation</vt:lpstr>
      <vt:lpstr>Cosmic Deceleration</vt:lpstr>
      <vt:lpstr>Nobel Prize Laureates </vt:lpstr>
      <vt:lpstr>PowerPoint Presentation</vt:lpstr>
      <vt:lpstr>Cosmic Microwave Background</vt:lpstr>
      <vt:lpstr>Measuring  Curvature</vt:lpstr>
      <vt:lpstr>PowerPoint Presentation</vt:lpstr>
      <vt:lpstr>Measuring  Curvature</vt:lpstr>
      <vt:lpstr>Fluctuations-Origin </vt:lpstr>
      <vt:lpstr>Music of the Spheres</vt:lpstr>
      <vt:lpstr>Cosmic Microwave Background</vt:lpstr>
      <vt:lpstr>Flat universe from CMB</vt:lpstr>
      <vt:lpstr>PowerPoint Presentation</vt:lpstr>
      <vt:lpstr>Planck CMB Temperature Fluctuations</vt:lpstr>
      <vt:lpstr>PowerPoint Presentation</vt:lpstr>
      <vt:lpstr> FRW Universe:  Curvature</vt:lpstr>
      <vt:lpstr>PowerPoint Presentation</vt:lpstr>
    </vt:vector>
  </TitlesOfParts>
  <Company>Kapteyn Astronomical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Cosmological Structure Formation</dc:title>
  <dc:creator>weygaert</dc:creator>
  <cp:lastModifiedBy>Rien van de Weijgaert</cp:lastModifiedBy>
  <cp:revision>738</cp:revision>
  <cp:lastPrinted>2016-11-17T17:32:49Z</cp:lastPrinted>
  <dcterms:created xsi:type="dcterms:W3CDTF">2003-04-08T08:38:37Z</dcterms:created>
  <dcterms:modified xsi:type="dcterms:W3CDTF">2019-10-20T16:40:33Z</dcterms:modified>
</cp:coreProperties>
</file>