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7" r:id="rId2"/>
    <p:sldMasterId id="2147483801" r:id="rId3"/>
    <p:sldMasterId id="2147484137" r:id="rId4"/>
    <p:sldMasterId id="2147484406" r:id="rId5"/>
    <p:sldMasterId id="2147484419" r:id="rId6"/>
    <p:sldMasterId id="2147484437" r:id="rId7"/>
    <p:sldMasterId id="2147484453" r:id="rId8"/>
    <p:sldMasterId id="2147484469" r:id="rId9"/>
  </p:sldMasterIdLst>
  <p:notesMasterIdLst>
    <p:notesMasterId r:id="rId84"/>
  </p:notesMasterIdLst>
  <p:handoutMasterIdLst>
    <p:handoutMasterId r:id="rId85"/>
  </p:handoutMasterIdLst>
  <p:sldIdLst>
    <p:sldId id="1507" r:id="rId10"/>
    <p:sldId id="1180" r:id="rId11"/>
    <p:sldId id="1189" r:id="rId12"/>
    <p:sldId id="1198" r:id="rId13"/>
    <p:sldId id="1196" r:id="rId14"/>
    <p:sldId id="1197" r:id="rId15"/>
    <p:sldId id="1199" r:id="rId16"/>
    <p:sldId id="1201" r:id="rId17"/>
    <p:sldId id="1200" r:id="rId18"/>
    <p:sldId id="1204" r:id="rId19"/>
    <p:sldId id="1202" r:id="rId20"/>
    <p:sldId id="1205" r:id="rId21"/>
    <p:sldId id="1206" r:id="rId22"/>
    <p:sldId id="1209" r:id="rId23"/>
    <p:sldId id="1210" r:id="rId24"/>
    <p:sldId id="1211" r:id="rId25"/>
    <p:sldId id="1280" r:id="rId26"/>
    <p:sldId id="1281" r:id="rId27"/>
    <p:sldId id="1139" r:id="rId28"/>
    <p:sldId id="1283" r:id="rId29"/>
    <p:sldId id="1284" r:id="rId30"/>
    <p:sldId id="1285" r:id="rId31"/>
    <p:sldId id="1286" r:id="rId32"/>
    <p:sldId id="1138" r:id="rId33"/>
    <p:sldId id="1282" r:id="rId34"/>
    <p:sldId id="1288" r:id="rId35"/>
    <p:sldId id="1298" r:id="rId36"/>
    <p:sldId id="1760" r:id="rId37"/>
    <p:sldId id="1729" r:id="rId38"/>
    <p:sldId id="1730" r:id="rId39"/>
    <p:sldId id="1761" r:id="rId40"/>
    <p:sldId id="1732" r:id="rId41"/>
    <p:sldId id="1764" r:id="rId42"/>
    <p:sldId id="1735" r:id="rId43"/>
    <p:sldId id="1736" r:id="rId44"/>
    <p:sldId id="1737" r:id="rId45"/>
    <p:sldId id="1738" r:id="rId46"/>
    <p:sldId id="1739" r:id="rId47"/>
    <p:sldId id="1740" r:id="rId48"/>
    <p:sldId id="1741" r:id="rId49"/>
    <p:sldId id="1742" r:id="rId50"/>
    <p:sldId id="1762" r:id="rId51"/>
    <p:sldId id="1744" r:id="rId52"/>
    <p:sldId id="1745" r:id="rId53"/>
    <p:sldId id="1746" r:id="rId54"/>
    <p:sldId id="1748" r:id="rId55"/>
    <p:sldId id="1749" r:id="rId56"/>
    <p:sldId id="1719" r:id="rId57"/>
    <p:sldId id="1763" r:id="rId58"/>
    <p:sldId id="1750" r:id="rId59"/>
    <p:sldId id="1487" r:id="rId60"/>
    <p:sldId id="1490" r:id="rId61"/>
    <p:sldId id="1752" r:id="rId62"/>
    <p:sldId id="1753" r:id="rId63"/>
    <p:sldId id="1754" r:id="rId64"/>
    <p:sldId id="1755" r:id="rId65"/>
    <p:sldId id="1756" r:id="rId66"/>
    <p:sldId id="1757" r:id="rId67"/>
    <p:sldId id="1758" r:id="rId68"/>
    <p:sldId id="1759" r:id="rId69"/>
    <p:sldId id="1652" r:id="rId70"/>
    <p:sldId id="1264" r:id="rId71"/>
    <p:sldId id="1654" r:id="rId72"/>
    <p:sldId id="1656" r:id="rId73"/>
    <p:sldId id="1655" r:id="rId74"/>
    <p:sldId id="1267" r:id="rId75"/>
    <p:sldId id="1268" r:id="rId76"/>
    <p:sldId id="1600" r:id="rId77"/>
    <p:sldId id="1270" r:id="rId78"/>
    <p:sldId id="1269" r:id="rId79"/>
    <p:sldId id="1272" r:id="rId80"/>
    <p:sldId id="1271" r:id="rId81"/>
    <p:sldId id="1620" r:id="rId82"/>
    <p:sldId id="1410" r:id="rId8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CF8"/>
    <a:srgbClr val="717371"/>
    <a:srgbClr val="DBDBDB"/>
    <a:srgbClr val="CDCDCD"/>
    <a:srgbClr val="000066"/>
    <a:srgbClr val="CC6600"/>
    <a:srgbClr val="CC0000"/>
    <a:srgbClr val="000099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05" d="100"/>
          <a:sy n="105" d="100"/>
        </p:scale>
        <p:origin x="17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9C5F5FC-FBEF-4B96-B0B8-CCFD0A542D2A}" type="datetimeFigureOut">
              <a:rPr lang="en-GB" smtClean="0"/>
              <a:t>20/10/2019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593C2F8-22C5-4A02-A854-9397AD81D0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20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16DC5-AE84-4C5B-833A-A267A5B6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4" indent="-2857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3" indent="-2285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36" indent="-2285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0" indent="-2285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43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5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0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10D9-90B5-4C0E-B27D-EE1D638063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9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15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114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49683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7048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05107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60913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0615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3F60-A023-4AF4-A94A-09900B8D92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2409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B75D1-BA7C-41A3-BA06-DB669DF5307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00459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B18D-8580-4F65-8095-7AC7BF2D0C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4357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6D1AD-538A-4960-BF29-20AA3A531F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3342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E82D-B91D-43E0-BE0D-9AF6FDA67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9355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158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0263-542B-45C9-A635-11A777A8FEF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4486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E9903-B8A9-48E0-88BA-834D4BD89E8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94013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11BDC-4A5A-47B3-A88E-9D43BE235A9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29217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4CAE-4F87-4256-A94F-9DB99B0BC22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91542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E240-39AC-45EA-A7E5-2FA276486F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20229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E74AD-4B7B-4411-A8AA-CA2072B13A9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82678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0CDE5-7D95-4242-A932-A088DC85C94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00338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934D-03D6-4BB0-BD15-AF4C1113C6F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96433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8DC0-E562-4369-ACFD-D83A6CE34C1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42286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A8691-7612-42B9-B5A8-206BCF980A4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21889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074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74103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41413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8996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58900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0811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85848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8222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8039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17148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0287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4015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1298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30193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01075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9051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03357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8076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43155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40649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333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0672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720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0211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695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39918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82693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665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3569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58167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6493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95166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8685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9976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8999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7092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3633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9001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08E44-29B1-4D74-BAF6-78788995ED4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28038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CD78-C027-4785-936C-D1242555BA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09523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59DB-1C8E-4916-9C29-151AB4EEA2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8113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7F53-52D7-4060-9BAE-626CB0D5A0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90168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29981-F3A6-42EC-A897-AF59E31F3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45708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8FA61-55F7-4000-AC0F-EB304567263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4117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8CF57-255A-4BA2-8FAF-66BD41C710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78982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F1B35-85B8-4D70-BCFA-AB49CBD376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94734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D0E7-5789-44F5-B31A-047E71C03A7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716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2109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392-EE71-41FA-B2F7-6CF81CBF7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32015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CBCA-51BF-4F2C-B0E2-37F1EA8F5F0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23788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F05E-3BD7-4E3F-8982-36B9CF97E71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29093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543F-69A1-4DDF-B042-E10C046C557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2522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47C1-A924-4395-B5C7-AB1AA38480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74784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CF9A-FAC3-4326-B0CB-6F1BC6DFC2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79829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83087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66948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84175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53033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474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8529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596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57575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99377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8404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3129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28953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92E4-FB95-4FFC-A875-1E1490C55CB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6936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6AA3-D624-45D7-9E16-B208AFB1914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93724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FB90-F93D-4491-BE7C-FD1AB62214B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7184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63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E618-D1CE-4CAA-BC74-A696918F350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2644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7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3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42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94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3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5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67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02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83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19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9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82173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22676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09712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69421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0618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4058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5931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3665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51638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50833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34866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82405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5680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8448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7153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628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61146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2364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618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19537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27492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7724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25223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3744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24195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1825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3583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5797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595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76FCFB-3502-4CF3-9C72-739C73A6A8D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90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27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2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92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  <p:sldLayoutId id="2147484451" r:id="rId14"/>
    <p:sldLayoutId id="2147484452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19E1DFF-A24B-4D44-B0B2-04B5B849AD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8674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5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8.jpg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5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g"/><Relationship Id="rId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3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91.png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92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91.png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9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1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rgbClr val="FFFF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46050" y="2636912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Cosmology,  </a:t>
            </a:r>
          </a:p>
          <a:p>
            <a:pPr algn="ctr">
              <a:defRPr/>
            </a:pPr>
            <a:r>
              <a:rPr lang="en-US" sz="3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lect. 6</a:t>
            </a: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Universe Measured</a:t>
            </a:r>
          </a:p>
        </p:txBody>
      </p:sp>
    </p:spTree>
    <p:extLst>
      <p:ext uri="{BB962C8B-B14F-4D97-AF65-F5344CB8AC3E}">
        <p14:creationId xmlns:p14="http://schemas.microsoft.com/office/powerpoint/2010/main" val="2937996636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4356799"/>
            <a:ext cx="3530166" cy="23240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96" y="18864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    Andromeda-V1:      </a:t>
            </a:r>
            <a:br>
              <a:rPr lang="nl-NL" sz="5000" b="1" dirty="0"/>
            </a:br>
            <a:r>
              <a:rPr lang="nl-NL" sz="5000" b="1" dirty="0"/>
              <a:t> </a:t>
            </a:r>
            <a:r>
              <a:rPr lang="nl-NL" sz="2800" b="1" dirty="0"/>
              <a:t>the object that changed the Universe</a:t>
            </a:r>
            <a:endParaRPr lang="en-GB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500" dirty="0"/>
              <a:t>October 6, 1923: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Edwin Hubble 45 minute exposure of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the Andromeda galaxy M31  with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100 inch Hooker telescope at Mount Wilson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Identifies 3 stars as N, thinking they are Novae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Comparison with earlier plates of same region,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 he realizes one is a variable:  VAR !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And that it is a Cepheid variable, enabling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determination of the distance to M31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finding  it is  ~ 1 million lightyears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Virtually overnight,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our perception of the Universe,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- of cosmic scales and distances -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changed in a radical and revolutionary way ! </a:t>
            </a: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4285"/>
            <a:ext cx="3530167" cy="4312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8104" y="54285"/>
            <a:ext cx="3530167" cy="43127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103" y="4398431"/>
            <a:ext cx="3530167" cy="22823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4784"/>
            <a:ext cx="5112568" cy="5196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63375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58" y="-689018"/>
            <a:ext cx="9449417" cy="75595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-315416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Andromeda-V1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1098288183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-315416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Andromeda-V1</a:t>
            </a:r>
            <a:endParaRPr lang="en-GB" sz="5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" y="116632"/>
            <a:ext cx="9179088" cy="6719093"/>
          </a:xfrm>
        </p:spPr>
      </p:pic>
      <p:sp>
        <p:nvSpPr>
          <p:cNvPr id="6" name="TextBox 5"/>
          <p:cNvSpPr txBox="1"/>
          <p:nvPr/>
        </p:nvSpPr>
        <p:spPr>
          <a:xfrm>
            <a:off x="6588224" y="5445224"/>
            <a:ext cx="23762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 2010,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Hubble Space Telescope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followed M31-V1 again.   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9550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47968" y="2414078"/>
            <a:ext cx="4188528" cy="39766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24744"/>
            <a:ext cx="8229600" cy="4572000"/>
          </a:xfrm>
        </p:spPr>
        <p:txBody>
          <a:bodyPr/>
          <a:lstStyle/>
          <a:p>
            <a:r>
              <a:rPr lang="nl-NL" sz="1800" dirty="0"/>
              <a:t>Velocity measurement: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 redshift/blueshift of radiation emitted by a source (galaxy, star) </a:t>
            </a:r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Comparable to Doppler shift: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 </a:t>
            </a:r>
            <a:r>
              <a:rPr lang="nl-NL" sz="1400" dirty="0"/>
              <a:t>the wavelength of radiation emitted by a source </a:t>
            </a:r>
          </a:p>
          <a:p>
            <a:pPr marL="0" indent="0">
              <a:buNone/>
            </a:pPr>
            <a:r>
              <a:rPr lang="nl-NL" sz="1400" dirty="0"/>
              <a:t>     changes as it has a  velocity towards or away from us: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     towards us:         </a:t>
            </a:r>
          </a:p>
          <a:p>
            <a:pPr marL="0" indent="0">
              <a:buNone/>
            </a:pPr>
            <a:r>
              <a:rPr lang="nl-NL" sz="1400" dirty="0"/>
              <a:t>     - towards shorter wavelength/higher frequency  </a:t>
            </a:r>
          </a:p>
          <a:p>
            <a:pPr marL="0" indent="0">
              <a:buNone/>
            </a:pPr>
            <a:r>
              <a:rPr lang="nl-NL" sz="1400" dirty="0"/>
              <a:t>    -  towards blue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     away from us:     </a:t>
            </a:r>
          </a:p>
          <a:p>
            <a:pPr marL="0" indent="0">
              <a:buNone/>
            </a:pPr>
            <a:r>
              <a:rPr lang="nl-NL" sz="1400" dirty="0"/>
              <a:t>     - towards larger wavelength/lower frequence      </a:t>
            </a:r>
          </a:p>
          <a:p>
            <a:pPr marL="0" indent="0">
              <a:buNone/>
            </a:pPr>
            <a:r>
              <a:rPr lang="nl-NL" sz="1400" dirty="0"/>
              <a:t>     - towards red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Galaxy Velocities:    Redshift</a:t>
            </a:r>
            <a:endParaRPr lang="en-GB" sz="5000" b="1" dirty="0"/>
          </a:p>
        </p:txBody>
      </p:sp>
      <p:sp>
        <p:nvSpPr>
          <p:cNvPr id="5" name="Rectangle 4"/>
          <p:cNvSpPr/>
          <p:nvPr/>
        </p:nvSpPr>
        <p:spPr>
          <a:xfrm>
            <a:off x="107504" y="2404718"/>
            <a:ext cx="4608512" cy="3976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37942"/>
            <a:ext cx="432048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8388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4" y="171857"/>
            <a:ext cx="8546032" cy="6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7028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3528" y="4290419"/>
            <a:ext cx="5703230" cy="23822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21151"/>
            <a:ext cx="2390862" cy="239086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614" y="1036193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200" dirty="0"/>
              <a:t>Look at the spectrum of the light emitted by a galaxy:</a:t>
            </a:r>
          </a:p>
          <a:p>
            <a:pPr>
              <a:lnSpc>
                <a:spcPct val="80000"/>
              </a:lnSpc>
            </a:pPr>
            <a:endParaRPr lang="nl-NL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Spectrum:    energy distribution of light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                     red:    lower energy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                     blue:  higher energy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Example:     use prism to dissect light </a:t>
            </a:r>
          </a:p>
          <a:p>
            <a:pPr>
              <a:lnSpc>
                <a:spcPct val="80000"/>
              </a:lnSpc>
            </a:pPr>
            <a:endParaRPr lang="nl-NL" sz="1200" dirty="0"/>
          </a:p>
          <a:p>
            <a:pPr>
              <a:lnSpc>
                <a:spcPct val="80000"/>
              </a:lnSpc>
            </a:pPr>
            <a:r>
              <a:rPr lang="nl-NL" sz="1200" dirty="0"/>
              <a:t> In the spectrum of stars, you see a large number of lines:</a:t>
            </a:r>
          </a:p>
          <a:p>
            <a:pPr marL="0" indent="0">
              <a:lnSpc>
                <a:spcPct val="80000"/>
              </a:lnSpc>
              <a:buNone/>
            </a:pPr>
            <a:endParaRPr lang="nl-NL" sz="12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-  light/photons of specific energy/frequencies absorbed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  by atoms &amp; molecules in the atmospheres of  stars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- the frequencies of these spectral lines are fixed,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  by the </a:t>
            </a:r>
            <a:r>
              <a:rPr lang="nl-NL" sz="1200" i="1" dirty="0"/>
              <a:t>quantum laws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   governing the structure and dynamics of atoms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70058" y="-387424"/>
            <a:ext cx="9937104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          Stellar Spectra &amp; Spectral Lines</a:t>
            </a:r>
            <a:endParaRPr lang="en-GB" sz="5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36193"/>
            <a:ext cx="3542990" cy="30797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4048" y="980728"/>
            <a:ext cx="3687006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4309585"/>
            <a:ext cx="2534878" cy="2382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06629"/>
            <a:ext cx="3560609" cy="24011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955899"/>
            <a:ext cx="4551102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04060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8064896" cy="53783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-171400"/>
            <a:ext cx="8229600" cy="1219200"/>
          </a:xfrm>
        </p:spPr>
        <p:txBody>
          <a:bodyPr>
            <a:normAutofit/>
          </a:bodyPr>
          <a:lstStyle/>
          <a:p>
            <a:r>
              <a:rPr lang="nl-NL" sz="6000" b="1" dirty="0"/>
              <a:t>Solar  Spectrum </a:t>
            </a:r>
            <a:endParaRPr lang="en-GB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6413787"/>
            <a:ext cx="784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Notice the signatures/absorption lines of atoms (and molecules) in the atmosphere of the Sun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48277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276712" y="955898"/>
            <a:ext cx="2741929" cy="3049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72000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nl-NL" sz="12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70058" y="-387424"/>
            <a:ext cx="9937104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              Atoms &amp; Spectral Lines</a:t>
            </a:r>
            <a:endParaRPr lang="en-GB" sz="50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955899"/>
            <a:ext cx="5832648" cy="3049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13" y="1185081"/>
            <a:ext cx="2741929" cy="25907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2" y="4077071"/>
            <a:ext cx="5832649" cy="25430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8542" y="4077072"/>
            <a:ext cx="5832648" cy="25455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4295" y="4077072"/>
            <a:ext cx="2752971" cy="25455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6276713" y="4149080"/>
            <a:ext cx="30730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energy transitions go along with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towards 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higher level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absorption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of  photon with 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that specific energy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towards 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lower 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level: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emission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of photon with 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that specific energy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Energy of photon = frequency light 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441214" y="1052736"/>
          <a:ext cx="35972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3" name="Equation" r:id="rId5" imgW="787320" imgH="393480" progId="Equation.DSMT4">
                  <p:embed/>
                </p:oleObj>
              </mc:Choice>
              <mc:Fallback>
                <p:oleObj name="Equation" r:id="rId5" imgW="787320" imgH="393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214" y="1052736"/>
                        <a:ext cx="359727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539552" y="3062588"/>
            <a:ext cx="554461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The energy of a photon is directly proportional to 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  directly proporotional to  its frequency  (ie. colour)      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  <a:sym typeface="Mathematica1"/>
              </a:rPr>
              <a:t>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  <a:sym typeface="Mathematica1"/>
              </a:rPr>
              <a:t>-   inversely proportional to its wavelength                             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  <a:sym typeface="Mathematica1"/>
              </a:rPr>
              <a:t>in this:   c  - velocity of light;     h – Planck constant    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924945"/>
            <a:ext cx="5688632" cy="1008112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9282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897" y="775500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200" b="1" dirty="0">
                <a:solidFill>
                  <a:schemeClr val="bg1"/>
                </a:solidFill>
              </a:rPr>
              <a:t>Galaxy spectra: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-  the combined light of 100s billions of stars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-  absorption lines mark the frequencies at which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    atmospheres of the stars in the galaxy have absorbed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    light emitted by the stars</a:t>
            </a:r>
          </a:p>
          <a:p>
            <a:pPr marL="0" indent="0">
              <a:lnSpc>
                <a:spcPct val="80000"/>
              </a:lnSpc>
              <a:buNone/>
            </a:pPr>
            <a:endParaRPr lang="nl-NL" sz="12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schemeClr val="bg1"/>
                </a:solidFill>
              </a:rPr>
              <a:t>Galaxy redshift determination: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 - identify (well-known and strong) spectral lines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  - compare to rest wavelength, then determine z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200" b="1" dirty="0">
                <a:solidFill>
                  <a:schemeClr val="bg1"/>
                </a:solidFill>
              </a:rPr>
              <a:t>       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2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1200" dirty="0"/>
              <a:t>       -  light/photons of specific energy/frequencies absorbed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70058" y="-387424"/>
            <a:ext cx="9937104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          </a:t>
            </a:r>
            <a:r>
              <a:rPr lang="nl-NL" sz="4700" b="1" dirty="0">
                <a:solidFill>
                  <a:schemeClr val="bg1"/>
                </a:solidFill>
              </a:rPr>
              <a:t>Galaxy Spectra &amp; Cosmic Redshift</a:t>
            </a:r>
            <a:endParaRPr lang="en-GB" sz="47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4309585"/>
            <a:ext cx="2534878" cy="2382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221" y="764704"/>
            <a:ext cx="4704811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9" y="2996952"/>
            <a:ext cx="8405440" cy="350626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68143" y="908720"/>
          <a:ext cx="2640089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1" name="Equation" r:id="rId4" imgW="660240" imgH="431640" progId="Equation.DSMT4">
                  <p:embed/>
                </p:oleObj>
              </mc:Choice>
              <mc:Fallback>
                <p:oleObj name="Equation" r:id="rId4" imgW="660240" imgH="4316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908720"/>
                        <a:ext cx="2640089" cy="1728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51248" y="2924944"/>
            <a:ext cx="8813240" cy="37669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2040" y="763229"/>
            <a:ext cx="4032448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75760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50222"/>
            <a:ext cx="3391208" cy="349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75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/>
              <a:t>    </a:t>
            </a:r>
            <a:r>
              <a:rPr lang="nl-NL" sz="6000" b="1" dirty="0">
                <a:solidFill>
                  <a:schemeClr val="tx1"/>
                </a:solidFill>
              </a:rPr>
              <a:t>Redshifted Galaxy</a:t>
            </a:r>
            <a:endParaRPr lang="en-GB" sz="6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1952"/>
            <a:ext cx="5234740" cy="3524638"/>
          </a:xfrm>
        </p:spPr>
      </p:pic>
      <p:sp>
        <p:nvSpPr>
          <p:cNvPr id="8" name="Rectangle 7"/>
          <p:cNvSpPr/>
          <p:nvPr/>
        </p:nvSpPr>
        <p:spPr>
          <a:xfrm>
            <a:off x="5508104" y="2117330"/>
            <a:ext cx="3518058" cy="3529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2132856"/>
            <a:ext cx="5256584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222238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Galaxies &amp; the Cosmos: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Distances &amp; Motions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1285875"/>
            <a:ext cx="8785225" cy="39290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37169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-162272"/>
            <a:ext cx="9505056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    </a:t>
            </a:r>
            <a:r>
              <a:rPr lang="nl-NL" sz="6000" b="1" dirty="0">
                <a:solidFill>
                  <a:schemeClr val="bg1"/>
                </a:solidFill>
              </a:rPr>
              <a:t>Slipher  &amp;   Galaxy Redshifts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78" y="1052736"/>
            <a:ext cx="3620231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6994"/>
            <a:ext cx="2095500" cy="3095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7405" y="1115515"/>
            <a:ext cx="2664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Vesto Slipher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(1875-1969)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US astronomer who was the first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to measure redshifts of galaxies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For a major part of his career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he was director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Lowell Observatory,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Flagstaff, Arizona, USA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980728"/>
            <a:ext cx="4680520" cy="3240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048" y="980728"/>
            <a:ext cx="3960440" cy="5760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4293095"/>
            <a:ext cx="4680520" cy="24227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437112"/>
            <a:ext cx="5034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1913:     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Slipher finds that the spectrum  of M31 is shifted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blue,  corresponding to a velocity of ~ 300 km/s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Note:   and, indeed, M31 is belonging with our Galaxy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to a dense group of galaxies, the Local Group,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and is moving towards us.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M31  and the  Galaxy will collide in 4.5 billion years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1914:     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additional redshifts of 14 spirals,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some blueshifted (approaching),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some redshifted (moving away)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5617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-162272"/>
            <a:ext cx="9505056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    </a:t>
            </a:r>
            <a:r>
              <a:rPr lang="nl-NL" sz="6000" b="1" dirty="0">
                <a:solidFill>
                  <a:schemeClr val="bg1"/>
                </a:solidFill>
              </a:rPr>
              <a:t>Slipher  &amp;   Galaxy Redshifts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78" y="1052736"/>
            <a:ext cx="3620231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6994"/>
            <a:ext cx="2095500" cy="3095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7405" y="1115515"/>
            <a:ext cx="2664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Vesto Slipher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(1875-1969)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US astronomer who was the first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to measure redshifts of galaxies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For a major part of his career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he was director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Lowell Observatory,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Flagstaff, Arizona, USA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980728"/>
            <a:ext cx="4680520" cy="3240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048" y="980728"/>
            <a:ext cx="3960440" cy="5760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4293095"/>
            <a:ext cx="4680520" cy="24227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929" y="4331791"/>
            <a:ext cx="503492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1917:     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Slipher measures more galaxy redshifts: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-   more and more galaxies are redshifted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-   proportion of redshifted galaxies such that it is no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longer in accordance with random galaxy motions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-   redshift on average larger as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galaxy is smaller   (ie. seems further away)     !!!!!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Is there a physical relationship between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Radial Velocity and Distance of  a  galaxy    ???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6021288"/>
            <a:ext cx="4536504" cy="648072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97705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436748" y="0"/>
            <a:ext cx="986509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sz="48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Expansion:  first indications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6" y="1412775"/>
            <a:ext cx="3790577" cy="3085881"/>
          </a:xfrm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3817119" cy="315180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960" y="1357313"/>
            <a:ext cx="4779922" cy="24317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2490" y="148071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1925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:  Lundmark,  Swedish astronomer (1889-1958)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-  radial velocity 44 galaxies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-  rough distance estimates,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comparing distances and brightnesses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- comparing to M31, estimated to be at 650,000 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(in fact ~2,000,000 ly).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Lundmark concluded that there may be a relationship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between galactic redshift and distance,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but “not a very definitive one”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1960" y="3865560"/>
            <a:ext cx="4779922" cy="2992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963"/>
            <a:ext cx="3168352" cy="2855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7713" y="4549616"/>
            <a:ext cx="3830231" cy="23083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4" y="4583817"/>
            <a:ext cx="3376047" cy="22399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83968" y="3950763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1927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Georges Lemaitre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(1894-1966)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Belgian priest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One of few who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1920s understood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General Relativity,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Predicted linear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relationship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redshift – distance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and ... inferred it from data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8384" y="4116181"/>
            <a:ext cx="963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Block 2011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08240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8484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436748" y="-99392"/>
            <a:ext cx="986509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sz="48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Lemaitre Expansion ? 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" y="1124745"/>
            <a:ext cx="3966669" cy="5616624"/>
          </a:xfrm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107505" y="1124745"/>
            <a:ext cx="3960440" cy="5616624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960" y="1124745"/>
            <a:ext cx="4779922" cy="56166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2533" y="1196752"/>
            <a:ext cx="4882847" cy="611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Georges Lemaitre   (1894-1966)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</a:t>
            </a: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On the basis of the General Theory of Relativity,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Lemaitre derived the equations describing the expansion of the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Universe: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Friedmann-Robertson-Walker-Lemaitre equations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He then went on to show that this predicted a linear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relation between redshift/recession velocity and distance.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 a remarkable paper, in an “obscure” French-language journal, </a:t>
            </a: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1927, Annales de la Societe Scientifique de Bruxelles, A47, 49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he then used redshifts and distances of 42 galaxies to show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that it seems indeed there is such a relation, and inferred the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slope of the relation, now known as the “”Hubble constant”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He assumed that the absolute brightness of galaxies can be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used as standard candle, and thus inferred distances on the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basis of galaxy brightnesses.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Strangely enough, when the paper got later translated into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English, the passage in which the expansion constant was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determined got omitted.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Had Hubble tried to cover up the earlier finding of expansion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by Lemaitre ?  A few years it was found Lemaitre himself who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had tranlated the paper.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Note:  the scatter of the distance estimates on the basis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of intrinsic brightness has a large scatter.. Significance of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result was not very strong.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53617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355683" y="115818"/>
            <a:ext cx="100811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sz="4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Hubble Expansion </a:t>
            </a:r>
            <a:r>
              <a:rPr lang="en-GB" sz="4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sz="4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Hubble Law</a:t>
            </a:r>
          </a:p>
        </p:txBody>
      </p:sp>
      <p:pic>
        <p:nvPicPr>
          <p:cNvPr id="26629" name="Picture 3" descr="hubbl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348510"/>
            <a:ext cx="5076825" cy="3135312"/>
          </a:xfrm>
          <a:noFill/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5106988" cy="315118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826" y="4581128"/>
            <a:ext cx="5106988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756" y="4653136"/>
            <a:ext cx="8918243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Finally, the ultimate evidence for an expanding Universe follows in 1929,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when Edwin Hubble (1889-1953) describes his finding of a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linear recession velocity – distance relation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This relation is now known as the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Hubble Law.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relation between distance and radial velocity among extragalactic nebulae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E. Hubble, Proc. Nat. Acad. Sciences,  1929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  15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   168-173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Note: Hubble himself never grasped that this was the evidence for an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expanding Universe as described by the Friedmann-Lemaitre equations,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ie. as implied by Einstein’s theory of General Relativity.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1412776"/>
            <a:ext cx="3432653" cy="309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9889"/>
            <a:ext cx="3384376" cy="2806033"/>
          </a:xfrm>
        </p:spPr>
      </p:pic>
      <p:sp>
        <p:nvSpPr>
          <p:cNvPr id="14" name="Rectangle 13"/>
          <p:cNvSpPr/>
          <p:nvPr/>
        </p:nvSpPr>
        <p:spPr>
          <a:xfrm>
            <a:off x="5432722" y="4572949"/>
            <a:ext cx="3432653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592592" y="4653136"/>
          <a:ext cx="3119659" cy="75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76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92" y="4653136"/>
                        <a:ext cx="3119659" cy="758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52120" y="5518543"/>
          <a:ext cx="700158" cy="5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77" name="Equation" r:id="rId8" imgW="291960" imgH="228600" progId="Equation.DSMT4">
                  <p:embed/>
                </p:oleObj>
              </mc:Choice>
              <mc:Fallback>
                <p:oleObj name="Equation" r:id="rId8" imgW="29196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5518543"/>
                        <a:ext cx="700158" cy="5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6216" y="55892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Hubble constant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specifies expanssion rate of the Universe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17812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2" y="-315416"/>
            <a:ext cx="10801200" cy="1143000"/>
          </a:xfrm>
        </p:spPr>
        <p:txBody>
          <a:bodyPr>
            <a:normAutofit/>
          </a:bodyPr>
          <a:lstStyle/>
          <a:p>
            <a:r>
              <a:rPr lang="nl-NL" dirty="0"/>
              <a:t>    </a:t>
            </a:r>
            <a:r>
              <a:rPr lang="nl-NL" sz="3800" b="1" dirty="0">
                <a:solidFill>
                  <a:schemeClr val="tx1"/>
                </a:solidFill>
              </a:rPr>
              <a:t>Hubble Expansion &amp; Galaxy Redshift </a:t>
            </a:r>
            <a:endParaRPr lang="en-GB" sz="3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68952" cy="42844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03848" y="5301208"/>
          <a:ext cx="311943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9" name="Equation" r:id="rId4" imgW="939600" imgH="228600" progId="Equation.DSMT4">
                  <p:embed/>
                </p:oleObj>
              </mc:Choice>
              <mc:Fallback>
                <p:oleObj name="Equation" r:id="rId4" imgW="9396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301208"/>
                        <a:ext cx="3119437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6093296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The Hubble law tells us that the further a galaxy is, the more redshifted it is.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Moreover, because this a linear relation, we can even estimate distances to galaxies once we know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the value of the Hubble constant 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5229200"/>
            <a:ext cx="8568952" cy="160276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62228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4643438" y="5445125"/>
            <a:ext cx="4176712" cy="12969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Hubble Expansion</a:t>
            </a:r>
          </a:p>
        </p:txBody>
      </p:sp>
      <p:pic>
        <p:nvPicPr>
          <p:cNvPr id="47108" name="Picture 7" descr="hubb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673225"/>
            <a:ext cx="4192588" cy="5184775"/>
          </a:xfrm>
          <a:noFill/>
        </p:spPr>
      </p:pic>
      <p:pic>
        <p:nvPicPr>
          <p:cNvPr id="47109" name="Picture 11" descr="hubbledi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857500"/>
            <a:ext cx="4117975" cy="2543175"/>
          </a:xfrm>
          <a:noFill/>
        </p:spPr>
      </p:pic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8072" name="Text Box 6"/>
          <p:cNvSpPr txBox="1">
            <a:spLocks noChangeArrowheads="1"/>
          </p:cNvSpPr>
          <p:nvPr/>
        </p:nvSpPr>
        <p:spPr bwMode="auto">
          <a:xfrm>
            <a:off x="4787900" y="5084763"/>
            <a:ext cx="38512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 = H  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Hubble Expansion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</a:t>
            </a:r>
          </a:p>
        </p:txBody>
      </p:sp>
      <p:sp>
        <p:nvSpPr>
          <p:cNvPr id="88073" name="Rectangle 8"/>
          <p:cNvSpPr>
            <a:spLocks noChangeArrowheads="1"/>
          </p:cNvSpPr>
          <p:nvPr/>
        </p:nvSpPr>
        <p:spPr bwMode="auto">
          <a:xfrm>
            <a:off x="4643438" y="1557338"/>
            <a:ext cx="4176712" cy="122396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8074" name="Text Box 9"/>
          <p:cNvSpPr txBox="1">
            <a:spLocks noChangeArrowheads="1"/>
          </p:cNvSpPr>
          <p:nvPr/>
        </p:nvSpPr>
        <p:spPr bwMode="auto">
          <a:xfrm>
            <a:off x="4859338" y="1628775"/>
            <a:ext cx="38163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Edwin Hubble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(1889-1953)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8075" name="Rectangle 10"/>
          <p:cNvSpPr>
            <a:spLocks noChangeArrowheads="1"/>
          </p:cNvSpPr>
          <p:nvPr/>
        </p:nvSpPr>
        <p:spPr bwMode="auto">
          <a:xfrm>
            <a:off x="250825" y="1557338"/>
            <a:ext cx="4176713" cy="518477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66804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54" y="-138992"/>
            <a:ext cx="4439765" cy="3495983"/>
          </a:xfrm>
          <a:prstGeom prst="rect">
            <a:avLst/>
          </a:prstGeom>
        </p:spPr>
      </p:pic>
      <p:sp>
        <p:nvSpPr>
          <p:cNvPr id="90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25111" y="-424879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Hubble </a:t>
            </a:r>
            <a:r>
              <a:rPr lang="en-GB" sz="3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</a:t>
            </a:r>
            <a:r>
              <a:rPr sz="3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sz="3500" b="1" dirty="0" err="1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Humason</a:t>
            </a:r>
            <a:r>
              <a:rPr sz="3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(1931)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7" y="3404022"/>
            <a:ext cx="8064624" cy="3445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908720"/>
            <a:ext cx="49738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It was in the additional publication by Hubble &amp; Humason (1931) that the linear Hubble relation was firmly established  to far larger depths into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Hubble, Humason, 1931, Astrophys. J.,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74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43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Humason (1891-1972) assisted Hubble, and did most of the work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world’s most powerful telescope at the time, the 100 inch Mt. Wilson telescope.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Humason did not have a PhD, left school at 14, and was hired as janitor at Mt. Wilson Observatory.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His role in the discovery  of the expansion of the Universe was seminal.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8459" y="146621"/>
            <a:ext cx="3283841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5" y="836712"/>
            <a:ext cx="4896544" cy="252027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85177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94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Acceleration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77744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Science Magazine 1998 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293" name="Picture 9" descr="coverm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88937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0825" y="1196975"/>
            <a:ext cx="3889375" cy="532765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4284663" y="5300663"/>
            <a:ext cx="41036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Breakthrough of the Year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4663" y="5229225"/>
            <a:ext cx="4464050" cy="12954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80761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72000"/>
          </a:xfrm>
        </p:spPr>
        <p:txBody>
          <a:bodyPr/>
          <a:lstStyle/>
          <a:p>
            <a:r>
              <a:rPr lang="nl-NL" sz="1800" dirty="0"/>
              <a:t>Given the vast distances in the Universe, it is impossible to measure distances directly. </a:t>
            </a:r>
          </a:p>
          <a:p>
            <a:endParaRPr lang="nl-NL" sz="1800" dirty="0"/>
          </a:p>
          <a:p>
            <a:r>
              <a:rPr lang="nl-NL" sz="1800" dirty="0"/>
              <a:t>Hence, we need to develop indirect methods that allow us to infer </a:t>
            </a:r>
          </a:p>
          <a:p>
            <a:pPr marL="0" indent="0">
              <a:buNone/>
            </a:pPr>
            <a:r>
              <a:rPr lang="nl-NL" sz="1800" dirty="0"/>
              <a:t>     reliable estimates of the distances of objects.</a:t>
            </a:r>
          </a:p>
          <a:p>
            <a:pPr marL="0" indent="0">
              <a:buNone/>
            </a:pP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One of the most practical means is based on the comparison between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 -  observed brightness of an object    </a:t>
            </a:r>
          </a:p>
          <a:p>
            <a:pPr marL="0" indent="0">
              <a:buNone/>
            </a:pPr>
            <a:r>
              <a:rPr lang="nl-NL" sz="1800" dirty="0"/>
              <a:t>                         </a:t>
            </a:r>
            <a:r>
              <a:rPr lang="nl-NL" sz="1800" b="1" i="1" dirty="0"/>
              <a:t>(apparent brightness)</a:t>
            </a:r>
          </a:p>
          <a:p>
            <a:pPr marL="0" indent="0">
              <a:buNone/>
            </a:pPr>
            <a:r>
              <a:rPr lang="nl-NL" sz="1800" dirty="0"/>
              <a:t>     -   intrinsic brightness of an object</a:t>
            </a:r>
          </a:p>
          <a:p>
            <a:pPr marL="0" indent="0">
              <a:buNone/>
            </a:pPr>
            <a:r>
              <a:rPr lang="nl-NL" sz="1800" dirty="0"/>
              <a:t>                         </a:t>
            </a:r>
            <a:r>
              <a:rPr lang="nl-NL" sz="1800" b="1" i="1" dirty="0"/>
              <a:t>(absolute brightness)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Compare this with distance of streetlights :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9288" y="-243408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Distance Measurement</a:t>
            </a:r>
            <a:endParaRPr lang="en-GB" sz="5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7032"/>
            <a:ext cx="3076153" cy="2324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068960"/>
            <a:ext cx="8640960" cy="3384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82274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4275138"/>
            <a:ext cx="12076113" cy="136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825" y="-458788"/>
            <a:ext cx="9793288" cy="70167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</a:t>
            </a:r>
            <a:r>
              <a:rPr kumimoji="0" lang="el-GR" sz="200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Λ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Einstein’s  Biggest  Blunder</a:t>
            </a:r>
          </a:p>
        </p:txBody>
      </p:sp>
    </p:spTree>
    <p:extLst>
      <p:ext uri="{BB962C8B-B14F-4D97-AF65-F5344CB8AC3E}">
        <p14:creationId xmlns:p14="http://schemas.microsoft.com/office/powerpoint/2010/main" val="2378082017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94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Supernovae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05757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6035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Explosion &amp; Host Galaxy </a:t>
            </a:r>
          </a:p>
        </p:txBody>
      </p:sp>
      <p:pic>
        <p:nvPicPr>
          <p:cNvPr id="41988" name="Picture 5" descr="M51SNe_3panel_gaba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9563" y="5949950"/>
            <a:ext cx="2233612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M51 supernovae</a:t>
            </a:r>
          </a:p>
        </p:txBody>
      </p:sp>
    </p:spTree>
    <p:extLst>
      <p:ext uri="{BB962C8B-B14F-4D97-AF65-F5344CB8AC3E}">
        <p14:creationId xmlns:p14="http://schemas.microsoft.com/office/powerpoint/2010/main" val="302275160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ype IA Supernovae.animation">
            <a:hlinkClick r:id="" action="ppaction://media"/>
            <a:extLst>
              <a:ext uri="{FF2B5EF4-FFF2-40B4-BE49-F238E27FC236}">
                <a16:creationId xmlns:a16="http://schemas.microsoft.com/office/drawing/2014/main" id="{61A19747-C26E-4534-AC55-2D0275A81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288" y="1703614"/>
            <a:ext cx="8280400" cy="4657725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775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Supernova Explosion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7113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ccretion_Disk_Binary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711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813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Supernova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5661025"/>
            <a:ext cx="8280400" cy="9366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6" name="Content Placeholder 5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 Amongst the most energetic explosions in our Universe: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                                       E ~ 10</a:t>
            </a:r>
            <a:r>
              <a:rPr lang="en-US" sz="1400" b="1" baseline="30000" dirty="0">
                <a:solidFill>
                  <a:schemeClr val="accent1"/>
                </a:solidFill>
              </a:rPr>
              <a:t>54 </a:t>
            </a:r>
            <a:r>
              <a:rPr lang="en-US" sz="1400" b="1" dirty="0">
                <a:solidFill>
                  <a:schemeClr val="accent1"/>
                </a:solidFill>
              </a:rPr>
              <a:t>ergs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 During explosion the star is as bright as entire galaxy !  (</a:t>
            </a:r>
            <a:r>
              <a:rPr lang="en-US" sz="1400" b="1" dirty="0" err="1">
                <a:solidFill>
                  <a:schemeClr val="accent1"/>
                </a:solidFill>
                <a:sym typeface="Mathematica1" pitchFamily="2" charset="2"/>
              </a:rPr>
              <a:t>ie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. 10</a:t>
            </a:r>
            <a:r>
              <a:rPr lang="en-US" sz="1400" b="1" baseline="30000" dirty="0">
                <a:solidFill>
                  <a:schemeClr val="accent1"/>
                </a:solidFill>
                <a:sym typeface="Mathematica1" pitchFamily="2" charset="2"/>
              </a:rPr>
              <a:t>11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 stars)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Violent explosion Carbon-Oxygen white dwarfs: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Embedded in binary, mass accretion from companion star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•      When nearing</a:t>
            </a:r>
            <a:r>
              <a:rPr lang="en-US" sz="1400" b="1" dirty="0">
                <a:solidFill>
                  <a:schemeClr val="accent1"/>
                </a:solidFill>
              </a:rPr>
              <a:t> Chandrasekhar Limit   (1.38 M</a:t>
            </a:r>
            <a:r>
              <a:rPr lang="en-US" sz="1400" b="1" baseline="-25000" dirty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dirty="0">
                <a:solidFill>
                  <a:schemeClr val="accent1"/>
                </a:solidFill>
              </a:rPr>
              <a:t>), electron degeneracy pressure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can no longer sustain star.</a:t>
            </a:r>
            <a:r>
              <a:rPr lang="en-US" sz="14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while contracting under its weight, 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carbon fusion sets in,  powering  </a:t>
            </a:r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catastrophic deflagration  or detonation wave,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leading to a violent explosion, ripping apart entire star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Because exploding stars have nearly uniform  progenitor (~1.38 M</a:t>
            </a:r>
            <a:r>
              <a:rPr lang="en-US" sz="1400" b="1" baseline="-25000" dirty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dirty="0">
                <a:solidFill>
                  <a:schemeClr val="accent1"/>
                </a:solidFill>
              </a:rPr>
              <a:t> white dwarf),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their luminosity is almost the same:                 M ~ -19.3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                                                                             Standard Candle</a:t>
            </a: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5288" y="2997200"/>
            <a:ext cx="8280400" cy="2303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288" y="1628775"/>
            <a:ext cx="8280400" cy="12239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96399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</p:spTree>
    <p:extLst>
      <p:ext uri="{BB962C8B-B14F-4D97-AF65-F5344CB8AC3E}">
        <p14:creationId xmlns:p14="http://schemas.microsoft.com/office/powerpoint/2010/main" val="1170595911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pic>
        <p:nvPicPr>
          <p:cNvPr id="44037" name="Picture 4" descr="sidebar_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6339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1412875"/>
            <a:ext cx="4608513" cy="48244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   brightness:                m = -7.5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distance:                    d=2.2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recorded:                   China, Egypt, Iraq, Japan,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3138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pic>
        <p:nvPicPr>
          <p:cNvPr id="45059" name="Picture 9" descr="sn1006c_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608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1628775"/>
            <a:ext cx="4608513" cy="46085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   brightness:                m = -7.5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distance:                    d=2.2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recorded:                   China, Egypt, Iraq, Japan,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2987675" y="56610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present-day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Remnant </a:t>
            </a:r>
          </a:p>
        </p:txBody>
      </p:sp>
    </p:spTree>
    <p:extLst>
      <p:ext uri="{BB962C8B-B14F-4D97-AF65-F5344CB8AC3E}">
        <p14:creationId xmlns:p14="http://schemas.microsoft.com/office/powerpoint/2010/main" val="681142908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the-white-dwarf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57188"/>
            <a:ext cx="557371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00063"/>
            <a:ext cx="3143250" cy="3500437"/>
          </a:xfrm>
        </p:spPr>
        <p:txBody>
          <a:bodyPr/>
          <a:lstStyle/>
          <a:p>
            <a:r>
              <a:rPr lang="en-US" sz="6000" b="1">
                <a:solidFill>
                  <a:schemeClr val="tx1"/>
                </a:solidFill>
              </a:rPr>
              <a:t>White  Dwarfs  </a:t>
            </a:r>
          </a:p>
        </p:txBody>
      </p:sp>
    </p:spTree>
    <p:extLst>
      <p:ext uri="{BB962C8B-B14F-4D97-AF65-F5344CB8AC3E}">
        <p14:creationId xmlns:p14="http://schemas.microsoft.com/office/powerpoint/2010/main" val="814836412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928938"/>
            <a:ext cx="7772400" cy="36195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chemeClr val="accent3"/>
                </a:solidFill>
              </a:rPr>
              <a:t>Low  Mass  Stars </a:t>
            </a:r>
          </a:p>
        </p:txBody>
      </p:sp>
      <p:pic>
        <p:nvPicPr>
          <p:cNvPr id="47107" name="Picture 3" descr="1e7m_comparison_Uranus_Neptune_Sirius_B_Earth_Ve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9855897">
            <a:off x="5057775" y="4025900"/>
            <a:ext cx="28575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 rot="-968145">
            <a:off x="6108700" y="3359150"/>
            <a:ext cx="1785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Sirius  B</a:t>
            </a:r>
          </a:p>
        </p:txBody>
      </p:sp>
    </p:spTree>
    <p:extLst>
      <p:ext uri="{BB962C8B-B14F-4D97-AF65-F5344CB8AC3E}">
        <p14:creationId xmlns:p14="http://schemas.microsoft.com/office/powerpoint/2010/main" val="2558776257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3" y="1785557"/>
            <a:ext cx="8674868" cy="487106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72000"/>
          </a:xfrm>
        </p:spPr>
        <p:txBody>
          <a:bodyPr/>
          <a:lstStyle/>
          <a:p>
            <a:r>
              <a:rPr lang="nl-NL" sz="1800" dirty="0"/>
              <a:t>To determine distances in the Universe, astronomers identify objects </a:t>
            </a:r>
          </a:p>
          <a:p>
            <a:pPr marL="0" indent="0">
              <a:buNone/>
            </a:pPr>
            <a:r>
              <a:rPr lang="nl-NL" sz="1800" dirty="0"/>
              <a:t>     of which they know the intrinsic brightness:    </a:t>
            </a:r>
            <a:r>
              <a:rPr lang="nl-NL" sz="1800" b="1" i="1" dirty="0"/>
              <a:t>standard candles.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2500" b="1" i="1" dirty="0"/>
              <a:t>                                       </a:t>
            </a:r>
          </a:p>
          <a:p>
            <a:endParaRPr lang="nl-NL" sz="18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baseline="-25000" dirty="0"/>
              <a:t>  </a:t>
            </a:r>
            <a:r>
              <a:rPr lang="nl-NL" sz="1800" dirty="0"/>
              <a:t> </a:t>
            </a:r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dirty="0"/>
              <a:t>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-387424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  Standard Candles</a:t>
            </a:r>
            <a:endParaRPr lang="en-GB" sz="50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743182"/>
            <a:ext cx="8674869" cy="4955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12250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Content Placeholder 3" descr="an-artists-concept-of-the-surface-of-the-white-dwarf-star-h150465-released-to-reuters_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00013"/>
            <a:ext cx="4743450" cy="6686550"/>
          </a:xfrm>
        </p:spPr>
      </p:pic>
      <p:pic>
        <p:nvPicPr>
          <p:cNvPr id="48132" name="Picture 4" descr="deger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40719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whitedwar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14313"/>
            <a:ext cx="40751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9188" y="142875"/>
            <a:ext cx="4071937" cy="66436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43978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dFDN61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57375"/>
            <a:ext cx="90138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8836025" cy="4859337"/>
          </a:xfrm>
        </p:spPr>
        <p:txBody>
          <a:bodyPr/>
          <a:lstStyle/>
          <a:p>
            <a:pPr>
              <a:buFontTx/>
              <a:buNone/>
            </a:pPr>
            <a:r>
              <a:rPr lang="en-US" sz="2200">
                <a:latin typeface="Book Antiqua" pitchFamily="18" charset="0"/>
              </a:rPr>
              <a:t>                     What is the maximum mass that can be supported by </a:t>
            </a:r>
          </a:p>
          <a:p>
            <a:pPr>
              <a:buFontTx/>
              <a:buNone/>
            </a:pPr>
            <a:r>
              <a:rPr lang="en-US" sz="2200">
                <a:latin typeface="Book Antiqua" pitchFamily="18" charset="0"/>
              </a:rPr>
              <a:t>                     the dense compact material of a white dwarf star?</a:t>
            </a:r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Book Antiqua" pitchFamily="18" charset="0"/>
              </a:rPr>
              <a:t>Chandrasekhar Mass Limit</a:t>
            </a:r>
          </a:p>
        </p:txBody>
      </p:sp>
      <p:graphicFrame>
        <p:nvGraphicFramePr>
          <p:cNvPr id="49158" name="Object 2"/>
          <p:cNvGraphicFramePr>
            <a:graphicFrameLocks noChangeAspect="1"/>
          </p:cNvGraphicFramePr>
          <p:nvPr/>
        </p:nvGraphicFramePr>
        <p:xfrm>
          <a:off x="3286125" y="2714625"/>
          <a:ext cx="30956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4" name="Equation" r:id="rId4" imgW="749300" imgH="228600" progId="Equation.DSMT4">
                  <p:embed/>
                </p:oleObj>
              </mc:Choice>
              <mc:Fallback>
                <p:oleObj name="Equation" r:id="rId4" imgW="749300" imgH="228600" progId="Equation.DSMT4">
                  <p:embed/>
                  <p:pic>
                    <p:nvPicPr>
                      <p:cNvPr id="491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714625"/>
                        <a:ext cx="309562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186227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7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lang="en-US" sz="5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Supernova </a:t>
            </a:r>
            <a:r>
              <a:rPr lang="en-US" sz="5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Lightcurves</a:t>
            </a:r>
            <a:endParaRPr kumimoji="0" lang="en-US" sz="5000" b="1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8967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SN 2007uy 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1203" name="Content Placeholder 3" descr="eso0823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484313"/>
            <a:ext cx="9072562" cy="4537075"/>
          </a:xfrm>
        </p:spPr>
      </p:pic>
      <p:sp>
        <p:nvSpPr>
          <p:cNvPr id="5" name="TextBox 4"/>
          <p:cNvSpPr txBox="1"/>
          <p:nvPr/>
        </p:nvSpPr>
        <p:spPr>
          <a:xfrm>
            <a:off x="611188" y="5876925"/>
            <a:ext cx="81375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SN 2007uy in  NGC2770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while fading,  another supernova, SN2008D, went off in same galaxy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5805488"/>
            <a:ext cx="7993062" cy="9366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10318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ul_s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" y="1057376"/>
            <a:ext cx="7194415" cy="5395811"/>
          </a:xfrm>
          <a:prstGeom prst="rect">
            <a:avLst/>
          </a:prstGeom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Lightcurve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Spectrum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1052513"/>
            <a:ext cx="7200900" cy="54006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06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2413" y="115888"/>
            <a:ext cx="9324976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 Phillips Relation </a:t>
            </a:r>
          </a:p>
        </p:txBody>
      </p:sp>
      <p:pic>
        <p:nvPicPr>
          <p:cNvPr id="54275" name="Picture 12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>
            <a:fillRect/>
          </a:stretch>
        </p:blipFill>
        <p:spPr bwMode="auto">
          <a:xfrm>
            <a:off x="179388" y="1196975"/>
            <a:ext cx="3924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/>
          <a:stretch>
            <a:fillRect/>
          </a:stretch>
        </p:blipFill>
        <p:spPr bwMode="auto">
          <a:xfrm>
            <a:off x="179388" y="4032250"/>
            <a:ext cx="39243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7675" y="6669088"/>
            <a:ext cx="1152525" cy="18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950" y="1125538"/>
            <a:ext cx="4032250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4211638" y="1125538"/>
            <a:ext cx="518477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Relationship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peak luminosity of a Type Ia supernova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speed of luminosity evolution after maximum light.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Mark Phillips (1993):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on the basis of Calan/Tololo Supernova Survey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the faster a supernova fades after peak,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the fainter its intrinsic peak luminosity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reduces scatter in Hubble diagram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&lt;0.2 mag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heuristic relationship, as yet not theoretically “understood”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pic>
        <p:nvPicPr>
          <p:cNvPr id="54280" name="Picture 11" descr="Dm15_definition_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240087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11638" y="1125538"/>
            <a:ext cx="4824412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23036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Supernova Cosmology Project</a:t>
            </a:r>
          </a:p>
        </p:txBody>
      </p:sp>
      <p:pic>
        <p:nvPicPr>
          <p:cNvPr id="6147" name="Content Placeholder 3" descr="briansau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7058025" cy="475138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Supernova Search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988" y="981075"/>
            <a:ext cx="7058025" cy="47513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92726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7" name="Content Placeholder 3" descr="2339767447_624fbbde53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08050"/>
            <a:ext cx="4983162" cy="496887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Cosmology Project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Supernova Search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313" y="908050"/>
            <a:ext cx="4967287" cy="49688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063" y="5084763"/>
            <a:ext cx="32400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diligently monitoring millions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galaxies, in search for that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explosion  …</a:t>
            </a:r>
          </a:p>
        </p:txBody>
      </p:sp>
    </p:spTree>
    <p:extLst>
      <p:ext uri="{BB962C8B-B14F-4D97-AF65-F5344CB8AC3E}">
        <p14:creationId xmlns:p14="http://schemas.microsoft.com/office/powerpoint/2010/main" val="2683158838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482013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-828675" y="188913"/>
            <a:ext cx="10404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sample </a:t>
            </a:r>
          </a:p>
        </p:txBody>
      </p:sp>
    </p:spTree>
    <p:extLst>
      <p:ext uri="{BB962C8B-B14F-4D97-AF65-F5344CB8AC3E}">
        <p14:creationId xmlns:p14="http://schemas.microsoft.com/office/powerpoint/2010/main" val="221803399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468560" y="1607381"/>
            <a:ext cx="9720263" cy="32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lang="en-US" sz="5000" b="1" dirty="0"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Acceleration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Density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41570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72000"/>
          </a:xfrm>
        </p:spPr>
        <p:txBody>
          <a:bodyPr/>
          <a:lstStyle/>
          <a:p>
            <a:r>
              <a:rPr lang="nl-NL" sz="1800" dirty="0"/>
              <a:t>To determine distances in the Universe, astronomers identify objects </a:t>
            </a:r>
          </a:p>
          <a:p>
            <a:pPr marL="0" indent="0">
              <a:buNone/>
            </a:pPr>
            <a:r>
              <a:rPr lang="nl-NL" sz="1800" dirty="0"/>
              <a:t>     of which they know the intrinsic brightness: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2500" b="1" i="1" dirty="0"/>
              <a:t>                                        Standard  Candles </a:t>
            </a:r>
          </a:p>
          <a:p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Knowing the intrinsic luminosity/brightness L</a:t>
            </a:r>
            <a:r>
              <a:rPr lang="nl-NL" sz="1800" baseline="-25000" dirty="0"/>
              <a:t>abs</a:t>
            </a:r>
            <a:r>
              <a:rPr lang="nl-NL" sz="1800" dirty="0"/>
              <a:t> of a star/object, </a:t>
            </a:r>
          </a:p>
          <a:p>
            <a:pPr marL="0" indent="0">
              <a:buNone/>
            </a:pPr>
            <a:r>
              <a:rPr lang="nl-NL" sz="1800" dirty="0"/>
              <a:t>     and measuring its apparent brightness, or flux S (light through per unit area),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  the distance D</a:t>
            </a:r>
            <a:r>
              <a:rPr lang="nl-NL" sz="1800" baseline="-25000" dirty="0"/>
              <a:t>L</a:t>
            </a:r>
            <a:r>
              <a:rPr lang="nl-NL" sz="1800" dirty="0"/>
              <a:t> may simply be inferred from </a:t>
            </a:r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baseline="-25000" dirty="0"/>
              <a:t>  </a:t>
            </a:r>
            <a:r>
              <a:rPr lang="nl-NL" sz="1800" dirty="0"/>
              <a:t> </a:t>
            </a:r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dirty="0"/>
              <a:t>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-387424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  Standard Candles</a:t>
            </a:r>
            <a:endParaRPr lang="en-GB" sz="50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07704" y="4797152"/>
          <a:ext cx="2131751" cy="127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9" name="Equation" r:id="rId3" imgW="723600" imgH="431640" progId="Equation.DSMT4">
                  <p:embed/>
                </p:oleObj>
              </mc:Choice>
              <mc:Fallback>
                <p:oleObj name="Equation" r:id="rId3" imgW="72360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797152"/>
                        <a:ext cx="2131751" cy="12728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37111"/>
            <a:ext cx="3481855" cy="21866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4293096"/>
            <a:ext cx="8640960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9460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Hubble Diagram high-z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Mathematica1" pitchFamily="2" charset="2"/>
              </a:rPr>
              <a:t>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    vs.    redshift 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m-M      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Mathematica1" pitchFamily="2" charset="2"/>
              </a:rPr>
              <a:t>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absolute brightness of  supernova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from dimming rate (Phillips relation)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Mathematica1" pitchFamily="2" charset="2"/>
              </a:rPr>
              <a:t>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apparent brightness of explosion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Mathematica1" pitchFamily="2" charset="2"/>
              </a:rPr>
              <a:t>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ranslates into: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luminosity distance of supernova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dependent on acceleration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q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21" name="Content Placeholder 9" descr="sni.hubblediagram.cosmo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08450" cy="5243513"/>
          </a:xfrm>
        </p:spPr>
      </p:pic>
    </p:spTree>
    <p:extLst>
      <p:ext uri="{BB962C8B-B14F-4D97-AF65-F5344CB8AC3E}">
        <p14:creationId xmlns:p14="http://schemas.microsoft.com/office/powerpoint/2010/main" val="1285577561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1479" y="1133057"/>
            <a:ext cx="8176393" cy="48882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821" y="1238849"/>
            <a:ext cx="76734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all general FRW Universe,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second-order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luminosity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distance-redshift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depends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 the 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deceleration parameter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b="1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 be related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Ω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once the 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equation of state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is known.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28" y="3501008"/>
            <a:ext cx="835818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2821" y="2341827"/>
            <a:ext cx="6984776" cy="27365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441267"/>
              </p:ext>
            </p:extLst>
          </p:nvPr>
        </p:nvGraphicFramePr>
        <p:xfrm>
          <a:off x="1475656" y="2514309"/>
          <a:ext cx="6321425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4" name="Equation" r:id="rId3" imgW="3047760" imgH="1180800" progId="Equation.DSMT4">
                  <p:embed/>
                </p:oleObj>
              </mc:Choice>
              <mc:Fallback>
                <p:oleObj name="Equation" r:id="rId3" imgW="3047760" imgH="1180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514309"/>
                        <a:ext cx="6321425" cy="245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F7C63DA-66A0-493C-9C16-AA0565D5F8CB}"/>
              </a:ext>
            </a:extLst>
          </p:cNvPr>
          <p:cNvSpPr txBox="1">
            <a:spLocks noChangeArrowheads="1"/>
          </p:cNvSpPr>
          <p:nvPr/>
        </p:nvSpPr>
        <p:spPr>
          <a:xfrm>
            <a:off x="-36512" y="95128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Luminosity 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77985371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00063" y="4653136"/>
            <a:ext cx="8151076" cy="18722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0063" y="1462120"/>
            <a:ext cx="5080049" cy="290298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-236538" y="-99392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Luminosity 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matter-dominated FRW Universe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38" y="1500188"/>
            <a:ext cx="83581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3" y="3680291"/>
            <a:ext cx="81763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In a matter-dominated Universe, the luminosity distance as function of redshift is given by: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44885" y="2381985"/>
          <a:ext cx="4390403" cy="105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8" name="Equation" r:id="rId3" imgW="2006280" imgH="482400" progId="Equation.DSMT4">
                  <p:embed/>
                </p:oleObj>
              </mc:Choice>
              <mc:Fallback>
                <p:oleObj name="Equation" r:id="rId3" imgW="2006280" imgH="482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85" y="2381985"/>
                        <a:ext cx="4390403" cy="1056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81075" y="5503863"/>
          <a:ext cx="67865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9" name="Equation" r:id="rId5" imgW="4025880" imgH="482400" progId="Equation.DSMT4">
                  <p:embed/>
                </p:oleObj>
              </mc:Choice>
              <mc:Fallback>
                <p:oleObj name="Equation" r:id="rId5" imgW="4025880" imgH="482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75" y="5503863"/>
                        <a:ext cx="6786563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21" y="1455621"/>
            <a:ext cx="2880618" cy="2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350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1125538"/>
            <a:ext cx="4670425" cy="6048375"/>
          </a:xfrm>
          <a:noFill/>
        </p:spPr>
      </p:pic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Hubble Diagram high-z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m-M      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absolute brightness of  supernova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from dimming rate (Phillips relation)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apparent brightness of explosion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ranslates into: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luminosity distance of supernova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dependent on acceleration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q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71417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2868613"/>
            <a:ext cx="3081338" cy="3989387"/>
          </a:xfrm>
          <a:noFill/>
        </p:spPr>
      </p:pic>
      <p:sp>
        <p:nvSpPr>
          <p:cNvPr id="132608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494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013325"/>
            <a:ext cx="37449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32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 Hubble Diagram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∆(m-M)    vs.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Hubble diagram for empty Universe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=0.0, Ω</a:t>
            </a:r>
            <a:r>
              <a:rPr kumimoji="0" lang="el-G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reference.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 of the Universe: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4643438" y="5013325"/>
            <a:ext cx="3960812" cy="10795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497" name="Picture 11" descr="s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87109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DECELERATION   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28797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618586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3124" r="4375" b="36089"/>
          <a:stretch>
            <a:fillRect/>
          </a:stretch>
        </p:blipFill>
        <p:spPr bwMode="auto">
          <a:xfrm>
            <a:off x="-180975" y="0"/>
            <a:ext cx="94329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129811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current  Dark  Energy  epoch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Universe dominated by matter: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Decelerating Expansion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Observable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at very high z: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z  &gt;  0.73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pic>
        <p:nvPicPr>
          <p:cNvPr id="66566" name="Picture 10" descr="s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AutoShape 13"/>
          <p:cNvSpPr>
            <a:spLocks noChangeArrowheads="1"/>
          </p:cNvSpPr>
          <p:nvPr/>
        </p:nvSpPr>
        <p:spPr bwMode="auto">
          <a:xfrm>
            <a:off x="1187450" y="2205038"/>
            <a:ext cx="144463" cy="2952750"/>
          </a:xfrm>
          <a:prstGeom prst="upArrow">
            <a:avLst>
              <a:gd name="adj1" fmla="val 50000"/>
              <a:gd name="adj2" fmla="val 5109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AutoShape 14"/>
          <p:cNvSpPr>
            <a:spLocks noChangeArrowheads="1"/>
          </p:cNvSpPr>
          <p:nvPr/>
        </p:nvSpPr>
        <p:spPr bwMode="auto">
          <a:xfrm rot="1140000">
            <a:off x="2484438" y="2349500"/>
            <a:ext cx="144462" cy="2952750"/>
          </a:xfrm>
          <a:prstGeom prst="upArrow">
            <a:avLst>
              <a:gd name="adj1" fmla="val 50000"/>
              <a:gd name="adj2" fmla="val 510991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0" y="5229225"/>
            <a:ext cx="216058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acceleration: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fainter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2195513" y="4652963"/>
            <a:ext cx="21605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deceleration: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brighter</a:t>
            </a:r>
          </a:p>
        </p:txBody>
      </p:sp>
    </p:spTree>
    <p:extLst>
      <p:ext uri="{BB962C8B-B14F-4D97-AF65-F5344CB8AC3E}">
        <p14:creationId xmlns:p14="http://schemas.microsoft.com/office/powerpoint/2010/main" val="1178015728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9"/>
          <p:cNvSpPr>
            <a:spLocks noChangeArrowheads="1"/>
          </p:cNvSpPr>
          <p:nvPr/>
        </p:nvSpPr>
        <p:spPr bwMode="auto">
          <a:xfrm>
            <a:off x="-757238" y="188913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Acceleration: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at  z &gt; 0.7  </a:t>
            </a:r>
          </a:p>
        </p:txBody>
      </p:sp>
      <p:pic>
        <p:nvPicPr>
          <p:cNvPr id="67587" name="Picture 10" descr="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56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179388" y="5805488"/>
            <a:ext cx="8713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179388" y="5516563"/>
            <a:ext cx="87137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 high-z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images HST-ACS camera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host galaxies          lower panel:   before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top panel:       after explosion)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071595262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4356100" y="1557338"/>
            <a:ext cx="4608513" cy="47513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99545" y="1803011"/>
            <a:ext cx="4176713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current  Dark  Energy  epoch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Universe dominated by matter: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Decelerating Expansion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             (“Einstein-de Sitter phase”)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Observable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at very high z: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z  &gt;  0.73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pic>
        <p:nvPicPr>
          <p:cNvPr id="68614" name="Picture 10" descr="dDM-vs-SNLS3-20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1767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1" descr="dDM-vs-z-29Dec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28466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5882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908720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400" dirty="0"/>
              <a:t>To be able to determine cosmological distances, the reference  Standard  Candles </a:t>
            </a:r>
          </a:p>
          <a:p>
            <a:pPr>
              <a:lnSpc>
                <a:spcPct val="80000"/>
              </a:lnSpc>
            </a:pPr>
            <a:endParaRPr lang="nl-NL" sz="1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need to be very bright objects/stars,  whose intrinsic luminosity has been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determined to high precision.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It was </a:t>
            </a:r>
            <a:r>
              <a:rPr lang="nl-NL" sz="1400" b="1" dirty="0"/>
              <a:t>Henrietta Swan Leavitt (1868-1921)</a:t>
            </a:r>
            <a:r>
              <a:rPr lang="nl-NL" sz="1400" dirty="0"/>
              <a:t> who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discovered that  a particular  type of variable stars,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the Cepheid stars,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- whose brightness varies as a result of their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  weeks long rhythmic pulsations –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 have a characteristic  relation  between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-  the period of their variation/pulsation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-  their intrinsic brightness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-  the socalled   </a:t>
            </a:r>
            <a:r>
              <a:rPr lang="nl-NL" sz="1400" b="1" i="1" dirty="0"/>
              <a:t>Period-Luminosity relation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 As individual Cepheid stars are very bright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- up to 100,000 times the Sun’s luminosity,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   with masses in the order of 4-20 M</a:t>
            </a:r>
            <a:r>
              <a:rPr lang="nl-NL" sz="1400" dirty="0">
                <a:sym typeface="Mathematica3"/>
              </a:rPr>
              <a:t></a:t>
            </a:r>
            <a:r>
              <a:rPr lang="nl-NL" sz="1400" dirty="0"/>
              <a:t> -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/>
              <a:t>        they can be identified in other galaxies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 and the distance to those galaxies determined.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 marL="0" indent="0">
              <a:lnSpc>
                <a:spcPct val="80000"/>
              </a:lnSpc>
              <a:buNone/>
            </a:pPr>
            <a:endParaRPr lang="nl-NL" sz="14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dirty="0"/>
              <a:t>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208" y="-38742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Cepheids:    Period-Luminosity</a:t>
            </a:r>
            <a:endParaRPr lang="en-GB" sz="5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251192" cy="4176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836712"/>
            <a:ext cx="8928992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921029"/>
      </p:ext>
    </p:extLst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Nobel_medal_dsc0617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49275"/>
            <a:ext cx="41036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05nobelspan-article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36838"/>
            <a:ext cx="70231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Laureates 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2275" y="2636838"/>
            <a:ext cx="6983413" cy="3887787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406717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Saul Perlmutter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1763713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Adam Riess</a:t>
            </a:r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701992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Brian Schmidt</a:t>
            </a:r>
          </a:p>
        </p:txBody>
      </p:sp>
    </p:spTree>
    <p:extLst>
      <p:ext uri="{BB962C8B-B14F-4D97-AF65-F5344CB8AC3E}">
        <p14:creationId xmlns:p14="http://schemas.microsoft.com/office/powerpoint/2010/main" val="289085538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552" y="1772816"/>
            <a:ext cx="9720263" cy="307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</a:t>
            </a:r>
            <a:r>
              <a:rPr lang="en-US" sz="45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Curvature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Measured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98806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Map of the Universe at Recombination Epoch  (Planck, 2013):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379,000 years after Big Bang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Subhorizon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perturbations:    primordial sound waves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Measuring the Geometry of the Universe: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•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with known physical size,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at large cosmological distance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●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angular extent on sky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●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Comparison yields light path,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       and from this the curvature of space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214812" y="509234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2" name="Equation" r:id="rId4" imgW="3568680" imgH="507960" progId="Equation.DSMT4">
                  <p:embed/>
                </p:oleObj>
              </mc:Choice>
              <mc:Fallback>
                <p:oleObj name="Equation" r:id="rId4" imgW="3568680" imgH="507960" progId="Equation.DSMT4">
                  <p:embed/>
                  <p:pic>
                    <p:nvPicPr>
                      <p:cNvPr id="901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2" y="509234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5374" y="4521175"/>
            <a:ext cx="539774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FRW 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lightpaths described by Robertson-Walker 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Here:  angular diameter distance D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8" y="5357813"/>
            <a:ext cx="371474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 of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A15C90BD-D997-445C-B96D-EAE18D1EC4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693" y="1503363"/>
          <a:ext cx="1407555" cy="56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3"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693" y="1503363"/>
                        <a:ext cx="1407555" cy="561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814B38-7340-4835-B77E-6F0A01BFEBD3}"/>
              </a:ext>
            </a:extLst>
          </p:cNvPr>
          <p:cNvSpPr/>
          <p:nvPr/>
        </p:nvSpPr>
        <p:spPr>
          <a:xfrm>
            <a:off x="6804248" y="2636912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EF4DED-EA86-4DA0-B290-7D1C3632D102}"/>
              </a:ext>
            </a:extLst>
          </p:cNvPr>
          <p:cNvSpPr/>
          <p:nvPr/>
        </p:nvSpPr>
        <p:spPr>
          <a:xfrm>
            <a:off x="6732240" y="2031976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33FF8246-8F61-478B-8D5F-7E1BA022F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240" y="1963926"/>
          <a:ext cx="380510" cy="4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4" name="Equation" r:id="rId8" imgW="215640" imgH="228600" progId="Equation.DSMT4">
                  <p:embed/>
                </p:oleObj>
              </mc:Choice>
              <mc:Fallback>
                <p:oleObj name="Equation" r:id="rId8" imgW="215640" imgH="228600" progId="Equation.DSMT4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33FF8246-8F61-478B-8D5F-7E1BA022F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963926"/>
                        <a:ext cx="380510" cy="4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F57153C4-0C5F-426F-962F-9E9F114351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6527" y="5825773"/>
          <a:ext cx="974721" cy="3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5" name="Equation" r:id="rId10" imgW="571320" imgH="228600" progId="Equation.DSMT4">
                  <p:embed/>
                </p:oleObj>
              </mc:Choice>
              <mc:Fallback>
                <p:oleObj name="Equation" r:id="rId10" imgW="571320" imgH="2286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F57153C4-0C5F-426F-962F-9E9F114351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6527" y="5825773"/>
                        <a:ext cx="974721" cy="38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8072985"/>
      </p:ext>
    </p:extLst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00063" y="4653136"/>
            <a:ext cx="8151076" cy="18722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0063" y="1462120"/>
            <a:ext cx="5008041" cy="290298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-236538" y="-99392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Angular Size - Redshift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              FRW Universe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38" y="1500188"/>
            <a:ext cx="83581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3" y="3680291"/>
            <a:ext cx="81763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In a matter-dominated Universe, the angular diameter distance as function of redshift is given by: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29197" y="1514525"/>
          <a:ext cx="177323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94" name="Equation" r:id="rId3" imgW="672840" imgH="431640" progId="Equation.DSMT4">
                  <p:embed/>
                </p:oleObj>
              </mc:Choice>
              <mc:Fallback>
                <p:oleObj name="Equation" r:id="rId3" imgW="67284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197" y="1514525"/>
                        <a:ext cx="177323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0671" y="1500188"/>
            <a:ext cx="47829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The angular size (z) of an object of physical size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 at a redshift z displays an interesting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behaviour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. In most FRW universes is has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minimum at  a medium range redshift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z=1.25 in an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Ω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=1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EdS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universe – and increases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again at higher redshifts.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09934" y="5560344"/>
          <a:ext cx="7556649" cy="85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95" name="Equation" r:id="rId5" imgW="4483080" imgH="507960" progId="Equation.DSMT4">
                  <p:embed/>
                </p:oleObj>
              </mc:Choice>
              <mc:Fallback>
                <p:oleObj name="Equation" r:id="rId5" imgW="448308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934" y="5560344"/>
                        <a:ext cx="7556649" cy="856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92683"/>
            <a:ext cx="2889794" cy="28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6605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214812" y="509234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6" name="Equation" r:id="rId4" imgW="3568680" imgH="507960" progId="Equation.DSMT4">
                  <p:embed/>
                </p:oleObj>
              </mc:Choice>
              <mc:Fallback>
                <p:oleObj name="Equation" r:id="rId4" imgW="3568680" imgH="507960" progId="Equation.DSMT4">
                  <p:embed/>
                  <p:pic>
                    <p:nvPicPr>
                      <p:cNvPr id="901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2" y="509234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5374" y="4521175"/>
            <a:ext cx="539774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FRW 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lightpaths described by Robertson-Walker 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Here:  angular diameter distance D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A15C90BD-D997-445C-B96D-EAE18D1EC4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693" y="1503363"/>
          <a:ext cx="1407555" cy="56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7"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693" y="1503363"/>
                        <a:ext cx="1407555" cy="561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814B38-7340-4835-B77E-6F0A01BFEBD3}"/>
              </a:ext>
            </a:extLst>
          </p:cNvPr>
          <p:cNvSpPr/>
          <p:nvPr/>
        </p:nvSpPr>
        <p:spPr>
          <a:xfrm>
            <a:off x="6804248" y="2636912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EF4DED-EA86-4DA0-B290-7D1C3632D102}"/>
              </a:ext>
            </a:extLst>
          </p:cNvPr>
          <p:cNvSpPr/>
          <p:nvPr/>
        </p:nvSpPr>
        <p:spPr>
          <a:xfrm>
            <a:off x="6732240" y="2031976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33FF8246-8F61-478B-8D5F-7E1BA022F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240" y="1963926"/>
          <a:ext cx="380510" cy="4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8" name="Equation" r:id="rId8" imgW="215640" imgH="228600" progId="Equation.DSMT4">
                  <p:embed/>
                </p:oleObj>
              </mc:Choice>
              <mc:Fallback>
                <p:oleObj name="Equation" r:id="rId8" imgW="215640" imgH="228600" progId="Equation.DSMT4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33FF8246-8F61-478B-8D5F-7E1BA022F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963926"/>
                        <a:ext cx="380510" cy="4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F57153C4-0C5F-426F-962F-9E9F114351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6527" y="5825773"/>
          <a:ext cx="974721" cy="3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9" name="Equation" r:id="rId10" imgW="571320" imgH="228600" progId="Equation.DSMT4">
                  <p:embed/>
                </p:oleObj>
              </mc:Choice>
              <mc:Fallback>
                <p:oleObj name="Equation" r:id="rId10" imgW="571320" imgH="2286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F57153C4-0C5F-426F-962F-9E9F114351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6527" y="5825773"/>
                        <a:ext cx="974721" cy="38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>
            <a:extLst>
              <a:ext uri="{FF2B5EF4-FFF2-40B4-BE49-F238E27FC236}">
                <a16:creationId xmlns:a16="http://schemas.microsoft.com/office/drawing/2014/main" id="{07C18FD9-0BF7-45FC-A850-72AEEC6D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•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with known physical size,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at large cosmological distance: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•   Sound Waves in the Early Universe !!!!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6DD3D-3821-489F-AC39-D9FE78DD5014}"/>
              </a:ext>
            </a:extLst>
          </p:cNvPr>
          <p:cNvSpPr txBox="1"/>
          <p:nvPr/>
        </p:nvSpPr>
        <p:spPr>
          <a:xfrm>
            <a:off x="373060" y="5590417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 Fluctuations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2422264348"/>
      </p:ext>
    </p:extLst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Fluctuations-Origin</a:t>
            </a:r>
            <a:r>
              <a:rPr lang="nl-NL" dirty="0"/>
              <a:t> </a:t>
            </a:r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ripples in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primordial matter &amp; photon   distribution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 gravity: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- compression primordial photon gas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- photon pressure resists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compressions and rarefactions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in photon gas:   sound waves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sound waves not heard, but seen: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compressions:    (photon) T  higher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rarefactions:                              lower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fundamental mode sound spectrum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size of “instrument”:      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(sound) horizon size last scattering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Observed, angular size:           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~1º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- exact scale maximum compression, the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“cosmic fundamental mode of music”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214313" y="5400675"/>
            <a:ext cx="87852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measured fluctuations:                              &gt; 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Size Horizon at Recombination spans angle   ~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proved that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superhorizon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fluctuations do exist:                prediction Inflation !!!!! </a:t>
            </a:r>
          </a:p>
        </p:txBody>
      </p:sp>
      <p:pic>
        <p:nvPicPr>
          <p:cNvPr id="16384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6384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99948059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/>
              <a:t>Flat </a:t>
            </a:r>
            <a:r>
              <a:rPr lang="nl-NL" sz="5000" b="1" dirty="0" err="1"/>
              <a:t>universe</a:t>
            </a:r>
            <a:r>
              <a:rPr lang="nl-NL" sz="5000" b="1" dirty="0"/>
              <a:t> </a:t>
            </a:r>
            <a:r>
              <a:rPr lang="nl-NL" sz="5000" b="1" dirty="0" err="1"/>
              <a:t>from</a:t>
            </a:r>
            <a:r>
              <a:rPr lang="nl-NL" sz="5000" b="1" dirty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latin typeface="Constantia" panose="02030602050306030303" pitchFamily="18" charset="0"/>
              </a:rPr>
              <a:t>First peak:  flat </a:t>
            </a:r>
            <a:r>
              <a:rPr lang="nl-NL" b="1" dirty="0" err="1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Closed: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hot spots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appear larger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Flat: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appear as big as they are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Open: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spots appear smaller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We know the redshift and the time it took for the light to reach us: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from this we know the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- length of the legs of the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triangle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  the angle at which we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measuring the sound horizon.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400" dirty="0">
                <a:solidFill>
                  <a:schemeClr val="bg1"/>
                </a:solidFill>
              </a:rPr>
              <a:t>Henrietta Swan-Leavitt started working in 1893 at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Harvard College Observatory as one of the women human computers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hired by Edward Pickering to measure and catalog brightness of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stars on photographic plates.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In this time, she made the fundamental discovery of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period-luminosity relation of Cepheid stars.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During her lifetime she hardly got recognition for this discovery,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which is one of astronomy’s most significant ones as it allowed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the measurement of extragalactic distances.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Edwin Hubble used this relation to establish the distances to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nearby galaxies and discover the expansion of the Universe.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endParaRPr lang="nl-NL" sz="1800" baseline="-25000" dirty="0"/>
          </a:p>
          <a:p>
            <a:pPr marL="0" indent="0">
              <a:buNone/>
            </a:pPr>
            <a:r>
              <a:rPr lang="nl-NL" sz="1800" dirty="0"/>
              <a:t>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40568" y="18864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        </a:t>
            </a:r>
            <a:r>
              <a:rPr lang="nl-NL" sz="5000" b="1" dirty="0">
                <a:solidFill>
                  <a:schemeClr val="bg1"/>
                </a:solidFill>
              </a:rPr>
              <a:t>Henrietta Leavitt </a:t>
            </a:r>
            <a:br>
              <a:rPr lang="nl-NL" sz="5000" b="1" dirty="0">
                <a:solidFill>
                  <a:schemeClr val="bg1"/>
                </a:solidFill>
              </a:rPr>
            </a:br>
            <a:r>
              <a:rPr lang="nl-NL" sz="5000" b="1" dirty="0">
                <a:solidFill>
                  <a:schemeClr val="bg1"/>
                </a:solidFill>
              </a:rPr>
              <a:t>              (1868-1921)</a:t>
            </a:r>
            <a:endParaRPr lang="en-GB" sz="5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6" y="260648"/>
            <a:ext cx="2810827" cy="3672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77073"/>
            <a:ext cx="4490579" cy="2376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4067944" cy="27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3125"/>
      </p:ext>
    </p:extLst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Cosmic Microwave Background Temperature Anisotropies: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Universe is almost perfectly FLAT !!!!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WMAP CMB temperature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Planck CMB </a:t>
            </a:r>
            <a:r>
              <a:rPr lang="nl-NL" b="1" dirty="0" err="1"/>
              <a:t>Temperature</a:t>
            </a:r>
            <a:r>
              <a:rPr lang="nl-NL" b="1" dirty="0"/>
              <a:t> </a:t>
            </a:r>
            <a:r>
              <a:rPr lang="nl-NL" b="1" dirty="0" err="1"/>
              <a:t>Fluctuations</a:t>
            </a:r>
            <a:endParaRPr lang="nl-NL" b="1" dirty="0"/>
          </a:p>
        </p:txBody>
      </p:sp>
      <p:pic>
        <p:nvPicPr>
          <p:cNvPr id="13314" name="Picture 2" descr="http://scienceblogs.com/startswithabang/files/2013/03/Power_Spectrum_B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87832"/>
            <a:ext cx="7174977" cy="56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546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WMAP CMB temperature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8CFFB9BA-A1A5-4CD1-B579-C69F955E0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263418"/>
              </p:ext>
            </p:extLst>
          </p:nvPr>
        </p:nvGraphicFramePr>
        <p:xfrm>
          <a:off x="395536" y="6186329"/>
          <a:ext cx="4440307" cy="55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01" name="Equation" r:id="rId4" imgW="1930320" imgH="241200" progId="Equation.DSMT4">
                  <p:embed/>
                </p:oleObj>
              </mc:Choice>
              <mc:Fallback>
                <p:oleObj name="Equation" r:id="rId4" imgW="1930320" imgH="2412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6186329"/>
                        <a:ext cx="4440307" cy="55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CECEB7F-DD3D-4007-A9E4-2FE5BD7490F6}"/>
              </a:ext>
            </a:extLst>
          </p:cNvPr>
          <p:cNvSpPr/>
          <p:nvPr/>
        </p:nvSpPr>
        <p:spPr>
          <a:xfrm>
            <a:off x="107504" y="6147642"/>
            <a:ext cx="4824536" cy="5937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4375" y="3643313"/>
            <a:ext cx="7715250" cy="30718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86313" y="2071688"/>
            <a:ext cx="3643312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071688"/>
            <a:ext cx="4000500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-315913"/>
            <a:ext cx="10117138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</a:t>
            </a:r>
            <a:r>
              <a:rPr sz="5000" b="1" dirty="0">
                <a:solidFill>
                  <a:schemeClr val="accent3"/>
                </a:solidFill>
              </a:rPr>
              <a:t>FRW Universe:  Curvature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75" y="1285875"/>
            <a:ext cx="79295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is a 1-1 relation between the total energy content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Universe  and its curvature. From FRW equations: </a:t>
            </a:r>
          </a:p>
        </p:txBody>
      </p:sp>
      <p:graphicFrame>
        <p:nvGraphicFramePr>
          <p:cNvPr id="27655" name="Object 3"/>
          <p:cNvGraphicFramePr>
            <a:graphicFrameLocks noChangeAspect="1"/>
          </p:cNvGraphicFramePr>
          <p:nvPr/>
        </p:nvGraphicFramePr>
        <p:xfrm>
          <a:off x="1143000" y="2214563"/>
          <a:ext cx="314325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70" name="Equation" r:id="rId3" imgW="1091726" imgH="418918" progId="Equation.DSMT4">
                  <p:embed/>
                </p:oleObj>
              </mc:Choice>
              <mc:Fallback>
                <p:oleObj name="Equation" r:id="rId3" imgW="1091726" imgH="418918" progId="Equation.DSMT4">
                  <p:embed/>
                  <p:pic>
                    <p:nvPicPr>
                      <p:cNvPr id="276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14563"/>
                        <a:ext cx="314325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2"/>
          <p:cNvGraphicFramePr>
            <a:graphicFrameLocks noChangeAspect="1"/>
          </p:cNvGraphicFramePr>
          <p:nvPr/>
        </p:nvGraphicFramePr>
        <p:xfrm>
          <a:off x="4857750" y="2500313"/>
          <a:ext cx="35004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71" name="Equation" r:id="rId5" imgW="1244600" imgH="228600" progId="Equation.DSMT4">
                  <p:embed/>
                </p:oleObj>
              </mc:Choice>
              <mc:Fallback>
                <p:oleObj name="Equation" r:id="rId5" imgW="1244600" imgH="228600" progId="Equation.DSMT4">
                  <p:embed/>
                  <p:pic>
                    <p:nvPicPr>
                      <p:cNvPr id="276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500313"/>
                        <a:ext cx="350043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8"/>
          <p:cNvGraphicFramePr>
            <a:graphicFrameLocks noChangeAspect="1"/>
          </p:cNvGraphicFramePr>
          <p:nvPr/>
        </p:nvGraphicFramePr>
        <p:xfrm>
          <a:off x="785813" y="3929063"/>
          <a:ext cx="7500937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72" name="Equation" r:id="rId7" imgW="3505200" imgH="1117600" progId="Equation.DSMT4">
                  <p:embed/>
                </p:oleObj>
              </mc:Choice>
              <mc:Fallback>
                <p:oleObj name="Equation" r:id="rId7" imgW="3505200" imgH="1117600" progId="Equation.DSMT4">
                  <p:embed/>
                  <p:pic>
                    <p:nvPicPr>
                      <p:cNvPr id="276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929063"/>
                        <a:ext cx="7500937" cy="238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323549"/>
      </p:ext>
    </p:extLst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nion2_Om-Ol_systema#5C384F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5926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467544" y="5084762"/>
            <a:ext cx="5041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SCP  Union2  constraints  (2010)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values of  matter density </a:t>
            </a:r>
            <a:r>
              <a:rPr lang="en-US" sz="1600" b="1" dirty="0">
                <a:solidFill>
                  <a:srgbClr val="000000"/>
                </a:solidFill>
                <a:sym typeface="Mathematica1" pitchFamily="2" charset="2"/>
              </a:rPr>
              <a:t>Ω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               dark energy density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athematica1" pitchFamily="2" charset="2"/>
              </a:rPr>
              <a:t>Ω</a:t>
            </a:r>
            <a:r>
              <a:rPr lang="en-US" sz="1600" b="1" baseline="-25000" dirty="0">
                <a:solidFill>
                  <a:srgbClr val="000000"/>
                </a:solidFill>
                <a:sym typeface="Mathematica1" pitchFamily="2" charset="2"/>
              </a:rPr>
              <a:t>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972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501978"/>
              </p:ext>
            </p:extLst>
          </p:nvPr>
        </p:nvGraphicFramePr>
        <p:xfrm>
          <a:off x="755142" y="2638167"/>
          <a:ext cx="16827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40" name="Equation" r:id="rId4" imgW="825500" imgH="393700" progId="Equation.DSMT4">
                  <p:embed/>
                </p:oleObj>
              </mc:Choice>
              <mc:Fallback>
                <p:oleObj name="Equation" r:id="rId4" imgW="825500" imgH="393700" progId="Equation.DSMT4">
                  <p:embed/>
                  <p:pic>
                    <p:nvPicPr>
                      <p:cNvPr id="9728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42" y="2638167"/>
                        <a:ext cx="16827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012992"/>
              </p:ext>
            </p:extLst>
          </p:nvPr>
        </p:nvGraphicFramePr>
        <p:xfrm>
          <a:off x="755142" y="3628067"/>
          <a:ext cx="30972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41" name="Equation" r:id="rId6" imgW="1511300" imgH="419100" progId="Equation.DSMT4">
                  <p:embed/>
                </p:oleObj>
              </mc:Choice>
              <mc:Fallback>
                <p:oleObj name="Equation" r:id="rId6" imgW="1511300" imgH="419100" progId="Equation.DSMT4">
                  <p:embed/>
                  <p:pic>
                    <p:nvPicPr>
                      <p:cNvPr id="97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42" y="3628067"/>
                        <a:ext cx="30972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82596" y="2559049"/>
            <a:ext cx="3529012" cy="21605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728EAF-D61C-4DCC-A61B-7FBDD6BD53B2}"/>
              </a:ext>
            </a:extLst>
          </p:cNvPr>
          <p:cNvSpPr txBox="1">
            <a:spLocks/>
          </p:cNvSpPr>
          <p:nvPr/>
        </p:nvSpPr>
        <p:spPr>
          <a:xfrm>
            <a:off x="-2052736" y="123127"/>
            <a:ext cx="8712968" cy="144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solidFill>
                  <a:sysClr val="windowText" lastClr="000000"/>
                </a:solidFill>
                <a:latin typeface="Calibri"/>
              </a:rPr>
              <a:t>Cosmic </a:t>
            </a:r>
            <a:r>
              <a:rPr lang="nl-NL" b="1" dirty="0" err="1">
                <a:solidFill>
                  <a:sysClr val="windowText" lastClr="000000"/>
                </a:solidFill>
                <a:latin typeface="Calibri"/>
              </a:rPr>
              <a:t>Curvature</a:t>
            </a:r>
            <a:r>
              <a:rPr lang="nl-NL" b="1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Cosmic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Density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7128792" cy="57030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-315416"/>
            <a:ext cx="8229600" cy="1219200"/>
          </a:xfrm>
        </p:spPr>
        <p:txBody>
          <a:bodyPr>
            <a:normAutofit/>
          </a:bodyPr>
          <a:lstStyle/>
          <a:p>
            <a:r>
              <a:rPr lang="nl-NL" sz="5000" b="1" dirty="0"/>
              <a:t>Andromeda-V1</a:t>
            </a:r>
            <a:endParaRPr lang="en-GB" sz="5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48399" cy="68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7598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96" y="18864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nl-NL" sz="5000" b="1" dirty="0"/>
              <a:t>     Andromeda-V1:      </a:t>
            </a:r>
            <a:br>
              <a:rPr lang="nl-NL" sz="5000" b="1" dirty="0"/>
            </a:br>
            <a:r>
              <a:rPr lang="nl-NL" sz="5000" b="1" dirty="0"/>
              <a:t> </a:t>
            </a:r>
            <a:r>
              <a:rPr lang="nl-NL" sz="2800" b="1" dirty="0"/>
              <a:t>the object that changed the Universe</a:t>
            </a:r>
            <a:endParaRPr lang="en-GB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1500" dirty="0"/>
              <a:t>October 6, 1923: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Edwin Hubble 45 minute exposure of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the Andromeda galaxy M31  with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100 inch Hooker telescope at Mount Wilson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Identifies 3 stars as N, thinking they are Novae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Comparison with earlier plates of same region,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 he realizes one is a variable:  VAR ! 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And that it is a Cepheid variable, enabling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determination of the distance to M31</a:t>
            </a:r>
          </a:p>
          <a:p>
            <a:pPr marL="0" indent="0">
              <a:lnSpc>
                <a:spcPct val="80000"/>
              </a:lnSpc>
              <a:buNone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finding  it is  ~ 1 million lightyears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5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Virtually overnight,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our perception of the Universe, and cosmic distances,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1500" dirty="0"/>
              <a:t>      changed radically ! </a:t>
            </a: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66" y="4398431"/>
            <a:ext cx="3494705" cy="23274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4285"/>
            <a:ext cx="3530167" cy="4312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8104" y="54285"/>
            <a:ext cx="3530167" cy="43127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103" y="4398431"/>
            <a:ext cx="3530167" cy="22823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4784"/>
            <a:ext cx="5112568" cy="5196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141285"/>
      </p:ext>
    </p:extLst>
  </p:cSld>
  <p:clrMapOvr>
    <a:masterClrMapping/>
  </p:clrMapOvr>
  <p:transition>
    <p:zoom/>
  </p:transition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3260</Words>
  <Application>Microsoft Office PowerPoint</Application>
  <PresentationFormat>On-screen Show (4:3)</PresentationFormat>
  <Paragraphs>786</Paragraphs>
  <Slides>74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5" baseType="lpstr">
      <vt:lpstr>Batang</vt:lpstr>
      <vt:lpstr>Arial</vt:lpstr>
      <vt:lpstr>Book Antiqua</vt:lpstr>
      <vt:lpstr>Calibri</vt:lpstr>
      <vt:lpstr>Constantia</vt:lpstr>
      <vt:lpstr>Garamond</vt:lpstr>
      <vt:lpstr>Mathematica1</vt:lpstr>
      <vt:lpstr>Papyrus</vt:lpstr>
      <vt:lpstr>Tahoma</vt:lpstr>
      <vt:lpstr>Times New Roman</vt:lpstr>
      <vt:lpstr>Wingdings 2</vt:lpstr>
      <vt:lpstr>Default Design</vt:lpstr>
      <vt:lpstr>4_Default Design</vt:lpstr>
      <vt:lpstr>Paper</vt:lpstr>
      <vt:lpstr>9_Paper</vt:lpstr>
      <vt:lpstr>Office Theme</vt:lpstr>
      <vt:lpstr>2_Default Design</vt:lpstr>
      <vt:lpstr>23_Paper</vt:lpstr>
      <vt:lpstr>1_Paper</vt:lpstr>
      <vt:lpstr>1_Default Design</vt:lpstr>
      <vt:lpstr>Equation</vt:lpstr>
      <vt:lpstr>PowerPoint Presentation</vt:lpstr>
      <vt:lpstr>PowerPoint Presentation</vt:lpstr>
      <vt:lpstr>Distance Measurement</vt:lpstr>
      <vt:lpstr>  Standard Candles</vt:lpstr>
      <vt:lpstr>  Standard Candles</vt:lpstr>
      <vt:lpstr> Cepheids:    Period-Luminosity</vt:lpstr>
      <vt:lpstr>         Henrietta Leavitt                (1868-1921)</vt:lpstr>
      <vt:lpstr>Andromeda-V1</vt:lpstr>
      <vt:lpstr>     Andromeda-V1:        the object that changed the Universe</vt:lpstr>
      <vt:lpstr>     Andromeda-V1:        the object that changed the Universe</vt:lpstr>
      <vt:lpstr>Andromeda-V1</vt:lpstr>
      <vt:lpstr>Andromeda-V1</vt:lpstr>
      <vt:lpstr>Galaxy Velocities:    Redshift</vt:lpstr>
      <vt:lpstr>PowerPoint Presentation</vt:lpstr>
      <vt:lpstr>           Stellar Spectra &amp; Spectral Lines</vt:lpstr>
      <vt:lpstr>Solar  Spectrum </vt:lpstr>
      <vt:lpstr>              Atoms &amp; Spectral Lines</vt:lpstr>
      <vt:lpstr>           Galaxy Spectra &amp; Cosmic Redshift</vt:lpstr>
      <vt:lpstr>    Redshifted Galaxy</vt:lpstr>
      <vt:lpstr>    Slipher  &amp;   Galaxy Redshifts</vt:lpstr>
      <vt:lpstr>    Slipher  &amp;   Galaxy Redshifts</vt:lpstr>
      <vt:lpstr>   Cosmic Expansion:  first indications </vt:lpstr>
      <vt:lpstr>              Lemaitre Expansion ?  </vt:lpstr>
      <vt:lpstr>   Hubble Expansion – Hubble Law</vt:lpstr>
      <vt:lpstr>    Hubble Expansion &amp; Galaxy Redshift </vt:lpstr>
      <vt:lpstr>Hubble Expansion</vt:lpstr>
      <vt:lpstr>Hubble – Humason (1931)</vt:lpstr>
      <vt:lpstr>PowerPoint Presentation</vt:lpstr>
      <vt:lpstr>Science Magazine 1998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 Dwarfs  </vt:lpstr>
      <vt:lpstr>Low  Mass  Stars </vt:lpstr>
      <vt:lpstr>PowerPoint Presentation</vt:lpstr>
      <vt:lpstr>Chandrasekhar Mass Limit</vt:lpstr>
      <vt:lpstr>PowerPoint Presentation</vt:lpstr>
      <vt:lpstr>SN 2007uy  </vt:lpstr>
      <vt:lpstr>PowerPoint Presentation</vt:lpstr>
      <vt:lpstr>PowerPoint Presentation</vt:lpstr>
      <vt:lpstr>Supernova Cosmology Project</vt:lpstr>
      <vt:lpstr>PowerPoint Presentation</vt:lpstr>
      <vt:lpstr>PowerPoint Presentation</vt:lpstr>
      <vt:lpstr>PowerPoint Presentation</vt:lpstr>
      <vt:lpstr>Cosmic  Acceleration</vt:lpstr>
      <vt:lpstr>PowerPoint Presentation</vt:lpstr>
      <vt:lpstr>PowerPoint Presentation</vt:lpstr>
      <vt:lpstr>Cosmic  Acceleration</vt:lpstr>
      <vt:lpstr>Cosmic  Acceleration</vt:lpstr>
      <vt:lpstr>PowerPoint Presentation</vt:lpstr>
      <vt:lpstr>PowerPoint Presentation</vt:lpstr>
      <vt:lpstr>Cosmic Deceleration</vt:lpstr>
      <vt:lpstr>PowerPoint Presentation</vt:lpstr>
      <vt:lpstr>Cosmic Deceleration</vt:lpstr>
      <vt:lpstr>Nobel Prize Laureates </vt:lpstr>
      <vt:lpstr>PowerPoint Presentation</vt:lpstr>
      <vt:lpstr>Cosmic Microwave Background</vt:lpstr>
      <vt:lpstr>Measuring  Curvature</vt:lpstr>
      <vt:lpstr>PowerPoint Presentation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Planck CMB Temperature Fluctuations</vt:lpstr>
      <vt:lpstr>PowerPoint Presentation</vt:lpstr>
      <vt:lpstr> FRW Universe:  Curvature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731</cp:revision>
  <cp:lastPrinted>2016-11-17T17:32:49Z</cp:lastPrinted>
  <dcterms:created xsi:type="dcterms:W3CDTF">2003-04-08T08:38:37Z</dcterms:created>
  <dcterms:modified xsi:type="dcterms:W3CDTF">2019-10-20T16:30:02Z</dcterms:modified>
</cp:coreProperties>
</file>