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2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3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37" r:id="rId2"/>
    <p:sldMasterId id="2147483785" r:id="rId3"/>
    <p:sldMasterId id="2147483801" r:id="rId4"/>
    <p:sldMasterId id="2147483817" r:id="rId5"/>
    <p:sldMasterId id="2147484137" r:id="rId6"/>
    <p:sldMasterId id="2147484247" r:id="rId7"/>
    <p:sldMasterId id="2147484263" r:id="rId8"/>
    <p:sldMasterId id="2147484343" r:id="rId9"/>
    <p:sldMasterId id="2147484359" r:id="rId10"/>
    <p:sldMasterId id="2147484375" r:id="rId11"/>
    <p:sldMasterId id="2147484391" r:id="rId12"/>
    <p:sldMasterId id="2147484406" r:id="rId13"/>
    <p:sldMasterId id="2147484419" r:id="rId14"/>
  </p:sldMasterIdLst>
  <p:notesMasterIdLst>
    <p:notesMasterId r:id="rId95"/>
  </p:notesMasterIdLst>
  <p:handoutMasterIdLst>
    <p:handoutMasterId r:id="rId96"/>
  </p:handoutMasterIdLst>
  <p:sldIdLst>
    <p:sldId id="1507" r:id="rId15"/>
    <p:sldId id="1579" r:id="rId16"/>
    <p:sldId id="1421" r:id="rId17"/>
    <p:sldId id="1541" r:id="rId18"/>
    <p:sldId id="1426" r:id="rId19"/>
    <p:sldId id="1542" r:id="rId20"/>
    <p:sldId id="1423" r:id="rId21"/>
    <p:sldId id="1636" r:id="rId22"/>
    <p:sldId id="1637" r:id="rId23"/>
    <p:sldId id="1639" r:id="rId24"/>
    <p:sldId id="1638" r:id="rId25"/>
    <p:sldId id="1640" r:id="rId26"/>
    <p:sldId id="1641" r:id="rId27"/>
    <p:sldId id="1635" r:id="rId28"/>
    <p:sldId id="1424" r:id="rId29"/>
    <p:sldId id="1649" r:id="rId30"/>
    <p:sldId id="1650" r:id="rId31"/>
    <p:sldId id="1460" r:id="rId32"/>
    <p:sldId id="1643" r:id="rId33"/>
    <p:sldId id="1461" r:id="rId34"/>
    <p:sldId id="1644" r:id="rId35"/>
    <p:sldId id="1646" r:id="rId36"/>
    <p:sldId id="1647" r:id="rId37"/>
    <p:sldId id="1651" r:id="rId38"/>
    <p:sldId id="1297" r:id="rId39"/>
    <p:sldId id="1301" r:id="rId40"/>
    <p:sldId id="1466" r:id="rId41"/>
    <p:sldId id="1467" r:id="rId42"/>
    <p:sldId id="1475" r:id="rId43"/>
    <p:sldId id="1131" r:id="rId44"/>
    <p:sldId id="1302" r:id="rId45"/>
    <p:sldId id="1137" r:id="rId46"/>
    <p:sldId id="1291" r:id="rId47"/>
    <p:sldId id="1292" r:id="rId48"/>
    <p:sldId id="1293" r:id="rId49"/>
    <p:sldId id="1294" r:id="rId50"/>
    <p:sldId id="1295" r:id="rId51"/>
    <p:sldId id="1296" r:id="rId52"/>
    <p:sldId id="1135" r:id="rId53"/>
    <p:sldId id="1144" r:id="rId54"/>
    <p:sldId id="1142" r:id="rId55"/>
    <p:sldId id="1143" r:id="rId56"/>
    <p:sldId id="1645" r:id="rId57"/>
    <p:sldId id="1648" r:id="rId58"/>
    <p:sldId id="1764" r:id="rId59"/>
    <p:sldId id="1479" r:id="rId60"/>
    <p:sldId id="1772" r:id="rId61"/>
    <p:sldId id="1483" r:id="rId62"/>
    <p:sldId id="1484" r:id="rId63"/>
    <p:sldId id="1485" r:id="rId64"/>
    <p:sldId id="1486" r:id="rId65"/>
    <p:sldId id="1487" r:id="rId66"/>
    <p:sldId id="1765" r:id="rId67"/>
    <p:sldId id="1481" r:id="rId68"/>
    <p:sldId id="1482" r:id="rId69"/>
    <p:sldId id="1774" r:id="rId70"/>
    <p:sldId id="1488" r:id="rId71"/>
    <p:sldId id="1489" r:id="rId72"/>
    <p:sldId id="1490" r:id="rId73"/>
    <p:sldId id="1766" r:id="rId74"/>
    <p:sldId id="1497" r:id="rId75"/>
    <p:sldId id="1767" r:id="rId76"/>
    <p:sldId id="1769" r:id="rId77"/>
    <p:sldId id="1768" r:id="rId78"/>
    <p:sldId id="1770" r:id="rId79"/>
    <p:sldId id="1771" r:id="rId80"/>
    <p:sldId id="1652" r:id="rId81"/>
    <p:sldId id="1264" r:id="rId82"/>
    <p:sldId id="1654" r:id="rId83"/>
    <p:sldId id="1656" r:id="rId84"/>
    <p:sldId id="1655" r:id="rId85"/>
    <p:sldId id="1267" r:id="rId86"/>
    <p:sldId id="1268" r:id="rId87"/>
    <p:sldId id="1600" r:id="rId88"/>
    <p:sldId id="1270" r:id="rId89"/>
    <p:sldId id="1269" r:id="rId90"/>
    <p:sldId id="1272" r:id="rId91"/>
    <p:sldId id="1271" r:id="rId92"/>
    <p:sldId id="1620" r:id="rId93"/>
    <p:sldId id="1410" r:id="rId9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CF8"/>
    <a:srgbClr val="717371"/>
    <a:srgbClr val="DBDBDB"/>
    <a:srgbClr val="CDCDCD"/>
    <a:srgbClr val="000066"/>
    <a:srgbClr val="CC6600"/>
    <a:srgbClr val="CC0000"/>
    <a:srgbClr val="000099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34" autoAdjust="0"/>
    <p:restoredTop sz="94639" autoAdjust="0"/>
  </p:normalViewPr>
  <p:slideViewPr>
    <p:cSldViewPr>
      <p:cViewPr varScale="1">
        <p:scale>
          <a:sx n="105" d="100"/>
          <a:sy n="105" d="100"/>
        </p:scale>
        <p:origin x="103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slide" Target="slides/slide79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2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6.wmf"/><Relationship Id="rId5" Type="http://schemas.openxmlformats.org/officeDocument/2006/relationships/image" Target="../media/image13.wmf"/><Relationship Id="rId4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8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8.wmf"/><Relationship Id="rId5" Type="http://schemas.openxmlformats.org/officeDocument/2006/relationships/image" Target="../media/image13.wmf"/><Relationship Id="rId4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5727" cy="511810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984" y="1"/>
            <a:ext cx="3075727" cy="511810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E9C5F5FC-FBEF-4B96-B0B8-CCFD0A542D2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213"/>
            <a:ext cx="3075727" cy="511810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984" y="9721213"/>
            <a:ext cx="3075727" cy="511810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F593C2F8-22C5-4A02-A854-9397AD81D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2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5727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84" y="1"/>
            <a:ext cx="3075727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294" y="4862197"/>
            <a:ext cx="5680712" cy="46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13"/>
            <a:ext cx="3075727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84" y="9721213"/>
            <a:ext cx="3075727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016DC5-AE84-4C5B-833A-A267A5B6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91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C54-41F5-46DF-A1E8-BD0DF1C64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1158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4F78-E929-4381-B4A3-FB1900AC1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5114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D5AC-F637-437F-BB53-1F7E2DF4080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8166"/>
      </p:ext>
    </p:extLst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FDF4-AA66-47B7-91F6-AECF31CD502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9233"/>
      </p:ext>
    </p:extLst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92E4-FB95-4FFC-A875-1E1490C55CB3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2697"/>
      </p:ext>
    </p:extLst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6AA3-D624-45D7-9E16-B208AFB1914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09429"/>
      </p:ext>
    </p:extLst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FB90-F93D-4491-BE7C-FD1AB62214B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12815"/>
      </p:ext>
    </p:extLst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E618-D1CE-4CAA-BC74-A696918F350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73342"/>
      </p:ext>
    </p:extLst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8B92-0EB1-41B7-80CB-BA42052C32D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09050"/>
      </p:ext>
    </p:extLst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4377-2F24-48B6-9980-7F0010B833C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68250"/>
      </p:ext>
    </p:extLst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139A-DA49-4AD8-A005-48FE16E77A7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98366"/>
      </p:ext>
    </p:extLst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7AE7-D940-4C13-B623-A47861CA2B2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9355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6ECD-0BBA-41BE-B79F-727EA027A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1580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A7B0-DC85-4F75-BCB5-6AF4B88E10F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77667"/>
      </p:ext>
    </p:extLst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1094-86C4-41B7-B061-FB817104472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77101"/>
      </p:ext>
    </p:extLst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0775-B233-4543-B7C2-81AD048C74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23966"/>
      </p:ext>
    </p:extLst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23DD-1CF6-4F59-B051-2AA2E19EDF2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261"/>
      </p:ext>
    </p:extLst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EC9B-2462-440B-9D8D-D5296BDEEDC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3623"/>
      </p:ext>
    </p:extLst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D5AC-F637-437F-BB53-1F7E2DF4080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63919"/>
      </p:ext>
    </p:extLst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FDF4-AA66-47B7-91F6-AECF31CD502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57973"/>
      </p:ext>
    </p:extLst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92E4-FB95-4FFC-A875-1E1490C55CB3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40335"/>
      </p:ext>
    </p:extLst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6AA3-D624-45D7-9E16-B208AFB1914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19695"/>
      </p:ext>
    </p:extLst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FB90-F93D-4491-BE7C-FD1AB62214B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71718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F212-2723-4816-9B5B-9100A145D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20742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E618-D1CE-4CAA-BC74-A696918F350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00144"/>
      </p:ext>
    </p:extLst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C54-41F5-46DF-A1E8-BD0DF1C64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09529"/>
      </p:ext>
    </p:extLst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169A-42BF-4F58-906E-5D22BDF37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18787"/>
      </p:ext>
    </p:extLst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660C-B22F-4BA6-A0A6-47D8DCFAF2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42082"/>
      </p:ext>
    </p:extLst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E3AC-D1F2-4612-B8C2-C4A1DE8A2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56190"/>
      </p:ext>
    </p:extLst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AB9B-6B72-4073-8857-F80F8AFF0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0668"/>
      </p:ext>
    </p:extLst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927A-32A8-4EC6-8CCA-DA4C5A8E3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67758"/>
      </p:ext>
    </p:extLst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9FE4-8911-4C5A-8015-FEB8C49E4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63877"/>
      </p:ext>
    </p:extLst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3919-95EE-4936-B769-504D739D23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2564"/>
      </p:ext>
    </p:extLst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90CE-069A-43C1-AD90-B84675A9BB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429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FA3B-39FA-4A8E-A32F-7B4A507F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24015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4F78-E929-4381-B4A3-FB1900AC14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70443"/>
      </p:ext>
    </p:extLst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6ECD-0BBA-41BE-B79F-727EA027A3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31472"/>
      </p:ext>
    </p:extLst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F212-2723-4816-9B5B-9100A145D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4377"/>
      </p:ext>
    </p:extLst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FA3B-39FA-4A8E-A32F-7B4A507F5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97740"/>
      </p:ext>
    </p:extLst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B5C4-01CE-4034-9BF8-7F25EC959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47748"/>
      </p:ext>
    </p:extLst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123F-77B4-414B-9823-6ADD8B7F43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61229"/>
      </p:ext>
    </p:extLst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58E8-190F-45DA-A90E-3E88B7052D8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85909"/>
      </p:ext>
    </p:extLst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D191-31B6-49BE-9DF3-ECF1F9E03AB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00761"/>
      </p:ext>
    </p:extLst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177C-8060-47CD-9690-956D41360B2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06107"/>
      </p:ext>
    </p:extLst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148D-FA0A-445F-8845-AE9EAE80559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57456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B5C4-01CE-4034-9BF8-7F25EC959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0649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59D5-5668-4268-AA67-C041F258371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663"/>
      </p:ext>
    </p:extLst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0E8F-438E-4331-BF5C-0652FF5AC15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16115"/>
      </p:ext>
    </p:extLst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6E4A-6F7F-4EFE-97E6-8ECB745A5E7B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11292"/>
      </p:ext>
    </p:extLst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7D7B-48D2-4200-844D-B329B376466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74822"/>
      </p:ext>
    </p:extLst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317D-98E7-4A23-91CE-D86506B9BA5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88077"/>
      </p:ext>
    </p:extLst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7C55-AC03-49C2-9388-4BC82C1C0F7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20857"/>
      </p:ext>
    </p:extLst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B8E1-EBE4-44B4-8937-461B9FDEACA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89517"/>
      </p:ext>
    </p:extLst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36DE-1944-455E-8F9C-81FE338B870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0473"/>
      </p:ext>
    </p:extLst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C44B-1D56-43D9-8B85-8510A419BCA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18550"/>
      </p:ext>
    </p:extLst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4638-E353-4B5D-A70D-F3D80CFC489B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18686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123F-77B4-414B-9823-6ADD8B7F4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18333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2B0F-634D-4D77-B3F9-95257D786AB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75741"/>
      </p:ext>
    </p:extLst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3F60-A023-4AF4-A94A-09900B8D922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29694"/>
      </p:ext>
    </p:extLst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75D1-BA7C-41A3-BA06-DB669DF5307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06756"/>
      </p:ext>
    </p:extLst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7B18D-8580-4F65-8095-7AC7BF2D0C1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73235"/>
      </p:ext>
    </p:extLst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D1AD-538A-4960-BF29-20AA3A531FE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58372"/>
      </p:ext>
    </p:extLst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E82D-B91D-43E0-BE0D-9AF6FDA6753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00063"/>
      </p:ext>
    </p:extLst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0263-542B-45C9-A635-11A777A8FEF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45485"/>
      </p:ext>
    </p:extLst>
  </p:cSld>
  <p:clrMapOvr>
    <a:masterClrMapping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9903-B8A9-48E0-88BA-834D4BD89E8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96698"/>
      </p:ext>
    </p:extLst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1BDC-4A5A-47B3-A88E-9D43BE235A9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384"/>
      </p:ext>
    </p:extLst>
  </p:cSld>
  <p:clrMapOvr>
    <a:masterClrMapping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4CAE-4F87-4256-A94F-9DB99B0BC22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56264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C54-41F5-46DF-A1E8-BD0DF1C64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90672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E240-39AC-45EA-A7E5-2FA276486FC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68803"/>
      </p:ext>
    </p:extLst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74AD-4B7B-4411-A8AA-CA2072B13A9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2193"/>
      </p:ext>
    </p:extLst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0CDE5-7D95-4242-A932-A088DC85C94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06658"/>
      </p:ext>
    </p:extLst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934D-03D6-4BB0-BD15-AF4C1113C6F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04593"/>
      </p:ext>
    </p:extLst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8DC0-E562-4369-ACFD-D83A6CE34C1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4987"/>
      </p:ext>
    </p:extLst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8691-7612-42B9-B5A8-206BCF980A4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05759"/>
      </p:ext>
    </p:extLst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3E519-9BA0-453C-8633-111DF91A5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9CE2EA-2B3E-4715-B0D3-FADF33B57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7778F4-3DAB-45AD-A851-0B1487726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93F0-12CC-4946-B6D9-E13E5312B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794926"/>
      </p:ext>
    </p:extLst>
  </p:cSld>
  <p:clrMapOvr>
    <a:masterClrMapping/>
  </p:clrMapOvr>
  <p:transition>
    <p:zo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B789D6-52F0-4167-9867-8D2862AA6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81DFCA-6FC0-4138-9DF0-583F1EEB9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BDC2AC-EBB5-49E5-8621-F6E616509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FE065-07E9-427F-8670-09CDAB5B4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199701"/>
      </p:ext>
    </p:extLst>
  </p:cSld>
  <p:clrMapOvr>
    <a:masterClrMapping/>
  </p:clrMapOvr>
  <p:transition>
    <p:zo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5937D8-58A4-4DA1-A7F3-1CB210630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8164AB-8275-4831-8088-2370BA2E2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F4EE5-7A4F-4C0F-8C72-65BB7B291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9A6A6-3195-48E2-8704-7CE9D9237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9445"/>
      </p:ext>
    </p:extLst>
  </p:cSld>
  <p:clrMapOvr>
    <a:masterClrMapping/>
  </p:clrMapOvr>
  <p:transition>
    <p:zo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122C0-D641-4CFE-A17E-04DA2DE2DF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9650D-C359-4C40-A10E-8E24A8E6C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4B009-C72A-44D5-8349-1FBADCC31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3601-1FB1-4D30-B427-B352867EB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054177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169A-42BF-4F58-906E-5D22BDF37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1720"/>
      </p:ext>
    </p:extLst>
  </p:cSld>
  <p:clrMapOvr>
    <a:masterClrMapping/>
  </p:clrMapOvr>
  <p:transition>
    <p:zo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C19178-3918-43FB-AEC2-BF760F068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133866-C96C-458F-A76C-B503EA0F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46627A-CFB5-405F-80BA-0E9C1BF2C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BCE63-92F5-4452-B853-D9C84AE28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469537"/>
      </p:ext>
    </p:extLst>
  </p:cSld>
  <p:clrMapOvr>
    <a:masterClrMapping/>
  </p:clrMapOvr>
  <p:transition>
    <p:zo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B362AC-E3EC-4EC2-BD30-EE51274EF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123358-F04E-4BE3-8E82-38CBCD63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C24F28-FC92-4A96-8AB0-BA0766185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5B300-1FEA-4947-B25D-A3EF0EF92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659698"/>
      </p:ext>
    </p:extLst>
  </p:cSld>
  <p:clrMapOvr>
    <a:masterClrMapping/>
  </p:clrMapOvr>
  <p:transition>
    <p:zo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7E5A2D-2F1A-458B-84D7-6E027F14B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D45694-A655-4A50-AE85-D2F85E133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0D8C96-B1A7-4362-A685-9CFF32C5E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22D5-8322-4BB5-9A70-DF35F2B59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447240"/>
      </p:ext>
    </p:extLst>
  </p:cSld>
  <p:clrMapOvr>
    <a:masterClrMapping/>
  </p:clrMapOvr>
  <p:transition>
    <p:zo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67992-166D-4567-94E4-6B280CF00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60BE94-C745-4E9F-A059-E5EFF6AB17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25E99-5CD8-4151-94D6-683250D7A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6E72E-AE15-4EA8-92F8-D6ED0B47D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480465"/>
      </p:ext>
    </p:extLst>
  </p:cSld>
  <p:clrMapOvr>
    <a:masterClrMapping/>
  </p:clrMapOvr>
  <p:transition>
    <p:zo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3FCC9-D55A-4B37-BEDA-8A226C1DD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A1DFE-5A92-4928-9B8A-DEBC2050B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15168-6E4E-46FC-8974-2C66CF05C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A50A-74A7-4071-87D7-232C08D77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068105"/>
      </p:ext>
    </p:extLst>
  </p:cSld>
  <p:clrMapOvr>
    <a:masterClrMapping/>
  </p:clrMapOvr>
  <p:transition>
    <p:zo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C38612-4C87-4C38-966D-F2A4B2076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254A65-C9E4-42C3-A17D-D5D7A4F16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03D437-122B-469F-B77E-CC72B1961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E4EF-50AD-40AC-ACCE-A52939DC2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00056"/>
      </p:ext>
    </p:extLst>
  </p:cSld>
  <p:clrMapOvr>
    <a:masterClrMapping/>
  </p:clrMapOvr>
  <p:transition>
    <p:zo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6040BA-FB03-4056-BDF4-5CB102D37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9953AC-0829-416F-B478-B0684CB34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3697AF-CDB9-41FB-B2E0-DF0BB3800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C2DE-E590-49A3-A663-7F76F527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540907"/>
      </p:ext>
    </p:extLst>
  </p:cSld>
  <p:clrMapOvr>
    <a:masterClrMapping/>
  </p:clrMapOvr>
  <p:transition>
    <p:zo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B91A25-3110-498D-A2B3-AAA082E53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BD8D85-7133-40B0-842E-F87671C75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DAF4E6-6ED6-4B24-9A3A-F385AB30B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AF099-422E-4361-B4BC-4C2D8CBB1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593905"/>
      </p:ext>
    </p:extLst>
  </p:cSld>
  <p:clrMapOvr>
    <a:masterClrMapping/>
  </p:clrMapOvr>
  <p:transition>
    <p:zo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4BCE1A-BA58-4538-BB15-169017320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A774FA6-936D-4F1A-A924-AEEACA38E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132092B-BCF7-49CE-9E00-353478414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9BB1-F7B3-466A-9816-4143743A6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724290"/>
      </p:ext>
    </p:extLst>
  </p:cSld>
  <p:clrMapOvr>
    <a:masterClrMapping/>
  </p:clrMapOvr>
  <p:transition>
    <p:zo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630B9C-D412-44D3-BA8F-0F36E7E9E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834F61-62E3-45F3-9872-05D894E46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85FA19-2A5E-4129-A626-25B947FB7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ADF6-D457-45F8-A757-C595DB503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281427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660C-B22F-4BA6-A0A6-47D8DCFAF2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0211"/>
      </p:ext>
    </p:extLst>
  </p:cSld>
  <p:clrMapOvr>
    <a:masterClrMapping/>
  </p:clrMapOvr>
  <p:transition>
    <p:zo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79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833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421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948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638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514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679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0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756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8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E3AC-D1F2-4612-B8C2-C4A1DE8A2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69562"/>
      </p:ext>
    </p:extLst>
  </p:cSld>
  <p:clrMapOvr>
    <a:masterClrMapping/>
  </p:clrMapOvr>
  <p:transition>
    <p:zo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190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1944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1716-B5D3-453C-8443-1DFBBBA65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82173"/>
      </p:ext>
    </p:extLst>
  </p:cSld>
  <p:clrMapOvr>
    <a:masterClrMapping/>
  </p:clrMapOvr>
  <p:transition>
    <p:zo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96F01-6514-4C13-AAC2-C69BA21D6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22676"/>
      </p:ext>
    </p:extLst>
  </p:cSld>
  <p:clrMapOvr>
    <a:masterClrMapping/>
  </p:clrMapOvr>
  <p:transition>
    <p:zo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BAA1-D5B5-4C17-9ECB-0F8381088F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09712"/>
      </p:ext>
    </p:extLst>
  </p:cSld>
  <p:clrMapOvr>
    <a:masterClrMapping/>
  </p:clrMapOvr>
  <p:transition>
    <p:zo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2B46D-F593-4693-8856-4D84EF5D56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69421"/>
      </p:ext>
    </p:extLst>
  </p:cSld>
  <p:clrMapOvr>
    <a:masterClrMapping/>
  </p:clrMapOvr>
  <p:transition>
    <p:zo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16680-B87A-4430-A080-B0A8D3461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06186"/>
      </p:ext>
    </p:extLst>
  </p:cSld>
  <p:clrMapOvr>
    <a:masterClrMapping/>
  </p:clrMapOvr>
  <p:transition>
    <p:zo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687D-7606-4D91-B473-EE43D43052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54058"/>
      </p:ext>
    </p:extLst>
  </p:cSld>
  <p:clrMapOvr>
    <a:masterClrMapping/>
  </p:clrMapOvr>
  <p:transition>
    <p:zo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C75E-613C-4A52-9DF2-5CF5FB5BE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59311"/>
      </p:ext>
    </p:extLst>
  </p:cSld>
  <p:clrMapOvr>
    <a:masterClrMapping/>
  </p:clrMapOvr>
  <p:transition>
    <p:zoom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C0AE-40EC-4F25-8B3A-88AE19ED4A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5163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169A-42BF-4F58-906E-5D22BDF37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39918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AB9B-6B72-4073-8857-F80F8AFF0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82693"/>
      </p:ext>
    </p:extLst>
  </p:cSld>
  <p:clrMapOvr>
    <a:masterClrMapping/>
  </p:clrMapOvr>
  <p:transition>
    <p:zo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30B0-3DBC-405F-87CA-27C7342F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50833"/>
      </p:ext>
    </p:extLst>
  </p:cSld>
  <p:clrMapOvr>
    <a:masterClrMapping/>
  </p:clrMapOvr>
  <p:transition>
    <p:zo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4FFC-AAA8-4A1E-8352-8CAC35AB2B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34866"/>
      </p:ext>
    </p:extLst>
  </p:cSld>
  <p:clrMapOvr>
    <a:masterClrMapping/>
  </p:clrMapOvr>
  <p:transition>
    <p:zo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DB9D-F21F-4863-B4CC-A18CCE460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82405"/>
      </p:ext>
    </p:extLst>
  </p:cSld>
  <p:clrMapOvr>
    <a:masterClrMapping/>
  </p:clrMapOvr>
  <p:transition>
    <p:zo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B4B99-DA78-4626-A5C6-3CC1055A92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5680"/>
      </p:ext>
    </p:extLst>
  </p:cSld>
  <p:clrMapOvr>
    <a:masterClrMapping/>
  </p:clrMapOvr>
  <p:transition>
    <p:zoom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DA83-73A8-414F-B1A4-EC2BBBC8EC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84483"/>
      </p:ext>
    </p:extLst>
  </p:cSld>
  <p:clrMapOvr>
    <a:masterClrMapping/>
  </p:clrMapOvr>
  <p:transition>
    <p:zoom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17EB-8B64-49AF-B1D7-8D0920AA3E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57153"/>
      </p:ext>
    </p:extLst>
  </p:cSld>
  <p:clrMapOvr>
    <a:masterClrMapping/>
  </p:clrMapOvr>
  <p:transition>
    <p:zoom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F931-8F06-4F90-AC52-FFE6894F7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628"/>
      </p:ext>
    </p:extLst>
  </p:cSld>
  <p:clrMapOvr>
    <a:masterClrMapping/>
  </p:clrMapOvr>
  <p:transition>
    <p:zoom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84BFF-8E5D-4A73-BE18-DE3AB9AA4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61146"/>
      </p:ext>
    </p:extLst>
  </p:cSld>
  <p:clrMapOvr>
    <a:masterClrMapping/>
  </p:clrMapOvr>
  <p:transition>
    <p:zoom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1149-3557-4034-BBD0-6D580680D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23643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927A-32A8-4EC6-8CCA-DA4C5A8E3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96653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9FE4-8911-4C5A-8015-FEB8C49E4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13569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3919-95EE-4936-B769-504D739D23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58167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90CE-069A-43C1-AD90-B84675A9BB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64933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4F78-E929-4381-B4A3-FB1900AC14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95166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6ECD-0BBA-41BE-B79F-727EA027A3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86859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F212-2723-4816-9B5B-9100A145D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99764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FA3B-39FA-4A8E-A32F-7B4A507F5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89994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B5C4-01CE-4034-9BF8-7F25EC959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7092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660C-B22F-4BA6-A0A6-47D8DCFAF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3633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123F-77B4-414B-9823-6ADD8B7F43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49001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C54-41F5-46DF-A1E8-BD0DF1C64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76934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169A-42BF-4F58-906E-5D22BDF37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27159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660C-B22F-4BA6-A0A6-47D8DCFAF2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10014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E3AC-D1F2-4612-B8C2-C4A1DE8A2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36595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AB9B-6B72-4073-8857-F80F8AFF0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93703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927A-32A8-4EC6-8CCA-DA4C5A8E3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6306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9FE4-8911-4C5A-8015-FEB8C49E4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927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3919-95EE-4936-B769-504D739D23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83865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90CE-069A-43C1-AD90-B84675A9BB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4656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E3AC-D1F2-4612-B8C2-C4A1DE8A2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2109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4F78-E929-4381-B4A3-FB1900AC14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8071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6ECD-0BBA-41BE-B79F-727EA027A3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59285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F212-2723-4816-9B5B-9100A145D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6585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FA3B-39FA-4A8E-A32F-7B4A507F5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3536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B5C4-01CE-4034-9BF8-7F25EC959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24069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123F-77B4-414B-9823-6ADD8B7F43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02469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8E44-29B1-4D74-BAF6-78788995ED4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28038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CD78-C027-4785-936C-D1242555BA9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09523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59DB-1C8E-4916-9C29-151AB4EEA22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8113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7F53-52D7-4060-9BAE-626CB0D5A09B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901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AB9B-6B72-4073-8857-F80F8AFF0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4741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9981-F3A6-42EC-A897-AF59E31F34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45708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FA61-55F7-4000-AC0F-EB304567263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4117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CF57-255A-4BA2-8FAF-66BD41C7100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78982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1B35-85B8-4D70-BCFA-AB49CBD376C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94734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D0E7-5789-44F5-B31A-047E71C03A7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27166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D392-EE71-41FA-B2F7-6CF81CBF7DA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32015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CBCA-51BF-4F2C-B0E2-37F1EA8F5F0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23788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F05E-3BD7-4E3F-8982-36B9CF97E71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29093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543F-69A1-4DDF-B042-E10C046C557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32522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47C1-A924-4395-B5C7-AB1AA384805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7478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927A-32A8-4EC6-8CCA-DA4C5A8E3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66398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CF9A-FAC3-4326-B0CB-6F1BC6DFC25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79829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8E44-29B1-4D74-BAF6-78788995ED4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14145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CD78-C027-4785-936C-D1242555BA9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89946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59DB-1C8E-4916-9C29-151AB4EEA22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10281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7F53-52D7-4060-9BAE-626CB0D5A09B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43934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9981-F3A6-42EC-A897-AF59E31F34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87896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FA61-55F7-4000-AC0F-EB304567263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96709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CF57-255A-4BA2-8FAF-66BD41C7100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28403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1B35-85B8-4D70-BCFA-AB49CBD376C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59464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D0E7-5789-44F5-B31A-047E71C03A7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1843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9FE4-8911-4C5A-8015-FEB8C49E4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002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D392-EE71-41FA-B2F7-6CF81CBF7DA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86263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CBCA-51BF-4F2C-B0E2-37F1EA8F5F0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8055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F05E-3BD7-4E3F-8982-36B9CF97E71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22184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543F-69A1-4DDF-B042-E10C046C557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35680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47C1-A924-4395-B5C7-AB1AA384805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26063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CF9A-FAC3-4326-B0CB-6F1BC6DFC25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57062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8B92-0EB1-41B7-80CB-BA42052C32D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83087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4377-2F24-48B6-9980-7F0010B833C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66948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139A-DA49-4AD8-A005-48FE16E77A7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8417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7AE7-D940-4C13-B623-A47861CA2B2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5303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3919-95EE-4936-B769-504D739D2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13665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A7B0-DC85-4F75-BCB5-6AF4B88E10F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8529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1094-86C4-41B7-B061-FB817104472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5960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0775-B233-4543-B7C2-81AD048C74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57575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23DD-1CF6-4F59-B051-2AA2E19EDF2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9377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EC9B-2462-440B-9D8D-D5296BDEEDC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84040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D5AC-F637-437F-BB53-1F7E2DF4080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3129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FDF4-AA66-47B7-91F6-AECF31CD502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28953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92E4-FB95-4FFC-A875-1E1490C55CB3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56936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6AA3-D624-45D7-9E16-B208AFB1914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93724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FB90-F93D-4491-BE7C-FD1AB62214B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7184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90CE-069A-43C1-AD90-B84675A9B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66188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E618-D1CE-4CAA-BC74-A696918F350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2644"/>
      </p:ext>
    </p:extLst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8B92-0EB1-41B7-80CB-BA42052C32D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6050"/>
      </p:ext>
    </p:extLst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4377-2F24-48B6-9980-7F0010B833C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02761"/>
      </p:ext>
    </p:extLst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139A-DA49-4AD8-A005-48FE16E77A7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622"/>
      </p:ext>
    </p:extLst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7AE7-D940-4C13-B623-A47861CA2B2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63400"/>
      </p:ext>
    </p:extLst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A7B0-DC85-4F75-BCB5-6AF4B88E10F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20326"/>
      </p:ext>
    </p:extLst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1094-86C4-41B7-B061-FB817104472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73497"/>
      </p:ext>
    </p:extLst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0775-B233-4543-B7C2-81AD048C74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3735"/>
      </p:ext>
    </p:extLst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23DD-1CF6-4F59-B051-2AA2E19EDF2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97471"/>
      </p:ext>
    </p:extLst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EC9B-2462-440B-9D8D-D5296BDEEDC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595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C58146-8CB2-4788-BCDD-E83870E9A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828B98-06B2-4752-AAC4-73FB5223325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6091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  <p:sldLayoutId id="2147484372" r:id="rId13"/>
    <p:sldLayoutId id="2147484373" r:id="rId14"/>
    <p:sldLayoutId id="2147484374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9E1DFF-A24B-4D44-B0B2-04B5B849ADF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942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B1421B-C415-4E70-935D-ADA4E3D6B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DD6DC1-D08D-4884-9A02-9820B2B61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3C974E4D-BB37-4FB8-958E-EECA50F1DB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070D433D-A3C6-4497-8377-AA044F0157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64223023-A20C-4B07-85E4-3C82488101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6D20847-3295-44A9-AAD5-CA6CD1035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54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129345-C8CA-41DC-8AA6-CC586D1A9E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4BF377-2255-482D-99FE-BF7D3C7989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2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AB1E70-5B95-4036-8978-AF47690EB0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9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  <p:sldLayoutId id="2147484432" r:id="rId13"/>
    <p:sldLayoutId id="2147484433" r:id="rId14"/>
    <p:sldLayoutId id="2147484434" r:id="rId15"/>
    <p:sldLayoutId id="2147484435" r:id="rId16"/>
    <p:sldLayoutId id="2147484436" r:id="rId17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C58146-8CB2-4788-BCDD-E83870E9A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C58146-8CB2-4788-BCDD-E83870E9A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0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76FCFB-3502-4CF3-9C72-739C73A6A8D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903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76FCFB-3502-4CF3-9C72-739C73A6A8D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352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EB084-D163-4705-8A17-FA1A78940F9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274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EB084-D163-4705-8A17-FA1A78940F9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594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EB084-D163-4705-8A17-FA1A78940F9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51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78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C58146-8CB2-4788-BCDD-E83870E9A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6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image" Target="../media/image14.jp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3.wmf"/><Relationship Id="rId3" Type="http://schemas.openxmlformats.org/officeDocument/2006/relationships/image" Target="../media/image14.jp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7.wmf"/><Relationship Id="rId5" Type="http://schemas.openxmlformats.org/officeDocument/2006/relationships/image" Target="../media/image9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18.wmf"/><Relationship Id="rId3" Type="http://schemas.openxmlformats.org/officeDocument/2006/relationships/image" Target="../media/image14.jp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3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0.wmf"/><Relationship Id="rId3" Type="http://schemas.openxmlformats.org/officeDocument/2006/relationships/image" Target="../media/image14.jp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3.wmf"/><Relationship Id="rId5" Type="http://schemas.openxmlformats.org/officeDocument/2006/relationships/image" Target="../media/image9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4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6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2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7.bin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1.png"/><Relationship Id="rId4" Type="http://schemas.openxmlformats.org/officeDocument/2006/relationships/image" Target="../media/image68.wmf"/><Relationship Id="rId9" Type="http://schemas.openxmlformats.org/officeDocument/2006/relationships/image" Target="../media/image7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6.png"/><Relationship Id="rId4" Type="http://schemas.openxmlformats.org/officeDocument/2006/relationships/image" Target="../media/image75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7" Type="http://schemas.openxmlformats.org/officeDocument/2006/relationships/image" Target="../media/image79.gi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7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image" Target="../media/image81.jp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84.jp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5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8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90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93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9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71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9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image" Target="../media/image81.jp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0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image" Target="../media/image71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98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9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9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91.xml"/><Relationship Id="rId4" Type="http://schemas.openxmlformats.org/officeDocument/2006/relationships/image" Target="../media/image10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9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9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slideLayout" Target="../slideLayouts/slideLayout198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97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0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3" Type="http://schemas.openxmlformats.org/officeDocument/2006/relationships/image" Target="../media/image14.jp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1" name="Rectangle 3"/>
          <p:cNvSpPr>
            <a:spLocks noChangeArrowheads="1"/>
          </p:cNvSpPr>
          <p:nvPr/>
        </p:nvSpPr>
        <p:spPr bwMode="auto">
          <a:xfrm>
            <a:off x="4462463" y="4652963"/>
            <a:ext cx="4681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</p:txBody>
      </p:sp>
      <p:sp>
        <p:nvSpPr>
          <p:cNvPr id="1358853" name="Rectangle 5"/>
          <p:cNvSpPr>
            <a:spLocks noChangeArrowheads="1"/>
          </p:cNvSpPr>
          <p:nvPr/>
        </p:nvSpPr>
        <p:spPr bwMode="auto">
          <a:xfrm>
            <a:off x="-252413" y="5486400"/>
            <a:ext cx="92170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</a:t>
            </a:r>
            <a:b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</a:b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388" y="333375"/>
            <a:ext cx="8785225" cy="6119813"/>
          </a:xfrm>
          <a:prstGeom prst="rect">
            <a:avLst/>
          </a:prstGeom>
          <a:noFill/>
          <a:ln w="57150">
            <a:solidFill>
              <a:srgbClr val="FFFF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46050" y="2636912"/>
            <a:ext cx="9217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Cosmology,  </a:t>
            </a:r>
          </a:p>
          <a:p>
            <a:pPr algn="ctr">
              <a:defRPr/>
            </a:pPr>
            <a:r>
              <a:rPr lang="en-US" sz="30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lect. </a:t>
            </a:r>
            <a:r>
              <a:rPr lang="en-US" sz="3000" b="1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</a:t>
            </a:r>
            <a:endParaRPr lang="en-US" sz="3000" b="1" dirty="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>
              <a:defRPr/>
            </a:pPr>
            <a:endParaRPr lang="en-US" sz="4000" b="1" dirty="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>
              <a:defRPr/>
            </a:pPr>
            <a:endParaRPr lang="en-US" sz="4000" b="1" dirty="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>
              <a:defRPr/>
            </a:pPr>
            <a:endParaRPr lang="en-US" sz="4000" b="1" dirty="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Curved Cosmos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&amp;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Observational Cosmology</a:t>
            </a:r>
          </a:p>
        </p:txBody>
      </p:sp>
    </p:spTree>
    <p:extLst>
      <p:ext uri="{BB962C8B-B14F-4D97-AF65-F5344CB8AC3E}">
        <p14:creationId xmlns:p14="http://schemas.microsoft.com/office/powerpoint/2010/main" val="2937996636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0CDBF-DE01-4541-A7C6-C34C4317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27566"/>
            <a:ext cx="7329386" cy="4104456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DF0A11-27E4-4607-8AEE-91996A51971A}"/>
              </a:ext>
            </a:extLst>
          </p:cNvPr>
          <p:cNvSpPr/>
          <p:nvPr/>
        </p:nvSpPr>
        <p:spPr>
          <a:xfrm>
            <a:off x="4327995" y="2911258"/>
            <a:ext cx="3108895" cy="12526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FCA2B-B9CC-4245-BF16-DCA046B1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95" y="229549"/>
            <a:ext cx="8229600" cy="1143000"/>
          </a:xfrm>
        </p:spPr>
        <p:txBody>
          <a:bodyPr/>
          <a:lstStyle/>
          <a:p>
            <a:r>
              <a:rPr lang="en-US" b="1" dirty="0"/>
              <a:t>Spherical Surface Distances:</a:t>
            </a:r>
            <a:br>
              <a:rPr lang="en-US" b="1" dirty="0"/>
            </a:br>
            <a:r>
              <a:rPr lang="en-US" sz="3000" b="1" dirty="0"/>
              <a:t>alternative – geodetic distance x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789C3C-6044-4353-B502-63C82E2E4488}"/>
              </a:ext>
            </a:extLst>
          </p:cNvPr>
          <p:cNvSpPr/>
          <p:nvPr/>
        </p:nvSpPr>
        <p:spPr>
          <a:xfrm>
            <a:off x="4273137" y="4437112"/>
            <a:ext cx="3038499" cy="1368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0B337-C783-4767-9772-CD42D8D6FF17}"/>
              </a:ext>
            </a:extLst>
          </p:cNvPr>
          <p:cNvSpPr/>
          <p:nvPr/>
        </p:nvSpPr>
        <p:spPr>
          <a:xfrm>
            <a:off x="4247952" y="2282609"/>
            <a:ext cx="944503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62490-874F-412A-A575-EC75C0830796}"/>
              </a:ext>
            </a:extLst>
          </p:cNvPr>
          <p:cNvSpPr/>
          <p:nvPr/>
        </p:nvSpPr>
        <p:spPr>
          <a:xfrm>
            <a:off x="3979520" y="1733812"/>
            <a:ext cx="944503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CC3C6D-9E20-4608-BA49-3B369CA78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32540"/>
              </p:ext>
            </p:extLst>
          </p:nvPr>
        </p:nvGraphicFramePr>
        <p:xfrm>
          <a:off x="4327995" y="2524148"/>
          <a:ext cx="203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43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CC3C6D-9E20-4608-BA49-3B369CA782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995" y="2524148"/>
                        <a:ext cx="2032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40BC4E-4BD2-4001-8F09-999D5C6AF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6484" y="1968284"/>
          <a:ext cx="384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44" name="Equation" r:id="rId6" imgW="215640" imgH="203040" progId="Equation.DSMT4">
                  <p:embed/>
                </p:oleObj>
              </mc:Choice>
              <mc:Fallback>
                <p:oleObj name="Equation" r:id="rId6" imgW="2156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40BC4E-4BD2-4001-8F09-999D5C6AF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484" y="1968284"/>
                        <a:ext cx="384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B782E7-2B8F-432C-B677-67EFC8D41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547332"/>
              </p:ext>
            </p:extLst>
          </p:nvPr>
        </p:nvGraphicFramePr>
        <p:xfrm>
          <a:off x="3635896" y="3994696"/>
          <a:ext cx="2046191" cy="30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45" name="Equation" r:id="rId8" imgW="1523880" imgH="228600" progId="Equation.DSMT4">
                  <p:embed/>
                </p:oleObj>
              </mc:Choice>
              <mc:Fallback>
                <p:oleObj name="Equation" r:id="rId8" imgW="15238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B782E7-2B8F-432C-B677-67EFC8D41F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994696"/>
                        <a:ext cx="2046191" cy="305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46F415C-D719-4B80-A43F-7BBA571A2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059207"/>
              </p:ext>
            </p:extLst>
          </p:nvPr>
        </p:nvGraphicFramePr>
        <p:xfrm>
          <a:off x="5902310" y="1509171"/>
          <a:ext cx="3069159" cy="240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46" name="Equation" r:id="rId10" imgW="2806560" imgH="2247840" progId="Equation.DSMT4">
                  <p:embed/>
                </p:oleObj>
              </mc:Choice>
              <mc:Fallback>
                <p:oleObj name="Equation" r:id="rId10" imgW="2806560" imgH="22478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46F415C-D719-4B80-A43F-7BBA571A2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10" y="1509171"/>
                        <a:ext cx="3069159" cy="2401538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DAEBA2-D63F-46A1-81E1-3487BFC46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72383"/>
              </p:ext>
            </p:extLst>
          </p:nvPr>
        </p:nvGraphicFramePr>
        <p:xfrm>
          <a:off x="4451771" y="3125116"/>
          <a:ext cx="768301" cy="23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47" name="Equation" r:id="rId12" imgW="647640" imgH="203040" progId="Equation.DSMT4">
                  <p:embed/>
                </p:oleObj>
              </mc:Choice>
              <mc:Fallback>
                <p:oleObj name="Equation" r:id="rId12" imgW="6476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7DAEBA2-D63F-46A1-81E1-3487BFC46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771" y="3125116"/>
                        <a:ext cx="768301" cy="239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>
            <a:extLst>
              <a:ext uri="{FF2B5EF4-FFF2-40B4-BE49-F238E27FC236}">
                <a16:creationId xmlns:a16="http://schemas.microsoft.com/office/drawing/2014/main" id="{4EC99F0E-A947-4890-AE4E-CE2EDEEE4BDA}"/>
              </a:ext>
            </a:extLst>
          </p:cNvPr>
          <p:cNvSpPr/>
          <p:nvPr/>
        </p:nvSpPr>
        <p:spPr>
          <a:xfrm>
            <a:off x="5076056" y="4934315"/>
            <a:ext cx="288032" cy="13750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675DA3B-9757-47A9-A904-C080CBC63287}"/>
              </a:ext>
            </a:extLst>
          </p:cNvPr>
          <p:cNvSpPr/>
          <p:nvPr/>
        </p:nvSpPr>
        <p:spPr>
          <a:xfrm>
            <a:off x="5220072" y="5039187"/>
            <a:ext cx="216024" cy="1263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72761BC-3702-4830-8D28-82469F662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158447"/>
              </p:ext>
            </p:extLst>
          </p:nvPr>
        </p:nvGraphicFramePr>
        <p:xfrm>
          <a:off x="5896664" y="4035500"/>
          <a:ext cx="3069159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48" name="Equation" r:id="rId14" imgW="1726920" imgH="1574640" progId="Equation.DSMT4">
                  <p:embed/>
                </p:oleObj>
              </mc:Choice>
              <mc:Fallback>
                <p:oleObj name="Equation" r:id="rId14" imgW="1726920" imgH="1574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46F415C-D719-4B80-A43F-7BBA571A2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664" y="4035500"/>
                        <a:ext cx="3069159" cy="263842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02864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0CDBF-DE01-4541-A7C6-C34C4317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27566"/>
            <a:ext cx="7329386" cy="4104456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DF0A11-27E4-4607-8AEE-91996A51971A}"/>
              </a:ext>
            </a:extLst>
          </p:cNvPr>
          <p:cNvSpPr/>
          <p:nvPr/>
        </p:nvSpPr>
        <p:spPr>
          <a:xfrm>
            <a:off x="4327995" y="2911258"/>
            <a:ext cx="3108895" cy="12526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FCA2B-B9CC-4245-BF16-DCA046B1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77" y="-171400"/>
            <a:ext cx="8229600" cy="1143000"/>
          </a:xfrm>
        </p:spPr>
        <p:txBody>
          <a:bodyPr/>
          <a:lstStyle/>
          <a:p>
            <a:r>
              <a:rPr lang="en-US" b="1" dirty="0"/>
              <a:t>Spherical Space Distances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789C3C-6044-4353-B502-63C82E2E4488}"/>
              </a:ext>
            </a:extLst>
          </p:cNvPr>
          <p:cNvSpPr/>
          <p:nvPr/>
        </p:nvSpPr>
        <p:spPr>
          <a:xfrm>
            <a:off x="4273137" y="4437112"/>
            <a:ext cx="3038499" cy="1368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0B337-C783-4767-9772-CD42D8D6FF17}"/>
              </a:ext>
            </a:extLst>
          </p:cNvPr>
          <p:cNvSpPr/>
          <p:nvPr/>
        </p:nvSpPr>
        <p:spPr>
          <a:xfrm>
            <a:off x="4247952" y="2282609"/>
            <a:ext cx="944503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62490-874F-412A-A575-EC75C0830796}"/>
              </a:ext>
            </a:extLst>
          </p:cNvPr>
          <p:cNvSpPr/>
          <p:nvPr/>
        </p:nvSpPr>
        <p:spPr>
          <a:xfrm>
            <a:off x="3979520" y="1733812"/>
            <a:ext cx="944503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CC3C6D-9E20-4608-BA49-3B369CA782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7995" y="2524148"/>
          <a:ext cx="203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1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CC3C6D-9E20-4608-BA49-3B369CA782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995" y="2524148"/>
                        <a:ext cx="2032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40BC4E-4BD2-4001-8F09-999D5C6AF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6484" y="1968284"/>
          <a:ext cx="384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2" name="Equation" r:id="rId6" imgW="215640" imgH="203040" progId="Equation.DSMT4">
                  <p:embed/>
                </p:oleObj>
              </mc:Choice>
              <mc:Fallback>
                <p:oleObj name="Equation" r:id="rId6" imgW="2156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40BC4E-4BD2-4001-8F09-999D5C6AF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484" y="1968284"/>
                        <a:ext cx="384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B782E7-2B8F-432C-B677-67EFC8D41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0024" y="3612040"/>
          <a:ext cx="2719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3" name="Equation" r:id="rId8" imgW="1523880" imgH="228600" progId="Equation.DSMT4">
                  <p:embed/>
                </p:oleObj>
              </mc:Choice>
              <mc:Fallback>
                <p:oleObj name="Equation" r:id="rId8" imgW="15238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B782E7-2B8F-432C-B677-67EFC8D41F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024" y="3612040"/>
                        <a:ext cx="27193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46F415C-D719-4B80-A43F-7BBA571A27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3928" y="4956205"/>
          <a:ext cx="4589925" cy="146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4" name="Equation" r:id="rId10" imgW="2730240" imgH="876240" progId="Equation.DSMT4">
                  <p:embed/>
                </p:oleObj>
              </mc:Choice>
              <mc:Fallback>
                <p:oleObj name="Equation" r:id="rId10" imgW="2730240" imgH="8762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46F415C-D719-4B80-A43F-7BBA571A2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956205"/>
                        <a:ext cx="4589925" cy="1468657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DAEBA2-D63F-46A1-81E1-3487BFC46A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1771" y="3004320"/>
          <a:ext cx="1155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5" name="Equation" r:id="rId12" imgW="647640" imgH="203040" progId="Equation.DSMT4">
                  <p:embed/>
                </p:oleObj>
              </mc:Choice>
              <mc:Fallback>
                <p:oleObj name="Equation" r:id="rId12" imgW="6476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7DAEBA2-D63F-46A1-81E1-3487BFC46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771" y="3004320"/>
                        <a:ext cx="11557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>
            <a:extLst>
              <a:ext uri="{FF2B5EF4-FFF2-40B4-BE49-F238E27FC236}">
                <a16:creationId xmlns:a16="http://schemas.microsoft.com/office/drawing/2014/main" id="{4EC99F0E-A947-4890-AE4E-CE2EDEEE4BDA}"/>
              </a:ext>
            </a:extLst>
          </p:cNvPr>
          <p:cNvSpPr/>
          <p:nvPr/>
        </p:nvSpPr>
        <p:spPr>
          <a:xfrm>
            <a:off x="5076056" y="4934315"/>
            <a:ext cx="288032" cy="13750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675DA3B-9757-47A9-A904-C080CBC63287}"/>
              </a:ext>
            </a:extLst>
          </p:cNvPr>
          <p:cNvSpPr/>
          <p:nvPr/>
        </p:nvSpPr>
        <p:spPr>
          <a:xfrm>
            <a:off x="5220072" y="5039187"/>
            <a:ext cx="216024" cy="1263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9540FF99-E716-47F0-9EE1-E8D94E916D19}"/>
              </a:ext>
            </a:extLst>
          </p:cNvPr>
          <p:cNvSpPr/>
          <p:nvPr/>
        </p:nvSpPr>
        <p:spPr>
          <a:xfrm>
            <a:off x="5135351" y="5039202"/>
            <a:ext cx="291364" cy="127011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54F2F949-E2A2-45F5-AA6D-CE9A818C01F7}"/>
              </a:ext>
            </a:extLst>
          </p:cNvPr>
          <p:cNvSpPr/>
          <p:nvPr/>
        </p:nvSpPr>
        <p:spPr>
          <a:xfrm>
            <a:off x="8046325" y="2042721"/>
            <a:ext cx="360040" cy="2756860"/>
          </a:xfrm>
          <a:prstGeom prst="upArrow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2026AD5-4C3C-44AD-9EF9-A4CE159B9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586821"/>
              </p:ext>
            </p:extLst>
          </p:nvPr>
        </p:nvGraphicFramePr>
        <p:xfrm>
          <a:off x="4029628" y="907408"/>
          <a:ext cx="43767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6" name="Equation" r:id="rId14" imgW="2603160" imgH="431640" progId="Equation.DSMT4">
                  <p:embed/>
                </p:oleObj>
              </mc:Choice>
              <mc:Fallback>
                <p:oleObj name="Equation" r:id="rId14" imgW="260316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46F415C-D719-4B80-A43F-7BBA571A2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628" y="907408"/>
                        <a:ext cx="4376737" cy="7239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2DB0866-8DE1-4B6E-BAA8-392FB65CB520}"/>
              </a:ext>
            </a:extLst>
          </p:cNvPr>
          <p:cNvSpPr txBox="1"/>
          <p:nvPr/>
        </p:nvSpPr>
        <p:spPr>
          <a:xfrm>
            <a:off x="4595625" y="1664917"/>
            <a:ext cx="350043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Spherical surface is a 2-D section through an isotropic curved 3D space: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generalization to 3D solid angle (</a:t>
            </a:r>
            <a:r>
              <a:rPr kumimoji="0" lang="el-GR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θ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,</a:t>
            </a:r>
            <a:r>
              <a:rPr kumimoji="0" lang="el-GR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φ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21439424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0CDBF-DE01-4541-A7C6-C34C4317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27566"/>
            <a:ext cx="7329386" cy="4104456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DF0A11-27E4-4607-8AEE-91996A51971A}"/>
              </a:ext>
            </a:extLst>
          </p:cNvPr>
          <p:cNvSpPr/>
          <p:nvPr/>
        </p:nvSpPr>
        <p:spPr>
          <a:xfrm>
            <a:off x="4327995" y="2911258"/>
            <a:ext cx="3108895" cy="12526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FCA2B-B9CC-4245-BF16-DCA046B1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24" y="-66841"/>
            <a:ext cx="8229600" cy="1143000"/>
          </a:xfrm>
        </p:spPr>
        <p:txBody>
          <a:bodyPr/>
          <a:lstStyle/>
          <a:p>
            <a:r>
              <a:rPr lang="en-US" b="1" dirty="0"/>
              <a:t>Spherical Space Distances</a:t>
            </a:r>
            <a:br>
              <a:rPr lang="en-US" b="1" dirty="0"/>
            </a:br>
            <a:r>
              <a:rPr lang="en-US" sz="3000" b="1" dirty="0"/>
              <a:t>alternative: geodetic distance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0B337-C783-4767-9772-CD42D8D6FF17}"/>
              </a:ext>
            </a:extLst>
          </p:cNvPr>
          <p:cNvSpPr/>
          <p:nvPr/>
        </p:nvSpPr>
        <p:spPr>
          <a:xfrm>
            <a:off x="4247952" y="2282609"/>
            <a:ext cx="944503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62490-874F-412A-A575-EC75C0830796}"/>
              </a:ext>
            </a:extLst>
          </p:cNvPr>
          <p:cNvSpPr/>
          <p:nvPr/>
        </p:nvSpPr>
        <p:spPr>
          <a:xfrm>
            <a:off x="3979520" y="1733812"/>
            <a:ext cx="944503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CC3C6D-9E20-4608-BA49-3B369CA782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7995" y="2524148"/>
          <a:ext cx="203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8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CC3C6D-9E20-4608-BA49-3B369CA782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995" y="2524148"/>
                        <a:ext cx="2032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40BC4E-4BD2-4001-8F09-999D5C6AF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6484" y="1968284"/>
          <a:ext cx="384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9" name="Equation" r:id="rId6" imgW="215640" imgH="203040" progId="Equation.DSMT4">
                  <p:embed/>
                </p:oleObj>
              </mc:Choice>
              <mc:Fallback>
                <p:oleObj name="Equation" r:id="rId6" imgW="2156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40BC4E-4BD2-4001-8F09-999D5C6AF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484" y="1968284"/>
                        <a:ext cx="384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B782E7-2B8F-432C-B677-67EFC8D41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0024" y="3612040"/>
          <a:ext cx="2719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0" name="Equation" r:id="rId8" imgW="1523880" imgH="228600" progId="Equation.DSMT4">
                  <p:embed/>
                </p:oleObj>
              </mc:Choice>
              <mc:Fallback>
                <p:oleObj name="Equation" r:id="rId8" imgW="15238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B782E7-2B8F-432C-B677-67EFC8D41F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024" y="3612040"/>
                        <a:ext cx="27193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DAEBA2-D63F-46A1-81E1-3487BFC46A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1771" y="3004320"/>
          <a:ext cx="1155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1" name="Equation" r:id="rId10" imgW="647640" imgH="203040" progId="Equation.DSMT4">
                  <p:embed/>
                </p:oleObj>
              </mc:Choice>
              <mc:Fallback>
                <p:oleObj name="Equation" r:id="rId10" imgW="6476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7DAEBA2-D63F-46A1-81E1-3487BFC46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771" y="3004320"/>
                        <a:ext cx="11557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>
            <a:extLst>
              <a:ext uri="{FF2B5EF4-FFF2-40B4-BE49-F238E27FC236}">
                <a16:creationId xmlns:a16="http://schemas.microsoft.com/office/drawing/2014/main" id="{4EC99F0E-A947-4890-AE4E-CE2EDEEE4BDA}"/>
              </a:ext>
            </a:extLst>
          </p:cNvPr>
          <p:cNvSpPr/>
          <p:nvPr/>
        </p:nvSpPr>
        <p:spPr>
          <a:xfrm>
            <a:off x="5076056" y="4934315"/>
            <a:ext cx="288032" cy="13750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675DA3B-9757-47A9-A904-C080CBC63287}"/>
              </a:ext>
            </a:extLst>
          </p:cNvPr>
          <p:cNvSpPr/>
          <p:nvPr/>
        </p:nvSpPr>
        <p:spPr>
          <a:xfrm>
            <a:off x="5220072" y="5039187"/>
            <a:ext cx="216024" cy="1263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54F2F949-E2A2-45F5-AA6D-CE9A818C01F7}"/>
              </a:ext>
            </a:extLst>
          </p:cNvPr>
          <p:cNvSpPr/>
          <p:nvPr/>
        </p:nvSpPr>
        <p:spPr>
          <a:xfrm rot="10800000">
            <a:off x="7970462" y="2149259"/>
            <a:ext cx="360040" cy="3035645"/>
          </a:xfrm>
          <a:prstGeom prst="upArrow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2026AD5-4C3C-44AD-9EF9-A4CE159B9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640982"/>
              </p:ext>
            </p:extLst>
          </p:nvPr>
        </p:nvGraphicFramePr>
        <p:xfrm>
          <a:off x="4031874" y="1195202"/>
          <a:ext cx="43767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2" name="Equation" r:id="rId12" imgW="2603160" imgH="431640" progId="Equation.DSMT4">
                  <p:embed/>
                </p:oleObj>
              </mc:Choice>
              <mc:Fallback>
                <p:oleObj name="Equation" r:id="rId12" imgW="260316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2026AD5-4C3C-44AD-9EF9-A4CE159B97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874" y="1195202"/>
                        <a:ext cx="4376737" cy="7239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BD42023-F8BC-483C-92D7-1856AA1AD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107927"/>
              </p:ext>
            </p:extLst>
          </p:nvPr>
        </p:nvGraphicFramePr>
        <p:xfrm>
          <a:off x="4067945" y="5454569"/>
          <a:ext cx="4362740" cy="78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3" name="Equation" r:id="rId14" imgW="2197080" imgH="419040" progId="Equation.DSMT4">
                  <p:embed/>
                </p:oleObj>
              </mc:Choice>
              <mc:Fallback>
                <p:oleObj name="Equation" r:id="rId14" imgW="2197080" imgH="419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72761BC-3702-4830-8D28-82469F662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5" y="5454569"/>
                        <a:ext cx="4362740" cy="783556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14398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0CDBF-DE01-4541-A7C6-C34C4317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27566"/>
            <a:ext cx="7329386" cy="4104456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DF0A11-27E4-4607-8AEE-91996A51971A}"/>
              </a:ext>
            </a:extLst>
          </p:cNvPr>
          <p:cNvSpPr/>
          <p:nvPr/>
        </p:nvSpPr>
        <p:spPr>
          <a:xfrm>
            <a:off x="4327995" y="2911258"/>
            <a:ext cx="3108895" cy="12526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FCA2B-B9CC-4245-BF16-DCA046B1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24" y="-66841"/>
            <a:ext cx="8229600" cy="1143000"/>
          </a:xfrm>
        </p:spPr>
        <p:txBody>
          <a:bodyPr/>
          <a:lstStyle/>
          <a:p>
            <a:r>
              <a:rPr lang="en-US" b="1" dirty="0" err="1"/>
              <a:t>Minkowski</a:t>
            </a:r>
            <a:r>
              <a:rPr lang="en-US" b="1" dirty="0"/>
              <a:t> Metric</a:t>
            </a:r>
            <a:br>
              <a:rPr lang="en-US" b="1" dirty="0"/>
            </a:br>
            <a:r>
              <a:rPr lang="en-US" sz="3500" b="1" dirty="0"/>
              <a:t>spherically isotropic 3D space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0B337-C783-4767-9772-CD42D8D6FF17}"/>
              </a:ext>
            </a:extLst>
          </p:cNvPr>
          <p:cNvSpPr/>
          <p:nvPr/>
        </p:nvSpPr>
        <p:spPr>
          <a:xfrm>
            <a:off x="4247952" y="2282609"/>
            <a:ext cx="944503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62490-874F-412A-A575-EC75C0830796}"/>
              </a:ext>
            </a:extLst>
          </p:cNvPr>
          <p:cNvSpPr/>
          <p:nvPr/>
        </p:nvSpPr>
        <p:spPr>
          <a:xfrm>
            <a:off x="3979520" y="1733812"/>
            <a:ext cx="944503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CC3C6D-9E20-4608-BA49-3B369CA782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7995" y="2524148"/>
          <a:ext cx="203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86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CC3C6D-9E20-4608-BA49-3B369CA782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995" y="2524148"/>
                        <a:ext cx="2032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40BC4E-4BD2-4001-8F09-999D5C6AF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6484" y="1968284"/>
          <a:ext cx="384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87" name="Equation" r:id="rId6" imgW="215640" imgH="203040" progId="Equation.DSMT4">
                  <p:embed/>
                </p:oleObj>
              </mc:Choice>
              <mc:Fallback>
                <p:oleObj name="Equation" r:id="rId6" imgW="2156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40BC4E-4BD2-4001-8F09-999D5C6AF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484" y="1968284"/>
                        <a:ext cx="384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B782E7-2B8F-432C-B677-67EFC8D41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0024" y="3612040"/>
          <a:ext cx="2719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88" name="Equation" r:id="rId8" imgW="1523880" imgH="228600" progId="Equation.DSMT4">
                  <p:embed/>
                </p:oleObj>
              </mc:Choice>
              <mc:Fallback>
                <p:oleObj name="Equation" r:id="rId8" imgW="15238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B782E7-2B8F-432C-B677-67EFC8D41F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024" y="3612040"/>
                        <a:ext cx="27193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DAEBA2-D63F-46A1-81E1-3487BFC46A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1771" y="3004320"/>
          <a:ext cx="1155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89" name="Equation" r:id="rId10" imgW="647640" imgH="203040" progId="Equation.DSMT4">
                  <p:embed/>
                </p:oleObj>
              </mc:Choice>
              <mc:Fallback>
                <p:oleObj name="Equation" r:id="rId10" imgW="6476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7DAEBA2-D63F-46A1-81E1-3487BFC46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771" y="3004320"/>
                        <a:ext cx="11557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>
            <a:extLst>
              <a:ext uri="{FF2B5EF4-FFF2-40B4-BE49-F238E27FC236}">
                <a16:creationId xmlns:a16="http://schemas.microsoft.com/office/drawing/2014/main" id="{4EC99F0E-A947-4890-AE4E-CE2EDEEE4BDA}"/>
              </a:ext>
            </a:extLst>
          </p:cNvPr>
          <p:cNvSpPr/>
          <p:nvPr/>
        </p:nvSpPr>
        <p:spPr>
          <a:xfrm>
            <a:off x="5076056" y="4934315"/>
            <a:ext cx="288032" cy="13750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675DA3B-9757-47A9-A904-C080CBC63287}"/>
              </a:ext>
            </a:extLst>
          </p:cNvPr>
          <p:cNvSpPr/>
          <p:nvPr/>
        </p:nvSpPr>
        <p:spPr>
          <a:xfrm>
            <a:off x="5220072" y="5039187"/>
            <a:ext cx="216024" cy="1263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54F2F949-E2A2-45F5-AA6D-CE9A818C01F7}"/>
              </a:ext>
            </a:extLst>
          </p:cNvPr>
          <p:cNvSpPr/>
          <p:nvPr/>
        </p:nvSpPr>
        <p:spPr>
          <a:xfrm rot="10800000">
            <a:off x="7970462" y="2149259"/>
            <a:ext cx="360040" cy="3035645"/>
          </a:xfrm>
          <a:prstGeom prst="upArrow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2026AD5-4C3C-44AD-9EF9-A4CE159B9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52660"/>
              </p:ext>
            </p:extLst>
          </p:nvPr>
        </p:nvGraphicFramePr>
        <p:xfrm>
          <a:off x="3541713" y="1174750"/>
          <a:ext cx="53594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90" name="Equation" r:id="rId12" imgW="3187440" imgH="457200" progId="Equation.DSMT4">
                  <p:embed/>
                </p:oleObj>
              </mc:Choice>
              <mc:Fallback>
                <p:oleObj name="Equation" r:id="rId12" imgW="3187440" imgH="457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2026AD5-4C3C-44AD-9EF9-A4CE159B97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1174750"/>
                        <a:ext cx="5359400" cy="766763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BD42023-F8BC-483C-92D7-1856AA1AD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22213"/>
              </p:ext>
            </p:extLst>
          </p:nvPr>
        </p:nvGraphicFramePr>
        <p:xfrm>
          <a:off x="3487738" y="5395913"/>
          <a:ext cx="5524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91" name="Equation" r:id="rId14" imgW="2781000" imgH="482400" progId="Equation.DSMT4">
                  <p:embed/>
                </p:oleObj>
              </mc:Choice>
              <mc:Fallback>
                <p:oleObj name="Equation" r:id="rId14" imgW="2781000" imgH="4824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BD42023-F8BC-483C-92D7-1856AA1AD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5395913"/>
                        <a:ext cx="5524500" cy="9017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19159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29125" y="4000500"/>
            <a:ext cx="4357688" cy="271462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85776"/>
            <a:ext cx="882970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     </a:t>
            </a:r>
            <a:r>
              <a:rPr sz="5200" b="1">
                <a:solidFill>
                  <a:schemeClr val="tx1"/>
                </a:solidFill>
              </a:rPr>
              <a:t>Robertson-Walker  Metric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25" y="928688"/>
            <a:ext cx="8358188" cy="1357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625" y="2357438"/>
            <a:ext cx="8358188" cy="157162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00063" y="2571750"/>
          <a:ext cx="827246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64" name="Equation" r:id="rId3" imgW="3568680" imgH="507960" progId="Equation.DSMT4">
                  <p:embed/>
                </p:oleObj>
              </mc:Choice>
              <mc:Fallback>
                <p:oleObj name="Equation" r:id="rId3" imgW="3568680" imgH="50796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571750"/>
                        <a:ext cx="827246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0" y="4070350"/>
          <a:ext cx="4119563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65" name="Equation" r:id="rId5" imgW="2311200" imgH="1473120" progId="Equation.DSMT4">
                  <p:embed/>
                </p:oleObj>
              </mc:Choice>
              <mc:Fallback>
                <p:oleObj name="Equation" r:id="rId5" imgW="2311200" imgH="147312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70350"/>
                        <a:ext cx="4119563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063" y="1143000"/>
            <a:ext cx="7858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Distances in  a uniformly  curved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spacetime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is specified in terms of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Robertson-Walker metric. 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spacetime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distance of a point at coordinate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(r,</a:t>
            </a:r>
            <a:r>
              <a:rPr lang="en-US" dirty="0">
                <a:solidFill>
                  <a:prstClr val="white"/>
                </a:solidFill>
                <a:latin typeface="Constantia"/>
                <a:sym typeface="Mathematica1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,</a:t>
            </a:r>
            <a:r>
              <a:rPr lang="en-US" dirty="0">
                <a:solidFill>
                  <a:prstClr val="white"/>
                </a:solidFill>
                <a:latin typeface="Constantia"/>
                <a:sym typeface="Mathematica1"/>
              </a:rPr>
              <a:t>φ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) is: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5857875" y="4286250"/>
            <a:ext cx="214313" cy="214312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5" y="4643438"/>
            <a:ext cx="350043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where  the  function  S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(r/R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specifies the effect of curvature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on the distances 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points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spacetime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820257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9019997" cy="46805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11123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50825" y="1412875"/>
            <a:ext cx="8713788" cy="4176713"/>
          </a:xfrm>
          <a:prstGeom prst="roundRect">
            <a:avLst>
              <a:gd name="adj" fmla="val 16667"/>
            </a:avLst>
          </a:prstGeom>
          <a:solidFill>
            <a:srgbClr val="C0C0C0">
              <a:alpha val="45097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-396552" y="2204864"/>
            <a:ext cx="9720263" cy="271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lang="en-US" sz="70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Conformal Time</a:t>
            </a:r>
            <a:endParaRPr kumimoji="0" lang="en-US" sz="7000" b="1" i="0" u="none" strike="noStrike" kern="1200" cap="none" spc="0" normalizeH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202377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3689059"/>
            <a:ext cx="3046434" cy="277056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040" y="-350445"/>
            <a:ext cx="882970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     </a:t>
            </a:r>
            <a:r>
              <a:rPr lang="en-US" dirty="0"/>
              <a:t>          </a:t>
            </a:r>
            <a:r>
              <a:rPr lang="en-US" sz="5200" b="1" dirty="0">
                <a:solidFill>
                  <a:schemeClr val="tx1"/>
                </a:solidFill>
              </a:rPr>
              <a:t>Conformal  Time</a:t>
            </a:r>
            <a:endParaRPr sz="5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625" y="928688"/>
            <a:ext cx="8358188" cy="271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90032"/>
              </p:ext>
            </p:extLst>
          </p:nvPr>
        </p:nvGraphicFramePr>
        <p:xfrm>
          <a:off x="1763688" y="1723715"/>
          <a:ext cx="5446687" cy="16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70" name="Equation" r:id="rId3" imgW="3200400" imgH="990360" progId="Equation.DSMT4">
                  <p:embed/>
                </p:oleObj>
              </mc:Choice>
              <mc:Fallback>
                <p:oleObj name="Equation" r:id="rId3" imgW="3200400" imgH="99036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723715"/>
                        <a:ext cx="5446687" cy="168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794186"/>
              </p:ext>
            </p:extLst>
          </p:nvPr>
        </p:nvGraphicFramePr>
        <p:xfrm>
          <a:off x="500063" y="3932912"/>
          <a:ext cx="2659661" cy="157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71" name="Equation" r:id="rId5" imgW="812520" imgH="482400" progId="Equation.DSMT4">
                  <p:embed/>
                </p:oleObj>
              </mc:Choice>
              <mc:Fallback>
                <p:oleObj name="Equation" r:id="rId5" imgW="812520" imgH="48240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932912"/>
                        <a:ext cx="2659661" cy="1579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063" y="1143000"/>
            <a:ext cx="8215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Proper time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τ</a:t>
            </a:r>
            <a:r>
              <a:rPr lang="en-US" dirty="0">
                <a:solidFill>
                  <a:prstClr val="white"/>
                </a:solidFill>
                <a:latin typeface="Constantia"/>
              </a:rPr>
              <a:t>                                                                         Robertson-Walker metric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600CD0E1-5819-451A-B843-D5EE680E1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217576"/>
              </p:ext>
            </p:extLst>
          </p:nvPr>
        </p:nvGraphicFramePr>
        <p:xfrm>
          <a:off x="3533808" y="4049712"/>
          <a:ext cx="52959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72" name="Equation" r:id="rId7" imgW="3111480" imgH="1104840" progId="Equation.DSMT4">
                  <p:embed/>
                </p:oleObj>
              </mc:Choice>
              <mc:Fallback>
                <p:oleObj name="Equation" r:id="rId7" imgW="3111480" imgH="110484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808" y="4049712"/>
                        <a:ext cx="52959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FDAE5D8-8D93-43B1-99CC-7ECBFEDE71B3}"/>
              </a:ext>
            </a:extLst>
          </p:cNvPr>
          <p:cNvSpPr/>
          <p:nvPr/>
        </p:nvSpPr>
        <p:spPr>
          <a:xfrm>
            <a:off x="3491879" y="3717032"/>
            <a:ext cx="5306495" cy="271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3E4E4-9BA1-4588-8FFC-052687769F80}"/>
              </a:ext>
            </a:extLst>
          </p:cNvPr>
          <p:cNvSpPr txBox="1"/>
          <p:nvPr/>
        </p:nvSpPr>
        <p:spPr>
          <a:xfrm>
            <a:off x="755576" y="6003031"/>
            <a:ext cx="8215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onstantia"/>
              </a:rPr>
              <a:t>Conformal Time η(t)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99501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50825" y="1412875"/>
            <a:ext cx="8713788" cy="4176713"/>
          </a:xfrm>
          <a:prstGeom prst="roundRect">
            <a:avLst>
              <a:gd name="adj" fmla="val 16667"/>
            </a:avLst>
          </a:prstGeom>
          <a:solidFill>
            <a:srgbClr val="C0C0C0">
              <a:alpha val="45097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-351913" y="1640721"/>
            <a:ext cx="9720263" cy="37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Observational Cosmology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FRW Universe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115473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50825" y="1412875"/>
            <a:ext cx="8713788" cy="4176713"/>
          </a:xfrm>
          <a:prstGeom prst="roundRect">
            <a:avLst>
              <a:gd name="adj" fmla="val 16667"/>
            </a:avLst>
          </a:prstGeom>
          <a:solidFill>
            <a:srgbClr val="C0C0C0">
              <a:alpha val="45097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-396552" y="2238610"/>
            <a:ext cx="9720263" cy="238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Redshift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225400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4213" y="4005263"/>
            <a:ext cx="7775575" cy="19304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84213" y="1714500"/>
            <a:ext cx="7775575" cy="19304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468313" y="115888"/>
            <a:ext cx="10117138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accent3"/>
                </a:solidFill>
              </a:rPr>
              <a:t>Einstein Field Equation</a:t>
            </a:r>
            <a:endParaRPr sz="5000" b="1" dirty="0">
              <a:solidFill>
                <a:schemeClr val="accent3"/>
              </a:solidFill>
            </a:endParaRPr>
          </a:p>
        </p:txBody>
      </p:sp>
      <p:graphicFrame>
        <p:nvGraphicFramePr>
          <p:cNvPr id="16389" name="Object 2"/>
          <p:cNvGraphicFramePr>
            <a:graphicFrameLocks noChangeAspect="1"/>
          </p:cNvGraphicFramePr>
          <p:nvPr/>
        </p:nvGraphicFramePr>
        <p:xfrm>
          <a:off x="1050925" y="2133600"/>
          <a:ext cx="65913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4" name="Equation" r:id="rId3" imgW="2044700" imgH="393700" progId="Equation.DSMT4">
                  <p:embed/>
                </p:oleObj>
              </mc:Choice>
              <mc:Fallback>
                <p:oleObj name="Equation" r:id="rId3" imgW="204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2133600"/>
                        <a:ext cx="659130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2"/>
          <p:cNvGraphicFramePr>
            <a:graphicFrameLocks noChangeAspect="1"/>
          </p:cNvGraphicFramePr>
          <p:nvPr/>
        </p:nvGraphicFramePr>
        <p:xfrm>
          <a:off x="1187450" y="4292600"/>
          <a:ext cx="65913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5" name="Equation" r:id="rId5" imgW="2044700" imgH="393700" progId="Equation.DSMT4">
                  <p:embed/>
                </p:oleObj>
              </mc:Choice>
              <mc:Fallback>
                <p:oleObj name="Equation" r:id="rId5" imgW="204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292600"/>
                        <a:ext cx="659130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049286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07950" y="4292600"/>
            <a:ext cx="2951163" cy="17287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36050" cy="1268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7200" b="1">
                <a:solidFill>
                  <a:srgbClr val="CC0000"/>
                </a:solidFill>
                <a:latin typeface="Papyrus" pitchFamily="66" charset="0"/>
              </a:rPr>
              <a:t>     </a:t>
            </a:r>
            <a:r>
              <a:rPr sz="7200" b="1">
                <a:solidFill>
                  <a:srgbClr val="CC0000"/>
                </a:solidFill>
              </a:rPr>
              <a:t>Cosmic Redshift</a:t>
            </a:r>
          </a:p>
        </p:txBody>
      </p:sp>
      <p:pic>
        <p:nvPicPr>
          <p:cNvPr id="125956" name="Picture 6" descr="rec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58674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7" descr="redshiftd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16438"/>
            <a:ext cx="2951163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Line 8"/>
          <p:cNvSpPr>
            <a:spLocks noChangeShapeType="1"/>
          </p:cNvSpPr>
          <p:nvPr/>
        </p:nvSpPr>
        <p:spPr bwMode="auto">
          <a:xfrm>
            <a:off x="5076825" y="3357563"/>
            <a:ext cx="3587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9" name="Rectangle 12"/>
          <p:cNvSpPr>
            <a:spLocks noChangeArrowheads="1"/>
          </p:cNvSpPr>
          <p:nvPr/>
        </p:nvSpPr>
        <p:spPr bwMode="auto">
          <a:xfrm>
            <a:off x="107950" y="1557338"/>
            <a:ext cx="8928100" cy="25923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5960" name="Picture 10" descr="redshiftaex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201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958439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50825" y="1412875"/>
            <a:ext cx="8713788" cy="4176713"/>
          </a:xfrm>
          <a:prstGeom prst="roundRect">
            <a:avLst>
              <a:gd name="adj" fmla="val 16667"/>
            </a:avLst>
          </a:prstGeom>
          <a:solidFill>
            <a:srgbClr val="C0C0C0">
              <a:alpha val="45097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-396552" y="2238610"/>
            <a:ext cx="9720263" cy="238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lang="en-US" sz="45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Cosmic Time Dilation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242959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283968" y="3395060"/>
            <a:ext cx="4392488" cy="334630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1"/>
            <a:ext cx="8176393" cy="18948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470310" y="-285422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</a:t>
            </a:r>
            <a:r>
              <a:rPr lang="en-US" sz="5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   Cosmic Time Dilation</a:t>
            </a:r>
            <a:endParaRPr kumimoji="0" lang="en-US" sz="5600" b="1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white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In an (expanding)  space  with Robertson-Walker metric,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onstantia"/>
                <a:sym typeface="Mathematica1"/>
              </a:rPr>
              <a:t>In a RW metric,  light travels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onstantia"/>
                <a:sym typeface="Mathematica1"/>
              </a:rPr>
              <a:t>Cosmic Time Dilation:    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56093" y="1988840"/>
          <a:ext cx="7880647" cy="112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82" name="Equation" r:id="rId3" imgW="3568700" imgH="508000" progId="Equation.DSMT4">
                  <p:embed/>
                </p:oleObj>
              </mc:Choice>
              <mc:Fallback>
                <p:oleObj name="Equation" r:id="rId3" imgW="3568700" imgH="5080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93" y="1988840"/>
                        <a:ext cx="7880647" cy="112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794613"/>
              </p:ext>
            </p:extLst>
          </p:nvPr>
        </p:nvGraphicFramePr>
        <p:xfrm>
          <a:off x="4585554" y="3724904"/>
          <a:ext cx="3730862" cy="294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83" name="Equation" r:id="rId5" imgW="2628720" imgH="2070000" progId="Equation.DSMT4">
                  <p:embed/>
                </p:oleObj>
              </mc:Choice>
              <mc:Fallback>
                <p:oleObj name="Equation" r:id="rId5" imgW="2628720" imgH="2070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554" y="3724904"/>
                        <a:ext cx="3730862" cy="2941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067783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468560" y="-451149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</a:t>
            </a: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</a:t>
            </a:r>
            <a:r>
              <a:rPr kumimoji="0" lang="en-US" sz="5600" b="1" i="0" u="none" strike="noStrike" kern="1200" cap="none" spc="-100" normalizeH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Cosmic Time Dilation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5409C0B-6C5F-4078-8595-D98A6142B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885970"/>
              </p:ext>
            </p:extLst>
          </p:nvPr>
        </p:nvGraphicFramePr>
        <p:xfrm>
          <a:off x="1403648" y="1490405"/>
          <a:ext cx="202906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7" name="Equation" r:id="rId3" imgW="812520" imgH="431640" progId="Equation.DSMT4">
                  <p:embed/>
                </p:oleObj>
              </mc:Choice>
              <mc:Fallback>
                <p:oleObj name="Equation" r:id="rId3" imgW="8125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490405"/>
                        <a:ext cx="2029065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42B0CB4-678F-4CA0-AA12-83C9230FBB64}"/>
              </a:ext>
            </a:extLst>
          </p:cNvPr>
          <p:cNvSpPr/>
          <p:nvPr/>
        </p:nvSpPr>
        <p:spPr>
          <a:xfrm>
            <a:off x="357914" y="1344909"/>
            <a:ext cx="4358102" cy="137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C34AB-E560-4E49-B6D3-4F7DD920D8F2}"/>
              </a:ext>
            </a:extLst>
          </p:cNvPr>
          <p:cNvSpPr txBox="1"/>
          <p:nvPr/>
        </p:nvSpPr>
        <p:spPr>
          <a:xfrm>
            <a:off x="107504" y="3140968"/>
            <a:ext cx="8358187" cy="4278094"/>
          </a:xfrm>
          <a:prstGeom prst="rect">
            <a:avLst/>
          </a:prstGeom>
          <a:solidFill>
            <a:srgbClr val="F8FCF8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In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Evidence Cosmic Time Dilation: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     </a:t>
            </a:r>
            <a:r>
              <a:rPr lang="en-US" sz="1600" dirty="0">
                <a:solidFill>
                  <a:schemeClr val="bg1"/>
                </a:solidFill>
                <a:latin typeface="Constantia"/>
                <a:sym typeface="Mathematica1"/>
              </a:rPr>
              <a:t>light curves supernovae (exploding stars):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onstantia"/>
                <a:sym typeface="Mathematica1"/>
              </a:rPr>
              <a:t>           characteristic time interval over which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onstantia"/>
                <a:sym typeface="Mathematica1"/>
              </a:rPr>
              <a:t>           the supernova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rises and then dims: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          systematic shift with redshift (depth)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onstantia"/>
                <a:sym typeface="Mathematica1"/>
              </a:rPr>
              <a:t> 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20D2DE-3DA1-4834-BEE9-6B36448DD4BB}"/>
              </a:ext>
            </a:extLst>
          </p:cNvPr>
          <p:cNvSpPr/>
          <p:nvPr/>
        </p:nvSpPr>
        <p:spPr>
          <a:xfrm>
            <a:off x="357914" y="2856384"/>
            <a:ext cx="4358102" cy="381297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3C1AED-358C-42E1-99EA-A723F9EBDAF1}"/>
              </a:ext>
            </a:extLst>
          </p:cNvPr>
          <p:cNvSpPr/>
          <p:nvPr/>
        </p:nvSpPr>
        <p:spPr>
          <a:xfrm>
            <a:off x="4860032" y="2856384"/>
            <a:ext cx="4070070" cy="381297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5A9132-27F9-45B5-B685-21D828999E85}"/>
              </a:ext>
            </a:extLst>
          </p:cNvPr>
          <p:cNvSpPr/>
          <p:nvPr/>
        </p:nvSpPr>
        <p:spPr>
          <a:xfrm>
            <a:off x="4860032" y="836712"/>
            <a:ext cx="4070070" cy="190571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2D5333-5784-46FC-BF0A-9BF18D63A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76" y="891685"/>
            <a:ext cx="3982182" cy="16854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837F7B-2896-4A31-B417-50376C096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51" y="2907770"/>
            <a:ext cx="3351832" cy="37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95312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50825" y="1412875"/>
            <a:ext cx="8713788" cy="4176713"/>
          </a:xfrm>
          <a:prstGeom prst="roundRect">
            <a:avLst>
              <a:gd name="adj" fmla="val 16667"/>
            </a:avLst>
          </a:prstGeom>
          <a:solidFill>
            <a:srgbClr val="C0C0C0">
              <a:alpha val="45097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-396552" y="2238610"/>
            <a:ext cx="9720263" cy="238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lang="en-US" sz="45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Hubble Expansion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014238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643563" y="2500313"/>
            <a:ext cx="3143250" cy="4143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88" y="4572000"/>
            <a:ext cx="5214937" cy="92868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57188" y="1357313"/>
            <a:ext cx="8429625" cy="1071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-285776"/>
            <a:ext cx="10117138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>
                <a:solidFill>
                  <a:schemeClr val="tx1"/>
                </a:solidFill>
              </a:rPr>
              <a:t>             </a:t>
            </a:r>
            <a:r>
              <a:rPr sz="5000" b="1">
                <a:solidFill>
                  <a:schemeClr val="tx1"/>
                </a:solidFill>
              </a:rPr>
              <a:t>Expanding  Universe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500188"/>
            <a:ext cx="8572500" cy="4357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Einstein, de Sitter, Friedmann and Lemaitre all realized that in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General Relativity, there cannot be a stable and static Universe: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The Universe either expands, or it contracts …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Expansion Universe encapsulated in a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AC9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GLOBAL expansion factor a(t)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All distances/dimensions of objects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uniformly increase by a(t):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at time t, the distance between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two objects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and j has increased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38919" name="Object 2"/>
          <p:cNvGraphicFramePr>
            <a:graphicFrameLocks noChangeAspect="1"/>
          </p:cNvGraphicFramePr>
          <p:nvPr/>
        </p:nvGraphicFramePr>
        <p:xfrm>
          <a:off x="1143000" y="4643438"/>
          <a:ext cx="3638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8" name="Equation" r:id="rId3" imgW="1371600" imgH="279400" progId="Equation.DSMT4">
                  <p:embed/>
                </p:oleObj>
              </mc:Choice>
              <mc:Fallback>
                <p:oleObj name="Equation" r:id="rId3" imgW="1371600" imgH="279400" progId="Equation.DSMT4">
                  <p:embed/>
                  <p:pic>
                    <p:nvPicPr>
                      <p:cNvPr id="389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3438"/>
                        <a:ext cx="36385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3"/>
          <p:cNvSpPr>
            <a:spLocks noChangeArrowheads="1"/>
          </p:cNvSpPr>
          <p:nvPr/>
        </p:nvSpPr>
        <p:spPr bwMode="auto">
          <a:xfrm>
            <a:off x="357188" y="5572125"/>
            <a:ext cx="5214937" cy="1071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" y="5786438"/>
            <a:ext cx="828675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Note:   by definition we chose a(t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)=1,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i.e. the present-day expansion factor </a:t>
            </a:r>
          </a:p>
        </p:txBody>
      </p:sp>
      <p:sp>
        <p:nvSpPr>
          <p:cNvPr id="38922" name="Rectangle 3"/>
          <p:cNvSpPr>
            <a:spLocks noChangeArrowheads="1"/>
          </p:cNvSpPr>
          <p:nvPr/>
        </p:nvSpPr>
        <p:spPr bwMode="auto">
          <a:xfrm>
            <a:off x="357188" y="2500313"/>
            <a:ext cx="5214937" cy="2000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8923" name="Picture 12" descr="Universe_expans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928938"/>
            <a:ext cx="307181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54902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>
                <a:solidFill>
                  <a:schemeClr val="tx1"/>
                </a:solidFill>
              </a:rPr>
              <a:t>            Interpreting</a:t>
            </a:r>
            <a:br>
              <a:rPr sz="6000" b="1">
                <a:solidFill>
                  <a:schemeClr val="tx1"/>
                </a:solidFill>
              </a:rPr>
            </a:br>
            <a:r>
              <a:rPr sz="6000" b="1">
                <a:solidFill>
                  <a:schemeClr val="tx1"/>
                </a:solidFill>
              </a:rPr>
              <a:t>     Hubble  Expansion 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857500"/>
            <a:ext cx="9144000" cy="50847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sym typeface="Mathematica1" pitchFamily="2" charset="2"/>
              </a:rPr>
              <a:t>Cosmic  Expansion  manifests itself  in the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altLang="en-US" sz="2000" b="1" dirty="0">
                <a:sym typeface="Mathematica1" pitchFamily="2" charset="2"/>
              </a:rPr>
              <a:t>     in a recession velocity which linearly increases with distance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endParaRPr lang="en-US" altLang="en-US" sz="2000" b="1" dirty="0">
              <a:sym typeface="Mathematica1" pitchFamily="2" charset="2"/>
            </a:endParaRP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sym typeface="Mathematica1" pitchFamily="2" charset="2"/>
              </a:rPr>
              <a:t>this is the same for  any galaxy within the Universe !</a:t>
            </a:r>
          </a:p>
          <a:p>
            <a:pPr eaLnBrk="1" hangingPunct="1">
              <a:buClr>
                <a:schemeClr val="tx1"/>
              </a:buClr>
              <a:buFont typeface="Mathematica1" pitchFamily="2" charset="2"/>
              <a:buChar char="·"/>
            </a:pPr>
            <a:endParaRPr lang="en-US" altLang="en-US" sz="2000" b="1" dirty="0">
              <a:sym typeface="Mathematica1" pitchFamily="2" charset="2"/>
            </a:endParaRP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sym typeface="Mathematica1" pitchFamily="2" charset="2"/>
              </a:rPr>
              <a:t>There is no </a:t>
            </a:r>
            <a:r>
              <a:rPr lang="en-US" altLang="en-US" sz="2000" b="1" dirty="0" err="1">
                <a:sym typeface="Mathematica1" pitchFamily="2" charset="2"/>
              </a:rPr>
              <a:t>centre</a:t>
            </a:r>
            <a:r>
              <a:rPr lang="en-US" altLang="en-US" sz="2000" b="1" dirty="0">
                <a:sym typeface="Mathematica1" pitchFamily="2" charset="2"/>
              </a:rPr>
              <a:t> of the Universe: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altLang="en-US" sz="2000" b="1" dirty="0">
                <a:sym typeface="Mathematica1" pitchFamily="2" charset="2"/>
              </a:rPr>
              <a:t>     would be in conflict with the Cosmological Principle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altLang="en-US" sz="2000" b="1" dirty="0">
                <a:sym typeface="Mathematica1" pitchFamily="2" charset="2"/>
              </a:rPr>
              <a:t> </a:t>
            </a:r>
            <a:endParaRPr lang="en-US" alt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28625" y="2571750"/>
            <a:ext cx="8358188" cy="3357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66120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chemeClr val="tx1"/>
                </a:solidFill>
              </a:rPr>
              <a:t>   Hubble  Expansion </a:t>
            </a:r>
          </a:p>
        </p:txBody>
      </p:sp>
      <p:sp>
        <p:nvSpPr>
          <p:cNvPr id="1229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286000"/>
            <a:ext cx="9144000" cy="50847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Mathematica1" pitchFamily="2" charset="2"/>
              <a:buChar char="·"/>
            </a:pPr>
            <a:r>
              <a:rPr lang="en-US" altLang="en-US" sz="2000" b="1" dirty="0">
                <a:sym typeface="Mathematica1" pitchFamily="2" charset="2"/>
              </a:rPr>
              <a:t>Cosmic  Expansion  is  a  uniform expansion of space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altLang="en-US" sz="2000" b="1" dirty="0">
                <a:sym typeface="Mathematica1" pitchFamily="2" charset="2"/>
              </a:rPr>
              <a:t> </a:t>
            </a:r>
          </a:p>
          <a:p>
            <a:pPr eaLnBrk="1" hangingPunct="1">
              <a:buClr>
                <a:schemeClr val="tx1"/>
              </a:buClr>
              <a:buFont typeface="Mathematica1" pitchFamily="2" charset="2"/>
              <a:buChar char="·"/>
            </a:pPr>
            <a:r>
              <a:rPr lang="en-US" altLang="en-US" sz="2000" b="1" dirty="0">
                <a:sym typeface="Mathematica1" pitchFamily="2" charset="2"/>
              </a:rPr>
              <a:t>Objects do not move themselves: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altLang="en-US" sz="2000" b="1" dirty="0">
                <a:sym typeface="Mathematica1" pitchFamily="2" charset="2"/>
              </a:rPr>
              <a:t>     they  are  like beacons tied to a uniformly expanding sheet: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altLang="en-US" sz="2000" b="1" dirty="0">
                <a:sym typeface="Mathematica1" pitchFamily="2" charset="2"/>
              </a:rPr>
              <a:t> </a:t>
            </a:r>
            <a:endParaRPr lang="en-US" alt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28625" y="1928813"/>
            <a:ext cx="8358188" cy="2143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14375" y="4643438"/>
          <a:ext cx="18478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49" name="Equation" r:id="rId3" imgW="749160" imgH="203040" progId="Equation.DSMT4">
                  <p:embed/>
                </p:oleObj>
              </mc:Choice>
              <mc:Fallback>
                <p:oleObj name="Equation" r:id="rId3" imgW="749160" imgH="203040" progId="Equation.DSMT4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643438"/>
                        <a:ext cx="18478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714375" y="5472113"/>
          <a:ext cx="4286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0" name="Equation" r:id="rId5" imgW="1714320" imgH="393480" progId="Equation.DSMT4">
                  <p:embed/>
                </p:oleObj>
              </mc:Choice>
              <mc:Fallback>
                <p:oleObj name="Equation" r:id="rId5" imgW="1714320" imgH="393480" progId="Equation.DSMT4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472113"/>
                        <a:ext cx="42862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643563" y="4786313"/>
          <a:ext cx="19478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1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4786313"/>
                        <a:ext cx="1947862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>
            <a:off x="5143500" y="4572000"/>
            <a:ext cx="285750" cy="1785938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25" y="4286250"/>
            <a:ext cx="8358188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20879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chemeClr val="tx1"/>
                </a:solidFill>
              </a:rPr>
              <a:t>    Hubble  Expansion </a:t>
            </a:r>
          </a:p>
        </p:txBody>
      </p:sp>
      <p:sp>
        <p:nvSpPr>
          <p:cNvPr id="1331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286000"/>
            <a:ext cx="9144000" cy="50847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Mathematica1" pitchFamily="2" charset="2"/>
              <a:buChar char="·"/>
            </a:pPr>
            <a:r>
              <a:rPr lang="en-US" altLang="en-US" sz="2000" b="1" dirty="0">
                <a:sym typeface="Mathematica1" pitchFamily="2" charset="2"/>
              </a:rPr>
              <a:t>Cosmic  Expansion  is  a  uniform expansion of space</a:t>
            </a:r>
          </a:p>
          <a:p>
            <a:pPr eaLnBrk="1" hangingPunct="1">
              <a:buClr>
                <a:schemeClr val="tx1"/>
              </a:buClr>
              <a:buFont typeface="Mathematica1" pitchFamily="2" charset="2"/>
              <a:buChar char="·"/>
            </a:pPr>
            <a:endParaRPr lang="en-US" altLang="en-US" sz="2000" b="1" dirty="0">
              <a:sym typeface="Mathematica1" pitchFamily="2" charset="2"/>
            </a:endParaRPr>
          </a:p>
          <a:p>
            <a:pPr eaLnBrk="1" hangingPunct="1">
              <a:buClr>
                <a:schemeClr val="tx1"/>
              </a:buClr>
              <a:buFont typeface="Mathematica1" pitchFamily="2" charset="2"/>
              <a:buChar char="·"/>
            </a:pPr>
            <a:r>
              <a:rPr lang="en-US" altLang="en-US" sz="2000" b="1" dirty="0">
                <a:sym typeface="Mathematica1" pitchFamily="2" charset="2"/>
              </a:rPr>
              <a:t>Objects do not move themselves: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altLang="en-US" sz="2000" b="1" dirty="0">
                <a:sym typeface="Mathematica1" pitchFamily="2" charset="2"/>
              </a:rPr>
              <a:t>     they  are  like beacons tied to a uniformly expanding sheet: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altLang="en-US" sz="2000" b="1" dirty="0">
                <a:sym typeface="Mathematica1" pitchFamily="2" charset="2"/>
              </a:rPr>
              <a:t> </a:t>
            </a:r>
            <a:endParaRPr lang="en-US" alt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28625" y="1928813"/>
            <a:ext cx="8358188" cy="2143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14375" y="4643438"/>
          <a:ext cx="18478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73" name="Equation" r:id="rId3" imgW="749160" imgH="203040" progId="Equation.DSMT4">
                  <p:embed/>
                </p:oleObj>
              </mc:Choice>
              <mc:Fallback>
                <p:oleObj name="Equation" r:id="rId3" imgW="749160" imgH="203040" progId="Equation.DSMT4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643438"/>
                        <a:ext cx="18478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714375" y="5472113"/>
          <a:ext cx="4286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74" name="Equation" r:id="rId5" imgW="1714320" imgH="393480" progId="Equation.DSMT4">
                  <p:embed/>
                </p:oleObj>
              </mc:Choice>
              <mc:Fallback>
                <p:oleObj name="Equation" r:id="rId5" imgW="1714320" imgH="393480" progId="Equation.DSMT4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472113"/>
                        <a:ext cx="42862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643563" y="4786313"/>
          <a:ext cx="19478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75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4786313"/>
                        <a:ext cx="1947862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>
            <a:off x="5143500" y="4572000"/>
            <a:ext cx="285750" cy="1785938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25" y="4286250"/>
            <a:ext cx="8358188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00250" y="4429125"/>
            <a:ext cx="928688" cy="928688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4688" y="3929063"/>
            <a:ext cx="2428875" cy="42862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25" y="3929063"/>
            <a:ext cx="24288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Comoving  Position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857500" y="4357688"/>
            <a:ext cx="714375" cy="35718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43625" y="3429000"/>
            <a:ext cx="24288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Comoving  Position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43625" y="3429000"/>
            <a:ext cx="2428875" cy="128587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25" y="3500438"/>
            <a:ext cx="2428875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Hubble  Parameter: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Hubble  “constant”: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H(t=t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72125" y="4857750"/>
            <a:ext cx="1143000" cy="1143000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endCxn id="22" idx="7"/>
          </p:cNvCxnSpPr>
          <p:nvPr/>
        </p:nvCxnSpPr>
        <p:spPr>
          <a:xfrm rot="10800000" flipV="1">
            <a:off x="6548438" y="4714875"/>
            <a:ext cx="381000" cy="309563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07846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>
                <a:solidFill>
                  <a:schemeClr val="tx1"/>
                </a:solidFill>
              </a:rPr>
              <a:t>   Hubble  Parameter 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500188"/>
            <a:ext cx="9144000" cy="508476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Mathematica1" pitchFamily="2" charset="2"/>
              <a:buChar char="·"/>
              <a:defRPr/>
            </a:pPr>
            <a:r>
              <a:rPr lang="en-US" sz="2000" b="1" dirty="0">
                <a:sym typeface="Mathematica1" pitchFamily="2" charset="2"/>
              </a:rPr>
              <a:t>For a long time, the correct value of the Hubble constant H</a:t>
            </a:r>
            <a:r>
              <a:rPr lang="en-US" sz="2000" b="1" baseline="-25000" dirty="0">
                <a:sym typeface="Mathematica1" pitchFamily="2" charset="2"/>
              </a:rPr>
              <a:t>0</a:t>
            </a:r>
            <a:endParaRPr lang="en-US" sz="2000" b="1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dirty="0">
                <a:sym typeface="Mathematica1" pitchFamily="2" charset="2"/>
              </a:rPr>
              <a:t>     was a major unsettled issue: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000" b="1" baseline="-25000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baseline="-25000" dirty="0">
                <a:sym typeface="Mathematica1" pitchFamily="2" charset="2"/>
              </a:rPr>
              <a:t> </a:t>
            </a:r>
            <a:r>
              <a:rPr lang="en-US" sz="2000" b="1" dirty="0">
                <a:sym typeface="Mathematica1" pitchFamily="2" charset="2"/>
              </a:rPr>
              <a:t>              H</a:t>
            </a:r>
            <a:r>
              <a:rPr lang="en-US" sz="2000" b="1" baseline="-25000" dirty="0">
                <a:sym typeface="Mathematica1" pitchFamily="2" charset="2"/>
              </a:rPr>
              <a:t>0</a:t>
            </a:r>
            <a:r>
              <a:rPr lang="en-US" sz="2000" b="1" dirty="0">
                <a:sym typeface="Mathematica1" pitchFamily="2" charset="2"/>
              </a:rPr>
              <a:t> = 50  km s</a:t>
            </a:r>
            <a:r>
              <a:rPr lang="en-US" sz="2000" b="1" baseline="30000" dirty="0">
                <a:sym typeface="Mathematica1" pitchFamily="2" charset="2"/>
              </a:rPr>
              <a:t>-1</a:t>
            </a:r>
            <a:r>
              <a:rPr lang="en-US" sz="2000" b="1" dirty="0">
                <a:sym typeface="Mathematica1" pitchFamily="2" charset="2"/>
              </a:rPr>
              <a:t> Mpc</a:t>
            </a:r>
            <a:r>
              <a:rPr lang="en-US" sz="2000" b="1" baseline="30000" dirty="0">
                <a:sym typeface="Mathematica1" pitchFamily="2" charset="2"/>
              </a:rPr>
              <a:t>-1</a:t>
            </a:r>
            <a:r>
              <a:rPr lang="en-US" sz="2000" b="1" dirty="0">
                <a:sym typeface="Mathematica1" pitchFamily="2" charset="2"/>
              </a:rPr>
              <a:t>                      H</a:t>
            </a:r>
            <a:r>
              <a:rPr lang="en-US" sz="2000" b="1" baseline="-25000" dirty="0">
                <a:sym typeface="Mathematica1" pitchFamily="2" charset="2"/>
              </a:rPr>
              <a:t>0</a:t>
            </a:r>
            <a:r>
              <a:rPr lang="en-US" sz="2000" b="1" dirty="0">
                <a:sym typeface="Mathematica1" pitchFamily="2" charset="2"/>
              </a:rPr>
              <a:t> = 100  km s</a:t>
            </a:r>
            <a:r>
              <a:rPr lang="en-US" sz="2000" b="1" baseline="30000" dirty="0">
                <a:sym typeface="Mathematica1" pitchFamily="2" charset="2"/>
              </a:rPr>
              <a:t>-1</a:t>
            </a:r>
            <a:r>
              <a:rPr lang="en-US" sz="2000" b="1" dirty="0">
                <a:sym typeface="Mathematica1" pitchFamily="2" charset="2"/>
              </a:rPr>
              <a:t> Mpc</a:t>
            </a:r>
            <a:r>
              <a:rPr lang="en-US" sz="2000" b="1" baseline="30000" dirty="0">
                <a:sym typeface="Mathematica1" pitchFamily="2" charset="2"/>
              </a:rPr>
              <a:t>-1</a:t>
            </a:r>
            <a:r>
              <a:rPr lang="en-US" sz="2000" b="1" dirty="0">
                <a:sym typeface="Mathematica1" pitchFamily="2" charset="2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000" b="1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Mathematica1" pitchFamily="2" charset="2"/>
              <a:buChar char="·"/>
              <a:defRPr/>
            </a:pPr>
            <a:r>
              <a:rPr lang="en-US" sz="2000" b="1" dirty="0">
                <a:sym typeface="Mathematica1" pitchFamily="2" charset="2"/>
              </a:rPr>
              <a:t>This meant distances and timescales in the Universe had to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dirty="0">
                <a:sym typeface="Mathematica1" pitchFamily="2" charset="2"/>
              </a:rPr>
              <a:t>     deal with uncertainties of a factor 2 !!!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000" b="1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Mathematica1" pitchFamily="2" charset="2"/>
              <a:buChar char="·"/>
              <a:defRPr/>
            </a:pPr>
            <a:r>
              <a:rPr lang="en-US" sz="2000" b="1" dirty="0">
                <a:sym typeface="Mathematica1" pitchFamily="2" charset="2"/>
              </a:rPr>
              <a:t>Following major programs,  such as Hubble Key Project,  the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dirty="0">
                <a:sym typeface="Mathematica1" pitchFamily="2" charset="2"/>
              </a:rPr>
              <a:t>     Supernova key projects  and  the WMAP  CMB  measurements,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000" b="1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dirty="0">
                <a:sym typeface="Mathematica1" pitchFamily="2" charset="2"/>
              </a:rPr>
              <a:t>        </a:t>
            </a:r>
            <a:endParaRPr lang="en-US" sz="2000" b="1" baseline="-25000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000" b="1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dirty="0">
                <a:sym typeface="Mathematica1" pitchFamily="2" charset="2"/>
              </a:rPr>
              <a:t>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28625" y="1357313"/>
            <a:ext cx="8358188" cy="38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143375" y="2643188"/>
            <a:ext cx="714375" cy="71437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" y="5286375"/>
            <a:ext cx="8358188" cy="1285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500188" y="5500688"/>
          <a:ext cx="562451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47" name="Equation" r:id="rId3" imgW="1574640" imgH="241200" progId="Equation.DSMT4">
                  <p:embed/>
                </p:oleObj>
              </mc:Choice>
              <mc:Fallback>
                <p:oleObj name="Equation" r:id="rId3" imgW="1574640" imgH="241200" progId="Equation.DSMT4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500688"/>
                        <a:ext cx="5624512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79662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51520" y="1412776"/>
            <a:ext cx="8713788" cy="4176713"/>
          </a:xfrm>
          <a:prstGeom prst="roundRect">
            <a:avLst>
              <a:gd name="adj" fmla="val 16667"/>
            </a:avLst>
          </a:prstGeom>
          <a:solidFill>
            <a:srgbClr val="C0C0C0">
              <a:alpha val="45097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-324544" y="1988840"/>
            <a:ext cx="9720263" cy="256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4500" b="1" dirty="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4500" b="1" dirty="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Cosmological Principle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4500" b="1" dirty="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087279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BEE0468-0A06-4D98-BAC4-554AB838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B22B31F-BA89-443D-BC3E-037FC619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445125"/>
            <a:ext cx="4176712" cy="1296988"/>
          </a:xfrm>
          <a:prstGeom prst="rect">
            <a:avLst/>
          </a:pr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2660" name="Rectangle 4">
            <a:extLst>
              <a:ext uri="{FF2B5EF4-FFF2-40B4-BE49-F238E27FC236}">
                <a16:creationId xmlns:a16="http://schemas.microsoft.com/office/drawing/2014/main" id="{CA5A4054-60EB-4473-A1FB-624041167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Hubble Expansion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CE0840F8-6989-48AE-A992-BA905CF87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BE74DB09-A1D1-4F30-B5FB-964E3107F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084763"/>
            <a:ext cx="385127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         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 = H  r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Hubble Expansion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</a:t>
            </a:r>
          </a:p>
        </p:txBody>
      </p:sp>
      <p:pic>
        <p:nvPicPr>
          <p:cNvPr id="60423" name="Picture 7" descr="hubble">
            <a:extLst>
              <a:ext uri="{FF2B5EF4-FFF2-40B4-BE49-F238E27FC236}">
                <a16:creationId xmlns:a16="http://schemas.microsoft.com/office/drawing/2014/main" id="{0A18E903-C182-428F-AE4F-DDB601ADFF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4192588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4" name="Rectangle 8">
            <a:extLst>
              <a:ext uri="{FF2B5EF4-FFF2-40B4-BE49-F238E27FC236}">
                <a16:creationId xmlns:a16="http://schemas.microsoft.com/office/drawing/2014/main" id="{AFE2A822-C5A4-4A54-96C5-D9BD9609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557338"/>
            <a:ext cx="4176712" cy="1223962"/>
          </a:xfrm>
          <a:prstGeom prst="rect">
            <a:avLst/>
          </a:prstGeom>
          <a:solidFill>
            <a:srgbClr val="0000FF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BBA88026-2002-405D-90FD-8F6DE0EE6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628775"/>
            <a:ext cx="38163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Edwin Hubble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        (1889-1953)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0426" name="Rectangle 10">
            <a:extLst>
              <a:ext uri="{FF2B5EF4-FFF2-40B4-BE49-F238E27FC236}">
                <a16:creationId xmlns:a16="http://schemas.microsoft.com/office/drawing/2014/main" id="{13EA930F-6CDE-4DA5-96A0-E73A4B193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4176713" cy="51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0427" name="Picture 11" descr="hubblediagram">
            <a:extLst>
              <a:ext uri="{FF2B5EF4-FFF2-40B4-BE49-F238E27FC236}">
                <a16:creationId xmlns:a16="http://schemas.microsoft.com/office/drawing/2014/main" id="{1B83F502-87C9-4FB1-86E0-E65A3D32A4B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825750"/>
            <a:ext cx="4176712" cy="257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>
                <a:solidFill>
                  <a:schemeClr val="tx1"/>
                </a:solidFill>
              </a:rPr>
              <a:t>   Hubble  Parameter 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500188"/>
            <a:ext cx="9144000" cy="508476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Mathematica1" pitchFamily="2" charset="2"/>
              <a:buChar char="·"/>
              <a:defRPr/>
            </a:pPr>
            <a:r>
              <a:rPr lang="en-US" sz="2000" b="1" dirty="0">
                <a:sym typeface="Mathematica1" pitchFamily="2" charset="2"/>
              </a:rPr>
              <a:t>For a long time, the correct value of the Hubble constant H</a:t>
            </a:r>
            <a:r>
              <a:rPr lang="en-US" sz="2000" b="1" baseline="-25000" dirty="0">
                <a:sym typeface="Mathematica1" pitchFamily="2" charset="2"/>
              </a:rPr>
              <a:t>0</a:t>
            </a:r>
            <a:endParaRPr lang="en-US" sz="2000" b="1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dirty="0">
                <a:sym typeface="Mathematica1" pitchFamily="2" charset="2"/>
              </a:rPr>
              <a:t>     was a major unsettled issue: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000" b="1" baseline="-25000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baseline="-25000" dirty="0">
                <a:sym typeface="Mathematica1" pitchFamily="2" charset="2"/>
              </a:rPr>
              <a:t> </a:t>
            </a:r>
            <a:r>
              <a:rPr lang="en-US" sz="2000" b="1" dirty="0">
                <a:sym typeface="Mathematica1" pitchFamily="2" charset="2"/>
              </a:rPr>
              <a:t>              H</a:t>
            </a:r>
            <a:r>
              <a:rPr lang="en-US" sz="2000" b="1" baseline="-25000" dirty="0">
                <a:sym typeface="Mathematica1" pitchFamily="2" charset="2"/>
              </a:rPr>
              <a:t>0</a:t>
            </a:r>
            <a:r>
              <a:rPr lang="en-US" sz="2000" b="1" dirty="0">
                <a:sym typeface="Mathematica1" pitchFamily="2" charset="2"/>
              </a:rPr>
              <a:t> = 50  km s</a:t>
            </a:r>
            <a:r>
              <a:rPr lang="en-US" sz="2000" b="1" baseline="30000" dirty="0">
                <a:sym typeface="Mathematica1" pitchFamily="2" charset="2"/>
              </a:rPr>
              <a:t>-1</a:t>
            </a:r>
            <a:r>
              <a:rPr lang="en-US" sz="2000" b="1" dirty="0">
                <a:sym typeface="Mathematica1" pitchFamily="2" charset="2"/>
              </a:rPr>
              <a:t> Mpc</a:t>
            </a:r>
            <a:r>
              <a:rPr lang="en-US" sz="2000" b="1" baseline="30000" dirty="0">
                <a:sym typeface="Mathematica1" pitchFamily="2" charset="2"/>
              </a:rPr>
              <a:t>-1</a:t>
            </a:r>
            <a:r>
              <a:rPr lang="en-US" sz="2000" b="1" dirty="0">
                <a:sym typeface="Mathematica1" pitchFamily="2" charset="2"/>
              </a:rPr>
              <a:t>                      H</a:t>
            </a:r>
            <a:r>
              <a:rPr lang="en-US" sz="2000" b="1" baseline="-25000" dirty="0">
                <a:sym typeface="Mathematica1" pitchFamily="2" charset="2"/>
              </a:rPr>
              <a:t>0</a:t>
            </a:r>
            <a:r>
              <a:rPr lang="en-US" sz="2000" b="1" dirty="0">
                <a:sym typeface="Mathematica1" pitchFamily="2" charset="2"/>
              </a:rPr>
              <a:t> = 100  km s</a:t>
            </a:r>
            <a:r>
              <a:rPr lang="en-US" sz="2000" b="1" baseline="30000" dirty="0">
                <a:sym typeface="Mathematica1" pitchFamily="2" charset="2"/>
              </a:rPr>
              <a:t>-1</a:t>
            </a:r>
            <a:r>
              <a:rPr lang="en-US" sz="2000" b="1" dirty="0">
                <a:sym typeface="Mathematica1" pitchFamily="2" charset="2"/>
              </a:rPr>
              <a:t> Mpc</a:t>
            </a:r>
            <a:r>
              <a:rPr lang="en-US" sz="2000" b="1" baseline="30000" dirty="0">
                <a:sym typeface="Mathematica1" pitchFamily="2" charset="2"/>
              </a:rPr>
              <a:t>-1</a:t>
            </a:r>
            <a:r>
              <a:rPr lang="en-US" sz="2000" b="1" dirty="0">
                <a:sym typeface="Mathematica1" pitchFamily="2" charset="2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000" b="1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Mathematica1" pitchFamily="2" charset="2"/>
              <a:buChar char="·"/>
              <a:defRPr/>
            </a:pPr>
            <a:r>
              <a:rPr lang="en-US" sz="2000" b="1" dirty="0">
                <a:sym typeface="Mathematica1" pitchFamily="2" charset="2"/>
              </a:rPr>
              <a:t>This meant distances and timescales in the Universe had to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dirty="0">
                <a:sym typeface="Mathematica1" pitchFamily="2" charset="2"/>
              </a:rPr>
              <a:t>     deal with uncertainties of a factor 2 !!!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000" b="1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Mathematica1" pitchFamily="2" charset="2"/>
              <a:buChar char="·"/>
              <a:defRPr/>
            </a:pPr>
            <a:r>
              <a:rPr lang="en-US" sz="2000" b="1" dirty="0">
                <a:sym typeface="Mathematica1" pitchFamily="2" charset="2"/>
              </a:rPr>
              <a:t>Following major programs,  such as Hubble Key Project,  the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dirty="0">
                <a:sym typeface="Mathematica1" pitchFamily="2" charset="2"/>
              </a:rPr>
              <a:t>     Supernova key projects  and  the WMAP  CMB  measurements,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000" b="1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dirty="0">
                <a:sym typeface="Mathematica1" pitchFamily="2" charset="2"/>
              </a:rPr>
              <a:t>        </a:t>
            </a:r>
            <a:endParaRPr lang="en-US" sz="2000" b="1" baseline="-25000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000" b="1" dirty="0">
              <a:sym typeface="Mathematica1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000" b="1" dirty="0">
                <a:sym typeface="Mathematica1" pitchFamily="2" charset="2"/>
              </a:rPr>
              <a:t>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28625" y="1357313"/>
            <a:ext cx="8358188" cy="38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143375" y="2643188"/>
            <a:ext cx="714375" cy="71437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" y="5286375"/>
            <a:ext cx="8358188" cy="1285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79879" name="Object 2"/>
          <p:cNvGraphicFramePr>
            <a:graphicFrameLocks noChangeAspect="1"/>
          </p:cNvGraphicFramePr>
          <p:nvPr/>
        </p:nvGraphicFramePr>
        <p:xfrm>
          <a:off x="1500188" y="5500688"/>
          <a:ext cx="562451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6" name="Equation" r:id="rId3" imgW="1574800" imgH="241300" progId="Equation.DSMT4">
                  <p:embed/>
                </p:oleObj>
              </mc:Choice>
              <mc:Fallback>
                <p:oleObj name="Equation" r:id="rId3" imgW="1574800" imgH="241300" progId="Equation.DSMT4">
                  <p:embed/>
                  <p:pic>
                    <p:nvPicPr>
                      <p:cNvPr id="798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500688"/>
                        <a:ext cx="5624512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103309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050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1" y="2985975"/>
            <a:ext cx="326231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hubble_expansion.part_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86" y="2745388"/>
            <a:ext cx="3707203" cy="370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ubble_expansion.part_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16" y="2968218"/>
            <a:ext cx="3261544" cy="32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923928" y="4418969"/>
            <a:ext cx="720080" cy="36004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25503"/>
            <a:ext cx="655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Hubble  Expansion</a:t>
            </a:r>
            <a:endParaRPr kumimoji="0" lang="en-GB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397313"/>
            <a:ext cx="83884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 expands: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displacement  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Mathematica1"/>
              </a:rPr>
              <a:t>-  distance                                               Hubble law:  velocity - distance           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63888" y="1685082"/>
            <a:ext cx="720080" cy="20929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084168" y="1294428"/>
          <a:ext cx="13874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2"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294428"/>
                        <a:ext cx="13874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12551" y="2968218"/>
            <a:ext cx="3323345" cy="3341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6056" y="2636912"/>
            <a:ext cx="3888432" cy="396044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44" y="1124745"/>
            <a:ext cx="8496944" cy="12961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25567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hubble_expansion.par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895350"/>
            <a:ext cx="5048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876592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hubble_expansion.par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895350"/>
            <a:ext cx="5048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 descr="hubble_expansion.part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671513"/>
            <a:ext cx="55149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643713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hubble_expansion.par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895350"/>
            <a:ext cx="5048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hubble_expansion.part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671513"/>
            <a:ext cx="55149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hubble_expansion.part_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626261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hubble_expansion.par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895350"/>
            <a:ext cx="5048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522271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hubble_expansion.par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895350"/>
            <a:ext cx="5048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 descr="hubble_expansion.part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00063"/>
            <a:ext cx="55149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526536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hubble_expansion.par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895350"/>
            <a:ext cx="5048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 descr="hubble_expansion.part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00063"/>
            <a:ext cx="55149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3" descr="hubble_expansion.part_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71438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26362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6" descr="circle">
            <a:extLst>
              <a:ext uri="{FF2B5EF4-FFF2-40B4-BE49-F238E27FC236}">
                <a16:creationId xmlns:a16="http://schemas.microsoft.com/office/drawing/2014/main" id="{E3F36AAF-45B9-4CEE-88EE-90DC4F11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04813"/>
            <a:ext cx="471963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15" descr="cosmosphere">
            <a:extLst>
              <a:ext uri="{FF2B5EF4-FFF2-40B4-BE49-F238E27FC236}">
                <a16:creationId xmlns:a16="http://schemas.microsoft.com/office/drawing/2014/main" id="{93407D9D-1C12-4FA7-BE67-085A2429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41663"/>
            <a:ext cx="29305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>
            <a:extLst>
              <a:ext uri="{FF2B5EF4-FFF2-40B4-BE49-F238E27FC236}">
                <a16:creationId xmlns:a16="http://schemas.microsoft.com/office/drawing/2014/main" id="{4FE28BEF-A364-43F1-A92C-375ACF5E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268413"/>
            <a:ext cx="4319587" cy="54737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C9C44D6F-4D18-440E-8180-E76EF874D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Nonlinear Descriptions</a:t>
            </a:r>
          </a:p>
        </p:txBody>
      </p:sp>
      <p:sp>
        <p:nvSpPr>
          <p:cNvPr id="61446" name="Rectangle 7">
            <a:extLst>
              <a:ext uri="{FF2B5EF4-FFF2-40B4-BE49-F238E27FC236}">
                <a16:creationId xmlns:a16="http://schemas.microsoft.com/office/drawing/2014/main" id="{2BE5DD48-C5C4-4D3E-A756-8E08DB8A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EF564A87-474D-44D9-B2B8-9577CE21C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Deformation 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Cosmic Volume Element</a:t>
            </a:r>
          </a:p>
        </p:txBody>
      </p:sp>
      <p:sp>
        <p:nvSpPr>
          <p:cNvPr id="61448" name="AutoShape 12">
            <a:extLst>
              <a:ext uri="{FF2B5EF4-FFF2-40B4-BE49-F238E27FC236}">
                <a16:creationId xmlns:a16="http://schemas.microsoft.com/office/drawing/2014/main" id="{EB01D907-1AC4-41CF-ACC3-C10D47B7192B}"/>
              </a:ext>
            </a:extLst>
          </p:cNvPr>
          <p:cNvSpPr>
            <a:spLocks noChangeArrowheads="1"/>
          </p:cNvSpPr>
          <p:nvPr/>
        </p:nvSpPr>
        <p:spPr bwMode="auto">
          <a:xfrm rot="-1681543">
            <a:off x="2195513" y="2492375"/>
            <a:ext cx="720725" cy="1584325"/>
          </a:xfrm>
          <a:prstGeom prst="upArrow">
            <a:avLst>
              <a:gd name="adj1" fmla="val 50000"/>
              <a:gd name="adj2" fmla="val 549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449" name="Picture 14" descr="cosmosphere">
            <a:extLst>
              <a:ext uri="{FF2B5EF4-FFF2-40B4-BE49-F238E27FC236}">
                <a16:creationId xmlns:a16="http://schemas.microsoft.com/office/drawing/2014/main" id="{F8C3ECEC-FC1A-4B8F-A3EE-3DCB48A3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AutoShape 11">
            <a:extLst>
              <a:ext uri="{FF2B5EF4-FFF2-40B4-BE49-F238E27FC236}">
                <a16:creationId xmlns:a16="http://schemas.microsoft.com/office/drawing/2014/main" id="{BD428402-0A9D-4676-8E65-7C90712E85E9}"/>
              </a:ext>
            </a:extLst>
          </p:cNvPr>
          <p:cNvSpPr>
            <a:spLocks noChangeArrowheads="1"/>
          </p:cNvSpPr>
          <p:nvPr/>
        </p:nvSpPr>
        <p:spPr bwMode="auto">
          <a:xfrm rot="-7005881">
            <a:off x="2429669" y="4058444"/>
            <a:ext cx="646112" cy="2698750"/>
          </a:xfrm>
          <a:prstGeom prst="curvedRightArrow">
            <a:avLst>
              <a:gd name="adj1" fmla="val 83538"/>
              <a:gd name="adj2" fmla="val 167076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1451" name="Object 21">
            <a:extLst>
              <a:ext uri="{FF2B5EF4-FFF2-40B4-BE49-F238E27FC236}">
                <a16:creationId xmlns:a16="http://schemas.microsoft.com/office/drawing/2014/main" id="{1C5B6A9C-85C9-4B06-B25F-5139B6AE2AB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139950" y="3748088"/>
          <a:ext cx="673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9" name="Equation" r:id="rId5" imgW="672808" imgH="228501" progId="Equation.DSMT4">
                  <p:embed/>
                </p:oleObj>
              </mc:Choice>
              <mc:Fallback>
                <p:oleObj name="Equation" r:id="rId5" imgW="672808" imgH="228501" progId="Equation.DSMT4">
                  <p:embed/>
                  <p:pic>
                    <p:nvPicPr>
                      <p:cNvPr id="61451" name="Object 21">
                        <a:extLst>
                          <a:ext uri="{FF2B5EF4-FFF2-40B4-BE49-F238E27FC236}">
                            <a16:creationId xmlns:a16="http://schemas.microsoft.com/office/drawing/2014/main" id="{1C5B6A9C-85C9-4B06-B25F-5139B6AE2A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748088"/>
                        <a:ext cx="673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2" name="Text Box 8">
            <a:extLst>
              <a:ext uri="{FF2B5EF4-FFF2-40B4-BE49-F238E27FC236}">
                <a16:creationId xmlns:a16="http://schemas.microsoft.com/office/drawing/2014/main" id="{164D6500-34BD-49C1-860A-2764D90D8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412875"/>
            <a:ext cx="388937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The evolution of a fluid element on its path through space may be specified by its velocity gradient: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1453" name="Text Box 10">
            <a:extLst>
              <a:ext uri="{FF2B5EF4-FFF2-40B4-BE49-F238E27FC236}">
                <a16:creationId xmlns:a16="http://schemas.microsoft.com/office/drawing/2014/main" id="{F58F661A-F55C-4F97-98F3-DCFB48BC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560763"/>
            <a:ext cx="3889375" cy="34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in which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l-GR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θ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:   velocity divergence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             contraction/expansion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</a:t>
            </a:r>
            <a:r>
              <a:rPr kumimoji="0" lang="el-GR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σ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:   velocity shear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             deformation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</a:t>
            </a:r>
            <a:r>
              <a:rPr kumimoji="0" lang="el-GR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ω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:   vorticity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             rotation of element 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      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61454" name="Picture 3" descr="lagrangian">
            <a:extLst>
              <a:ext uri="{FF2B5EF4-FFF2-40B4-BE49-F238E27FC236}">
                <a16:creationId xmlns:a16="http://schemas.microsoft.com/office/drawing/2014/main" id="{2CA40934-35D8-46F8-8194-80A3C3B61B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844675"/>
            <a:ext cx="5173662" cy="366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55" name="AutoShape 11">
            <a:extLst>
              <a:ext uri="{FF2B5EF4-FFF2-40B4-BE49-F238E27FC236}">
                <a16:creationId xmlns:a16="http://schemas.microsoft.com/office/drawing/2014/main" id="{A2644D5A-7009-4D8E-8698-56562C4F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195763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56" name="AutoShape 11">
            <a:extLst>
              <a:ext uri="{FF2B5EF4-FFF2-40B4-BE49-F238E27FC236}">
                <a16:creationId xmlns:a16="http://schemas.microsoft.com/office/drawing/2014/main" id="{4BB5D98F-46D7-4DB5-B5CD-96775689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0" y="509428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57" name="AutoShape 11">
            <a:extLst>
              <a:ext uri="{FF2B5EF4-FFF2-40B4-BE49-F238E27FC236}">
                <a16:creationId xmlns:a16="http://schemas.microsoft.com/office/drawing/2014/main" id="{A51C3341-7B6D-412E-8F62-15F82C11B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0" y="603408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-2143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>
                <a:solidFill>
                  <a:schemeClr val="tx1"/>
                </a:solidFill>
              </a:rPr>
              <a:t>General  Relativity</a:t>
            </a:r>
          </a:p>
        </p:txBody>
      </p:sp>
      <p:sp>
        <p:nvSpPr>
          <p:cNvPr id="11673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428625"/>
            <a:ext cx="9396412" cy="6237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Papyrus" pitchFamily="66" charset="0"/>
              </a:rPr>
              <a:t>  </a:t>
            </a:r>
            <a:r>
              <a:rPr lang="en-US" altLang="en-US" sz="1900" b="1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b="1"/>
              <a:t>   </a:t>
            </a:r>
            <a:r>
              <a:rPr lang="en-US" altLang="en-US" sz="1800" b="1"/>
              <a:t>A crucial aspect of any particular configuration is the geometry of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   spacetime:  because Einstein’s General Relativity is a metric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   theory, knowledge of the geometry is essential.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800" b="1"/>
              <a:t>   Einstein Field Equations are notoriously complex,  essentially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800" b="1"/>
              <a:t>   10 equations.  Solving them for general situations is almost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800" b="1"/>
              <a:t>   impossible.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   However, there are some special circumstances that do allow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   full solution. The simplest one is also the one that describes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   our Universe.  It is encapsulated in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b="1"/>
              <a:t> </a:t>
            </a:r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28625" y="928688"/>
            <a:ext cx="8358188" cy="3714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" y="4786313"/>
            <a:ext cx="8358188" cy="928687"/>
          </a:xfrm>
          <a:prstGeom prst="rect">
            <a:avLst/>
          </a:prstGeom>
          <a:solidFill>
            <a:srgbClr val="000099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5" y="4857750"/>
            <a:ext cx="79295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                </a:t>
            </a:r>
            <a:r>
              <a:rPr lang="en-US" sz="4400" b="1" dirty="0">
                <a:solidFill>
                  <a:prstClr val="white"/>
                </a:solidFill>
                <a:latin typeface="Constantia"/>
              </a:rPr>
              <a:t>Cosmological  Principle 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57188" y="5786438"/>
            <a:ext cx="9396412" cy="8572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600" b="1" dirty="0">
                <a:solidFill>
                  <a:srgbClr val="000099"/>
                </a:solidFill>
                <a:latin typeface="Papyrus" pitchFamily="66" charset="0"/>
              </a:rPr>
              <a:t>  </a:t>
            </a:r>
            <a:r>
              <a:rPr lang="en-US" sz="1900" b="1" dirty="0">
                <a:solidFill>
                  <a:prstClr val="white"/>
                </a:solidFill>
                <a:latin typeface="Constantia"/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endParaRPr lang="en-US" sz="1900" b="1" dirty="0">
              <a:solidFill>
                <a:prstClr val="white"/>
              </a:solidFill>
              <a:latin typeface="Constantia"/>
            </a:endParaRPr>
          </a:p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1900" b="1" dirty="0">
                <a:solidFill>
                  <a:prstClr val="white"/>
                </a:solidFill>
                <a:latin typeface="Constantia"/>
              </a:rPr>
              <a:t>             </a:t>
            </a:r>
            <a:r>
              <a:rPr lang="en-US" sz="7200" b="1" dirty="0">
                <a:solidFill>
                  <a:prstClr val="white"/>
                </a:solidFill>
                <a:latin typeface="Constantia"/>
              </a:rPr>
              <a:t>On the basis of this principle,  we can constrain the geometry </a:t>
            </a:r>
          </a:p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7200" b="1" dirty="0">
                <a:solidFill>
                  <a:prstClr val="white"/>
                </a:solidFill>
                <a:latin typeface="Constantia"/>
              </a:rPr>
              <a:t>    of the Universe and hence find its dynamical evolution.</a:t>
            </a:r>
          </a:p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1900" b="1" dirty="0">
                <a:solidFill>
                  <a:prstClr val="white"/>
                </a:solidFill>
                <a:latin typeface="Constantia"/>
              </a:rPr>
              <a:t>   </a:t>
            </a:r>
          </a:p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1900" b="1" dirty="0">
                <a:solidFill>
                  <a:prstClr val="white"/>
                </a:solidFill>
                <a:latin typeface="Constantia"/>
              </a:rPr>
              <a:t> </a:t>
            </a:r>
            <a:endParaRPr lang="en-US" sz="2600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625" y="5857875"/>
            <a:ext cx="8358188" cy="857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93107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2B5DE1B-331B-4F38-8AE0-B68320DBC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412875"/>
            <a:ext cx="4392612" cy="52562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9E118-9EA1-4D05-9F26-C84231196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Nonlinear Descriptions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FBAF8288-76B7-446A-92BE-30876E1F9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E341284E-107C-4E36-A6FD-902E8F28E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Deformation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Cosmic Volume Element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91B575B3-5C07-43B4-B708-8BBB157CF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557338"/>
            <a:ext cx="4968875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sym typeface="Mathematica1" pitchFamily="2" charset="2"/>
              </a:rPr>
              <a:t>             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Global Anisotropic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       expansion/contraction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  <a:sym typeface="Mathematica1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Anisotropic Relativistic Universe Models: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      Bianchi I-IX Universe models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  <a:sym typeface="Mathematica1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• expand anisotropically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•  have to be characterized by at least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3 Hubble parameters (expansion rate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                                            different in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                                            different directions)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• Only marginal claims indicate the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 possibility on the basis of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 CMB  anisotropies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sym typeface="Mathematica1" pitchFamily="2" charset="2"/>
              </a:rPr>
              <a:t>  </a:t>
            </a:r>
          </a:p>
        </p:txBody>
      </p:sp>
      <p:pic>
        <p:nvPicPr>
          <p:cNvPr id="62471" name="Picture 8" descr="circle">
            <a:extLst>
              <a:ext uri="{FF2B5EF4-FFF2-40B4-BE49-F238E27FC236}">
                <a16:creationId xmlns:a16="http://schemas.microsoft.com/office/drawing/2014/main" id="{21577635-759A-496D-B7D4-DA6136C9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8732">
            <a:off x="-468313" y="1379538"/>
            <a:ext cx="5478463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AutoShape 9">
            <a:extLst>
              <a:ext uri="{FF2B5EF4-FFF2-40B4-BE49-F238E27FC236}">
                <a16:creationId xmlns:a16="http://schemas.microsoft.com/office/drawing/2014/main" id="{434B3C73-B09B-4FEF-A61C-BD49A74DB7C8}"/>
              </a:ext>
            </a:extLst>
          </p:cNvPr>
          <p:cNvSpPr>
            <a:spLocks noChangeArrowheads="1"/>
          </p:cNvSpPr>
          <p:nvPr/>
        </p:nvSpPr>
        <p:spPr bwMode="auto">
          <a:xfrm rot="-2613201">
            <a:off x="1106488" y="2601913"/>
            <a:ext cx="360362" cy="792162"/>
          </a:xfrm>
          <a:prstGeom prst="upArrow">
            <a:avLst>
              <a:gd name="adj1" fmla="val 50000"/>
              <a:gd name="adj2" fmla="val 549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73" name="AutoShape 10">
            <a:extLst>
              <a:ext uri="{FF2B5EF4-FFF2-40B4-BE49-F238E27FC236}">
                <a16:creationId xmlns:a16="http://schemas.microsoft.com/office/drawing/2014/main" id="{AE6DF0B6-3592-45FF-BDD3-227578C7CC86}"/>
              </a:ext>
            </a:extLst>
          </p:cNvPr>
          <p:cNvSpPr>
            <a:spLocks noChangeArrowheads="1"/>
          </p:cNvSpPr>
          <p:nvPr/>
        </p:nvSpPr>
        <p:spPr bwMode="auto">
          <a:xfrm rot="8103932">
            <a:off x="3276600" y="4724400"/>
            <a:ext cx="360363" cy="792163"/>
          </a:xfrm>
          <a:prstGeom prst="upArrow">
            <a:avLst>
              <a:gd name="adj1" fmla="val 50000"/>
              <a:gd name="adj2" fmla="val 549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74" name="AutoShape 11">
            <a:extLst>
              <a:ext uri="{FF2B5EF4-FFF2-40B4-BE49-F238E27FC236}">
                <a16:creationId xmlns:a16="http://schemas.microsoft.com/office/drawing/2014/main" id="{C42A5549-225C-4967-8A4C-33C43C36846A}"/>
              </a:ext>
            </a:extLst>
          </p:cNvPr>
          <p:cNvSpPr>
            <a:spLocks noChangeArrowheads="1"/>
          </p:cNvSpPr>
          <p:nvPr/>
        </p:nvSpPr>
        <p:spPr bwMode="auto">
          <a:xfrm rot="2648781">
            <a:off x="3779838" y="1700213"/>
            <a:ext cx="358775" cy="1293812"/>
          </a:xfrm>
          <a:prstGeom prst="upArrow">
            <a:avLst>
              <a:gd name="adj1" fmla="val 50000"/>
              <a:gd name="adj2" fmla="val 9015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75" name="AutoShape 12">
            <a:extLst>
              <a:ext uri="{FF2B5EF4-FFF2-40B4-BE49-F238E27FC236}">
                <a16:creationId xmlns:a16="http://schemas.microsoft.com/office/drawing/2014/main" id="{4BFBF17E-B65B-48E0-89FB-DBEDF585F08C}"/>
              </a:ext>
            </a:extLst>
          </p:cNvPr>
          <p:cNvSpPr>
            <a:spLocks noChangeArrowheads="1"/>
          </p:cNvSpPr>
          <p:nvPr/>
        </p:nvSpPr>
        <p:spPr bwMode="auto">
          <a:xfrm rot="-8294727">
            <a:off x="539750" y="4941888"/>
            <a:ext cx="358775" cy="1293812"/>
          </a:xfrm>
          <a:prstGeom prst="upArrow">
            <a:avLst>
              <a:gd name="adj1" fmla="val 50000"/>
              <a:gd name="adj2" fmla="val 9015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985101C-7BB9-4387-A094-FF1B805B8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844675"/>
            <a:ext cx="4249737" cy="43926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1" name="Rectangle 4">
            <a:extLst>
              <a:ext uri="{FF2B5EF4-FFF2-40B4-BE49-F238E27FC236}">
                <a16:creationId xmlns:a16="http://schemas.microsoft.com/office/drawing/2014/main" id="{8973DAC4-4C9C-40E8-B240-772925CB2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Nonlinear Descriptions</a:t>
            </a:r>
          </a:p>
        </p:txBody>
      </p:sp>
      <p:sp>
        <p:nvSpPr>
          <p:cNvPr id="63492" name="Rectangle 6">
            <a:extLst>
              <a:ext uri="{FF2B5EF4-FFF2-40B4-BE49-F238E27FC236}">
                <a16:creationId xmlns:a16="http://schemas.microsoft.com/office/drawing/2014/main" id="{6EA9C21C-FE68-47D2-8A7A-98B351A15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3" name="Rectangle 7">
            <a:extLst>
              <a:ext uri="{FF2B5EF4-FFF2-40B4-BE49-F238E27FC236}">
                <a16:creationId xmlns:a16="http://schemas.microsoft.com/office/drawing/2014/main" id="{1B2BD142-98C9-4238-8FF5-C8C081A43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492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Deformation</a:t>
            </a:r>
            <a:b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Cosmic Volume Element</a:t>
            </a:r>
          </a:p>
        </p:txBody>
      </p:sp>
      <p:sp>
        <p:nvSpPr>
          <p:cNvPr id="63494" name="Text Box 8">
            <a:extLst>
              <a:ext uri="{FF2B5EF4-FFF2-40B4-BE49-F238E27FC236}">
                <a16:creationId xmlns:a16="http://schemas.microsoft.com/office/drawing/2014/main" id="{A280AC8F-3DC5-4303-8E73-74594675D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989138"/>
            <a:ext cx="43926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         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Local Anisotropic  Flows: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       “fatal” attractions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• 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In our local neighbourhood the 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cosmic flow field has a significant shear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•   This shear is a manifestation of 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-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infall of our Local Group into 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  the Local Supercluster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- motion towards the Great Attractor 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- possibly motion towards even larger 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  mass entities:  Shapley concentration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                              Horologium supercluster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</a:t>
            </a:r>
          </a:p>
        </p:txBody>
      </p:sp>
      <p:pic>
        <p:nvPicPr>
          <p:cNvPr id="63495" name="Picture 16" descr="pscz">
            <a:extLst>
              <a:ext uri="{FF2B5EF4-FFF2-40B4-BE49-F238E27FC236}">
                <a16:creationId xmlns:a16="http://schemas.microsoft.com/office/drawing/2014/main" id="{8756914F-8A60-4903-8D38-6D431534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3624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AutoShape 17">
            <a:extLst>
              <a:ext uri="{FF2B5EF4-FFF2-40B4-BE49-F238E27FC236}">
                <a16:creationId xmlns:a16="http://schemas.microsoft.com/office/drawing/2014/main" id="{9B6417F7-88AB-4AFB-B3D0-45CF5217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644900"/>
            <a:ext cx="3024187" cy="215900"/>
          </a:xfrm>
          <a:prstGeom prst="leftArrow">
            <a:avLst>
              <a:gd name="adj1" fmla="val 50000"/>
              <a:gd name="adj2" fmla="val 35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D28783E-AA68-4DC6-9F9A-FD887D817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341438"/>
            <a:ext cx="4321175" cy="496728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7AEED9F-FAB9-4E75-B335-62E78A0EF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Nonlinear Descriptions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F302ABC5-3067-4630-9B9F-48B1060E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430CFCD-E136-4710-8A74-30AF87BD6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7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Deformation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Cosmic Volume Element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C835B89A-0838-4556-92D6-CC923286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1484313"/>
            <a:ext cx="4392612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Global Hubble Expansion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Observations over large regions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of the sky, out to large cosmic depth: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  <a:sym typeface="Mathematica1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• the Hubble expansion offers a very good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description of the actual Universe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  <a:sym typeface="Mathematica1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• the Hubble expansion is the same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Mathematica1" pitchFamily="2" charset="2"/>
              </a:rPr>
              <a:t>   in whatever direction you look: isotropic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athematica1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sym typeface="Mathematica1" pitchFamily="2" charset="2"/>
              </a:rPr>
              <a:t>  </a:t>
            </a:r>
          </a:p>
        </p:txBody>
      </p:sp>
      <p:pic>
        <p:nvPicPr>
          <p:cNvPr id="64519" name="Picture 9" descr="hubble">
            <a:extLst>
              <a:ext uri="{FF2B5EF4-FFF2-40B4-BE49-F238E27FC236}">
                <a16:creationId xmlns:a16="http://schemas.microsoft.com/office/drawing/2014/main" id="{55D3440D-9D2C-44FE-84CB-DF7407B85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4688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10">
            <a:extLst>
              <a:ext uri="{FF2B5EF4-FFF2-40B4-BE49-F238E27FC236}">
                <a16:creationId xmlns:a16="http://schemas.microsoft.com/office/drawing/2014/main" id="{94709A3D-AD96-4868-AC9B-5AB6F2602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292600"/>
            <a:ext cx="3168650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9052" name="Text Box 12">
            <a:extLst>
              <a:ext uri="{FF2B5EF4-FFF2-40B4-BE49-F238E27FC236}">
                <a16:creationId xmlns:a16="http://schemas.microsoft.com/office/drawing/2014/main" id="{B2421915-8431-4E7F-A470-83473DEF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427538"/>
            <a:ext cx="3489325" cy="22780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Hubble flow: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Pure expansion/contraction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         </a:t>
            </a:r>
          </a:p>
        </p:txBody>
      </p:sp>
      <p:graphicFrame>
        <p:nvGraphicFramePr>
          <p:cNvPr id="64522" name="Object 13">
            <a:extLst>
              <a:ext uri="{FF2B5EF4-FFF2-40B4-BE49-F238E27FC236}">
                <a16:creationId xmlns:a16="http://schemas.microsoft.com/office/drawing/2014/main" id="{EEC7E5DF-4C6A-4F17-8A29-C13EDA2D0B3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56325" y="4868863"/>
          <a:ext cx="20891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93" name="Equation" r:id="rId4" imgW="672808" imgH="228501" progId="Equation.DSMT4">
                  <p:embed/>
                </p:oleObj>
              </mc:Choice>
              <mc:Fallback>
                <p:oleObj name="Equation" r:id="rId4" imgW="672808" imgH="228501" progId="Equation.DSMT4">
                  <p:embed/>
                  <p:pic>
                    <p:nvPicPr>
                      <p:cNvPr id="64522" name="Object 13">
                        <a:extLst>
                          <a:ext uri="{FF2B5EF4-FFF2-40B4-BE49-F238E27FC236}">
                            <a16:creationId xmlns:a16="http://schemas.microsoft.com/office/drawing/2014/main" id="{EEC7E5DF-4C6A-4F17-8A29-C13EDA2D0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868863"/>
                        <a:ext cx="208915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AutoShape 15">
            <a:extLst>
              <a:ext uri="{FF2B5EF4-FFF2-40B4-BE49-F238E27FC236}">
                <a16:creationId xmlns:a16="http://schemas.microsoft.com/office/drawing/2014/main" id="{AE66B155-85D2-467A-826B-145A88FC1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868863"/>
            <a:ext cx="865187" cy="504825"/>
          </a:xfrm>
          <a:prstGeom prst="rightArrow">
            <a:avLst>
              <a:gd name="adj1" fmla="val 50000"/>
              <a:gd name="adj2" fmla="val 42846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50825" y="1412875"/>
            <a:ext cx="8713788" cy="4176713"/>
          </a:xfrm>
          <a:prstGeom prst="roundRect">
            <a:avLst>
              <a:gd name="adj" fmla="val 16667"/>
            </a:avLst>
          </a:prstGeom>
          <a:solidFill>
            <a:srgbClr val="C0C0C0">
              <a:alpha val="45097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-396552" y="2238610"/>
            <a:ext cx="9720263" cy="238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Cosmic </a:t>
            </a:r>
            <a:r>
              <a:rPr lang="en-US" sz="45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Distances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413934"/>
      </p:ext>
    </p:ext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44008" y="3395060"/>
            <a:ext cx="4032448" cy="331689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1"/>
            <a:ext cx="8176393" cy="18948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42844" y="-285776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</a:t>
            </a:r>
            <a:r>
              <a:rPr lang="en-US" sz="5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Light paths RW space</a:t>
            </a:r>
            <a:endParaRPr kumimoji="0" lang="en-US" sz="5600" b="1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white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In an (expanding)  space  with Robertson-Walker metric,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onstantia"/>
                <a:sym typeface="Mathematica1"/>
              </a:rPr>
              <a:t>radial comoving distance 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onstantia"/>
                <a:sym typeface="Mathematica1"/>
              </a:rPr>
              <a:t>travelled by radiation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onstantia"/>
                <a:sym typeface="Mathematica1"/>
              </a:rPr>
              <a:t>in a RW space: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56093" y="1988840"/>
          <a:ext cx="7880647" cy="112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24" name="Equation" r:id="rId3" imgW="3568700" imgH="508000" progId="Equation.DSMT4">
                  <p:embed/>
                </p:oleObj>
              </mc:Choice>
              <mc:Fallback>
                <p:oleObj name="Equation" r:id="rId3" imgW="3568700" imgH="5080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93" y="1988840"/>
                        <a:ext cx="7880647" cy="112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D42282-06A7-40EE-9715-75A2EF2692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39483"/>
              </p:ext>
            </p:extLst>
          </p:nvPr>
        </p:nvGraphicFramePr>
        <p:xfrm>
          <a:off x="4822031" y="3501008"/>
          <a:ext cx="3638397" cy="3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25" name="Equation" r:id="rId5" imgW="2273040" imgH="2133360" progId="Equation.DSMT4">
                  <p:embed/>
                </p:oleObj>
              </mc:Choice>
              <mc:Fallback>
                <p:oleObj name="Equation" r:id="rId5" imgW="2273040" imgH="21333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031" y="3501008"/>
                        <a:ext cx="3638397" cy="3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5822BD2-58C1-4C75-BBB7-C5A149D0C8C9}"/>
              </a:ext>
            </a:extLst>
          </p:cNvPr>
          <p:cNvSpPr/>
          <p:nvPr/>
        </p:nvSpPr>
        <p:spPr>
          <a:xfrm>
            <a:off x="4716016" y="5589240"/>
            <a:ext cx="3888432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2048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0" y="2492375"/>
            <a:ext cx="9217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anose="02030602050306030303" pitchFamily="18" charset="0"/>
              </a:rPr>
              <a:t>Distance Measure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4462463" y="4652963"/>
            <a:ext cx="4681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79388" y="1285875"/>
            <a:ext cx="8785225" cy="39290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35622" name="Rectangle 6"/>
          <p:cNvSpPr>
            <a:spLocks noChangeArrowheads="1"/>
          </p:cNvSpPr>
          <p:nvPr/>
        </p:nvSpPr>
        <p:spPr bwMode="auto">
          <a:xfrm>
            <a:off x="-252413" y="5486400"/>
            <a:ext cx="92170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</a:t>
            </a:r>
            <a:b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79617"/>
      </p:ext>
    </p:ext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55776" y="4653136"/>
            <a:ext cx="3888432" cy="165618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1"/>
            <a:ext cx="8176393" cy="18948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42844" y="-285776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</a:t>
            </a: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RW Distance Measure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In an (expanding)  space  with Robertson-Walker metric,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there are several definitions for distance, dependent on how you measure it.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They all involve the central distance function,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RW Distance Measure,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56093" y="1988840"/>
          <a:ext cx="7880647" cy="112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88" name="Equation" r:id="rId3" imgW="3568700" imgH="508000" progId="Equation.DSMT4">
                  <p:embed/>
                </p:oleObj>
              </mc:Choice>
              <mc:Fallback>
                <p:oleObj name="Equation" r:id="rId3" imgW="3568700" imgH="5080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93" y="1988840"/>
                        <a:ext cx="7880647" cy="112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43807" y="4752440"/>
          <a:ext cx="3305093" cy="141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89" name="Equation" r:id="rId5" imgW="1130040" imgH="482400" progId="Equation.DSMT4">
                  <p:embed/>
                </p:oleObj>
              </mc:Choice>
              <mc:Fallback>
                <p:oleObj name="Equation" r:id="rId5" imgW="113004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7" y="4752440"/>
                        <a:ext cx="3305093" cy="1412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817575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843914F7-1F10-4A55-9840-0135BD23F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788" y="695392"/>
            <a:ext cx="3399776" cy="294638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220" y="695392"/>
            <a:ext cx="8358187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onstantia"/>
                <a:sym typeface="Mathematica1"/>
              </a:rPr>
              <a:t>Light propagation in a RW metric (curved space):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onstantia"/>
                <a:sym typeface="Mathematica1"/>
              </a:rPr>
              <a:t>Note:    -   light propagation is along radial lines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onstantia"/>
                <a:sym typeface="Mathematica1"/>
              </a:rPr>
              <a:t>               -  the “-” sign is an expression for the fact that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onstantia"/>
                <a:sym typeface="Mathematica1"/>
              </a:rPr>
              <a:t>                  light ray propagating towards you moves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onstantia"/>
                <a:sym typeface="Mathematica1"/>
              </a:rPr>
              <a:t>                  opposite direction of radial coordinate 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prstClr val="white"/>
              </a:solidFill>
              <a:latin typeface="Constantia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onstantia"/>
                <a:sym typeface="Mathematica1"/>
              </a:rPr>
              <a:t>After some simplification and reordering, we find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86220" y="-532426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RW Redshift-Distance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848076"/>
              </p:ext>
            </p:extLst>
          </p:nvPr>
        </p:nvGraphicFramePr>
        <p:xfrm>
          <a:off x="827584" y="1057659"/>
          <a:ext cx="3179551" cy="134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6" name="Equation" r:id="rId3" imgW="1739880" imgH="736560" progId="Equation.DSMT4">
                  <p:embed/>
                </p:oleObj>
              </mc:Choice>
              <mc:Fallback>
                <p:oleObj name="Equation" r:id="rId3" imgW="1739880" imgH="736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057659"/>
                        <a:ext cx="3179551" cy="1347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54906" y="3717032"/>
            <a:ext cx="8465566" cy="2520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22EE650-D3C0-4052-901D-BCC02405C5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169692"/>
              </p:ext>
            </p:extLst>
          </p:nvPr>
        </p:nvGraphicFramePr>
        <p:xfrm>
          <a:off x="755576" y="4741653"/>
          <a:ext cx="2862982" cy="99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7" name="Equation" r:id="rId5" imgW="1790640" imgH="622080" progId="Equation.DSMT4">
                  <p:embed/>
                </p:oleObj>
              </mc:Choice>
              <mc:Fallback>
                <p:oleObj name="Equation" r:id="rId5" imgW="1790640" imgH="622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741653"/>
                        <a:ext cx="2862982" cy="994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052B799-59A1-482C-88E2-080D7B7A6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82737"/>
              </p:ext>
            </p:extLst>
          </p:nvPr>
        </p:nvGraphicFramePr>
        <p:xfrm>
          <a:off x="5868144" y="4240906"/>
          <a:ext cx="2232248" cy="177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8" name="Equation" r:id="rId7" imgW="1307880" imgH="1041120" progId="Equation.DSMT4">
                  <p:embed/>
                </p:oleObj>
              </mc:Choice>
              <mc:Fallback>
                <p:oleObj name="Equation" r:id="rId7" imgW="1307880" imgH="10411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22EE650-D3C0-4052-901D-BCC02405C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240906"/>
                        <a:ext cx="2232248" cy="177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8C24558-A6A4-4885-BF84-B766DD15E630}"/>
              </a:ext>
            </a:extLst>
          </p:cNvPr>
          <p:cNvSpPr/>
          <p:nvPr/>
        </p:nvSpPr>
        <p:spPr>
          <a:xfrm>
            <a:off x="339217" y="698434"/>
            <a:ext cx="5096879" cy="2943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0908AB8-D6F2-4336-B3EA-F6609080E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71465"/>
              </p:ext>
            </p:extLst>
          </p:nvPr>
        </p:nvGraphicFramePr>
        <p:xfrm>
          <a:off x="5756284" y="1558272"/>
          <a:ext cx="2882949" cy="122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9" name="Equation" r:id="rId9" imgW="990360" imgH="419040" progId="Equation.DSMT4">
                  <p:embed/>
                </p:oleObj>
              </mc:Choice>
              <mc:Fallback>
                <p:oleObj name="Equation" r:id="rId9" imgW="99036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84" y="1558272"/>
                        <a:ext cx="2882949" cy="1220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3ED88FC6-CBC4-471E-B4EC-F5A9D43BFFAA}"/>
              </a:ext>
            </a:extLst>
          </p:cNvPr>
          <p:cNvSpPr/>
          <p:nvPr/>
        </p:nvSpPr>
        <p:spPr>
          <a:xfrm rot="16200000">
            <a:off x="6708807" y="3613410"/>
            <a:ext cx="745371" cy="2325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6206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89515" y="3861049"/>
            <a:ext cx="8176393" cy="268696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1"/>
            <a:ext cx="8176393" cy="225491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Observing in a FRW Universe, we locate galaxies in terms of their redshift z.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connect this to their true physical distance, we need to know what the coordinate distance r of an object with redshift z,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In a FRW Universe, the dependence of the Hubble expansion rate H(z) at any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redshift z depends on the content of matter, dark energy and radiation, as well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ss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its curvature. This leads to the following explicit expression for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redshift-distance relation,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95536" y="-275219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RW Redshift-Distance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71800" y="2301570"/>
          <a:ext cx="328453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8" name="Equation" r:id="rId3" imgW="990360" imgH="419040" progId="Equation.DSMT4">
                  <p:embed/>
                </p:oleObj>
              </mc:Choice>
              <mc:Fallback>
                <p:oleObj name="Equation" r:id="rId3" imgW="99036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301570"/>
                        <a:ext cx="328453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00205" y="5373216"/>
          <a:ext cx="7755012" cy="77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9" name="Equation" r:id="rId5" imgW="4330440" imgH="431640" progId="Equation.DSMT4">
                  <p:embed/>
                </p:oleObj>
              </mc:Choice>
              <mc:Fallback>
                <p:oleObj name="Equation" r:id="rId5" imgW="4330440" imgH="431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05" y="5373216"/>
                        <a:ext cx="7755012" cy="772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42938" y="5085184"/>
            <a:ext cx="7889502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338191"/>
      </p:ext>
    </p:extLst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38" y="1500188"/>
            <a:ext cx="8358187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Observing in a FRW Universe, we locate galaxies in terms of their redshift z.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connect this to their true physical distance, we need to know what the coordinate distance r of an object with redshift z,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In a FRW Universe, the dependence of the Hubble expansion rate H(z) at any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redshift z depends on the content of matter, dark energy and radiation, as well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ss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its curvature. This leads to the following explicit expression for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redshift-distance relation,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89515" y="3861049"/>
            <a:ext cx="8176393" cy="268696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1"/>
            <a:ext cx="8176393" cy="225491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07504" y="-288447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</a:t>
            </a:r>
            <a:r>
              <a:rPr kumimoji="0" lang="en-US" sz="4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Matter-Dominated FRW Universe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77255" y="4918149"/>
          <a:ext cx="4269408" cy="119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82" name="Equation" r:id="rId3" imgW="1765080" imgH="495000" progId="Equation.DSMT4">
                  <p:embed/>
                </p:oleObj>
              </mc:Choice>
              <mc:Fallback>
                <p:oleObj name="Equation" r:id="rId3" imgW="176508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55" y="4918149"/>
                        <a:ext cx="4269408" cy="1198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421427" y="2424311"/>
          <a:ext cx="5670853" cy="84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83" name="Equation" r:id="rId5" imgW="2895480" imgH="431640" progId="Equation.DSMT4">
                  <p:embed/>
                </p:oleObj>
              </mc:Choice>
              <mc:Fallback>
                <p:oleObj name="Equation" r:id="rId5" imgW="2895480" imgH="431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427" y="2424311"/>
                        <a:ext cx="5670853" cy="845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331639" y="4653136"/>
            <a:ext cx="5760641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9811" y="1790814"/>
            <a:ext cx="791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matter-dominated Universe, the redshift-distance relation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which one may find that 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78980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684213" y="2565400"/>
            <a:ext cx="7848600" cy="3527425"/>
          </a:xfrm>
          <a:prstGeom prst="rect">
            <a:avLst/>
          </a:prstGeom>
          <a:solidFill>
            <a:srgbClr val="00008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17763" name="Rectangle 4"/>
          <p:cNvSpPr>
            <a:spLocks noChangeArrowheads="1"/>
          </p:cNvSpPr>
          <p:nvPr/>
        </p:nvSpPr>
        <p:spPr bwMode="auto">
          <a:xfrm>
            <a:off x="5651500" y="6237288"/>
            <a:ext cx="2879725" cy="503237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17764" name="Rectangle 5"/>
          <p:cNvSpPr>
            <a:spLocks noChangeArrowheads="1"/>
          </p:cNvSpPr>
          <p:nvPr/>
        </p:nvSpPr>
        <p:spPr bwMode="auto">
          <a:xfrm>
            <a:off x="684213" y="1700213"/>
            <a:ext cx="3529012" cy="720725"/>
          </a:xfrm>
          <a:prstGeom prst="rect">
            <a:avLst/>
          </a:prstGeom>
          <a:solidFill>
            <a:srgbClr val="00008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0680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42900"/>
            <a:ext cx="91440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br>
              <a: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Cosmological Principle:</a:t>
            </a:r>
            <a:br>
              <a: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the Universe Simple  &amp;  Smooth</a:t>
            </a:r>
            <a:r>
              <a:rPr sz="44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7766" name="Text Box 7"/>
          <p:cNvSpPr txBox="1">
            <a:spLocks noChangeArrowheads="1"/>
          </p:cNvSpPr>
          <p:nvPr/>
        </p:nvSpPr>
        <p:spPr bwMode="auto">
          <a:xfrm>
            <a:off x="684213" y="1773238"/>
            <a:ext cx="40338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FEFAC9"/>
                </a:solidFill>
                <a:latin typeface="Tahoma" pitchFamily="34" charset="0"/>
              </a:rPr>
              <a:t>“</a:t>
            </a: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God is an infinite sphere whose centre is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 everywhere and its circumference nowhere”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FEFAC9"/>
                </a:solidFill>
                <a:latin typeface="Tahoma" pitchFamily="34" charset="0"/>
              </a:rPr>
              <a:t>                                    </a:t>
            </a:r>
            <a:r>
              <a:rPr lang="en-US" altLang="en-US" sz="1200">
                <a:solidFill>
                  <a:srgbClr val="993300"/>
                </a:solidFill>
                <a:latin typeface="Tahoma" pitchFamily="34" charset="0"/>
              </a:rPr>
              <a:t>Empedocles, 5</a:t>
            </a:r>
            <a:r>
              <a:rPr lang="en-US" altLang="en-US" sz="1200" baseline="30000">
                <a:solidFill>
                  <a:srgbClr val="993300"/>
                </a:solidFill>
                <a:latin typeface="Tahoma" pitchFamily="34" charset="0"/>
              </a:rPr>
              <a:t>th</a:t>
            </a:r>
            <a:r>
              <a:rPr lang="en-US" altLang="en-US" sz="1200">
                <a:solidFill>
                  <a:srgbClr val="993300"/>
                </a:solidFill>
                <a:latin typeface="Tahoma" pitchFamily="34" charset="0"/>
              </a:rPr>
              <a:t> cent BC</a:t>
            </a:r>
          </a:p>
        </p:txBody>
      </p:sp>
      <p:sp>
        <p:nvSpPr>
          <p:cNvPr id="117767" name="Text Box 8"/>
          <p:cNvSpPr txBox="1">
            <a:spLocks noChangeArrowheads="1"/>
          </p:cNvSpPr>
          <p:nvPr/>
        </p:nvSpPr>
        <p:spPr bwMode="auto">
          <a:xfrm>
            <a:off x="5580063" y="6308725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”all places in the Universe are alike’’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prstClr val="white"/>
                </a:solidFill>
                <a:latin typeface="Tahoma" pitchFamily="34" charset="0"/>
              </a:rPr>
              <a:t>                                     </a:t>
            </a:r>
            <a:r>
              <a:rPr lang="en-US" altLang="en-US" sz="1200">
                <a:solidFill>
                  <a:srgbClr val="993300"/>
                </a:solidFill>
                <a:latin typeface="Tahoma" pitchFamily="34" charset="0"/>
              </a:rPr>
              <a:t>Einstein, 1931</a:t>
            </a:r>
          </a:p>
        </p:txBody>
      </p:sp>
      <p:sp>
        <p:nvSpPr>
          <p:cNvPr id="117768" name="Text Box 9"/>
          <p:cNvSpPr txBox="1">
            <a:spLocks noChangeArrowheads="1"/>
          </p:cNvSpPr>
          <p:nvPr/>
        </p:nvSpPr>
        <p:spPr bwMode="auto">
          <a:xfrm>
            <a:off x="250825" y="3573463"/>
            <a:ext cx="4679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Tahoma" pitchFamily="34" charset="0"/>
              </a:rPr>
              <a:t>        ●   Homogeneous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Tahoma" pitchFamily="34" charset="0"/>
              </a:rPr>
              <a:t>        ●   Isotropic </a:t>
            </a:r>
          </a:p>
          <a:p>
            <a:pPr>
              <a:spcBef>
                <a:spcPct val="50000"/>
              </a:spcBef>
            </a:pPr>
            <a:endParaRPr lang="en-US" altLang="en-US" sz="2000">
              <a:solidFill>
                <a:srgbClr val="FFFF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Tahoma" pitchFamily="34" charset="0"/>
              </a:rPr>
              <a:t>        ●   Universality       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Tahoma" pitchFamily="34" charset="0"/>
              </a:rPr>
              <a:t>        ●   Uniformly Expanding </a:t>
            </a:r>
          </a:p>
        </p:txBody>
      </p:sp>
      <p:cxnSp>
        <p:nvCxnSpPr>
          <p:cNvPr id="117769" name="AutoShape 10"/>
          <p:cNvCxnSpPr>
            <a:cxnSpLocks noChangeShapeType="1"/>
            <a:stCxn id="117768" idx="1"/>
          </p:cNvCxnSpPr>
          <p:nvPr/>
        </p:nvCxnSpPr>
        <p:spPr bwMode="auto">
          <a:xfrm>
            <a:off x="250825" y="46863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8043" name="Text Box 11"/>
          <p:cNvSpPr txBox="1">
            <a:spLocks noChangeArrowheads="1"/>
          </p:cNvSpPr>
          <p:nvPr/>
        </p:nvSpPr>
        <p:spPr bwMode="auto">
          <a:xfrm>
            <a:off x="323850" y="2565400"/>
            <a:ext cx="82089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                          </a:t>
            </a:r>
            <a:r>
              <a:rPr lang="en-US" sz="2400" dirty="0">
                <a:solidFill>
                  <a:srgbClr val="FEFAC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</a:rPr>
              <a:t>Cosmological Principle: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FEFAC9">
                    <a:lumMod val="75000"/>
                  </a:srgbClr>
                </a:solidFill>
                <a:latin typeface="Constantia"/>
              </a:rPr>
              <a:t>          Describes the symmetries in global appearance of the Universe:</a:t>
            </a:r>
          </a:p>
        </p:txBody>
      </p:sp>
      <p:sp>
        <p:nvSpPr>
          <p:cNvPr id="117771" name="Text Box 12"/>
          <p:cNvSpPr txBox="1">
            <a:spLocks noChangeArrowheads="1"/>
          </p:cNvSpPr>
          <p:nvPr/>
        </p:nvSpPr>
        <p:spPr bwMode="auto">
          <a:xfrm>
            <a:off x="5003800" y="3500438"/>
            <a:ext cx="345757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The Universe</a:t>
            </a:r>
            <a:r>
              <a:rPr lang="en-US" altLang="en-US">
                <a:solidFill>
                  <a:srgbClr val="A5B592"/>
                </a:solidFill>
                <a:latin typeface="Tahoma" pitchFamily="34" charset="0"/>
              </a:rPr>
              <a:t> </a:t>
            </a: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is the same everywhere: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        - physical quantities     (density, T,p,…)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1200">
              <a:solidFill>
                <a:srgbClr val="A5B592"/>
              </a:solidFill>
              <a:latin typeface="Tahom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The Universe looks the same in every direction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1200">
              <a:solidFill>
                <a:srgbClr val="A5B592"/>
              </a:solidFill>
              <a:latin typeface="Tahom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1200">
              <a:solidFill>
                <a:srgbClr val="A5B592"/>
              </a:solidFill>
              <a:latin typeface="Tahom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1200">
              <a:solidFill>
                <a:srgbClr val="A5B592"/>
              </a:solidFill>
              <a:latin typeface="Tahom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1200">
              <a:solidFill>
                <a:srgbClr val="A5B592"/>
              </a:solidFill>
              <a:latin typeface="Tahom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Physical Laws same everywhere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1200">
              <a:solidFill>
                <a:srgbClr val="A5B592"/>
              </a:solidFill>
              <a:latin typeface="Tahom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The Universe “grows” with same rate in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         - every direction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A5B592"/>
                </a:solidFill>
                <a:latin typeface="Tahoma" pitchFamily="34" charset="0"/>
              </a:rPr>
              <a:t>         - at every location</a:t>
            </a:r>
          </a:p>
        </p:txBody>
      </p:sp>
      <p:sp>
        <p:nvSpPr>
          <p:cNvPr id="117772" name="AutoShape 13"/>
          <p:cNvSpPr>
            <a:spLocks noChangeArrowheads="1"/>
          </p:cNvSpPr>
          <p:nvPr/>
        </p:nvSpPr>
        <p:spPr bwMode="auto">
          <a:xfrm>
            <a:off x="4140200" y="3644900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17773" name="AutoShape 14"/>
          <p:cNvSpPr>
            <a:spLocks noChangeArrowheads="1"/>
          </p:cNvSpPr>
          <p:nvPr/>
        </p:nvSpPr>
        <p:spPr bwMode="auto">
          <a:xfrm>
            <a:off x="4140200" y="4076700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17774" name="AutoShape 15"/>
          <p:cNvSpPr>
            <a:spLocks noChangeArrowheads="1"/>
          </p:cNvSpPr>
          <p:nvPr/>
        </p:nvSpPr>
        <p:spPr bwMode="auto">
          <a:xfrm>
            <a:off x="4140200" y="5013325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17775" name="AutoShape 16"/>
          <p:cNvSpPr>
            <a:spLocks noChangeArrowheads="1"/>
          </p:cNvSpPr>
          <p:nvPr/>
        </p:nvSpPr>
        <p:spPr bwMode="auto">
          <a:xfrm>
            <a:off x="4140200" y="5516563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76481"/>
      </p:ext>
    </p:extLst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75926" y="764704"/>
            <a:ext cx="8176393" cy="180778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75925" y="2719753"/>
            <a:ext cx="8176393" cy="131698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75924" y="4149080"/>
            <a:ext cx="8176393" cy="253711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940" y="776884"/>
            <a:ext cx="79136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integral expression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 be evaluated by using the substitution: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leads to Mattig’s formula: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is one of the very most important and most useful equations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observational cosmology.  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56997" y="-531440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</a:t>
            </a:r>
            <a:r>
              <a:rPr kumimoji="0" lang="en-US" sz="4200" b="1" i="0" u="none" strike="noStrike" kern="1200" cap="none" spc="-100" normalizeH="0" baseline="0" noProof="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Mattig’s</a:t>
            </a:r>
            <a:r>
              <a:rPr kumimoji="0" lang="en-US" sz="4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Formula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79712" y="1268760"/>
          <a:ext cx="4269408" cy="119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50" name="Equation" r:id="rId3" imgW="1765080" imgH="495000" progId="Equation.DSMT4">
                  <p:embed/>
                </p:oleObj>
              </mc:Choice>
              <mc:Fallback>
                <p:oleObj name="Equation" r:id="rId3" imgW="176508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268760"/>
                        <a:ext cx="4269408" cy="1198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15616" y="4581128"/>
            <a:ext cx="6984776" cy="1309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00192" y="2756119"/>
          <a:ext cx="1948855" cy="97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51" name="Equation" r:id="rId5" imgW="939600" imgH="469800" progId="Equation.DSMT4">
                  <p:embed/>
                </p:oleObj>
              </mc:Choice>
              <mc:Fallback>
                <p:oleObj name="Equation" r:id="rId5" imgW="93960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756119"/>
                        <a:ext cx="1948855" cy="975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93800" y="4668838"/>
          <a:ext cx="68230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52" name="Equation" r:id="rId7" imgW="3288960" imgH="545760" progId="Equation.DSMT4">
                  <p:embed/>
                </p:oleObj>
              </mc:Choice>
              <mc:Fallback>
                <p:oleObj name="Equation" r:id="rId7" imgW="3288960" imgH="545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668838"/>
                        <a:ext cx="68230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908350"/>
      </p:ext>
    </p:extLst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75926" y="764704"/>
            <a:ext cx="8176393" cy="180778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75926" y="2780928"/>
            <a:ext cx="8176393" cy="36004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940" y="776884"/>
            <a:ext cx="79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56997" y="-531440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</a:t>
            </a:r>
            <a:r>
              <a:rPr kumimoji="0" lang="en-US" sz="4200" b="1" i="0" u="none" strike="noStrike" kern="1200" cap="none" spc="-100" normalizeH="0" baseline="0" noProof="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Mattig’s</a:t>
            </a:r>
            <a:r>
              <a:rPr kumimoji="0" lang="en-US" sz="4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Formula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632" y="994961"/>
            <a:ext cx="6984776" cy="1309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24782" y="1082785"/>
          <a:ext cx="68230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30" name="Equation" r:id="rId3" imgW="3288960" imgH="545760" progId="Equation.DSMT4">
                  <p:embed/>
                </p:oleObj>
              </mc:Choice>
              <mc:Fallback>
                <p:oleObj name="Equation" r:id="rId3" imgW="3288960" imgH="545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782" y="1082785"/>
                        <a:ext cx="68230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2938" y="2924944"/>
            <a:ext cx="7673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low-density Universe, it is better to use the following version: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 Universe with a cosmological constant, there is not an easily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tractable analytical expression (a Mattig’s formula). The comoving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Distance r has to be found through a numerical evaluation of the fundamental dr/dz expression.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24034" y="3521641"/>
          <a:ext cx="648017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31" name="Equation" r:id="rId5" imgW="3124080" imgH="507960" progId="Equation.DSMT4">
                  <p:embed/>
                </p:oleObj>
              </mc:Choice>
              <mc:Fallback>
                <p:oleObj name="Equation" r:id="rId5" imgW="312408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034" y="3521641"/>
                        <a:ext cx="648017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851233"/>
      </p:ext>
    </p:extLst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1479" y="1850205"/>
            <a:ext cx="8176393" cy="408244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194" y="2132856"/>
            <a:ext cx="7673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all general FRW Universe,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second-order distance-redshift relation is identical,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only depending on the 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deceleration parameter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</a:t>
            </a:r>
            <a:r>
              <a:rPr kumimoji="0" lang="nl-NL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</a:t>
            </a:r>
            <a:r>
              <a:rPr kumimoji="0" lang="nl-NL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can be related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nl-NL" b="1" dirty="0">
                <a:solidFill>
                  <a:prstClr val="white"/>
                </a:solidFill>
                <a:sym typeface="Mathematica1"/>
              </a:rPr>
              <a:t>Ω</a:t>
            </a:r>
            <a:r>
              <a:rPr kumimoji="0" lang="nl-NL" sz="1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Mathematica1"/>
              </a:rPr>
              <a:t>0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Mathematica1"/>
              </a:rPr>
              <a:t>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Mathematica1"/>
              </a:rPr>
              <a:t>once the 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Mathematica1"/>
              </a:rPr>
              <a:t>equation of state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Mathematica1"/>
              </a:rPr>
              <a:t>is known.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940" y="776884"/>
            <a:ext cx="79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28" y="3501008"/>
            <a:ext cx="835818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1533443" y="-377325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</a:t>
            </a:r>
            <a:r>
              <a:rPr kumimoji="0" lang="en-US" sz="35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Distance-Redshift Relation, 2</a:t>
            </a:r>
            <a:r>
              <a:rPr kumimoji="0" lang="en-US" sz="3500" b="1" i="0" u="none" strike="noStrike" kern="1200" cap="none" spc="-100" normalizeH="0" baseline="3000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nd</a:t>
            </a:r>
            <a:r>
              <a:rPr kumimoji="0" lang="en-US" sz="35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order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5545" y="3422510"/>
            <a:ext cx="6984776" cy="1309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91680" y="3576216"/>
          <a:ext cx="537368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10" name="Equation" r:id="rId3" imgW="2590560" imgH="482400" progId="Equation.DSMT4">
                  <p:embed/>
                </p:oleObj>
              </mc:Choice>
              <mc:Fallback>
                <p:oleObj name="Equation" r:id="rId3" imgW="259056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576216"/>
                        <a:ext cx="5373688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985371"/>
      </p:ext>
    </p:extLst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0" y="2492375"/>
            <a:ext cx="9217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anose="02030602050306030303" pitchFamily="18" charset="0"/>
              </a:rPr>
              <a:t>Angular Diameter Distance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anose="02030602050306030303" pitchFamily="18" charset="0"/>
              </a:rPr>
              <a:t>Luminosity Distance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4462463" y="4652963"/>
            <a:ext cx="4681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79388" y="1285875"/>
            <a:ext cx="8785225" cy="39290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35622" name="Rectangle 6"/>
          <p:cNvSpPr>
            <a:spLocks noChangeArrowheads="1"/>
          </p:cNvSpPr>
          <p:nvPr/>
        </p:nvSpPr>
        <p:spPr bwMode="auto">
          <a:xfrm>
            <a:off x="-252413" y="5486400"/>
            <a:ext cx="92170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</a:t>
            </a:r>
            <a:b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5301"/>
      </p:ext>
    </p:extLst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0063" y="3429000"/>
            <a:ext cx="4215953" cy="309634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62707" y="3429000"/>
            <a:ext cx="3888432" cy="309634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1"/>
            <a:ext cx="8176393" cy="18948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42844" y="-285776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Angular Diameter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Imagine an object of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proper size d,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at redshift z, its angular size  is given by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7584" y="1958200"/>
          <a:ext cx="2847854" cy="95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4" name="Equation" r:id="rId3" imgW="1447560" imgH="482400" progId="Equation.DSMT4">
                  <p:embed/>
                </p:oleObj>
              </mc:Choice>
              <mc:Fallback>
                <p:oleObj name="Equation" r:id="rId3" imgW="144756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58200"/>
                        <a:ext cx="2847854" cy="950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" descr="d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2" y="3605808"/>
            <a:ext cx="38290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940152" y="2040372"/>
          <a:ext cx="2182308" cy="78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5" name="Equation" r:id="rId6" imgW="1269720" imgH="457200" progId="Equation.DSMT4">
                  <p:embed/>
                </p:oleObj>
              </mc:Choice>
              <mc:Fallback>
                <p:oleObj name="Equation" r:id="rId6" imgW="126972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40372"/>
                        <a:ext cx="2182308" cy="786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08104" y="4581128"/>
          <a:ext cx="2232248" cy="130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6" name="Equation" r:id="rId8" imgW="672840" imgH="393480" progId="Equation.DSMT4">
                  <p:embed/>
                </p:oleObj>
              </mc:Choice>
              <mc:Fallback>
                <p:oleObj name="Equation" r:id="rId8" imgW="6728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581128"/>
                        <a:ext cx="2232248" cy="1306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4427984" y="2217531"/>
            <a:ext cx="93610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2031" y="3680291"/>
            <a:ext cx="41006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Angular Diameter distance: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</p:spTree>
    <p:extLst>
      <p:ext uri="{BB962C8B-B14F-4D97-AF65-F5344CB8AC3E}">
        <p14:creationId xmlns:p14="http://schemas.microsoft.com/office/powerpoint/2010/main" val="3364001060"/>
      </p:ext>
    </p:extLst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62707" y="3429000"/>
            <a:ext cx="3888432" cy="309634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1"/>
            <a:ext cx="8176393" cy="18948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95536" y="-275219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Luminosity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Imagine an object of luminosity L(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ν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)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at redshift z, its flux density at observed frequency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ν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7584" y="2141928"/>
          <a:ext cx="262572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78" name="Equation" r:id="rId3" imgW="1333440" imgH="469800" progId="Equation.DSMT4">
                  <p:embed/>
                </p:oleObj>
              </mc:Choice>
              <mc:Fallback>
                <p:oleObj name="Equation" r:id="rId3" imgW="1333440" imgH="469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141928"/>
                        <a:ext cx="2625725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22031" y="3680291"/>
            <a:ext cx="41006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Luminosity distance: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83113" y="2108200"/>
          <a:ext cx="38925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79" name="Equation" r:id="rId5" imgW="1841400" imgH="469800" progId="Equation.DSMT4">
                  <p:embed/>
                </p:oleObj>
              </mc:Choice>
              <mc:Fallback>
                <p:oleObj name="Equation" r:id="rId5" imgW="184140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2108200"/>
                        <a:ext cx="38925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51438" y="4813300"/>
          <a:ext cx="294798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0" name="Equation" r:id="rId7" imgW="888840" imgH="253800" progId="Equation.DSMT4">
                  <p:embed/>
                </p:oleObj>
              </mc:Choice>
              <mc:Fallback>
                <p:oleObj name="Equation" r:id="rId7" imgW="8888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4813300"/>
                        <a:ext cx="294798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3707904" y="2345412"/>
            <a:ext cx="614065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788462"/>
      </p:ext>
    </p:extLst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88B022B2-5DD7-4A4C-B50D-EDFCCC925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26" y="3617023"/>
            <a:ext cx="4496182" cy="290529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62707" y="3620044"/>
            <a:ext cx="4201782" cy="2905299"/>
          </a:xfrm>
          <a:prstGeom prst="rect">
            <a:avLst/>
          </a:prstGeom>
          <a:solidFill>
            <a:srgbClr val="FDFEF8"/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1520" y="1297216"/>
            <a:ext cx="8673179" cy="22758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25182" y="54518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Angular    vs.   Luminosity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   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627" y="1416253"/>
            <a:ext cx="796151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The relation between the Luminosity and the Angular Diameter distance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an object at redshift z is sometimes indicated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                 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Reciprocity Theorem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The difference between these 2 fundamental cosmological measures stems from the fact that they involve “radial paths” measured in opposite directions along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the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lightcone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, and thus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forward     -   luminosity distance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       backward -    angular diameter distance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wrt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. expansion of the Universe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2896" y="4941168"/>
          <a:ext cx="41513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78" name="Equation" r:id="rId3" imgW="2120760" imgH="711000" progId="Equation.DSMT4">
                  <p:embed/>
                </p:oleObj>
              </mc:Choice>
              <mc:Fallback>
                <p:oleObj name="Equation" r:id="rId3" imgW="2120760" imgH="711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896" y="4941168"/>
                        <a:ext cx="4151312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F45436F-49A8-4415-9DAD-4C648993FC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55" y="4187158"/>
            <a:ext cx="4067944" cy="17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8266"/>
      </p:ext>
    </p:extLst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4653136"/>
            <a:ext cx="8151076" cy="187220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0"/>
            <a:ext cx="4503985" cy="290298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236538" y="-99392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</a:t>
            </a:r>
            <a:r>
              <a:rPr kumimoji="0" lang="en-US" sz="50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Angular Diameter Distance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    matter-dominated FRW Universe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3" y="3680291"/>
            <a:ext cx="81763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In a matter-dominated Universe, the angular diameter distance as function of redshift is given by: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2938" y="2351291"/>
          <a:ext cx="4348162" cy="119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78" name="Equation" r:id="rId3" imgW="1752480" imgH="482400" progId="Equation.DSMT4">
                  <p:embed/>
                </p:oleObj>
              </mc:Choice>
              <mc:Fallback>
                <p:oleObj name="Equation" r:id="rId3" imgW="175248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351291"/>
                        <a:ext cx="4348162" cy="1198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09934" y="5560344"/>
          <a:ext cx="7556649" cy="85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79" name="Equation" r:id="rId5" imgW="4483080" imgH="507960" progId="Equation.DSMT4">
                  <p:embed/>
                </p:oleObj>
              </mc:Choice>
              <mc:Fallback>
                <p:oleObj name="Equation" r:id="rId5" imgW="4483080" imgH="5079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34" y="5560344"/>
                        <a:ext cx="7556649" cy="856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92967"/>
            <a:ext cx="3422377" cy="28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26900"/>
      </p:ext>
    </p:extLst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4653136"/>
            <a:ext cx="8151076" cy="187220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0"/>
            <a:ext cx="5008041" cy="290298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236538" y="-99392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</a:t>
            </a:r>
            <a:r>
              <a:rPr kumimoji="0" lang="en-US" sz="50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Angular Size - Redshift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                           FRW Universe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3" y="3680291"/>
            <a:ext cx="81763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In a matter-dominated Universe, the angular diameter distance as function of redshift is given by: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29197" y="1514525"/>
          <a:ext cx="177323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02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197" y="1514525"/>
                        <a:ext cx="1773238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0671" y="1500188"/>
            <a:ext cx="47829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The angular size (z) of an object of physical size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5"/>
              </a:rPr>
              <a:t> at a redshift z displays an interesting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5"/>
              </a:rPr>
              <a:t>behaviour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5"/>
              </a:rPr>
              <a:t>. In most FRW universes is has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5"/>
              </a:rPr>
              <a:t>minimum at  a medium range redshift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5"/>
              </a:rPr>
              <a:t>z=1.25 in an </a:t>
            </a:r>
            <a:r>
              <a:rPr lang="en-US" sz="1600" b="1" dirty="0">
                <a:solidFill>
                  <a:prstClr val="white"/>
                </a:solidFill>
                <a:latin typeface="Constantia"/>
                <a:sym typeface="Mathematica1"/>
              </a:rPr>
              <a:t>Ω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=1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EdS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universe – and increases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again at higher redshifts.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09934" y="5560344"/>
          <a:ext cx="7556649" cy="85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03" name="Equation" r:id="rId5" imgW="4483080" imgH="507960" progId="Equation.DSMT4">
                  <p:embed/>
                </p:oleObj>
              </mc:Choice>
              <mc:Fallback>
                <p:oleObj name="Equation" r:id="rId5" imgW="4483080" imgH="5079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34" y="5560344"/>
                        <a:ext cx="7556649" cy="856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92683"/>
            <a:ext cx="2889794" cy="28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11070"/>
      </p:ext>
    </p:extLst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4653136"/>
            <a:ext cx="8151076" cy="187220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0"/>
            <a:ext cx="5080049" cy="290298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236538" y="-99392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</a:t>
            </a:r>
            <a:r>
              <a:rPr kumimoji="0" lang="en-US" sz="50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Luminosity  Distance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    matter-dominated FRW Universe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3" y="3680291"/>
            <a:ext cx="81763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In a matter-dominated Universe, the luminosity distance as function of redshift is given by: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44885" y="2381985"/>
          <a:ext cx="4390403" cy="105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26" name="Equation" r:id="rId3" imgW="2006280" imgH="482400" progId="Equation.DSMT4">
                  <p:embed/>
                </p:oleObj>
              </mc:Choice>
              <mc:Fallback>
                <p:oleObj name="Equation" r:id="rId3" imgW="200628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85" y="2381985"/>
                        <a:ext cx="4390403" cy="1056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81075" y="5503863"/>
          <a:ext cx="67865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27" name="Equation" r:id="rId5" imgW="4025880" imgH="482400" progId="Equation.DSMT4">
                  <p:embed/>
                </p:oleObj>
              </mc:Choice>
              <mc:Fallback>
                <p:oleObj name="Equation" r:id="rId5" imgW="4025880" imgH="4824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503863"/>
                        <a:ext cx="6786563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21" y="1455621"/>
            <a:ext cx="2880618" cy="2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350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142875" y="2000250"/>
            <a:ext cx="8856663" cy="1143000"/>
          </a:xfrm>
          <a:prstGeom prst="rect">
            <a:avLst/>
          </a:prstGeom>
          <a:solidFill>
            <a:srgbClr val="0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07950" y="3929063"/>
            <a:ext cx="8856663" cy="2163762"/>
          </a:xfrm>
          <a:prstGeom prst="rect">
            <a:avLst/>
          </a:prstGeom>
          <a:solidFill>
            <a:srgbClr val="0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069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-142900"/>
            <a:ext cx="9036050" cy="1268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Geometry of the Universe</a:t>
            </a:r>
          </a:p>
        </p:txBody>
      </p:sp>
      <p:sp>
        <p:nvSpPr>
          <p:cNvPr id="1069061" name="Text Box 5"/>
          <p:cNvSpPr txBox="1">
            <a:spLocks noChangeArrowheads="1"/>
          </p:cNvSpPr>
          <p:nvPr/>
        </p:nvSpPr>
        <p:spPr bwMode="auto">
          <a:xfrm>
            <a:off x="6516688" y="6021388"/>
            <a:ext cx="2447925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rgbClr val="FEFAC9"/>
                </a:solidFill>
                <a:latin typeface="Tahoma" pitchFamily="34" charset="0"/>
              </a:rPr>
              <a:t>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Constantia"/>
              </a:rPr>
              <a:t> uniform=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Constantia"/>
              </a:rPr>
              <a:t> homogeneous &amp; isotropic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Constantia"/>
              </a:rPr>
              <a:t> (cosmological principle)</a:t>
            </a:r>
          </a:p>
        </p:txBody>
      </p:sp>
      <p:sp>
        <p:nvSpPr>
          <p:cNvPr id="1069062" name="Text Box 6"/>
          <p:cNvSpPr txBox="1">
            <a:spLocks noChangeArrowheads="1"/>
          </p:cNvSpPr>
          <p:nvPr/>
        </p:nvSpPr>
        <p:spPr bwMode="auto">
          <a:xfrm>
            <a:off x="214313" y="2000250"/>
            <a:ext cx="8604250" cy="387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EFAC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</a:rPr>
              <a:t>Fundamental Tenet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EFAC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</a:rPr>
              <a:t>of (Non-Euclidian = Riemannian) Geometry</a:t>
            </a:r>
            <a:r>
              <a:rPr lang="en-US" sz="2400" b="1" dirty="0">
                <a:solidFill>
                  <a:srgbClr val="FEFAC9">
                    <a:lumMod val="50000"/>
                  </a:srgbClr>
                </a:solidFill>
                <a:latin typeface="Constantia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2000" b="1" dirty="0">
              <a:solidFill>
                <a:prstClr val="white"/>
              </a:solidFill>
              <a:latin typeface="Constantia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2000" b="1" dirty="0">
              <a:solidFill>
                <a:prstClr val="white"/>
              </a:solidFill>
              <a:latin typeface="Constanti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latin typeface="Papyrus" pitchFamily="66" charset="0"/>
              </a:rPr>
              <a:t>            </a:t>
            </a:r>
            <a:r>
              <a:rPr lang="en-US" sz="2400" b="1" dirty="0">
                <a:solidFill>
                  <a:srgbClr val="FEFAC9">
                    <a:lumMod val="50000"/>
                  </a:srgbClr>
                </a:solidFill>
                <a:latin typeface="Constantia"/>
              </a:rPr>
              <a:t>There exist no more than THREE uniform spaces: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onstantia"/>
              </a:rPr>
              <a:t>          1)       Euclidian (flat) Geometry                 </a:t>
            </a:r>
            <a:r>
              <a:rPr lang="en-US" sz="2000" dirty="0" err="1">
                <a:solidFill>
                  <a:prstClr val="white"/>
                </a:solidFill>
                <a:latin typeface="Constantia"/>
              </a:rPr>
              <a:t>Euclides</a:t>
            </a:r>
            <a:endParaRPr lang="en-US" sz="2000" dirty="0">
              <a:solidFill>
                <a:prstClr val="white"/>
              </a:solidFill>
              <a:latin typeface="Constanti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onstantia"/>
              </a:rPr>
              <a:t>          2)       Hyperbolic Geometry                        </a:t>
            </a:r>
            <a:r>
              <a:rPr lang="en-US" sz="2000" dirty="0" err="1">
                <a:solidFill>
                  <a:prstClr val="white"/>
                </a:solidFill>
                <a:latin typeface="Constantia"/>
              </a:rPr>
              <a:t>Gauß</a:t>
            </a:r>
            <a:r>
              <a:rPr lang="en-US" sz="2000" dirty="0">
                <a:solidFill>
                  <a:prstClr val="white"/>
                </a:solidFill>
                <a:latin typeface="Constantia"/>
              </a:rPr>
              <a:t>, Lobachevski, </a:t>
            </a:r>
            <a:r>
              <a:rPr lang="en-US" sz="2000" dirty="0" err="1">
                <a:solidFill>
                  <a:prstClr val="white"/>
                </a:solidFill>
                <a:latin typeface="Constantia"/>
              </a:rPr>
              <a:t>Bolyai</a:t>
            </a:r>
            <a:endParaRPr lang="en-US" sz="2000" dirty="0">
              <a:solidFill>
                <a:prstClr val="white"/>
              </a:solidFill>
              <a:latin typeface="Constanti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onstantia"/>
              </a:rPr>
              <a:t>          3)       Spherical Geometry                           Riemann</a:t>
            </a:r>
          </a:p>
        </p:txBody>
      </p:sp>
    </p:spTree>
    <p:extLst>
      <p:ext uri="{BB962C8B-B14F-4D97-AF65-F5344CB8AC3E}">
        <p14:creationId xmlns:p14="http://schemas.microsoft.com/office/powerpoint/2010/main" val="1240071124"/>
      </p:ext>
    </p:extLst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0" y="2492375"/>
            <a:ext cx="9217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anose="02030602050306030303" pitchFamily="18" charset="0"/>
              </a:rPr>
              <a:t>Cosmological Distances: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anose="02030602050306030303" pitchFamily="18" charset="0"/>
              </a:rPr>
              <a:t>Comparison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4462463" y="4652963"/>
            <a:ext cx="4681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79388" y="1285875"/>
            <a:ext cx="8785225" cy="39290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35622" name="Rectangle 6"/>
          <p:cNvSpPr>
            <a:spLocks noChangeArrowheads="1"/>
          </p:cNvSpPr>
          <p:nvPr/>
        </p:nvSpPr>
        <p:spPr bwMode="auto">
          <a:xfrm>
            <a:off x="-252413" y="5486400"/>
            <a:ext cx="92170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</a:t>
            </a:r>
            <a:b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421678"/>
      </p:ext>
    </p:extLst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236538" y="-99392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</a:t>
            </a:r>
            <a:r>
              <a:rPr kumimoji="0" lang="en-US" sz="50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FRW  Universe Distances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                           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5" y="2060848"/>
            <a:ext cx="870322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949"/>
      </p:ext>
    </p:extLst>
  </p:cSld>
  <p:clrMapOvr>
    <a:masterClrMapping/>
  </p:clrMapOvr>
  <p:transition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0" y="2492375"/>
            <a:ext cx="9217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Cosmology: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anose="02030602050306030303" pitchFamily="18" charset="0"/>
              </a:rPr>
              <a:t>the search for 2 numbers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4462463" y="4652963"/>
            <a:ext cx="4681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79388" y="1285875"/>
            <a:ext cx="8785225" cy="39290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35622" name="Rectangle 6"/>
          <p:cNvSpPr>
            <a:spLocks noChangeArrowheads="1"/>
          </p:cNvSpPr>
          <p:nvPr/>
        </p:nvSpPr>
        <p:spPr bwMode="auto">
          <a:xfrm>
            <a:off x="-252413" y="5486400"/>
            <a:ext cx="92170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</a:t>
            </a:r>
            <a:b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71224"/>
      </p:ext>
    </p:extLst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977" y="1188675"/>
            <a:ext cx="7673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Sandage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ARAA 1970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Cosmology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“Search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numbers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”: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952" y="768508"/>
            <a:ext cx="79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1379944" y="-534416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</a:t>
            </a:r>
            <a:r>
              <a:rPr kumimoji="0" lang="en-US" sz="35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Cosmology, the search for 2 numbers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5" y="1136370"/>
            <a:ext cx="8358187" cy="1947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872370"/>
              </p:ext>
            </p:extLst>
          </p:nvPr>
        </p:nvGraphicFramePr>
        <p:xfrm>
          <a:off x="2226063" y="5589240"/>
          <a:ext cx="46640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6" name="Equation" r:id="rId3" imgW="2247840" imgH="393480" progId="Equation.DSMT4">
                  <p:embed/>
                </p:oleObj>
              </mc:Choice>
              <mc:Fallback>
                <p:oleObj name="Equation" r:id="rId3" imgW="224784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063" y="5589240"/>
                        <a:ext cx="466407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1D9087D-8B02-4D91-AD33-D4668893E5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6061" y="2283673"/>
          <a:ext cx="38449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7" name="Equation" r:id="rId5" imgW="1854000" imgH="228600" progId="Equation.DSMT4">
                  <p:embed/>
                </p:oleObj>
              </mc:Choice>
              <mc:Fallback>
                <p:oleObj name="Equation" r:id="rId5" imgW="185400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1D9087D-8B02-4D91-AD33-D4668893E5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061" y="2283673"/>
                        <a:ext cx="38449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B53A3E9-BCFB-469A-B246-EF6CDE6B330A}"/>
              </a:ext>
            </a:extLst>
          </p:cNvPr>
          <p:cNvSpPr txBox="1"/>
          <p:nvPr/>
        </p:nvSpPr>
        <p:spPr>
          <a:xfrm>
            <a:off x="379008" y="3299335"/>
            <a:ext cx="83581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measure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values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H</a:t>
            </a:r>
            <a:r>
              <a:rPr kumimoji="0" lang="nl-NL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q</a:t>
            </a:r>
            <a:r>
              <a:rPr kumimoji="0" lang="nl-NL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without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any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prior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assumption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dynamics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ie. of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particular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FRWL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cosmological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model ? Ie.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infer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these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numbers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observables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-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redshift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-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luminosity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-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angular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size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Establish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relation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expansion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factor a(t) up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2nd order (Taylor series):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CEA17-3754-46E0-82C2-4AABFDE4912B}"/>
              </a:ext>
            </a:extLst>
          </p:cNvPr>
          <p:cNvSpPr/>
          <p:nvPr/>
        </p:nvSpPr>
        <p:spPr>
          <a:xfrm>
            <a:off x="450949" y="4941168"/>
            <a:ext cx="8358187" cy="1549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726874"/>
      </p:ext>
    </p:extLst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4952" y="768508"/>
            <a:ext cx="79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1379944" y="-534416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</a:t>
            </a:r>
            <a:endParaRPr kumimoji="0" lang="en-US" sz="3500" b="1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white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007" y="1196752"/>
            <a:ext cx="8358187" cy="5184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53A3E9-BCFB-469A-B246-EF6CDE6B330A}"/>
              </a:ext>
            </a:extLst>
          </p:cNvPr>
          <p:cNvSpPr txBox="1"/>
          <p:nvPr/>
        </p:nvSpPr>
        <p:spPr>
          <a:xfrm>
            <a:off x="406807" y="1137840"/>
            <a:ext cx="8358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corresponding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redshift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source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emitted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radiation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prstClr val="white"/>
                </a:solidFill>
              </a:rPr>
              <a:t>      at time t</a:t>
            </a:r>
            <a:r>
              <a:rPr lang="nl-NL" b="1" baseline="-25000" dirty="0">
                <a:solidFill>
                  <a:prstClr val="white"/>
                </a:solidFill>
              </a:rPr>
              <a:t>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whose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inversion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translates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expression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emission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time t</a:t>
            </a:r>
            <a:r>
              <a:rPr kumimoji="0" lang="nl-NL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prstClr val="white"/>
                </a:solidFill>
              </a:rPr>
              <a:t>      </a:t>
            </a:r>
            <a:r>
              <a:rPr lang="nl-NL" b="1" dirty="0" err="1">
                <a:solidFill>
                  <a:prstClr val="white"/>
                </a:solidFill>
              </a:rPr>
              <a:t>for</a:t>
            </a:r>
            <a:r>
              <a:rPr lang="nl-NL" b="1" dirty="0">
                <a:solidFill>
                  <a:prstClr val="white"/>
                </a:solidFill>
              </a:rPr>
              <a:t> a </a:t>
            </a:r>
            <a:r>
              <a:rPr lang="nl-NL" b="1" dirty="0" err="1">
                <a:solidFill>
                  <a:prstClr val="white"/>
                </a:solidFill>
              </a:rPr>
              <a:t>given</a:t>
            </a:r>
            <a:r>
              <a:rPr lang="nl-NL" b="1" dirty="0">
                <a:solidFill>
                  <a:prstClr val="white"/>
                </a:solidFill>
              </a:rPr>
              <a:t> </a:t>
            </a:r>
            <a:r>
              <a:rPr lang="nl-NL" b="1" dirty="0" err="1">
                <a:solidFill>
                  <a:prstClr val="white"/>
                </a:solidFill>
              </a:rPr>
              <a:t>redshift</a:t>
            </a:r>
            <a:r>
              <a:rPr lang="nl-NL" b="1" dirty="0">
                <a:solidFill>
                  <a:prstClr val="white"/>
                </a:solidFill>
              </a:rPr>
              <a:t> z: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97C7E88-244C-4ACE-9C7F-83B22E937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65696"/>
              </p:ext>
            </p:extLst>
          </p:nvPr>
        </p:nvGraphicFramePr>
        <p:xfrm>
          <a:off x="1403648" y="2440764"/>
          <a:ext cx="6037262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8" name="Equation" r:id="rId3" imgW="2323800" imgH="431640" progId="Equation.DSMT4">
                  <p:embed/>
                </p:oleObj>
              </mc:Choice>
              <mc:Fallback>
                <p:oleObj name="Equation" r:id="rId3" imgW="232380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40764"/>
                        <a:ext cx="6037262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9801FB4-4188-40E8-9F2D-8E833D0BC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501151"/>
              </p:ext>
            </p:extLst>
          </p:nvPr>
        </p:nvGraphicFramePr>
        <p:xfrm>
          <a:off x="2184400" y="4933950"/>
          <a:ext cx="461962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9" name="Equation" r:id="rId5" imgW="1777680" imgH="457200" progId="Equation.DSMT4">
                  <p:embed/>
                </p:oleObj>
              </mc:Choice>
              <mc:Fallback>
                <p:oleObj name="Equation" r:id="rId5" imgW="177768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97C7E88-244C-4ACE-9C7F-83B22E9374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4933950"/>
                        <a:ext cx="4619625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id="{75B9BA7A-A721-4156-97E7-7B80A9E5B079}"/>
              </a:ext>
            </a:extLst>
          </p:cNvPr>
          <p:cNvSpPr txBox="1">
            <a:spLocks noChangeArrowheads="1"/>
          </p:cNvSpPr>
          <p:nvPr/>
        </p:nvSpPr>
        <p:spPr>
          <a:xfrm>
            <a:off x="-684584" y="-405246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</a:t>
            </a:r>
            <a:r>
              <a:rPr kumimoji="0" lang="en-US" sz="35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Time of Emission</a:t>
            </a:r>
            <a:r>
              <a:rPr lang="en-US" sz="35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 -  Redshift</a:t>
            </a:r>
            <a:endParaRPr kumimoji="0" lang="en-US" sz="3500" b="1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white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72531"/>
      </p:ext>
    </p:extLst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B53A3E9-BCFB-469A-B246-EF6CDE6B330A}"/>
              </a:ext>
            </a:extLst>
          </p:cNvPr>
          <p:cNvSpPr txBox="1"/>
          <p:nvPr/>
        </p:nvSpPr>
        <p:spPr>
          <a:xfrm>
            <a:off x="406807" y="877410"/>
            <a:ext cx="83581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Coordinate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distance d</a:t>
            </a:r>
            <a:r>
              <a:rPr kumimoji="0" lang="nl-NL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</a:t>
            </a:r>
            <a:r>
              <a:rPr kumimoji="0" lang="nl-NL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of source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whose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radiation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emitted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at t</a:t>
            </a:r>
            <a:r>
              <a:rPr kumimoji="0" lang="nl-NL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reached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at t</a:t>
            </a:r>
            <a:r>
              <a:rPr kumimoji="0" lang="nl-NL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relation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between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(t0-te)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redshift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establishes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relation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defRPr/>
            </a:pPr>
            <a:r>
              <a:rPr lang="nl-NL" b="1" dirty="0">
                <a:solidFill>
                  <a:prstClr val="white"/>
                </a:solidFill>
              </a:rPr>
              <a:t>     </a:t>
            </a:r>
            <a:r>
              <a:rPr lang="nl-NL" b="1" dirty="0" err="1">
                <a:solidFill>
                  <a:prstClr val="white"/>
                </a:solidFill>
              </a:rPr>
              <a:t>between</a:t>
            </a:r>
            <a:r>
              <a:rPr lang="nl-NL" b="1" dirty="0">
                <a:solidFill>
                  <a:prstClr val="white"/>
                </a:solidFill>
              </a:rPr>
              <a:t> </a:t>
            </a:r>
            <a:r>
              <a:rPr lang="nl-NL" b="1" dirty="0" err="1">
                <a:solidFill>
                  <a:prstClr val="white"/>
                </a:solidFill>
              </a:rPr>
              <a:t>coordinate</a:t>
            </a:r>
            <a:r>
              <a:rPr lang="nl-NL" b="1" dirty="0">
                <a:solidFill>
                  <a:prstClr val="white"/>
                </a:solidFill>
              </a:rPr>
              <a:t> distance d</a:t>
            </a:r>
            <a:r>
              <a:rPr lang="nl-NL" b="1" baseline="-25000" dirty="0">
                <a:solidFill>
                  <a:prstClr val="white"/>
                </a:solidFill>
              </a:rPr>
              <a:t>P</a:t>
            </a:r>
            <a:r>
              <a:rPr lang="nl-NL" b="1" dirty="0">
                <a:solidFill>
                  <a:prstClr val="white"/>
                </a:solidFill>
              </a:rPr>
              <a:t>(t</a:t>
            </a:r>
            <a:r>
              <a:rPr lang="nl-NL" b="1" baseline="-25000" dirty="0">
                <a:solidFill>
                  <a:prstClr val="white"/>
                </a:solidFill>
              </a:rPr>
              <a:t>0</a:t>
            </a:r>
            <a:r>
              <a:rPr lang="nl-NL" b="1" dirty="0">
                <a:solidFill>
                  <a:prstClr val="white"/>
                </a:solidFill>
              </a:rPr>
              <a:t>) of source </a:t>
            </a:r>
            <a:r>
              <a:rPr lang="nl-NL" b="1" dirty="0" err="1">
                <a:solidFill>
                  <a:prstClr val="white"/>
                </a:solidFill>
              </a:rPr>
              <a:t>and</a:t>
            </a:r>
            <a:r>
              <a:rPr lang="nl-NL" b="1" dirty="0">
                <a:solidFill>
                  <a:prstClr val="white"/>
                </a:solidFill>
              </a:rPr>
              <a:t> z: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7398" y="849816"/>
            <a:ext cx="79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1116632" y="-456657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</a:t>
            </a:r>
            <a:r>
              <a:rPr lang="en-US" sz="35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Coordinate Distance  -  Redshift</a:t>
            </a:r>
            <a:endParaRPr kumimoji="0" lang="en-US" sz="3500" b="1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white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007" y="980728"/>
            <a:ext cx="8358187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369692"/>
              </p:ext>
            </p:extLst>
          </p:nvPr>
        </p:nvGraphicFramePr>
        <p:xfrm>
          <a:off x="2843807" y="1916833"/>
          <a:ext cx="2878115" cy="92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6" name="Equation" r:id="rId3" imgW="1307880" imgH="419040" progId="Equation.DSMT4">
                  <p:embed/>
                </p:oleObj>
              </mc:Choice>
              <mc:Fallback>
                <p:oleObj name="Equation" r:id="rId3" imgW="130788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7" y="1916833"/>
                        <a:ext cx="2878115" cy="924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97C7E88-244C-4ACE-9C7F-83B22E937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826111"/>
              </p:ext>
            </p:extLst>
          </p:nvPr>
        </p:nvGraphicFramePr>
        <p:xfrm>
          <a:off x="2267744" y="3212976"/>
          <a:ext cx="4318765" cy="8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7" name="Equation" r:id="rId5" imgW="2019240" imgH="393480" progId="Equation.DSMT4">
                  <p:embed/>
                </p:oleObj>
              </mc:Choice>
              <mc:Fallback>
                <p:oleObj name="Equation" r:id="rId5" imgW="201924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97C7E88-244C-4ACE-9C7F-83B22E9374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212976"/>
                        <a:ext cx="4318765" cy="8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C0B5D89-EE97-4F7A-87E3-F2E7F9276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20147"/>
              </p:ext>
            </p:extLst>
          </p:nvPr>
        </p:nvGraphicFramePr>
        <p:xfrm>
          <a:off x="2597150" y="5654675"/>
          <a:ext cx="37639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8" name="Equation" r:id="rId7" imgW="1663560" imgH="444240" progId="Equation.DSMT4">
                  <p:embed/>
                </p:oleObj>
              </mc:Choice>
              <mc:Fallback>
                <p:oleObj name="Equation" r:id="rId7" imgW="1663560" imgH="4442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97C7E88-244C-4ACE-9C7F-83B22E9374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5654675"/>
                        <a:ext cx="3763963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267655C-7091-48B5-8DC9-E4B298099136}"/>
              </a:ext>
            </a:extLst>
          </p:cNvPr>
          <p:cNvSpPr/>
          <p:nvPr/>
        </p:nvSpPr>
        <p:spPr>
          <a:xfrm>
            <a:off x="385956" y="4581127"/>
            <a:ext cx="8358187" cy="2139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735810"/>
      </p:ext>
    </p:extLst>
  </p:cSld>
  <p:clrMapOvr>
    <a:masterClrMapping/>
  </p:clrMapOvr>
  <p:transition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B53A3E9-BCFB-469A-B246-EF6CDE6B330A}"/>
              </a:ext>
            </a:extLst>
          </p:cNvPr>
          <p:cNvSpPr txBox="1"/>
          <p:nvPr/>
        </p:nvSpPr>
        <p:spPr>
          <a:xfrm>
            <a:off x="406807" y="877410"/>
            <a:ext cx="835818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Luminosity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Distance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b="1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dirty="0">
                <a:solidFill>
                  <a:prstClr val="white"/>
                </a:solidFill>
              </a:rPr>
              <a:t>In </a:t>
            </a:r>
            <a:r>
              <a:rPr lang="nl-NL" b="1" dirty="0" err="1">
                <a:solidFill>
                  <a:prstClr val="white"/>
                </a:solidFill>
              </a:rPr>
              <a:t>terms</a:t>
            </a:r>
            <a:r>
              <a:rPr lang="nl-NL" b="1" dirty="0">
                <a:solidFill>
                  <a:prstClr val="white"/>
                </a:solidFill>
              </a:rPr>
              <a:t> of </a:t>
            </a:r>
            <a:r>
              <a:rPr lang="nl-NL" b="1" dirty="0" err="1">
                <a:solidFill>
                  <a:prstClr val="white"/>
                </a:solidFill>
              </a:rPr>
              <a:t>an</a:t>
            </a:r>
            <a:r>
              <a:rPr lang="nl-NL" b="1" dirty="0">
                <a:solidFill>
                  <a:prstClr val="white"/>
                </a:solidFill>
              </a:rPr>
              <a:t> object at </a:t>
            </a:r>
            <a:r>
              <a:rPr lang="nl-NL" b="1" dirty="0" err="1">
                <a:solidFill>
                  <a:prstClr val="white"/>
                </a:solidFill>
              </a:rPr>
              <a:t>redshift</a:t>
            </a:r>
            <a:r>
              <a:rPr lang="nl-NL" b="1" dirty="0">
                <a:solidFill>
                  <a:prstClr val="white"/>
                </a:solidFill>
              </a:rPr>
              <a:t> </a:t>
            </a:r>
            <a:r>
              <a:rPr lang="nl-NL" b="1" dirty="0" err="1">
                <a:solidFill>
                  <a:prstClr val="white"/>
                </a:solidFill>
              </a:rPr>
              <a:t>z</a:t>
            </a:r>
            <a:r>
              <a:rPr lang="nl-NL" b="1" dirty="0">
                <a:solidFill>
                  <a:prstClr val="white"/>
                </a:solidFill>
              </a:rPr>
              <a:t>, </a:t>
            </a:r>
            <a:r>
              <a:rPr lang="nl-NL" b="1" dirty="0" err="1">
                <a:solidFill>
                  <a:prstClr val="white"/>
                </a:solidFill>
              </a:rPr>
              <a:t>with</a:t>
            </a:r>
            <a:r>
              <a:rPr lang="nl-NL" b="1" dirty="0">
                <a:solidFill>
                  <a:prstClr val="white"/>
                </a:solidFill>
              </a:rPr>
              <a:t> absolute </a:t>
            </a:r>
            <a:r>
              <a:rPr lang="nl-NL" b="1" dirty="0" err="1">
                <a:solidFill>
                  <a:prstClr val="white"/>
                </a:solidFill>
              </a:rPr>
              <a:t>bolometric</a:t>
            </a:r>
            <a:r>
              <a:rPr lang="nl-NL" b="1" dirty="0">
                <a:solidFill>
                  <a:prstClr val="white"/>
                </a:solidFill>
              </a:rPr>
              <a:t> magnitude M</a:t>
            </a:r>
            <a:r>
              <a:rPr lang="nl-NL" b="1" baseline="-25000" dirty="0">
                <a:solidFill>
                  <a:prstClr val="white"/>
                </a:solidFill>
              </a:rPr>
              <a:t>bol</a:t>
            </a:r>
            <a:r>
              <a:rPr lang="nl-NL" b="1" dirty="0">
                <a:solidFill>
                  <a:prstClr val="white"/>
                </a:solidFill>
              </a:rPr>
              <a:t>, we </a:t>
            </a:r>
            <a:r>
              <a:rPr lang="nl-NL" b="1" dirty="0" err="1">
                <a:solidFill>
                  <a:prstClr val="white"/>
                </a:solidFill>
              </a:rPr>
              <a:t>may</a:t>
            </a:r>
            <a:r>
              <a:rPr lang="nl-NL" b="1" dirty="0">
                <a:solidFill>
                  <a:prstClr val="white"/>
                </a:solidFill>
              </a:rPr>
              <a:t> </a:t>
            </a:r>
            <a:r>
              <a:rPr lang="nl-NL" b="1" dirty="0" err="1">
                <a:solidFill>
                  <a:prstClr val="white"/>
                </a:solidFill>
              </a:rPr>
              <a:t>infer</a:t>
            </a:r>
            <a:r>
              <a:rPr lang="nl-NL" b="1" dirty="0">
                <a:solidFill>
                  <a:prstClr val="white"/>
                </a:solidFill>
              </a:rPr>
              <a:t> </a:t>
            </a:r>
            <a:r>
              <a:rPr lang="nl-NL" b="1" dirty="0" err="1">
                <a:solidFill>
                  <a:prstClr val="white"/>
                </a:solidFill>
              </a:rPr>
              <a:t>the</a:t>
            </a:r>
            <a:r>
              <a:rPr lang="nl-NL" b="1" dirty="0">
                <a:solidFill>
                  <a:prstClr val="white"/>
                </a:solidFill>
              </a:rPr>
              <a:t> </a:t>
            </a:r>
            <a:r>
              <a:rPr lang="nl-NL" b="1" dirty="0" err="1">
                <a:solidFill>
                  <a:prstClr val="white"/>
                </a:solidFill>
              </a:rPr>
              <a:t>acceleration</a:t>
            </a:r>
            <a:r>
              <a:rPr lang="nl-NL" b="1" dirty="0">
                <a:solidFill>
                  <a:prstClr val="white"/>
                </a:solidFill>
              </a:rPr>
              <a:t> parameter q</a:t>
            </a:r>
            <a:r>
              <a:rPr lang="nl-NL" b="1" baseline="-25000" dirty="0">
                <a:solidFill>
                  <a:prstClr val="white"/>
                </a:solidFill>
              </a:rPr>
              <a:t>0</a:t>
            </a:r>
            <a:r>
              <a:rPr lang="nl-NL" b="1" dirty="0">
                <a:solidFill>
                  <a:prstClr val="white"/>
                </a:solidFill>
              </a:rPr>
              <a:t> </a:t>
            </a:r>
            <a:r>
              <a:rPr lang="nl-NL" b="1" dirty="0" err="1">
                <a:solidFill>
                  <a:prstClr val="white"/>
                </a:solidFill>
              </a:rPr>
              <a:t>from</a:t>
            </a:r>
            <a:r>
              <a:rPr lang="nl-NL" b="1" dirty="0">
                <a:solidFill>
                  <a:prstClr val="white"/>
                </a:solidFill>
              </a:rPr>
              <a:t>: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398" y="849816"/>
            <a:ext cx="79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1116632" y="-456657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</a:t>
            </a:r>
            <a:r>
              <a:rPr lang="en-US" sz="35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Luminosity Distance - Redshift</a:t>
            </a:r>
            <a:endParaRPr kumimoji="0" lang="en-US" sz="3500" b="1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white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007" y="980728"/>
            <a:ext cx="8358187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97C7E88-244C-4ACE-9C7F-83B22E937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913085"/>
              </p:ext>
            </p:extLst>
          </p:nvPr>
        </p:nvGraphicFramePr>
        <p:xfrm>
          <a:off x="2771800" y="1712292"/>
          <a:ext cx="3503613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2" name="Equation" r:id="rId3" imgW="1638000" imgH="914400" progId="Equation.DSMT4">
                  <p:embed/>
                </p:oleObj>
              </mc:Choice>
              <mc:Fallback>
                <p:oleObj name="Equation" r:id="rId3" imgW="163800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97C7E88-244C-4ACE-9C7F-83B22E9374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712292"/>
                        <a:ext cx="3503613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267655C-7091-48B5-8DC9-E4B298099136}"/>
              </a:ext>
            </a:extLst>
          </p:cNvPr>
          <p:cNvSpPr/>
          <p:nvPr/>
        </p:nvSpPr>
        <p:spPr>
          <a:xfrm>
            <a:off x="385956" y="4077073"/>
            <a:ext cx="8358187" cy="2643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22CA829-C294-4718-8725-9388FCF69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787832"/>
              </p:ext>
            </p:extLst>
          </p:nvPr>
        </p:nvGraphicFramePr>
        <p:xfrm>
          <a:off x="683568" y="5229200"/>
          <a:ext cx="7865244" cy="976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3" name="Equation" r:id="rId5" imgW="3898800" imgH="482400" progId="Equation.DSMT4">
                  <p:embed/>
                </p:oleObj>
              </mc:Choice>
              <mc:Fallback>
                <p:oleObj name="Equation" r:id="rId5" imgW="38988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97C7E88-244C-4ACE-9C7F-83B22E9374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229200"/>
                        <a:ext cx="7865244" cy="976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169220"/>
      </p:ext>
    </p:extLst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50825" y="1412875"/>
            <a:ext cx="8713788" cy="4176713"/>
          </a:xfrm>
          <a:prstGeom prst="roundRect">
            <a:avLst>
              <a:gd name="adj" fmla="val 16667"/>
            </a:avLst>
          </a:prstGeom>
          <a:solidFill>
            <a:srgbClr val="C0C0C0">
              <a:alpha val="45097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-396552" y="1772816"/>
            <a:ext cx="9720263" cy="307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Cosmic </a:t>
            </a:r>
            <a:r>
              <a:rPr lang="en-US" sz="45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Curvature 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Measured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98806"/>
      </p:ext>
    </p:extLst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Cosmic Microwave Background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64" y="1412776"/>
            <a:ext cx="728309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5475288"/>
            <a:ext cx="87852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Map of the Universe at Recombination Epoch  (Planck, 2013):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Mathematica1" pitchFamily="2" charset="2"/>
              </a:rPr>
              <a:t>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379,000 years after Big Bang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Mathematica1" pitchFamily="2" charset="2"/>
              </a:rPr>
              <a:t>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Subhorizon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perturbations:    primordial sound waves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Mathematica1" pitchFamily="2" charset="2"/>
              </a:rPr>
              <a:t>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∆T/T   &lt;  10-5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388" y="5445125"/>
            <a:ext cx="8785225" cy="1296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45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07950" y="1503363"/>
            <a:ext cx="4859338" cy="2628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Measuring the Geometry of the Universe: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Mathematica1"/>
              </a:rPr>
              <a:t>•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 with known physical size,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at large cosmological distance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Batang" pitchFamily="18" charset="-127"/>
              </a:rPr>
              <a:t>●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 angular extent on sky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●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Batang" pitchFamily="18" charset="-127"/>
              </a:rPr>
              <a:t>Comparison yields light path,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Batang" pitchFamily="18" charset="-127"/>
              </a:rPr>
              <a:t>       and from this the curvature of space  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974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242888"/>
            <a:ext cx="8928100" cy="1371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Measuring  Curvature</a:t>
            </a:r>
          </a:p>
        </p:txBody>
      </p:sp>
      <p:sp>
        <p:nvSpPr>
          <p:cNvPr id="90116" name="Text Box 9"/>
          <p:cNvSpPr txBox="1">
            <a:spLocks noChangeArrowheads="1"/>
          </p:cNvSpPr>
          <p:nvPr/>
        </p:nvSpPr>
        <p:spPr bwMode="auto">
          <a:xfrm>
            <a:off x="8243888" y="4076700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W. Hu</a:t>
            </a:r>
          </a:p>
        </p:txBody>
      </p:sp>
      <p:sp>
        <p:nvSpPr>
          <p:cNvPr id="90117" name="Rectangle 10"/>
          <p:cNvSpPr>
            <a:spLocks noChangeArrowheads="1"/>
          </p:cNvSpPr>
          <p:nvPr/>
        </p:nvSpPr>
        <p:spPr bwMode="auto">
          <a:xfrm>
            <a:off x="107950" y="1412875"/>
            <a:ext cx="3821113" cy="5016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08" name="Rectangle 12"/>
          <p:cNvSpPr>
            <a:spLocks noChangeArrowheads="1"/>
          </p:cNvSpPr>
          <p:nvPr/>
        </p:nvSpPr>
        <p:spPr bwMode="auto">
          <a:xfrm>
            <a:off x="4071938" y="1412875"/>
            <a:ext cx="4964112" cy="50165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0119" name="Picture 10" descr="da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063"/>
            <a:ext cx="38290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120" name="Object 2"/>
          <p:cNvGraphicFramePr>
            <a:graphicFrameLocks noChangeAspect="1"/>
          </p:cNvGraphicFramePr>
          <p:nvPr/>
        </p:nvGraphicFramePr>
        <p:xfrm>
          <a:off x="4214812" y="5092348"/>
          <a:ext cx="45720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78" name="Equation" r:id="rId4" imgW="3568680" imgH="507960" progId="Equation.DSMT4">
                  <p:embed/>
                </p:oleObj>
              </mc:Choice>
              <mc:Fallback>
                <p:oleObj name="Equation" r:id="rId4" imgW="3568680" imgH="507960" progId="Equation.DSMT4">
                  <p:embed/>
                  <p:pic>
                    <p:nvPicPr>
                      <p:cNvPr id="901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2" y="5092348"/>
                        <a:ext cx="45720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05374" y="4521175"/>
            <a:ext cx="539774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FRW  Universe: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lightpaths described by Robertson-Walker metric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Here:  angular diameter distance D</a:t>
            </a:r>
            <a:r>
              <a:rPr kumimoji="0" lang="en-US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88" y="5357813"/>
            <a:ext cx="37147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Geometry  of  Space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643063" y="4214813"/>
            <a:ext cx="642937" cy="92868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3375" y="4429125"/>
            <a:ext cx="4786313" cy="192881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A15C90BD-D997-445C-B96D-EAE18D1EC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3693" y="1503363"/>
          <a:ext cx="1407555" cy="56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79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A15C90BD-D997-445C-B96D-EAE18D1EC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693" y="1503363"/>
                        <a:ext cx="1407555" cy="561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3814B38-7340-4835-B77E-6F0A01BFEBD3}"/>
              </a:ext>
            </a:extLst>
          </p:cNvPr>
          <p:cNvSpPr/>
          <p:nvPr/>
        </p:nvSpPr>
        <p:spPr>
          <a:xfrm>
            <a:off x="6804248" y="2636912"/>
            <a:ext cx="504056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EF4DED-EA86-4DA0-B290-7D1C3632D102}"/>
              </a:ext>
            </a:extLst>
          </p:cNvPr>
          <p:cNvSpPr/>
          <p:nvPr/>
        </p:nvSpPr>
        <p:spPr>
          <a:xfrm>
            <a:off x="6732240" y="2031976"/>
            <a:ext cx="504056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33FF8246-8F61-478B-8D5F-7E1BA022F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240" y="1963926"/>
          <a:ext cx="380510" cy="40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80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33FF8246-8F61-478B-8D5F-7E1BA022F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963926"/>
                        <a:ext cx="380510" cy="402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F57153C4-0C5F-426F-962F-9E9F114351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56527" y="5825773"/>
          <a:ext cx="974721" cy="38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81" name="Equation" r:id="rId10" imgW="571320" imgH="228600" progId="Equation.DSMT4">
                  <p:embed/>
                </p:oleObj>
              </mc:Choice>
              <mc:Fallback>
                <p:oleObj name="Equation" r:id="rId10" imgW="571320" imgH="228600" progId="Equation.DSMT4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F57153C4-0C5F-426F-962F-9E9F114351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7" y="5825773"/>
                        <a:ext cx="974721" cy="389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072985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" y="116632"/>
            <a:ext cx="9083778" cy="6624736"/>
          </a:xfrm>
        </p:spPr>
      </p:pic>
    </p:spTree>
    <p:extLst>
      <p:ext uri="{BB962C8B-B14F-4D97-AF65-F5344CB8AC3E}">
        <p14:creationId xmlns:p14="http://schemas.microsoft.com/office/powerpoint/2010/main" val="4126493991"/>
      </p:ext>
    </p:extLst>
  </p:cSld>
  <p:clrMapOvr>
    <a:masterClrMapping/>
  </p:clrMapOvr>
  <p:transition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4653136"/>
            <a:ext cx="8151076" cy="187220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1462120"/>
            <a:ext cx="5008041" cy="290298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236538" y="-99392"/>
            <a:ext cx="10117138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</a:t>
            </a:r>
            <a:r>
              <a:rPr kumimoji="0" lang="en-US" sz="50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Angular Size - Redshift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n-ea"/>
                <a:cs typeface="+mn-cs"/>
              </a:rPr>
              <a:t>                                         FRW Universe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835818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3" y="3680291"/>
            <a:ext cx="81763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In a matter-dominated Universe, the angular diameter distance as function of redshift is given by: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29197" y="1514525"/>
          <a:ext cx="177323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92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197" y="1514525"/>
                        <a:ext cx="1773238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0671" y="1500188"/>
            <a:ext cx="47829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The angular size (z) of an object of physical size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5"/>
              </a:rPr>
              <a:t> at a redshift z displays an interesting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5"/>
              </a:rPr>
              <a:t>behaviour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5"/>
              </a:rPr>
              <a:t>. In most FRW universes is has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5"/>
              </a:rPr>
              <a:t>minimum at  a medium range redshift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5"/>
              </a:rPr>
              <a:t>z=1.25 in an </a:t>
            </a:r>
            <a:r>
              <a:rPr lang="en-US" sz="1600" b="1" dirty="0">
                <a:solidFill>
                  <a:prstClr val="white"/>
                </a:solidFill>
                <a:latin typeface="Constantia"/>
                <a:sym typeface="Mathematica1"/>
              </a:rPr>
              <a:t>Ω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=1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EdS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 universe – and increases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Mathematica1"/>
              </a:rPr>
              <a:t>again at higher redshifts.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Mathematica1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09934" y="5560344"/>
          <a:ext cx="7556649" cy="85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93" name="Equation" r:id="rId5" imgW="4483080" imgH="507960" progId="Equation.DSMT4">
                  <p:embed/>
                </p:oleObj>
              </mc:Choice>
              <mc:Fallback>
                <p:oleObj name="Equation" r:id="rId5" imgW="4483080" imgH="5079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34" y="5560344"/>
                        <a:ext cx="7556649" cy="856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92683"/>
            <a:ext cx="2889794" cy="28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6605"/>
      </p:ext>
    </p:extLst>
  </p:cSld>
  <p:clrMapOvr>
    <a:masterClrMapping/>
  </p:clrMapOvr>
  <p:transition>
    <p:zo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242888"/>
            <a:ext cx="8928100" cy="1371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Measuring  Curvature</a:t>
            </a:r>
          </a:p>
        </p:txBody>
      </p:sp>
      <p:sp>
        <p:nvSpPr>
          <p:cNvPr id="90116" name="Text Box 9"/>
          <p:cNvSpPr txBox="1">
            <a:spLocks noChangeArrowheads="1"/>
          </p:cNvSpPr>
          <p:nvPr/>
        </p:nvSpPr>
        <p:spPr bwMode="auto">
          <a:xfrm>
            <a:off x="8243888" y="4076700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W. Hu</a:t>
            </a:r>
          </a:p>
        </p:txBody>
      </p:sp>
      <p:sp>
        <p:nvSpPr>
          <p:cNvPr id="90117" name="Rectangle 10"/>
          <p:cNvSpPr>
            <a:spLocks noChangeArrowheads="1"/>
          </p:cNvSpPr>
          <p:nvPr/>
        </p:nvSpPr>
        <p:spPr bwMode="auto">
          <a:xfrm>
            <a:off x="107950" y="1412875"/>
            <a:ext cx="3821113" cy="5016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08" name="Rectangle 12"/>
          <p:cNvSpPr>
            <a:spLocks noChangeArrowheads="1"/>
          </p:cNvSpPr>
          <p:nvPr/>
        </p:nvSpPr>
        <p:spPr bwMode="auto">
          <a:xfrm>
            <a:off x="4071938" y="1412875"/>
            <a:ext cx="4964112" cy="50165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0119" name="Picture 10" descr="da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063"/>
            <a:ext cx="38290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120" name="Object 2"/>
          <p:cNvGraphicFramePr>
            <a:graphicFrameLocks noChangeAspect="1"/>
          </p:cNvGraphicFramePr>
          <p:nvPr/>
        </p:nvGraphicFramePr>
        <p:xfrm>
          <a:off x="4214812" y="5092348"/>
          <a:ext cx="45720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2" name="Equation" r:id="rId4" imgW="3568680" imgH="507960" progId="Equation.DSMT4">
                  <p:embed/>
                </p:oleObj>
              </mc:Choice>
              <mc:Fallback>
                <p:oleObj name="Equation" r:id="rId4" imgW="3568680" imgH="507960" progId="Equation.DSMT4">
                  <p:embed/>
                  <p:pic>
                    <p:nvPicPr>
                      <p:cNvPr id="901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2" y="5092348"/>
                        <a:ext cx="45720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05374" y="4521175"/>
            <a:ext cx="539774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FRW  Universe: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lightpaths described by Robertson-Walker metric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Here:  angular diameter distance D</a:t>
            </a:r>
            <a:r>
              <a:rPr kumimoji="0" lang="en-US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643063" y="4214813"/>
            <a:ext cx="642937" cy="92868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3375" y="4429125"/>
            <a:ext cx="4786313" cy="192881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A15C90BD-D997-445C-B96D-EAE18D1EC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3693" y="1503363"/>
          <a:ext cx="1407555" cy="56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3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A15C90BD-D997-445C-B96D-EAE18D1EC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693" y="1503363"/>
                        <a:ext cx="1407555" cy="561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3814B38-7340-4835-B77E-6F0A01BFEBD3}"/>
              </a:ext>
            </a:extLst>
          </p:cNvPr>
          <p:cNvSpPr/>
          <p:nvPr/>
        </p:nvSpPr>
        <p:spPr>
          <a:xfrm>
            <a:off x="6804248" y="2636912"/>
            <a:ext cx="504056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EF4DED-EA86-4DA0-B290-7D1C3632D102}"/>
              </a:ext>
            </a:extLst>
          </p:cNvPr>
          <p:cNvSpPr/>
          <p:nvPr/>
        </p:nvSpPr>
        <p:spPr>
          <a:xfrm>
            <a:off x="6732240" y="2031976"/>
            <a:ext cx="504056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33FF8246-8F61-478B-8D5F-7E1BA022F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240" y="1963926"/>
          <a:ext cx="380510" cy="40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4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33FF8246-8F61-478B-8D5F-7E1BA022F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963926"/>
                        <a:ext cx="380510" cy="402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F57153C4-0C5F-426F-962F-9E9F114351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56527" y="5825773"/>
          <a:ext cx="974721" cy="38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5" name="Equation" r:id="rId10" imgW="571320" imgH="228600" progId="Equation.DSMT4">
                  <p:embed/>
                </p:oleObj>
              </mc:Choice>
              <mc:Fallback>
                <p:oleObj name="Equation" r:id="rId10" imgW="571320" imgH="228600" progId="Equation.DSMT4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F57153C4-0C5F-426F-962F-9E9F114351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7" y="5825773"/>
                        <a:ext cx="974721" cy="389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">
            <a:extLst>
              <a:ext uri="{FF2B5EF4-FFF2-40B4-BE49-F238E27FC236}">
                <a16:creationId xmlns:a16="http://schemas.microsoft.com/office/drawing/2014/main" id="{07C18FD9-0BF7-45FC-A850-72AEEC6D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03363"/>
            <a:ext cx="4859338" cy="2390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Mathematica1"/>
              </a:rPr>
              <a:t> •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 with known physical size,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at large cosmological distance: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Mathematica1"/>
              </a:rPr>
              <a:t>•   Sound Waves in the Early Universe !!!!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Mathematica1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Mathematica1"/>
              </a:rPr>
              <a:t>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06DD3D-3821-489F-AC39-D9FE78DD5014}"/>
              </a:ext>
            </a:extLst>
          </p:cNvPr>
          <p:cNvSpPr txBox="1"/>
          <p:nvPr/>
        </p:nvSpPr>
        <p:spPr>
          <a:xfrm>
            <a:off x="373060" y="5590417"/>
            <a:ext cx="3643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Temperature Fluctuations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CMB</a:t>
            </a:r>
          </a:p>
        </p:txBody>
      </p:sp>
    </p:spTree>
    <p:extLst>
      <p:ext uri="{BB962C8B-B14F-4D97-AF65-F5344CB8AC3E}">
        <p14:creationId xmlns:p14="http://schemas.microsoft.com/office/powerpoint/2010/main" val="2422264348"/>
      </p:ext>
    </p:extLst>
  </p:cSld>
  <p:clrMapOvr>
    <a:masterClrMapping/>
  </p:clrMapOvr>
  <p:transition>
    <p:zo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Fluctuations-Origin</a:t>
            </a:r>
            <a:r>
              <a:rPr lang="nl-NL" dirty="0"/>
              <a:t> </a:t>
            </a:r>
          </a:p>
        </p:txBody>
      </p:sp>
      <p:pic>
        <p:nvPicPr>
          <p:cNvPr id="14338" name="Picture 2" descr="http://background.uchicago.edu/~whu/SciAm/secondp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0494"/>
            <a:ext cx="8251458" cy="52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158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3" descr="soundw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4716462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4" descr="fieldsu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47513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07950" y="1503363"/>
            <a:ext cx="4859338" cy="499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small ripples in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primordial matter &amp; photon   distribution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●  gravity:  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- compression primordial photon gas 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- photon pressure resists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● compressions and rarefactions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in photon gas:   sound waves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● sound waves not heard, but seen: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- compressions:    (photon) T  higher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- rarefactions:                              lower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● fundamental mode sound spectrum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- size of “instrument”:        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- (sound) horizon size last scattering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● Observed, angular size:           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θ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~1º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- exact scale maximum compression, the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“cosmic fundamental mode of music”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974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242888"/>
            <a:ext cx="8928100" cy="1371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Music of the Spheres</a:t>
            </a:r>
          </a:p>
        </p:txBody>
      </p:sp>
      <p:sp>
        <p:nvSpPr>
          <p:cNvPr id="92166" name="Text Box 9"/>
          <p:cNvSpPr txBox="1">
            <a:spLocks noChangeArrowheads="1"/>
          </p:cNvSpPr>
          <p:nvPr/>
        </p:nvSpPr>
        <p:spPr bwMode="auto">
          <a:xfrm>
            <a:off x="395288" y="6092825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W. Hu</a:t>
            </a:r>
          </a:p>
        </p:txBody>
      </p:sp>
      <p:sp>
        <p:nvSpPr>
          <p:cNvPr id="92167" name="Rectangle 10"/>
          <p:cNvSpPr>
            <a:spLocks noChangeArrowheads="1"/>
          </p:cNvSpPr>
          <p:nvPr/>
        </p:nvSpPr>
        <p:spPr bwMode="auto">
          <a:xfrm>
            <a:off x="107950" y="1412875"/>
            <a:ext cx="4103688" cy="5040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68" name="Rectangle 12"/>
          <p:cNvSpPr>
            <a:spLocks noChangeArrowheads="1"/>
          </p:cNvSpPr>
          <p:nvPr/>
        </p:nvSpPr>
        <p:spPr bwMode="auto">
          <a:xfrm>
            <a:off x="4284663" y="1412875"/>
            <a:ext cx="4751387" cy="5040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69" name="AutoShape 14"/>
          <p:cNvSpPr>
            <a:spLocks noChangeArrowheads="1"/>
          </p:cNvSpPr>
          <p:nvPr/>
        </p:nvSpPr>
        <p:spPr bwMode="auto">
          <a:xfrm>
            <a:off x="6300788" y="3357563"/>
            <a:ext cx="647700" cy="1008062"/>
          </a:xfrm>
          <a:prstGeom prst="downArrow">
            <a:avLst>
              <a:gd name="adj1" fmla="val 50000"/>
              <a:gd name="adj2" fmla="val 38909"/>
            </a:avLst>
          </a:prstGeom>
          <a:solidFill>
            <a:srgbClr val="FF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071033"/>
      </p:ext>
    </p:extLst>
  </p:cSld>
  <p:clrMapOvr>
    <a:masterClrMapping/>
  </p:clrMapOvr>
  <p:transition>
    <p:zo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5" name="Text Box 5"/>
          <p:cNvSpPr txBox="1">
            <a:spLocks noChangeArrowheads="1"/>
          </p:cNvSpPr>
          <p:nvPr/>
        </p:nvSpPr>
        <p:spPr bwMode="auto">
          <a:xfrm>
            <a:off x="214313" y="5400675"/>
            <a:ext cx="87852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COBE measured fluctuations:                              &gt; 7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Size Horizon at Recombination spans angle   ~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COBE proved that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superhorizon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fluctuations do exist:                prediction Inflation !!!!! </a:t>
            </a:r>
          </a:p>
        </p:txBody>
      </p:sp>
      <p:pic>
        <p:nvPicPr>
          <p:cNvPr id="163843" name="Picture 3" descr="co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36613"/>
            <a:ext cx="8856662" cy="4567237"/>
          </a:xfrm>
          <a:noFill/>
        </p:spPr>
      </p:pic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93599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Cosmic Microwave Background</a:t>
            </a:r>
          </a:p>
        </p:txBody>
      </p:sp>
      <p:sp>
        <p:nvSpPr>
          <p:cNvPr id="163845" name="Rectangle 4"/>
          <p:cNvSpPr>
            <a:spLocks noChangeArrowheads="1"/>
          </p:cNvSpPr>
          <p:nvPr/>
        </p:nvSpPr>
        <p:spPr bwMode="auto">
          <a:xfrm>
            <a:off x="179388" y="5357813"/>
            <a:ext cx="8785225" cy="142875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46" name="Oval 6"/>
          <p:cNvSpPr>
            <a:spLocks noChangeArrowheads="1"/>
          </p:cNvSpPr>
          <p:nvPr/>
        </p:nvSpPr>
        <p:spPr bwMode="auto">
          <a:xfrm>
            <a:off x="2195513" y="3068638"/>
            <a:ext cx="144462" cy="1444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 rot="-1317264">
            <a:off x="2411413" y="2781300"/>
            <a:ext cx="1150937" cy="71438"/>
          </a:xfrm>
          <a:prstGeom prst="leftArrow">
            <a:avLst>
              <a:gd name="adj1" fmla="val 50000"/>
              <a:gd name="adj2" fmla="val 4027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3635375" y="2349500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Size Horizon Recombination</a:t>
            </a:r>
          </a:p>
        </p:txBody>
      </p:sp>
    </p:spTree>
    <p:extLst>
      <p:ext uri="{BB962C8B-B14F-4D97-AF65-F5344CB8AC3E}">
        <p14:creationId xmlns:p14="http://schemas.microsoft.com/office/powerpoint/2010/main" val="399948059"/>
      </p:ext>
    </p:extLst>
  </p:cSld>
  <p:clrMapOvr>
    <a:masterClrMapping/>
  </p:clrMapOvr>
  <p:transition>
    <p:zo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000" b="1" dirty="0"/>
              <a:t>Flat </a:t>
            </a:r>
            <a:r>
              <a:rPr lang="nl-NL" sz="5000" b="1" dirty="0" err="1"/>
              <a:t>universe</a:t>
            </a:r>
            <a:r>
              <a:rPr lang="nl-NL" sz="5000" b="1" dirty="0"/>
              <a:t> </a:t>
            </a:r>
            <a:r>
              <a:rPr lang="nl-NL" sz="5000" b="1" dirty="0" err="1"/>
              <a:t>from</a:t>
            </a:r>
            <a:r>
              <a:rPr lang="nl-NL" sz="5000" b="1" dirty="0"/>
              <a:t> CMB</a:t>
            </a:r>
            <a:endParaRPr lang="en-US" sz="5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latin typeface="Constantia" panose="02030602050306030303" pitchFamily="18" charset="0"/>
              </a:rPr>
              <a:t>First peak:  flat </a:t>
            </a:r>
            <a:r>
              <a:rPr lang="nl-NL" b="1" dirty="0" err="1">
                <a:latin typeface="Constantia" panose="02030602050306030303" pitchFamily="18" charset="0"/>
              </a:rPr>
              <a:t>universe</a:t>
            </a:r>
            <a:endParaRPr lang="en-US" b="1" dirty="0">
              <a:latin typeface="Constantia" panose="02030602050306030303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991469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993904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Closed: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hot spots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appear larger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5993904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Flat: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appear as big as they are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993904"/>
            <a:ext cx="1463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Open: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spots appear smaller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7091" y="2254992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We know the redshift and the time it took for the light to reach us: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from this we know the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- length of the legs of the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triangle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-   the angle at which we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measuring the sound horizon.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55" y="5431929"/>
            <a:ext cx="2152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55" y="4509120"/>
            <a:ext cx="1257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7091" y="2132856"/>
            <a:ext cx="2952328" cy="3861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8563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79388" y="6096000"/>
            <a:ext cx="98218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Cosmic Microwave Background Temperature Anisotropies:</a:t>
            </a: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Universe is almost perfectly FLAT !!!!</a:t>
            </a:r>
          </a:p>
        </p:txBody>
      </p:sp>
      <p:pic>
        <p:nvPicPr>
          <p:cNvPr id="93187" name="Picture 3" descr="sky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58928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1973" name="Text Box 5"/>
          <p:cNvSpPr txBox="1">
            <a:spLocks noChangeArrowheads="1"/>
          </p:cNvSpPr>
          <p:nvPr/>
        </p:nvSpPr>
        <p:spPr bwMode="auto">
          <a:xfrm>
            <a:off x="4000500" y="1214438"/>
            <a:ext cx="52562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Cosmic Tonal Ladder</a:t>
            </a:r>
          </a:p>
        </p:txBody>
      </p:sp>
      <p:sp>
        <p:nvSpPr>
          <p:cNvPr id="851974" name="Text Box 6"/>
          <p:cNvSpPr txBox="1">
            <a:spLocks noChangeArrowheads="1"/>
          </p:cNvSpPr>
          <p:nvPr/>
        </p:nvSpPr>
        <p:spPr bwMode="auto">
          <a:xfrm>
            <a:off x="179388" y="3716338"/>
            <a:ext cx="2663825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WMAP CMB temperature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power  spectrum</a:t>
            </a:r>
          </a:p>
        </p:txBody>
      </p:sp>
      <p:pic>
        <p:nvPicPr>
          <p:cNvPr id="93190" name="Picture 7" descr="w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61817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Rectangle 8"/>
          <p:cNvSpPr>
            <a:spLocks noChangeArrowheads="1"/>
          </p:cNvSpPr>
          <p:nvPr/>
        </p:nvSpPr>
        <p:spPr bwMode="auto">
          <a:xfrm>
            <a:off x="2771775" y="1916113"/>
            <a:ext cx="6192838" cy="4033837"/>
          </a:xfrm>
          <a:prstGeom prst="rect">
            <a:avLst/>
          </a:prstGeom>
          <a:noFill/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08" name="Text Box 9"/>
          <p:cNvSpPr txBox="1">
            <a:spLocks noChangeArrowheads="1"/>
          </p:cNvSpPr>
          <p:nvPr/>
        </p:nvSpPr>
        <p:spPr bwMode="auto">
          <a:xfrm>
            <a:off x="6551613" y="4005263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Cosmic sound horizon</a:t>
            </a:r>
          </a:p>
        </p:txBody>
      </p:sp>
      <p:sp>
        <p:nvSpPr>
          <p:cNvPr id="93193" name="AutoShape 10"/>
          <p:cNvSpPr>
            <a:spLocks noChangeArrowheads="1"/>
          </p:cNvSpPr>
          <p:nvPr/>
        </p:nvSpPr>
        <p:spPr bwMode="auto">
          <a:xfrm rot="-5400000">
            <a:off x="5939631" y="3645695"/>
            <a:ext cx="1152525" cy="144462"/>
          </a:xfrm>
          <a:prstGeom prst="rightArrow">
            <a:avLst>
              <a:gd name="adj1" fmla="val 50000"/>
              <a:gd name="adj2" fmla="val 199451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775" y="1916113"/>
            <a:ext cx="6192838" cy="4033837"/>
          </a:xfrm>
          <a:prstGeom prst="rect">
            <a:avLst/>
          </a:prstGeom>
          <a:noFill/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533971"/>
      </p:ext>
    </p:extLst>
  </p:cSld>
  <p:clrMapOvr>
    <a:masterClrMapping/>
  </p:clrMapOvr>
  <p:transition>
    <p:zo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Planck CMB </a:t>
            </a:r>
            <a:r>
              <a:rPr lang="nl-NL" b="1" dirty="0" err="1"/>
              <a:t>Temperature</a:t>
            </a:r>
            <a:r>
              <a:rPr lang="nl-NL" b="1" dirty="0"/>
              <a:t> </a:t>
            </a:r>
            <a:r>
              <a:rPr lang="nl-NL" b="1" dirty="0" err="1"/>
              <a:t>Fluctuations</a:t>
            </a:r>
            <a:endParaRPr lang="nl-NL" b="1" dirty="0"/>
          </a:p>
        </p:txBody>
      </p:sp>
      <p:pic>
        <p:nvPicPr>
          <p:cNvPr id="13314" name="Picture 2" descr="http://scienceblogs.com/startswithabang/files/2013/03/Power_Spectrum_Bl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087832"/>
            <a:ext cx="7174977" cy="56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546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4" name="Text Box 6"/>
          <p:cNvSpPr txBox="1">
            <a:spLocks noChangeArrowheads="1"/>
          </p:cNvSpPr>
          <p:nvPr/>
        </p:nvSpPr>
        <p:spPr bwMode="auto">
          <a:xfrm>
            <a:off x="179388" y="3716338"/>
            <a:ext cx="2663825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WMAP CMB temperature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power spectrum</a:t>
            </a:r>
          </a:p>
        </p:txBody>
      </p:sp>
      <p:pic>
        <p:nvPicPr>
          <p:cNvPr id="94211" name="Picture 9" descr="070960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91440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8CFFB9BA-A1A5-4CD1-B579-C69F955E0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63418"/>
              </p:ext>
            </p:extLst>
          </p:nvPr>
        </p:nvGraphicFramePr>
        <p:xfrm>
          <a:off x="395536" y="6186329"/>
          <a:ext cx="4440307" cy="55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0" name="Equation" r:id="rId4" imgW="1930320" imgH="241200" progId="Equation.DSMT4">
                  <p:embed/>
                </p:oleObj>
              </mc:Choice>
              <mc:Fallback>
                <p:oleObj name="Equation" r:id="rId4" imgW="1930320" imgH="24120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A15C90BD-D997-445C-B96D-EAE18D1EC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186329"/>
                        <a:ext cx="4440307" cy="55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CECEB7F-DD3D-4007-A9E4-2FE5BD7490F6}"/>
              </a:ext>
            </a:extLst>
          </p:cNvPr>
          <p:cNvSpPr/>
          <p:nvPr/>
        </p:nvSpPr>
        <p:spPr>
          <a:xfrm>
            <a:off x="107504" y="6147642"/>
            <a:ext cx="4824536" cy="5937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2757"/>
      </p:ext>
    </p:extLst>
  </p:cSld>
  <p:clrMapOvr>
    <a:masterClrMapping/>
  </p:clrMapOvr>
  <p:transition>
    <p:zo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3643313"/>
            <a:ext cx="7715250" cy="30718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86313" y="2071688"/>
            <a:ext cx="3643312" cy="1500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714375" y="2071688"/>
            <a:ext cx="4000500" cy="1500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396875" y="-315913"/>
            <a:ext cx="10117138" cy="1371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 dirty="0">
                <a:solidFill>
                  <a:schemeClr val="tx1"/>
                </a:solidFill>
              </a:rPr>
              <a:t> </a:t>
            </a:r>
            <a:r>
              <a:rPr sz="5000" b="1" dirty="0">
                <a:solidFill>
                  <a:schemeClr val="accent3"/>
                </a:solidFill>
              </a:rPr>
              <a:t>FRW Universe:  Curvature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75" y="1285875"/>
            <a:ext cx="79295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is a 1-1 relation between the total energy content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Universe  and its curvature. From FRW equations: </a:t>
            </a:r>
          </a:p>
        </p:txBody>
      </p:sp>
      <p:graphicFrame>
        <p:nvGraphicFramePr>
          <p:cNvPr id="27655" name="Object 3"/>
          <p:cNvGraphicFramePr>
            <a:graphicFrameLocks noChangeAspect="1"/>
          </p:cNvGraphicFramePr>
          <p:nvPr/>
        </p:nvGraphicFramePr>
        <p:xfrm>
          <a:off x="1143000" y="2214563"/>
          <a:ext cx="314325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67" name="Equation" r:id="rId3" imgW="1091726" imgH="418918" progId="Equation.DSMT4">
                  <p:embed/>
                </p:oleObj>
              </mc:Choice>
              <mc:Fallback>
                <p:oleObj name="Equation" r:id="rId3" imgW="1091726" imgH="418918" progId="Equation.DSMT4">
                  <p:embed/>
                  <p:pic>
                    <p:nvPicPr>
                      <p:cNvPr id="276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14563"/>
                        <a:ext cx="314325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2"/>
          <p:cNvGraphicFramePr>
            <a:graphicFrameLocks noChangeAspect="1"/>
          </p:cNvGraphicFramePr>
          <p:nvPr/>
        </p:nvGraphicFramePr>
        <p:xfrm>
          <a:off x="4857750" y="2500313"/>
          <a:ext cx="35004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68" name="Equation" r:id="rId5" imgW="1244600" imgH="228600" progId="Equation.DSMT4">
                  <p:embed/>
                </p:oleObj>
              </mc:Choice>
              <mc:Fallback>
                <p:oleObj name="Equation" r:id="rId5" imgW="1244600" imgH="228600" progId="Equation.DSMT4">
                  <p:embed/>
                  <p:pic>
                    <p:nvPicPr>
                      <p:cNvPr id="276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500313"/>
                        <a:ext cx="3500438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8"/>
          <p:cNvGraphicFramePr>
            <a:graphicFrameLocks noChangeAspect="1"/>
          </p:cNvGraphicFramePr>
          <p:nvPr/>
        </p:nvGraphicFramePr>
        <p:xfrm>
          <a:off x="785813" y="3929063"/>
          <a:ext cx="7500937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69" name="Equation" r:id="rId7" imgW="3505200" imgH="1117600" progId="Equation.DSMT4">
                  <p:embed/>
                </p:oleObj>
              </mc:Choice>
              <mc:Fallback>
                <p:oleObj name="Equation" r:id="rId7" imgW="3505200" imgH="1117600" progId="Equation.DSMT4">
                  <p:embed/>
                  <p:pic>
                    <p:nvPicPr>
                      <p:cNvPr id="276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929063"/>
                        <a:ext cx="7500937" cy="238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32354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50825" y="1412875"/>
            <a:ext cx="8713788" cy="4176713"/>
          </a:xfrm>
          <a:prstGeom prst="roundRect">
            <a:avLst>
              <a:gd name="adj" fmla="val 16667"/>
            </a:avLst>
          </a:prstGeom>
          <a:solidFill>
            <a:srgbClr val="C0C0C0">
              <a:alpha val="45097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-252413" y="404664"/>
            <a:ext cx="9720263" cy="545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Curvature of the Universe: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Robertson-Walker Metric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72704"/>
      </p:ext>
    </p:extLst>
  </p:cSld>
  <p:clrMapOvr>
    <a:masterClrMapping/>
  </p:clrMapOvr>
  <p:transition>
    <p:zo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Union2_Om-Ol_systema#5C384F.png                                005C3117Macintosh HD                   BEE2E65C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259263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Box 2"/>
          <p:cNvSpPr txBox="1">
            <a:spLocks noChangeArrowheads="1"/>
          </p:cNvSpPr>
          <p:nvPr/>
        </p:nvSpPr>
        <p:spPr bwMode="auto">
          <a:xfrm>
            <a:off x="467544" y="5084762"/>
            <a:ext cx="5041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SCP  Union2  constraints  (2010)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values of  matter density </a:t>
            </a:r>
            <a:r>
              <a:rPr lang="en-US" sz="1600" b="1" dirty="0">
                <a:solidFill>
                  <a:srgbClr val="000000"/>
                </a:solidFill>
                <a:sym typeface="Mathematica1" pitchFamily="2" charset="2"/>
              </a:rPr>
              <a:t>Ω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Mathematica1" pitchFamily="2" charset="2"/>
              </a:rPr>
              <a:t>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Mathematica1" pitchFamily="2" charset="2"/>
              </a:rPr>
              <a:t>                     dark energy density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athematica1" pitchFamily="2" charset="2"/>
              </a:rPr>
              <a:t>Ω</a:t>
            </a:r>
            <a:r>
              <a:rPr lang="en-US" sz="1600" b="1" baseline="-25000" dirty="0">
                <a:solidFill>
                  <a:srgbClr val="000000"/>
                </a:solidFill>
                <a:sym typeface="Mathematica1" pitchFamily="2" charset="2"/>
              </a:rPr>
              <a:t>Λ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Mathematica1" pitchFamily="2" charset="2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972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501978"/>
              </p:ext>
            </p:extLst>
          </p:nvPr>
        </p:nvGraphicFramePr>
        <p:xfrm>
          <a:off x="755142" y="2638167"/>
          <a:ext cx="16827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8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972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42" y="2638167"/>
                        <a:ext cx="16827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012992"/>
              </p:ext>
            </p:extLst>
          </p:nvPr>
        </p:nvGraphicFramePr>
        <p:xfrm>
          <a:off x="755142" y="3628067"/>
          <a:ext cx="309721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9" name="Equation" r:id="rId6" imgW="1511300" imgH="419100" progId="Equation.DSMT4">
                  <p:embed/>
                </p:oleObj>
              </mc:Choice>
              <mc:Fallback>
                <p:oleObj name="Equation" r:id="rId6" imgW="1511300" imgH="419100" progId="Equation.DSMT4">
                  <p:embed/>
                  <p:pic>
                    <p:nvPicPr>
                      <p:cNvPr id="972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42" y="3628067"/>
                        <a:ext cx="3097212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82596" y="2559049"/>
            <a:ext cx="3529012" cy="2160587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728EAF-D61C-4DCC-A61B-7FBDD6BD53B2}"/>
              </a:ext>
            </a:extLst>
          </p:cNvPr>
          <p:cNvSpPr txBox="1">
            <a:spLocks/>
          </p:cNvSpPr>
          <p:nvPr/>
        </p:nvSpPr>
        <p:spPr>
          <a:xfrm>
            <a:off x="-2052736" y="123127"/>
            <a:ext cx="8712968" cy="1446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ysClr val="windowText" lastClr="000000"/>
                </a:solidFill>
                <a:latin typeface="Calibri"/>
              </a:rPr>
              <a:t>Cosmic </a:t>
            </a:r>
            <a:r>
              <a:rPr lang="nl-NL" b="1" dirty="0" err="1">
                <a:solidFill>
                  <a:sysClr val="windowText" lastClr="000000"/>
                </a:solidFill>
                <a:latin typeface="Calibri"/>
              </a:rPr>
              <a:t>Curvature</a:t>
            </a:r>
            <a:r>
              <a:rPr lang="nl-NL" b="1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Cosmic </a:t>
            </a: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Density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0CDBF-DE01-4541-A7C6-C34C4317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27566"/>
            <a:ext cx="7329386" cy="4104456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DF0A11-27E4-4607-8AEE-91996A51971A}"/>
              </a:ext>
            </a:extLst>
          </p:cNvPr>
          <p:cNvSpPr/>
          <p:nvPr/>
        </p:nvSpPr>
        <p:spPr>
          <a:xfrm>
            <a:off x="4327995" y="2911258"/>
            <a:ext cx="3108895" cy="12526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FCA2B-B9CC-4245-BF16-DCA046B1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77" y="-171400"/>
            <a:ext cx="8229600" cy="1143000"/>
          </a:xfrm>
        </p:spPr>
        <p:txBody>
          <a:bodyPr/>
          <a:lstStyle/>
          <a:p>
            <a:r>
              <a:rPr lang="en-US" b="1" dirty="0"/>
              <a:t>Spherical Surface Distances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789C3C-6044-4353-B502-63C82E2E4488}"/>
              </a:ext>
            </a:extLst>
          </p:cNvPr>
          <p:cNvSpPr/>
          <p:nvPr/>
        </p:nvSpPr>
        <p:spPr>
          <a:xfrm>
            <a:off x="4273137" y="4437112"/>
            <a:ext cx="3038499" cy="1368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0B337-C783-4767-9772-CD42D8D6FF17}"/>
              </a:ext>
            </a:extLst>
          </p:cNvPr>
          <p:cNvSpPr/>
          <p:nvPr/>
        </p:nvSpPr>
        <p:spPr>
          <a:xfrm>
            <a:off x="4247952" y="2282609"/>
            <a:ext cx="944503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62490-874F-412A-A575-EC75C0830796}"/>
              </a:ext>
            </a:extLst>
          </p:cNvPr>
          <p:cNvSpPr/>
          <p:nvPr/>
        </p:nvSpPr>
        <p:spPr>
          <a:xfrm>
            <a:off x="3979520" y="1733812"/>
            <a:ext cx="944503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CC3C6D-9E20-4608-BA49-3B369CA78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385483"/>
              </p:ext>
            </p:extLst>
          </p:nvPr>
        </p:nvGraphicFramePr>
        <p:xfrm>
          <a:off x="4327995" y="2524148"/>
          <a:ext cx="203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1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40BC4E-4BD2-4001-8F09-999D5C6AF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995" y="2524148"/>
                        <a:ext cx="2032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40BC4E-4BD2-4001-8F09-999D5C6AF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52853"/>
              </p:ext>
            </p:extLst>
          </p:nvPr>
        </p:nvGraphicFramePr>
        <p:xfrm>
          <a:off x="4056484" y="1968284"/>
          <a:ext cx="384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2" name="Equation" r:id="rId6" imgW="215640" imgH="203040" progId="Equation.DSMT4">
                  <p:embed/>
                </p:oleObj>
              </mc:Choice>
              <mc:Fallback>
                <p:oleObj name="Equation" r:id="rId6" imgW="215640" imgH="20304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484" y="1968284"/>
                        <a:ext cx="384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B782E7-2B8F-432C-B677-67EFC8D41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31012"/>
              </p:ext>
            </p:extLst>
          </p:nvPr>
        </p:nvGraphicFramePr>
        <p:xfrm>
          <a:off x="4470024" y="3612040"/>
          <a:ext cx="2719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3" name="Equation" r:id="rId8" imgW="1523880" imgH="228600" progId="Equation.DSMT4">
                  <p:embed/>
                </p:oleObj>
              </mc:Choice>
              <mc:Fallback>
                <p:oleObj name="Equation" r:id="rId8" imgW="15238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7DAEBA2-D63F-46A1-81E1-3487BFC46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024" y="3612040"/>
                        <a:ext cx="27193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46F415C-D719-4B80-A43F-7BBA571A2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99510"/>
              </p:ext>
            </p:extLst>
          </p:nvPr>
        </p:nvGraphicFramePr>
        <p:xfrm>
          <a:off x="3923928" y="4956205"/>
          <a:ext cx="4589925" cy="146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4" name="Equation" r:id="rId10" imgW="2730240" imgH="876240" progId="Equation.DSMT4">
                  <p:embed/>
                </p:oleObj>
              </mc:Choice>
              <mc:Fallback>
                <p:oleObj name="Equation" r:id="rId10" imgW="2730240" imgH="876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B782E7-2B8F-432C-B677-67EFC8D41F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956205"/>
                        <a:ext cx="4589925" cy="1468657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DAEBA2-D63F-46A1-81E1-3487BFC46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38802"/>
              </p:ext>
            </p:extLst>
          </p:nvPr>
        </p:nvGraphicFramePr>
        <p:xfrm>
          <a:off x="4451771" y="3004320"/>
          <a:ext cx="1155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5" name="Equation" r:id="rId12" imgW="647640" imgH="203040" progId="Equation.DSMT4">
                  <p:embed/>
                </p:oleObj>
              </mc:Choice>
              <mc:Fallback>
                <p:oleObj name="Equation" r:id="rId12" imgW="6476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40BC4E-4BD2-4001-8F09-999D5C6AF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771" y="3004320"/>
                        <a:ext cx="11557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>
            <a:extLst>
              <a:ext uri="{FF2B5EF4-FFF2-40B4-BE49-F238E27FC236}">
                <a16:creationId xmlns:a16="http://schemas.microsoft.com/office/drawing/2014/main" id="{4EC99F0E-A947-4890-AE4E-CE2EDEEE4BDA}"/>
              </a:ext>
            </a:extLst>
          </p:cNvPr>
          <p:cNvSpPr/>
          <p:nvPr/>
        </p:nvSpPr>
        <p:spPr>
          <a:xfrm>
            <a:off x="5076056" y="4934315"/>
            <a:ext cx="288032" cy="13750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675DA3B-9757-47A9-A904-C080CBC63287}"/>
              </a:ext>
            </a:extLst>
          </p:cNvPr>
          <p:cNvSpPr/>
          <p:nvPr/>
        </p:nvSpPr>
        <p:spPr>
          <a:xfrm>
            <a:off x="5220072" y="5039187"/>
            <a:ext cx="216024" cy="1263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9540FF99-E716-47F0-9EE1-E8D94E916D19}"/>
              </a:ext>
            </a:extLst>
          </p:cNvPr>
          <p:cNvSpPr/>
          <p:nvPr/>
        </p:nvSpPr>
        <p:spPr>
          <a:xfrm>
            <a:off x="5135351" y="5039202"/>
            <a:ext cx="291364" cy="127011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3711"/>
      </p:ext>
    </p:extLst>
  </p:cSld>
  <p:clrMapOvr>
    <a:masterClrMapping/>
  </p:clrMapOvr>
  <p:transition>
    <p:zoom/>
  </p:transition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3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2688</Words>
  <Application>Microsoft Office PowerPoint</Application>
  <PresentationFormat>On-screen Show (4:3)</PresentationFormat>
  <Paragraphs>812</Paragraphs>
  <Slides>80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104" baseType="lpstr">
      <vt:lpstr>Arial</vt:lpstr>
      <vt:lpstr>Calibri</vt:lpstr>
      <vt:lpstr>Constantia</vt:lpstr>
      <vt:lpstr>Garamond</vt:lpstr>
      <vt:lpstr>Mathematica1</vt:lpstr>
      <vt:lpstr>Papyrus</vt:lpstr>
      <vt:lpstr>Tahoma</vt:lpstr>
      <vt:lpstr>Times New Roman</vt:lpstr>
      <vt:lpstr>Wingdings 2</vt:lpstr>
      <vt:lpstr>Default Design</vt:lpstr>
      <vt:lpstr>4_Default Design</vt:lpstr>
      <vt:lpstr>7_Default Design</vt:lpstr>
      <vt:lpstr>Paper</vt:lpstr>
      <vt:lpstr>1_Paper</vt:lpstr>
      <vt:lpstr>9_Paper</vt:lpstr>
      <vt:lpstr>14_Paper</vt:lpstr>
      <vt:lpstr>15_Paper</vt:lpstr>
      <vt:lpstr>23_Default Design</vt:lpstr>
      <vt:lpstr>5_Paper</vt:lpstr>
      <vt:lpstr>2_Paper</vt:lpstr>
      <vt:lpstr>1_Default Design</vt:lpstr>
      <vt:lpstr>Office Theme</vt:lpstr>
      <vt:lpstr>2_Default Design</vt:lpstr>
      <vt:lpstr>Equation</vt:lpstr>
      <vt:lpstr>PowerPoint Presentation</vt:lpstr>
      <vt:lpstr>Einstein Field Equation</vt:lpstr>
      <vt:lpstr>PowerPoint Presentation</vt:lpstr>
      <vt:lpstr>General  Relativity</vt:lpstr>
      <vt:lpstr>                   Cosmological Principle:          the Universe Simple  &amp;  Smooth </vt:lpstr>
      <vt:lpstr> Geometry of the Universe</vt:lpstr>
      <vt:lpstr>PowerPoint Presentation</vt:lpstr>
      <vt:lpstr>PowerPoint Presentation</vt:lpstr>
      <vt:lpstr>Spherical Surface Distances </vt:lpstr>
      <vt:lpstr>Spherical Surface Distances: alternative – geodetic distance x </vt:lpstr>
      <vt:lpstr>Spherical Space Distances </vt:lpstr>
      <vt:lpstr>Spherical Space Distances alternative: geodetic distance </vt:lpstr>
      <vt:lpstr>Minkowski Metric spherically isotropic 3D space </vt:lpstr>
      <vt:lpstr>     Robertson-Walker  Metric</vt:lpstr>
      <vt:lpstr>PowerPoint Presentation</vt:lpstr>
      <vt:lpstr>PowerPoint Presentation</vt:lpstr>
      <vt:lpstr>               Conformal  Time</vt:lpstr>
      <vt:lpstr>PowerPoint Presentation</vt:lpstr>
      <vt:lpstr>PowerPoint Presentation</vt:lpstr>
      <vt:lpstr>     Cosmic Redshift</vt:lpstr>
      <vt:lpstr>PowerPoint Presentation</vt:lpstr>
      <vt:lpstr>PowerPoint Presentation</vt:lpstr>
      <vt:lpstr>PowerPoint Presentation</vt:lpstr>
      <vt:lpstr>PowerPoint Presentation</vt:lpstr>
      <vt:lpstr>             Expanding  Universe</vt:lpstr>
      <vt:lpstr>            Interpreting      Hubble  Expansion </vt:lpstr>
      <vt:lpstr>   Hubble  Expansion </vt:lpstr>
      <vt:lpstr>    Hubble  Expansion </vt:lpstr>
      <vt:lpstr>   Hubble  Parameter </vt:lpstr>
      <vt:lpstr>Hubble Expansion</vt:lpstr>
      <vt:lpstr>   Hubble  Parameter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Nonlinear Descriptions</vt:lpstr>
      <vt:lpstr>Nonlinear Descriptions</vt:lpstr>
      <vt:lpstr>Nonlinear Descriptions</vt:lpstr>
      <vt:lpstr>Nonlinear Descriptions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Cosmic Microwave Background</vt:lpstr>
      <vt:lpstr>Measuring  Curvature</vt:lpstr>
      <vt:lpstr>PowerPoint Presentation</vt:lpstr>
      <vt:lpstr>Measuring  Curvature</vt:lpstr>
      <vt:lpstr>Fluctuations-Origin </vt:lpstr>
      <vt:lpstr>Music of the Spheres</vt:lpstr>
      <vt:lpstr>Cosmic Microwave Background</vt:lpstr>
      <vt:lpstr>Flat universe from CMB</vt:lpstr>
      <vt:lpstr>PowerPoint Presentation</vt:lpstr>
      <vt:lpstr>Planck CMB Temperature Fluctuations</vt:lpstr>
      <vt:lpstr>PowerPoint Presentation</vt:lpstr>
      <vt:lpstr> FRW Universe:  Curvature</vt:lpstr>
      <vt:lpstr>PowerPoint Presentation</vt:lpstr>
    </vt:vector>
  </TitlesOfParts>
  <Company>Kapteyn Astronomical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 van de Weijgaert</cp:lastModifiedBy>
  <cp:revision>739</cp:revision>
  <cp:lastPrinted>2016-11-17T17:32:49Z</cp:lastPrinted>
  <dcterms:created xsi:type="dcterms:W3CDTF">2003-04-08T08:38:37Z</dcterms:created>
  <dcterms:modified xsi:type="dcterms:W3CDTF">2019-10-16T11:41:58Z</dcterms:modified>
</cp:coreProperties>
</file>