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37" r:id="rId2"/>
    <p:sldMasterId id="2147483801" r:id="rId3"/>
    <p:sldMasterId id="2147484137" r:id="rId4"/>
  </p:sldMasterIdLst>
  <p:notesMasterIdLst>
    <p:notesMasterId r:id="rId56"/>
  </p:notesMasterIdLst>
  <p:handoutMasterIdLst>
    <p:handoutMasterId r:id="rId57"/>
  </p:handoutMasterIdLst>
  <p:sldIdLst>
    <p:sldId id="1507" r:id="rId5"/>
    <p:sldId id="1452" r:id="rId6"/>
    <p:sldId id="1640" r:id="rId7"/>
    <p:sldId id="1506" r:id="rId8"/>
    <p:sldId id="1504" r:id="rId9"/>
    <p:sldId id="1442" r:id="rId10"/>
    <p:sldId id="1505" r:id="rId11"/>
    <p:sldId id="1641" r:id="rId12"/>
    <p:sldId id="1628" r:id="rId13"/>
    <p:sldId id="1629" r:id="rId14"/>
    <p:sldId id="1630" r:id="rId15"/>
    <p:sldId id="1631" r:id="rId16"/>
    <p:sldId id="1444" r:id="rId17"/>
    <p:sldId id="1445" r:id="rId18"/>
    <p:sldId id="1446" r:id="rId19"/>
    <p:sldId id="1447" r:id="rId20"/>
    <p:sldId id="1448" r:id="rId21"/>
    <p:sldId id="1449" r:id="rId22"/>
    <p:sldId id="1451" r:id="rId23"/>
    <p:sldId id="1450" r:id="rId24"/>
    <p:sldId id="1499" r:id="rId25"/>
    <p:sldId id="1636" r:id="rId26"/>
    <p:sldId id="1567" r:id="rId27"/>
    <p:sldId id="1568" r:id="rId28"/>
    <p:sldId id="1573" r:id="rId29"/>
    <p:sldId id="1574" r:id="rId30"/>
    <p:sldId id="1635" r:id="rId31"/>
    <p:sldId id="1576" r:id="rId32"/>
    <p:sldId id="1565" r:id="rId33"/>
    <p:sldId id="1566" r:id="rId34"/>
    <p:sldId id="1637" r:id="rId35"/>
    <p:sldId id="1638" r:id="rId36"/>
    <p:sldId id="1569" r:id="rId37"/>
    <p:sldId id="1570" r:id="rId38"/>
    <p:sldId id="1571" r:id="rId39"/>
    <p:sldId id="1572" r:id="rId40"/>
    <p:sldId id="1584" r:id="rId41"/>
    <p:sldId id="1639" r:id="rId42"/>
    <p:sldId id="1314" r:id="rId43"/>
    <p:sldId id="1557" r:id="rId44"/>
    <p:sldId id="1302" r:id="rId45"/>
    <p:sldId id="1558" r:id="rId46"/>
    <p:sldId id="1559" r:id="rId47"/>
    <p:sldId id="1560" r:id="rId48"/>
    <p:sldId id="1561" r:id="rId49"/>
    <p:sldId id="1373" r:id="rId50"/>
    <p:sldId id="1563" r:id="rId51"/>
    <p:sldId id="1642" r:id="rId52"/>
    <p:sldId id="1644" r:id="rId53"/>
    <p:sldId id="1645" r:id="rId54"/>
    <p:sldId id="1647" r:id="rId5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BDBDB"/>
    <a:srgbClr val="CDCDCD"/>
    <a:srgbClr val="000066"/>
    <a:srgbClr val="CC6600"/>
    <a:srgbClr val="CC0000"/>
    <a:srgbClr val="000099"/>
    <a:srgbClr val="080808"/>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4" autoAdjust="0"/>
    <p:restoredTop sz="94639" autoAdjust="0"/>
  </p:normalViewPr>
  <p:slideViewPr>
    <p:cSldViewPr>
      <p:cViewPr varScale="1">
        <p:scale>
          <a:sx n="107" d="100"/>
          <a:sy n="107" d="100"/>
        </p:scale>
        <p:origin x="972"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4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40.wmf"/><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6.wmf"/><Relationship Id="rId4" Type="http://schemas.openxmlformats.org/officeDocument/2006/relationships/image" Target="../media/image7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1.wmf"/><Relationship Id="rId1" Type="http://schemas.openxmlformats.org/officeDocument/2006/relationships/image" Target="../media/image77.wmf"/><Relationship Id="rId5" Type="http://schemas.openxmlformats.org/officeDocument/2006/relationships/image" Target="../media/image80.wmf"/><Relationship Id="rId4"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79.wmf"/><Relationship Id="rId4"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19.wmf"/><Relationship Id="rId4" Type="http://schemas.openxmlformats.org/officeDocument/2006/relationships/image" Target="../media/image9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11" Type="http://schemas.openxmlformats.org/officeDocument/2006/relationships/image" Target="../media/image107.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100.wmf"/><Relationship Id="rId9" Type="http://schemas.openxmlformats.org/officeDocument/2006/relationships/image" Target="../media/image10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9.wmf"/><Relationship Id="rId1" Type="http://schemas.openxmlformats.org/officeDocument/2006/relationships/image" Target="../media/image117.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79.wmf"/><Relationship Id="rId4" Type="http://schemas.openxmlformats.org/officeDocument/2006/relationships/image" Target="../media/image83.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image" Target="../media/image135.wmf"/><Relationship Id="rId3" Type="http://schemas.openxmlformats.org/officeDocument/2006/relationships/image" Target="../media/image125.wmf"/><Relationship Id="rId7" Type="http://schemas.openxmlformats.org/officeDocument/2006/relationships/image" Target="../media/image129.wmf"/><Relationship Id="rId12" Type="http://schemas.openxmlformats.org/officeDocument/2006/relationships/image" Target="../media/image134.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28.wmf"/><Relationship Id="rId11" Type="http://schemas.openxmlformats.org/officeDocument/2006/relationships/image" Target="../media/image133.wmf"/><Relationship Id="rId5" Type="http://schemas.openxmlformats.org/officeDocument/2006/relationships/image" Target="../media/image127.wmf"/><Relationship Id="rId15" Type="http://schemas.openxmlformats.org/officeDocument/2006/relationships/image" Target="../media/image137.wmf"/><Relationship Id="rId10" Type="http://schemas.openxmlformats.org/officeDocument/2006/relationships/image" Target="../media/image132.wmf"/><Relationship Id="rId4" Type="http://schemas.openxmlformats.org/officeDocument/2006/relationships/image" Target="../media/image126.wmf"/><Relationship Id="rId9" Type="http://schemas.openxmlformats.org/officeDocument/2006/relationships/image" Target="../media/image131.wmf"/><Relationship Id="rId14" Type="http://schemas.openxmlformats.org/officeDocument/2006/relationships/image" Target="../media/image13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4" Type="http://schemas.openxmlformats.org/officeDocument/2006/relationships/image" Target="../media/image142.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 Id="rId5" Type="http://schemas.openxmlformats.org/officeDocument/2006/relationships/image" Target="../media/image148.wmf"/><Relationship Id="rId4" Type="http://schemas.openxmlformats.org/officeDocument/2006/relationships/image" Target="../media/image14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5727" cy="511810"/>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4021984" y="1"/>
            <a:ext cx="3075727" cy="511810"/>
          </a:xfrm>
          <a:prstGeom prst="rect">
            <a:avLst/>
          </a:prstGeom>
        </p:spPr>
        <p:txBody>
          <a:bodyPr vert="horz" lIns="91568" tIns="45784" rIns="91568" bIns="45784" rtlCol="0"/>
          <a:lstStyle>
            <a:lvl1pPr algn="r">
              <a:defRPr sz="1200"/>
            </a:lvl1pPr>
          </a:lstStyle>
          <a:p>
            <a:fld id="{E9C5F5FC-FBEF-4B96-B0B8-CCFD0A542D2A}" type="datetimeFigureOut">
              <a:rPr lang="en-GB" smtClean="0"/>
              <a:t>02/10/2019</a:t>
            </a:fld>
            <a:endParaRPr lang="en-GB"/>
          </a:p>
        </p:txBody>
      </p:sp>
      <p:sp>
        <p:nvSpPr>
          <p:cNvPr id="4" name="Footer Placeholder 3"/>
          <p:cNvSpPr>
            <a:spLocks noGrp="1"/>
          </p:cNvSpPr>
          <p:nvPr>
            <p:ph type="ftr" sz="quarter" idx="2"/>
          </p:nvPr>
        </p:nvSpPr>
        <p:spPr>
          <a:xfrm>
            <a:off x="1" y="9721213"/>
            <a:ext cx="3075727" cy="511810"/>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4021984" y="9721213"/>
            <a:ext cx="3075727" cy="511810"/>
          </a:xfrm>
          <a:prstGeom prst="rect">
            <a:avLst/>
          </a:prstGeom>
        </p:spPr>
        <p:txBody>
          <a:bodyPr vert="horz" lIns="91568" tIns="45784" rIns="91568" bIns="45784" rtlCol="0" anchor="b"/>
          <a:lstStyle>
            <a:lvl1pPr algn="r">
              <a:defRPr sz="1200"/>
            </a:lvl1pPr>
          </a:lstStyle>
          <a:p>
            <a:fld id="{F593C2F8-22C5-4A02-A854-9397AD81D0BD}" type="slidenum">
              <a:rPr lang="en-GB" smtClean="0"/>
              <a:t>‹#›</a:t>
            </a:fld>
            <a:endParaRPr lang="en-GB"/>
          </a:p>
        </p:txBody>
      </p:sp>
    </p:spTree>
    <p:extLst>
      <p:ext uri="{BB962C8B-B14F-4D97-AF65-F5344CB8AC3E}">
        <p14:creationId xmlns:p14="http://schemas.microsoft.com/office/powerpoint/2010/main" val="325772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1" y="1"/>
            <a:ext cx="3075727" cy="51181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en-US"/>
          </a:p>
        </p:txBody>
      </p:sp>
      <p:sp>
        <p:nvSpPr>
          <p:cNvPr id="694275" name="Rectangle 3"/>
          <p:cNvSpPr>
            <a:spLocks noGrp="1" noChangeArrowheads="1"/>
          </p:cNvSpPr>
          <p:nvPr>
            <p:ph type="dt" idx="1"/>
          </p:nvPr>
        </p:nvSpPr>
        <p:spPr bwMode="auto">
          <a:xfrm>
            <a:off x="4021984" y="1"/>
            <a:ext cx="3075727" cy="51181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en-US"/>
          </a:p>
        </p:txBody>
      </p:sp>
      <p:sp>
        <p:nvSpPr>
          <p:cNvPr id="13414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p:cNvSpPr>
            <a:spLocks noGrp="1" noChangeArrowheads="1"/>
          </p:cNvSpPr>
          <p:nvPr>
            <p:ph type="body" sz="quarter" idx="3"/>
          </p:nvPr>
        </p:nvSpPr>
        <p:spPr bwMode="auto">
          <a:xfrm>
            <a:off x="709294" y="4862197"/>
            <a:ext cx="5680712" cy="4604701"/>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4278" name="Rectangle 6"/>
          <p:cNvSpPr>
            <a:spLocks noGrp="1" noChangeArrowheads="1"/>
          </p:cNvSpPr>
          <p:nvPr>
            <p:ph type="ftr" sz="quarter" idx="4"/>
          </p:nvPr>
        </p:nvSpPr>
        <p:spPr bwMode="auto">
          <a:xfrm>
            <a:off x="1" y="9721213"/>
            <a:ext cx="3075727" cy="51181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en-US"/>
          </a:p>
        </p:txBody>
      </p:sp>
      <p:sp>
        <p:nvSpPr>
          <p:cNvPr id="694279" name="Rectangle 7"/>
          <p:cNvSpPr>
            <a:spLocks noGrp="1" noChangeArrowheads="1"/>
          </p:cNvSpPr>
          <p:nvPr>
            <p:ph type="sldNum" sz="quarter" idx="5"/>
          </p:nvPr>
        </p:nvSpPr>
        <p:spPr bwMode="auto">
          <a:xfrm>
            <a:off x="4021984" y="9721213"/>
            <a:ext cx="3075727" cy="51181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3A016DC5-AE84-4C5B-833A-A267A5B62F6B}" type="slidenum">
              <a:rPr lang="en-US"/>
              <a:pPr>
                <a:defRPr/>
              </a:pPr>
              <a:t>‹#›</a:t>
            </a:fld>
            <a:endParaRPr lang="en-US"/>
          </a:p>
        </p:txBody>
      </p:sp>
    </p:spTree>
    <p:extLst>
      <p:ext uri="{BB962C8B-B14F-4D97-AF65-F5344CB8AC3E}">
        <p14:creationId xmlns:p14="http://schemas.microsoft.com/office/powerpoint/2010/main" val="1035791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pPr>
                <a:defRPr/>
              </a:pPr>
              <a:t>‹#›</a:t>
            </a:fld>
            <a:endParaRPr lang="en-US"/>
          </a:p>
        </p:txBody>
      </p:sp>
    </p:spTree>
    <p:extLst>
      <p:ext uri="{BB962C8B-B14F-4D97-AF65-F5344CB8AC3E}">
        <p14:creationId xmlns:p14="http://schemas.microsoft.com/office/powerpoint/2010/main" val="4234941158"/>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pPr>
                <a:defRPr/>
              </a:pPr>
              <a:t>‹#›</a:t>
            </a:fld>
            <a:endParaRPr lang="en-US"/>
          </a:p>
        </p:txBody>
      </p:sp>
    </p:spTree>
    <p:extLst>
      <p:ext uri="{BB962C8B-B14F-4D97-AF65-F5344CB8AC3E}">
        <p14:creationId xmlns:p14="http://schemas.microsoft.com/office/powerpoint/2010/main" val="23080511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pPr>
                <a:defRPr/>
              </a:pPr>
              <a:t>‹#›</a:t>
            </a:fld>
            <a:endParaRPr lang="en-US"/>
          </a:p>
        </p:txBody>
      </p:sp>
    </p:spTree>
    <p:extLst>
      <p:ext uri="{BB962C8B-B14F-4D97-AF65-F5344CB8AC3E}">
        <p14:creationId xmlns:p14="http://schemas.microsoft.com/office/powerpoint/2010/main" val="2254501580"/>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pPr>
                <a:defRPr/>
              </a:pPr>
              <a:t>‹#›</a:t>
            </a:fld>
            <a:endParaRPr lang="en-US"/>
          </a:p>
        </p:txBody>
      </p:sp>
    </p:spTree>
    <p:extLst>
      <p:ext uri="{BB962C8B-B14F-4D97-AF65-F5344CB8AC3E}">
        <p14:creationId xmlns:p14="http://schemas.microsoft.com/office/powerpoint/2010/main" val="2525920742"/>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pPr>
                <a:defRPr/>
              </a:pPr>
              <a:t>‹#›</a:t>
            </a:fld>
            <a:endParaRPr lang="en-US"/>
          </a:p>
        </p:txBody>
      </p:sp>
    </p:spTree>
    <p:extLst>
      <p:ext uri="{BB962C8B-B14F-4D97-AF65-F5344CB8AC3E}">
        <p14:creationId xmlns:p14="http://schemas.microsoft.com/office/powerpoint/2010/main" val="2623924015"/>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pPr>
                <a:defRPr/>
              </a:pPr>
              <a:t>‹#›</a:t>
            </a:fld>
            <a:endParaRPr lang="en-US"/>
          </a:p>
        </p:txBody>
      </p:sp>
    </p:spTree>
    <p:extLst>
      <p:ext uri="{BB962C8B-B14F-4D97-AF65-F5344CB8AC3E}">
        <p14:creationId xmlns:p14="http://schemas.microsoft.com/office/powerpoint/2010/main" val="2495440649"/>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pPr>
                <a:defRPr/>
              </a:pPr>
              <a:t>‹#›</a:t>
            </a:fld>
            <a:endParaRPr lang="en-US"/>
          </a:p>
        </p:txBody>
      </p:sp>
    </p:spTree>
    <p:extLst>
      <p:ext uri="{BB962C8B-B14F-4D97-AF65-F5344CB8AC3E}">
        <p14:creationId xmlns:p14="http://schemas.microsoft.com/office/powerpoint/2010/main" val="740018333"/>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590672"/>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51720"/>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360211"/>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726956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pPr>
                <a:defRPr/>
              </a:pPr>
              <a:t>‹#›</a:t>
            </a:fld>
            <a:endParaRPr lang="en-US"/>
          </a:p>
        </p:txBody>
      </p:sp>
    </p:spTree>
    <p:extLst>
      <p:ext uri="{BB962C8B-B14F-4D97-AF65-F5344CB8AC3E}">
        <p14:creationId xmlns:p14="http://schemas.microsoft.com/office/powerpoint/2010/main" val="2336239918"/>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7582693"/>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7996653"/>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613569"/>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758167"/>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364933"/>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195166"/>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086859"/>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299764"/>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389994"/>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270928"/>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pPr>
                <a:defRPr/>
              </a:pPr>
              <a:t>‹#›</a:t>
            </a:fld>
            <a:endParaRPr lang="en-US"/>
          </a:p>
        </p:txBody>
      </p:sp>
    </p:spTree>
    <p:extLst>
      <p:ext uri="{BB962C8B-B14F-4D97-AF65-F5344CB8AC3E}">
        <p14:creationId xmlns:p14="http://schemas.microsoft.com/office/powerpoint/2010/main" val="505103633"/>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2249001"/>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7D608E44-29B1-4D74-BAF6-78788995ED4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631628038"/>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061CD78-C027-4785-936C-D1242555BA9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34309523"/>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234B59DB-1C8E-4916-9C29-151AB4EEA22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9798113"/>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5567F53-52D7-4060-9BAE-626CB0D5A0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11790168"/>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E229981-F3A6-42EC-A897-AF59E31F34F5}"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877145708"/>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F8FA61-55F7-4000-AC0F-EB304567263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7694117"/>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8E8CF57-255A-4BA2-8FAF-66BD41C7100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303878982"/>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F9F1B35-85B8-4D70-BCFA-AB49CBD376C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90894734"/>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69ED0E7-5789-44F5-B31A-047E71C03A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0772716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pPr>
                <a:defRPr/>
              </a:pPr>
              <a:t>‹#›</a:t>
            </a:fld>
            <a:endParaRPr lang="en-US"/>
          </a:p>
        </p:txBody>
      </p:sp>
    </p:spTree>
    <p:extLst>
      <p:ext uri="{BB962C8B-B14F-4D97-AF65-F5344CB8AC3E}">
        <p14:creationId xmlns:p14="http://schemas.microsoft.com/office/powerpoint/2010/main" val="1040932109"/>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18D392-EE71-41FA-B2F7-6CF81CBF7DA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79632015"/>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A90CBCA-51BF-4F2C-B0E2-37F1EA8F5F0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70823788"/>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CAAF05E-3BD7-4E3F-8982-36B9CF97E71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07129093"/>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389543F-69A1-4DDF-B042-E10C046C557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41332522"/>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B32147C1-A924-4395-B5C7-AB1AA38480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15274784"/>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C71FCF9A-FAC3-4326-B0CB-6F1BC6DFC2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36379829"/>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798383087"/>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20766948"/>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05484175"/>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0785303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pPr>
                <a:defRPr/>
              </a:pPr>
              <a:t>‹#›</a:t>
            </a:fld>
            <a:endParaRPr lang="en-US"/>
          </a:p>
        </p:txBody>
      </p:sp>
    </p:spTree>
    <p:extLst>
      <p:ext uri="{BB962C8B-B14F-4D97-AF65-F5344CB8AC3E}">
        <p14:creationId xmlns:p14="http://schemas.microsoft.com/office/powerpoint/2010/main" val="3279254741"/>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769128529"/>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67875960"/>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89557575"/>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22299377"/>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63484040"/>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49283129"/>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38728953"/>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BC492E4-FB95-4FFC-A875-1E1490C55CB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23956936"/>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BA96AA3-D624-45D7-9E16-B208AFB1914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18793724"/>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ECDCFB90-F93D-4491-BE7C-FD1AB62214B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75071845"/>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pPr>
                <a:defRPr/>
              </a:pPr>
              <a:t>‹#›</a:t>
            </a:fld>
            <a:endParaRPr lang="en-US"/>
          </a:p>
        </p:txBody>
      </p:sp>
    </p:spTree>
    <p:extLst>
      <p:ext uri="{BB962C8B-B14F-4D97-AF65-F5344CB8AC3E}">
        <p14:creationId xmlns:p14="http://schemas.microsoft.com/office/powerpoint/2010/main" val="3105666398"/>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B6E618-D1CE-4CAA-BC74-A696918F350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440264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pPr>
                <a:defRPr/>
              </a:pPr>
              <a:t>‹#›</a:t>
            </a:fld>
            <a:endParaRPr lang="en-US"/>
          </a:p>
        </p:txBody>
      </p:sp>
    </p:spTree>
    <p:extLst>
      <p:ext uri="{BB962C8B-B14F-4D97-AF65-F5344CB8AC3E}">
        <p14:creationId xmlns:p14="http://schemas.microsoft.com/office/powerpoint/2010/main" val="35074900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pPr>
                <a:defRPr/>
              </a:pPr>
              <a:t>‹#›</a:t>
            </a:fld>
            <a:endParaRPr lang="en-US"/>
          </a:p>
        </p:txBody>
      </p:sp>
    </p:spTree>
    <p:extLst>
      <p:ext uri="{BB962C8B-B14F-4D97-AF65-F5344CB8AC3E}">
        <p14:creationId xmlns:p14="http://schemas.microsoft.com/office/powerpoint/2010/main" val="104741366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pPr>
                <a:defRPr/>
              </a:pPr>
              <a:t>‹#›</a:t>
            </a:fld>
            <a:endParaRPr lang="en-US"/>
          </a:p>
        </p:txBody>
      </p:sp>
    </p:spTree>
    <p:extLst>
      <p:ext uri="{BB962C8B-B14F-4D97-AF65-F5344CB8AC3E}">
        <p14:creationId xmlns:p14="http://schemas.microsoft.com/office/powerpoint/2010/main" val="106626618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3.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33455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776FCFB-3502-4CF3-9C72-739C73A6A8D7}"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236790362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1770274129"/>
      </p:ext>
    </p:extLst>
  </p:cSld>
  <p:clrMap bg1="dk1" tx1="lt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8.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21.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2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37.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28.bin"/><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28.wmf"/><Relationship Id="rId3" Type="http://schemas.openxmlformats.org/officeDocument/2006/relationships/image" Target="../media/image30.jpeg"/><Relationship Id="rId7" Type="http://schemas.openxmlformats.org/officeDocument/2006/relationships/image" Target="../media/image25.wmf"/><Relationship Id="rId12" Type="http://schemas.openxmlformats.org/officeDocument/2006/relationships/oleObject" Target="../embeddings/oleObject34.bin"/><Relationship Id="rId2" Type="http://schemas.openxmlformats.org/officeDocument/2006/relationships/slideLayout" Target="../slideLayouts/slideLayout37.xml"/><Relationship Id="rId1" Type="http://schemas.openxmlformats.org/officeDocument/2006/relationships/vmlDrawing" Target="../drawings/vmlDrawing10.vml"/><Relationship Id="rId6" Type="http://schemas.openxmlformats.org/officeDocument/2006/relationships/oleObject" Target="../embeddings/oleObject31.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26.wmf"/><Relationship Id="rId1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5.wmf"/><Relationship Id="rId3" Type="http://schemas.openxmlformats.org/officeDocument/2006/relationships/oleObject" Target="../embeddings/oleObject36.bin"/><Relationship Id="rId7" Type="http://schemas.openxmlformats.org/officeDocument/2006/relationships/image" Target="../media/image36.jpeg"/><Relationship Id="rId12" Type="http://schemas.openxmlformats.org/officeDocument/2006/relationships/oleObject" Target="../embeddings/oleObject40.bin"/><Relationship Id="rId2" Type="http://schemas.openxmlformats.org/officeDocument/2006/relationships/slideLayout" Target="../slideLayouts/slideLayout37.xml"/><Relationship Id="rId1" Type="http://schemas.openxmlformats.org/officeDocument/2006/relationships/vmlDrawing" Target="../drawings/vmlDrawing11.v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37.bin"/><Relationship Id="rId10" Type="http://schemas.openxmlformats.org/officeDocument/2006/relationships/oleObject" Target="../embeddings/oleObject39.bin"/><Relationship Id="rId4" Type="http://schemas.openxmlformats.org/officeDocument/2006/relationships/image" Target="../media/image31.wmf"/><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1.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oleObject" Target="../embeddings/oleObject45.bin"/><Relationship Id="rId2" Type="http://schemas.openxmlformats.org/officeDocument/2006/relationships/slideLayout" Target="../slideLayouts/slideLayout37.xml"/><Relationship Id="rId1" Type="http://schemas.openxmlformats.org/officeDocument/2006/relationships/vmlDrawing" Target="../drawings/vmlDrawing12.vml"/><Relationship Id="rId6" Type="http://schemas.openxmlformats.org/officeDocument/2006/relationships/image" Target="../media/image38.wmf"/><Relationship Id="rId11" Type="http://schemas.openxmlformats.org/officeDocument/2006/relationships/image" Target="../media/image40.wmf"/><Relationship Id="rId5" Type="http://schemas.openxmlformats.org/officeDocument/2006/relationships/oleObject" Target="../embeddings/oleObject42.bin"/><Relationship Id="rId10" Type="http://schemas.openxmlformats.org/officeDocument/2006/relationships/oleObject" Target="../embeddings/oleObject44.bin"/><Relationship Id="rId4" Type="http://schemas.openxmlformats.org/officeDocument/2006/relationships/image" Target="../media/image37.wmf"/><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48.png"/><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47.wmf"/><Relationship Id="rId2" Type="http://schemas.openxmlformats.org/officeDocument/2006/relationships/slideLayout" Target="../slideLayouts/slideLayout37.xml"/><Relationship Id="rId1" Type="http://schemas.openxmlformats.org/officeDocument/2006/relationships/vmlDrawing" Target="../drawings/vmlDrawing13.vml"/><Relationship Id="rId6" Type="http://schemas.openxmlformats.org/officeDocument/2006/relationships/image" Target="../media/image44.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9.bin"/></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52.wmf"/><Relationship Id="rId2" Type="http://schemas.openxmlformats.org/officeDocument/2006/relationships/slideLayout" Target="../slideLayouts/slideLayout37.xml"/><Relationship Id="rId1" Type="http://schemas.openxmlformats.org/officeDocument/2006/relationships/vmlDrawing" Target="../drawings/vmlDrawing14.vml"/><Relationship Id="rId6" Type="http://schemas.openxmlformats.org/officeDocument/2006/relationships/image" Target="../media/image50.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image" Target="../media/image54.jpeg"/><Relationship Id="rId10" Type="http://schemas.openxmlformats.org/officeDocument/2006/relationships/image" Target="../media/image40.wmf"/><Relationship Id="rId4" Type="http://schemas.openxmlformats.org/officeDocument/2006/relationships/image" Target="../media/image49.wmf"/><Relationship Id="rId9" Type="http://schemas.openxmlformats.org/officeDocument/2006/relationships/oleObject" Target="../embeddings/oleObject54.bin"/><Relationship Id="rId14" Type="http://schemas.openxmlformats.org/officeDocument/2006/relationships/image" Target="../media/image5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37.xml"/><Relationship Id="rId1" Type="http://schemas.openxmlformats.org/officeDocument/2006/relationships/vmlDrawing" Target="../drawings/vmlDrawing15.vml"/><Relationship Id="rId6" Type="http://schemas.openxmlformats.org/officeDocument/2006/relationships/image" Target="../media/image56.wmf"/><Relationship Id="rId11" Type="http://schemas.openxmlformats.org/officeDocument/2006/relationships/image" Target="../media/image58.jpeg"/><Relationship Id="rId5" Type="http://schemas.openxmlformats.org/officeDocument/2006/relationships/oleObject" Target="../embeddings/oleObject58.bin"/><Relationship Id="rId10" Type="http://schemas.openxmlformats.org/officeDocument/2006/relationships/image" Target="../media/image40.wmf"/><Relationship Id="rId4" Type="http://schemas.openxmlformats.org/officeDocument/2006/relationships/image" Target="../media/image55.wmf"/><Relationship Id="rId9"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61.jpeg"/><Relationship Id="rId7" Type="http://schemas.openxmlformats.org/officeDocument/2006/relationships/oleObject" Target="../embeddings/oleObject62.bin"/><Relationship Id="rId2" Type="http://schemas.openxmlformats.org/officeDocument/2006/relationships/slideLayout" Target="../slideLayouts/slideLayout37.xml"/><Relationship Id="rId1" Type="http://schemas.openxmlformats.org/officeDocument/2006/relationships/vmlDrawing" Target="../drawings/vmlDrawing16.vml"/><Relationship Id="rId6" Type="http://schemas.openxmlformats.org/officeDocument/2006/relationships/image" Target="../media/image59.wmf"/><Relationship Id="rId5" Type="http://schemas.openxmlformats.org/officeDocument/2006/relationships/oleObject" Target="../embeddings/oleObject61.bin"/><Relationship Id="rId10" Type="http://schemas.openxmlformats.org/officeDocument/2006/relationships/image" Target="../media/image60.wmf"/><Relationship Id="rId4" Type="http://schemas.microsoft.com/office/2007/relationships/hdphoto" Target="../media/hdphoto1.wdp"/><Relationship Id="rId9" Type="http://schemas.openxmlformats.org/officeDocument/2006/relationships/oleObject" Target="../embeddings/oleObject6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47.xml"/><Relationship Id="rId1" Type="http://schemas.openxmlformats.org/officeDocument/2006/relationships/vmlDrawing" Target="../drawings/vmlDrawing17.vml"/><Relationship Id="rId5" Type="http://schemas.openxmlformats.org/officeDocument/2006/relationships/image" Target="../media/image62.wmf"/><Relationship Id="rId4" Type="http://schemas.openxmlformats.org/officeDocument/2006/relationships/oleObject" Target="../embeddings/oleObject64.bin"/></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47.xml"/><Relationship Id="rId1" Type="http://schemas.openxmlformats.org/officeDocument/2006/relationships/vmlDrawing" Target="../drawings/vmlDrawing18.vml"/><Relationship Id="rId5" Type="http://schemas.openxmlformats.org/officeDocument/2006/relationships/image" Target="../media/image62.wmf"/><Relationship Id="rId4"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7.jpeg"/><Relationship Id="rId7" Type="http://schemas.openxmlformats.org/officeDocument/2006/relationships/image" Target="../media/image65.wmf"/><Relationship Id="rId2" Type="http://schemas.openxmlformats.org/officeDocument/2006/relationships/slideLayout" Target="../slideLayouts/slideLayout47.xml"/><Relationship Id="rId1" Type="http://schemas.openxmlformats.org/officeDocument/2006/relationships/vmlDrawing" Target="../drawings/vmlDrawing19.vml"/><Relationship Id="rId6" Type="http://schemas.openxmlformats.org/officeDocument/2006/relationships/oleObject" Target="../embeddings/oleObject67.bin"/><Relationship Id="rId5" Type="http://schemas.openxmlformats.org/officeDocument/2006/relationships/image" Target="../media/image64.wmf"/><Relationship Id="rId4" Type="http://schemas.openxmlformats.org/officeDocument/2006/relationships/oleObject" Target="../embeddings/oleObject66.bin"/><Relationship Id="rId9" Type="http://schemas.openxmlformats.org/officeDocument/2006/relationships/image" Target="../media/image6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67.jpeg"/><Relationship Id="rId7" Type="http://schemas.openxmlformats.org/officeDocument/2006/relationships/image" Target="../media/image65.wmf"/><Relationship Id="rId2" Type="http://schemas.openxmlformats.org/officeDocument/2006/relationships/slideLayout" Target="../slideLayouts/slideLayout47.xml"/><Relationship Id="rId1" Type="http://schemas.openxmlformats.org/officeDocument/2006/relationships/vmlDrawing" Target="../drawings/vmlDrawing20.vml"/><Relationship Id="rId6" Type="http://schemas.openxmlformats.org/officeDocument/2006/relationships/oleObject" Target="../embeddings/oleObject70.bin"/><Relationship Id="rId5" Type="http://schemas.openxmlformats.org/officeDocument/2006/relationships/image" Target="../media/image64.wmf"/><Relationship Id="rId4" Type="http://schemas.openxmlformats.org/officeDocument/2006/relationships/oleObject" Target="../embeddings/oleObject69.bin"/><Relationship Id="rId9" Type="http://schemas.openxmlformats.org/officeDocument/2006/relationships/image" Target="../media/image66.w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47.xml"/><Relationship Id="rId1" Type="http://schemas.openxmlformats.org/officeDocument/2006/relationships/vmlDrawing" Target="../drawings/vmlDrawing21.vml"/><Relationship Id="rId6" Type="http://schemas.openxmlformats.org/officeDocument/2006/relationships/image" Target="../media/image71.wmf"/><Relationship Id="rId5" Type="http://schemas.openxmlformats.org/officeDocument/2006/relationships/oleObject" Target="../embeddings/oleObject73.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7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7.jpeg"/><Relationship Id="rId7" Type="http://schemas.openxmlformats.org/officeDocument/2006/relationships/image" Target="../media/image65.wmf"/><Relationship Id="rId2" Type="http://schemas.openxmlformats.org/officeDocument/2006/relationships/slideLayout" Target="../slideLayouts/slideLayout47.xml"/><Relationship Id="rId1" Type="http://schemas.openxmlformats.org/officeDocument/2006/relationships/vmlDrawing" Target="../drawings/vmlDrawing22.vml"/><Relationship Id="rId6" Type="http://schemas.openxmlformats.org/officeDocument/2006/relationships/oleObject" Target="../embeddings/oleObject67.bin"/><Relationship Id="rId5" Type="http://schemas.openxmlformats.org/officeDocument/2006/relationships/image" Target="../media/image64.wmf"/><Relationship Id="rId4" Type="http://schemas.openxmlformats.org/officeDocument/2006/relationships/oleObject" Target="../embeddings/oleObject66.bin"/><Relationship Id="rId9" Type="http://schemas.openxmlformats.org/officeDocument/2006/relationships/image" Target="../media/image6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67.jpeg"/><Relationship Id="rId7" Type="http://schemas.openxmlformats.org/officeDocument/2006/relationships/image" Target="../media/image65.wmf"/><Relationship Id="rId2" Type="http://schemas.openxmlformats.org/officeDocument/2006/relationships/slideLayout" Target="../slideLayouts/slideLayout47.xml"/><Relationship Id="rId1" Type="http://schemas.openxmlformats.org/officeDocument/2006/relationships/vmlDrawing" Target="../drawings/vmlDrawing23.vml"/><Relationship Id="rId6" Type="http://schemas.openxmlformats.org/officeDocument/2006/relationships/oleObject" Target="../embeddings/oleObject77.bin"/><Relationship Id="rId5" Type="http://schemas.openxmlformats.org/officeDocument/2006/relationships/image" Target="../media/image64.wmf"/><Relationship Id="rId4" Type="http://schemas.openxmlformats.org/officeDocument/2006/relationships/oleObject" Target="../embeddings/oleObject76.bin"/><Relationship Id="rId9" Type="http://schemas.openxmlformats.org/officeDocument/2006/relationships/image" Target="../media/image66.wmf"/></Relationships>
</file>

<file path=ppt/slides/_rels/slide3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76.wmf"/><Relationship Id="rId2" Type="http://schemas.openxmlformats.org/officeDocument/2006/relationships/slideLayout" Target="../slideLayouts/slideLayout47.xml"/><Relationship Id="rId1" Type="http://schemas.openxmlformats.org/officeDocument/2006/relationships/vmlDrawing" Target="../drawings/vmlDrawing24.vml"/><Relationship Id="rId6" Type="http://schemas.openxmlformats.org/officeDocument/2006/relationships/image" Target="../media/image71.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75.wmf"/><Relationship Id="rId4" Type="http://schemas.openxmlformats.org/officeDocument/2006/relationships/image" Target="../media/image70.wmf"/><Relationship Id="rId9" Type="http://schemas.openxmlformats.org/officeDocument/2006/relationships/oleObject" Target="../embeddings/oleObject82.bin"/></Relationships>
</file>

<file path=ppt/slides/_rels/slide34.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80.wmf"/><Relationship Id="rId2" Type="http://schemas.openxmlformats.org/officeDocument/2006/relationships/slideLayout" Target="../slideLayouts/slideLayout47.xml"/><Relationship Id="rId1" Type="http://schemas.openxmlformats.org/officeDocument/2006/relationships/vmlDrawing" Target="../drawings/vmlDrawing25.vml"/><Relationship Id="rId6" Type="http://schemas.openxmlformats.org/officeDocument/2006/relationships/image" Target="../media/image71.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79.wmf"/><Relationship Id="rId4" Type="http://schemas.openxmlformats.org/officeDocument/2006/relationships/image" Target="../media/image77.wmf"/><Relationship Id="rId9" Type="http://schemas.openxmlformats.org/officeDocument/2006/relationships/oleObject" Target="../embeddings/oleObject87.bin"/></Relationships>
</file>

<file path=ppt/slides/_rels/slide3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47.xml"/><Relationship Id="rId1" Type="http://schemas.openxmlformats.org/officeDocument/2006/relationships/vmlDrawing" Target="../drawings/vmlDrawing26.vml"/><Relationship Id="rId6" Type="http://schemas.openxmlformats.org/officeDocument/2006/relationships/image" Target="../media/image81.wmf"/><Relationship Id="rId5" Type="http://schemas.openxmlformats.org/officeDocument/2006/relationships/oleObject" Target="../embeddings/oleObject90.bin"/><Relationship Id="rId10" Type="http://schemas.openxmlformats.org/officeDocument/2006/relationships/image" Target="../media/image83.wmf"/><Relationship Id="rId4" Type="http://schemas.openxmlformats.org/officeDocument/2006/relationships/image" Target="../media/image79.wmf"/><Relationship Id="rId9" Type="http://schemas.openxmlformats.org/officeDocument/2006/relationships/oleObject" Target="../embeddings/oleObject92.bin"/></Relationships>
</file>

<file path=ppt/slides/_rels/slide36.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47.xml"/><Relationship Id="rId1" Type="http://schemas.openxmlformats.org/officeDocument/2006/relationships/vmlDrawing" Target="../drawings/vmlDrawing27.vml"/><Relationship Id="rId6" Type="http://schemas.openxmlformats.org/officeDocument/2006/relationships/image" Target="../media/image85.wmf"/><Relationship Id="rId5" Type="http://schemas.openxmlformats.org/officeDocument/2006/relationships/oleObject" Target="../embeddings/oleObject94.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96.bin"/></Relationships>
</file>

<file path=ppt/slides/_rels/slide37.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9.wmf"/><Relationship Id="rId2" Type="http://schemas.openxmlformats.org/officeDocument/2006/relationships/slideLayout" Target="../slideLayouts/slideLayout47.xml"/><Relationship Id="rId1" Type="http://schemas.openxmlformats.org/officeDocument/2006/relationships/vmlDrawing" Target="../drawings/vmlDrawing28.vml"/><Relationship Id="rId6" Type="http://schemas.openxmlformats.org/officeDocument/2006/relationships/image" Target="../media/image89.wmf"/><Relationship Id="rId11" Type="http://schemas.openxmlformats.org/officeDocument/2006/relationships/oleObject" Target="../embeddings/oleObject101.bin"/><Relationship Id="rId5" Type="http://schemas.openxmlformats.org/officeDocument/2006/relationships/oleObject" Target="../embeddings/oleObject98.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100.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96.jpeg"/><Relationship Id="rId7" Type="http://schemas.openxmlformats.org/officeDocument/2006/relationships/image" Target="../media/image93.wmf"/><Relationship Id="rId2" Type="http://schemas.openxmlformats.org/officeDocument/2006/relationships/slideLayout" Target="../slideLayouts/slideLayout47.xml"/><Relationship Id="rId1" Type="http://schemas.openxmlformats.org/officeDocument/2006/relationships/vmlDrawing" Target="../drawings/vmlDrawing29.vml"/><Relationship Id="rId6" Type="http://schemas.openxmlformats.org/officeDocument/2006/relationships/oleObject" Target="../embeddings/oleObject103.bin"/><Relationship Id="rId11" Type="http://schemas.openxmlformats.org/officeDocument/2006/relationships/image" Target="../media/image95.wmf"/><Relationship Id="rId5" Type="http://schemas.openxmlformats.org/officeDocument/2006/relationships/image" Target="../media/image92.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9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11.bin"/><Relationship Id="rId18" Type="http://schemas.openxmlformats.org/officeDocument/2006/relationships/image" Target="../media/image104.wmf"/><Relationship Id="rId3" Type="http://schemas.openxmlformats.org/officeDocument/2006/relationships/oleObject" Target="../embeddings/oleObject106.bin"/><Relationship Id="rId21" Type="http://schemas.openxmlformats.org/officeDocument/2006/relationships/oleObject" Target="../embeddings/oleObject115.bin"/><Relationship Id="rId7" Type="http://schemas.openxmlformats.org/officeDocument/2006/relationships/oleObject" Target="../embeddings/oleObject108.bin"/><Relationship Id="rId12" Type="http://schemas.openxmlformats.org/officeDocument/2006/relationships/image" Target="../media/image101.wmf"/><Relationship Id="rId17" Type="http://schemas.openxmlformats.org/officeDocument/2006/relationships/oleObject" Target="../embeddings/oleObject113.bin"/><Relationship Id="rId2" Type="http://schemas.openxmlformats.org/officeDocument/2006/relationships/slideLayout" Target="../slideLayouts/slideLayout52.xml"/><Relationship Id="rId16" Type="http://schemas.openxmlformats.org/officeDocument/2006/relationships/image" Target="../media/image103.wmf"/><Relationship Id="rId20" Type="http://schemas.openxmlformats.org/officeDocument/2006/relationships/image" Target="../media/image105.wmf"/><Relationship Id="rId1" Type="http://schemas.openxmlformats.org/officeDocument/2006/relationships/vmlDrawing" Target="../drawings/vmlDrawing30.vml"/><Relationship Id="rId6" Type="http://schemas.openxmlformats.org/officeDocument/2006/relationships/image" Target="../media/image98.wmf"/><Relationship Id="rId11" Type="http://schemas.openxmlformats.org/officeDocument/2006/relationships/oleObject" Target="../embeddings/oleObject110.bin"/><Relationship Id="rId24" Type="http://schemas.openxmlformats.org/officeDocument/2006/relationships/image" Target="../media/image107.wmf"/><Relationship Id="rId5" Type="http://schemas.openxmlformats.org/officeDocument/2006/relationships/oleObject" Target="../embeddings/oleObject107.bin"/><Relationship Id="rId15" Type="http://schemas.openxmlformats.org/officeDocument/2006/relationships/oleObject" Target="../embeddings/oleObject112.bin"/><Relationship Id="rId23" Type="http://schemas.openxmlformats.org/officeDocument/2006/relationships/oleObject" Target="../embeddings/oleObject116.bin"/><Relationship Id="rId10" Type="http://schemas.openxmlformats.org/officeDocument/2006/relationships/image" Target="../media/image100.wmf"/><Relationship Id="rId19" Type="http://schemas.openxmlformats.org/officeDocument/2006/relationships/oleObject" Target="../embeddings/oleObject114.bin"/><Relationship Id="rId4" Type="http://schemas.openxmlformats.org/officeDocument/2006/relationships/image" Target="../media/image97.wmf"/><Relationship Id="rId9" Type="http://schemas.openxmlformats.org/officeDocument/2006/relationships/oleObject" Target="../embeddings/oleObject109.bin"/><Relationship Id="rId14" Type="http://schemas.openxmlformats.org/officeDocument/2006/relationships/image" Target="../media/image102.wmf"/><Relationship Id="rId22" Type="http://schemas.openxmlformats.org/officeDocument/2006/relationships/image" Target="../media/image106.wmf"/></Relationships>
</file>

<file path=ppt/slides/_rels/slide4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52.xml"/><Relationship Id="rId1" Type="http://schemas.openxmlformats.org/officeDocument/2006/relationships/vmlDrawing" Target="../drawings/vmlDrawing31.vml"/><Relationship Id="rId6" Type="http://schemas.openxmlformats.org/officeDocument/2006/relationships/image" Target="../media/image110.wmf"/><Relationship Id="rId5" Type="http://schemas.openxmlformats.org/officeDocument/2006/relationships/oleObject" Target="../embeddings/oleObject118.bin"/><Relationship Id="rId4" Type="http://schemas.openxmlformats.org/officeDocument/2006/relationships/image" Target="../media/image109.wmf"/></Relationships>
</file>

<file path=ppt/slides/_rels/slide43.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124.bin"/><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15.wmf"/><Relationship Id="rId2" Type="http://schemas.openxmlformats.org/officeDocument/2006/relationships/slideLayout" Target="../slideLayouts/slideLayout52.xml"/><Relationship Id="rId1" Type="http://schemas.openxmlformats.org/officeDocument/2006/relationships/vmlDrawing" Target="../drawings/vmlDrawing32.vml"/><Relationship Id="rId6" Type="http://schemas.openxmlformats.org/officeDocument/2006/relationships/image" Target="../media/image112.w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122.bin"/><Relationship Id="rId14" Type="http://schemas.openxmlformats.org/officeDocument/2006/relationships/image" Target="../media/image116.wmf"/></Relationships>
</file>

<file path=ppt/slides/_rels/slide4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52.xml"/><Relationship Id="rId1" Type="http://schemas.openxmlformats.org/officeDocument/2006/relationships/vmlDrawing" Target="../drawings/vmlDrawing33.vml"/><Relationship Id="rId5" Type="http://schemas.openxmlformats.org/officeDocument/2006/relationships/image" Target="../media/image117.wmf"/><Relationship Id="rId4" Type="http://schemas.openxmlformats.org/officeDocument/2006/relationships/oleObject" Target="../embeddings/oleObject125.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22.wmf"/><Relationship Id="rId3" Type="http://schemas.openxmlformats.org/officeDocument/2006/relationships/image" Target="../media/image118.jpeg"/><Relationship Id="rId7" Type="http://schemas.openxmlformats.org/officeDocument/2006/relationships/image" Target="../media/image119.wmf"/><Relationship Id="rId12" Type="http://schemas.openxmlformats.org/officeDocument/2006/relationships/oleObject" Target="../embeddings/oleObject130.bin"/><Relationship Id="rId17" Type="http://schemas.openxmlformats.org/officeDocument/2006/relationships/image" Target="../media/image124.wmf"/><Relationship Id="rId2" Type="http://schemas.openxmlformats.org/officeDocument/2006/relationships/slideLayout" Target="../slideLayouts/slideLayout52.xml"/><Relationship Id="rId16" Type="http://schemas.openxmlformats.org/officeDocument/2006/relationships/oleObject" Target="../embeddings/oleObject132.bin"/><Relationship Id="rId1" Type="http://schemas.openxmlformats.org/officeDocument/2006/relationships/vmlDrawing" Target="../drawings/vmlDrawing34.vml"/><Relationship Id="rId6" Type="http://schemas.openxmlformats.org/officeDocument/2006/relationships/oleObject" Target="../embeddings/oleObject127.bin"/><Relationship Id="rId11" Type="http://schemas.openxmlformats.org/officeDocument/2006/relationships/image" Target="../media/image121.wmf"/><Relationship Id="rId5" Type="http://schemas.openxmlformats.org/officeDocument/2006/relationships/image" Target="../media/image117.wmf"/><Relationship Id="rId15" Type="http://schemas.openxmlformats.org/officeDocument/2006/relationships/image" Target="../media/image123.w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20.wmf"/><Relationship Id="rId14" Type="http://schemas.openxmlformats.org/officeDocument/2006/relationships/oleObject" Target="../embeddings/oleObject131.bin"/></Relationships>
</file>

<file path=ppt/slides/_rels/slide4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81.wmf"/><Relationship Id="rId5" Type="http://schemas.openxmlformats.org/officeDocument/2006/relationships/oleObject" Target="../embeddings/oleObject134.bin"/><Relationship Id="rId10" Type="http://schemas.openxmlformats.org/officeDocument/2006/relationships/image" Target="../media/image83.wmf"/><Relationship Id="rId4" Type="http://schemas.openxmlformats.org/officeDocument/2006/relationships/image" Target="../media/image79.wmf"/><Relationship Id="rId9" Type="http://schemas.openxmlformats.org/officeDocument/2006/relationships/oleObject" Target="../embeddings/oleObject136.bin"/></Relationships>
</file>

<file path=ppt/slides/_rels/slide47.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42.bin"/><Relationship Id="rId18" Type="http://schemas.openxmlformats.org/officeDocument/2006/relationships/image" Target="../media/image130.wmf"/><Relationship Id="rId26" Type="http://schemas.openxmlformats.org/officeDocument/2006/relationships/image" Target="../media/image134.wmf"/><Relationship Id="rId3" Type="http://schemas.openxmlformats.org/officeDocument/2006/relationships/oleObject" Target="../embeddings/oleObject137.bin"/><Relationship Id="rId21" Type="http://schemas.openxmlformats.org/officeDocument/2006/relationships/oleObject" Target="../embeddings/oleObject146.bin"/><Relationship Id="rId7" Type="http://schemas.openxmlformats.org/officeDocument/2006/relationships/oleObject" Target="../embeddings/oleObject139.bin"/><Relationship Id="rId12" Type="http://schemas.openxmlformats.org/officeDocument/2006/relationships/image" Target="../media/image127.wmf"/><Relationship Id="rId17" Type="http://schemas.openxmlformats.org/officeDocument/2006/relationships/oleObject" Target="../embeddings/oleObject144.bin"/><Relationship Id="rId25" Type="http://schemas.openxmlformats.org/officeDocument/2006/relationships/oleObject" Target="../embeddings/oleObject148.bin"/><Relationship Id="rId2" Type="http://schemas.openxmlformats.org/officeDocument/2006/relationships/slideLayout" Target="../slideLayouts/slideLayout52.xml"/><Relationship Id="rId16" Type="http://schemas.openxmlformats.org/officeDocument/2006/relationships/image" Target="../media/image129.wmf"/><Relationship Id="rId20" Type="http://schemas.openxmlformats.org/officeDocument/2006/relationships/image" Target="../media/image131.wmf"/><Relationship Id="rId29" Type="http://schemas.openxmlformats.org/officeDocument/2006/relationships/oleObject" Target="../embeddings/oleObject150.bin"/><Relationship Id="rId1" Type="http://schemas.openxmlformats.org/officeDocument/2006/relationships/vmlDrawing" Target="../drawings/vmlDrawing36.vml"/><Relationship Id="rId6" Type="http://schemas.openxmlformats.org/officeDocument/2006/relationships/image" Target="../media/image106.wmf"/><Relationship Id="rId11" Type="http://schemas.openxmlformats.org/officeDocument/2006/relationships/oleObject" Target="../embeddings/oleObject141.bin"/><Relationship Id="rId24" Type="http://schemas.openxmlformats.org/officeDocument/2006/relationships/image" Target="../media/image133.wmf"/><Relationship Id="rId32" Type="http://schemas.openxmlformats.org/officeDocument/2006/relationships/image" Target="../media/image137.wmf"/><Relationship Id="rId5" Type="http://schemas.openxmlformats.org/officeDocument/2006/relationships/oleObject" Target="../embeddings/oleObject138.bin"/><Relationship Id="rId15" Type="http://schemas.openxmlformats.org/officeDocument/2006/relationships/oleObject" Target="../embeddings/oleObject143.bin"/><Relationship Id="rId23" Type="http://schemas.openxmlformats.org/officeDocument/2006/relationships/oleObject" Target="../embeddings/oleObject147.bin"/><Relationship Id="rId28" Type="http://schemas.openxmlformats.org/officeDocument/2006/relationships/image" Target="../media/image135.wmf"/><Relationship Id="rId10" Type="http://schemas.openxmlformats.org/officeDocument/2006/relationships/image" Target="../media/image126.wmf"/><Relationship Id="rId19" Type="http://schemas.openxmlformats.org/officeDocument/2006/relationships/oleObject" Target="../embeddings/oleObject145.bin"/><Relationship Id="rId31" Type="http://schemas.openxmlformats.org/officeDocument/2006/relationships/oleObject" Target="../embeddings/oleObject151.bin"/><Relationship Id="rId4" Type="http://schemas.openxmlformats.org/officeDocument/2006/relationships/image" Target="../media/image105.wmf"/><Relationship Id="rId9" Type="http://schemas.openxmlformats.org/officeDocument/2006/relationships/oleObject" Target="../embeddings/oleObject140.bin"/><Relationship Id="rId14" Type="http://schemas.openxmlformats.org/officeDocument/2006/relationships/image" Target="../media/image128.wmf"/><Relationship Id="rId22" Type="http://schemas.openxmlformats.org/officeDocument/2006/relationships/image" Target="../media/image132.wmf"/><Relationship Id="rId27" Type="http://schemas.openxmlformats.org/officeDocument/2006/relationships/oleObject" Target="../embeddings/oleObject149.bin"/><Relationship Id="rId30" Type="http://schemas.openxmlformats.org/officeDocument/2006/relationships/image" Target="../media/image13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52.xml"/><Relationship Id="rId1" Type="http://schemas.openxmlformats.org/officeDocument/2006/relationships/vmlDrawing" Target="../drawings/vmlDrawing37.vml"/><Relationship Id="rId4" Type="http://schemas.openxmlformats.org/officeDocument/2006/relationships/image" Target="../media/image138.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3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55.bin"/><Relationship Id="rId3" Type="http://schemas.openxmlformats.org/officeDocument/2006/relationships/image" Target="../media/image143.png"/><Relationship Id="rId7"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54.bin"/><Relationship Id="rId11" Type="http://schemas.openxmlformats.org/officeDocument/2006/relationships/image" Target="../media/image142.wmf"/><Relationship Id="rId5" Type="http://schemas.openxmlformats.org/officeDocument/2006/relationships/image" Target="../media/image139.wmf"/><Relationship Id="rId10" Type="http://schemas.openxmlformats.org/officeDocument/2006/relationships/oleObject" Target="../embeddings/oleObject156.bin"/><Relationship Id="rId4" Type="http://schemas.openxmlformats.org/officeDocument/2006/relationships/oleObject" Target="../embeddings/oleObject153.bin"/><Relationship Id="rId9" Type="http://schemas.openxmlformats.org/officeDocument/2006/relationships/image" Target="../media/image141.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59.bin"/><Relationship Id="rId13" Type="http://schemas.openxmlformats.org/officeDocument/2006/relationships/image" Target="../media/image148.wmf"/><Relationship Id="rId3" Type="http://schemas.openxmlformats.org/officeDocument/2006/relationships/image" Target="../media/image149.png"/><Relationship Id="rId7" Type="http://schemas.openxmlformats.org/officeDocument/2006/relationships/image" Target="../media/image145.wmf"/><Relationship Id="rId12"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58.bin"/><Relationship Id="rId11" Type="http://schemas.openxmlformats.org/officeDocument/2006/relationships/image" Target="../media/image147.wmf"/><Relationship Id="rId5" Type="http://schemas.openxmlformats.org/officeDocument/2006/relationships/image" Target="../media/image144.wmf"/><Relationship Id="rId10" Type="http://schemas.openxmlformats.org/officeDocument/2006/relationships/oleObject" Target="../embeddings/oleObject160.bin"/><Relationship Id="rId4" Type="http://schemas.openxmlformats.org/officeDocument/2006/relationships/oleObject" Target="../embeddings/oleObject157.bin"/><Relationship Id="rId9" Type="http://schemas.openxmlformats.org/officeDocument/2006/relationships/image" Target="../media/image14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8.bin"/><Relationship Id="rId7" Type="http://schemas.openxmlformats.org/officeDocument/2006/relationships/image" Target="../media/image12.wmf"/><Relationship Id="rId2" Type="http://schemas.openxmlformats.org/officeDocument/2006/relationships/slideLayout" Target="../slideLayouts/slideLayout37.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oleObject" Target="../embeddings/oleObject9.bin"/><Relationship Id="rId10" Type="http://schemas.openxmlformats.org/officeDocument/2006/relationships/oleObject" Target="../embeddings/oleObject12.bin"/><Relationship Id="rId4" Type="http://schemas.openxmlformats.org/officeDocument/2006/relationships/image" Target="../media/image11.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3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sp>
        <p:nvSpPr>
          <p:cNvPr id="7" name="Rectangle 5"/>
          <p:cNvSpPr>
            <a:spLocks noChangeArrowheads="1"/>
          </p:cNvSpPr>
          <p:nvPr/>
        </p:nvSpPr>
        <p:spPr bwMode="auto">
          <a:xfrm>
            <a:off x="179388" y="333375"/>
            <a:ext cx="8785225" cy="6119813"/>
          </a:xfrm>
          <a:prstGeom prst="rect">
            <a:avLst/>
          </a:prstGeom>
          <a:noFill/>
          <a:ln w="57150">
            <a:solidFill>
              <a:srgbClr val="FFFFD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 name="Rectangle 3"/>
          <p:cNvSpPr>
            <a:spLocks noChangeArrowheads="1"/>
          </p:cNvSpPr>
          <p:nvPr/>
        </p:nvSpPr>
        <p:spPr bwMode="auto">
          <a:xfrm>
            <a:off x="-146050" y="2636912"/>
            <a:ext cx="9217025" cy="1371600"/>
          </a:xfrm>
          <a:prstGeom prst="rect">
            <a:avLst/>
          </a:prstGeom>
          <a:noFill/>
          <a:ln w="9525">
            <a:noFill/>
            <a:miter lim="800000"/>
            <a:headEnd/>
            <a:tailEnd/>
          </a:ln>
          <a:effectLst/>
        </p:spPr>
        <p:txBody>
          <a:bodyPr anchor="ctr"/>
          <a:lstStyle/>
          <a:p>
            <a:pPr algn="ctr">
              <a:defRPr/>
            </a:pPr>
            <a:r>
              <a:rPr lang="en-US" sz="6600" b="1" dirty="0">
                <a:solidFill>
                  <a:srgbClr val="FFFFD9"/>
                </a:solidFill>
                <a:effectLst>
                  <a:outerShdw blurRad="38100" dist="38100" dir="2700000" algn="tl">
                    <a:srgbClr val="000000"/>
                  </a:outerShdw>
                </a:effectLst>
                <a:latin typeface="Arial"/>
              </a:rPr>
              <a:t>Cosmology,  </a:t>
            </a:r>
          </a:p>
          <a:p>
            <a:pPr algn="ctr">
              <a:defRPr/>
            </a:pPr>
            <a:r>
              <a:rPr lang="en-US" sz="3000" b="1" dirty="0">
                <a:solidFill>
                  <a:srgbClr val="FFFFD9"/>
                </a:solidFill>
                <a:effectLst>
                  <a:outerShdw blurRad="38100" dist="38100" dir="2700000" algn="tl">
                    <a:srgbClr val="000000"/>
                  </a:outerShdw>
                </a:effectLst>
                <a:latin typeface="Arial"/>
              </a:rPr>
              <a:t>lect. 4</a:t>
            </a: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r>
              <a:rPr lang="en-US" sz="4000" b="1" dirty="0">
                <a:solidFill>
                  <a:srgbClr val="FFFFD9"/>
                </a:solidFill>
                <a:effectLst>
                  <a:outerShdw blurRad="38100" dist="38100" dir="2700000" algn="tl">
                    <a:srgbClr val="000000"/>
                  </a:outerShdw>
                </a:effectLst>
                <a:latin typeface="Arial"/>
              </a:rPr>
              <a:t>Dynamics</a:t>
            </a:r>
          </a:p>
          <a:p>
            <a:pPr algn="ctr">
              <a:defRPr/>
            </a:pPr>
            <a:r>
              <a:rPr lang="en-US" sz="4000" b="1" dirty="0">
                <a:solidFill>
                  <a:srgbClr val="FFFFD9"/>
                </a:solidFill>
                <a:effectLst>
                  <a:outerShdw blurRad="38100" dist="38100" dir="2700000" algn="tl">
                    <a:srgbClr val="000000"/>
                  </a:outerShdw>
                </a:effectLst>
                <a:latin typeface="Arial"/>
              </a:rPr>
              <a:t>of</a:t>
            </a:r>
          </a:p>
          <a:p>
            <a:pPr algn="ctr">
              <a:defRPr/>
            </a:pPr>
            <a:r>
              <a:rPr lang="en-US" sz="4000" b="1" dirty="0">
                <a:solidFill>
                  <a:srgbClr val="FFFFD9"/>
                </a:solidFill>
                <a:effectLst>
                  <a:outerShdw blurRad="38100" dist="38100" dir="2700000" algn="tl">
                    <a:srgbClr val="000000"/>
                  </a:outerShdw>
                </a:effectLst>
                <a:latin typeface="Arial"/>
              </a:rPr>
              <a:t>FRWL Universes</a:t>
            </a:r>
          </a:p>
        </p:txBody>
      </p:sp>
    </p:spTree>
    <p:extLst>
      <p:ext uri="{BB962C8B-B14F-4D97-AF65-F5344CB8AC3E}">
        <p14:creationId xmlns:p14="http://schemas.microsoft.com/office/powerpoint/2010/main" val="293799663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714375" y="3643313"/>
            <a:ext cx="7715250" cy="3071812"/>
          </a:xfrm>
          <a:prstGeom prst="rect">
            <a:avLst/>
          </a:prstGeom>
          <a:solidFill>
            <a:schemeClr val="tx1">
              <a:lumMod val="65000"/>
              <a:lumOff val="35000"/>
            </a:schemeClr>
          </a:solidFill>
          <a:ln w="381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3"/>
          <p:cNvSpPr>
            <a:spLocks noChangeArrowheads="1"/>
          </p:cNvSpPr>
          <p:nvPr/>
        </p:nvSpPr>
        <p:spPr bwMode="auto">
          <a:xfrm>
            <a:off x="4786313" y="2071688"/>
            <a:ext cx="3643312"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6019" name="Rectangle 3"/>
          <p:cNvSpPr>
            <a:spLocks noChangeArrowheads="1"/>
          </p:cNvSpPr>
          <p:nvPr/>
        </p:nvSpPr>
        <p:spPr bwMode="auto">
          <a:xfrm>
            <a:off x="714375" y="2071688"/>
            <a:ext cx="4000500"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396875" y="-315913"/>
            <a:ext cx="10117138" cy="1371601"/>
          </a:xfrm>
        </p:spPr>
        <p:txBody>
          <a:bodyPr/>
          <a:lstStyle/>
          <a:p>
            <a:pPr eaLnBrk="1" fontAlgn="auto" hangingPunct="1">
              <a:spcAft>
                <a:spcPts val="0"/>
              </a:spcAft>
              <a:defRPr/>
            </a:pPr>
            <a:r>
              <a:rPr sz="3600" b="1" dirty="0">
                <a:solidFill>
                  <a:schemeClr val="tx1"/>
                </a:solidFill>
              </a:rPr>
              <a:t> </a:t>
            </a:r>
            <a:r>
              <a:rPr lang="nl-NL" sz="5000" b="1" dirty="0">
                <a:solidFill>
                  <a:schemeClr val="accent3"/>
                </a:solidFill>
              </a:rPr>
              <a:t>Critical Density</a:t>
            </a:r>
            <a:endParaRPr sz="5000" b="1" dirty="0">
              <a:solidFill>
                <a:schemeClr val="accent3"/>
              </a:solidFill>
            </a:endParaRPr>
          </a:p>
        </p:txBody>
      </p:sp>
      <p:sp>
        <p:nvSpPr>
          <p:cNvPr id="6" name="TextBox 5"/>
          <p:cNvSpPr txBox="1"/>
          <p:nvPr/>
        </p:nvSpPr>
        <p:spPr>
          <a:xfrm>
            <a:off x="714375" y="1285875"/>
            <a:ext cx="7929563" cy="76993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There is a 1-1 relation between the total energy content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of the Universe  and its curvature. From FRW equations: </a:t>
            </a:r>
          </a:p>
        </p:txBody>
      </p:sp>
      <p:graphicFrame>
        <p:nvGraphicFramePr>
          <p:cNvPr id="27655" name="Object 3"/>
          <p:cNvGraphicFramePr>
            <a:graphicFrameLocks noChangeAspect="1"/>
          </p:cNvGraphicFramePr>
          <p:nvPr/>
        </p:nvGraphicFramePr>
        <p:xfrm>
          <a:off x="1143000" y="2214563"/>
          <a:ext cx="3143250" cy="1204912"/>
        </p:xfrm>
        <a:graphic>
          <a:graphicData uri="http://schemas.openxmlformats.org/presentationml/2006/ole">
            <mc:AlternateContent xmlns:mc="http://schemas.openxmlformats.org/markup-compatibility/2006">
              <mc:Choice xmlns:v="urn:schemas-microsoft-com:vml" Requires="v">
                <p:oleObj spid="_x0000_s294947" name="Equation" r:id="rId3" imgW="1091726" imgH="418918" progId="Equation.DSMT4">
                  <p:embed/>
                </p:oleObj>
              </mc:Choice>
              <mc:Fallback>
                <p:oleObj name="Equation" r:id="rId3" imgW="1091726" imgH="418918" progId="Equation.DSMT4">
                  <p:embed/>
                  <p:pic>
                    <p:nvPicPr>
                      <p:cNvPr id="276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14563"/>
                        <a:ext cx="3143250" cy="120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2"/>
          <p:cNvGraphicFramePr>
            <a:graphicFrameLocks noChangeAspect="1"/>
          </p:cNvGraphicFramePr>
          <p:nvPr/>
        </p:nvGraphicFramePr>
        <p:xfrm>
          <a:off x="4857750" y="2500313"/>
          <a:ext cx="3500438" cy="642937"/>
        </p:xfrm>
        <a:graphic>
          <a:graphicData uri="http://schemas.openxmlformats.org/presentationml/2006/ole">
            <mc:AlternateContent xmlns:mc="http://schemas.openxmlformats.org/markup-compatibility/2006">
              <mc:Choice xmlns:v="urn:schemas-microsoft-com:vml" Requires="v">
                <p:oleObj spid="_x0000_s294948" name="Equation" r:id="rId5" imgW="1244600" imgH="228600" progId="Equation.DSMT4">
                  <p:embed/>
                </p:oleObj>
              </mc:Choice>
              <mc:Fallback>
                <p:oleObj name="Equation" r:id="rId5" imgW="1244600" imgH="228600" progId="Equation.DSMT4">
                  <p:embed/>
                  <p:pic>
                    <p:nvPicPr>
                      <p:cNvPr id="2765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2500313"/>
                        <a:ext cx="350043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8"/>
          <p:cNvGraphicFramePr>
            <a:graphicFrameLocks noChangeAspect="1"/>
          </p:cNvGraphicFramePr>
          <p:nvPr/>
        </p:nvGraphicFramePr>
        <p:xfrm>
          <a:off x="785813" y="3929063"/>
          <a:ext cx="7500937" cy="2389187"/>
        </p:xfrm>
        <a:graphic>
          <a:graphicData uri="http://schemas.openxmlformats.org/presentationml/2006/ole">
            <mc:AlternateContent xmlns:mc="http://schemas.openxmlformats.org/markup-compatibility/2006">
              <mc:Choice xmlns:v="urn:schemas-microsoft-com:vml" Requires="v">
                <p:oleObj spid="_x0000_s294949" name="Equation" r:id="rId7" imgW="3505200" imgH="1117600" progId="Equation.DSMT4">
                  <p:embed/>
                </p:oleObj>
              </mc:Choice>
              <mc:Fallback>
                <p:oleObj name="Equation" r:id="rId7" imgW="3505200" imgH="1117600" progId="Equation.DSMT4">
                  <p:embed/>
                  <p:pic>
                    <p:nvPicPr>
                      <p:cNvPr id="2765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3929063"/>
                        <a:ext cx="7500937" cy="238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9823527"/>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714375" y="3643313"/>
            <a:ext cx="7715250" cy="3071812"/>
          </a:xfrm>
          <a:prstGeom prst="rect">
            <a:avLst/>
          </a:prstGeom>
          <a:solidFill>
            <a:schemeClr val="tx1">
              <a:lumMod val="65000"/>
              <a:lumOff val="35000"/>
            </a:schemeClr>
          </a:solidFill>
          <a:ln w="381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3"/>
          <p:cNvSpPr>
            <a:spLocks noChangeArrowheads="1"/>
          </p:cNvSpPr>
          <p:nvPr/>
        </p:nvSpPr>
        <p:spPr bwMode="auto">
          <a:xfrm>
            <a:off x="4786313" y="2071688"/>
            <a:ext cx="3643312"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6019" name="Rectangle 3"/>
          <p:cNvSpPr>
            <a:spLocks noChangeArrowheads="1"/>
          </p:cNvSpPr>
          <p:nvPr/>
        </p:nvSpPr>
        <p:spPr bwMode="auto">
          <a:xfrm>
            <a:off x="714375" y="2071688"/>
            <a:ext cx="4000500"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396875" y="-315913"/>
            <a:ext cx="10117138" cy="1371601"/>
          </a:xfrm>
        </p:spPr>
        <p:txBody>
          <a:bodyPr/>
          <a:lstStyle/>
          <a:p>
            <a:pPr eaLnBrk="1" fontAlgn="auto" hangingPunct="1">
              <a:spcAft>
                <a:spcPts val="0"/>
              </a:spcAft>
              <a:defRPr/>
            </a:pPr>
            <a:r>
              <a:rPr sz="3600" b="1" dirty="0">
                <a:solidFill>
                  <a:schemeClr val="tx1"/>
                </a:solidFill>
              </a:rPr>
              <a:t> </a:t>
            </a:r>
            <a:r>
              <a:rPr sz="5000" b="1" dirty="0">
                <a:solidFill>
                  <a:schemeClr val="accent3"/>
                </a:solidFill>
              </a:rPr>
              <a:t>FRW Universe:  Curvature</a:t>
            </a:r>
          </a:p>
        </p:txBody>
      </p:sp>
      <p:sp>
        <p:nvSpPr>
          <p:cNvPr id="6" name="TextBox 5"/>
          <p:cNvSpPr txBox="1"/>
          <p:nvPr/>
        </p:nvSpPr>
        <p:spPr>
          <a:xfrm>
            <a:off x="714375" y="1285875"/>
            <a:ext cx="7929563" cy="76993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There is a 1-1 relation between the total energy content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of the Universe  and its curvature. From FRW equations: </a:t>
            </a:r>
          </a:p>
        </p:txBody>
      </p:sp>
      <p:graphicFrame>
        <p:nvGraphicFramePr>
          <p:cNvPr id="27655" name="Object 3"/>
          <p:cNvGraphicFramePr>
            <a:graphicFrameLocks noChangeAspect="1"/>
          </p:cNvGraphicFramePr>
          <p:nvPr/>
        </p:nvGraphicFramePr>
        <p:xfrm>
          <a:off x="1143000" y="2214563"/>
          <a:ext cx="3143250" cy="1204912"/>
        </p:xfrm>
        <a:graphic>
          <a:graphicData uri="http://schemas.openxmlformats.org/presentationml/2006/ole">
            <mc:AlternateContent xmlns:mc="http://schemas.openxmlformats.org/markup-compatibility/2006">
              <mc:Choice xmlns:v="urn:schemas-microsoft-com:vml" Requires="v">
                <p:oleObj spid="_x0000_s295968" name="Equation" r:id="rId3" imgW="1091726" imgH="418918" progId="Equation.DSMT4">
                  <p:embed/>
                </p:oleObj>
              </mc:Choice>
              <mc:Fallback>
                <p:oleObj name="Equation" r:id="rId3" imgW="1091726" imgH="418918" progId="Equation.DSMT4">
                  <p:embed/>
                  <p:pic>
                    <p:nvPicPr>
                      <p:cNvPr id="276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14563"/>
                        <a:ext cx="3143250" cy="120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2"/>
          <p:cNvGraphicFramePr>
            <a:graphicFrameLocks noChangeAspect="1"/>
          </p:cNvGraphicFramePr>
          <p:nvPr/>
        </p:nvGraphicFramePr>
        <p:xfrm>
          <a:off x="4857750" y="2500313"/>
          <a:ext cx="3500438" cy="642937"/>
        </p:xfrm>
        <a:graphic>
          <a:graphicData uri="http://schemas.openxmlformats.org/presentationml/2006/ole">
            <mc:AlternateContent xmlns:mc="http://schemas.openxmlformats.org/markup-compatibility/2006">
              <mc:Choice xmlns:v="urn:schemas-microsoft-com:vml" Requires="v">
                <p:oleObj spid="_x0000_s295969" name="Equation" r:id="rId5" imgW="1244600" imgH="228600" progId="Equation.DSMT4">
                  <p:embed/>
                </p:oleObj>
              </mc:Choice>
              <mc:Fallback>
                <p:oleObj name="Equation" r:id="rId5" imgW="1244600" imgH="228600" progId="Equation.DSMT4">
                  <p:embed/>
                  <p:pic>
                    <p:nvPicPr>
                      <p:cNvPr id="2765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2500313"/>
                        <a:ext cx="350043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8"/>
          <p:cNvGraphicFramePr>
            <a:graphicFrameLocks noChangeAspect="1"/>
          </p:cNvGraphicFramePr>
          <p:nvPr/>
        </p:nvGraphicFramePr>
        <p:xfrm>
          <a:off x="785813" y="3929063"/>
          <a:ext cx="7500937" cy="2389187"/>
        </p:xfrm>
        <a:graphic>
          <a:graphicData uri="http://schemas.openxmlformats.org/presentationml/2006/ole">
            <mc:AlternateContent xmlns:mc="http://schemas.openxmlformats.org/markup-compatibility/2006">
              <mc:Choice xmlns:v="urn:schemas-microsoft-com:vml" Requires="v">
                <p:oleObj spid="_x0000_s295970" name="Equation" r:id="rId7" imgW="3505200" imgH="1117600" progId="Equation.DSMT4">
                  <p:embed/>
                </p:oleObj>
              </mc:Choice>
              <mc:Fallback>
                <p:oleObj name="Equation" r:id="rId7" imgW="3505200" imgH="1117600" progId="Equation.DSMT4">
                  <p:embed/>
                  <p:pic>
                    <p:nvPicPr>
                      <p:cNvPr id="2765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3929063"/>
                        <a:ext cx="7500937" cy="238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7660563"/>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85813" y="5143500"/>
            <a:ext cx="7775575" cy="1285875"/>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401763" y="-243408"/>
            <a:ext cx="10117138" cy="1371601"/>
          </a:xfrm>
        </p:spPr>
        <p:txBody>
          <a:bodyPr/>
          <a:lstStyle/>
          <a:p>
            <a:pPr eaLnBrk="1" fontAlgn="auto" hangingPunct="1">
              <a:spcAft>
                <a:spcPts val="0"/>
              </a:spcAft>
              <a:defRPr/>
            </a:pPr>
            <a:r>
              <a:rPr sz="3600" b="1" dirty="0">
                <a:solidFill>
                  <a:schemeClr val="accent5"/>
                </a:solidFill>
              </a:rPr>
              <a:t>                </a:t>
            </a:r>
            <a:r>
              <a:rPr lang="nl-NL" sz="3600" b="1" dirty="0">
                <a:solidFill>
                  <a:schemeClr val="accent5"/>
                </a:solidFill>
              </a:rPr>
              <a:t>Radiation, Matter &amp; Dark Energy</a:t>
            </a:r>
            <a:endParaRPr sz="5600" b="1" dirty="0">
              <a:solidFill>
                <a:schemeClr val="accent5"/>
              </a:solidFill>
            </a:endParaRPr>
          </a:p>
        </p:txBody>
      </p:sp>
      <p:graphicFrame>
        <p:nvGraphicFramePr>
          <p:cNvPr id="26628" name="Object 2"/>
          <p:cNvGraphicFramePr>
            <a:graphicFrameLocks noChangeAspect="1"/>
          </p:cNvGraphicFramePr>
          <p:nvPr/>
        </p:nvGraphicFramePr>
        <p:xfrm>
          <a:off x="1285875" y="5143500"/>
          <a:ext cx="6619875" cy="1214438"/>
        </p:xfrm>
        <a:graphic>
          <a:graphicData uri="http://schemas.openxmlformats.org/presentationml/2006/ole">
            <mc:AlternateContent xmlns:mc="http://schemas.openxmlformats.org/markup-compatibility/2006">
              <mc:Choice xmlns:v="urn:schemas-microsoft-com:vml" Requires="v">
                <p:oleObj spid="_x0000_s297002" name="Equation" r:id="rId3" imgW="1244600" imgH="228600" progId="Equation.DSMT4">
                  <p:embed/>
                </p:oleObj>
              </mc:Choice>
              <mc:Fallback>
                <p:oleObj name="Equation" r:id="rId3" imgW="1244600" imgH="228600" progId="Equation.DSMT4">
                  <p:embed/>
                  <p:pic>
                    <p:nvPicPr>
                      <p:cNvPr id="2662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5143500"/>
                        <a:ext cx="66198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p:nvPr/>
        </p:nvSpPr>
        <p:spPr>
          <a:xfrm>
            <a:off x="785813" y="714375"/>
            <a:ext cx="7929562" cy="41544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rPr>
              <a:t>  </a:t>
            </a: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The individual contributions to the energy density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the Universe can be figured into the  parameter: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rPr>
              <a:t>    </a:t>
            </a: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radiation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a:t>
            </a:r>
            <a:endParaRPr kumimoji="0" lang="en-US" sz="2200" b="1" i="0" u="none" strike="noStrike" kern="1200" cap="none" spc="0" normalizeH="0" baseline="-2500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 matter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a:t>
            </a:r>
            <a:endParaRPr kumimoji="0" lang="en-US" sz="2200" b="1" i="0" u="none" strike="noStrike" kern="1200" cap="none" spc="0" normalizeH="0" baseline="-2500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 dark energy/ </a:t>
            </a:r>
            <a:r>
              <a:rPr kumimoji="0" lang="en-US" sz="2200" b="1" i="0" u="none" strike="noStrike" kern="1200" cap="none" spc="0" normalizeH="0" baseline="0" noProof="0" dirty="0">
                <a:ln>
                  <a:noFill/>
                </a:ln>
                <a:solidFill>
                  <a:srgbClr val="FFFFE9"/>
                </a:solidFill>
                <a:effectLst/>
                <a:uLnTx/>
                <a:uFillTx/>
                <a:latin typeface="Arial"/>
                <a:ea typeface="+mn-ea"/>
                <a:cs typeface="+mn-cs"/>
              </a:rPr>
              <a:t>                                  </a:t>
            </a:r>
            <a:endPar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25000" noProof="0" dirty="0">
                <a:ln>
                  <a:noFill/>
                </a:ln>
                <a:solidFill>
                  <a:srgbClr val="FFFFE9"/>
                </a:solidFill>
                <a:effectLst/>
                <a:uLnTx/>
                <a:uFillTx/>
                <a:latin typeface="Arial"/>
                <a:ea typeface="+mn-ea"/>
                <a:cs typeface="+mn-cs"/>
                <a:sym typeface="Mathematica1"/>
              </a:rPr>
              <a:t>          </a:t>
            </a: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cosmological constant</a:t>
            </a:r>
          </a:p>
        </p:txBody>
      </p:sp>
      <p:sp>
        <p:nvSpPr>
          <p:cNvPr id="8" name="Rectangle 7"/>
          <p:cNvSpPr/>
          <p:nvPr/>
        </p:nvSpPr>
        <p:spPr>
          <a:xfrm>
            <a:off x="785813" y="1000125"/>
            <a:ext cx="7786687" cy="8572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graphicFrame>
        <p:nvGraphicFramePr>
          <p:cNvPr id="26631" name="Object 8"/>
          <p:cNvGraphicFramePr>
            <a:graphicFrameLocks noChangeAspect="1"/>
          </p:cNvGraphicFramePr>
          <p:nvPr/>
        </p:nvGraphicFramePr>
        <p:xfrm>
          <a:off x="4643438" y="2071688"/>
          <a:ext cx="3883025" cy="831850"/>
        </p:xfrm>
        <a:graphic>
          <a:graphicData uri="http://schemas.openxmlformats.org/presentationml/2006/ole">
            <mc:AlternateContent xmlns:mc="http://schemas.openxmlformats.org/markup-compatibility/2006">
              <mc:Choice xmlns:v="urn:schemas-microsoft-com:vml" Requires="v">
                <p:oleObj spid="_x0000_s297003" name="Equation" r:id="rId5" imgW="2133600" imgH="457200" progId="Equation.DSMT4">
                  <p:embed/>
                </p:oleObj>
              </mc:Choice>
              <mc:Fallback>
                <p:oleObj name="Equation" r:id="rId5" imgW="2133600" imgH="457200" progId="Equation.DSMT4">
                  <p:embed/>
                  <p:pic>
                    <p:nvPicPr>
                      <p:cNvPr id="2663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071688"/>
                        <a:ext cx="388302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2" name="Object 9"/>
          <p:cNvGraphicFramePr>
            <a:graphicFrameLocks noChangeAspect="1"/>
          </p:cNvGraphicFramePr>
          <p:nvPr/>
        </p:nvGraphicFramePr>
        <p:xfrm>
          <a:off x="4643438" y="3214688"/>
          <a:ext cx="1733550" cy="415925"/>
        </p:xfrm>
        <a:graphic>
          <a:graphicData uri="http://schemas.openxmlformats.org/presentationml/2006/ole">
            <mc:AlternateContent xmlns:mc="http://schemas.openxmlformats.org/markup-compatibility/2006">
              <mc:Choice xmlns:v="urn:schemas-microsoft-com:vml" Requires="v">
                <p:oleObj spid="_x0000_s297004" name="Equation" r:id="rId7" imgW="952087" imgH="228501" progId="Equation.DSMT4">
                  <p:embed/>
                </p:oleObj>
              </mc:Choice>
              <mc:Fallback>
                <p:oleObj name="Equation" r:id="rId7" imgW="952087" imgH="228501" progId="Equation.DSMT4">
                  <p:embed/>
                  <p:pic>
                    <p:nvPicPr>
                      <p:cNvPr id="2663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3214688"/>
                        <a:ext cx="1733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3" name="Object 10"/>
          <p:cNvGraphicFramePr>
            <a:graphicFrameLocks noChangeAspect="1"/>
          </p:cNvGraphicFramePr>
          <p:nvPr/>
        </p:nvGraphicFramePr>
        <p:xfrm>
          <a:off x="4714875" y="4071938"/>
          <a:ext cx="1271588" cy="715962"/>
        </p:xfrm>
        <a:graphic>
          <a:graphicData uri="http://schemas.openxmlformats.org/presentationml/2006/ole">
            <mc:AlternateContent xmlns:mc="http://schemas.openxmlformats.org/markup-compatibility/2006">
              <mc:Choice xmlns:v="urn:schemas-microsoft-com:vml" Requires="v">
                <p:oleObj spid="_x0000_s297005" name="Equation" r:id="rId9" imgW="698197" imgH="393529" progId="Equation.DSMT4">
                  <p:embed/>
                </p:oleObj>
              </mc:Choice>
              <mc:Fallback>
                <p:oleObj name="Equation" r:id="rId9" imgW="698197" imgH="393529" progId="Equation.DSMT4">
                  <p:embed/>
                  <p:pic>
                    <p:nvPicPr>
                      <p:cNvPr id="26633"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4071938"/>
                        <a:ext cx="1271588"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785813" y="1928813"/>
            <a:ext cx="7786687" cy="31432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spTree>
    <p:extLst>
      <p:ext uri="{BB962C8B-B14F-4D97-AF65-F5344CB8AC3E}">
        <p14:creationId xmlns:p14="http://schemas.microsoft.com/office/powerpoint/2010/main" val="2345002686"/>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428625" y="4214813"/>
            <a:ext cx="8286750" cy="24288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86019" name="Rectangle 3"/>
          <p:cNvSpPr>
            <a:spLocks noChangeArrowheads="1"/>
          </p:cNvSpPr>
          <p:nvPr/>
        </p:nvSpPr>
        <p:spPr bwMode="auto">
          <a:xfrm>
            <a:off x="428625" y="1857375"/>
            <a:ext cx="8286750" cy="15716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0" y="-142900"/>
            <a:ext cx="10117138" cy="1371600"/>
          </a:xfrm>
        </p:spPr>
        <p:txBody>
          <a:bodyPr/>
          <a:lstStyle/>
          <a:p>
            <a:pPr eaLnBrk="1" fontAlgn="auto" hangingPunct="1">
              <a:spcAft>
                <a:spcPts val="0"/>
              </a:spcAft>
              <a:defRPr/>
            </a:pPr>
            <a:r>
              <a:rPr sz="3600" b="1">
                <a:solidFill>
                  <a:schemeClr val="tx1"/>
                </a:solidFill>
              </a:rPr>
              <a:t>                         </a:t>
            </a:r>
            <a:r>
              <a:rPr sz="3700" b="1">
                <a:solidFill>
                  <a:schemeClr val="tx1"/>
                </a:solidFill>
              </a:rPr>
              <a:t>General Solution </a:t>
            </a:r>
            <a:br>
              <a:rPr sz="3700" b="1">
                <a:solidFill>
                  <a:schemeClr val="tx1"/>
                </a:solidFill>
              </a:rPr>
            </a:br>
            <a:r>
              <a:rPr sz="3700" b="1">
                <a:solidFill>
                  <a:schemeClr val="tx1"/>
                </a:solidFill>
              </a:rPr>
              <a:t>                 Expanding FRW Universe</a:t>
            </a:r>
          </a:p>
        </p:txBody>
      </p:sp>
      <p:sp>
        <p:nvSpPr>
          <p:cNvPr id="6" name="TextBox 5"/>
          <p:cNvSpPr txBox="1"/>
          <p:nvPr/>
        </p:nvSpPr>
        <p:spPr>
          <a:xfrm>
            <a:off x="428625" y="1357313"/>
            <a:ext cx="7786688" cy="4302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rPr>
              <a:t>From the FRW equations:  </a:t>
            </a:r>
            <a:endParaRPr kumimoji="0" lang="en-US" sz="18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27650" name="Object 3"/>
          <p:cNvGraphicFramePr>
            <a:graphicFrameLocks noChangeAspect="1"/>
          </p:cNvGraphicFramePr>
          <p:nvPr/>
        </p:nvGraphicFramePr>
        <p:xfrm>
          <a:off x="857250" y="1928813"/>
          <a:ext cx="7181850" cy="1412875"/>
        </p:xfrm>
        <a:graphic>
          <a:graphicData uri="http://schemas.openxmlformats.org/presentationml/2006/ole">
            <mc:AlternateContent xmlns:mc="http://schemas.openxmlformats.org/markup-compatibility/2006">
              <mc:Choice xmlns:v="urn:schemas-microsoft-com:vml" Requires="v">
                <p:oleObj spid="_x0000_s259152" name="Equation" r:id="rId3" imgW="2323800" imgH="457200" progId="Equation.DSMT4">
                  <p:embed/>
                </p:oleObj>
              </mc:Choice>
              <mc:Fallback>
                <p:oleObj name="Equation" r:id="rId3" imgW="2323800" imgH="457200" progId="Equation.DSMT4">
                  <p:embed/>
                  <p:pic>
                    <p:nvPicPr>
                      <p:cNvPr id="276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928813"/>
                        <a:ext cx="718185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4"/>
          <p:cNvGraphicFramePr>
            <a:graphicFrameLocks noChangeAspect="1"/>
          </p:cNvGraphicFramePr>
          <p:nvPr/>
        </p:nvGraphicFramePr>
        <p:xfrm>
          <a:off x="714375" y="4429125"/>
          <a:ext cx="7805738" cy="2047875"/>
        </p:xfrm>
        <a:graphic>
          <a:graphicData uri="http://schemas.openxmlformats.org/presentationml/2006/ole">
            <mc:AlternateContent xmlns:mc="http://schemas.openxmlformats.org/markup-compatibility/2006">
              <mc:Choice xmlns:v="urn:schemas-microsoft-com:vml" Requires="v">
                <p:oleObj spid="_x0000_s259153" name="Equation" r:id="rId5" imgW="2616120" imgH="685800" progId="Equation.DSMT4">
                  <p:embed/>
                </p:oleObj>
              </mc:Choice>
              <mc:Fallback>
                <p:oleObj name="Equation" r:id="rId5" imgW="2616120" imgH="685800" progId="Equation.DSMT4">
                  <p:embed/>
                  <p:pic>
                    <p:nvPicPr>
                      <p:cNvPr id="2765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429125"/>
                        <a:ext cx="7805738" cy="204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Down Arrow 8"/>
          <p:cNvSpPr/>
          <p:nvPr/>
        </p:nvSpPr>
        <p:spPr>
          <a:xfrm>
            <a:off x="4000500" y="3500438"/>
            <a:ext cx="857250" cy="642937"/>
          </a:xfrm>
          <a:prstGeom prst="downArrow">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7652" name="Object 5"/>
          <p:cNvGraphicFramePr>
            <a:graphicFrameLocks noChangeAspect="1"/>
          </p:cNvGraphicFramePr>
          <p:nvPr/>
        </p:nvGraphicFramePr>
        <p:xfrm>
          <a:off x="5072063" y="3500438"/>
          <a:ext cx="792162" cy="577850"/>
        </p:xfrm>
        <a:graphic>
          <a:graphicData uri="http://schemas.openxmlformats.org/presentationml/2006/ole">
            <mc:AlternateContent xmlns:mc="http://schemas.openxmlformats.org/markup-compatibility/2006">
              <mc:Choice xmlns:v="urn:schemas-microsoft-com:vml" Requires="v">
                <p:oleObj spid="_x0000_s259154" name="Equation" r:id="rId7" imgW="279360" imgH="203040" progId="Equation.DSMT4">
                  <p:embed/>
                </p:oleObj>
              </mc:Choice>
              <mc:Fallback>
                <p:oleObj name="Equation" r:id="rId7" imgW="279360" imgH="203040" progId="Equation.DSMT4">
                  <p:embed/>
                  <p:pic>
                    <p:nvPicPr>
                      <p:cNvPr id="2765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3" y="3500438"/>
                        <a:ext cx="7921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p:nvPr/>
        </p:nvSpPr>
        <p:spPr>
          <a:xfrm>
            <a:off x="6000750" y="3500438"/>
            <a:ext cx="2643188" cy="6461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Expansion history Universe</a:t>
            </a:r>
          </a:p>
        </p:txBody>
      </p:sp>
    </p:spTree>
    <p:extLst>
      <p:ext uri="{BB962C8B-B14F-4D97-AF65-F5344CB8AC3E}">
        <p14:creationId xmlns:p14="http://schemas.microsoft.com/office/powerpoint/2010/main" val="3425604577"/>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1142976" y="-357214"/>
            <a:ext cx="8902692" cy="1371600"/>
          </a:xfrm>
        </p:spPr>
        <p:txBody>
          <a:bodyPr/>
          <a:lstStyle/>
          <a:p>
            <a:pPr eaLnBrk="1" fontAlgn="auto" hangingPunct="1">
              <a:spcAft>
                <a:spcPts val="0"/>
              </a:spcAft>
              <a:defRPr/>
            </a:pPr>
            <a:r>
              <a:rPr sz="6000" b="1">
                <a:solidFill>
                  <a:schemeClr val="bg1">
                    <a:lumMod val="85000"/>
                    <a:lumOff val="15000"/>
                  </a:schemeClr>
                </a:solidFill>
              </a:rPr>
              <a:t>Age of the Universe</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pic>
        <p:nvPicPr>
          <p:cNvPr id="28683" name="Picture 4" descr="frw.thaexp.5.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71563"/>
            <a:ext cx="47371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4" name="Object 5"/>
          <p:cNvGraphicFramePr>
            <a:graphicFrameLocks noChangeAspect="1"/>
          </p:cNvGraphicFramePr>
          <p:nvPr/>
        </p:nvGraphicFramePr>
        <p:xfrm>
          <a:off x="1071563" y="1357313"/>
          <a:ext cx="714375" cy="331787"/>
        </p:xfrm>
        <a:graphic>
          <a:graphicData uri="http://schemas.openxmlformats.org/presentationml/2006/ole">
            <mc:AlternateContent xmlns:mc="http://schemas.openxmlformats.org/markup-compatibility/2006">
              <mc:Choice xmlns:v="urn:schemas-microsoft-com:vml" Requires="v">
                <p:oleObj spid="_x0000_s260254" name="Equation" r:id="rId4" imgW="355320" imgH="164880" progId="Equation.DSMT4">
                  <p:embed/>
                </p:oleObj>
              </mc:Choice>
              <mc:Fallback>
                <p:oleObj name="Equation" r:id="rId4" imgW="355320" imgH="164880" progId="Equation.DSMT4">
                  <p:embed/>
                  <p:pic>
                    <p:nvPicPr>
                      <p:cNvPr id="286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357313"/>
                        <a:ext cx="714375"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1130300" y="4000500"/>
          <a:ext cx="739775" cy="331788"/>
        </p:xfrm>
        <a:graphic>
          <a:graphicData uri="http://schemas.openxmlformats.org/presentationml/2006/ole">
            <mc:AlternateContent xmlns:mc="http://schemas.openxmlformats.org/markup-compatibility/2006">
              <mc:Choice xmlns:v="urn:schemas-microsoft-com:vml" Requires="v">
                <p:oleObj spid="_x0000_s260255" name="Equation" r:id="rId6" imgW="368280" imgH="164880" progId="Equation.DSMT4">
                  <p:embed/>
                </p:oleObj>
              </mc:Choice>
              <mc:Fallback>
                <p:oleObj name="Equation" r:id="rId6" imgW="368280" imgH="164880" progId="Equation.DSMT4">
                  <p:embed/>
                  <p:pic>
                    <p:nvPicPr>
                      <p:cNvPr id="2867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4000500"/>
                        <a:ext cx="73977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3429000" y="2928938"/>
          <a:ext cx="722313" cy="596900"/>
        </p:xfrm>
        <a:graphic>
          <a:graphicData uri="http://schemas.openxmlformats.org/presentationml/2006/ole">
            <mc:AlternateContent xmlns:mc="http://schemas.openxmlformats.org/markup-compatibility/2006">
              <mc:Choice xmlns:v="urn:schemas-microsoft-com:vml" Requires="v">
                <p:oleObj spid="_x0000_s260256" name="Equation" r:id="rId8" imgW="571320" imgH="431640" progId="Equation.DSMT4">
                  <p:embed/>
                </p:oleObj>
              </mc:Choice>
              <mc:Fallback>
                <p:oleObj name="Equation" r:id="rId8" imgW="571320" imgH="431640" progId="Equation.DSMT4">
                  <p:embed/>
                  <p:pic>
                    <p:nvPicPr>
                      <p:cNvPr id="2867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928938"/>
                        <a:ext cx="72231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8"/>
          <p:cNvGraphicFramePr>
            <a:graphicFrameLocks noChangeAspect="1"/>
          </p:cNvGraphicFramePr>
          <p:nvPr/>
        </p:nvGraphicFramePr>
        <p:xfrm>
          <a:off x="3857625" y="5429250"/>
          <a:ext cx="722313" cy="596900"/>
        </p:xfrm>
        <a:graphic>
          <a:graphicData uri="http://schemas.openxmlformats.org/presentationml/2006/ole">
            <mc:AlternateContent xmlns:mc="http://schemas.openxmlformats.org/markup-compatibility/2006">
              <mc:Choice xmlns:v="urn:schemas-microsoft-com:vml" Requires="v">
                <p:oleObj spid="_x0000_s260257" name="Equation" r:id="rId10" imgW="571320" imgH="431640" progId="Equation.DSMT4">
                  <p:embed/>
                </p:oleObj>
              </mc:Choice>
              <mc:Fallback>
                <p:oleObj name="Equation" r:id="rId10" imgW="571320" imgH="431640" progId="Equation.DSMT4">
                  <p:embed/>
                  <p:pic>
                    <p:nvPicPr>
                      <p:cNvPr id="28677"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625" y="5429250"/>
                        <a:ext cx="72231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 name="Straight Arrow Connector 14"/>
          <p:cNvCxnSpPr/>
          <p:nvPr/>
        </p:nvCxnSpPr>
        <p:spPr>
          <a:xfrm rot="5400000">
            <a:off x="3071813" y="3286125"/>
            <a:ext cx="285750" cy="285750"/>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571875" y="5786438"/>
            <a:ext cx="285750" cy="285750"/>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78" name="Object 9"/>
          <p:cNvGraphicFramePr>
            <a:graphicFrameLocks noChangeAspect="1"/>
          </p:cNvGraphicFramePr>
          <p:nvPr/>
        </p:nvGraphicFramePr>
        <p:xfrm>
          <a:off x="1071563" y="2643188"/>
          <a:ext cx="609600" cy="596900"/>
        </p:xfrm>
        <a:graphic>
          <a:graphicData uri="http://schemas.openxmlformats.org/presentationml/2006/ole">
            <mc:AlternateContent xmlns:mc="http://schemas.openxmlformats.org/markup-compatibility/2006">
              <mc:Choice xmlns:v="urn:schemas-microsoft-com:vml" Requires="v">
                <p:oleObj spid="_x0000_s260258" name="Equation" r:id="rId12" imgW="482400" imgH="431640" progId="Equation.DSMT4">
                  <p:embed/>
                </p:oleObj>
              </mc:Choice>
              <mc:Fallback>
                <p:oleObj name="Equation" r:id="rId12" imgW="482400" imgH="431640" progId="Equation.DSMT4">
                  <p:embed/>
                  <p:pic>
                    <p:nvPicPr>
                      <p:cNvPr id="28678"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1563" y="2643188"/>
                        <a:ext cx="609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 name="Straight Arrow Connector 18"/>
          <p:cNvCxnSpPr/>
          <p:nvPr/>
        </p:nvCxnSpPr>
        <p:spPr>
          <a:xfrm rot="5400000">
            <a:off x="1105694" y="3393282"/>
            <a:ext cx="358775" cy="1587"/>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79" name="Object 10"/>
          <p:cNvGraphicFramePr>
            <a:graphicFrameLocks noChangeAspect="1"/>
          </p:cNvGraphicFramePr>
          <p:nvPr/>
        </p:nvGraphicFramePr>
        <p:xfrm>
          <a:off x="5143500" y="2214563"/>
          <a:ext cx="3798888" cy="1071562"/>
        </p:xfrm>
        <a:graphic>
          <a:graphicData uri="http://schemas.openxmlformats.org/presentationml/2006/ole">
            <mc:AlternateContent xmlns:mc="http://schemas.openxmlformats.org/markup-compatibility/2006">
              <mc:Choice xmlns:v="urn:schemas-microsoft-com:vml" Requires="v">
                <p:oleObj spid="_x0000_s260259" name="Equation" r:id="rId14" imgW="2387520" imgH="672840" progId="Equation.DSMT4">
                  <p:embed/>
                </p:oleObj>
              </mc:Choice>
              <mc:Fallback>
                <p:oleObj name="Equation" r:id="rId14" imgW="2387520" imgH="672840" progId="Equation.DSMT4">
                  <p:embed/>
                  <p:pic>
                    <p:nvPicPr>
                      <p:cNvPr id="28679"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3500" y="2214563"/>
                        <a:ext cx="3798888"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p:cNvSpPr txBox="1"/>
          <p:nvPr/>
        </p:nvSpPr>
        <p:spPr>
          <a:xfrm>
            <a:off x="1857375" y="1428750"/>
            <a:ext cx="2071688" cy="2762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Matter-dominated</a:t>
            </a:r>
          </a:p>
        </p:txBody>
      </p:sp>
      <p:sp>
        <p:nvSpPr>
          <p:cNvPr id="23" name="TextBox 22"/>
          <p:cNvSpPr txBox="1"/>
          <p:nvPr/>
        </p:nvSpPr>
        <p:spPr>
          <a:xfrm>
            <a:off x="1928813" y="4071938"/>
            <a:ext cx="2071687" cy="2762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Matter-dominated</a:t>
            </a:r>
          </a:p>
        </p:txBody>
      </p:sp>
      <p:sp>
        <p:nvSpPr>
          <p:cNvPr id="24" name="TextBox 23"/>
          <p:cNvSpPr txBox="1"/>
          <p:nvPr/>
        </p:nvSpPr>
        <p:spPr>
          <a:xfrm>
            <a:off x="928688" y="2428875"/>
            <a:ext cx="1428750" cy="2762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Hubble time</a:t>
            </a:r>
          </a:p>
        </p:txBody>
      </p:sp>
      <p:sp>
        <p:nvSpPr>
          <p:cNvPr id="25" name="TextBox 24"/>
          <p:cNvSpPr txBox="1"/>
          <p:nvPr/>
        </p:nvSpPr>
        <p:spPr>
          <a:xfrm>
            <a:off x="4857750" y="1285875"/>
            <a:ext cx="3571875" cy="64611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Age of a FRW universe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Expansion factor a(t)</a:t>
            </a:r>
          </a:p>
        </p:txBody>
      </p:sp>
      <p:sp>
        <p:nvSpPr>
          <p:cNvPr id="26" name="Rectangle 25"/>
          <p:cNvSpPr/>
          <p:nvPr/>
        </p:nvSpPr>
        <p:spPr>
          <a:xfrm>
            <a:off x="4929188" y="2000250"/>
            <a:ext cx="4071937" cy="1571625"/>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107970086"/>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3"/>
          <p:cNvSpPr>
            <a:spLocks noChangeArrowheads="1"/>
          </p:cNvSpPr>
          <p:nvPr/>
        </p:nvSpPr>
        <p:spPr bwMode="auto">
          <a:xfrm>
            <a:off x="285750" y="2928938"/>
            <a:ext cx="8572500" cy="371475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0" y="-142900"/>
            <a:ext cx="10117138" cy="1371600"/>
          </a:xfrm>
        </p:spPr>
        <p:txBody>
          <a:bodyPr/>
          <a:lstStyle/>
          <a:p>
            <a:pPr eaLnBrk="1" fontAlgn="auto" hangingPunct="1">
              <a:spcAft>
                <a:spcPts val="0"/>
              </a:spcAft>
              <a:defRPr/>
            </a:pPr>
            <a:r>
              <a:rPr sz="3600" b="1">
                <a:solidFill>
                  <a:schemeClr val="tx1"/>
                </a:solidFill>
              </a:rPr>
              <a:t>                         </a:t>
            </a:r>
            <a:r>
              <a:rPr sz="3700" b="1">
                <a:solidFill>
                  <a:schemeClr val="tx1"/>
                </a:solidFill>
              </a:rPr>
              <a:t>Specific Solutions </a:t>
            </a:r>
            <a:br>
              <a:rPr sz="3700" b="1">
                <a:solidFill>
                  <a:schemeClr val="tx1"/>
                </a:solidFill>
              </a:rPr>
            </a:br>
            <a:r>
              <a:rPr sz="3700" b="1">
                <a:solidFill>
                  <a:schemeClr val="tx1"/>
                </a:solidFill>
              </a:rPr>
              <a:t>                            FRW Universe</a:t>
            </a:r>
          </a:p>
        </p:txBody>
      </p:sp>
      <p:sp>
        <p:nvSpPr>
          <p:cNvPr id="6" name="TextBox 5"/>
          <p:cNvSpPr txBox="1"/>
          <p:nvPr/>
        </p:nvSpPr>
        <p:spPr>
          <a:xfrm>
            <a:off x="428625" y="1500188"/>
            <a:ext cx="8429625" cy="563245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rPr>
              <a:t>While general solutions to the FRW equations is only possible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rPr>
              <a:t>by numerical integration, analytical solutions may be found for particular classes of cosmologies: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32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Single-component Universes: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empty Universe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  flat Universes,         with only radiation, matter 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dark energy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32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Matter-dominated Universes</a:t>
            </a: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32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Matter+Dark Energy  flat  Universe  </a:t>
            </a:r>
            <a:endParaRPr kumimoji="0" lang="en-US" sz="32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319804932"/>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714412" y="-571528"/>
            <a:ext cx="10117138" cy="1371600"/>
          </a:xfrm>
        </p:spPr>
        <p:txBody>
          <a:bodyPr/>
          <a:lstStyle/>
          <a:p>
            <a:pPr eaLnBrk="1" fontAlgn="auto" hangingPunct="1">
              <a:spcAft>
                <a:spcPts val="0"/>
              </a:spcAft>
              <a:defRPr/>
            </a:pPr>
            <a:r>
              <a:rPr sz="3600" b="1">
                <a:solidFill>
                  <a:schemeClr val="tx1"/>
                </a:solidFill>
              </a:rPr>
              <a:t>               </a:t>
            </a:r>
            <a:r>
              <a:rPr sz="4600" b="1">
                <a:solidFill>
                  <a:schemeClr val="bg1">
                    <a:lumMod val="85000"/>
                    <a:lumOff val="15000"/>
                  </a:schemeClr>
                </a:solidFill>
              </a:rPr>
              <a:t>Matter-Dominated  Universes</a:t>
            </a:r>
          </a:p>
        </p:txBody>
      </p:sp>
      <p:sp>
        <p:nvSpPr>
          <p:cNvPr id="6" name="TextBox 5"/>
          <p:cNvSpPr txBox="1"/>
          <p:nvPr/>
        </p:nvSpPr>
        <p:spPr>
          <a:xfrm>
            <a:off x="428625" y="1071563"/>
            <a:ext cx="8429625" cy="3478212"/>
          </a:xfrm>
          <a:prstGeom prst="rect">
            <a:avLst/>
          </a:prstGeom>
          <a:noFill/>
        </p:spPr>
        <p:txBody>
          <a:bodyPr>
            <a:spAutoFit/>
          </a:bodyPr>
          <a:lstStyle/>
          <a:p>
            <a:pPr marL="0" marR="0" lvl="0" indent="0" algn="l" defTabSz="914400" rtl="0" eaLnBrk="1" fontAlgn="base" latinLnBrk="0" hangingPunct="1">
              <a:lnSpc>
                <a:spcPct val="8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Assume  radiation contribution is negligible:</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a:t>
            </a:r>
            <a:endPar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endParaRPr>
          </a:p>
          <a:p>
            <a:pPr marL="0" marR="0" lvl="0" indent="0" algn="l" defTabSz="914400" rtl="0" eaLnBrk="1" fontAlgn="base" latinLnBrk="0" hangingPunct="1">
              <a:lnSpc>
                <a:spcPct val="8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Zero cosmological constant:</a:t>
            </a:r>
          </a:p>
          <a:p>
            <a:pPr marL="0" marR="0" lvl="0" indent="0" algn="l" defTabSz="914400" rtl="0" eaLnBrk="1" fontAlgn="base" latinLnBrk="0" hangingPunct="1">
              <a:lnSpc>
                <a:spcPct val="80000"/>
              </a:lnSpc>
              <a:spcBef>
                <a:spcPct val="0"/>
              </a:spcBef>
              <a:spcAft>
                <a:spcPct val="0"/>
              </a:spcAft>
              <a:buClrTx/>
              <a:buSzTx/>
              <a:buFont typeface="Mathematica1" pitchFamily="2" charset="2"/>
              <a:buChar char="·"/>
              <a:tabLst/>
              <a:defRPr/>
            </a:pPr>
            <a:endPar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1" fontAlgn="base" latinLnBrk="0" hangingPunct="1">
              <a:lnSpc>
                <a:spcPct val="8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Matter-dominated, including curvature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29698" name="Object 5"/>
          <p:cNvGraphicFramePr>
            <a:graphicFrameLocks noChangeAspect="1"/>
          </p:cNvGraphicFramePr>
          <p:nvPr/>
        </p:nvGraphicFramePr>
        <p:xfrm>
          <a:off x="6786563" y="1214438"/>
          <a:ext cx="2185987" cy="576262"/>
        </p:xfrm>
        <a:graphic>
          <a:graphicData uri="http://schemas.openxmlformats.org/presentationml/2006/ole">
            <mc:AlternateContent xmlns:mc="http://schemas.openxmlformats.org/markup-compatibility/2006">
              <mc:Choice xmlns:v="urn:schemas-microsoft-com:vml" Requires="v">
                <p:oleObj spid="_x0000_s261252" name="Equation" r:id="rId3" imgW="965160" imgH="253800" progId="Equation.DSMT4">
                  <p:embed/>
                </p:oleObj>
              </mc:Choice>
              <mc:Fallback>
                <p:oleObj name="Equation" r:id="rId3" imgW="965160" imgH="253800" progId="Equation.DSMT4">
                  <p:embed/>
                  <p:pic>
                    <p:nvPicPr>
                      <p:cNvPr id="2969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1214438"/>
                        <a:ext cx="21859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6"/>
          <p:cNvGraphicFramePr>
            <a:graphicFrameLocks noChangeAspect="1"/>
          </p:cNvGraphicFramePr>
          <p:nvPr/>
        </p:nvGraphicFramePr>
        <p:xfrm>
          <a:off x="7143750" y="1714500"/>
          <a:ext cx="1063625" cy="517525"/>
        </p:xfrm>
        <a:graphic>
          <a:graphicData uri="http://schemas.openxmlformats.org/presentationml/2006/ole">
            <mc:AlternateContent xmlns:mc="http://schemas.openxmlformats.org/markup-compatibility/2006">
              <mc:Choice xmlns:v="urn:schemas-microsoft-com:vml" Requires="v">
                <p:oleObj spid="_x0000_s261253" name="Equation" r:id="rId5" imgW="469800" imgH="228600" progId="Equation.DSMT4">
                  <p:embed/>
                </p:oleObj>
              </mc:Choice>
              <mc:Fallback>
                <p:oleObj name="Equation" r:id="rId5" imgW="469800" imgH="228600" progId="Equation.DSMT4">
                  <p:embed/>
                  <p:pic>
                    <p:nvPicPr>
                      <p:cNvPr id="2969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1714500"/>
                        <a:ext cx="10636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6" name="Picture 9" descr="frwaex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2500313"/>
            <a:ext cx="504348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0" name="Object 7"/>
          <p:cNvGraphicFramePr>
            <a:graphicFrameLocks noChangeAspect="1"/>
          </p:cNvGraphicFramePr>
          <p:nvPr/>
        </p:nvGraphicFramePr>
        <p:xfrm>
          <a:off x="6929438" y="4357688"/>
          <a:ext cx="1006475" cy="517525"/>
        </p:xfrm>
        <a:graphic>
          <a:graphicData uri="http://schemas.openxmlformats.org/presentationml/2006/ole">
            <mc:AlternateContent xmlns:mc="http://schemas.openxmlformats.org/markup-compatibility/2006">
              <mc:Choice xmlns:v="urn:schemas-microsoft-com:vml" Requires="v">
                <p:oleObj spid="_x0000_s261254" name="Equation" r:id="rId8" imgW="444240" imgH="228600" progId="Equation.DSMT4">
                  <p:embed/>
                </p:oleObj>
              </mc:Choice>
              <mc:Fallback>
                <p:oleObj name="Equation" r:id="rId8" imgW="444240" imgH="228600" progId="Equation.DSMT4">
                  <p:embed/>
                  <p:pic>
                    <p:nvPicPr>
                      <p:cNvPr id="2970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9438" y="4357688"/>
                        <a:ext cx="1006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8"/>
          <p:cNvGraphicFramePr>
            <a:graphicFrameLocks noChangeAspect="1"/>
          </p:cNvGraphicFramePr>
          <p:nvPr/>
        </p:nvGraphicFramePr>
        <p:xfrm>
          <a:off x="3286125" y="3071813"/>
          <a:ext cx="1006475" cy="517525"/>
        </p:xfrm>
        <a:graphic>
          <a:graphicData uri="http://schemas.openxmlformats.org/presentationml/2006/ole">
            <mc:AlternateContent xmlns:mc="http://schemas.openxmlformats.org/markup-compatibility/2006">
              <mc:Choice xmlns:v="urn:schemas-microsoft-com:vml" Requires="v">
                <p:oleObj spid="_x0000_s261255" name="Equation" r:id="rId10" imgW="444240" imgH="228600" progId="Equation.DSMT4">
                  <p:embed/>
                </p:oleObj>
              </mc:Choice>
              <mc:Fallback>
                <p:oleObj name="Equation" r:id="rId10" imgW="444240" imgH="228600" progId="Equation.DSMT4">
                  <p:embed/>
                  <p:pic>
                    <p:nvPicPr>
                      <p:cNvPr id="29701"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6125" y="3071813"/>
                        <a:ext cx="1006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p:nvPr/>
        </p:nvSpPr>
        <p:spPr>
          <a:xfrm>
            <a:off x="3143250" y="3000375"/>
            <a:ext cx="1285875" cy="642938"/>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 name="Rectangle 14"/>
          <p:cNvSpPr/>
          <p:nvPr/>
        </p:nvSpPr>
        <p:spPr>
          <a:xfrm>
            <a:off x="6786563" y="4286250"/>
            <a:ext cx="1285875" cy="642938"/>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 name="Rectangle 15"/>
          <p:cNvSpPr/>
          <p:nvPr/>
        </p:nvSpPr>
        <p:spPr>
          <a:xfrm>
            <a:off x="6786563" y="2714625"/>
            <a:ext cx="1285875" cy="642938"/>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9702" name="Object 9"/>
          <p:cNvGraphicFramePr>
            <a:graphicFrameLocks noChangeAspect="1"/>
          </p:cNvGraphicFramePr>
          <p:nvPr/>
        </p:nvGraphicFramePr>
        <p:xfrm>
          <a:off x="6929438" y="2786063"/>
          <a:ext cx="1006475" cy="517525"/>
        </p:xfrm>
        <a:graphic>
          <a:graphicData uri="http://schemas.openxmlformats.org/presentationml/2006/ole">
            <mc:AlternateContent xmlns:mc="http://schemas.openxmlformats.org/markup-compatibility/2006">
              <mc:Choice xmlns:v="urn:schemas-microsoft-com:vml" Requires="v">
                <p:oleObj spid="_x0000_s261256" name="Equation" r:id="rId12" imgW="444240" imgH="228600" progId="Equation.DSMT4">
                  <p:embed/>
                </p:oleObj>
              </mc:Choice>
              <mc:Fallback>
                <p:oleObj name="Equation" r:id="rId12" imgW="444240" imgH="228600" progId="Equation.DSMT4">
                  <p:embed/>
                  <p:pic>
                    <p:nvPicPr>
                      <p:cNvPr id="29702"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9438" y="2786063"/>
                        <a:ext cx="1006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17"/>
          <p:cNvSpPr/>
          <p:nvPr/>
        </p:nvSpPr>
        <p:spPr>
          <a:xfrm>
            <a:off x="6715125" y="1000125"/>
            <a:ext cx="2286000" cy="1428750"/>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cxnSp>
        <p:nvCxnSpPr>
          <p:cNvPr id="20" name="Straight Arrow Connector 19"/>
          <p:cNvCxnSpPr>
            <a:stCxn id="13" idx="3"/>
          </p:cNvCxnSpPr>
          <p:nvPr/>
        </p:nvCxnSpPr>
        <p:spPr>
          <a:xfrm>
            <a:off x="4429125" y="3321050"/>
            <a:ext cx="642938" cy="365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5643563" y="4572000"/>
            <a:ext cx="1143000" cy="285750"/>
          </a:xfrm>
          <a:prstGeom prst="straightConnector1">
            <a:avLst/>
          </a:prstGeom>
          <a:ln w="38100">
            <a:solidFill>
              <a:srgbClr val="AF116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6143625" y="3071813"/>
            <a:ext cx="642938" cy="357187"/>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2184"/>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571500" y="3500438"/>
            <a:ext cx="3571875" cy="3214687"/>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9" name="Rectangle 3"/>
          <p:cNvSpPr>
            <a:spLocks noChangeArrowheads="1"/>
          </p:cNvSpPr>
          <p:nvPr/>
        </p:nvSpPr>
        <p:spPr bwMode="auto">
          <a:xfrm>
            <a:off x="571500" y="1143000"/>
            <a:ext cx="3571875"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857288" y="-500090"/>
            <a:ext cx="10117138" cy="1371600"/>
          </a:xfrm>
        </p:spPr>
        <p:txBody>
          <a:bodyPr/>
          <a:lstStyle/>
          <a:p>
            <a:pPr eaLnBrk="1" fontAlgn="auto" hangingPunct="1">
              <a:spcAft>
                <a:spcPts val="0"/>
              </a:spcAft>
              <a:defRPr/>
            </a:pPr>
            <a:r>
              <a:rPr sz="3600" b="1">
                <a:solidFill>
                  <a:schemeClr val="tx1"/>
                </a:solidFill>
              </a:rPr>
              <a:t>               </a:t>
            </a:r>
            <a:r>
              <a:rPr sz="4600" b="1">
                <a:solidFill>
                  <a:schemeClr val="tx1"/>
                </a:solidFill>
              </a:rPr>
              <a:t>  Einstein-de Sitter Universe</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30722" name="Object 5"/>
          <p:cNvGraphicFramePr>
            <a:graphicFrameLocks noChangeAspect="1"/>
          </p:cNvGraphicFramePr>
          <p:nvPr/>
        </p:nvGraphicFramePr>
        <p:xfrm>
          <a:off x="1071563" y="3786188"/>
          <a:ext cx="2540000" cy="1544637"/>
        </p:xfrm>
        <a:graphic>
          <a:graphicData uri="http://schemas.openxmlformats.org/presentationml/2006/ole">
            <mc:AlternateContent xmlns:mc="http://schemas.openxmlformats.org/markup-compatibility/2006">
              <mc:Choice xmlns:v="urn:schemas-microsoft-com:vml" Requires="v">
                <p:oleObj spid="_x0000_s262276" name="Equation" r:id="rId3" imgW="838080" imgH="507960" progId="Equation.DSMT4">
                  <p:embed/>
                </p:oleObj>
              </mc:Choice>
              <mc:Fallback>
                <p:oleObj name="Equation" r:id="rId3" imgW="838080" imgH="507960" progId="Equation.DSMT4">
                  <p:embed/>
                  <p:pic>
                    <p:nvPicPr>
                      <p:cNvPr id="307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786188"/>
                        <a:ext cx="25400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85813" y="1285875"/>
          <a:ext cx="1193800" cy="1025525"/>
        </p:xfrm>
        <a:graphic>
          <a:graphicData uri="http://schemas.openxmlformats.org/presentationml/2006/ole">
            <mc:AlternateContent xmlns:mc="http://schemas.openxmlformats.org/markup-compatibility/2006">
              <mc:Choice xmlns:v="urn:schemas-microsoft-com:vml" Requires="v">
                <p:oleObj spid="_x0000_s262277" name="Equation" r:id="rId5" imgW="533160" imgH="457200" progId="Equation.DSMT4">
                  <p:embed/>
                </p:oleObj>
              </mc:Choice>
              <mc:Fallback>
                <p:oleObj name="Equation" r:id="rId5" imgW="533160" imgH="457200" progId="Equation.DSMT4">
                  <p:embed/>
                  <p:pic>
                    <p:nvPicPr>
                      <p:cNvPr id="3072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285875"/>
                        <a:ext cx="11938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2428875" y="5572125"/>
          <a:ext cx="1358900" cy="928688"/>
        </p:xfrm>
        <a:graphic>
          <a:graphicData uri="http://schemas.openxmlformats.org/presentationml/2006/ole">
            <mc:AlternateContent xmlns:mc="http://schemas.openxmlformats.org/markup-compatibility/2006">
              <mc:Choice xmlns:v="urn:schemas-microsoft-com:vml" Requires="v">
                <p:oleObj spid="_x0000_s262278" name="Equation" r:id="rId7" imgW="634680" imgH="431640" progId="Equation.DSMT4">
                  <p:embed/>
                </p:oleObj>
              </mc:Choice>
              <mc:Fallback>
                <p:oleObj name="Equation" r:id="rId7" imgW="634680" imgH="431640" progId="Equation.DSMT4">
                  <p:embed/>
                  <p:pic>
                    <p:nvPicPr>
                      <p:cNvPr id="307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5572125"/>
                        <a:ext cx="13589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785813" y="3714750"/>
            <a:ext cx="3101975" cy="1714500"/>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pic>
        <p:nvPicPr>
          <p:cNvPr id="30733" name="Picture 10" descr="Einstein_and_deSitter.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57688" y="1143000"/>
            <a:ext cx="4500562"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429125" y="5072063"/>
            <a:ext cx="4572000" cy="12319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rPr>
              <a:t>Albert Einstein and Willem de Sitter discussing the Universe. In 1932 they published a paper together on the Einstein-de Sitter universe, which is a model with flat geometry containing matter as the only significant substance</a:t>
            </a:r>
            <a:r>
              <a:rPr kumimoji="0" lang="en-US" sz="1800" b="0" i="0" u="none" strike="noStrike" kern="1200" cap="none" spc="0" normalizeH="0" baseline="0" noProof="0" dirty="0">
                <a:ln>
                  <a:noFill/>
                </a:ln>
                <a:solidFill>
                  <a:prstClr val="white"/>
                </a:solidFill>
                <a:effectLst/>
                <a:uLnTx/>
                <a:uFillTx/>
                <a:latin typeface="Arial" charset="0"/>
                <a:ea typeface="+mn-ea"/>
                <a:cs typeface="+mn-cs"/>
              </a:rPr>
              <a:t>.</a:t>
            </a:r>
          </a:p>
        </p:txBody>
      </p:sp>
      <p:graphicFrame>
        <p:nvGraphicFramePr>
          <p:cNvPr id="30725" name="Object 12"/>
          <p:cNvGraphicFramePr>
            <a:graphicFrameLocks noChangeAspect="1"/>
          </p:cNvGraphicFramePr>
          <p:nvPr/>
        </p:nvGraphicFramePr>
        <p:xfrm>
          <a:off x="2428875" y="1571625"/>
          <a:ext cx="804863" cy="403225"/>
        </p:xfrm>
        <a:graphic>
          <a:graphicData uri="http://schemas.openxmlformats.org/presentationml/2006/ole">
            <mc:AlternateContent xmlns:mc="http://schemas.openxmlformats.org/markup-compatibility/2006">
              <mc:Choice xmlns:v="urn:schemas-microsoft-com:vml" Requires="v">
                <p:oleObj spid="_x0000_s262279" name="Equation" r:id="rId10" imgW="355320" imgH="177480" progId="Equation.DSMT4">
                  <p:embed/>
                </p:oleObj>
              </mc:Choice>
              <mc:Fallback>
                <p:oleObj name="Equation" r:id="rId10" imgW="355320" imgH="177480" progId="Equation.DSMT4">
                  <p:embed/>
                  <p:pic>
                    <p:nvPicPr>
                      <p:cNvPr id="30725"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875" y="1571625"/>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ight Brace 12"/>
          <p:cNvSpPr/>
          <p:nvPr/>
        </p:nvSpPr>
        <p:spPr>
          <a:xfrm>
            <a:off x="2000250" y="1357313"/>
            <a:ext cx="214313" cy="8572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30726" name="Object 13"/>
          <p:cNvGraphicFramePr>
            <a:graphicFrameLocks noChangeAspect="1"/>
          </p:cNvGraphicFramePr>
          <p:nvPr/>
        </p:nvGraphicFramePr>
        <p:xfrm>
          <a:off x="1571625" y="2786063"/>
          <a:ext cx="2451100" cy="590550"/>
        </p:xfrm>
        <a:graphic>
          <a:graphicData uri="http://schemas.openxmlformats.org/presentationml/2006/ole">
            <mc:AlternateContent xmlns:mc="http://schemas.openxmlformats.org/markup-compatibility/2006">
              <mc:Choice xmlns:v="urn:schemas-microsoft-com:vml" Requires="v">
                <p:oleObj spid="_x0000_s262280" name="Equation" r:id="rId12" imgW="1638000" imgH="393480" progId="Equation.DSMT4">
                  <p:embed/>
                </p:oleObj>
              </mc:Choice>
              <mc:Fallback>
                <p:oleObj name="Equation" r:id="rId12" imgW="1638000" imgH="393480" progId="Equation.DSMT4">
                  <p:embed/>
                  <p:pic>
                    <p:nvPicPr>
                      <p:cNvPr id="30726"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625" y="2786063"/>
                        <a:ext cx="24511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2928938"/>
            <a:ext cx="1071562" cy="3698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FRW:</a:t>
            </a:r>
          </a:p>
        </p:txBody>
      </p:sp>
      <p:sp>
        <p:nvSpPr>
          <p:cNvPr id="15" name="TextBox 14"/>
          <p:cNvSpPr txBox="1"/>
          <p:nvPr/>
        </p:nvSpPr>
        <p:spPr>
          <a:xfrm>
            <a:off x="785813" y="5929313"/>
            <a:ext cx="1643062"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onstantia"/>
                <a:ea typeface="+mn-ea"/>
                <a:cs typeface="+mn-cs"/>
              </a:rPr>
              <a:t>EdS</a:t>
            </a:r>
            <a:r>
              <a:rPr kumimoji="0" lang="en-US" sz="1600" b="0" i="0" u="none" strike="noStrike" kern="1200" cap="none" spc="0" normalizeH="0" baseline="0" noProof="0" dirty="0">
                <a:ln>
                  <a:noFill/>
                </a:ln>
                <a:solidFill>
                  <a:prstClr val="white"/>
                </a:solidFill>
                <a:effectLst/>
                <a:uLnTx/>
                <a:uFillTx/>
                <a:latin typeface="Constantia"/>
                <a:ea typeface="+mn-ea"/>
                <a:cs typeface="+mn-cs"/>
              </a:rPr>
              <a:t> Universe:</a:t>
            </a:r>
          </a:p>
        </p:txBody>
      </p:sp>
      <p:sp>
        <p:nvSpPr>
          <p:cNvPr id="17" name="Rectangle 3"/>
          <p:cNvSpPr>
            <a:spLocks noChangeArrowheads="1"/>
          </p:cNvSpPr>
          <p:nvPr/>
        </p:nvSpPr>
        <p:spPr bwMode="auto">
          <a:xfrm>
            <a:off x="2357438" y="5500688"/>
            <a:ext cx="1530350" cy="1081087"/>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780589278"/>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p:nvPr/>
        </p:nvSpPr>
        <p:spPr>
          <a:xfrm>
            <a:off x="4214813" y="1143000"/>
            <a:ext cx="4214812" cy="5572125"/>
          </a:xfrm>
          <a:prstGeom prst="rect">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 name="Rectangle 3"/>
          <p:cNvSpPr>
            <a:spLocks noChangeArrowheads="1"/>
          </p:cNvSpPr>
          <p:nvPr/>
        </p:nvSpPr>
        <p:spPr bwMode="auto">
          <a:xfrm>
            <a:off x="571500" y="3500438"/>
            <a:ext cx="3571875" cy="3214687"/>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9" name="Rectangle 3"/>
          <p:cNvSpPr>
            <a:spLocks noChangeArrowheads="1"/>
          </p:cNvSpPr>
          <p:nvPr/>
        </p:nvSpPr>
        <p:spPr bwMode="auto">
          <a:xfrm>
            <a:off x="571500" y="1143000"/>
            <a:ext cx="3571875"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214478" y="-500090"/>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Free Expanding "Milne" Universe</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31746" name="Object 5"/>
          <p:cNvGraphicFramePr>
            <a:graphicFrameLocks noChangeAspect="1"/>
          </p:cNvGraphicFramePr>
          <p:nvPr/>
        </p:nvGraphicFramePr>
        <p:xfrm>
          <a:off x="1214438" y="3786188"/>
          <a:ext cx="2308225" cy="1544637"/>
        </p:xfrm>
        <a:graphic>
          <a:graphicData uri="http://schemas.openxmlformats.org/presentationml/2006/ole">
            <mc:AlternateContent xmlns:mc="http://schemas.openxmlformats.org/markup-compatibility/2006">
              <mc:Choice xmlns:v="urn:schemas-microsoft-com:vml" Requires="v">
                <p:oleObj spid="_x0000_s263300" name="Equation" r:id="rId3" imgW="761760" imgH="507960" progId="Equation.DSMT4">
                  <p:embed/>
                </p:oleObj>
              </mc:Choice>
              <mc:Fallback>
                <p:oleObj name="Equation" r:id="rId3" imgW="761760" imgH="507960" progId="Equation.DSMT4">
                  <p:embed/>
                  <p:pic>
                    <p:nvPicPr>
                      <p:cNvPr id="3174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786188"/>
                        <a:ext cx="2308225"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742950" y="1285875"/>
          <a:ext cx="1279525" cy="1025525"/>
        </p:xfrm>
        <a:graphic>
          <a:graphicData uri="http://schemas.openxmlformats.org/presentationml/2006/ole">
            <mc:AlternateContent xmlns:mc="http://schemas.openxmlformats.org/markup-compatibility/2006">
              <mc:Choice xmlns:v="urn:schemas-microsoft-com:vml" Requires="v">
                <p:oleObj spid="_x0000_s263301" name="Equation" r:id="rId5" imgW="571320" imgH="457200" progId="Equation.DSMT4">
                  <p:embed/>
                </p:oleObj>
              </mc:Choice>
              <mc:Fallback>
                <p:oleObj name="Equation" r:id="rId5" imgW="571320" imgH="457200" progId="Equation.DSMT4">
                  <p:embed/>
                  <p:pic>
                    <p:nvPicPr>
                      <p:cNvPr id="317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 y="1285875"/>
                        <a:ext cx="1279525"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2643188" y="5572125"/>
          <a:ext cx="1087437" cy="928688"/>
        </p:xfrm>
        <a:graphic>
          <a:graphicData uri="http://schemas.openxmlformats.org/presentationml/2006/ole">
            <mc:AlternateContent xmlns:mc="http://schemas.openxmlformats.org/markup-compatibility/2006">
              <mc:Choice xmlns:v="urn:schemas-microsoft-com:vml" Requires="v">
                <p:oleObj spid="_x0000_s263302" name="Equation" r:id="rId7" imgW="507960" imgH="431640" progId="Equation.DSMT4">
                  <p:embed/>
                </p:oleObj>
              </mc:Choice>
              <mc:Fallback>
                <p:oleObj name="Equation" r:id="rId7" imgW="507960" imgH="431640" progId="Equation.DSMT4">
                  <p:embed/>
                  <p:pic>
                    <p:nvPicPr>
                      <p:cNvPr id="3174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188" y="5572125"/>
                        <a:ext cx="1087437"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2343150" y="1571625"/>
          <a:ext cx="977900" cy="403225"/>
        </p:xfrm>
        <a:graphic>
          <a:graphicData uri="http://schemas.openxmlformats.org/presentationml/2006/ole">
            <mc:AlternateContent xmlns:mc="http://schemas.openxmlformats.org/markup-compatibility/2006">
              <mc:Choice xmlns:v="urn:schemas-microsoft-com:vml" Requires="v">
                <p:oleObj spid="_x0000_s263303" name="Equation" r:id="rId9" imgW="431640" imgH="177480" progId="Equation.DSMT4">
                  <p:embed/>
                </p:oleObj>
              </mc:Choice>
              <mc:Fallback>
                <p:oleObj name="Equation" r:id="rId9" imgW="431640" imgH="177480" progId="Equation.DSMT4">
                  <p:embed/>
                  <p:pic>
                    <p:nvPicPr>
                      <p:cNvPr id="3174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1571625"/>
                        <a:ext cx="9779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ight Brace 12"/>
          <p:cNvSpPr/>
          <p:nvPr/>
        </p:nvSpPr>
        <p:spPr>
          <a:xfrm>
            <a:off x="2000250" y="1357313"/>
            <a:ext cx="214313" cy="8572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31750" name="Object 6"/>
          <p:cNvGraphicFramePr>
            <a:graphicFrameLocks noChangeAspect="1"/>
          </p:cNvGraphicFramePr>
          <p:nvPr/>
        </p:nvGraphicFramePr>
        <p:xfrm>
          <a:off x="1643063" y="2714625"/>
          <a:ext cx="1541462" cy="685800"/>
        </p:xfrm>
        <a:graphic>
          <a:graphicData uri="http://schemas.openxmlformats.org/presentationml/2006/ole">
            <mc:AlternateContent xmlns:mc="http://schemas.openxmlformats.org/markup-compatibility/2006">
              <mc:Choice xmlns:v="urn:schemas-microsoft-com:vml" Requires="v">
                <p:oleObj spid="_x0000_s263304" name="Equation" r:id="rId11" imgW="1028520" imgH="457200" progId="Equation.DSMT4">
                  <p:embed/>
                </p:oleObj>
              </mc:Choice>
              <mc:Fallback>
                <p:oleObj name="Equation" r:id="rId11" imgW="1028520" imgH="457200" progId="Equation.DSMT4">
                  <p:embed/>
                  <p:pic>
                    <p:nvPicPr>
                      <p:cNvPr id="3175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3063" y="2714625"/>
                        <a:ext cx="154146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2928938"/>
            <a:ext cx="1071562" cy="3698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FRW:</a:t>
            </a:r>
          </a:p>
        </p:txBody>
      </p:sp>
      <p:sp>
        <p:nvSpPr>
          <p:cNvPr id="15" name="TextBox 14"/>
          <p:cNvSpPr txBox="1"/>
          <p:nvPr/>
        </p:nvSpPr>
        <p:spPr>
          <a:xfrm>
            <a:off x="785813" y="5929313"/>
            <a:ext cx="2071687"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Empty Universe:</a:t>
            </a:r>
          </a:p>
        </p:txBody>
      </p:sp>
      <p:pic>
        <p:nvPicPr>
          <p:cNvPr id="31760" name="Picture 12" descr="Universe_expansi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86250" y="1643063"/>
            <a:ext cx="40719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286000" y="2143125"/>
            <a:ext cx="2214563"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rPr>
              <a:t>Empty space is curved</a:t>
            </a:r>
          </a:p>
        </p:txBody>
      </p:sp>
      <p:sp>
        <p:nvSpPr>
          <p:cNvPr id="20" name="Rectangle 3"/>
          <p:cNvSpPr>
            <a:spLocks noChangeArrowheads="1"/>
          </p:cNvSpPr>
          <p:nvPr/>
        </p:nvSpPr>
        <p:spPr bwMode="auto">
          <a:xfrm>
            <a:off x="2357438" y="5500688"/>
            <a:ext cx="1530350" cy="1081087"/>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1" name="Rectangle 3"/>
          <p:cNvSpPr>
            <a:spLocks noChangeArrowheads="1"/>
          </p:cNvSpPr>
          <p:nvPr/>
        </p:nvSpPr>
        <p:spPr bwMode="auto">
          <a:xfrm>
            <a:off x="785813" y="3714750"/>
            <a:ext cx="3101975" cy="1714500"/>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775379899"/>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571500" y="3643313"/>
            <a:ext cx="3571875" cy="30003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9" name="Rectangle 3"/>
          <p:cNvSpPr>
            <a:spLocks noChangeArrowheads="1"/>
          </p:cNvSpPr>
          <p:nvPr/>
        </p:nvSpPr>
        <p:spPr bwMode="auto">
          <a:xfrm>
            <a:off x="571500" y="1285875"/>
            <a:ext cx="3571875" cy="164306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642910" y="-71462"/>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Expansion </a:t>
            </a:r>
            <a:br>
              <a:rPr sz="4600" b="1">
                <a:solidFill>
                  <a:schemeClr val="tx1"/>
                </a:solidFill>
              </a:rPr>
            </a:br>
            <a:r>
              <a:rPr sz="4600" b="1">
                <a:solidFill>
                  <a:schemeClr val="tx1"/>
                </a:solidFill>
              </a:rPr>
              <a:t>Radiation-dominated  Universe</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33794" name="Object 5"/>
          <p:cNvGraphicFramePr>
            <a:graphicFrameLocks noChangeAspect="1"/>
          </p:cNvGraphicFramePr>
          <p:nvPr/>
        </p:nvGraphicFramePr>
        <p:xfrm>
          <a:off x="1090613" y="3786188"/>
          <a:ext cx="2501900" cy="1544637"/>
        </p:xfrm>
        <a:graphic>
          <a:graphicData uri="http://schemas.openxmlformats.org/presentationml/2006/ole">
            <mc:AlternateContent xmlns:mc="http://schemas.openxmlformats.org/markup-compatibility/2006">
              <mc:Choice xmlns:v="urn:schemas-microsoft-com:vml" Requires="v">
                <p:oleObj spid="_x0000_s264350" name="Equation" r:id="rId3" imgW="825480" imgH="507960" progId="Equation.DSMT4">
                  <p:embed/>
                </p:oleObj>
              </mc:Choice>
              <mc:Fallback>
                <p:oleObj name="Equation" r:id="rId3" imgW="825480" imgH="507960" progId="Equation.DSMT4">
                  <p:embed/>
                  <p:pic>
                    <p:nvPicPr>
                      <p:cNvPr id="3379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3786188"/>
                        <a:ext cx="25019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714375" y="1357313"/>
          <a:ext cx="1392238" cy="1538287"/>
        </p:xfrm>
        <a:graphic>
          <a:graphicData uri="http://schemas.openxmlformats.org/presentationml/2006/ole">
            <mc:AlternateContent xmlns:mc="http://schemas.openxmlformats.org/markup-compatibility/2006">
              <mc:Choice xmlns:v="urn:schemas-microsoft-com:vml" Requires="v">
                <p:oleObj spid="_x0000_s264351" name="Equation" r:id="rId5" imgW="622080" imgH="685800" progId="Equation.DSMT4">
                  <p:embed/>
                </p:oleObj>
              </mc:Choice>
              <mc:Fallback>
                <p:oleObj name="Equation" r:id="rId5" imgW="622080" imgH="685800" progId="Equation.DSMT4">
                  <p:embed/>
                  <p:pic>
                    <p:nvPicPr>
                      <p:cNvPr id="3379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1357313"/>
                        <a:ext cx="1392238" cy="153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2428875" y="5572125"/>
          <a:ext cx="1358900" cy="928688"/>
        </p:xfrm>
        <a:graphic>
          <a:graphicData uri="http://schemas.openxmlformats.org/presentationml/2006/ole">
            <mc:AlternateContent xmlns:mc="http://schemas.openxmlformats.org/markup-compatibility/2006">
              <mc:Choice xmlns:v="urn:schemas-microsoft-com:vml" Requires="v">
                <p:oleObj spid="_x0000_s264352" name="Equation" r:id="rId7" imgW="634680" imgH="431640" progId="Equation.DSMT4">
                  <p:embed/>
                </p:oleObj>
              </mc:Choice>
              <mc:Fallback>
                <p:oleObj name="Equation" r:id="rId7" imgW="634680" imgH="431640" progId="Equation.DSMT4">
                  <p:embed/>
                  <p:pic>
                    <p:nvPicPr>
                      <p:cNvPr id="3379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5572125"/>
                        <a:ext cx="13589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785813" y="3714750"/>
            <a:ext cx="3101975" cy="1714500"/>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2" name="Rectangle 11"/>
          <p:cNvSpPr/>
          <p:nvPr/>
        </p:nvSpPr>
        <p:spPr>
          <a:xfrm>
            <a:off x="4357688" y="1928813"/>
            <a:ext cx="4572000" cy="123031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rPr>
              <a:t>In the very early Universe, the energy density is completely dominated by radiation. The dynamics of the very early Universe is therefore fully determined by the evolution of the radiation energy density: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graphicFrame>
        <p:nvGraphicFramePr>
          <p:cNvPr id="33797" name="Object 12"/>
          <p:cNvGraphicFramePr>
            <a:graphicFrameLocks noChangeAspect="1"/>
          </p:cNvGraphicFramePr>
          <p:nvPr/>
        </p:nvGraphicFramePr>
        <p:xfrm>
          <a:off x="2428875" y="1857375"/>
          <a:ext cx="804863" cy="403225"/>
        </p:xfrm>
        <a:graphic>
          <a:graphicData uri="http://schemas.openxmlformats.org/presentationml/2006/ole">
            <mc:AlternateContent xmlns:mc="http://schemas.openxmlformats.org/markup-compatibility/2006">
              <mc:Choice xmlns:v="urn:schemas-microsoft-com:vml" Requires="v">
                <p:oleObj spid="_x0000_s264353" name="Equation" r:id="rId9" imgW="355320" imgH="177480" progId="Equation.DSMT4">
                  <p:embed/>
                </p:oleObj>
              </mc:Choice>
              <mc:Fallback>
                <p:oleObj name="Equation" r:id="rId9" imgW="355320" imgH="177480" progId="Equation.DSMT4">
                  <p:embed/>
                  <p:pic>
                    <p:nvPicPr>
                      <p:cNvPr id="33797"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75" y="1857375"/>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ight Brace 12"/>
          <p:cNvSpPr/>
          <p:nvPr/>
        </p:nvSpPr>
        <p:spPr>
          <a:xfrm>
            <a:off x="2000250" y="1428750"/>
            <a:ext cx="214313" cy="128587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33798" name="Object 13"/>
          <p:cNvGraphicFramePr>
            <a:graphicFrameLocks noChangeAspect="1"/>
          </p:cNvGraphicFramePr>
          <p:nvPr/>
        </p:nvGraphicFramePr>
        <p:xfrm>
          <a:off x="1500188" y="3000375"/>
          <a:ext cx="2565400" cy="590550"/>
        </p:xfrm>
        <a:graphic>
          <a:graphicData uri="http://schemas.openxmlformats.org/presentationml/2006/ole">
            <mc:AlternateContent xmlns:mc="http://schemas.openxmlformats.org/markup-compatibility/2006">
              <mc:Choice xmlns:v="urn:schemas-microsoft-com:vml" Requires="v">
                <p:oleObj spid="_x0000_s264354" name="Equation" r:id="rId11" imgW="1714320" imgH="393480" progId="Equation.DSMT4">
                  <p:embed/>
                </p:oleObj>
              </mc:Choice>
              <mc:Fallback>
                <p:oleObj name="Equation" r:id="rId11" imgW="1714320" imgH="393480" progId="Equation.DSMT4">
                  <p:embed/>
                  <p:pic>
                    <p:nvPicPr>
                      <p:cNvPr id="33798"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0188" y="3000375"/>
                        <a:ext cx="25654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3071813"/>
            <a:ext cx="1071562" cy="3698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FRW:</a:t>
            </a:r>
          </a:p>
        </p:txBody>
      </p:sp>
      <p:sp>
        <p:nvSpPr>
          <p:cNvPr id="15" name="TextBox 14"/>
          <p:cNvSpPr txBox="1"/>
          <p:nvPr/>
        </p:nvSpPr>
        <p:spPr>
          <a:xfrm>
            <a:off x="785813" y="5715000"/>
            <a:ext cx="1643062" cy="8302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Radiation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Universe:</a:t>
            </a:r>
          </a:p>
        </p:txBody>
      </p:sp>
      <p:sp>
        <p:nvSpPr>
          <p:cNvPr id="17" name="Rectangle 3"/>
          <p:cNvSpPr>
            <a:spLocks noChangeArrowheads="1"/>
          </p:cNvSpPr>
          <p:nvPr/>
        </p:nvSpPr>
        <p:spPr bwMode="auto">
          <a:xfrm>
            <a:off x="2357438" y="5500688"/>
            <a:ext cx="1530350" cy="1081087"/>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33799" name="Object 7"/>
          <p:cNvGraphicFramePr>
            <a:graphicFrameLocks noChangeAspect="1"/>
          </p:cNvGraphicFramePr>
          <p:nvPr/>
        </p:nvGraphicFramePr>
        <p:xfrm>
          <a:off x="5857875" y="2928938"/>
          <a:ext cx="1235075" cy="590550"/>
        </p:xfrm>
        <a:graphic>
          <a:graphicData uri="http://schemas.openxmlformats.org/presentationml/2006/ole">
            <mc:AlternateContent xmlns:mc="http://schemas.openxmlformats.org/markup-compatibility/2006">
              <mc:Choice xmlns:v="urn:schemas-microsoft-com:vml" Requires="v">
                <p:oleObj spid="_x0000_s264355" name="Equation" r:id="rId13" imgW="825480" imgH="393480" progId="Equation.DSMT4">
                  <p:embed/>
                </p:oleObj>
              </mc:Choice>
              <mc:Fallback>
                <p:oleObj name="Equation" r:id="rId13" imgW="825480" imgH="393480" progId="Equation.DSMT4">
                  <p:embed/>
                  <p:pic>
                    <p:nvPicPr>
                      <p:cNvPr id="3379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7875" y="2928938"/>
                        <a:ext cx="123507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3811" name="Picture 18" descr="big-bang.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57688" y="3643313"/>
            <a:ext cx="44053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4357688" y="3643313"/>
            <a:ext cx="4429125" cy="2643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1" name="Right Arrow 20"/>
          <p:cNvSpPr/>
          <p:nvPr/>
        </p:nvSpPr>
        <p:spPr>
          <a:xfrm rot="10800000">
            <a:off x="4572000" y="3143250"/>
            <a:ext cx="977900" cy="1984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760871906"/>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377545" y="1640721"/>
            <a:ext cx="9720263" cy="3721019"/>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Dynamics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FRW  Universe</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459212179"/>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642938" y="3929063"/>
            <a:ext cx="3571875" cy="2643187"/>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9" name="Rectangle 3"/>
          <p:cNvSpPr>
            <a:spLocks noChangeArrowheads="1"/>
          </p:cNvSpPr>
          <p:nvPr/>
        </p:nvSpPr>
        <p:spPr bwMode="auto">
          <a:xfrm>
            <a:off x="571500" y="1143000"/>
            <a:ext cx="3571875"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857288" y="-500090"/>
            <a:ext cx="10117138" cy="1371600"/>
          </a:xfrm>
        </p:spPr>
        <p:txBody>
          <a:bodyPr/>
          <a:lstStyle/>
          <a:p>
            <a:pPr eaLnBrk="1" fontAlgn="auto" hangingPunct="1">
              <a:spcAft>
                <a:spcPts val="0"/>
              </a:spcAft>
              <a:defRPr/>
            </a:pPr>
            <a:r>
              <a:rPr sz="3600" b="1">
                <a:solidFill>
                  <a:schemeClr val="tx1"/>
                </a:solidFill>
              </a:rPr>
              <a:t>               </a:t>
            </a:r>
            <a:r>
              <a:rPr sz="4600" b="1">
                <a:solidFill>
                  <a:schemeClr val="tx1"/>
                </a:solidFill>
              </a:rPr>
              <a:t>         De Sitter Expansion</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32770" name="Object 5"/>
          <p:cNvGraphicFramePr>
            <a:graphicFrameLocks noChangeAspect="1"/>
          </p:cNvGraphicFramePr>
          <p:nvPr/>
        </p:nvGraphicFramePr>
        <p:xfrm>
          <a:off x="928688" y="4429125"/>
          <a:ext cx="2921000" cy="785813"/>
        </p:xfrm>
        <a:graphic>
          <a:graphicData uri="http://schemas.openxmlformats.org/presentationml/2006/ole">
            <mc:AlternateContent xmlns:mc="http://schemas.openxmlformats.org/markup-compatibility/2006">
              <mc:Choice xmlns:v="urn:schemas-microsoft-com:vml" Requires="v">
                <p:oleObj spid="_x0000_s265322" name="Equation" r:id="rId3" imgW="850680" imgH="228600" progId="Equation.DSMT4">
                  <p:embed/>
                </p:oleObj>
              </mc:Choice>
              <mc:Fallback>
                <p:oleObj name="Equation" r:id="rId3" imgW="850680" imgH="228600" progId="Equation.DSMT4">
                  <p:embed/>
                  <p:pic>
                    <p:nvPicPr>
                      <p:cNvPr id="3277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4429125"/>
                        <a:ext cx="2921000"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842963" y="1285875"/>
          <a:ext cx="1079500" cy="1025525"/>
        </p:xfrm>
        <a:graphic>
          <a:graphicData uri="http://schemas.openxmlformats.org/presentationml/2006/ole">
            <mc:AlternateContent xmlns:mc="http://schemas.openxmlformats.org/markup-compatibility/2006">
              <mc:Choice xmlns:v="urn:schemas-microsoft-com:vml" Requires="v">
                <p:oleObj spid="_x0000_s265323" name="Equation" r:id="rId5" imgW="482400" imgH="457200" progId="Equation.DSMT4">
                  <p:embed/>
                </p:oleObj>
              </mc:Choice>
              <mc:Fallback>
                <p:oleObj name="Equation" r:id="rId5" imgW="482400" imgH="457200" progId="Equation.DSMT4">
                  <p:embed/>
                  <p:pic>
                    <p:nvPicPr>
                      <p:cNvPr id="327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63" y="1285875"/>
                        <a:ext cx="10795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857250" y="4143375"/>
            <a:ext cx="3101975" cy="1357313"/>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32772" name="Object 6"/>
          <p:cNvGraphicFramePr>
            <a:graphicFrameLocks noChangeAspect="1"/>
          </p:cNvGraphicFramePr>
          <p:nvPr/>
        </p:nvGraphicFramePr>
        <p:xfrm>
          <a:off x="1428750" y="2571750"/>
          <a:ext cx="2622550" cy="1333500"/>
        </p:xfrm>
        <a:graphic>
          <a:graphicData uri="http://schemas.openxmlformats.org/presentationml/2006/ole">
            <mc:AlternateContent xmlns:mc="http://schemas.openxmlformats.org/markup-compatibility/2006">
              <mc:Choice xmlns:v="urn:schemas-microsoft-com:vml" Requires="v">
                <p:oleObj spid="_x0000_s265324" name="Equation" r:id="rId7" imgW="1752480" imgH="888840" progId="Equation.DSMT4">
                  <p:embed/>
                </p:oleObj>
              </mc:Choice>
              <mc:Fallback>
                <p:oleObj name="Equation" r:id="rId7" imgW="1752480" imgH="888840" progId="Equation.DSMT4">
                  <p:embed/>
                  <p:pic>
                    <p:nvPicPr>
                      <p:cNvPr id="3277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0" y="2571750"/>
                        <a:ext cx="262255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3429000"/>
            <a:ext cx="1071562" cy="3698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FRW:</a:t>
            </a:r>
          </a:p>
        </p:txBody>
      </p:sp>
      <p:sp>
        <p:nvSpPr>
          <p:cNvPr id="15" name="TextBox 14"/>
          <p:cNvSpPr txBox="1"/>
          <p:nvPr/>
        </p:nvSpPr>
        <p:spPr>
          <a:xfrm>
            <a:off x="857250" y="5857875"/>
            <a:ext cx="3357563"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De Sitter Universe:   infinitely old</a:t>
            </a:r>
          </a:p>
        </p:txBody>
      </p:sp>
      <p:graphicFrame>
        <p:nvGraphicFramePr>
          <p:cNvPr id="32773" name="Object 7"/>
          <p:cNvGraphicFramePr>
            <a:graphicFrameLocks noChangeAspect="1"/>
          </p:cNvGraphicFramePr>
          <p:nvPr/>
        </p:nvGraphicFramePr>
        <p:xfrm>
          <a:off x="2428875" y="1571625"/>
          <a:ext cx="804863" cy="403225"/>
        </p:xfrm>
        <a:graphic>
          <a:graphicData uri="http://schemas.openxmlformats.org/presentationml/2006/ole">
            <mc:AlternateContent xmlns:mc="http://schemas.openxmlformats.org/markup-compatibility/2006">
              <mc:Choice xmlns:v="urn:schemas-microsoft-com:vml" Requires="v">
                <p:oleObj spid="_x0000_s265325" name="Equation" r:id="rId9" imgW="355320" imgH="177480" progId="Equation.DSMT4">
                  <p:embed/>
                </p:oleObj>
              </mc:Choice>
              <mc:Fallback>
                <p:oleObj name="Equation" r:id="rId9" imgW="355320" imgH="177480" progId="Equation.DSMT4">
                  <p:embed/>
                  <p:pic>
                    <p:nvPicPr>
                      <p:cNvPr id="3277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75" y="1571625"/>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Right Brace 21"/>
          <p:cNvSpPr/>
          <p:nvPr/>
        </p:nvSpPr>
        <p:spPr>
          <a:xfrm>
            <a:off x="2000250" y="1357313"/>
            <a:ext cx="214313" cy="8572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pic>
        <p:nvPicPr>
          <p:cNvPr id="32783" name="Picture 22" descr="ImageDisplay.php.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29125" y="1143000"/>
            <a:ext cx="3643313"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4429125" y="5715000"/>
            <a:ext cx="4572000" cy="73818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rPr>
              <a:t>Willem de Sitter   (1872-1934; </a:t>
            </a:r>
            <a:r>
              <a:rPr kumimoji="0" lang="en-US" sz="1400" b="0" i="0" u="none" strike="noStrike" kern="1200" cap="none" spc="0" normalizeH="0" baseline="0" noProof="0" dirty="0" err="1">
                <a:ln>
                  <a:noFill/>
                </a:ln>
                <a:solidFill>
                  <a:prstClr val="white"/>
                </a:solidFill>
                <a:effectLst/>
                <a:uLnTx/>
                <a:uFillTx/>
                <a:latin typeface="Constantia"/>
                <a:ea typeface="+mn-ea"/>
                <a:cs typeface="+mn-cs"/>
              </a:rPr>
              <a:t>Sneek</a:t>
            </a:r>
            <a:r>
              <a:rPr kumimoji="0" lang="en-US" sz="1400" b="0" i="0" u="none" strike="noStrike" kern="1200" cap="none" spc="0" normalizeH="0" baseline="0" noProof="0" dirty="0">
                <a:ln>
                  <a:noFill/>
                </a:ln>
                <a:solidFill>
                  <a:prstClr val="white"/>
                </a:solidFill>
                <a:effectLst/>
                <a:uLnTx/>
                <a:uFillTx/>
                <a:latin typeface="Constantia"/>
                <a:ea typeface="+mn-ea"/>
                <a:cs typeface="+mn-cs"/>
              </a:rPr>
              <a:t>-Leiden)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rPr>
              <a:t>director  Leiden Observatory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rPr>
              <a:t>alma mater:  Groningen University  </a:t>
            </a:r>
          </a:p>
        </p:txBody>
      </p:sp>
    </p:spTree>
    <p:extLst>
      <p:ext uri="{BB962C8B-B14F-4D97-AF65-F5344CB8AC3E}">
        <p14:creationId xmlns:p14="http://schemas.microsoft.com/office/powerpoint/2010/main" val="3612097647"/>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Layer>
                </a14:imgProps>
              </a:ext>
              <a:ext uri="{28A0092B-C50C-407E-A947-70E740481C1C}">
                <a14:useLocalDpi xmlns:a14="http://schemas.microsoft.com/office/drawing/2010/main" val="0"/>
              </a:ext>
            </a:extLst>
          </a:blip>
          <a:stretch>
            <a:fillRect/>
          </a:stretch>
        </p:blipFill>
        <p:spPr>
          <a:xfrm>
            <a:off x="0" y="32543"/>
            <a:ext cx="9468544" cy="7120345"/>
          </a:xfrm>
          <a:prstGeom prst="rect">
            <a:avLst/>
          </a:prstGeom>
        </p:spPr>
      </p:pic>
      <p:sp>
        <p:nvSpPr>
          <p:cNvPr id="16" name="Rectangle 3"/>
          <p:cNvSpPr>
            <a:spLocks noChangeArrowheads="1"/>
          </p:cNvSpPr>
          <p:nvPr/>
        </p:nvSpPr>
        <p:spPr bwMode="auto">
          <a:xfrm>
            <a:off x="736306" y="3929063"/>
            <a:ext cx="7529462" cy="2236241"/>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9" name="Rectangle 3"/>
          <p:cNvSpPr>
            <a:spLocks noChangeArrowheads="1"/>
          </p:cNvSpPr>
          <p:nvPr/>
        </p:nvSpPr>
        <p:spPr bwMode="auto">
          <a:xfrm>
            <a:off x="755576" y="1052736"/>
            <a:ext cx="7529462"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857288" y="-500090"/>
            <a:ext cx="10117138" cy="1371600"/>
          </a:xfrm>
        </p:spPr>
        <p:txBody>
          <a:bodyPr/>
          <a:lstStyle/>
          <a:p>
            <a:pPr eaLnBrk="1" fontAlgn="auto" hangingPunct="1">
              <a:spcAft>
                <a:spcPts val="0"/>
              </a:spcAft>
              <a:defRPr/>
            </a:pPr>
            <a:r>
              <a:rPr sz="3600" b="1" dirty="0">
                <a:solidFill>
                  <a:schemeClr val="tx1"/>
                </a:solidFill>
              </a:rPr>
              <a:t>               </a:t>
            </a:r>
            <a:r>
              <a:rPr sz="4600" b="1" dirty="0">
                <a:solidFill>
                  <a:schemeClr val="tx1"/>
                </a:solidFill>
              </a:rPr>
              <a:t> General Flat FRW Universe</a:t>
            </a:r>
          </a:p>
        </p:txBody>
      </p:sp>
      <p:graphicFrame>
        <p:nvGraphicFramePr>
          <p:cNvPr id="32770" name="Object 5"/>
          <p:cNvGraphicFramePr>
            <a:graphicFrameLocks noChangeAspect="1"/>
          </p:cNvGraphicFramePr>
          <p:nvPr/>
        </p:nvGraphicFramePr>
        <p:xfrm>
          <a:off x="3008560" y="4409203"/>
          <a:ext cx="2484438" cy="1135063"/>
        </p:xfrm>
        <a:graphic>
          <a:graphicData uri="http://schemas.openxmlformats.org/presentationml/2006/ole">
            <mc:AlternateContent xmlns:mc="http://schemas.openxmlformats.org/markup-compatibility/2006">
              <mc:Choice xmlns:v="urn:schemas-microsoft-com:vml" Requires="v">
                <p:oleObj spid="_x0000_s266317" name="Equation" r:id="rId5" imgW="723600" imgH="330120" progId="Equation.DSMT4">
                  <p:embed/>
                </p:oleObj>
              </mc:Choice>
              <mc:Fallback>
                <p:oleObj name="Equation" r:id="rId5" imgW="723600" imgH="330120" progId="Equation.DSMT4">
                  <p:embed/>
                  <p:pic>
                    <p:nvPicPr>
                      <p:cNvPr id="32770" name="Object 5"/>
                      <p:cNvPicPr>
                        <a:picLocks noChangeAspect="1" noChangeArrowheads="1"/>
                      </p:cNvPicPr>
                      <p:nvPr/>
                    </p:nvPicPr>
                    <p:blipFill>
                      <a:blip r:embed="rId6"/>
                      <a:srcRect/>
                      <a:stretch>
                        <a:fillRect/>
                      </a:stretch>
                    </p:blipFill>
                    <p:spPr bwMode="auto">
                      <a:xfrm>
                        <a:off x="3008560" y="4409203"/>
                        <a:ext cx="248443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2699792" y="4298079"/>
            <a:ext cx="3101975" cy="1357313"/>
          </a:xfrm>
          <a:prstGeom prst="rect">
            <a:avLst/>
          </a:prstGeom>
          <a:no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4" name="TextBox 13"/>
          <p:cNvSpPr txBox="1"/>
          <p:nvPr/>
        </p:nvSpPr>
        <p:spPr>
          <a:xfrm>
            <a:off x="3952680" y="3429000"/>
            <a:ext cx="1071562" cy="3698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FRW:</a:t>
            </a:r>
          </a:p>
        </p:txBody>
      </p:sp>
      <p:graphicFrame>
        <p:nvGraphicFramePr>
          <p:cNvPr id="32773" name="Object 7"/>
          <p:cNvGraphicFramePr>
            <a:graphicFrameLocks noChangeAspect="1"/>
          </p:cNvGraphicFramePr>
          <p:nvPr/>
        </p:nvGraphicFramePr>
        <p:xfrm>
          <a:off x="3978900" y="1196752"/>
          <a:ext cx="804863" cy="403225"/>
        </p:xfrm>
        <a:graphic>
          <a:graphicData uri="http://schemas.openxmlformats.org/presentationml/2006/ole">
            <mc:AlternateContent xmlns:mc="http://schemas.openxmlformats.org/markup-compatibility/2006">
              <mc:Choice xmlns:v="urn:schemas-microsoft-com:vml" Requires="v">
                <p:oleObj spid="_x0000_s266318" name="Equation" r:id="rId7" imgW="355320" imgH="177480" progId="Equation.DSMT4">
                  <p:embed/>
                </p:oleObj>
              </mc:Choice>
              <mc:Fallback>
                <p:oleObj name="Equation" r:id="rId7" imgW="355320" imgH="177480" progId="Equation.DSMT4">
                  <p:embed/>
                  <p:pic>
                    <p:nvPicPr>
                      <p:cNvPr id="3277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8900" y="1196752"/>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1714500" y="1731392"/>
          <a:ext cx="5670550" cy="579437"/>
        </p:xfrm>
        <a:graphic>
          <a:graphicData uri="http://schemas.openxmlformats.org/presentationml/2006/ole">
            <mc:AlternateContent xmlns:mc="http://schemas.openxmlformats.org/markup-compatibility/2006">
              <mc:Choice xmlns:v="urn:schemas-microsoft-com:vml" Requires="v">
                <p:oleObj spid="_x0000_s266319" name="Equation" r:id="rId9" imgW="2361960" imgH="241200" progId="Equation.DSMT4">
                  <p:embed/>
                </p:oleObj>
              </mc:Choice>
              <mc:Fallback>
                <p:oleObj name="Equation" r:id="rId9" imgW="2361960" imgH="241200" progId="Equation.DSMT4">
                  <p:embed/>
                  <p:pic>
                    <p:nvPicPr>
                      <p:cNvPr id="2" name="Object 1"/>
                      <p:cNvPicPr>
                        <a:picLocks noChangeAspect="1" noChangeArrowheads="1"/>
                      </p:cNvPicPr>
                      <p:nvPr/>
                    </p:nvPicPr>
                    <p:blipFill>
                      <a:blip r:embed="rId10"/>
                      <a:srcRect/>
                      <a:stretch>
                        <a:fillRect/>
                      </a:stretch>
                    </p:blipFill>
                    <p:spPr bwMode="auto">
                      <a:xfrm>
                        <a:off x="1714500" y="1731392"/>
                        <a:ext cx="56705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6064633"/>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267008" y="1989138"/>
            <a:ext cx="8713788" cy="3095625"/>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396552" y="1484784"/>
            <a:ext cx="9720263" cy="480182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lang="en-US" sz="5000" b="1" dirty="0">
                <a:solidFill>
                  <a:srgbClr val="FFFFD9"/>
                </a:solidFill>
                <a:effectLst>
                  <a:outerShdw blurRad="38100" dist="38100" dir="2700000" algn="tl">
                    <a:srgbClr val="000000"/>
                  </a:outerShdw>
                </a:effectLst>
                <a:latin typeface="Arial"/>
              </a:rPr>
              <a:t>Evolving</a:t>
            </a:r>
          </a:p>
          <a:p>
            <a:pPr marL="0" marR="0" lvl="0" indent="0" algn="ctr" defTabSz="914400" rtl="0" eaLnBrk="1" fontAlgn="base" latinLnBrk="0" hangingPunct="1">
              <a:lnSpc>
                <a:spcPct val="50000"/>
              </a:lnSpc>
              <a:spcBef>
                <a:spcPct val="50000"/>
              </a:spcBef>
              <a:spcAft>
                <a:spcPct val="0"/>
              </a:spcAft>
              <a:buClrTx/>
              <a:buSzTx/>
              <a:buFontTx/>
              <a:buNone/>
              <a:tabLst/>
              <a:defRPr/>
            </a:pPr>
            <a:endParaRPr lang="en-US" sz="5000" b="1" dirty="0">
              <a:solidFill>
                <a:srgbClr val="FFFFD9"/>
              </a:solidFill>
              <a:effectLst>
                <a:outerShdw blurRad="38100" dist="38100" dir="2700000" algn="tl">
                  <a:srgbClr val="000000"/>
                </a:outerShdw>
              </a:effectLst>
              <a:latin typeface="Arial"/>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5000" b="1" dirty="0">
                <a:solidFill>
                  <a:srgbClr val="FFFFD9"/>
                </a:solidFill>
                <a:effectLst>
                  <a:outerShdw blurRad="38100" dist="38100" dir="2700000" algn="tl">
                    <a:srgbClr val="000000"/>
                  </a:outerShdw>
                </a:effectLst>
                <a:latin typeface="Arial"/>
              </a:rPr>
              <a:t>Cosmic Composition</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5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5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14224001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8" name="Content Placeholder 3" descr="frw.aexp.rh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0"/>
            <a:ext cx="8734425" cy="6858000"/>
          </a:xfrm>
        </p:spPr>
      </p:pic>
      <p:sp>
        <p:nvSpPr>
          <p:cNvPr id="3" name="TextBox 2"/>
          <p:cNvSpPr txBox="1"/>
          <p:nvPr/>
        </p:nvSpPr>
        <p:spPr>
          <a:xfrm>
            <a:off x="5572125" y="2786063"/>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onstantia"/>
                <a:ea typeface="+mn-ea"/>
                <a:cs typeface="+mn-cs"/>
              </a:rPr>
              <a:t>matter</a:t>
            </a:r>
          </a:p>
        </p:txBody>
      </p:sp>
      <p:sp>
        <p:nvSpPr>
          <p:cNvPr id="4" name="TextBox 3"/>
          <p:cNvSpPr txBox="1"/>
          <p:nvPr/>
        </p:nvSpPr>
        <p:spPr>
          <a:xfrm>
            <a:off x="4643438" y="3500438"/>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onstantia"/>
                <a:ea typeface="+mn-ea"/>
                <a:cs typeface="+mn-cs"/>
              </a:rPr>
              <a:t>radiation</a:t>
            </a:r>
          </a:p>
        </p:txBody>
      </p:sp>
      <p:sp>
        <p:nvSpPr>
          <p:cNvPr id="5" name="TextBox 4"/>
          <p:cNvSpPr txBox="1"/>
          <p:nvPr/>
        </p:nvSpPr>
        <p:spPr>
          <a:xfrm>
            <a:off x="1714500" y="457200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99"/>
                </a:solidFill>
                <a:effectLst/>
                <a:uLnTx/>
                <a:uFillTx/>
                <a:latin typeface="Constantia"/>
                <a:ea typeface="+mn-ea"/>
                <a:cs typeface="+mn-cs"/>
              </a:rPr>
              <a:t>dark energy</a:t>
            </a:r>
          </a:p>
        </p:txBody>
      </p:sp>
      <p:sp>
        <p:nvSpPr>
          <p:cNvPr id="6" name="Rectangle 5"/>
          <p:cNvSpPr/>
          <p:nvPr/>
        </p:nvSpPr>
        <p:spPr>
          <a:xfrm>
            <a:off x="142875" y="2786063"/>
            <a:ext cx="642938" cy="1000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1986" name="Object 5"/>
          <p:cNvGraphicFramePr>
            <a:graphicFrameLocks noChangeAspect="1"/>
          </p:cNvGraphicFramePr>
          <p:nvPr/>
        </p:nvGraphicFramePr>
        <p:xfrm>
          <a:off x="142875" y="928688"/>
          <a:ext cx="642938" cy="749300"/>
        </p:xfrm>
        <a:graphic>
          <a:graphicData uri="http://schemas.openxmlformats.org/presentationml/2006/ole">
            <mc:AlternateContent xmlns:mc="http://schemas.openxmlformats.org/markup-compatibility/2006">
              <mc:Choice xmlns:v="urn:schemas-microsoft-com:vml" Requires="v">
                <p:oleObj spid="_x0000_s268315" name="Equation" r:id="rId4" imgW="380880" imgH="444240" progId="Equation.DSMT4">
                  <p:embed/>
                </p:oleObj>
              </mc:Choice>
              <mc:Fallback>
                <p:oleObj name="Equation" r:id="rId4" imgW="380880" imgH="444240" progId="Equation.DSMT4">
                  <p:embed/>
                  <p:pic>
                    <p:nvPicPr>
                      <p:cNvPr id="4198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928688"/>
                        <a:ext cx="642938"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ectangle 15"/>
          <p:cNvSpPr/>
          <p:nvPr/>
        </p:nvSpPr>
        <p:spPr>
          <a:xfrm>
            <a:off x="0" y="2643188"/>
            <a:ext cx="9144000"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8" name="TextBox 17"/>
          <p:cNvSpPr txBox="1"/>
          <p:nvPr/>
        </p:nvSpPr>
        <p:spPr>
          <a:xfrm>
            <a:off x="285750" y="3000375"/>
            <a:ext cx="9715500" cy="63023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onstantia"/>
                <a:ea typeface="+mn-ea"/>
                <a:cs typeface="+mn-cs"/>
              </a:rPr>
              <a:t>Density  Evolution Cosmic Components</a:t>
            </a:r>
          </a:p>
        </p:txBody>
      </p:sp>
    </p:spTree>
    <p:extLst>
      <p:ext uri="{BB962C8B-B14F-4D97-AF65-F5344CB8AC3E}">
        <p14:creationId xmlns:p14="http://schemas.microsoft.com/office/powerpoint/2010/main" val="256148670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2" name="Content Placeholder 3" descr="frw.aexp.rh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0"/>
            <a:ext cx="8734425" cy="6858000"/>
          </a:xfrm>
        </p:spPr>
      </p:pic>
      <p:sp>
        <p:nvSpPr>
          <p:cNvPr id="3" name="TextBox 2"/>
          <p:cNvSpPr txBox="1"/>
          <p:nvPr/>
        </p:nvSpPr>
        <p:spPr>
          <a:xfrm>
            <a:off x="5572125" y="2786063"/>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onstantia"/>
                <a:ea typeface="+mn-ea"/>
                <a:cs typeface="+mn-cs"/>
              </a:rPr>
              <a:t>matter</a:t>
            </a:r>
          </a:p>
        </p:txBody>
      </p:sp>
      <p:sp>
        <p:nvSpPr>
          <p:cNvPr id="4" name="TextBox 3"/>
          <p:cNvSpPr txBox="1"/>
          <p:nvPr/>
        </p:nvSpPr>
        <p:spPr>
          <a:xfrm>
            <a:off x="4643438" y="3500438"/>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onstantia"/>
                <a:ea typeface="+mn-ea"/>
                <a:cs typeface="+mn-cs"/>
              </a:rPr>
              <a:t>radiation</a:t>
            </a:r>
          </a:p>
        </p:txBody>
      </p:sp>
      <p:sp>
        <p:nvSpPr>
          <p:cNvPr id="5" name="TextBox 4"/>
          <p:cNvSpPr txBox="1"/>
          <p:nvPr/>
        </p:nvSpPr>
        <p:spPr>
          <a:xfrm>
            <a:off x="1714500" y="457200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99"/>
                </a:solidFill>
                <a:effectLst/>
                <a:uLnTx/>
                <a:uFillTx/>
                <a:latin typeface="Constantia"/>
                <a:ea typeface="+mn-ea"/>
                <a:cs typeface="+mn-cs"/>
              </a:rPr>
              <a:t>dark energy</a:t>
            </a:r>
          </a:p>
        </p:txBody>
      </p:sp>
      <p:sp>
        <p:nvSpPr>
          <p:cNvPr id="6" name="Rectangle 5"/>
          <p:cNvSpPr/>
          <p:nvPr/>
        </p:nvSpPr>
        <p:spPr>
          <a:xfrm>
            <a:off x="142875" y="2786063"/>
            <a:ext cx="642938" cy="1000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3010" name="Object 5"/>
          <p:cNvGraphicFramePr>
            <a:graphicFrameLocks noChangeAspect="1"/>
          </p:cNvGraphicFramePr>
          <p:nvPr/>
        </p:nvGraphicFramePr>
        <p:xfrm>
          <a:off x="142875" y="928688"/>
          <a:ext cx="642938" cy="749300"/>
        </p:xfrm>
        <a:graphic>
          <a:graphicData uri="http://schemas.openxmlformats.org/presentationml/2006/ole">
            <mc:AlternateContent xmlns:mc="http://schemas.openxmlformats.org/markup-compatibility/2006">
              <mc:Choice xmlns:v="urn:schemas-microsoft-com:vml" Requires="v">
                <p:oleObj spid="_x0000_s269339" name="Equation" r:id="rId4" imgW="380880" imgH="444240" progId="Equation.DSMT4">
                  <p:embed/>
                </p:oleObj>
              </mc:Choice>
              <mc:Fallback>
                <p:oleObj name="Equation" r:id="rId4" imgW="380880" imgH="444240" progId="Equation.DSMT4">
                  <p:embed/>
                  <p:pic>
                    <p:nvPicPr>
                      <p:cNvPr id="4301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928688"/>
                        <a:ext cx="642938"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2286000" y="3000375"/>
            <a:ext cx="2071688"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Radiation-Matter transition</a:t>
            </a:r>
          </a:p>
        </p:txBody>
      </p:sp>
      <p:cxnSp>
        <p:nvCxnSpPr>
          <p:cNvPr id="11" name="Straight Arrow Connector 10"/>
          <p:cNvCxnSpPr/>
          <p:nvPr/>
        </p:nvCxnSpPr>
        <p:spPr>
          <a:xfrm rot="5400000">
            <a:off x="2358216" y="2142322"/>
            <a:ext cx="1285884" cy="1588"/>
          </a:xfrm>
          <a:prstGeom prst="straightConnector1">
            <a:avLst/>
          </a:prstGeom>
          <a:ln w="50800" cmpd="dbl">
            <a:solidFill>
              <a:srgbClr val="C00000"/>
            </a:solidFill>
            <a:tailEnd type="arrow"/>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893869" y="4678371"/>
            <a:ext cx="2214578" cy="1588"/>
          </a:xfrm>
          <a:prstGeom prst="straightConnector1">
            <a:avLst/>
          </a:prstGeom>
          <a:ln w="50800" cmpd="dbl">
            <a:solidFill>
              <a:srgbClr val="C00000"/>
            </a:solidFill>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0" y="3000375"/>
            <a:ext cx="2071688"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 name="TextBox 14"/>
          <p:cNvSpPr txBox="1"/>
          <p:nvPr/>
        </p:nvSpPr>
        <p:spPr>
          <a:xfrm>
            <a:off x="6357938" y="2143125"/>
            <a:ext cx="2357437"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Matter-Dark Energy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Transition</a:t>
            </a:r>
          </a:p>
        </p:txBody>
      </p:sp>
      <p:sp>
        <p:nvSpPr>
          <p:cNvPr id="17" name="Rectangle 16"/>
          <p:cNvSpPr/>
          <p:nvPr/>
        </p:nvSpPr>
        <p:spPr>
          <a:xfrm>
            <a:off x="6286500" y="2143125"/>
            <a:ext cx="2143125"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cxnSp>
        <p:nvCxnSpPr>
          <p:cNvPr id="19" name="Straight Arrow Connector 18"/>
          <p:cNvCxnSpPr/>
          <p:nvPr/>
        </p:nvCxnSpPr>
        <p:spPr>
          <a:xfrm rot="5400000">
            <a:off x="7287438" y="3571082"/>
            <a:ext cx="1714512" cy="1588"/>
          </a:xfrm>
          <a:prstGeom prst="straightConnector1">
            <a:avLst/>
          </a:prstGeom>
          <a:ln w="50800" cmpd="dbl">
            <a:solidFill>
              <a:srgbClr val="C00000"/>
            </a:solidFill>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698958"/>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4" name="Content Placeholder 3" descr="frw.aexp.omega.lo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0"/>
            <a:ext cx="8778875" cy="6858000"/>
          </a:xfrm>
        </p:spPr>
      </p:pic>
      <p:sp>
        <p:nvSpPr>
          <p:cNvPr id="3" name="TextBox 2"/>
          <p:cNvSpPr txBox="1"/>
          <p:nvPr/>
        </p:nvSpPr>
        <p:spPr>
          <a:xfrm>
            <a:off x="6286500" y="514350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99"/>
                </a:solidFill>
                <a:effectLst/>
                <a:uLnTx/>
                <a:uFillTx/>
                <a:latin typeface="Constantia"/>
                <a:ea typeface="+mn-ea"/>
                <a:cs typeface="+mn-cs"/>
              </a:rPr>
              <a:t>dark energy</a:t>
            </a:r>
          </a:p>
        </p:txBody>
      </p:sp>
      <p:sp>
        <p:nvSpPr>
          <p:cNvPr id="4" name="TextBox 3"/>
          <p:cNvSpPr txBox="1"/>
          <p:nvPr/>
        </p:nvSpPr>
        <p:spPr>
          <a:xfrm>
            <a:off x="2071688" y="1643063"/>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onstantia"/>
                <a:ea typeface="+mn-ea"/>
                <a:cs typeface="+mn-cs"/>
              </a:rPr>
              <a:t>matter</a:t>
            </a:r>
          </a:p>
        </p:txBody>
      </p:sp>
      <p:sp>
        <p:nvSpPr>
          <p:cNvPr id="5" name="TextBox 4"/>
          <p:cNvSpPr txBox="1"/>
          <p:nvPr/>
        </p:nvSpPr>
        <p:spPr>
          <a:xfrm>
            <a:off x="4786313" y="200025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onstantia"/>
                <a:ea typeface="+mn-ea"/>
                <a:cs typeface="+mn-cs"/>
              </a:rPr>
              <a:t>radiation</a:t>
            </a:r>
          </a:p>
        </p:txBody>
      </p:sp>
      <p:sp>
        <p:nvSpPr>
          <p:cNvPr id="25" name="Rectangle 24"/>
          <p:cNvSpPr/>
          <p:nvPr/>
        </p:nvSpPr>
        <p:spPr>
          <a:xfrm>
            <a:off x="214313" y="2786063"/>
            <a:ext cx="714375" cy="785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8130" name="Object 5"/>
          <p:cNvGraphicFramePr>
            <a:graphicFrameLocks noChangeAspect="1"/>
          </p:cNvGraphicFramePr>
          <p:nvPr/>
        </p:nvGraphicFramePr>
        <p:xfrm>
          <a:off x="214313" y="428625"/>
          <a:ext cx="727075" cy="428625"/>
        </p:xfrm>
        <a:graphic>
          <a:graphicData uri="http://schemas.openxmlformats.org/presentationml/2006/ole">
            <mc:AlternateContent xmlns:mc="http://schemas.openxmlformats.org/markup-compatibility/2006">
              <mc:Choice xmlns:v="urn:schemas-microsoft-com:vml" Requires="v">
                <p:oleObj spid="_x0000_s274509" name="Equation" r:id="rId4" imgW="406080" imgH="228600" progId="Equation.DSMT4">
                  <p:embed/>
                </p:oleObj>
              </mc:Choice>
              <mc:Fallback>
                <p:oleObj name="Equation" r:id="rId4" imgW="406080" imgH="228600" progId="Equation.DSMT4">
                  <p:embed/>
                  <p:pic>
                    <p:nvPicPr>
                      <p:cNvPr id="4813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28625"/>
                        <a:ext cx="727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1" name="Object 3"/>
          <p:cNvGraphicFramePr>
            <a:graphicFrameLocks noChangeAspect="1"/>
          </p:cNvGraphicFramePr>
          <p:nvPr/>
        </p:nvGraphicFramePr>
        <p:xfrm>
          <a:off x="214313" y="1000125"/>
          <a:ext cx="838200" cy="428625"/>
        </p:xfrm>
        <a:graphic>
          <a:graphicData uri="http://schemas.openxmlformats.org/presentationml/2006/ole">
            <mc:AlternateContent xmlns:mc="http://schemas.openxmlformats.org/markup-compatibility/2006">
              <mc:Choice xmlns:v="urn:schemas-microsoft-com:vml" Requires="v">
                <p:oleObj spid="_x0000_s274510" name="Equation" r:id="rId6" imgW="469800" imgH="228600" progId="Equation.DSMT4">
                  <p:embed/>
                </p:oleObj>
              </mc:Choice>
              <mc:Fallback>
                <p:oleObj name="Equation" r:id="rId6" imgW="469800" imgH="228600" progId="Equation.DSMT4">
                  <p:embed/>
                  <p:pic>
                    <p:nvPicPr>
                      <p:cNvPr id="481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1000125"/>
                        <a:ext cx="8382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2" name="Object 4"/>
          <p:cNvGraphicFramePr>
            <a:graphicFrameLocks noChangeAspect="1"/>
          </p:cNvGraphicFramePr>
          <p:nvPr/>
        </p:nvGraphicFramePr>
        <p:xfrm>
          <a:off x="214313" y="1571625"/>
          <a:ext cx="725487" cy="428625"/>
        </p:xfrm>
        <a:graphic>
          <a:graphicData uri="http://schemas.openxmlformats.org/presentationml/2006/ole">
            <mc:AlternateContent xmlns:mc="http://schemas.openxmlformats.org/markup-compatibility/2006">
              <mc:Choice xmlns:v="urn:schemas-microsoft-com:vml" Requires="v">
                <p:oleObj spid="_x0000_s274511" name="Equation" r:id="rId8" imgW="406080" imgH="228600" progId="Equation.DSMT4">
                  <p:embed/>
                </p:oleObj>
              </mc:Choice>
              <mc:Fallback>
                <p:oleObj name="Equation" r:id="rId8" imgW="406080" imgH="228600" progId="Equation.DSMT4">
                  <p:embed/>
                  <p:pic>
                    <p:nvPicPr>
                      <p:cNvPr id="481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1571625"/>
                        <a:ext cx="7254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Up Arrow 30"/>
          <p:cNvSpPr/>
          <p:nvPr/>
        </p:nvSpPr>
        <p:spPr>
          <a:xfrm>
            <a:off x="428625" y="2214563"/>
            <a:ext cx="142875" cy="28575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Rectangle 10"/>
          <p:cNvSpPr/>
          <p:nvPr/>
        </p:nvSpPr>
        <p:spPr>
          <a:xfrm>
            <a:off x="0" y="2143125"/>
            <a:ext cx="9144000" cy="2071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TextBox 11"/>
          <p:cNvSpPr txBox="1"/>
          <p:nvPr/>
        </p:nvSpPr>
        <p:spPr>
          <a:xfrm>
            <a:off x="285750" y="2357438"/>
            <a:ext cx="9715500" cy="15541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onstantia"/>
                <a:ea typeface="+mn-ea"/>
                <a:cs typeface="+mn-cs"/>
              </a:rPr>
              <a:t>Evolution Cosmic Density Parameter </a:t>
            </a:r>
            <a:r>
              <a:rPr lang="en-US" sz="3500" b="1" dirty="0">
                <a:solidFill>
                  <a:prstClr val="white"/>
                </a:solidFill>
                <a:latin typeface="Constantia"/>
                <a:sym typeface="Mathematica1"/>
              </a:rPr>
              <a:t>Ω</a:t>
            </a:r>
            <a:endParaRPr kumimoji="0" lang="en-US" sz="35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2500" b="1" i="0" u="none" strike="noStrike" kern="1200" cap="none" spc="0" normalizeH="0" baseline="0" noProof="0" dirty="0">
                <a:ln>
                  <a:noFill/>
                </a:ln>
                <a:solidFill>
                  <a:prstClr val="white"/>
                </a:solidFill>
                <a:effectLst/>
                <a:uLnTx/>
                <a:uFillTx/>
                <a:latin typeface="Constantia"/>
                <a:ea typeface="+mn-ea"/>
                <a:cs typeface="+mn-cs"/>
                <a:sym typeface="Mathematica1"/>
              </a:rPr>
              <a:t>radiation, matter, dark energy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onstantia"/>
                <a:ea typeface="+mn-ea"/>
                <a:cs typeface="+mn-cs"/>
                <a:sym typeface="Mathematica1"/>
              </a:rPr>
              <a:t>                               (in concordance Universe)</a:t>
            </a:r>
            <a:endParaRPr kumimoji="0" lang="en-US" sz="2500" b="1"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47472062"/>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8" name="Content Placeholder 3" descr="frw.aexp.omega.lo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0"/>
            <a:ext cx="8778875" cy="6858000"/>
          </a:xfrm>
        </p:spPr>
      </p:pic>
      <p:sp>
        <p:nvSpPr>
          <p:cNvPr id="3" name="TextBox 2"/>
          <p:cNvSpPr txBox="1"/>
          <p:nvPr/>
        </p:nvSpPr>
        <p:spPr>
          <a:xfrm>
            <a:off x="6286500" y="514350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99"/>
                </a:solidFill>
                <a:effectLst/>
                <a:uLnTx/>
                <a:uFillTx/>
                <a:latin typeface="Constantia"/>
                <a:ea typeface="+mn-ea"/>
                <a:cs typeface="+mn-cs"/>
              </a:rPr>
              <a:t>dark energy</a:t>
            </a:r>
          </a:p>
        </p:txBody>
      </p:sp>
      <p:sp>
        <p:nvSpPr>
          <p:cNvPr id="4" name="TextBox 3"/>
          <p:cNvSpPr txBox="1"/>
          <p:nvPr/>
        </p:nvSpPr>
        <p:spPr>
          <a:xfrm>
            <a:off x="2071688" y="1643063"/>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onstantia"/>
                <a:ea typeface="+mn-ea"/>
                <a:cs typeface="+mn-cs"/>
              </a:rPr>
              <a:t>matter</a:t>
            </a:r>
          </a:p>
        </p:txBody>
      </p:sp>
      <p:sp>
        <p:nvSpPr>
          <p:cNvPr id="5" name="TextBox 4"/>
          <p:cNvSpPr txBox="1"/>
          <p:nvPr/>
        </p:nvSpPr>
        <p:spPr>
          <a:xfrm>
            <a:off x="4786313" y="200025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onstantia"/>
                <a:ea typeface="+mn-ea"/>
                <a:cs typeface="+mn-cs"/>
              </a:rPr>
              <a:t>radiation</a:t>
            </a:r>
          </a:p>
        </p:txBody>
      </p:sp>
      <p:sp>
        <p:nvSpPr>
          <p:cNvPr id="25" name="Rectangle 24"/>
          <p:cNvSpPr/>
          <p:nvPr/>
        </p:nvSpPr>
        <p:spPr>
          <a:xfrm>
            <a:off x="214313" y="2786063"/>
            <a:ext cx="714375" cy="785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9154" name="Object 5"/>
          <p:cNvGraphicFramePr>
            <a:graphicFrameLocks noChangeAspect="1"/>
          </p:cNvGraphicFramePr>
          <p:nvPr/>
        </p:nvGraphicFramePr>
        <p:xfrm>
          <a:off x="214313" y="428625"/>
          <a:ext cx="727075" cy="428625"/>
        </p:xfrm>
        <a:graphic>
          <a:graphicData uri="http://schemas.openxmlformats.org/presentationml/2006/ole">
            <mc:AlternateContent xmlns:mc="http://schemas.openxmlformats.org/markup-compatibility/2006">
              <mc:Choice xmlns:v="urn:schemas-microsoft-com:vml" Requires="v">
                <p:oleObj spid="_x0000_s275533" name="Equation" r:id="rId4" imgW="406080" imgH="228600" progId="Equation.DSMT4">
                  <p:embed/>
                </p:oleObj>
              </mc:Choice>
              <mc:Fallback>
                <p:oleObj name="Equation" r:id="rId4" imgW="406080" imgH="228600" progId="Equation.DSMT4">
                  <p:embed/>
                  <p:pic>
                    <p:nvPicPr>
                      <p:cNvPr id="4915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28625"/>
                        <a:ext cx="727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214313" y="1000125"/>
          <a:ext cx="838200" cy="428625"/>
        </p:xfrm>
        <a:graphic>
          <a:graphicData uri="http://schemas.openxmlformats.org/presentationml/2006/ole">
            <mc:AlternateContent xmlns:mc="http://schemas.openxmlformats.org/markup-compatibility/2006">
              <mc:Choice xmlns:v="urn:schemas-microsoft-com:vml" Requires="v">
                <p:oleObj spid="_x0000_s275534" name="Equation" r:id="rId6" imgW="469800" imgH="228600" progId="Equation.DSMT4">
                  <p:embed/>
                </p:oleObj>
              </mc:Choice>
              <mc:Fallback>
                <p:oleObj name="Equation" r:id="rId6" imgW="469800" imgH="228600" progId="Equation.DSMT4">
                  <p:embed/>
                  <p:pic>
                    <p:nvPicPr>
                      <p:cNvPr id="491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1000125"/>
                        <a:ext cx="8382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214313" y="1571625"/>
          <a:ext cx="725487" cy="428625"/>
        </p:xfrm>
        <a:graphic>
          <a:graphicData uri="http://schemas.openxmlformats.org/presentationml/2006/ole">
            <mc:AlternateContent xmlns:mc="http://schemas.openxmlformats.org/markup-compatibility/2006">
              <mc:Choice xmlns:v="urn:schemas-microsoft-com:vml" Requires="v">
                <p:oleObj spid="_x0000_s275535" name="Equation" r:id="rId8" imgW="406080" imgH="228600" progId="Equation.DSMT4">
                  <p:embed/>
                </p:oleObj>
              </mc:Choice>
              <mc:Fallback>
                <p:oleObj name="Equation" r:id="rId8" imgW="406080" imgH="228600" progId="Equation.DSMT4">
                  <p:embed/>
                  <p:pic>
                    <p:nvPicPr>
                      <p:cNvPr id="4915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1571625"/>
                        <a:ext cx="7254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Up Arrow 30"/>
          <p:cNvSpPr/>
          <p:nvPr/>
        </p:nvSpPr>
        <p:spPr>
          <a:xfrm>
            <a:off x="428625" y="2214563"/>
            <a:ext cx="142875" cy="28575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994597280"/>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1B1438-F137-46EB-9CE6-4E697D633B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152400"/>
            <a:ext cx="4032448" cy="6371270"/>
          </a:xfrm>
        </p:spPr>
      </p:pic>
      <p:pic>
        <p:nvPicPr>
          <p:cNvPr id="8" name="Picture 7">
            <a:extLst>
              <a:ext uri="{FF2B5EF4-FFF2-40B4-BE49-F238E27FC236}">
                <a16:creationId xmlns:a16="http://schemas.microsoft.com/office/drawing/2014/main" id="{706A9D6D-356D-4201-8706-55D84AF2C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310839"/>
            <a:ext cx="4520686" cy="3382184"/>
          </a:xfrm>
          <a:prstGeom prst="rect">
            <a:avLst/>
          </a:prstGeom>
        </p:spPr>
      </p:pic>
      <p:sp>
        <p:nvSpPr>
          <p:cNvPr id="9" name="Rectangle 8">
            <a:extLst>
              <a:ext uri="{FF2B5EF4-FFF2-40B4-BE49-F238E27FC236}">
                <a16:creationId xmlns:a16="http://schemas.microsoft.com/office/drawing/2014/main" id="{86A92C12-8EB8-44F0-B1FD-8FC3FCB6947D}"/>
              </a:ext>
            </a:extLst>
          </p:cNvPr>
          <p:cNvSpPr/>
          <p:nvPr/>
        </p:nvSpPr>
        <p:spPr>
          <a:xfrm>
            <a:off x="4716016" y="116632"/>
            <a:ext cx="4320480" cy="66967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A80D-2850-438F-8F25-3CA5BE30DBD6}"/>
              </a:ext>
            </a:extLst>
          </p:cNvPr>
          <p:cNvSpPr/>
          <p:nvPr/>
        </p:nvSpPr>
        <p:spPr>
          <a:xfrm>
            <a:off x="107504" y="3140968"/>
            <a:ext cx="4520686" cy="36364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CCC394-F6E1-4D04-8DA1-9A11EEB93D52}"/>
              </a:ext>
            </a:extLst>
          </p:cNvPr>
          <p:cNvSpPr/>
          <p:nvPr/>
        </p:nvSpPr>
        <p:spPr>
          <a:xfrm>
            <a:off x="43428" y="692696"/>
            <a:ext cx="4572000" cy="1689693"/>
          </a:xfrm>
          <a:prstGeom prst="rect">
            <a:avLst/>
          </a:prstGeom>
        </p:spPr>
        <p:txBody>
          <a:bodyPr>
            <a:spAutoFit/>
          </a:bodyPr>
          <a:lstStyle/>
          <a:p>
            <a:pPr lvl="0" algn="ctr">
              <a:lnSpc>
                <a:spcPct val="50000"/>
              </a:lnSpc>
              <a:spcBef>
                <a:spcPct val="50000"/>
              </a:spcBef>
              <a:defRPr/>
            </a:pPr>
            <a:r>
              <a:rPr lang="en-US" sz="4000" b="1" dirty="0">
                <a:solidFill>
                  <a:schemeClr val="tx1">
                    <a:lumMod val="50000"/>
                  </a:schemeClr>
                </a:solidFill>
                <a:effectLst>
                  <a:outerShdw blurRad="38100" dist="38100" dir="2700000" algn="tl">
                    <a:srgbClr val="000000"/>
                  </a:outerShdw>
                </a:effectLst>
                <a:latin typeface="Constantia"/>
              </a:rPr>
              <a:t>Evolving</a:t>
            </a:r>
          </a:p>
          <a:p>
            <a:pPr lvl="0" algn="ctr">
              <a:lnSpc>
                <a:spcPct val="50000"/>
              </a:lnSpc>
              <a:spcBef>
                <a:spcPct val="50000"/>
              </a:spcBef>
              <a:defRPr/>
            </a:pPr>
            <a:r>
              <a:rPr lang="en-US" sz="4000" b="1" dirty="0">
                <a:solidFill>
                  <a:schemeClr val="tx1">
                    <a:lumMod val="50000"/>
                  </a:schemeClr>
                </a:solidFill>
                <a:effectLst>
                  <a:outerShdw blurRad="38100" dist="38100" dir="2700000" algn="tl">
                    <a:srgbClr val="000000"/>
                  </a:outerShdw>
                </a:effectLst>
                <a:latin typeface="Constantia"/>
              </a:rPr>
              <a:t>Composition</a:t>
            </a:r>
          </a:p>
          <a:p>
            <a:pPr lvl="0" algn="ctr">
              <a:lnSpc>
                <a:spcPct val="50000"/>
              </a:lnSpc>
              <a:spcBef>
                <a:spcPct val="50000"/>
              </a:spcBef>
              <a:defRPr/>
            </a:pPr>
            <a:r>
              <a:rPr lang="en-US" sz="4000" b="1" dirty="0">
                <a:solidFill>
                  <a:schemeClr val="tx1">
                    <a:lumMod val="50000"/>
                  </a:schemeClr>
                </a:solidFill>
                <a:effectLst>
                  <a:outerShdw blurRad="38100" dist="38100" dir="2700000" algn="tl">
                    <a:srgbClr val="000000"/>
                  </a:outerShdw>
                </a:effectLst>
                <a:latin typeface="Constantia"/>
              </a:rPr>
              <a:t>FRWL Universe</a:t>
            </a:r>
          </a:p>
        </p:txBody>
      </p:sp>
    </p:spTree>
    <p:extLst>
      <p:ext uri="{BB962C8B-B14F-4D97-AF65-F5344CB8AC3E}">
        <p14:creationId xmlns:p14="http://schemas.microsoft.com/office/powerpoint/2010/main" val="3972177840"/>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267008" y="1989138"/>
            <a:ext cx="8713788" cy="3095625"/>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396875" y="2060575"/>
            <a:ext cx="9720263" cy="177048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5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Cosmological Transitions</a:t>
            </a:r>
          </a:p>
        </p:txBody>
      </p:sp>
    </p:spTree>
    <p:extLst>
      <p:ext uri="{BB962C8B-B14F-4D97-AF65-F5344CB8AC3E}">
        <p14:creationId xmlns:p14="http://schemas.microsoft.com/office/powerpoint/2010/main" val="2769658392"/>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85750" y="-500063"/>
            <a:ext cx="9720263" cy="24463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Dynamical Transitions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
        <p:nvSpPr>
          <p:cNvPr id="3" name="TextBox 2"/>
          <p:cNvSpPr txBox="1"/>
          <p:nvPr/>
        </p:nvSpPr>
        <p:spPr>
          <a:xfrm>
            <a:off x="285750" y="1714500"/>
            <a:ext cx="8286750" cy="42465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Because radiation, matter, dark energy (and curvature) of the Universe evolve  differently as the Universe expands, at different epochs the energy density of the Universe is alternately dominated by these different ingredients.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As the Universe is dominated by either radiation, matter, curvature 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dark energy, the cosmic expansion a(t) proceeds differently.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We therefore recognize the following epochs: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radiation-dominated era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 matter-dominated era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curvature-dominated expansion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 dark energy dominated epoch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The different cosmic expansions at these eras have a huge effect on relevant physical processes</a:t>
            </a:r>
          </a:p>
        </p:txBody>
      </p:sp>
      <p:sp>
        <p:nvSpPr>
          <p:cNvPr id="4" name="Rectangle 3"/>
          <p:cNvSpPr/>
          <p:nvPr/>
        </p:nvSpPr>
        <p:spPr>
          <a:xfrm>
            <a:off x="214313" y="1500188"/>
            <a:ext cx="8715375" cy="4857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973464643"/>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42938" y="1714500"/>
            <a:ext cx="7775575" cy="4378325"/>
          </a:xfrm>
          <a:prstGeom prst="rect">
            <a:avLst/>
          </a:prstGeom>
          <a:solidFill>
            <a:schemeClr val="tx1">
              <a:lumMod val="65000"/>
              <a:lumOff val="35000"/>
            </a:schemeClr>
          </a:solidFill>
          <a:ln w="38100">
            <a:solidFill>
              <a:schemeClr val="bg2">
                <a:lumMod val="60000"/>
                <a:lumOff val="40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323850" y="0"/>
            <a:ext cx="10117138" cy="1371600"/>
          </a:xfrm>
        </p:spPr>
        <p:txBody>
          <a:bodyPr/>
          <a:lstStyle/>
          <a:p>
            <a:pPr eaLnBrk="1" fontAlgn="auto" hangingPunct="1">
              <a:spcAft>
                <a:spcPts val="0"/>
              </a:spcAft>
              <a:defRPr/>
            </a:pPr>
            <a:r>
              <a:rPr sz="3600" b="1" dirty="0">
                <a:solidFill>
                  <a:schemeClr val="accent3"/>
                </a:solidFill>
              </a:rPr>
              <a:t>Friedmann-Robertson-Walker-Lemaitre Universe</a:t>
            </a:r>
          </a:p>
        </p:txBody>
      </p:sp>
      <p:graphicFrame>
        <p:nvGraphicFramePr>
          <p:cNvPr id="20484" name="Object 2"/>
          <p:cNvGraphicFramePr>
            <a:graphicFrameLocks noChangeAspect="1"/>
          </p:cNvGraphicFramePr>
          <p:nvPr/>
        </p:nvGraphicFramePr>
        <p:xfrm>
          <a:off x="1500188" y="2071688"/>
          <a:ext cx="5691187" cy="1392237"/>
        </p:xfrm>
        <a:graphic>
          <a:graphicData uri="http://schemas.openxmlformats.org/presentationml/2006/ole">
            <mc:AlternateContent xmlns:mc="http://schemas.openxmlformats.org/markup-compatibility/2006">
              <mc:Choice xmlns:v="urn:schemas-microsoft-com:vml" Requires="v">
                <p:oleObj spid="_x0000_s289820" name="Equation" r:id="rId3" imgW="1765300" imgH="431800" progId="Equation.DSMT4">
                  <p:embed/>
                </p:oleObj>
              </mc:Choice>
              <mc:Fallback>
                <p:oleObj name="Equation" r:id="rId3" imgW="1765300" imgH="431800" progId="Equation.DSMT4">
                  <p:embed/>
                  <p:pic>
                    <p:nvPicPr>
                      <p:cNvPr id="2048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2071688"/>
                        <a:ext cx="5691187" cy="139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3"/>
          <p:cNvGraphicFramePr>
            <a:graphicFrameLocks noChangeAspect="1"/>
          </p:cNvGraphicFramePr>
          <p:nvPr/>
        </p:nvGraphicFramePr>
        <p:xfrm>
          <a:off x="1571625" y="4357688"/>
          <a:ext cx="5486400" cy="1474787"/>
        </p:xfrm>
        <a:graphic>
          <a:graphicData uri="http://schemas.openxmlformats.org/presentationml/2006/ole">
            <mc:AlternateContent xmlns:mc="http://schemas.openxmlformats.org/markup-compatibility/2006">
              <mc:Choice xmlns:v="urn:schemas-microsoft-com:vml" Requires="v">
                <p:oleObj spid="_x0000_s289821" name="Equation" r:id="rId5" imgW="1701800" imgH="457200" progId="Equation.DSMT4">
                  <p:embed/>
                </p:oleObj>
              </mc:Choice>
              <mc:Fallback>
                <p:oleObj name="Equation" r:id="rId5" imgW="1701800" imgH="457200" progId="Equation.DSMT4">
                  <p:embed/>
                  <p:pic>
                    <p:nvPicPr>
                      <p:cNvPr id="2048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4357688"/>
                        <a:ext cx="5486400"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85750" y="-500063"/>
            <a:ext cx="9720263" cy="24463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Dynamical Transitions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
        <p:nvSpPr>
          <p:cNvPr id="3" name="TextBox 2"/>
          <p:cNvSpPr txBox="1"/>
          <p:nvPr/>
        </p:nvSpPr>
        <p:spPr>
          <a:xfrm>
            <a:off x="714375" y="1357313"/>
            <a:ext cx="8286750" cy="53546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Radiation Density Evolution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Matter Density Evolution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Curvature Evolution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Dark Energy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(Cosmological Constant)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Evolution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4" name="Rectangle 3"/>
          <p:cNvSpPr/>
          <p:nvPr/>
        </p:nvSpPr>
        <p:spPr>
          <a:xfrm>
            <a:off x="571500" y="1214438"/>
            <a:ext cx="3786188" cy="5357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0962" name="Object 5"/>
          <p:cNvGraphicFramePr>
            <a:graphicFrameLocks noChangeAspect="1"/>
          </p:cNvGraphicFramePr>
          <p:nvPr/>
        </p:nvGraphicFramePr>
        <p:xfrm>
          <a:off x="4572000" y="1357313"/>
          <a:ext cx="2241550" cy="846137"/>
        </p:xfrm>
        <a:graphic>
          <a:graphicData uri="http://schemas.openxmlformats.org/presentationml/2006/ole">
            <mc:AlternateContent xmlns:mc="http://schemas.openxmlformats.org/markup-compatibility/2006">
              <mc:Choice xmlns:v="urn:schemas-microsoft-com:vml" Requires="v">
                <p:oleObj spid="_x0000_s267366" name="Equation" r:id="rId3" imgW="1091880" imgH="393480" progId="Equation.DSMT4">
                  <p:embed/>
                </p:oleObj>
              </mc:Choice>
              <mc:Fallback>
                <p:oleObj name="Equation" r:id="rId3" imgW="1091880" imgH="393480" progId="Equation.DSMT4">
                  <p:embed/>
                  <p:pic>
                    <p:nvPicPr>
                      <p:cNvPr id="4096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57313"/>
                        <a:ext cx="2241550"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3" name="Object 6"/>
          <p:cNvGraphicFramePr>
            <a:graphicFrameLocks noChangeAspect="1"/>
          </p:cNvGraphicFramePr>
          <p:nvPr/>
        </p:nvGraphicFramePr>
        <p:xfrm>
          <a:off x="4643438" y="2714625"/>
          <a:ext cx="2041525" cy="884238"/>
        </p:xfrm>
        <a:graphic>
          <a:graphicData uri="http://schemas.openxmlformats.org/presentationml/2006/ole">
            <mc:AlternateContent xmlns:mc="http://schemas.openxmlformats.org/markup-compatibility/2006">
              <mc:Choice xmlns:v="urn:schemas-microsoft-com:vml" Requires="v">
                <p:oleObj spid="_x0000_s267367" name="Equation" r:id="rId5" imgW="952200" imgH="393480" progId="Equation.DSMT4">
                  <p:embed/>
                </p:oleObj>
              </mc:Choice>
              <mc:Fallback>
                <p:oleObj name="Equation" r:id="rId5" imgW="952200" imgH="393480" progId="Equation.DSMT4">
                  <p:embed/>
                  <p:pic>
                    <p:nvPicPr>
                      <p:cNvPr id="4096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714625"/>
                        <a:ext cx="2041525"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4" name="Object 7"/>
          <p:cNvGraphicFramePr>
            <a:graphicFrameLocks noChangeAspect="1"/>
          </p:cNvGraphicFramePr>
          <p:nvPr/>
        </p:nvGraphicFramePr>
        <p:xfrm>
          <a:off x="4572000" y="4000500"/>
          <a:ext cx="3911600" cy="1047750"/>
        </p:xfrm>
        <a:graphic>
          <a:graphicData uri="http://schemas.openxmlformats.org/presentationml/2006/ole">
            <mc:AlternateContent xmlns:mc="http://schemas.openxmlformats.org/markup-compatibility/2006">
              <mc:Choice xmlns:v="urn:schemas-microsoft-com:vml" Requires="v">
                <p:oleObj spid="_x0000_s267368" name="Equation" r:id="rId7" imgW="1790640" imgH="457200" progId="Equation.DSMT4">
                  <p:embed/>
                </p:oleObj>
              </mc:Choice>
              <mc:Fallback>
                <p:oleObj name="Equation" r:id="rId7" imgW="1790640" imgH="457200" progId="Equation.DSMT4">
                  <p:embed/>
                  <p:pic>
                    <p:nvPicPr>
                      <p:cNvPr id="40964"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000500"/>
                        <a:ext cx="39116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5" name="Object 8"/>
          <p:cNvGraphicFramePr>
            <a:graphicFrameLocks noChangeAspect="1"/>
          </p:cNvGraphicFramePr>
          <p:nvPr/>
        </p:nvGraphicFramePr>
        <p:xfrm>
          <a:off x="4572000" y="5643563"/>
          <a:ext cx="2339975" cy="514350"/>
        </p:xfrm>
        <a:graphic>
          <a:graphicData uri="http://schemas.openxmlformats.org/presentationml/2006/ole">
            <mc:AlternateContent xmlns:mc="http://schemas.openxmlformats.org/markup-compatibility/2006">
              <mc:Choice xmlns:v="urn:schemas-microsoft-com:vml" Requires="v">
                <p:oleObj spid="_x0000_s267369" name="Equation" r:id="rId9" imgW="1091880" imgH="228600" progId="Equation.DSMT4">
                  <p:embed/>
                </p:oleObj>
              </mc:Choice>
              <mc:Fallback>
                <p:oleObj name="Equation" r:id="rId9" imgW="1091880" imgH="228600" progId="Equation.DSMT4">
                  <p:embed/>
                  <p:pic>
                    <p:nvPicPr>
                      <p:cNvPr id="40965"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5643563"/>
                        <a:ext cx="23399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p:cNvSpPr/>
          <p:nvPr/>
        </p:nvSpPr>
        <p:spPr>
          <a:xfrm>
            <a:off x="4500563" y="1214438"/>
            <a:ext cx="4143375" cy="5357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146364637"/>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4" name="Content Placeholder 3" descr="frw.aexp.omega.lo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0"/>
            <a:ext cx="8778875" cy="6858000"/>
          </a:xfrm>
        </p:spPr>
      </p:pic>
      <p:sp>
        <p:nvSpPr>
          <p:cNvPr id="3" name="TextBox 2"/>
          <p:cNvSpPr txBox="1"/>
          <p:nvPr/>
        </p:nvSpPr>
        <p:spPr>
          <a:xfrm>
            <a:off x="6286500" y="514350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99"/>
                </a:solidFill>
                <a:effectLst/>
                <a:uLnTx/>
                <a:uFillTx/>
                <a:latin typeface="Constantia"/>
                <a:ea typeface="+mn-ea"/>
                <a:cs typeface="+mn-cs"/>
              </a:rPr>
              <a:t>dark energy</a:t>
            </a:r>
          </a:p>
        </p:txBody>
      </p:sp>
      <p:sp>
        <p:nvSpPr>
          <p:cNvPr id="4" name="TextBox 3"/>
          <p:cNvSpPr txBox="1"/>
          <p:nvPr/>
        </p:nvSpPr>
        <p:spPr>
          <a:xfrm>
            <a:off x="2071688" y="1643063"/>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onstantia"/>
                <a:ea typeface="+mn-ea"/>
                <a:cs typeface="+mn-cs"/>
              </a:rPr>
              <a:t>matter</a:t>
            </a:r>
          </a:p>
        </p:txBody>
      </p:sp>
      <p:sp>
        <p:nvSpPr>
          <p:cNvPr id="5" name="TextBox 4"/>
          <p:cNvSpPr txBox="1"/>
          <p:nvPr/>
        </p:nvSpPr>
        <p:spPr>
          <a:xfrm>
            <a:off x="4786313" y="200025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onstantia"/>
                <a:ea typeface="+mn-ea"/>
                <a:cs typeface="+mn-cs"/>
              </a:rPr>
              <a:t>radiation</a:t>
            </a:r>
          </a:p>
        </p:txBody>
      </p:sp>
      <p:sp>
        <p:nvSpPr>
          <p:cNvPr id="25" name="Rectangle 24"/>
          <p:cNvSpPr/>
          <p:nvPr/>
        </p:nvSpPr>
        <p:spPr>
          <a:xfrm>
            <a:off x="214313" y="2786063"/>
            <a:ext cx="714375" cy="785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8130" name="Object 5"/>
          <p:cNvGraphicFramePr>
            <a:graphicFrameLocks noChangeAspect="1"/>
          </p:cNvGraphicFramePr>
          <p:nvPr/>
        </p:nvGraphicFramePr>
        <p:xfrm>
          <a:off x="214313" y="428625"/>
          <a:ext cx="727075" cy="428625"/>
        </p:xfrm>
        <a:graphic>
          <a:graphicData uri="http://schemas.openxmlformats.org/presentationml/2006/ole">
            <mc:AlternateContent xmlns:mc="http://schemas.openxmlformats.org/markup-compatibility/2006">
              <mc:Choice xmlns:v="urn:schemas-microsoft-com:vml" Requires="v">
                <p:oleObj spid="_x0000_s284737" name="Equation" r:id="rId4" imgW="406080" imgH="228600" progId="Equation.DSMT4">
                  <p:embed/>
                </p:oleObj>
              </mc:Choice>
              <mc:Fallback>
                <p:oleObj name="Equation" r:id="rId4" imgW="406080" imgH="228600" progId="Equation.DSMT4">
                  <p:embed/>
                  <p:pic>
                    <p:nvPicPr>
                      <p:cNvPr id="4813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28625"/>
                        <a:ext cx="727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1" name="Object 3"/>
          <p:cNvGraphicFramePr>
            <a:graphicFrameLocks noChangeAspect="1"/>
          </p:cNvGraphicFramePr>
          <p:nvPr/>
        </p:nvGraphicFramePr>
        <p:xfrm>
          <a:off x="214313" y="1000125"/>
          <a:ext cx="838200" cy="428625"/>
        </p:xfrm>
        <a:graphic>
          <a:graphicData uri="http://schemas.openxmlformats.org/presentationml/2006/ole">
            <mc:AlternateContent xmlns:mc="http://schemas.openxmlformats.org/markup-compatibility/2006">
              <mc:Choice xmlns:v="urn:schemas-microsoft-com:vml" Requires="v">
                <p:oleObj spid="_x0000_s284738" name="Equation" r:id="rId6" imgW="469800" imgH="228600" progId="Equation.DSMT4">
                  <p:embed/>
                </p:oleObj>
              </mc:Choice>
              <mc:Fallback>
                <p:oleObj name="Equation" r:id="rId6" imgW="469800" imgH="228600" progId="Equation.DSMT4">
                  <p:embed/>
                  <p:pic>
                    <p:nvPicPr>
                      <p:cNvPr id="481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1000125"/>
                        <a:ext cx="8382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2" name="Object 4"/>
          <p:cNvGraphicFramePr>
            <a:graphicFrameLocks noChangeAspect="1"/>
          </p:cNvGraphicFramePr>
          <p:nvPr/>
        </p:nvGraphicFramePr>
        <p:xfrm>
          <a:off x="214313" y="1571625"/>
          <a:ext cx="725487" cy="428625"/>
        </p:xfrm>
        <a:graphic>
          <a:graphicData uri="http://schemas.openxmlformats.org/presentationml/2006/ole">
            <mc:AlternateContent xmlns:mc="http://schemas.openxmlformats.org/markup-compatibility/2006">
              <mc:Choice xmlns:v="urn:schemas-microsoft-com:vml" Requires="v">
                <p:oleObj spid="_x0000_s284739" name="Equation" r:id="rId8" imgW="406080" imgH="228600" progId="Equation.DSMT4">
                  <p:embed/>
                </p:oleObj>
              </mc:Choice>
              <mc:Fallback>
                <p:oleObj name="Equation" r:id="rId8" imgW="406080" imgH="228600" progId="Equation.DSMT4">
                  <p:embed/>
                  <p:pic>
                    <p:nvPicPr>
                      <p:cNvPr id="481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1571625"/>
                        <a:ext cx="7254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Up Arrow 30"/>
          <p:cNvSpPr/>
          <p:nvPr/>
        </p:nvSpPr>
        <p:spPr>
          <a:xfrm>
            <a:off x="428625" y="2214563"/>
            <a:ext cx="142875" cy="28575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Rectangle 10"/>
          <p:cNvSpPr/>
          <p:nvPr/>
        </p:nvSpPr>
        <p:spPr>
          <a:xfrm>
            <a:off x="0" y="2143125"/>
            <a:ext cx="9144000" cy="2071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TextBox 11"/>
          <p:cNvSpPr txBox="1"/>
          <p:nvPr/>
        </p:nvSpPr>
        <p:spPr>
          <a:xfrm>
            <a:off x="285750" y="2357438"/>
            <a:ext cx="9715500" cy="15541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onstantia"/>
                <a:ea typeface="+mn-ea"/>
                <a:cs typeface="+mn-cs"/>
              </a:rPr>
              <a:t>Evolution Cosmic Density Parameter </a:t>
            </a:r>
            <a:r>
              <a:rPr kumimoji="0" lang="en-US" sz="3500" b="1" i="0" u="none" strike="noStrike" kern="1200" cap="none" spc="0" normalizeH="0" baseline="0" noProof="0" dirty="0">
                <a:ln>
                  <a:noFill/>
                </a:ln>
                <a:solidFill>
                  <a:prstClr val="white"/>
                </a:solidFill>
                <a:effectLst/>
                <a:uLnTx/>
                <a:uFillTx/>
                <a:latin typeface="Constantia"/>
                <a:ea typeface="+mn-ea"/>
                <a:cs typeface="+mn-cs"/>
                <a:sym typeface="Mathematica1"/>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2500" b="1" i="0" u="none" strike="noStrike" kern="1200" cap="none" spc="0" normalizeH="0" baseline="0" noProof="0" dirty="0">
                <a:ln>
                  <a:noFill/>
                </a:ln>
                <a:solidFill>
                  <a:prstClr val="white"/>
                </a:solidFill>
                <a:effectLst/>
                <a:uLnTx/>
                <a:uFillTx/>
                <a:latin typeface="Constantia"/>
                <a:ea typeface="+mn-ea"/>
                <a:cs typeface="+mn-cs"/>
                <a:sym typeface="Mathematica1"/>
              </a:rPr>
              <a:t>radiation, matter, dark energy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onstantia"/>
                <a:ea typeface="+mn-ea"/>
                <a:cs typeface="+mn-cs"/>
                <a:sym typeface="Mathematica1"/>
              </a:rPr>
              <a:t>                               (in concordance Universe)</a:t>
            </a:r>
            <a:endParaRPr kumimoji="0" lang="en-US" sz="2500" b="1"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397355800"/>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82" name="Content Placeholder 3" descr="frw.aexp.omega.lo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0"/>
            <a:ext cx="8778875" cy="6858000"/>
          </a:xfrm>
        </p:spPr>
      </p:pic>
      <p:sp>
        <p:nvSpPr>
          <p:cNvPr id="3" name="TextBox 2"/>
          <p:cNvSpPr txBox="1"/>
          <p:nvPr/>
        </p:nvSpPr>
        <p:spPr>
          <a:xfrm>
            <a:off x="6286500" y="514350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99"/>
                </a:solidFill>
                <a:effectLst/>
                <a:uLnTx/>
                <a:uFillTx/>
                <a:latin typeface="Constantia"/>
                <a:ea typeface="+mn-ea"/>
                <a:cs typeface="+mn-cs"/>
              </a:rPr>
              <a:t>dark energy</a:t>
            </a:r>
          </a:p>
        </p:txBody>
      </p:sp>
      <p:sp>
        <p:nvSpPr>
          <p:cNvPr id="4" name="TextBox 3"/>
          <p:cNvSpPr txBox="1"/>
          <p:nvPr/>
        </p:nvSpPr>
        <p:spPr>
          <a:xfrm>
            <a:off x="2071688" y="1643063"/>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onstantia"/>
                <a:ea typeface="+mn-ea"/>
                <a:cs typeface="+mn-cs"/>
              </a:rPr>
              <a:t>matter</a:t>
            </a:r>
          </a:p>
        </p:txBody>
      </p:sp>
      <p:sp>
        <p:nvSpPr>
          <p:cNvPr id="5" name="TextBox 4"/>
          <p:cNvSpPr txBox="1"/>
          <p:nvPr/>
        </p:nvSpPr>
        <p:spPr>
          <a:xfrm>
            <a:off x="4786313" y="2000250"/>
            <a:ext cx="2000250"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onstantia"/>
                <a:ea typeface="+mn-ea"/>
                <a:cs typeface="+mn-cs"/>
              </a:rPr>
              <a:t>radiation</a:t>
            </a:r>
          </a:p>
        </p:txBody>
      </p:sp>
      <p:sp>
        <p:nvSpPr>
          <p:cNvPr id="6" name="TextBox 5"/>
          <p:cNvSpPr txBox="1"/>
          <p:nvPr/>
        </p:nvSpPr>
        <p:spPr>
          <a:xfrm>
            <a:off x="2928938" y="3000375"/>
            <a:ext cx="2071687" cy="5238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Radiation-Matter transition</a:t>
            </a:r>
          </a:p>
        </p:txBody>
      </p:sp>
      <p:sp>
        <p:nvSpPr>
          <p:cNvPr id="7" name="TextBox 6"/>
          <p:cNvSpPr txBox="1"/>
          <p:nvPr/>
        </p:nvSpPr>
        <p:spPr>
          <a:xfrm>
            <a:off x="7358063" y="2500313"/>
            <a:ext cx="2357437" cy="7381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Matter-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Dark Energy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Transition</a:t>
            </a:r>
          </a:p>
        </p:txBody>
      </p:sp>
      <p:sp>
        <p:nvSpPr>
          <p:cNvPr id="8" name="Rectangle 7"/>
          <p:cNvSpPr/>
          <p:nvPr/>
        </p:nvSpPr>
        <p:spPr>
          <a:xfrm>
            <a:off x="2928938" y="3000375"/>
            <a:ext cx="1643062" cy="5000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cxnSp>
        <p:nvCxnSpPr>
          <p:cNvPr id="9" name="Straight Arrow Connector 8"/>
          <p:cNvCxnSpPr/>
          <p:nvPr/>
        </p:nvCxnSpPr>
        <p:spPr>
          <a:xfrm rot="5400000">
            <a:off x="2428066" y="1643050"/>
            <a:ext cx="2286810" cy="794"/>
          </a:xfrm>
          <a:prstGeom prst="straightConnector1">
            <a:avLst/>
          </a:prstGeom>
          <a:ln w="50800" cmpd="dbl">
            <a:solidFill>
              <a:srgbClr val="C00000"/>
            </a:solidFill>
            <a:tailEnd type="arrow"/>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428860" y="4643446"/>
            <a:ext cx="2286016" cy="1588"/>
          </a:xfrm>
          <a:prstGeom prst="straightConnector1">
            <a:avLst/>
          </a:prstGeom>
          <a:ln w="50800" cmpd="dbl">
            <a:solidFill>
              <a:srgbClr val="C00000"/>
            </a:solidFill>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58063" y="2500313"/>
            <a:ext cx="1214437" cy="7858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cxnSp>
        <p:nvCxnSpPr>
          <p:cNvPr id="18" name="Straight Arrow Connector 17"/>
          <p:cNvCxnSpPr/>
          <p:nvPr/>
        </p:nvCxnSpPr>
        <p:spPr>
          <a:xfrm rot="5400000">
            <a:off x="7465239" y="1535893"/>
            <a:ext cx="1500198" cy="1588"/>
          </a:xfrm>
          <a:prstGeom prst="straightConnector1">
            <a:avLst/>
          </a:prstGeom>
          <a:ln w="50800" cmpd="dbl">
            <a:solidFill>
              <a:srgbClr val="C00000"/>
            </a:solidFill>
            <a:tailEnd type="arrow"/>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7787504" y="3713958"/>
            <a:ext cx="857256" cy="1588"/>
          </a:xfrm>
          <a:prstGeom prst="straightConnector1">
            <a:avLst/>
          </a:prstGeom>
          <a:ln w="50800" cmpd="dbl">
            <a:solidFill>
              <a:srgbClr val="C00000"/>
            </a:solidFill>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14313" y="2786063"/>
            <a:ext cx="714375" cy="785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50178" name="Object 5"/>
          <p:cNvGraphicFramePr>
            <a:graphicFrameLocks noChangeAspect="1"/>
          </p:cNvGraphicFramePr>
          <p:nvPr/>
        </p:nvGraphicFramePr>
        <p:xfrm>
          <a:off x="214313" y="428625"/>
          <a:ext cx="727075" cy="428625"/>
        </p:xfrm>
        <a:graphic>
          <a:graphicData uri="http://schemas.openxmlformats.org/presentationml/2006/ole">
            <mc:AlternateContent xmlns:mc="http://schemas.openxmlformats.org/markup-compatibility/2006">
              <mc:Choice xmlns:v="urn:schemas-microsoft-com:vml" Requires="v">
                <p:oleObj spid="_x0000_s285761" name="Equation" r:id="rId4" imgW="406080" imgH="228600" progId="Equation.DSMT4">
                  <p:embed/>
                </p:oleObj>
              </mc:Choice>
              <mc:Fallback>
                <p:oleObj name="Equation" r:id="rId4" imgW="406080" imgH="228600" progId="Equation.DSMT4">
                  <p:embed/>
                  <p:pic>
                    <p:nvPicPr>
                      <p:cNvPr id="5017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28625"/>
                        <a:ext cx="727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79" name="Object 3"/>
          <p:cNvGraphicFramePr>
            <a:graphicFrameLocks noChangeAspect="1"/>
          </p:cNvGraphicFramePr>
          <p:nvPr/>
        </p:nvGraphicFramePr>
        <p:xfrm>
          <a:off x="214313" y="1000125"/>
          <a:ext cx="838200" cy="428625"/>
        </p:xfrm>
        <a:graphic>
          <a:graphicData uri="http://schemas.openxmlformats.org/presentationml/2006/ole">
            <mc:AlternateContent xmlns:mc="http://schemas.openxmlformats.org/markup-compatibility/2006">
              <mc:Choice xmlns:v="urn:schemas-microsoft-com:vml" Requires="v">
                <p:oleObj spid="_x0000_s285762" name="Equation" r:id="rId6" imgW="469800" imgH="228600" progId="Equation.DSMT4">
                  <p:embed/>
                </p:oleObj>
              </mc:Choice>
              <mc:Fallback>
                <p:oleObj name="Equation" r:id="rId6" imgW="469800" imgH="228600" progId="Equation.DSMT4">
                  <p:embed/>
                  <p:pic>
                    <p:nvPicPr>
                      <p:cNvPr id="5017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1000125"/>
                        <a:ext cx="8382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0" name="Object 4"/>
          <p:cNvGraphicFramePr>
            <a:graphicFrameLocks noChangeAspect="1"/>
          </p:cNvGraphicFramePr>
          <p:nvPr/>
        </p:nvGraphicFramePr>
        <p:xfrm>
          <a:off x="214313" y="1571625"/>
          <a:ext cx="725487" cy="428625"/>
        </p:xfrm>
        <a:graphic>
          <a:graphicData uri="http://schemas.openxmlformats.org/presentationml/2006/ole">
            <mc:AlternateContent xmlns:mc="http://schemas.openxmlformats.org/markup-compatibility/2006">
              <mc:Choice xmlns:v="urn:schemas-microsoft-com:vml" Requires="v">
                <p:oleObj spid="_x0000_s285763" name="Equation" r:id="rId8" imgW="406080" imgH="228600" progId="Equation.DSMT4">
                  <p:embed/>
                </p:oleObj>
              </mc:Choice>
              <mc:Fallback>
                <p:oleObj name="Equation" r:id="rId8" imgW="406080" imgH="228600" progId="Equation.DSMT4">
                  <p:embed/>
                  <p:pic>
                    <p:nvPicPr>
                      <p:cNvPr id="5018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1571625"/>
                        <a:ext cx="7254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Up Arrow 30"/>
          <p:cNvSpPr/>
          <p:nvPr/>
        </p:nvSpPr>
        <p:spPr>
          <a:xfrm>
            <a:off x="428625" y="2214563"/>
            <a:ext cx="142875" cy="28575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034609096"/>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85750" y="-500063"/>
            <a:ext cx="9720263" cy="337026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Radiation-Matter</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Transition</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
        <p:nvSpPr>
          <p:cNvPr id="3" name="TextBox 2"/>
          <p:cNvSpPr txBox="1"/>
          <p:nvPr/>
        </p:nvSpPr>
        <p:spPr>
          <a:xfrm>
            <a:off x="714375" y="2428875"/>
            <a:ext cx="4286250" cy="14779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onstantia"/>
                <a:sym typeface="Mathematica1"/>
              </a:rPr>
              <a:t>•</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800" b="0" i="0" u="none" strike="noStrike" kern="1200" cap="none" spc="0" normalizeH="0" baseline="0" noProof="0" dirty="0">
                <a:ln>
                  <a:noFill/>
                </a:ln>
                <a:solidFill>
                  <a:prstClr val="white"/>
                </a:solidFill>
                <a:effectLst/>
                <a:uLnTx/>
                <a:uFillTx/>
                <a:latin typeface="Constantia"/>
                <a:ea typeface="+mn-ea"/>
                <a:cs typeface="+mn-cs"/>
              </a:rPr>
              <a:t>Radiation Density Evolution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4" name="Rectangle 3"/>
          <p:cNvSpPr/>
          <p:nvPr/>
        </p:nvSpPr>
        <p:spPr>
          <a:xfrm>
            <a:off x="571500" y="2214563"/>
            <a:ext cx="3929063" cy="1857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4034" name="Object 5"/>
          <p:cNvGraphicFramePr>
            <a:graphicFrameLocks noChangeAspect="1"/>
          </p:cNvGraphicFramePr>
          <p:nvPr/>
        </p:nvGraphicFramePr>
        <p:xfrm>
          <a:off x="1357313" y="3000375"/>
          <a:ext cx="2241550" cy="846138"/>
        </p:xfrm>
        <a:graphic>
          <a:graphicData uri="http://schemas.openxmlformats.org/presentationml/2006/ole">
            <mc:AlternateContent xmlns:mc="http://schemas.openxmlformats.org/markup-compatibility/2006">
              <mc:Choice xmlns:v="urn:schemas-microsoft-com:vml" Requires="v">
                <p:oleObj spid="_x0000_s270463" name="Equation" r:id="rId3" imgW="1091880" imgH="393480" progId="Equation.DSMT4">
                  <p:embed/>
                </p:oleObj>
              </mc:Choice>
              <mc:Fallback>
                <p:oleObj name="Equation" r:id="rId3" imgW="1091880" imgH="393480" progId="Equation.DSMT4">
                  <p:embed/>
                  <p:pic>
                    <p:nvPicPr>
                      <p:cNvPr id="4403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3000375"/>
                        <a:ext cx="22415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5572125" y="3000375"/>
          <a:ext cx="2041525" cy="884238"/>
        </p:xfrm>
        <a:graphic>
          <a:graphicData uri="http://schemas.openxmlformats.org/presentationml/2006/ole">
            <mc:AlternateContent xmlns:mc="http://schemas.openxmlformats.org/markup-compatibility/2006">
              <mc:Choice xmlns:v="urn:schemas-microsoft-com:vml" Requires="v">
                <p:oleObj spid="_x0000_s270464" name="Equation" r:id="rId5" imgW="952200" imgH="393480" progId="Equation.DSMT4">
                  <p:embed/>
                </p:oleObj>
              </mc:Choice>
              <mc:Fallback>
                <p:oleObj name="Equation" r:id="rId5" imgW="952200" imgH="393480" progId="Equation.DSMT4">
                  <p:embed/>
                  <p:pic>
                    <p:nvPicPr>
                      <p:cNvPr id="4403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3000375"/>
                        <a:ext cx="2041525"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4643438" y="2214563"/>
            <a:ext cx="3929062" cy="1857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TextBox 10"/>
          <p:cNvSpPr txBox="1"/>
          <p:nvPr/>
        </p:nvSpPr>
        <p:spPr>
          <a:xfrm>
            <a:off x="4857750" y="2357438"/>
            <a:ext cx="4286250" cy="14779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onstantia"/>
                <a:sym typeface="Mathematica1"/>
              </a:rPr>
              <a:t>•</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Matter</a:t>
            </a:r>
            <a:r>
              <a:rPr kumimoji="0" lang="en-US" sz="1800" b="0" i="0" u="none" strike="noStrike" kern="1200" cap="none" spc="0" normalizeH="0" baseline="0" noProof="0" dirty="0">
                <a:ln>
                  <a:noFill/>
                </a:ln>
                <a:solidFill>
                  <a:prstClr val="white"/>
                </a:solidFill>
                <a:effectLst/>
                <a:uLnTx/>
                <a:uFillTx/>
                <a:latin typeface="Constantia"/>
                <a:ea typeface="+mn-ea"/>
                <a:cs typeface="+mn-cs"/>
              </a:rPr>
              <a:t> Density Evolution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TextBox 11"/>
          <p:cNvSpPr txBox="1"/>
          <p:nvPr/>
        </p:nvSpPr>
        <p:spPr>
          <a:xfrm>
            <a:off x="642938" y="4214813"/>
            <a:ext cx="8001000" cy="25860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Radiation energy density decreases more rapidly than matter density: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this implies radiation to have had a higher energy density before 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particular cosmic time: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44036" name="Object 6"/>
          <p:cNvGraphicFramePr>
            <a:graphicFrameLocks noChangeAspect="1"/>
          </p:cNvGraphicFramePr>
          <p:nvPr/>
        </p:nvGraphicFramePr>
        <p:xfrm>
          <a:off x="4572000" y="5429250"/>
          <a:ext cx="1500188" cy="785813"/>
        </p:xfrm>
        <a:graphic>
          <a:graphicData uri="http://schemas.openxmlformats.org/presentationml/2006/ole">
            <mc:AlternateContent xmlns:mc="http://schemas.openxmlformats.org/markup-compatibility/2006">
              <mc:Choice xmlns:v="urn:schemas-microsoft-com:vml" Requires="v">
                <p:oleObj spid="_x0000_s270465" name="Equation" r:id="rId7" imgW="812520" imgH="406080" progId="Equation.DSMT4">
                  <p:embed/>
                </p:oleObj>
              </mc:Choice>
              <mc:Fallback>
                <p:oleObj name="Equation" r:id="rId7" imgW="812520" imgH="406080" progId="Equation.DSMT4">
                  <p:embed/>
                  <p:pic>
                    <p:nvPicPr>
                      <p:cNvPr id="4403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429250"/>
                        <a:ext cx="1500188"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7"/>
          <p:cNvGraphicFramePr>
            <a:graphicFrameLocks noChangeAspect="1"/>
          </p:cNvGraphicFramePr>
          <p:nvPr/>
        </p:nvGraphicFramePr>
        <p:xfrm>
          <a:off x="1311275" y="5357813"/>
          <a:ext cx="1563688" cy="982662"/>
        </p:xfrm>
        <a:graphic>
          <a:graphicData uri="http://schemas.openxmlformats.org/presentationml/2006/ole">
            <mc:AlternateContent xmlns:mc="http://schemas.openxmlformats.org/markup-compatibility/2006">
              <mc:Choice xmlns:v="urn:schemas-microsoft-com:vml" Requires="v">
                <p:oleObj spid="_x0000_s270466" name="Equation" r:id="rId9" imgW="761760" imgH="457200" progId="Equation.DSMT4">
                  <p:embed/>
                </p:oleObj>
              </mc:Choice>
              <mc:Fallback>
                <p:oleObj name="Equation" r:id="rId9" imgW="761760" imgH="457200" progId="Equation.DSMT4">
                  <p:embed/>
                  <p:pic>
                    <p:nvPicPr>
                      <p:cNvPr id="4403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1275" y="5357813"/>
                        <a:ext cx="1563688"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eft Arrow 14"/>
          <p:cNvSpPr/>
          <p:nvPr/>
        </p:nvSpPr>
        <p:spPr>
          <a:xfrm>
            <a:off x="3786188" y="5643563"/>
            <a:ext cx="714375" cy="357187"/>
          </a:xfrm>
          <a:prstGeom prst="lef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 name="Rectangle 15"/>
          <p:cNvSpPr/>
          <p:nvPr/>
        </p:nvSpPr>
        <p:spPr>
          <a:xfrm>
            <a:off x="571500" y="5214938"/>
            <a:ext cx="3071813" cy="1285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4038" name="Object 8"/>
          <p:cNvGraphicFramePr>
            <a:graphicFrameLocks noChangeAspect="1"/>
          </p:cNvGraphicFramePr>
          <p:nvPr/>
        </p:nvGraphicFramePr>
        <p:xfrm>
          <a:off x="6643688" y="5000625"/>
          <a:ext cx="938212" cy="1474788"/>
        </p:xfrm>
        <a:graphic>
          <a:graphicData uri="http://schemas.openxmlformats.org/presentationml/2006/ole">
            <mc:AlternateContent xmlns:mc="http://schemas.openxmlformats.org/markup-compatibility/2006">
              <mc:Choice xmlns:v="urn:schemas-microsoft-com:vml" Requires="v">
                <p:oleObj spid="_x0000_s270467" name="Equation" r:id="rId11" imgW="457200" imgH="685800" progId="Equation.DSMT4">
                  <p:embed/>
                </p:oleObj>
              </mc:Choice>
              <mc:Fallback>
                <p:oleObj name="Equation" r:id="rId11" imgW="457200" imgH="685800" progId="Equation.DSMT4">
                  <p:embed/>
                  <p:pic>
                    <p:nvPicPr>
                      <p:cNvPr id="44038"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3688" y="5000625"/>
                        <a:ext cx="938212" cy="147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Box 17"/>
          <p:cNvSpPr txBox="1"/>
          <p:nvPr/>
        </p:nvSpPr>
        <p:spPr>
          <a:xfrm>
            <a:off x="7715250" y="5000625"/>
            <a:ext cx="3143250" cy="27082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Radiation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 dominance</a:t>
            </a: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endPar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endPar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 Matter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 dominance</a:t>
            </a:r>
            <a:r>
              <a:rPr kumimoji="0" lang="en-US" sz="14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9" name="Rectangle 18"/>
          <p:cNvSpPr/>
          <p:nvPr/>
        </p:nvSpPr>
        <p:spPr>
          <a:xfrm>
            <a:off x="6357938" y="4929188"/>
            <a:ext cx="2500312" cy="171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479938062"/>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85750" y="-500063"/>
            <a:ext cx="9720263" cy="337026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Matter-Dark Energy</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Transition</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
        <p:nvSpPr>
          <p:cNvPr id="3" name="TextBox 2"/>
          <p:cNvSpPr txBox="1"/>
          <p:nvPr/>
        </p:nvSpPr>
        <p:spPr>
          <a:xfrm>
            <a:off x="714375" y="2428875"/>
            <a:ext cx="4286250" cy="14779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onstantia"/>
                <a:sym typeface="Mathematica1"/>
              </a:rPr>
              <a:t>•</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Matter</a:t>
            </a:r>
            <a:r>
              <a:rPr kumimoji="0" lang="en-US" sz="1800" b="0" i="0" u="none" strike="noStrike" kern="1200" cap="none" spc="0" normalizeH="0" baseline="0" noProof="0" dirty="0">
                <a:ln>
                  <a:noFill/>
                </a:ln>
                <a:solidFill>
                  <a:prstClr val="white"/>
                </a:solidFill>
                <a:effectLst/>
                <a:uLnTx/>
                <a:uFillTx/>
                <a:latin typeface="Constantia"/>
                <a:ea typeface="+mn-ea"/>
                <a:cs typeface="+mn-cs"/>
              </a:rPr>
              <a:t> Density Evolution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4" name="Rectangle 3"/>
          <p:cNvSpPr/>
          <p:nvPr/>
        </p:nvSpPr>
        <p:spPr>
          <a:xfrm>
            <a:off x="571500" y="2214563"/>
            <a:ext cx="3929063" cy="1857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5058" name="Object 5"/>
          <p:cNvGraphicFramePr>
            <a:graphicFrameLocks noChangeAspect="1"/>
          </p:cNvGraphicFramePr>
          <p:nvPr/>
        </p:nvGraphicFramePr>
        <p:xfrm>
          <a:off x="5500688" y="3176588"/>
          <a:ext cx="2241550" cy="492125"/>
        </p:xfrm>
        <a:graphic>
          <a:graphicData uri="http://schemas.openxmlformats.org/presentationml/2006/ole">
            <mc:AlternateContent xmlns:mc="http://schemas.openxmlformats.org/markup-compatibility/2006">
              <mc:Choice xmlns:v="urn:schemas-microsoft-com:vml" Requires="v">
                <p:oleObj spid="_x0000_s271487" name="Equation" r:id="rId3" imgW="1091880" imgH="228600" progId="Equation.DSMT4">
                  <p:embed/>
                </p:oleObj>
              </mc:Choice>
              <mc:Fallback>
                <p:oleObj name="Equation" r:id="rId3" imgW="1091880" imgH="228600" progId="Equation.DSMT4">
                  <p:embed/>
                  <p:pic>
                    <p:nvPicPr>
                      <p:cNvPr id="4505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3176588"/>
                        <a:ext cx="22415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1357313" y="2928938"/>
          <a:ext cx="2041525" cy="884237"/>
        </p:xfrm>
        <a:graphic>
          <a:graphicData uri="http://schemas.openxmlformats.org/presentationml/2006/ole">
            <mc:AlternateContent xmlns:mc="http://schemas.openxmlformats.org/markup-compatibility/2006">
              <mc:Choice xmlns:v="urn:schemas-microsoft-com:vml" Requires="v">
                <p:oleObj spid="_x0000_s271488" name="Equation" r:id="rId5" imgW="952200" imgH="393480" progId="Equation.DSMT4">
                  <p:embed/>
                </p:oleObj>
              </mc:Choice>
              <mc:Fallback>
                <p:oleObj name="Equation" r:id="rId5" imgW="952200" imgH="393480" progId="Equation.DSMT4">
                  <p:embed/>
                  <p:pic>
                    <p:nvPicPr>
                      <p:cNvPr id="450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2928938"/>
                        <a:ext cx="2041525" cy="88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4643438" y="2214563"/>
            <a:ext cx="3929062" cy="1857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TextBox 10"/>
          <p:cNvSpPr txBox="1"/>
          <p:nvPr/>
        </p:nvSpPr>
        <p:spPr>
          <a:xfrm>
            <a:off x="4857750" y="2357438"/>
            <a:ext cx="4286250" cy="14779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onstantia"/>
                <a:sym typeface="Mathematica1"/>
              </a:rPr>
              <a:t>•</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Dark Energy </a:t>
            </a:r>
            <a:r>
              <a:rPr kumimoji="0" lang="en-US" sz="1800" b="0" i="0" u="none" strike="noStrike" kern="1200" cap="none" spc="0" normalizeH="0" baseline="0" noProof="0" dirty="0">
                <a:ln>
                  <a:noFill/>
                </a:ln>
                <a:solidFill>
                  <a:prstClr val="white"/>
                </a:solidFill>
                <a:effectLst/>
                <a:uLnTx/>
                <a:uFillTx/>
                <a:latin typeface="Constantia"/>
                <a:ea typeface="+mn-ea"/>
                <a:cs typeface="+mn-cs"/>
              </a:rPr>
              <a:t>Density Evolution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TextBox 11"/>
          <p:cNvSpPr txBox="1"/>
          <p:nvPr/>
        </p:nvSpPr>
        <p:spPr>
          <a:xfrm>
            <a:off x="642938" y="4214813"/>
            <a:ext cx="8001000" cy="25860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While matter density decreases due to the expansion of the Universe,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the cosmological constant represents a small, yet constant, energy density.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As a result, it will represent a higher density after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45060" name="Object 4"/>
          <p:cNvGraphicFramePr>
            <a:graphicFrameLocks noChangeAspect="1"/>
          </p:cNvGraphicFramePr>
          <p:nvPr/>
        </p:nvGraphicFramePr>
        <p:xfrm>
          <a:off x="4665663" y="5429250"/>
          <a:ext cx="1312862" cy="785813"/>
        </p:xfrm>
        <a:graphic>
          <a:graphicData uri="http://schemas.openxmlformats.org/presentationml/2006/ole">
            <mc:AlternateContent xmlns:mc="http://schemas.openxmlformats.org/markup-compatibility/2006">
              <mc:Choice xmlns:v="urn:schemas-microsoft-com:vml" Requires="v">
                <p:oleObj spid="_x0000_s271489" name="Equation" r:id="rId7" imgW="711000" imgH="406080" progId="Equation.DSMT4">
                  <p:embed/>
                </p:oleObj>
              </mc:Choice>
              <mc:Fallback>
                <p:oleObj name="Equation" r:id="rId7" imgW="711000" imgH="406080" progId="Equation.DSMT4">
                  <p:embed/>
                  <p:pic>
                    <p:nvPicPr>
                      <p:cNvPr id="4506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5429250"/>
                        <a:ext cx="1312862"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1233488" y="5303838"/>
          <a:ext cx="1720850" cy="1092200"/>
        </p:xfrm>
        <a:graphic>
          <a:graphicData uri="http://schemas.openxmlformats.org/presentationml/2006/ole">
            <mc:AlternateContent xmlns:mc="http://schemas.openxmlformats.org/markup-compatibility/2006">
              <mc:Choice xmlns:v="urn:schemas-microsoft-com:vml" Requires="v">
                <p:oleObj spid="_x0000_s271490" name="Equation" r:id="rId9" imgW="838080" imgH="507960" progId="Equation.DSMT4">
                  <p:embed/>
                </p:oleObj>
              </mc:Choice>
              <mc:Fallback>
                <p:oleObj name="Equation" r:id="rId9" imgW="838080" imgH="507960" progId="Equation.DSMT4">
                  <p:embed/>
                  <p:pic>
                    <p:nvPicPr>
                      <p:cNvPr id="450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3488" y="5303838"/>
                        <a:ext cx="172085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eft Arrow 14"/>
          <p:cNvSpPr/>
          <p:nvPr/>
        </p:nvSpPr>
        <p:spPr>
          <a:xfrm>
            <a:off x="3786188" y="5643563"/>
            <a:ext cx="714375" cy="357187"/>
          </a:xfrm>
          <a:prstGeom prst="lef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 name="Rectangle 15"/>
          <p:cNvSpPr/>
          <p:nvPr/>
        </p:nvSpPr>
        <p:spPr>
          <a:xfrm>
            <a:off x="571500" y="5214938"/>
            <a:ext cx="3071813" cy="1285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45062" name="Object 6"/>
          <p:cNvGraphicFramePr>
            <a:graphicFrameLocks noChangeAspect="1"/>
          </p:cNvGraphicFramePr>
          <p:nvPr/>
        </p:nvGraphicFramePr>
        <p:xfrm>
          <a:off x="6618288" y="5000625"/>
          <a:ext cx="989012" cy="1474788"/>
        </p:xfrm>
        <a:graphic>
          <a:graphicData uri="http://schemas.openxmlformats.org/presentationml/2006/ole">
            <mc:AlternateContent xmlns:mc="http://schemas.openxmlformats.org/markup-compatibility/2006">
              <mc:Choice xmlns:v="urn:schemas-microsoft-com:vml" Requires="v">
                <p:oleObj spid="_x0000_s271491" name="Equation" r:id="rId11" imgW="482400" imgH="685800" progId="Equation.DSMT4">
                  <p:embed/>
                </p:oleObj>
              </mc:Choice>
              <mc:Fallback>
                <p:oleObj name="Equation" r:id="rId11" imgW="482400" imgH="685800" progId="Equation.DSMT4">
                  <p:embed/>
                  <p:pic>
                    <p:nvPicPr>
                      <p:cNvPr id="450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8288" y="5000625"/>
                        <a:ext cx="989012" cy="147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Box 17"/>
          <p:cNvSpPr txBox="1"/>
          <p:nvPr/>
        </p:nvSpPr>
        <p:spPr>
          <a:xfrm>
            <a:off x="7715250" y="5000625"/>
            <a:ext cx="3143250" cy="27082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Matter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 dominance</a:t>
            </a: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endPar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endPar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 Dark energy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tantia"/>
                <a:ea typeface="+mn-ea"/>
                <a:cs typeface="+mn-cs"/>
                <a:sym typeface="Mathematica1"/>
              </a:rPr>
              <a:t> dominance</a:t>
            </a:r>
            <a:r>
              <a:rPr kumimoji="0" lang="en-US" sz="14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9" name="Rectangle 18"/>
          <p:cNvSpPr/>
          <p:nvPr/>
        </p:nvSpPr>
        <p:spPr>
          <a:xfrm>
            <a:off x="6357938" y="4929188"/>
            <a:ext cx="2500312" cy="171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849761689"/>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85750" y="-500063"/>
            <a:ext cx="9720263" cy="337026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Matter-Dark Energy</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Transition</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
        <p:nvSpPr>
          <p:cNvPr id="4" name="Rectangle 3"/>
          <p:cNvSpPr/>
          <p:nvPr/>
        </p:nvSpPr>
        <p:spPr>
          <a:xfrm>
            <a:off x="1000125" y="1928813"/>
            <a:ext cx="2214563" cy="171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TextBox 11"/>
          <p:cNvSpPr txBox="1"/>
          <p:nvPr/>
        </p:nvSpPr>
        <p:spPr>
          <a:xfrm>
            <a:off x="642938" y="4214813"/>
            <a:ext cx="8001000" cy="20320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46082" name="Object 5"/>
          <p:cNvGraphicFramePr>
            <a:graphicFrameLocks noChangeAspect="1"/>
          </p:cNvGraphicFramePr>
          <p:nvPr/>
        </p:nvGraphicFramePr>
        <p:xfrm>
          <a:off x="1214438" y="2214563"/>
          <a:ext cx="1720850" cy="1092200"/>
        </p:xfrm>
        <a:graphic>
          <a:graphicData uri="http://schemas.openxmlformats.org/presentationml/2006/ole">
            <mc:AlternateContent xmlns:mc="http://schemas.openxmlformats.org/markup-compatibility/2006">
              <mc:Choice xmlns:v="urn:schemas-microsoft-com:vml" Requires="v">
                <p:oleObj spid="_x0000_s272486" name="Equation" r:id="rId3" imgW="838080" imgH="507960" progId="Equation.DSMT4">
                  <p:embed/>
                </p:oleObj>
              </mc:Choice>
              <mc:Fallback>
                <p:oleObj name="Equation" r:id="rId3" imgW="838080" imgH="507960" progId="Equation.DSMT4">
                  <p:embed/>
                  <p:pic>
                    <p:nvPicPr>
                      <p:cNvPr id="4608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2214563"/>
                        <a:ext cx="172085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eft Arrow 14"/>
          <p:cNvSpPr/>
          <p:nvPr/>
        </p:nvSpPr>
        <p:spPr>
          <a:xfrm rot="10800000">
            <a:off x="3429000" y="2571750"/>
            <a:ext cx="714375" cy="357188"/>
          </a:xfrm>
          <a:prstGeom prst="lef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6" name="Rectangle 15"/>
          <p:cNvSpPr/>
          <p:nvPr/>
        </p:nvSpPr>
        <p:spPr>
          <a:xfrm>
            <a:off x="1071563" y="4786313"/>
            <a:ext cx="2143125" cy="16430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46083" name="Object 7"/>
          <p:cNvGraphicFramePr>
            <a:graphicFrameLocks noChangeAspect="1"/>
          </p:cNvGraphicFramePr>
          <p:nvPr/>
        </p:nvGraphicFramePr>
        <p:xfrm>
          <a:off x="4656138" y="2057400"/>
          <a:ext cx="3600450" cy="1557338"/>
        </p:xfrm>
        <a:graphic>
          <a:graphicData uri="http://schemas.openxmlformats.org/presentationml/2006/ole">
            <mc:AlternateContent xmlns:mc="http://schemas.openxmlformats.org/markup-compatibility/2006">
              <mc:Choice xmlns:v="urn:schemas-microsoft-com:vml" Requires="v">
                <p:oleObj spid="_x0000_s272487" name="Equation" r:id="rId5" imgW="1752480" imgH="723600" progId="Equation.DSMT4">
                  <p:embed/>
                </p:oleObj>
              </mc:Choice>
              <mc:Fallback>
                <p:oleObj name="Equation" r:id="rId5" imgW="1752480" imgH="723600" progId="Equation.DSMT4">
                  <p:embed/>
                  <p:pic>
                    <p:nvPicPr>
                      <p:cNvPr id="4608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8" y="2057400"/>
                        <a:ext cx="360045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Rectangle 19"/>
          <p:cNvSpPr/>
          <p:nvPr/>
        </p:nvSpPr>
        <p:spPr>
          <a:xfrm>
            <a:off x="4357688" y="1928813"/>
            <a:ext cx="4429125" cy="171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1" name="Right Brace 20"/>
          <p:cNvSpPr/>
          <p:nvPr/>
        </p:nvSpPr>
        <p:spPr>
          <a:xfrm>
            <a:off x="6286500" y="2071688"/>
            <a:ext cx="285750" cy="14287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2" name="Left Arrow 21"/>
          <p:cNvSpPr/>
          <p:nvPr/>
        </p:nvSpPr>
        <p:spPr>
          <a:xfrm rot="16200000">
            <a:off x="1750219" y="4036219"/>
            <a:ext cx="714375" cy="357187"/>
          </a:xfrm>
          <a:prstGeom prst="lef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46084" name="Object 8"/>
          <p:cNvGraphicFramePr>
            <a:graphicFrameLocks noChangeAspect="1"/>
          </p:cNvGraphicFramePr>
          <p:nvPr/>
        </p:nvGraphicFramePr>
        <p:xfrm>
          <a:off x="1103313" y="5072063"/>
          <a:ext cx="2085975" cy="1092200"/>
        </p:xfrm>
        <a:graphic>
          <a:graphicData uri="http://schemas.openxmlformats.org/presentationml/2006/ole">
            <mc:AlternateContent xmlns:mc="http://schemas.openxmlformats.org/markup-compatibility/2006">
              <mc:Choice xmlns:v="urn:schemas-microsoft-com:vml" Requires="v">
                <p:oleObj spid="_x0000_s272488" name="Equation" r:id="rId7" imgW="1015920" imgH="507960" progId="Equation.DSMT4">
                  <p:embed/>
                </p:oleObj>
              </mc:Choice>
              <mc:Fallback>
                <p:oleObj name="Equation" r:id="rId7" imgW="1015920" imgH="507960" progId="Equation.DSMT4">
                  <p:embed/>
                  <p:pic>
                    <p:nvPicPr>
                      <p:cNvPr id="4608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313" y="5072063"/>
                        <a:ext cx="2085975"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p:cNvSpPr txBox="1"/>
          <p:nvPr/>
        </p:nvSpPr>
        <p:spPr>
          <a:xfrm>
            <a:off x="2286000" y="4071938"/>
            <a:ext cx="4286250" cy="17541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Flat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Universe</a:t>
            </a: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4" name="TextBox 23"/>
          <p:cNvSpPr txBox="1"/>
          <p:nvPr/>
        </p:nvSpPr>
        <p:spPr>
          <a:xfrm>
            <a:off x="3571875" y="3786188"/>
            <a:ext cx="5715000" cy="25860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Note:    a more appropriate characteristic transition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is that at which the deceleration turns into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acceleration: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46085" name="Object 9"/>
          <p:cNvGraphicFramePr>
            <a:graphicFrameLocks noChangeAspect="1"/>
          </p:cNvGraphicFramePr>
          <p:nvPr/>
        </p:nvGraphicFramePr>
        <p:xfrm>
          <a:off x="4676775" y="5000625"/>
          <a:ext cx="3884613" cy="1092200"/>
        </p:xfrm>
        <a:graphic>
          <a:graphicData uri="http://schemas.openxmlformats.org/presentationml/2006/ole">
            <mc:AlternateContent xmlns:mc="http://schemas.openxmlformats.org/markup-compatibility/2006">
              <mc:Choice xmlns:v="urn:schemas-microsoft-com:vml" Requires="v">
                <p:oleObj spid="_x0000_s272489" name="Equation" r:id="rId9" imgW="1892160" imgH="507960" progId="Equation.DSMT4">
                  <p:embed/>
                </p:oleObj>
              </mc:Choice>
              <mc:Fallback>
                <p:oleObj name="Equation" r:id="rId9" imgW="1892160" imgH="507960" progId="Equation.DSMT4">
                  <p:embed/>
                  <p:pic>
                    <p:nvPicPr>
                      <p:cNvPr id="4608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6775" y="5000625"/>
                        <a:ext cx="3884613"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ectangle 24"/>
          <p:cNvSpPr/>
          <p:nvPr/>
        </p:nvSpPr>
        <p:spPr>
          <a:xfrm>
            <a:off x="4429125" y="4786313"/>
            <a:ext cx="4357688" cy="16430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052077513"/>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85750" y="-500063"/>
            <a:ext cx="9720263" cy="3092451"/>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Evolution</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Cosmological Density Parameter</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
        <p:nvSpPr>
          <p:cNvPr id="3" name="TextBox 2"/>
          <p:cNvSpPr txBox="1"/>
          <p:nvPr/>
        </p:nvSpPr>
        <p:spPr>
          <a:xfrm>
            <a:off x="357188" y="1500188"/>
            <a:ext cx="8286750" cy="28622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Limiting ourselves to a flat Universe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(and discarding the contribution by and evolution of curvature):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to appreciate the dominance of radiation, matter and dark energy in the subsequent cosmological eras, it is most illuminating to look at the evolution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of the cosmological density parameter of these cosmological components: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p:txBody>
      </p:sp>
      <p:sp>
        <p:nvSpPr>
          <p:cNvPr id="4" name="Rectangle 3"/>
          <p:cNvSpPr/>
          <p:nvPr/>
        </p:nvSpPr>
        <p:spPr>
          <a:xfrm>
            <a:off x="214313" y="1785938"/>
            <a:ext cx="8715375" cy="1857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47106" name="Object 5"/>
          <p:cNvGraphicFramePr>
            <a:graphicFrameLocks noChangeAspect="1"/>
          </p:cNvGraphicFramePr>
          <p:nvPr/>
        </p:nvGraphicFramePr>
        <p:xfrm>
          <a:off x="571500" y="3929063"/>
          <a:ext cx="1646238" cy="839787"/>
        </p:xfrm>
        <a:graphic>
          <a:graphicData uri="http://schemas.openxmlformats.org/presentationml/2006/ole">
            <mc:AlternateContent xmlns:mc="http://schemas.openxmlformats.org/markup-compatibility/2006">
              <mc:Choice xmlns:v="urn:schemas-microsoft-com:vml" Requires="v">
                <p:oleObj spid="_x0000_s273510" name="Equation" r:id="rId3" imgW="469800" imgH="228600" progId="Equation.DSMT4">
                  <p:embed/>
                </p:oleObj>
              </mc:Choice>
              <mc:Fallback>
                <p:oleObj name="Equation" r:id="rId3" imgW="469800" imgH="228600" progId="Equation.DSMT4">
                  <p:embed/>
                  <p:pic>
                    <p:nvPicPr>
                      <p:cNvPr id="4710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929063"/>
                        <a:ext cx="1646238"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7" name="Object 3"/>
          <p:cNvGraphicFramePr>
            <a:graphicFrameLocks noChangeAspect="1"/>
          </p:cNvGraphicFramePr>
          <p:nvPr/>
        </p:nvGraphicFramePr>
        <p:xfrm>
          <a:off x="3929063" y="3929063"/>
          <a:ext cx="1423987" cy="839787"/>
        </p:xfrm>
        <a:graphic>
          <a:graphicData uri="http://schemas.openxmlformats.org/presentationml/2006/ole">
            <mc:AlternateContent xmlns:mc="http://schemas.openxmlformats.org/markup-compatibility/2006">
              <mc:Choice xmlns:v="urn:schemas-microsoft-com:vml" Requires="v">
                <p:oleObj spid="_x0000_s273511" name="Equation" r:id="rId5" imgW="406080" imgH="228600" progId="Equation.DSMT4">
                  <p:embed/>
                </p:oleObj>
              </mc:Choice>
              <mc:Fallback>
                <p:oleObj name="Equation" r:id="rId5" imgW="406080" imgH="228600" progId="Equation.DSMT4">
                  <p:embed/>
                  <p:pic>
                    <p:nvPicPr>
                      <p:cNvPr id="471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63" y="3929063"/>
                        <a:ext cx="1423987"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7072313" y="3929063"/>
          <a:ext cx="1423987" cy="839787"/>
        </p:xfrm>
        <a:graphic>
          <a:graphicData uri="http://schemas.openxmlformats.org/presentationml/2006/ole">
            <mc:AlternateContent xmlns:mc="http://schemas.openxmlformats.org/markup-compatibility/2006">
              <mc:Choice xmlns:v="urn:schemas-microsoft-com:vml" Requires="v">
                <p:oleObj spid="_x0000_s273512" name="Equation" r:id="rId7" imgW="406080" imgH="228600" progId="Equation.DSMT4">
                  <p:embed/>
                </p:oleObj>
              </mc:Choice>
              <mc:Fallback>
                <p:oleObj name="Equation" r:id="rId7" imgW="406080" imgH="228600" progId="Equation.DSMT4">
                  <p:embed/>
                  <p:pic>
                    <p:nvPicPr>
                      <p:cNvPr id="4710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13" y="3929063"/>
                        <a:ext cx="1423987"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1285875" y="5072063"/>
          <a:ext cx="6043613" cy="1490662"/>
        </p:xfrm>
        <a:graphic>
          <a:graphicData uri="http://schemas.openxmlformats.org/presentationml/2006/ole">
            <mc:AlternateContent xmlns:mc="http://schemas.openxmlformats.org/markup-compatibility/2006">
              <mc:Choice xmlns:v="urn:schemas-microsoft-com:vml" Requires="v">
                <p:oleObj spid="_x0000_s273513" name="Equation" r:id="rId9" imgW="1955520" imgH="482400" progId="Equation.DSMT4">
                  <p:embed/>
                </p:oleObj>
              </mc:Choice>
              <mc:Fallback>
                <p:oleObj name="Equation" r:id="rId9" imgW="1955520" imgH="482400" progId="Equation.DSMT4">
                  <p:embed/>
                  <p:pic>
                    <p:nvPicPr>
                      <p:cNvPr id="4710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75" y="5072063"/>
                        <a:ext cx="6043613" cy="149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p:cNvSpPr/>
          <p:nvPr/>
        </p:nvSpPr>
        <p:spPr>
          <a:xfrm>
            <a:off x="1071563" y="5000625"/>
            <a:ext cx="7858125" cy="1643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0" name="Left-Right Arrow 9"/>
          <p:cNvSpPr/>
          <p:nvPr/>
        </p:nvSpPr>
        <p:spPr>
          <a:xfrm>
            <a:off x="2571750" y="4214813"/>
            <a:ext cx="1071563" cy="28575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1" name="Left-Right Arrow 10"/>
          <p:cNvSpPr/>
          <p:nvPr/>
        </p:nvSpPr>
        <p:spPr>
          <a:xfrm>
            <a:off x="5643563" y="4214813"/>
            <a:ext cx="1071562" cy="28575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TextBox 11"/>
          <p:cNvSpPr txBox="1"/>
          <p:nvPr/>
        </p:nvSpPr>
        <p:spPr>
          <a:xfrm>
            <a:off x="285750" y="5357813"/>
            <a:ext cx="8286750" cy="6461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e.g.  </a:t>
            </a:r>
          </a:p>
        </p:txBody>
      </p:sp>
    </p:spTree>
    <p:extLst>
      <p:ext uri="{BB962C8B-B14F-4D97-AF65-F5344CB8AC3E}">
        <p14:creationId xmlns:p14="http://schemas.microsoft.com/office/powerpoint/2010/main" val="401235593"/>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42875" y="1714500"/>
            <a:ext cx="9286875" cy="59086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From the FRW equations, one can infer that the evolution of </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goes like</a:t>
            </a: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(for simplicity, assume matter-dominated Universe),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These equations directly show that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implying that the early Universe was very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nearly flat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4" name="Rectangle 3"/>
          <p:cNvSpPr/>
          <p:nvPr/>
        </p:nvSpPr>
        <p:spPr>
          <a:xfrm>
            <a:off x="214313" y="2428875"/>
            <a:ext cx="8715375" cy="1357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51202" name="Object 3"/>
          <p:cNvGraphicFramePr>
            <a:graphicFrameLocks noChangeAspect="1"/>
          </p:cNvGraphicFramePr>
          <p:nvPr/>
        </p:nvGraphicFramePr>
        <p:xfrm>
          <a:off x="428625" y="2500313"/>
          <a:ext cx="3643313" cy="1203325"/>
        </p:xfrm>
        <a:graphic>
          <a:graphicData uri="http://schemas.openxmlformats.org/presentationml/2006/ole">
            <mc:AlternateContent xmlns:mc="http://schemas.openxmlformats.org/markup-compatibility/2006">
              <mc:Choice xmlns:v="urn:schemas-microsoft-com:vml" Requires="v">
                <p:oleObj spid="_x0000_s286802" name="Equation" r:id="rId3" imgW="1460160" imgH="482400" progId="Equation.DSMT4">
                  <p:embed/>
                </p:oleObj>
              </mc:Choice>
              <mc:Fallback>
                <p:oleObj name="Equation" r:id="rId3" imgW="1460160" imgH="482400" progId="Equation.DSMT4">
                  <p:embed/>
                  <p:pic>
                    <p:nvPicPr>
                      <p:cNvPr id="5120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500313"/>
                        <a:ext cx="3643313"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5929313" y="2571750"/>
          <a:ext cx="2660650" cy="1077913"/>
        </p:xfrm>
        <a:graphic>
          <a:graphicData uri="http://schemas.openxmlformats.org/presentationml/2006/ole">
            <mc:AlternateContent xmlns:mc="http://schemas.openxmlformats.org/markup-compatibility/2006">
              <mc:Choice xmlns:v="urn:schemas-microsoft-com:vml" Requires="v">
                <p:oleObj spid="_x0000_s286803" name="Equation" r:id="rId5" imgW="1066680" imgH="431640" progId="Equation.DSMT4">
                  <p:embed/>
                </p:oleObj>
              </mc:Choice>
              <mc:Fallback>
                <p:oleObj name="Equation" r:id="rId5" imgW="1066680" imgH="431640" progId="Equation.DSMT4">
                  <p:embed/>
                  <p:pic>
                    <p:nvPicPr>
                      <p:cNvPr id="5120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2571750"/>
                        <a:ext cx="2660650"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eft-Right Arrow 6"/>
          <p:cNvSpPr/>
          <p:nvPr/>
        </p:nvSpPr>
        <p:spPr>
          <a:xfrm>
            <a:off x="4500563" y="2928938"/>
            <a:ext cx="1000125" cy="285750"/>
          </a:xfrm>
          <a:prstGeom prst="lef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51204" name="Object 4"/>
          <p:cNvGraphicFramePr>
            <a:graphicFrameLocks noChangeAspect="1"/>
          </p:cNvGraphicFramePr>
          <p:nvPr/>
        </p:nvGraphicFramePr>
        <p:xfrm>
          <a:off x="500063" y="4929188"/>
          <a:ext cx="1036637" cy="592137"/>
        </p:xfrm>
        <a:graphic>
          <a:graphicData uri="http://schemas.openxmlformats.org/presentationml/2006/ole">
            <mc:AlternateContent xmlns:mc="http://schemas.openxmlformats.org/markup-compatibility/2006">
              <mc:Choice xmlns:v="urn:schemas-microsoft-com:vml" Requires="v">
                <p:oleObj spid="_x0000_s286804" name="Equation" r:id="rId7" imgW="355320" imgH="203040" progId="Equation.DSMT4">
                  <p:embed/>
                </p:oleObj>
              </mc:Choice>
              <mc:Fallback>
                <p:oleObj name="Equation" r:id="rId7" imgW="355320" imgH="203040" progId="Equation.DSMT4">
                  <p:embed/>
                  <p:pic>
                    <p:nvPicPr>
                      <p:cNvPr id="5120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4929188"/>
                        <a:ext cx="1036637"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2857500" y="4929188"/>
          <a:ext cx="1382713" cy="569912"/>
        </p:xfrm>
        <a:graphic>
          <a:graphicData uri="http://schemas.openxmlformats.org/presentationml/2006/ole">
            <mc:AlternateContent xmlns:mc="http://schemas.openxmlformats.org/markup-compatibility/2006">
              <mc:Choice xmlns:v="urn:schemas-microsoft-com:vml" Requires="v">
                <p:oleObj spid="_x0000_s286805" name="Equation" r:id="rId9" imgW="431640" imgH="177480" progId="Equation.DSMT4">
                  <p:embed/>
                </p:oleObj>
              </mc:Choice>
              <mc:Fallback>
                <p:oleObj name="Equation" r:id="rId9" imgW="431640" imgH="177480" progId="Equation.DSMT4">
                  <p:embed/>
                  <p:pic>
                    <p:nvPicPr>
                      <p:cNvPr id="5120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0" y="4929188"/>
                        <a:ext cx="1382713"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ight Arrow 9"/>
          <p:cNvSpPr/>
          <p:nvPr/>
        </p:nvSpPr>
        <p:spPr>
          <a:xfrm>
            <a:off x="1857375" y="5072063"/>
            <a:ext cx="642938" cy="285750"/>
          </a:xfrm>
          <a:prstGeom prs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1" name="Rectangle 10"/>
          <p:cNvSpPr/>
          <p:nvPr/>
        </p:nvSpPr>
        <p:spPr>
          <a:xfrm>
            <a:off x="214313" y="4572000"/>
            <a:ext cx="4357687" cy="1357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51206" name="Object 6"/>
          <p:cNvGraphicFramePr>
            <a:graphicFrameLocks noChangeAspect="1"/>
          </p:cNvGraphicFramePr>
          <p:nvPr/>
        </p:nvGraphicFramePr>
        <p:xfrm>
          <a:off x="5357813" y="4572000"/>
          <a:ext cx="3143250" cy="1204913"/>
        </p:xfrm>
        <a:graphic>
          <a:graphicData uri="http://schemas.openxmlformats.org/presentationml/2006/ole">
            <mc:AlternateContent xmlns:mc="http://schemas.openxmlformats.org/markup-compatibility/2006">
              <mc:Choice xmlns:v="urn:schemas-microsoft-com:vml" Requires="v">
                <p:oleObj spid="_x0000_s286806" name="Equation" r:id="rId11" imgW="1091880" imgH="419040" progId="Equation.DSMT4">
                  <p:embed/>
                </p:oleObj>
              </mc:Choice>
              <mc:Fallback>
                <p:oleObj name="Equation" r:id="rId11" imgW="1091880" imgH="419040" progId="Equation.DSMT4">
                  <p:embed/>
                  <p:pic>
                    <p:nvPicPr>
                      <p:cNvPr id="5120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7813" y="4572000"/>
                        <a:ext cx="3143250" cy="120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p:nvPr/>
        </p:nvSpPr>
        <p:spPr>
          <a:xfrm>
            <a:off x="4929188" y="4572000"/>
            <a:ext cx="4000500" cy="1357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4" name="Text Box 3">
            <a:extLst>
              <a:ext uri="{FF2B5EF4-FFF2-40B4-BE49-F238E27FC236}">
                <a16:creationId xmlns:a16="http://schemas.microsoft.com/office/drawing/2014/main" id="{50CDC3C2-7AE9-4A4F-A6DB-ADF90901A26A}"/>
              </a:ext>
            </a:extLst>
          </p:cNvPr>
          <p:cNvSpPr txBox="1">
            <a:spLocks noChangeArrowheads="1"/>
          </p:cNvSpPr>
          <p:nvPr/>
        </p:nvSpPr>
        <p:spPr bwMode="auto">
          <a:xfrm>
            <a:off x="-285750" y="-500063"/>
            <a:ext cx="9720263" cy="3092451"/>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Evolution</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Cosmological Density Parameter</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2846384987"/>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31" name="Picture 4" descr="f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6838"/>
            <a:ext cx="6516688"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949" name="Rectangle 5"/>
          <p:cNvSpPr>
            <a:spLocks noChangeArrowheads="1"/>
          </p:cNvSpPr>
          <p:nvPr/>
        </p:nvSpPr>
        <p:spPr bwMode="auto">
          <a:xfrm>
            <a:off x="107950" y="0"/>
            <a:ext cx="8928100"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C0C0C0"/>
                  </a:outerShdw>
                </a:effectLst>
                <a:uLnTx/>
                <a:uFillTx/>
                <a:latin typeface="Constantia"/>
                <a:ea typeface="+mn-ea"/>
                <a:cs typeface="+mn-cs"/>
              </a:rPr>
              <a:t>Flatness Evolution</a:t>
            </a:r>
          </a:p>
        </p:txBody>
      </p:sp>
      <p:graphicFrame>
        <p:nvGraphicFramePr>
          <p:cNvPr id="52226" name="Object 3"/>
          <p:cNvGraphicFramePr>
            <a:graphicFrameLocks noChangeAspect="1"/>
          </p:cNvGraphicFramePr>
          <p:nvPr/>
        </p:nvGraphicFramePr>
        <p:xfrm>
          <a:off x="6286500" y="1643063"/>
          <a:ext cx="2714625" cy="896937"/>
        </p:xfrm>
        <a:graphic>
          <a:graphicData uri="http://schemas.openxmlformats.org/presentationml/2006/ole">
            <mc:AlternateContent xmlns:mc="http://schemas.openxmlformats.org/markup-compatibility/2006">
              <mc:Choice xmlns:v="urn:schemas-microsoft-com:vml" Requires="v">
                <p:oleObj spid="_x0000_s288830" name="Equation" r:id="rId4" imgW="1460160" imgH="482400" progId="Equation.DSMT4">
                  <p:embed/>
                </p:oleObj>
              </mc:Choice>
              <mc:Fallback>
                <p:oleObj name="Equation" r:id="rId4" imgW="1460160" imgH="482400" progId="Equation.DSMT4">
                  <p:embed/>
                  <p:pic>
                    <p:nvPicPr>
                      <p:cNvPr id="522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1643063"/>
                        <a:ext cx="2714625"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7" name="Object 6"/>
          <p:cNvGraphicFramePr>
            <a:graphicFrameLocks noChangeAspect="1"/>
          </p:cNvGraphicFramePr>
          <p:nvPr/>
        </p:nvGraphicFramePr>
        <p:xfrm>
          <a:off x="6500813" y="3357563"/>
          <a:ext cx="2006600" cy="469900"/>
        </p:xfrm>
        <a:graphic>
          <a:graphicData uri="http://schemas.openxmlformats.org/presentationml/2006/ole">
            <mc:AlternateContent xmlns:mc="http://schemas.openxmlformats.org/markup-compatibility/2006">
              <mc:Choice xmlns:v="urn:schemas-microsoft-com:vml" Requires="v">
                <p:oleObj spid="_x0000_s288831" name="Equation" r:id="rId6" imgW="1079280" imgH="253800" progId="Equation.DSMT4">
                  <p:embed/>
                </p:oleObj>
              </mc:Choice>
              <mc:Fallback>
                <p:oleObj name="Equation" r:id="rId6" imgW="1079280" imgH="253800" progId="Equation.DSMT4">
                  <p:embed/>
                  <p:pic>
                    <p:nvPicPr>
                      <p:cNvPr id="5222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0813" y="3357563"/>
                        <a:ext cx="2006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8" name="Object 7"/>
          <p:cNvGraphicFramePr>
            <a:graphicFrameLocks noChangeAspect="1"/>
          </p:cNvGraphicFramePr>
          <p:nvPr/>
        </p:nvGraphicFramePr>
        <p:xfrm>
          <a:off x="6572250" y="4500563"/>
          <a:ext cx="2171700" cy="469900"/>
        </p:xfrm>
        <a:graphic>
          <a:graphicData uri="http://schemas.openxmlformats.org/presentationml/2006/ole">
            <mc:AlternateContent xmlns:mc="http://schemas.openxmlformats.org/markup-compatibility/2006">
              <mc:Choice xmlns:v="urn:schemas-microsoft-com:vml" Requires="v">
                <p:oleObj spid="_x0000_s288832" name="Equation" r:id="rId8" imgW="1168200" imgH="253800" progId="Equation.DSMT4">
                  <p:embed/>
                </p:oleObj>
              </mc:Choice>
              <mc:Fallback>
                <p:oleObj name="Equation" r:id="rId8" imgW="1168200" imgH="253800" progId="Equation.DSMT4">
                  <p:embed/>
                  <p:pic>
                    <p:nvPicPr>
                      <p:cNvPr id="5222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0" y="4500563"/>
                        <a:ext cx="2171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a:xfrm>
            <a:off x="6357938" y="3071813"/>
            <a:ext cx="3071812"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prstClr val="black">
                    <a:lumMod val="85000"/>
                    <a:lumOff val="15000"/>
                  </a:prstClr>
                </a:solidFill>
                <a:latin typeface="Constantia"/>
                <a:sym typeface="Mathematica1"/>
              </a:rPr>
              <a:t>•</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At  radiation-matter  equiv. </a:t>
            </a:r>
          </a:p>
        </p:txBody>
      </p:sp>
      <p:sp>
        <p:nvSpPr>
          <p:cNvPr id="9" name="TextBox 8"/>
          <p:cNvSpPr txBox="1"/>
          <p:nvPr/>
        </p:nvSpPr>
        <p:spPr>
          <a:xfrm>
            <a:off x="6357938" y="4000500"/>
            <a:ext cx="2786062" cy="5238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prstClr val="black">
                    <a:lumMod val="85000"/>
                    <a:lumOff val="15000"/>
                  </a:prstClr>
                </a:solidFill>
                <a:latin typeface="Constantia"/>
                <a:sym typeface="Mathematica1"/>
              </a:rPr>
              <a:t>•</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Big Bang nucleosynthesis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    </a:t>
            </a:r>
            <a:r>
              <a:rPr kumimoji="0" lang="en-US" sz="1400" b="0" i="0" u="none" strike="noStrike" kern="1200" cap="none" spc="0" normalizeH="0" baseline="0" noProof="0" dirty="0" err="1">
                <a:ln>
                  <a:noFill/>
                </a:ln>
                <a:solidFill>
                  <a:prstClr val="black">
                    <a:lumMod val="85000"/>
                    <a:lumOff val="15000"/>
                  </a:prstClr>
                </a:solidFill>
                <a:effectLst/>
                <a:uLnTx/>
                <a:uFillTx/>
                <a:latin typeface="Constantia"/>
                <a:ea typeface="+mn-ea"/>
                <a:cs typeface="+mn-cs"/>
              </a:rPr>
              <a:t>a</a:t>
            </a:r>
            <a:r>
              <a:rPr kumimoji="0" lang="en-US" sz="1400" b="0" i="0" u="none" strike="noStrike" kern="1200" cap="none" spc="0" normalizeH="0" baseline="-25000" noProof="0" dirty="0" err="1">
                <a:ln>
                  <a:noFill/>
                </a:ln>
                <a:solidFill>
                  <a:prstClr val="black">
                    <a:lumMod val="85000"/>
                    <a:lumOff val="15000"/>
                  </a:prstClr>
                </a:solidFill>
                <a:effectLst/>
                <a:uLnTx/>
                <a:uFillTx/>
                <a:latin typeface="Constantia"/>
                <a:ea typeface="+mn-ea"/>
                <a:cs typeface="+mn-cs"/>
              </a:rPr>
              <a:t>nuc</a:t>
            </a:r>
            <a:r>
              <a:rPr lang="en-US" sz="1400" dirty="0">
                <a:solidFill>
                  <a:prstClr val="black">
                    <a:lumMod val="85000"/>
                    <a:lumOff val="15000"/>
                  </a:prstClr>
                </a:solidFill>
                <a:latin typeface="Constantia"/>
                <a:sym typeface="Mathematica1"/>
              </a:rPr>
              <a:t>≈</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3.6 </a:t>
            </a:r>
            <a:r>
              <a:rPr lang="en-US" sz="1400" dirty="0">
                <a:solidFill>
                  <a:prstClr val="black">
                    <a:lumMod val="85000"/>
                    <a:lumOff val="15000"/>
                  </a:prstClr>
                </a:solidFill>
                <a:latin typeface="Times New Roman" panose="02020603050405020304" pitchFamily="18" charset="0"/>
                <a:ea typeface="+mn-ea"/>
                <a:cs typeface="Times New Roman" panose="02020603050405020304" pitchFamily="18" charset="0"/>
                <a:sym typeface="Mathematica1"/>
              </a:rPr>
              <a:t>x </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10</a:t>
            </a:r>
            <a:r>
              <a:rPr kumimoji="0" lang="en-US" sz="1400" b="0" i="0" u="none" strike="noStrike" kern="1200" cap="none" spc="0" normalizeH="0" baseline="30000" noProof="0" dirty="0">
                <a:ln>
                  <a:noFill/>
                </a:ln>
                <a:solidFill>
                  <a:prstClr val="black">
                    <a:lumMod val="85000"/>
                    <a:lumOff val="15000"/>
                  </a:prstClr>
                </a:solidFill>
                <a:effectLst/>
                <a:uLnTx/>
                <a:uFillTx/>
                <a:latin typeface="Constantia"/>
                <a:ea typeface="+mn-ea"/>
                <a:cs typeface="+mn-cs"/>
                <a:sym typeface="Mathematica1"/>
              </a:rPr>
              <a:t>-8</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 </a:t>
            </a:r>
          </a:p>
        </p:txBody>
      </p:sp>
      <p:graphicFrame>
        <p:nvGraphicFramePr>
          <p:cNvPr id="52229" name="Object 8"/>
          <p:cNvGraphicFramePr>
            <a:graphicFrameLocks noChangeAspect="1"/>
          </p:cNvGraphicFramePr>
          <p:nvPr/>
        </p:nvGraphicFramePr>
        <p:xfrm>
          <a:off x="6572250" y="5500688"/>
          <a:ext cx="1960563" cy="469900"/>
        </p:xfrm>
        <a:graphic>
          <a:graphicData uri="http://schemas.openxmlformats.org/presentationml/2006/ole">
            <mc:AlternateContent xmlns:mc="http://schemas.openxmlformats.org/markup-compatibility/2006">
              <mc:Choice xmlns:v="urn:schemas-microsoft-com:vml" Requires="v">
                <p:oleObj spid="_x0000_s288833" name="Equation" r:id="rId10" imgW="1054080" imgH="253800" progId="Equation.DSMT4">
                  <p:embed/>
                </p:oleObj>
              </mc:Choice>
              <mc:Fallback>
                <p:oleObj name="Equation" r:id="rId10" imgW="1054080" imgH="253800" progId="Equation.DSMT4">
                  <p:embed/>
                  <p:pic>
                    <p:nvPicPr>
                      <p:cNvPr id="5222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2250" y="5500688"/>
                        <a:ext cx="19605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6357938" y="5214938"/>
            <a:ext cx="2786062"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prstClr val="black">
                    <a:lumMod val="85000"/>
                    <a:lumOff val="15000"/>
                  </a:prstClr>
                </a:solidFill>
                <a:latin typeface="Constantia"/>
                <a:sym typeface="Mathematica1"/>
              </a:rPr>
              <a:t>• </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a:t>
            </a:r>
            <a:r>
              <a:rPr kumimoji="0" lang="en-US" sz="1400" b="0" i="0" u="none" strike="noStrike" kern="1200" cap="none" spc="0" normalizeH="0" baseline="0" noProof="0" dirty="0">
                <a:ln>
                  <a:noFill/>
                </a:ln>
                <a:solidFill>
                  <a:prstClr val="black">
                    <a:lumMod val="85000"/>
                    <a:lumOff val="15000"/>
                  </a:prstClr>
                </a:solidFill>
                <a:effectLst/>
                <a:uLnTx/>
                <a:uFillTx/>
                <a:latin typeface="Constantia"/>
                <a:ea typeface="+mn-ea"/>
                <a:cs typeface="+mn-cs"/>
              </a:rPr>
              <a:t>Planck time </a:t>
            </a:r>
          </a:p>
        </p:txBody>
      </p:sp>
      <p:sp>
        <p:nvSpPr>
          <p:cNvPr id="12" name="Rectangle 11"/>
          <p:cNvSpPr/>
          <p:nvPr/>
        </p:nvSpPr>
        <p:spPr>
          <a:xfrm>
            <a:off x="6357938" y="3000375"/>
            <a:ext cx="2714625" cy="3000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400396477"/>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250825" y="1989138"/>
            <a:ext cx="8713788" cy="3095625"/>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396875" y="2060575"/>
            <a:ext cx="9720263" cy="18288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6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Concordance Universe</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252413" y="1640721"/>
            <a:ext cx="9720263" cy="3721019"/>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Cosmic Constituents: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Evolving Energy Density </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1908171140"/>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285750"/>
          <a:ext cx="8358187" cy="6099174"/>
        </p:xfrm>
        <a:graphic>
          <a:graphicData uri="http://schemas.openxmlformats.org/drawingml/2006/table">
            <a:tbl>
              <a:tblPr/>
              <a:tblGrid>
                <a:gridCol w="1856553">
                  <a:extLst>
                    <a:ext uri="{9D8B030D-6E8A-4147-A177-3AD203B41FA5}">
                      <a16:colId xmlns:a16="http://schemas.microsoft.com/office/drawing/2014/main" val="20000"/>
                    </a:ext>
                  </a:extLst>
                </a:gridCol>
                <a:gridCol w="2450364">
                  <a:extLst>
                    <a:ext uri="{9D8B030D-6E8A-4147-A177-3AD203B41FA5}">
                      <a16:colId xmlns:a16="http://schemas.microsoft.com/office/drawing/2014/main" val="20001"/>
                    </a:ext>
                  </a:extLst>
                </a:gridCol>
                <a:gridCol w="2113354">
                  <a:extLst>
                    <a:ext uri="{9D8B030D-6E8A-4147-A177-3AD203B41FA5}">
                      <a16:colId xmlns:a16="http://schemas.microsoft.com/office/drawing/2014/main" val="20002"/>
                    </a:ext>
                  </a:extLst>
                </a:gridCol>
                <a:gridCol w="1937916">
                  <a:extLst>
                    <a:ext uri="{9D8B030D-6E8A-4147-A177-3AD203B41FA5}">
                      <a16:colId xmlns:a16="http://schemas.microsoft.com/office/drawing/2014/main" val="20003"/>
                    </a:ext>
                  </a:extLst>
                </a:gridCol>
              </a:tblGrid>
              <a:tr h="785859">
                <a:tc gridSpan="4">
                  <a:txBody>
                    <a:bodyPr/>
                    <a:lstStyle/>
                    <a:p>
                      <a:r>
                        <a:rPr lang="en-US" sz="3000" b="1" i="0" dirty="0">
                          <a:solidFill>
                            <a:schemeClr val="bg1">
                              <a:lumMod val="85000"/>
                              <a:lumOff val="15000"/>
                            </a:schemeClr>
                          </a:solidFill>
                        </a:rPr>
                        <a:t>         Concordance</a:t>
                      </a:r>
                      <a:r>
                        <a:rPr lang="en-US" sz="3000" b="1" i="0" baseline="0" dirty="0">
                          <a:solidFill>
                            <a:schemeClr val="bg1">
                              <a:lumMod val="85000"/>
                              <a:lumOff val="15000"/>
                            </a:schemeClr>
                          </a:solidFill>
                        </a:rPr>
                        <a:t> Universe Parameters</a:t>
                      </a:r>
                      <a:endParaRPr lang="en-US" sz="3000" b="1" i="0" dirty="0">
                        <a:solidFill>
                          <a:schemeClr val="bg1">
                            <a:lumMod val="85000"/>
                            <a:lumOff val="15000"/>
                          </a:schemeClr>
                        </a:solidFill>
                      </a:endParaRPr>
                    </a:p>
                  </a:txBody>
                  <a:tcPr marL="91439" marR="91439" marT="45722" marB="45722">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0093">
                <a:tc gridSpan="2">
                  <a:txBody>
                    <a:bodyPr/>
                    <a:lstStyle/>
                    <a:p>
                      <a:r>
                        <a:rPr lang="en-US" sz="1800" b="1" i="0" baseline="0" dirty="0">
                          <a:solidFill>
                            <a:schemeClr val="bg1">
                              <a:lumMod val="85000"/>
                              <a:lumOff val="15000"/>
                            </a:schemeClr>
                          </a:solidFill>
                        </a:rPr>
                        <a:t>Hubble  Parameter</a:t>
                      </a:r>
                    </a:p>
                  </a:txBody>
                  <a:tcPr marL="91439" marR="91439" marT="45722" marB="45722">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hMerge="1">
                  <a:txBody>
                    <a:bodyPr/>
                    <a:lstStyle/>
                    <a:p>
                      <a:endParaRPr lang="en-US"/>
                    </a:p>
                  </a:txBody>
                  <a:tcPr/>
                </a:tc>
                <a:tc gridSpan="2">
                  <a:txBody>
                    <a:bodyPr/>
                    <a:lstStyle/>
                    <a:p>
                      <a:endParaRPr lang="en-US" sz="1800" dirty="0"/>
                    </a:p>
                  </a:txBody>
                  <a:tcPr marL="91439" marR="91439" marT="45722" marB="45722">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8100000" scaled="1"/>
                      <a:tileRect/>
                    </a:gradFill>
                  </a:tcPr>
                </a:tc>
                <a:tc hMerge="1">
                  <a:txBody>
                    <a:bodyPr/>
                    <a:lstStyle/>
                    <a:p>
                      <a:endParaRPr lang="en-US"/>
                    </a:p>
                  </a:txBody>
                  <a:tcPr/>
                </a:tc>
                <a:extLst>
                  <a:ext uri="{0D108BD9-81ED-4DB2-BD59-A6C34878D82A}">
                    <a16:rowId xmlns:a16="http://schemas.microsoft.com/office/drawing/2014/main" val="10001"/>
                  </a:ext>
                </a:extLst>
              </a:tr>
              <a:tr h="500093">
                <a:tc gridSpan="2">
                  <a:txBody>
                    <a:bodyPr/>
                    <a:lstStyle/>
                    <a:p>
                      <a:r>
                        <a:rPr lang="en-US" sz="1800" b="1" i="0" dirty="0">
                          <a:solidFill>
                            <a:schemeClr val="bg1">
                              <a:lumMod val="85000"/>
                              <a:lumOff val="15000"/>
                            </a:schemeClr>
                          </a:solidFill>
                        </a:rPr>
                        <a:t>Ag</a:t>
                      </a:r>
                      <a:r>
                        <a:rPr lang="en-US" sz="1800" b="1" i="0" baseline="0" dirty="0">
                          <a:solidFill>
                            <a:schemeClr val="bg1">
                              <a:lumMod val="85000"/>
                              <a:lumOff val="15000"/>
                            </a:schemeClr>
                          </a:solidFill>
                        </a:rPr>
                        <a:t>e of the Universe</a:t>
                      </a:r>
                      <a:endParaRPr lang="en-US" sz="1800" b="1" i="0" dirty="0">
                        <a:solidFill>
                          <a:schemeClr val="bg1">
                            <a:lumMod val="85000"/>
                            <a:lumOff val="15000"/>
                          </a:schemeClr>
                        </a:solidFill>
                      </a:endParaRPr>
                    </a:p>
                  </a:txBody>
                  <a:tcPr marL="91439" marR="91439" marT="45722" marB="45722">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hMerge="1">
                  <a:txBody>
                    <a:bodyPr/>
                    <a:lstStyle/>
                    <a:p>
                      <a:endParaRPr lang="en-US"/>
                    </a:p>
                  </a:txBody>
                  <a:tcPr/>
                </a:tc>
                <a:tc gridSpan="2">
                  <a:txBody>
                    <a:bodyPr/>
                    <a:lstStyle/>
                    <a:p>
                      <a:endParaRPr lang="en-US" sz="1800" dirty="0"/>
                    </a:p>
                  </a:txBody>
                  <a:tcPr marL="91439" marR="91439" marT="45722" marB="45722">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tc hMerge="1">
                  <a:txBody>
                    <a:bodyPr/>
                    <a:lstStyle/>
                    <a:p>
                      <a:endParaRPr lang="en-US"/>
                    </a:p>
                  </a:txBody>
                  <a:tcPr/>
                </a:tc>
                <a:extLst>
                  <a:ext uri="{0D108BD9-81ED-4DB2-BD59-A6C34878D82A}">
                    <a16:rowId xmlns:a16="http://schemas.microsoft.com/office/drawing/2014/main" val="10002"/>
                  </a:ext>
                </a:extLst>
              </a:tr>
              <a:tr h="500093">
                <a:tc gridSpan="2">
                  <a:txBody>
                    <a:bodyPr/>
                    <a:lstStyle/>
                    <a:p>
                      <a:r>
                        <a:rPr lang="en-US" sz="1800" b="1" i="0" dirty="0">
                          <a:solidFill>
                            <a:schemeClr val="bg1">
                              <a:lumMod val="85000"/>
                              <a:lumOff val="15000"/>
                            </a:schemeClr>
                          </a:solidFill>
                        </a:rPr>
                        <a:t>Temperature</a:t>
                      </a:r>
                      <a:r>
                        <a:rPr lang="en-US" sz="1800" b="1" i="0" baseline="0" dirty="0">
                          <a:solidFill>
                            <a:schemeClr val="bg1">
                              <a:lumMod val="85000"/>
                              <a:lumOff val="15000"/>
                            </a:schemeClr>
                          </a:solidFill>
                        </a:rPr>
                        <a:t>  CMB</a:t>
                      </a:r>
                    </a:p>
                  </a:txBody>
                  <a:tcPr marL="91439" marR="91439" marT="45722" marB="45722">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hMerge="1">
                  <a:txBody>
                    <a:bodyPr/>
                    <a:lstStyle/>
                    <a:p>
                      <a:endParaRPr lang="en-US"/>
                    </a:p>
                  </a:txBody>
                  <a:tcPr/>
                </a:tc>
                <a:tc gridSpan="2">
                  <a:txBody>
                    <a:bodyPr/>
                    <a:lstStyle/>
                    <a:p>
                      <a:endParaRPr lang="en-US" sz="1800" dirty="0"/>
                    </a:p>
                  </a:txBody>
                  <a:tcPr marL="91439" marR="91439" marT="45722" marB="45722">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tc hMerge="1">
                  <a:txBody>
                    <a:bodyPr/>
                    <a:lstStyle/>
                    <a:p>
                      <a:endParaRPr lang="en-US"/>
                    </a:p>
                  </a:txBody>
                  <a:tcPr/>
                </a:tc>
                <a:extLst>
                  <a:ext uri="{0D108BD9-81ED-4DB2-BD59-A6C34878D82A}">
                    <a16:rowId xmlns:a16="http://schemas.microsoft.com/office/drawing/2014/main" val="10003"/>
                  </a:ext>
                </a:extLst>
              </a:tr>
              <a:tr h="1009017">
                <a:tc>
                  <a:txBody>
                    <a:bodyPr/>
                    <a:lstStyle/>
                    <a:p>
                      <a:r>
                        <a:rPr lang="en-US" sz="1800" b="1" i="0" baseline="0" dirty="0">
                          <a:solidFill>
                            <a:schemeClr val="bg1">
                              <a:lumMod val="85000"/>
                              <a:lumOff val="15000"/>
                            </a:schemeClr>
                          </a:solidFill>
                        </a:rPr>
                        <a:t>Matter</a:t>
                      </a:r>
                    </a:p>
                  </a:txBody>
                  <a:tcPr marL="91439" marR="91439" marT="45722" marB="45722">
                    <a:lnL w="76200" cap="flat" cmpd="sng" algn="ctr">
                      <a:solidFill>
                        <a:schemeClr val="bg1">
                          <a:lumMod val="85000"/>
                          <a:lumOff val="15000"/>
                        </a:schemeClr>
                      </a:solidFill>
                      <a:prstDash val="solid"/>
                      <a:round/>
                      <a:headEnd type="none" w="med" len="med"/>
                      <a:tailEnd type="none" w="med" len="med"/>
                    </a:lnL>
                    <a:lnR w="127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solidFill>
                      <a:schemeClr val="tx1">
                        <a:lumMod val="85000"/>
                        <a:shade val="30000"/>
                        <a:satMod val="115000"/>
                      </a:schemeClr>
                    </a:solidFill>
                  </a:tcPr>
                </a:tc>
                <a:tc>
                  <a:txBody>
                    <a:bodyPr/>
                    <a:lstStyle/>
                    <a:p>
                      <a:endParaRPr lang="en-US" sz="1800" b="0" i="0" baseline="0" dirty="0">
                        <a:solidFill>
                          <a:schemeClr val="tx1"/>
                        </a:solidFill>
                      </a:endParaRPr>
                    </a:p>
                    <a:p>
                      <a:r>
                        <a:rPr lang="en-US" sz="1800" b="1" i="0" baseline="0" dirty="0">
                          <a:solidFill>
                            <a:schemeClr val="bg1">
                              <a:lumMod val="85000"/>
                              <a:lumOff val="15000"/>
                            </a:schemeClr>
                          </a:solidFill>
                        </a:rPr>
                        <a:t>Baryonic Matter</a:t>
                      </a:r>
                    </a:p>
                    <a:p>
                      <a:r>
                        <a:rPr lang="en-US" sz="1800" b="1" i="0" baseline="0" dirty="0">
                          <a:solidFill>
                            <a:schemeClr val="bg1">
                              <a:lumMod val="85000"/>
                              <a:lumOff val="15000"/>
                            </a:schemeClr>
                          </a:solidFill>
                        </a:rPr>
                        <a:t>Dark Matter</a:t>
                      </a:r>
                    </a:p>
                  </a:txBody>
                  <a:tcPr marL="91439" marR="91439" marT="45722" marB="45722">
                    <a:lnL w="127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p>
                      <a:endParaRPr lang="en-US" sz="1800" dirty="0"/>
                    </a:p>
                    <a:p>
                      <a:endParaRPr lang="en-US" sz="1800" dirty="0"/>
                    </a:p>
                  </a:txBody>
                  <a:tcPr marL="91439" marR="91439" marT="45722" marB="45722">
                    <a:lnL w="76200" cap="flat" cmpd="sng" algn="ctr">
                      <a:solidFill>
                        <a:schemeClr val="bg1">
                          <a:lumMod val="85000"/>
                          <a:lumOff val="15000"/>
                        </a:schemeClr>
                      </a:solidFill>
                      <a:prstDash val="solid"/>
                      <a:round/>
                      <a:headEnd type="none" w="med" len="med"/>
                      <a:tailEnd type="none" w="med" len="med"/>
                    </a:lnL>
                    <a:lnR w="127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tc>
                  <a:txBody>
                    <a:bodyPr/>
                    <a:lstStyle/>
                    <a:p>
                      <a:endParaRPr lang="en-US" sz="1800" dirty="0"/>
                    </a:p>
                  </a:txBody>
                  <a:tcPr marL="91439" marR="91439" marT="45722" marB="45722">
                    <a:lnL w="127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extLst>
                  <a:ext uri="{0D108BD9-81ED-4DB2-BD59-A6C34878D82A}">
                    <a16:rowId xmlns:a16="http://schemas.microsoft.com/office/drawing/2014/main" val="10004"/>
                  </a:ext>
                </a:extLst>
              </a:tr>
              <a:tr h="1071628">
                <a:tc>
                  <a:txBody>
                    <a:bodyPr/>
                    <a:lstStyle/>
                    <a:p>
                      <a:r>
                        <a:rPr lang="en-US" sz="1800" b="1" i="0" baseline="0" dirty="0">
                          <a:solidFill>
                            <a:schemeClr val="bg1">
                              <a:lumMod val="85000"/>
                              <a:lumOff val="15000"/>
                            </a:schemeClr>
                          </a:solidFill>
                        </a:rPr>
                        <a:t>Radiation</a:t>
                      </a:r>
                    </a:p>
                  </a:txBody>
                  <a:tcPr marL="91439" marR="91439" marT="45722" marB="45722">
                    <a:lnL w="38100" cap="flat" cmpd="sng" algn="ctr">
                      <a:solidFill>
                        <a:schemeClr val="bg1">
                          <a:lumMod val="85000"/>
                          <a:lumOff val="15000"/>
                        </a:schemeClr>
                      </a:solidFill>
                      <a:prstDash val="solid"/>
                      <a:round/>
                      <a:headEnd type="none" w="med" len="med"/>
                      <a:tailEnd type="none" w="med" len="med"/>
                    </a:lnL>
                    <a:lnR w="12700" cap="flat" cmpd="sng" algn="ctr">
                      <a:solidFill>
                        <a:schemeClr val="bg1">
                          <a:lumMod val="85000"/>
                          <a:lumOff val="15000"/>
                        </a:schemeClr>
                      </a:solid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p>
                      <a:r>
                        <a:rPr lang="en-US" sz="1800" b="1" i="0" dirty="0">
                          <a:solidFill>
                            <a:schemeClr val="bg1">
                              <a:lumMod val="85000"/>
                              <a:lumOff val="15000"/>
                            </a:schemeClr>
                          </a:solidFill>
                        </a:rPr>
                        <a:t>Photons</a:t>
                      </a:r>
                      <a:r>
                        <a:rPr lang="en-US" sz="1800" b="1" i="0" baseline="0" dirty="0">
                          <a:solidFill>
                            <a:schemeClr val="bg1">
                              <a:lumMod val="85000"/>
                              <a:lumOff val="15000"/>
                            </a:schemeClr>
                          </a:solidFill>
                        </a:rPr>
                        <a:t>      (CMB)</a:t>
                      </a:r>
                    </a:p>
                    <a:p>
                      <a:r>
                        <a:rPr lang="en-US" sz="1800" b="1" i="0" baseline="0" dirty="0">
                          <a:solidFill>
                            <a:schemeClr val="bg1">
                              <a:lumMod val="85000"/>
                              <a:lumOff val="15000"/>
                            </a:schemeClr>
                          </a:solidFill>
                        </a:rPr>
                        <a:t>Neutrinos   (Cosmic)</a:t>
                      </a:r>
                    </a:p>
                  </a:txBody>
                  <a:tcPr marL="91439" marR="91439" marT="45722" marB="45722">
                    <a:lnL w="127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p>
                      <a:endParaRPr lang="en-US" sz="1800" dirty="0"/>
                    </a:p>
                    <a:p>
                      <a:endParaRPr lang="en-US" sz="1800" dirty="0"/>
                    </a:p>
                  </a:txBody>
                  <a:tcPr marL="91439" marR="91439" marT="45722" marB="45722">
                    <a:lnL w="76200" cap="flat" cmpd="sng" algn="ctr">
                      <a:solidFill>
                        <a:schemeClr val="bg1">
                          <a:lumMod val="85000"/>
                          <a:lumOff val="15000"/>
                        </a:schemeClr>
                      </a:solidFill>
                      <a:prstDash val="solid"/>
                      <a:round/>
                      <a:headEnd type="none" w="med" len="med"/>
                      <a:tailEnd type="none" w="med" len="med"/>
                    </a:lnL>
                    <a:lnR w="127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tc>
                  <a:txBody>
                    <a:bodyPr/>
                    <a:lstStyle/>
                    <a:p>
                      <a:endParaRPr lang="en-US" sz="1800" dirty="0"/>
                    </a:p>
                  </a:txBody>
                  <a:tcPr marL="91439" marR="91439" marT="45722" marB="45722">
                    <a:lnL w="127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extLst>
                  <a:ext uri="{0D108BD9-81ED-4DB2-BD59-A6C34878D82A}">
                    <a16:rowId xmlns:a16="http://schemas.microsoft.com/office/drawing/2014/main" val="10005"/>
                  </a:ext>
                </a:extLst>
              </a:tr>
              <a:tr h="857302">
                <a:tc>
                  <a:txBody>
                    <a:bodyPr/>
                    <a:lstStyle/>
                    <a:p>
                      <a:r>
                        <a:rPr lang="en-US" sz="1800" b="1" i="0" baseline="0" dirty="0">
                          <a:solidFill>
                            <a:schemeClr val="bg1">
                              <a:lumMod val="85000"/>
                              <a:lumOff val="15000"/>
                            </a:schemeClr>
                          </a:solidFill>
                        </a:rPr>
                        <a:t> </a:t>
                      </a:r>
                    </a:p>
                    <a:p>
                      <a:r>
                        <a:rPr lang="en-US" sz="1800" b="1" i="0" baseline="0" dirty="0">
                          <a:solidFill>
                            <a:schemeClr val="bg1">
                              <a:lumMod val="85000"/>
                              <a:lumOff val="15000"/>
                            </a:schemeClr>
                          </a:solidFill>
                        </a:rPr>
                        <a:t>Dark Energy</a:t>
                      </a:r>
                    </a:p>
                  </a:txBody>
                  <a:tcPr marL="91439" marR="91439" marT="45722" marB="45722">
                    <a:lnL w="38100" cap="flat" cmpd="sng" algn="ctr">
                      <a:solidFill>
                        <a:schemeClr val="bg1">
                          <a:lumMod val="85000"/>
                          <a:lumOff val="1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39" marR="91439" marT="45722" marB="45722">
                    <a:lnL w="12700" cap="flat" cmpd="sng" algn="ctr">
                      <a:no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127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39" marR="91439" marT="45722" marB="45722">
                    <a:lnL w="76200" cap="flat" cmpd="sng" algn="ctr">
                      <a:solidFill>
                        <a:schemeClr val="bg1">
                          <a:lumMod val="85000"/>
                          <a:lumOff val="1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tc>
                  <a:txBody>
                    <a:bodyPr/>
                    <a:lstStyle/>
                    <a:p>
                      <a:endParaRPr lang="en-US" sz="1800" dirty="0"/>
                    </a:p>
                  </a:txBody>
                  <a:tcPr marL="91439" marR="91439" marT="45722" marB="45722">
                    <a:lnL w="12700" cap="flat" cmpd="sng" algn="ctr">
                      <a:no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extLst>
                  <a:ext uri="{0D108BD9-81ED-4DB2-BD59-A6C34878D82A}">
                    <a16:rowId xmlns:a16="http://schemas.microsoft.com/office/drawing/2014/main" val="10006"/>
                  </a:ext>
                </a:extLst>
              </a:tr>
              <a:tr h="875089">
                <a:tc>
                  <a:txBody>
                    <a:bodyPr/>
                    <a:lstStyle/>
                    <a:p>
                      <a:endParaRPr lang="en-US" sz="1800" b="1" i="0" baseline="0" dirty="0">
                        <a:solidFill>
                          <a:schemeClr val="bg1">
                            <a:lumMod val="85000"/>
                            <a:lumOff val="15000"/>
                          </a:schemeClr>
                        </a:solidFill>
                      </a:endParaRPr>
                    </a:p>
                    <a:p>
                      <a:r>
                        <a:rPr lang="en-US" sz="1800" b="1" i="0" baseline="0" dirty="0">
                          <a:solidFill>
                            <a:schemeClr val="bg1">
                              <a:lumMod val="85000"/>
                              <a:lumOff val="15000"/>
                            </a:schemeClr>
                          </a:solidFill>
                        </a:rPr>
                        <a:t>Total </a:t>
                      </a:r>
                    </a:p>
                  </a:txBody>
                  <a:tcPr marL="91439" marR="91439" marT="45722" marB="45722">
                    <a:lnL w="38100" cap="flat" cmpd="sng" algn="ctr">
                      <a:solidFill>
                        <a:schemeClr val="bg1">
                          <a:lumMod val="85000"/>
                          <a:lumOff val="1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39" marR="91439" marT="45722" marB="45722">
                    <a:lnL w="12700" cap="flat" cmpd="sng" algn="ctr">
                      <a:no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127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39" marR="91439" marT="45722" marB="45722">
                    <a:lnL w="76200" cap="flat" cmpd="sng" algn="ctr">
                      <a:solidFill>
                        <a:schemeClr val="bg1">
                          <a:lumMod val="85000"/>
                          <a:lumOff val="1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tc>
                  <a:txBody>
                    <a:bodyPr/>
                    <a:lstStyle/>
                    <a:p>
                      <a:endParaRPr lang="en-US" sz="1800" dirty="0"/>
                    </a:p>
                  </a:txBody>
                  <a:tcPr marL="91439" marR="91439" marT="45722" marB="45722">
                    <a:lnL w="12700" cap="flat" cmpd="sng" algn="ctr">
                      <a:no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16200000" scaled="1"/>
                      <a:tileRect/>
                    </a:gradFill>
                  </a:tcPr>
                </a:tc>
                <a:extLst>
                  <a:ext uri="{0D108BD9-81ED-4DB2-BD59-A6C34878D82A}">
                    <a16:rowId xmlns:a16="http://schemas.microsoft.com/office/drawing/2014/main" val="10007"/>
                  </a:ext>
                </a:extLst>
              </a:tr>
            </a:tbl>
          </a:graphicData>
        </a:graphic>
      </p:graphicFrame>
      <p:graphicFrame>
        <p:nvGraphicFramePr>
          <p:cNvPr id="34818" name="Object 2"/>
          <p:cNvGraphicFramePr>
            <a:graphicFrameLocks noChangeAspect="1"/>
          </p:cNvGraphicFramePr>
          <p:nvPr/>
        </p:nvGraphicFramePr>
        <p:xfrm>
          <a:off x="5000625" y="2714625"/>
          <a:ext cx="857250" cy="290513"/>
        </p:xfrm>
        <a:graphic>
          <a:graphicData uri="http://schemas.openxmlformats.org/presentationml/2006/ole">
            <mc:AlternateContent xmlns:mc="http://schemas.openxmlformats.org/markup-compatibility/2006">
              <mc:Choice xmlns:v="urn:schemas-microsoft-com:vml" Requires="v">
                <p:oleObj spid="_x0000_s277781" name="Equation" r:id="rId3" imgW="672840" imgH="228600" progId="Equation.DSMT4">
                  <p:embed/>
                </p:oleObj>
              </mc:Choice>
              <mc:Fallback>
                <p:oleObj name="Equation" r:id="rId3" imgW="672840" imgH="228600" progId="Equation.DSMT4">
                  <p:embed/>
                  <p:pic>
                    <p:nvPicPr>
                      <p:cNvPr id="348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2714625"/>
                        <a:ext cx="8572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7000875" y="2857500"/>
          <a:ext cx="1793875" cy="285750"/>
        </p:xfrm>
        <a:graphic>
          <a:graphicData uri="http://schemas.openxmlformats.org/presentationml/2006/ole">
            <mc:AlternateContent xmlns:mc="http://schemas.openxmlformats.org/markup-compatibility/2006">
              <mc:Choice xmlns:v="urn:schemas-microsoft-com:vml" Requires="v">
                <p:oleObj spid="_x0000_s277782" name="Equation" r:id="rId5" imgW="1434960" imgH="228600" progId="Equation.DSMT4">
                  <p:embed/>
                </p:oleObj>
              </mc:Choice>
              <mc:Fallback>
                <p:oleObj name="Equation" r:id="rId5" imgW="1434960" imgH="228600" progId="Equation.DSMT4">
                  <p:embed/>
                  <p:pic>
                    <p:nvPicPr>
                      <p:cNvPr id="348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875" y="2857500"/>
                        <a:ext cx="17938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7000875" y="3143250"/>
          <a:ext cx="1587500" cy="285750"/>
        </p:xfrm>
        <a:graphic>
          <a:graphicData uri="http://schemas.openxmlformats.org/presentationml/2006/ole">
            <mc:AlternateContent xmlns:mc="http://schemas.openxmlformats.org/markup-compatibility/2006">
              <mc:Choice xmlns:v="urn:schemas-microsoft-com:vml" Requires="v">
                <p:oleObj spid="_x0000_s277783" name="Equation" r:id="rId7" imgW="1269720" imgH="228600" progId="Equation.DSMT4">
                  <p:embed/>
                </p:oleObj>
              </mc:Choice>
              <mc:Fallback>
                <p:oleObj name="Equation" r:id="rId7" imgW="1269720" imgH="228600" progId="Equation.DSMT4">
                  <p:embed/>
                  <p:pic>
                    <p:nvPicPr>
                      <p:cNvPr id="3482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875" y="3143250"/>
                        <a:ext cx="1587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5000625" y="3643313"/>
          <a:ext cx="1254125" cy="301625"/>
        </p:xfrm>
        <a:graphic>
          <a:graphicData uri="http://schemas.openxmlformats.org/presentationml/2006/ole">
            <mc:AlternateContent xmlns:mc="http://schemas.openxmlformats.org/markup-compatibility/2006">
              <mc:Choice xmlns:v="urn:schemas-microsoft-com:vml" Requires="v">
                <p:oleObj spid="_x0000_s277784" name="Equation" r:id="rId9" imgW="1002960" imgH="241200" progId="Equation.DSMT4">
                  <p:embed/>
                </p:oleObj>
              </mc:Choice>
              <mc:Fallback>
                <p:oleObj name="Equation" r:id="rId9" imgW="1002960" imgH="241200" progId="Equation.DSMT4">
                  <p:embed/>
                  <p:pic>
                    <p:nvPicPr>
                      <p:cNvPr id="3482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25" y="3643313"/>
                        <a:ext cx="12541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7072313" y="3857625"/>
          <a:ext cx="1016000" cy="317500"/>
        </p:xfrm>
        <a:graphic>
          <a:graphicData uri="http://schemas.openxmlformats.org/presentationml/2006/ole">
            <mc:AlternateContent xmlns:mc="http://schemas.openxmlformats.org/markup-compatibility/2006">
              <mc:Choice xmlns:v="urn:schemas-microsoft-com:vml" Requires="v">
                <p:oleObj spid="_x0000_s277785" name="Equation" r:id="rId11" imgW="812520" imgH="253800" progId="Equation.DSMT4">
                  <p:embed/>
                </p:oleObj>
              </mc:Choice>
              <mc:Fallback>
                <p:oleObj name="Equation" r:id="rId11" imgW="812520" imgH="253800" progId="Equation.DSMT4">
                  <p:embed/>
                  <p:pic>
                    <p:nvPicPr>
                      <p:cNvPr id="3482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2313" y="3857625"/>
                        <a:ext cx="1016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7072313" y="4143375"/>
          <a:ext cx="1158875" cy="301625"/>
        </p:xfrm>
        <a:graphic>
          <a:graphicData uri="http://schemas.openxmlformats.org/presentationml/2006/ole">
            <mc:AlternateContent xmlns:mc="http://schemas.openxmlformats.org/markup-compatibility/2006">
              <mc:Choice xmlns:v="urn:schemas-microsoft-com:vml" Requires="v">
                <p:oleObj spid="_x0000_s277786" name="Equation" r:id="rId13" imgW="927000" imgH="241200" progId="Equation.DSMT4">
                  <p:embed/>
                </p:oleObj>
              </mc:Choice>
              <mc:Fallback>
                <p:oleObj name="Equation" r:id="rId13" imgW="927000" imgH="241200" progId="Equation.DSMT4">
                  <p:embed/>
                  <p:pic>
                    <p:nvPicPr>
                      <p:cNvPr id="34823"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72313" y="4143375"/>
                        <a:ext cx="115887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5072063" y="4929188"/>
          <a:ext cx="1524000" cy="285750"/>
        </p:xfrm>
        <a:graphic>
          <a:graphicData uri="http://schemas.openxmlformats.org/presentationml/2006/ole">
            <mc:AlternateContent xmlns:mc="http://schemas.openxmlformats.org/markup-compatibility/2006">
              <mc:Choice xmlns:v="urn:schemas-microsoft-com:vml" Requires="v">
                <p:oleObj spid="_x0000_s277787" name="Equation" r:id="rId15" imgW="1218960" imgH="228600" progId="Equation.DSMT4">
                  <p:embed/>
                </p:oleObj>
              </mc:Choice>
              <mc:Fallback>
                <p:oleObj name="Equation" r:id="rId15" imgW="1218960" imgH="228600" progId="Equation.DSMT4">
                  <p:embed/>
                  <p:pic>
                    <p:nvPicPr>
                      <p:cNvPr id="3482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2063" y="4929188"/>
                        <a:ext cx="1524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5072063" y="5857875"/>
          <a:ext cx="1714500" cy="285750"/>
        </p:xfrm>
        <a:graphic>
          <a:graphicData uri="http://schemas.openxmlformats.org/presentationml/2006/ole">
            <mc:AlternateContent xmlns:mc="http://schemas.openxmlformats.org/markup-compatibility/2006">
              <mc:Choice xmlns:v="urn:schemas-microsoft-com:vml" Requires="v">
                <p:oleObj spid="_x0000_s277788" name="Equation" r:id="rId17" imgW="1371600" imgH="228600" progId="Equation.DSMT4">
                  <p:embed/>
                </p:oleObj>
              </mc:Choice>
              <mc:Fallback>
                <p:oleObj name="Equation" r:id="rId17" imgW="1371600" imgH="228600" progId="Equation.DSMT4">
                  <p:embed/>
                  <p:pic>
                    <p:nvPicPr>
                      <p:cNvPr id="3482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72063" y="5857875"/>
                        <a:ext cx="1714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6" name="Object 10"/>
          <p:cNvGraphicFramePr>
            <a:graphicFrameLocks noChangeAspect="1"/>
          </p:cNvGraphicFramePr>
          <p:nvPr/>
        </p:nvGraphicFramePr>
        <p:xfrm>
          <a:off x="4929188" y="1214438"/>
          <a:ext cx="2266950" cy="306387"/>
        </p:xfrm>
        <a:graphic>
          <a:graphicData uri="http://schemas.openxmlformats.org/presentationml/2006/ole">
            <mc:AlternateContent xmlns:mc="http://schemas.openxmlformats.org/markup-compatibility/2006">
              <mc:Choice xmlns:v="urn:schemas-microsoft-com:vml" Requires="v">
                <p:oleObj spid="_x0000_s277789" name="Equation" r:id="rId19" imgW="1777680" imgH="241200" progId="Equation.DSMT4">
                  <p:embed/>
                </p:oleObj>
              </mc:Choice>
              <mc:Fallback>
                <p:oleObj name="Equation" r:id="rId19" imgW="1777680" imgH="241200" progId="Equation.DSMT4">
                  <p:embed/>
                  <p:pic>
                    <p:nvPicPr>
                      <p:cNvPr id="3482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29188" y="1214438"/>
                        <a:ext cx="22669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7" name="Object 11"/>
          <p:cNvGraphicFramePr>
            <a:graphicFrameLocks noChangeAspect="1"/>
          </p:cNvGraphicFramePr>
          <p:nvPr/>
        </p:nvGraphicFramePr>
        <p:xfrm>
          <a:off x="5000625" y="1643063"/>
          <a:ext cx="1554163" cy="290512"/>
        </p:xfrm>
        <a:graphic>
          <a:graphicData uri="http://schemas.openxmlformats.org/presentationml/2006/ole">
            <mc:AlternateContent xmlns:mc="http://schemas.openxmlformats.org/markup-compatibility/2006">
              <mc:Choice xmlns:v="urn:schemas-microsoft-com:vml" Requires="v">
                <p:oleObj spid="_x0000_s277790" name="Equation" r:id="rId21" imgW="1218960" imgH="228600" progId="Equation.DSMT4">
                  <p:embed/>
                </p:oleObj>
              </mc:Choice>
              <mc:Fallback>
                <p:oleObj name="Equation" r:id="rId21" imgW="1218960" imgH="228600" progId="Equation.DSMT4">
                  <p:embed/>
                  <p:pic>
                    <p:nvPicPr>
                      <p:cNvPr id="34827"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00625" y="1643063"/>
                        <a:ext cx="1554163"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8" name="Object 12"/>
          <p:cNvGraphicFramePr>
            <a:graphicFrameLocks noChangeAspect="1"/>
          </p:cNvGraphicFramePr>
          <p:nvPr/>
        </p:nvGraphicFramePr>
        <p:xfrm>
          <a:off x="5000625" y="2214563"/>
          <a:ext cx="1636713" cy="292100"/>
        </p:xfrm>
        <a:graphic>
          <a:graphicData uri="http://schemas.openxmlformats.org/presentationml/2006/ole">
            <mc:AlternateContent xmlns:mc="http://schemas.openxmlformats.org/markup-compatibility/2006">
              <mc:Choice xmlns:v="urn:schemas-microsoft-com:vml" Requires="v">
                <p:oleObj spid="_x0000_s277791" name="Equation" r:id="rId23" imgW="1282680" imgH="228600" progId="Equation.DSMT4">
                  <p:embed/>
                </p:oleObj>
              </mc:Choice>
              <mc:Fallback>
                <p:oleObj name="Equation" r:id="rId23" imgW="1282680" imgH="228600" progId="Equation.DSMT4">
                  <p:embed/>
                  <p:pic>
                    <p:nvPicPr>
                      <p:cNvPr id="34828"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00625" y="2214563"/>
                        <a:ext cx="163671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9528740"/>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402" name="Title 1"/>
          <p:cNvSpPr>
            <a:spLocks noGrp="1"/>
          </p:cNvSpPr>
          <p:nvPr>
            <p:ph type="title"/>
          </p:nvPr>
        </p:nvSpPr>
        <p:spPr>
          <a:xfrm>
            <a:off x="468313" y="0"/>
            <a:ext cx="8229600" cy="1143000"/>
          </a:xfrm>
        </p:spPr>
        <p:txBody>
          <a:bodyPr/>
          <a:lstStyle/>
          <a:p>
            <a:r>
              <a:rPr lang="en-US" sz="5500" b="1">
                <a:solidFill>
                  <a:schemeClr val="tx1"/>
                </a:solidFill>
              </a:rPr>
              <a:t>LCDM  Cosmology</a:t>
            </a:r>
          </a:p>
        </p:txBody>
      </p:sp>
      <p:sp>
        <p:nvSpPr>
          <p:cNvPr id="102403" name="Content Placeholder 2"/>
          <p:cNvSpPr>
            <a:spLocks noGrp="1"/>
          </p:cNvSpPr>
          <p:nvPr>
            <p:ph idx="1"/>
          </p:nvPr>
        </p:nvSpPr>
        <p:spPr>
          <a:xfrm>
            <a:off x="468313" y="1268413"/>
            <a:ext cx="8229600" cy="4525962"/>
          </a:xfrm>
        </p:spPr>
        <p:txBody>
          <a:bodyPr/>
          <a:lstStyle/>
          <a:p>
            <a:r>
              <a:rPr lang="en-US"/>
              <a:t>Concordance cosmology</a:t>
            </a:r>
          </a:p>
          <a:p>
            <a:pPr>
              <a:buFontTx/>
              <a:buNone/>
            </a:pPr>
            <a:r>
              <a:rPr lang="en-US"/>
              <a:t>   </a:t>
            </a:r>
            <a:r>
              <a:rPr lang="en-US" sz="2200"/>
              <a:t>- model that fits the majority of cosmological observations</a:t>
            </a:r>
          </a:p>
          <a:p>
            <a:pPr>
              <a:buFontTx/>
              <a:buNone/>
            </a:pPr>
            <a:r>
              <a:rPr lang="en-US" sz="2200"/>
              <a:t>    -  universe dominated by Dark Matter and Dark Energy</a:t>
            </a:r>
          </a:p>
          <a:p>
            <a:pPr>
              <a:buFontTx/>
              <a:buNone/>
            </a:pPr>
            <a:endParaRPr lang="en-US" sz="2200"/>
          </a:p>
          <a:p>
            <a:pPr>
              <a:buFontTx/>
              <a:buNone/>
            </a:pPr>
            <a:r>
              <a:rPr lang="en-US" sz="2200"/>
              <a:t>  </a:t>
            </a:r>
          </a:p>
        </p:txBody>
      </p:sp>
      <p:pic>
        <p:nvPicPr>
          <p:cNvPr id="102404" name="Picture 4" descr="Cosmological_Composition_-_Pie_Cha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9144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Box 5"/>
          <p:cNvSpPr txBox="1">
            <a:spLocks noChangeArrowheads="1"/>
          </p:cNvSpPr>
          <p:nvPr/>
        </p:nvSpPr>
        <p:spPr bwMode="auto">
          <a:xfrm>
            <a:off x="4859338" y="6381750"/>
            <a:ext cx="410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LCDM composition today … </a:t>
            </a:r>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142875" y="1428750"/>
            <a:ext cx="8883650" cy="2500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143040" y="-428652"/>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a:t>
            </a:r>
            <a:r>
              <a:rPr sz="6400" b="1">
                <a:solidFill>
                  <a:schemeClr val="tx1"/>
                </a:solidFill>
              </a:rPr>
              <a:t>Concordance Expansion</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35842" name="Object 4"/>
          <p:cNvGraphicFramePr>
            <a:graphicFrameLocks noChangeAspect="1"/>
          </p:cNvGraphicFramePr>
          <p:nvPr/>
        </p:nvGraphicFramePr>
        <p:xfrm>
          <a:off x="285750" y="1714500"/>
          <a:ext cx="8521700" cy="1911350"/>
        </p:xfrm>
        <a:graphic>
          <a:graphicData uri="http://schemas.openxmlformats.org/presentationml/2006/ole">
            <mc:AlternateContent xmlns:mc="http://schemas.openxmlformats.org/markup-compatibility/2006">
              <mc:Choice xmlns:v="urn:schemas-microsoft-com:vml" Requires="v">
                <p:oleObj spid="_x0000_s278580" name="Equation" r:id="rId3" imgW="2831760" imgH="634680" progId="Equation.DSMT4">
                  <p:embed/>
                </p:oleObj>
              </mc:Choice>
              <mc:Fallback>
                <p:oleObj name="Equation" r:id="rId3" imgW="2831760" imgH="634680" progId="Equation.DSMT4">
                  <p:embed/>
                  <p:pic>
                    <p:nvPicPr>
                      <p:cNvPr id="3584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14500"/>
                        <a:ext cx="8521700" cy="191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715000" y="4714875"/>
          <a:ext cx="2808288" cy="1373188"/>
        </p:xfrm>
        <a:graphic>
          <a:graphicData uri="http://schemas.openxmlformats.org/presentationml/2006/ole">
            <mc:AlternateContent xmlns:mc="http://schemas.openxmlformats.org/markup-compatibility/2006">
              <mc:Choice xmlns:v="urn:schemas-microsoft-com:vml" Requires="v">
                <p:oleObj spid="_x0000_s278581" name="Equation" r:id="rId5" imgW="990360" imgH="482400" progId="Equation.DSMT4">
                  <p:embed/>
                </p:oleObj>
              </mc:Choice>
              <mc:Fallback>
                <p:oleObj name="Equation" r:id="rId5" imgW="990360" imgH="482400" progId="Equation.DSMT4">
                  <p:embed/>
                  <p:pic>
                    <p:nvPicPr>
                      <p:cNvPr id="3584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714875"/>
                        <a:ext cx="2808288"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2214563" y="4643438"/>
            <a:ext cx="4000500" cy="17541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transition epoch: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matter-dominate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dominated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mn-ea"/>
                <a:cs typeface="+mn-cs"/>
                <a:sym typeface="Mathematica1"/>
              </a:rPr>
              <a:t>a</a:t>
            </a:r>
            <a:r>
              <a:rPr kumimoji="0" lang="en-US" sz="1800" b="0" i="0" u="none" strike="noStrike" kern="1200" cap="none" spc="0" normalizeH="0" baseline="-25000" noProof="0" dirty="0">
                <a:ln>
                  <a:noFill/>
                </a:ln>
                <a:solidFill>
                  <a:prstClr val="white"/>
                </a:solidFill>
                <a:effectLst/>
                <a:uLnTx/>
                <a:uFillTx/>
                <a:latin typeface="Arial" charset="0"/>
                <a:ea typeface="+mn-ea"/>
                <a:cs typeface="+mn-cs"/>
                <a:sym typeface="Mathematica1"/>
              </a:rPr>
              <a:t>m</a:t>
            </a:r>
            <a:r>
              <a:rPr kumimoji="0" lang="en-US" sz="1800" b="0" i="0" u="none" strike="noStrike" kern="1200" cap="none" spc="0" normalizeH="0" baseline="0" noProof="0" dirty="0">
                <a:ln>
                  <a:noFill/>
                </a:ln>
                <a:solidFill>
                  <a:prstClr val="white"/>
                </a:solidFill>
                <a:effectLst/>
                <a:uLnTx/>
                <a:uFillTx/>
                <a:latin typeface="Arial" charset="0"/>
                <a:ea typeface="+mn-ea"/>
                <a:cs typeface="+mn-cs"/>
                <a:sym typeface="Mathematica1"/>
              </a:rPr>
              <a:t>0.75</a:t>
            </a: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0" name="Rectangle 9"/>
          <p:cNvSpPr/>
          <p:nvPr/>
        </p:nvSpPr>
        <p:spPr>
          <a:xfrm>
            <a:off x="2071688" y="4500563"/>
            <a:ext cx="6929437" cy="2000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116298967"/>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3"/>
          <p:cNvSpPr>
            <a:spLocks noChangeArrowheads="1"/>
          </p:cNvSpPr>
          <p:nvPr/>
        </p:nvSpPr>
        <p:spPr bwMode="auto">
          <a:xfrm>
            <a:off x="642938" y="4429125"/>
            <a:ext cx="7715250" cy="928688"/>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2" name="TextBox 11"/>
          <p:cNvSpPr txBox="1"/>
          <p:nvPr/>
        </p:nvSpPr>
        <p:spPr>
          <a:xfrm>
            <a:off x="357188" y="1000125"/>
            <a:ext cx="8501062" cy="369411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We can recognize two extreme regimes: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onstantia"/>
                <a:sym typeface="Mathematica1"/>
              </a:rPr>
              <a:t>•</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very early times                                                </a:t>
            </a: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matter dominates the expansion,  and             :     Einstein-de Sitter expansion,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tabLst/>
              <a:defRPr/>
            </a:pPr>
            <a:r>
              <a:rPr lang="en-US" dirty="0">
                <a:solidFill>
                  <a:prstClr val="white"/>
                </a:solidFill>
                <a:latin typeface="Constantia"/>
                <a:sym typeface="Mathematica1"/>
              </a:rPr>
              <a:t>•</a:t>
            </a: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very late times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matter has diluted to oblivion,  and              :         de Sitter expansion driven by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sym typeface="Mathematica1"/>
              </a:rPr>
              <a:t>    dark energy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mn-ea"/>
                <a:cs typeface="+mn-cs"/>
                <a:sym typeface="Mathematica1"/>
              </a:rPr>
              <a:t>            </a:t>
            </a: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8" name="Rectangle 3"/>
          <p:cNvSpPr>
            <a:spLocks noChangeArrowheads="1"/>
          </p:cNvSpPr>
          <p:nvPr/>
        </p:nvSpPr>
        <p:spPr bwMode="auto">
          <a:xfrm>
            <a:off x="642938" y="2428875"/>
            <a:ext cx="7715250" cy="10001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143040" y="-428652"/>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a:t>
            </a:r>
            <a:r>
              <a:rPr sz="6400" b="1">
                <a:solidFill>
                  <a:schemeClr val="tx1"/>
                </a:solidFill>
              </a:rPr>
              <a:t>Concordance Expansion</a:t>
            </a:r>
          </a:p>
        </p:txBody>
      </p:sp>
      <p:sp>
        <p:nvSpPr>
          <p:cNvPr id="6" name="TextBox 5"/>
          <p:cNvSpPr txBox="1"/>
          <p:nvPr/>
        </p:nvSpPr>
        <p:spPr>
          <a:xfrm>
            <a:off x="586581" y="1216986"/>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36866" name="Object 4"/>
          <p:cNvGraphicFramePr>
            <a:graphicFrameLocks noChangeAspect="1"/>
          </p:cNvGraphicFramePr>
          <p:nvPr/>
        </p:nvGraphicFramePr>
        <p:xfrm>
          <a:off x="3071813" y="2428875"/>
          <a:ext cx="2782887" cy="911225"/>
        </p:xfrm>
        <a:graphic>
          <a:graphicData uri="http://schemas.openxmlformats.org/presentationml/2006/ole">
            <mc:AlternateContent xmlns:mc="http://schemas.openxmlformats.org/markup-compatibility/2006">
              <mc:Choice xmlns:v="urn:schemas-microsoft-com:vml" Requires="v">
                <p:oleObj spid="_x0000_s279704" name="Equation" r:id="rId3" imgW="1434960" imgH="469800" progId="Equation.DSMT4">
                  <p:embed/>
                </p:oleObj>
              </mc:Choice>
              <mc:Fallback>
                <p:oleObj name="Equation" r:id="rId3" imgW="1434960" imgH="469800" progId="Equation.DSMT4">
                  <p:embed/>
                  <p:pic>
                    <p:nvPicPr>
                      <p:cNvPr id="3686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428875"/>
                        <a:ext cx="2782887"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143250" y="4572000"/>
          <a:ext cx="2444750" cy="558800"/>
        </p:xfrm>
        <a:graphic>
          <a:graphicData uri="http://schemas.openxmlformats.org/presentationml/2006/ole">
            <mc:AlternateContent xmlns:mc="http://schemas.openxmlformats.org/markup-compatibility/2006">
              <mc:Choice xmlns:v="urn:schemas-microsoft-com:vml" Requires="v">
                <p:oleObj spid="_x0000_s279705" name="Equation" r:id="rId5" imgW="1168200" imgH="266400" progId="Equation.DSMT4">
                  <p:embed/>
                </p:oleObj>
              </mc:Choice>
              <mc:Fallback>
                <p:oleObj name="Equation" r:id="rId5" imgW="1168200" imgH="266400" progId="Equation.DSMT4">
                  <p:embed/>
                  <p:pic>
                    <p:nvPicPr>
                      <p:cNvPr id="368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4572000"/>
                        <a:ext cx="244475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8" name="Object 12"/>
          <p:cNvGraphicFramePr>
            <a:graphicFrameLocks noChangeAspect="1"/>
          </p:cNvGraphicFramePr>
          <p:nvPr/>
        </p:nvGraphicFramePr>
        <p:xfrm>
          <a:off x="642938" y="1571625"/>
          <a:ext cx="744537" cy="319088"/>
        </p:xfrm>
        <a:graphic>
          <a:graphicData uri="http://schemas.openxmlformats.org/presentationml/2006/ole">
            <mc:AlternateContent xmlns:mc="http://schemas.openxmlformats.org/markup-compatibility/2006">
              <mc:Choice xmlns:v="urn:schemas-microsoft-com:vml" Requires="v">
                <p:oleObj spid="_x0000_s279706" name="Equation" r:id="rId7" imgW="533160" imgH="228600" progId="Equation.DSMT4">
                  <p:embed/>
                </p:oleObj>
              </mc:Choice>
              <mc:Fallback>
                <p:oleObj name="Equation" r:id="rId7" imgW="533160" imgH="228600" progId="Equation.DSMT4">
                  <p:embed/>
                  <p:pic>
                    <p:nvPicPr>
                      <p:cNvPr id="3686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1571625"/>
                        <a:ext cx="744537"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13"/>
          <p:cNvGraphicFramePr>
            <a:graphicFrameLocks noChangeAspect="1"/>
          </p:cNvGraphicFramePr>
          <p:nvPr/>
        </p:nvGraphicFramePr>
        <p:xfrm>
          <a:off x="4473575" y="1857375"/>
          <a:ext cx="655638" cy="319088"/>
        </p:xfrm>
        <a:graphic>
          <a:graphicData uri="http://schemas.openxmlformats.org/presentationml/2006/ole">
            <mc:AlternateContent xmlns:mc="http://schemas.openxmlformats.org/markup-compatibility/2006">
              <mc:Choice xmlns:v="urn:schemas-microsoft-com:vml" Requires="v">
                <p:oleObj spid="_x0000_s279707" name="Equation" r:id="rId9" imgW="469800" imgH="228600" progId="Equation.DSMT4">
                  <p:embed/>
                </p:oleObj>
              </mc:Choice>
              <mc:Fallback>
                <p:oleObj name="Equation" r:id="rId9" imgW="469800" imgH="228600" progId="Equation.DSMT4">
                  <p:embed/>
                  <p:pic>
                    <p:nvPicPr>
                      <p:cNvPr id="3686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3575" y="1857375"/>
                        <a:ext cx="655638"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14"/>
          <p:cNvGraphicFramePr>
            <a:graphicFrameLocks noChangeAspect="1"/>
          </p:cNvGraphicFramePr>
          <p:nvPr/>
        </p:nvGraphicFramePr>
        <p:xfrm>
          <a:off x="642938" y="3500438"/>
          <a:ext cx="744537" cy="319087"/>
        </p:xfrm>
        <a:graphic>
          <a:graphicData uri="http://schemas.openxmlformats.org/presentationml/2006/ole">
            <mc:AlternateContent xmlns:mc="http://schemas.openxmlformats.org/markup-compatibility/2006">
              <mc:Choice xmlns:v="urn:schemas-microsoft-com:vml" Requires="v">
                <p:oleObj spid="_x0000_s279708" name="Equation" r:id="rId11" imgW="533160" imgH="228600" progId="Equation.DSMT4">
                  <p:embed/>
                </p:oleObj>
              </mc:Choice>
              <mc:Fallback>
                <p:oleObj name="Equation" r:id="rId11" imgW="533160" imgH="228600" progId="Equation.DSMT4">
                  <p:embed/>
                  <p:pic>
                    <p:nvPicPr>
                      <p:cNvPr id="3687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3500438"/>
                        <a:ext cx="744537"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1" name="Object 15"/>
          <p:cNvGraphicFramePr>
            <a:graphicFrameLocks noChangeAspect="1"/>
          </p:cNvGraphicFramePr>
          <p:nvPr/>
        </p:nvGraphicFramePr>
        <p:xfrm>
          <a:off x="4214813" y="3786188"/>
          <a:ext cx="690562" cy="319087"/>
        </p:xfrm>
        <a:graphic>
          <a:graphicData uri="http://schemas.openxmlformats.org/presentationml/2006/ole">
            <mc:AlternateContent xmlns:mc="http://schemas.openxmlformats.org/markup-compatibility/2006">
              <mc:Choice xmlns:v="urn:schemas-microsoft-com:vml" Requires="v">
                <p:oleObj spid="_x0000_s279709" name="Equation" r:id="rId13" imgW="495000" imgH="228600" progId="Equation.DSMT4">
                  <p:embed/>
                </p:oleObj>
              </mc:Choice>
              <mc:Fallback>
                <p:oleObj name="Equation" r:id="rId13" imgW="495000" imgH="228600" progId="Equation.DSMT4">
                  <p:embed/>
                  <p:pic>
                    <p:nvPicPr>
                      <p:cNvPr id="36871"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4813" y="3786188"/>
                        <a:ext cx="690562"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75879158"/>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1143040" y="-428652"/>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a:t>
            </a:r>
            <a:r>
              <a:rPr sz="6400" b="1">
                <a:solidFill>
                  <a:schemeClr val="bg1">
                    <a:lumMod val="85000"/>
                    <a:lumOff val="15000"/>
                  </a:schemeClr>
                </a:solidFill>
              </a:rPr>
              <a:t>Concordance Expansion</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pic>
        <p:nvPicPr>
          <p:cNvPr id="37894" name="Picture 4" descr="frw.thaexp.lambd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30275"/>
            <a:ext cx="694848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0" name="Object 2"/>
          <p:cNvGraphicFramePr>
            <a:graphicFrameLocks noChangeAspect="1"/>
          </p:cNvGraphicFramePr>
          <p:nvPr/>
        </p:nvGraphicFramePr>
        <p:xfrm>
          <a:off x="928688" y="2357438"/>
          <a:ext cx="500062" cy="469900"/>
        </p:xfrm>
        <a:graphic>
          <a:graphicData uri="http://schemas.openxmlformats.org/presentationml/2006/ole">
            <mc:AlternateContent xmlns:mc="http://schemas.openxmlformats.org/markup-compatibility/2006">
              <mc:Choice xmlns:v="urn:schemas-microsoft-com:vml" Requires="v">
                <p:oleObj spid="_x0000_s280603" name="Equation" r:id="rId4" imgW="253800" imgH="241200" progId="Equation.DSMT4">
                  <p:embed/>
                </p:oleObj>
              </mc:Choice>
              <mc:Fallback>
                <p:oleObj name="Equation" r:id="rId4" imgW="253800" imgH="241200" progId="Equation.DSMT4">
                  <p:embed/>
                  <p:pic>
                    <p:nvPicPr>
                      <p:cNvPr id="378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2357438"/>
                        <a:ext cx="50006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2406784"/>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1143040" y="-428652"/>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a:t>
            </a:r>
            <a:r>
              <a:rPr sz="6400" b="1">
                <a:solidFill>
                  <a:schemeClr val="bg1">
                    <a:lumMod val="85000"/>
                    <a:lumOff val="15000"/>
                  </a:schemeClr>
                </a:solidFill>
              </a:rPr>
              <a:t>Concordance Expansion</a:t>
            </a:r>
          </a:p>
        </p:txBody>
      </p:sp>
      <p:sp>
        <p:nvSpPr>
          <p:cNvPr id="6" name="TextBox 5"/>
          <p:cNvSpPr txBox="1"/>
          <p:nvPr/>
        </p:nvSpPr>
        <p:spPr>
          <a:xfrm>
            <a:off x="428625" y="1214438"/>
            <a:ext cx="8429625" cy="21240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endParaRPr>
          </a:p>
        </p:txBody>
      </p:sp>
      <p:pic>
        <p:nvPicPr>
          <p:cNvPr id="38924" name="Picture 4" descr="frw.thaexp.lambd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30275"/>
            <a:ext cx="694848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4" name="Object 2"/>
          <p:cNvGraphicFramePr>
            <a:graphicFrameLocks noChangeAspect="1"/>
          </p:cNvGraphicFramePr>
          <p:nvPr/>
        </p:nvGraphicFramePr>
        <p:xfrm>
          <a:off x="928688" y="2357438"/>
          <a:ext cx="500062" cy="469900"/>
        </p:xfrm>
        <a:graphic>
          <a:graphicData uri="http://schemas.openxmlformats.org/presentationml/2006/ole">
            <mc:AlternateContent xmlns:mc="http://schemas.openxmlformats.org/markup-compatibility/2006">
              <mc:Choice xmlns:v="urn:schemas-microsoft-com:vml" Requires="v">
                <p:oleObj spid="_x0000_s281784" name="Equation" r:id="rId4" imgW="253800" imgH="241200" progId="Equation.DSMT4">
                  <p:embed/>
                </p:oleObj>
              </mc:Choice>
              <mc:Fallback>
                <p:oleObj name="Equation" r:id="rId4" imgW="253800" imgH="241200" progId="Equation.DSMT4">
                  <p:embed/>
                  <p:pic>
                    <p:nvPicPr>
                      <p:cNvPr id="389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2357438"/>
                        <a:ext cx="50006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 name="Straight Connector 9"/>
          <p:cNvCxnSpPr/>
          <p:nvPr/>
        </p:nvCxnSpPr>
        <p:spPr>
          <a:xfrm rot="5400000" flipH="1" flipV="1">
            <a:off x="3821906" y="5107782"/>
            <a:ext cx="192881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3063" y="4143375"/>
            <a:ext cx="3143250"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29188" y="5500688"/>
            <a:ext cx="1214437" cy="338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today</a:t>
            </a:r>
          </a:p>
        </p:txBody>
      </p:sp>
      <p:cxnSp>
        <p:nvCxnSpPr>
          <p:cNvPr id="15" name="Straight Arrow Connector 14"/>
          <p:cNvCxnSpPr/>
          <p:nvPr/>
        </p:nvCxnSpPr>
        <p:spPr>
          <a:xfrm rot="10800000">
            <a:off x="4786313" y="5857875"/>
            <a:ext cx="714375" cy="1588"/>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86375" y="4071938"/>
            <a:ext cx="1357313" cy="1587"/>
          </a:xfrm>
          <a:prstGeom prst="straightConnector1">
            <a:avLst/>
          </a:prstGeom>
          <a:ln w="1905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9313" y="4071938"/>
            <a:ext cx="1214437" cy="338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future</a:t>
            </a:r>
          </a:p>
        </p:txBody>
      </p:sp>
      <p:cxnSp>
        <p:nvCxnSpPr>
          <p:cNvPr id="24" name="Straight Arrow Connector 23"/>
          <p:cNvCxnSpPr/>
          <p:nvPr/>
        </p:nvCxnSpPr>
        <p:spPr>
          <a:xfrm>
            <a:off x="2428860" y="3857628"/>
            <a:ext cx="2286016" cy="1588"/>
          </a:xfrm>
          <a:prstGeom prst="straightConnector1">
            <a:avLst/>
          </a:prstGeom>
          <a:ln w="19050">
            <a:solidFill>
              <a:schemeClr val="bg1">
                <a:lumMod val="85000"/>
                <a:lumOff val="15000"/>
              </a:schemeClr>
            </a:solidFill>
            <a:tailEnd type="arrow"/>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28875" y="3500438"/>
            <a:ext cx="1214438" cy="338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past</a:t>
            </a:r>
          </a:p>
        </p:txBody>
      </p:sp>
      <p:sp>
        <p:nvSpPr>
          <p:cNvPr id="17" name="Rectangle 16"/>
          <p:cNvSpPr/>
          <p:nvPr/>
        </p:nvSpPr>
        <p:spPr>
          <a:xfrm>
            <a:off x="214313" y="4286250"/>
            <a:ext cx="3214687" cy="1071563"/>
          </a:xfrm>
          <a:prstGeom prst="rect">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 name="Rectangle 15"/>
          <p:cNvSpPr/>
          <p:nvPr/>
        </p:nvSpPr>
        <p:spPr>
          <a:xfrm>
            <a:off x="6000750" y="1643063"/>
            <a:ext cx="3000375" cy="1000125"/>
          </a:xfrm>
          <a:prstGeom prst="rect">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38915" name="Object 4"/>
          <p:cNvGraphicFramePr>
            <a:graphicFrameLocks noChangeAspect="1"/>
          </p:cNvGraphicFramePr>
          <p:nvPr/>
        </p:nvGraphicFramePr>
        <p:xfrm>
          <a:off x="6143625" y="1785938"/>
          <a:ext cx="2811463" cy="642937"/>
        </p:xfrm>
        <a:graphic>
          <a:graphicData uri="http://schemas.openxmlformats.org/presentationml/2006/ole">
            <mc:AlternateContent xmlns:mc="http://schemas.openxmlformats.org/markup-compatibility/2006">
              <mc:Choice xmlns:v="urn:schemas-microsoft-com:vml" Requires="v">
                <p:oleObj spid="_x0000_s281785" name="Equation" r:id="rId6" imgW="1168200" imgH="266400" progId="Equation.DSMT4">
                  <p:embed/>
                </p:oleObj>
              </mc:Choice>
              <mc:Fallback>
                <p:oleObj name="Equation" r:id="rId6" imgW="1168200" imgH="266400" progId="Equation.DSMT4">
                  <p:embed/>
                  <p:pic>
                    <p:nvPicPr>
                      <p:cNvPr id="3891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5" y="1785938"/>
                        <a:ext cx="28114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6" name="Object 5"/>
          <p:cNvGraphicFramePr>
            <a:graphicFrameLocks noChangeAspect="1"/>
          </p:cNvGraphicFramePr>
          <p:nvPr/>
        </p:nvGraphicFramePr>
        <p:xfrm>
          <a:off x="214313" y="3929063"/>
          <a:ext cx="714375" cy="306387"/>
        </p:xfrm>
        <a:graphic>
          <a:graphicData uri="http://schemas.openxmlformats.org/presentationml/2006/ole">
            <mc:AlternateContent xmlns:mc="http://schemas.openxmlformats.org/markup-compatibility/2006">
              <mc:Choice xmlns:v="urn:schemas-microsoft-com:vml" Requires="v">
                <p:oleObj spid="_x0000_s281786" name="Equation" r:id="rId8" imgW="533160" imgH="228600" progId="Equation.DSMT4">
                  <p:embed/>
                </p:oleObj>
              </mc:Choice>
              <mc:Fallback>
                <p:oleObj name="Equation" r:id="rId8" imgW="533160" imgH="228600" progId="Equation.DSMT4">
                  <p:embed/>
                  <p:pic>
                    <p:nvPicPr>
                      <p:cNvPr id="3891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3929063"/>
                        <a:ext cx="7143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7" name="Object 6"/>
          <p:cNvGraphicFramePr>
            <a:graphicFrameLocks noChangeAspect="1"/>
          </p:cNvGraphicFramePr>
          <p:nvPr/>
        </p:nvGraphicFramePr>
        <p:xfrm>
          <a:off x="8286750" y="1285875"/>
          <a:ext cx="714375" cy="306388"/>
        </p:xfrm>
        <a:graphic>
          <a:graphicData uri="http://schemas.openxmlformats.org/presentationml/2006/ole">
            <mc:AlternateContent xmlns:mc="http://schemas.openxmlformats.org/markup-compatibility/2006">
              <mc:Choice xmlns:v="urn:schemas-microsoft-com:vml" Requires="v">
                <p:oleObj spid="_x0000_s281787" name="Equation" r:id="rId10" imgW="533160" imgH="228600" progId="Equation.DSMT4">
                  <p:embed/>
                </p:oleObj>
              </mc:Choice>
              <mc:Fallback>
                <p:oleObj name="Equation" r:id="rId10" imgW="533160" imgH="228600" progId="Equation.DSMT4">
                  <p:embed/>
                  <p:pic>
                    <p:nvPicPr>
                      <p:cNvPr id="38917"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6750" y="1285875"/>
                        <a:ext cx="7143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p:cNvSpPr txBox="1"/>
          <p:nvPr/>
        </p:nvSpPr>
        <p:spPr>
          <a:xfrm>
            <a:off x="142875" y="5429250"/>
            <a:ext cx="1785938" cy="5238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expansion like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prstClr val="black">
                    <a:lumMod val="85000"/>
                    <a:lumOff val="15000"/>
                  </a:prstClr>
                </a:solidFill>
                <a:effectLst/>
                <a:uLnTx/>
                <a:uFillTx/>
                <a:latin typeface="Constantia"/>
                <a:ea typeface="+mn-ea"/>
                <a:cs typeface="+mn-cs"/>
              </a:rPr>
              <a:t>EdS</a:t>
            </a: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universe</a:t>
            </a:r>
            <a:r>
              <a:rPr kumimoji="0" lang="en-US" sz="14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28" name="Rectangle 27"/>
          <p:cNvSpPr/>
          <p:nvPr/>
        </p:nvSpPr>
        <p:spPr>
          <a:xfrm>
            <a:off x="7215188" y="2714625"/>
            <a:ext cx="1785937" cy="500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6" name="TextBox 25"/>
          <p:cNvSpPr txBox="1"/>
          <p:nvPr/>
        </p:nvSpPr>
        <p:spPr>
          <a:xfrm>
            <a:off x="7215188" y="2714625"/>
            <a:ext cx="1928812" cy="5238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expansion like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De Sitter expansion</a:t>
            </a:r>
            <a:endParaRPr kumimoji="0" lang="en-US" sz="14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9" name="Rectangle 28"/>
          <p:cNvSpPr/>
          <p:nvPr/>
        </p:nvSpPr>
        <p:spPr>
          <a:xfrm>
            <a:off x="2286000" y="5572125"/>
            <a:ext cx="1714500" cy="642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38918" name="Object 24"/>
          <p:cNvGraphicFramePr>
            <a:graphicFrameLocks noChangeAspect="1"/>
          </p:cNvGraphicFramePr>
          <p:nvPr/>
        </p:nvGraphicFramePr>
        <p:xfrm>
          <a:off x="2286000" y="5572125"/>
          <a:ext cx="1733550" cy="414338"/>
        </p:xfrm>
        <a:graphic>
          <a:graphicData uri="http://schemas.openxmlformats.org/presentationml/2006/ole">
            <mc:AlternateContent xmlns:mc="http://schemas.openxmlformats.org/markup-compatibility/2006">
              <mc:Choice xmlns:v="urn:schemas-microsoft-com:vml" Requires="v">
                <p:oleObj spid="_x0000_s281788" name="Equation" r:id="rId12" imgW="850680" imgH="203040" progId="Equation.DSMT4">
                  <p:embed/>
                </p:oleObj>
              </mc:Choice>
              <mc:Fallback>
                <p:oleObj name="Equation" r:id="rId12" imgW="850680" imgH="203040" progId="Equation.DSMT4">
                  <p:embed/>
                  <p:pic>
                    <p:nvPicPr>
                      <p:cNvPr id="38918"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5572125"/>
                        <a:ext cx="1733550"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9" name="Object 26"/>
          <p:cNvGraphicFramePr>
            <a:graphicFrameLocks noChangeAspect="1"/>
          </p:cNvGraphicFramePr>
          <p:nvPr/>
        </p:nvGraphicFramePr>
        <p:xfrm>
          <a:off x="285750" y="4286250"/>
          <a:ext cx="3054350" cy="1000125"/>
        </p:xfrm>
        <a:graphic>
          <a:graphicData uri="http://schemas.openxmlformats.org/presentationml/2006/ole">
            <mc:AlternateContent xmlns:mc="http://schemas.openxmlformats.org/markup-compatibility/2006">
              <mc:Choice xmlns:v="urn:schemas-microsoft-com:vml" Requires="v">
                <p:oleObj spid="_x0000_s281789" name="Equation" r:id="rId14" imgW="1434960" imgH="469800" progId="Equation.DSMT4">
                  <p:embed/>
                </p:oleObj>
              </mc:Choice>
              <mc:Fallback>
                <p:oleObj name="Equation" r:id="rId14" imgW="1434960" imgH="469800" progId="Equation.DSMT4">
                  <p:embed/>
                  <p:pic>
                    <p:nvPicPr>
                      <p:cNvPr id="38919"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750" y="4286250"/>
                        <a:ext cx="30543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Box 26"/>
          <p:cNvSpPr txBox="1"/>
          <p:nvPr/>
        </p:nvSpPr>
        <p:spPr>
          <a:xfrm>
            <a:off x="2286000" y="5929313"/>
            <a:ext cx="1785938"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deceleration</a:t>
            </a:r>
            <a:r>
              <a:rPr kumimoji="0" lang="en-US" sz="1400" b="1" i="0" u="none" strike="noStrike" kern="1200" cap="none" spc="0" normalizeH="0" baseline="0" noProof="0" dirty="0">
                <a:ln>
                  <a:noFill/>
                </a:ln>
                <a:solidFill>
                  <a:prstClr val="white"/>
                </a:solidFill>
                <a:effectLst/>
                <a:uLnTx/>
                <a:uFillTx/>
                <a:latin typeface="Arial" charset="0"/>
                <a:ea typeface="+mn-ea"/>
                <a:cs typeface="+mn-cs"/>
              </a:rPr>
              <a:t> </a:t>
            </a:r>
          </a:p>
        </p:txBody>
      </p:sp>
      <p:graphicFrame>
        <p:nvGraphicFramePr>
          <p:cNvPr id="38920" name="Object 27"/>
          <p:cNvGraphicFramePr>
            <a:graphicFrameLocks noChangeAspect="1"/>
          </p:cNvGraphicFramePr>
          <p:nvPr/>
        </p:nvGraphicFramePr>
        <p:xfrm>
          <a:off x="3929063" y="2857500"/>
          <a:ext cx="1733550" cy="414338"/>
        </p:xfrm>
        <a:graphic>
          <a:graphicData uri="http://schemas.openxmlformats.org/presentationml/2006/ole">
            <mc:AlternateContent xmlns:mc="http://schemas.openxmlformats.org/markup-compatibility/2006">
              <mc:Choice xmlns:v="urn:schemas-microsoft-com:vml" Requires="v">
                <p:oleObj spid="_x0000_s281790" name="Equation" r:id="rId16" imgW="850680" imgH="203040" progId="Equation.DSMT4">
                  <p:embed/>
                </p:oleObj>
              </mc:Choice>
              <mc:Fallback>
                <p:oleObj name="Equation" r:id="rId16" imgW="850680" imgH="203040" progId="Equation.DSMT4">
                  <p:embed/>
                  <p:pic>
                    <p:nvPicPr>
                      <p:cNvPr id="3892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9063" y="2857500"/>
                        <a:ext cx="1733550"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TextBox 29"/>
          <p:cNvSpPr txBox="1"/>
          <p:nvPr/>
        </p:nvSpPr>
        <p:spPr>
          <a:xfrm>
            <a:off x="3857625" y="3214688"/>
            <a:ext cx="1785938"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acceleration</a:t>
            </a:r>
            <a:r>
              <a:rPr kumimoji="0" lang="en-US" sz="1400" b="1" i="0" u="none" strike="noStrike" kern="1200" cap="none" spc="0" normalizeH="0" baseline="0" noProof="0" dirty="0">
                <a:ln>
                  <a:noFill/>
                </a:ln>
                <a:solidFill>
                  <a:prstClr val="white"/>
                </a:solidFill>
                <a:effectLst/>
                <a:uLnTx/>
                <a:uFillTx/>
                <a:latin typeface="Arial" charset="0"/>
                <a:ea typeface="+mn-ea"/>
                <a:cs typeface="+mn-cs"/>
              </a:rPr>
              <a:t> </a:t>
            </a:r>
          </a:p>
        </p:txBody>
      </p:sp>
      <p:cxnSp>
        <p:nvCxnSpPr>
          <p:cNvPr id="32" name="Straight Connector 31"/>
          <p:cNvCxnSpPr/>
          <p:nvPr/>
        </p:nvCxnSpPr>
        <p:spPr>
          <a:xfrm rot="5400000">
            <a:off x="2571750" y="4572000"/>
            <a:ext cx="200025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71875" y="3571875"/>
            <a:ext cx="1428750" cy="158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2357438" y="5572125"/>
            <a:ext cx="1214437" cy="158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20110"/>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85750" y="-500063"/>
            <a:ext cx="9720263" cy="3486151"/>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srgbClr val="FFFFE9"/>
                </a:solidFill>
                <a:effectLst>
                  <a:outerShdw blurRad="38100" dist="38100" dir="2700000" algn="tl">
                    <a:srgbClr val="000000"/>
                  </a:outerShdw>
                </a:effectLst>
                <a:uLnTx/>
                <a:uFillTx/>
                <a:latin typeface="Arial"/>
                <a:ea typeface="+mn-ea"/>
                <a:cs typeface="+mn-cs"/>
              </a:rPr>
              <a:t>Matter-Dark Energy</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srgbClr val="FFFFE9"/>
                </a:solidFill>
                <a:effectLst>
                  <a:outerShdw blurRad="38100" dist="38100" dir="2700000" algn="tl">
                    <a:srgbClr val="000000"/>
                  </a:outerShdw>
                </a:effectLst>
                <a:uLnTx/>
                <a:uFillTx/>
                <a:latin typeface="Arial"/>
                <a:ea typeface="+mn-ea"/>
                <a:cs typeface="+mn-cs"/>
              </a:rPr>
              <a:t>Transition</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E9"/>
              </a:solidFill>
              <a:effectLst>
                <a:outerShdw blurRad="38100" dist="38100" dir="2700000" algn="tl">
                  <a:srgbClr val="000000"/>
                </a:outerShdw>
              </a:effectLst>
              <a:uLnTx/>
              <a:uFillTx/>
              <a:latin typeface="Papyrus" pitchFamily="66" charset="0"/>
              <a:ea typeface="+mn-ea"/>
              <a:cs typeface="+mn-cs"/>
            </a:endParaRPr>
          </a:p>
        </p:txBody>
      </p:sp>
      <p:sp>
        <p:nvSpPr>
          <p:cNvPr id="4" name="Rectangle 3"/>
          <p:cNvSpPr/>
          <p:nvPr/>
        </p:nvSpPr>
        <p:spPr>
          <a:xfrm>
            <a:off x="1000125" y="1928813"/>
            <a:ext cx="2214563" cy="17145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sp>
        <p:nvSpPr>
          <p:cNvPr id="12" name="TextBox 11"/>
          <p:cNvSpPr txBox="1"/>
          <p:nvPr/>
        </p:nvSpPr>
        <p:spPr>
          <a:xfrm>
            <a:off x="642938" y="4214813"/>
            <a:ext cx="8001000" cy="20320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03429" name="Object 5"/>
          <p:cNvGraphicFramePr>
            <a:graphicFrameLocks noChangeAspect="1"/>
          </p:cNvGraphicFramePr>
          <p:nvPr/>
        </p:nvGraphicFramePr>
        <p:xfrm>
          <a:off x="1214438" y="2214563"/>
          <a:ext cx="1720850" cy="1092200"/>
        </p:xfrm>
        <a:graphic>
          <a:graphicData uri="http://schemas.openxmlformats.org/presentationml/2006/ole">
            <mc:AlternateContent xmlns:mc="http://schemas.openxmlformats.org/markup-compatibility/2006">
              <mc:Choice xmlns:v="urn:schemas-microsoft-com:vml" Requires="v">
                <p:oleObj spid="_x0000_s282730" name="Equation" r:id="rId3" imgW="838200" imgH="508000" progId="Equation.DSMT4">
                  <p:embed/>
                </p:oleObj>
              </mc:Choice>
              <mc:Fallback>
                <p:oleObj name="Equation" r:id="rId3" imgW="838200" imgH="508000" progId="Equation.DSMT4">
                  <p:embed/>
                  <p:pic>
                    <p:nvPicPr>
                      <p:cNvPr id="1034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2214563"/>
                        <a:ext cx="172085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eft Arrow 14"/>
          <p:cNvSpPr/>
          <p:nvPr/>
        </p:nvSpPr>
        <p:spPr>
          <a:xfrm rot="10800000">
            <a:off x="3429000" y="2571750"/>
            <a:ext cx="714375" cy="357188"/>
          </a:xfrm>
          <a:prstGeom prst="leftArrow">
            <a:avLst/>
          </a:prstGeom>
          <a:solidFill>
            <a:schemeClr val="accent3"/>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sp>
        <p:nvSpPr>
          <p:cNvPr id="16" name="Rectangle 15"/>
          <p:cNvSpPr/>
          <p:nvPr/>
        </p:nvSpPr>
        <p:spPr>
          <a:xfrm>
            <a:off x="1071563" y="4786313"/>
            <a:ext cx="2143125" cy="16430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graphicFrame>
        <p:nvGraphicFramePr>
          <p:cNvPr id="103432" name="Object 7"/>
          <p:cNvGraphicFramePr>
            <a:graphicFrameLocks noChangeAspect="1"/>
          </p:cNvGraphicFramePr>
          <p:nvPr/>
        </p:nvGraphicFramePr>
        <p:xfrm>
          <a:off x="4656138" y="2057400"/>
          <a:ext cx="3600450" cy="1557338"/>
        </p:xfrm>
        <a:graphic>
          <a:graphicData uri="http://schemas.openxmlformats.org/presentationml/2006/ole">
            <mc:AlternateContent xmlns:mc="http://schemas.openxmlformats.org/markup-compatibility/2006">
              <mc:Choice xmlns:v="urn:schemas-microsoft-com:vml" Requires="v">
                <p:oleObj spid="_x0000_s282731" name="Equation" r:id="rId5" imgW="1752600" imgH="723900" progId="Equation.DSMT4">
                  <p:embed/>
                </p:oleObj>
              </mc:Choice>
              <mc:Fallback>
                <p:oleObj name="Equation" r:id="rId5" imgW="1752600" imgH="723900" progId="Equation.DSMT4">
                  <p:embed/>
                  <p:pic>
                    <p:nvPicPr>
                      <p:cNvPr id="103432"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8" y="2057400"/>
                        <a:ext cx="360045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Rectangle 19"/>
          <p:cNvSpPr/>
          <p:nvPr/>
        </p:nvSpPr>
        <p:spPr>
          <a:xfrm>
            <a:off x="4357688" y="1928813"/>
            <a:ext cx="4429125" cy="17145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sp>
        <p:nvSpPr>
          <p:cNvPr id="21" name="Right Brace 20"/>
          <p:cNvSpPr/>
          <p:nvPr/>
        </p:nvSpPr>
        <p:spPr>
          <a:xfrm>
            <a:off x="6286500" y="2071688"/>
            <a:ext cx="285750" cy="1428750"/>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Left Arrow 21"/>
          <p:cNvSpPr/>
          <p:nvPr/>
        </p:nvSpPr>
        <p:spPr>
          <a:xfrm rot="16200000">
            <a:off x="1750219" y="4036219"/>
            <a:ext cx="714375" cy="357187"/>
          </a:xfrm>
          <a:prstGeom prst="leftArrow">
            <a:avLst/>
          </a:prstGeom>
          <a:solidFill>
            <a:schemeClr val="accent3"/>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graphicFrame>
        <p:nvGraphicFramePr>
          <p:cNvPr id="103436" name="Object 8"/>
          <p:cNvGraphicFramePr>
            <a:graphicFrameLocks noChangeAspect="1"/>
          </p:cNvGraphicFramePr>
          <p:nvPr/>
        </p:nvGraphicFramePr>
        <p:xfrm>
          <a:off x="1103313" y="5072063"/>
          <a:ext cx="2085975" cy="1092200"/>
        </p:xfrm>
        <a:graphic>
          <a:graphicData uri="http://schemas.openxmlformats.org/presentationml/2006/ole">
            <mc:AlternateContent xmlns:mc="http://schemas.openxmlformats.org/markup-compatibility/2006">
              <mc:Choice xmlns:v="urn:schemas-microsoft-com:vml" Requires="v">
                <p:oleObj spid="_x0000_s282732" name="Equation" r:id="rId7" imgW="1016000" imgH="508000" progId="Equation.DSMT4">
                  <p:embed/>
                </p:oleObj>
              </mc:Choice>
              <mc:Fallback>
                <p:oleObj name="Equation" r:id="rId7" imgW="1016000" imgH="508000" progId="Equation.DSMT4">
                  <p:embed/>
                  <p:pic>
                    <p:nvPicPr>
                      <p:cNvPr id="10343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313" y="5072063"/>
                        <a:ext cx="2085975"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p:cNvSpPr txBox="1"/>
          <p:nvPr/>
        </p:nvSpPr>
        <p:spPr>
          <a:xfrm>
            <a:off x="2286000" y="4071938"/>
            <a:ext cx="4286250" cy="17541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E9"/>
                </a:solidFill>
                <a:effectLst/>
                <a:uLnTx/>
                <a:uFillTx/>
                <a:latin typeface="Arial"/>
                <a:ea typeface="+mn-ea"/>
                <a:cs typeface="+mn-cs"/>
                <a:sym typeface="Mathematica1"/>
              </a:rPr>
              <a:t>Flat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E9"/>
                </a:solidFill>
                <a:effectLst/>
                <a:uLnTx/>
                <a:uFillTx/>
                <a:latin typeface="Arial"/>
                <a:ea typeface="+mn-ea"/>
                <a:cs typeface="+mn-cs"/>
                <a:sym typeface="Mathematica1"/>
              </a:rPr>
              <a:t>Universe</a:t>
            </a:r>
            <a:r>
              <a:rPr kumimoji="0" lang="en-US" sz="1800" b="0" i="0" u="none" strike="noStrike" kern="1200" cap="none" spc="0" normalizeH="0" baseline="0" noProof="0" dirty="0">
                <a:ln>
                  <a:noFill/>
                </a:ln>
                <a:solidFill>
                  <a:srgbClr val="FFFFE9"/>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p:cNvSpPr txBox="1"/>
          <p:nvPr/>
        </p:nvSpPr>
        <p:spPr>
          <a:xfrm>
            <a:off x="3571875" y="3786188"/>
            <a:ext cx="5715000" cy="25860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E9"/>
                </a:solidFill>
                <a:effectLst/>
                <a:uLnTx/>
                <a:uFillTx/>
                <a:latin typeface="Arial"/>
                <a:ea typeface="+mn-ea"/>
                <a:cs typeface="+mn-cs"/>
                <a:sym typeface="Mathematica1"/>
              </a:rPr>
              <a:t>Note:    a more appropriate characteristic transition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E9"/>
                </a:solidFill>
                <a:effectLst/>
                <a:uLnTx/>
                <a:uFillTx/>
                <a:latin typeface="Arial"/>
                <a:ea typeface="+mn-ea"/>
                <a:cs typeface="+mn-cs"/>
                <a:sym typeface="Mathematica1"/>
              </a:rPr>
              <a:t>             is that at which the deceleration turns into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E9"/>
                </a:solidFill>
                <a:effectLst/>
                <a:uLnTx/>
                <a:uFillTx/>
                <a:latin typeface="Arial"/>
                <a:ea typeface="+mn-ea"/>
                <a:cs typeface="+mn-cs"/>
                <a:sym typeface="Mathematica1"/>
              </a:rPr>
              <a:t>             acceleration: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03439" name="Object 9"/>
          <p:cNvGraphicFramePr>
            <a:graphicFrameLocks noChangeAspect="1"/>
          </p:cNvGraphicFramePr>
          <p:nvPr/>
        </p:nvGraphicFramePr>
        <p:xfrm>
          <a:off x="4676775" y="5000625"/>
          <a:ext cx="3884613" cy="1092200"/>
        </p:xfrm>
        <a:graphic>
          <a:graphicData uri="http://schemas.openxmlformats.org/presentationml/2006/ole">
            <mc:AlternateContent xmlns:mc="http://schemas.openxmlformats.org/markup-compatibility/2006">
              <mc:Choice xmlns:v="urn:schemas-microsoft-com:vml" Requires="v">
                <p:oleObj spid="_x0000_s282733" name="Equation" r:id="rId9" imgW="1892300" imgH="508000" progId="Equation.DSMT4">
                  <p:embed/>
                </p:oleObj>
              </mc:Choice>
              <mc:Fallback>
                <p:oleObj name="Equation" r:id="rId9" imgW="1892300" imgH="508000" progId="Equation.DSMT4">
                  <p:embed/>
                  <p:pic>
                    <p:nvPicPr>
                      <p:cNvPr id="10343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6775" y="5000625"/>
                        <a:ext cx="3884613"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ectangle 24"/>
          <p:cNvSpPr/>
          <p:nvPr/>
        </p:nvSpPr>
        <p:spPr>
          <a:xfrm>
            <a:off x="4429125" y="4786313"/>
            <a:ext cx="4357688" cy="16430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9938" name="Object 10"/>
          <p:cNvGraphicFramePr>
            <a:graphicFrameLocks noChangeAspect="1"/>
          </p:cNvGraphicFramePr>
          <p:nvPr/>
        </p:nvGraphicFramePr>
        <p:xfrm>
          <a:off x="4929188" y="1214438"/>
          <a:ext cx="2266950" cy="306387"/>
        </p:xfrm>
        <a:graphic>
          <a:graphicData uri="http://schemas.openxmlformats.org/presentationml/2006/ole">
            <mc:AlternateContent xmlns:mc="http://schemas.openxmlformats.org/markup-compatibility/2006">
              <mc:Choice xmlns:v="urn:schemas-microsoft-com:vml" Requires="v">
                <p:oleObj spid="_x0000_s284025" name="Equation" r:id="rId3" imgW="1777680" imgH="241200" progId="Equation.DSMT4">
                  <p:embed/>
                </p:oleObj>
              </mc:Choice>
              <mc:Fallback>
                <p:oleObj name="Equation" r:id="rId3" imgW="1777680" imgH="241200" progId="Equation.DSMT4">
                  <p:embed/>
                  <p:pic>
                    <p:nvPicPr>
                      <p:cNvPr id="3993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1214438"/>
                        <a:ext cx="22669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11"/>
          <p:cNvGraphicFramePr>
            <a:graphicFrameLocks noChangeAspect="1"/>
          </p:cNvGraphicFramePr>
          <p:nvPr/>
        </p:nvGraphicFramePr>
        <p:xfrm>
          <a:off x="4929188" y="1643063"/>
          <a:ext cx="1554162" cy="290512"/>
        </p:xfrm>
        <a:graphic>
          <a:graphicData uri="http://schemas.openxmlformats.org/presentationml/2006/ole">
            <mc:AlternateContent xmlns:mc="http://schemas.openxmlformats.org/markup-compatibility/2006">
              <mc:Choice xmlns:v="urn:schemas-microsoft-com:vml" Requires="v">
                <p:oleObj spid="_x0000_s284026" name="Equation" r:id="rId5" imgW="1218960" imgH="228600" progId="Equation.DSMT4">
                  <p:embed/>
                </p:oleObj>
              </mc:Choice>
              <mc:Fallback>
                <p:oleObj name="Equation" r:id="rId5" imgW="1218960" imgH="228600" progId="Equation.DSMT4">
                  <p:embed/>
                  <p:pic>
                    <p:nvPicPr>
                      <p:cNvPr id="3993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1643063"/>
                        <a:ext cx="1554162"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12"/>
          <p:cNvGraphicFramePr>
            <a:graphicFrameLocks noChangeAspect="1"/>
          </p:cNvGraphicFramePr>
          <p:nvPr/>
        </p:nvGraphicFramePr>
        <p:xfrm>
          <a:off x="4929188" y="2214563"/>
          <a:ext cx="1054100" cy="292100"/>
        </p:xfrm>
        <a:graphic>
          <a:graphicData uri="http://schemas.openxmlformats.org/presentationml/2006/ole">
            <mc:AlternateContent xmlns:mc="http://schemas.openxmlformats.org/markup-compatibility/2006">
              <mc:Choice xmlns:v="urn:schemas-microsoft-com:vml" Requires="v">
                <p:oleObj spid="_x0000_s284027" name="Equation" r:id="rId7" imgW="825480" imgH="228600" progId="Equation.DSMT4">
                  <p:embed/>
                </p:oleObj>
              </mc:Choice>
              <mc:Fallback>
                <p:oleObj name="Equation" r:id="rId7" imgW="825480" imgH="228600" progId="Equation.DSMT4">
                  <p:embed/>
                  <p:pic>
                    <p:nvPicPr>
                      <p:cNvPr id="3994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188" y="2214563"/>
                        <a:ext cx="10541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Table 13"/>
          <p:cNvGraphicFramePr>
            <a:graphicFrameLocks noGrp="1"/>
          </p:cNvGraphicFramePr>
          <p:nvPr/>
        </p:nvGraphicFramePr>
        <p:xfrm>
          <a:off x="214313" y="214313"/>
          <a:ext cx="8689975" cy="6477111"/>
        </p:xfrm>
        <a:graphic>
          <a:graphicData uri="http://schemas.openxmlformats.org/drawingml/2006/table">
            <a:tbl>
              <a:tblPr/>
              <a:tblGrid>
                <a:gridCol w="2260307">
                  <a:extLst>
                    <a:ext uri="{9D8B030D-6E8A-4147-A177-3AD203B41FA5}">
                      <a16:colId xmlns:a16="http://schemas.microsoft.com/office/drawing/2014/main" val="20000"/>
                    </a:ext>
                  </a:extLst>
                </a:gridCol>
                <a:gridCol w="1928900">
                  <a:extLst>
                    <a:ext uri="{9D8B030D-6E8A-4147-A177-3AD203B41FA5}">
                      <a16:colId xmlns:a16="http://schemas.microsoft.com/office/drawing/2014/main" val="20001"/>
                    </a:ext>
                  </a:extLst>
                </a:gridCol>
                <a:gridCol w="2357545">
                  <a:extLst>
                    <a:ext uri="{9D8B030D-6E8A-4147-A177-3AD203B41FA5}">
                      <a16:colId xmlns:a16="http://schemas.microsoft.com/office/drawing/2014/main" val="20002"/>
                    </a:ext>
                  </a:extLst>
                </a:gridCol>
                <a:gridCol w="2143223">
                  <a:extLst>
                    <a:ext uri="{9D8B030D-6E8A-4147-A177-3AD203B41FA5}">
                      <a16:colId xmlns:a16="http://schemas.microsoft.com/office/drawing/2014/main" val="20003"/>
                    </a:ext>
                  </a:extLst>
                </a:gridCol>
              </a:tblGrid>
              <a:tr h="1028318">
                <a:tc gridSpan="4">
                  <a:txBody>
                    <a:bodyPr/>
                    <a:lstStyle/>
                    <a:p>
                      <a:r>
                        <a:rPr lang="en-US" sz="2800" b="1" i="0" dirty="0">
                          <a:solidFill>
                            <a:schemeClr val="bg1">
                              <a:lumMod val="85000"/>
                              <a:lumOff val="15000"/>
                            </a:schemeClr>
                          </a:solidFill>
                        </a:rPr>
                        <a:t>             </a:t>
                      </a:r>
                      <a:r>
                        <a:rPr lang="en-US" sz="2800" b="1" i="0" baseline="0" dirty="0">
                          <a:solidFill>
                            <a:schemeClr val="bg1">
                              <a:lumMod val="85000"/>
                              <a:lumOff val="15000"/>
                            </a:schemeClr>
                          </a:solidFill>
                        </a:rPr>
                        <a:t> </a:t>
                      </a:r>
                      <a:r>
                        <a:rPr lang="en-US" sz="2800" b="1" i="0" dirty="0">
                          <a:solidFill>
                            <a:schemeClr val="bg1">
                              <a:lumMod val="85000"/>
                              <a:lumOff val="15000"/>
                            </a:schemeClr>
                          </a:solidFill>
                        </a:rPr>
                        <a:t>Key Epochs</a:t>
                      </a:r>
                      <a:r>
                        <a:rPr lang="en-US" sz="2800" b="1" i="0" baseline="0" dirty="0">
                          <a:solidFill>
                            <a:schemeClr val="bg1">
                              <a:lumMod val="85000"/>
                              <a:lumOff val="15000"/>
                            </a:schemeClr>
                          </a:solidFill>
                        </a:rPr>
                        <a:t> Concordance Universe</a:t>
                      </a:r>
                      <a:endParaRPr lang="en-US" sz="2800" b="1" i="0" dirty="0">
                        <a:solidFill>
                          <a:schemeClr val="bg1">
                            <a:lumMod val="85000"/>
                            <a:lumOff val="15000"/>
                          </a:schemeClr>
                        </a:solidFill>
                      </a:endParaRPr>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6298">
                <a:tc>
                  <a:txBody>
                    <a:bodyPr/>
                    <a:lstStyle/>
                    <a:p>
                      <a:endParaRPr lang="en-US" sz="1800" dirty="0"/>
                    </a:p>
                    <a:p>
                      <a:r>
                        <a:rPr lang="en-US" sz="1800" dirty="0"/>
                        <a:t>Radiation-Matter</a:t>
                      </a:r>
                    </a:p>
                    <a:p>
                      <a:r>
                        <a:rPr lang="en-US" sz="1800" dirty="0"/>
                        <a:t>Equality</a:t>
                      </a:r>
                    </a:p>
                  </a:txBody>
                  <a:tcPr marL="91444" marR="91444" marT="45718" marB="45718">
                    <a:lnL w="76200" cap="flat" cmpd="sng" algn="ctr">
                      <a:solidFill>
                        <a:schemeClr val="bg1">
                          <a:lumMod val="85000"/>
                          <a:lumOff val="15000"/>
                        </a:schemeClr>
                      </a:solidFill>
                      <a:prstDash val="solid"/>
                      <a:round/>
                      <a:headEnd type="none" w="med" len="med"/>
                      <a:tailEnd type="none" w="med" len="med"/>
                    </a:lnL>
                    <a:lnR w="381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381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100000" t="100000"/>
                      </a:path>
                      <a:tileRect r="-100000" b="-100000"/>
                    </a:gra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762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2700000" scaled="1"/>
                      <a:tileRect/>
                    </a:gradFill>
                  </a:tcPr>
                </a:tc>
                <a:extLst>
                  <a:ext uri="{0D108BD9-81ED-4DB2-BD59-A6C34878D82A}">
                    <a16:rowId xmlns:a16="http://schemas.microsoft.com/office/drawing/2014/main" val="10001"/>
                  </a:ext>
                </a:extLst>
              </a:tr>
              <a:tr h="1070667">
                <a:tc>
                  <a:txBody>
                    <a:bodyPr/>
                    <a:lstStyle/>
                    <a:p>
                      <a:endParaRPr lang="en-US" sz="1800" dirty="0"/>
                    </a:p>
                    <a:p>
                      <a:r>
                        <a:rPr lang="en-US" sz="1800" dirty="0"/>
                        <a:t>Recombination/</a:t>
                      </a:r>
                    </a:p>
                    <a:p>
                      <a:r>
                        <a:rPr lang="en-US" sz="1800" dirty="0"/>
                        <a:t>Decoupling</a:t>
                      </a:r>
                    </a:p>
                  </a:txBody>
                  <a:tcPr marL="91444" marR="91444" marT="45718" marB="45718">
                    <a:lnL w="76200" cap="flat" cmpd="sng" algn="ctr">
                      <a:solidFill>
                        <a:schemeClr val="bg1">
                          <a:lumMod val="85000"/>
                          <a:lumOff val="15000"/>
                        </a:schemeClr>
                      </a:solidFill>
                      <a:prstDash val="solid"/>
                      <a:round/>
                      <a:headEnd type="none" w="med" len="med"/>
                      <a:tailEnd type="none" w="med" len="med"/>
                    </a:lnL>
                    <a:lnR w="381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381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tx1">
                        <a:lumMod val="75000"/>
                      </a:schemeClr>
                    </a:soli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8100000" scaled="1"/>
                      <a:tileRect/>
                    </a:gradFill>
                  </a:tcPr>
                </a:tc>
                <a:extLst>
                  <a:ext uri="{0D108BD9-81ED-4DB2-BD59-A6C34878D82A}">
                    <a16:rowId xmlns:a16="http://schemas.microsoft.com/office/drawing/2014/main" val="10002"/>
                  </a:ext>
                </a:extLst>
              </a:tr>
              <a:tr h="1188676">
                <a:tc>
                  <a:txBody>
                    <a:bodyPr/>
                    <a:lstStyle/>
                    <a:p>
                      <a:endParaRPr lang="en-US" sz="1800" dirty="0"/>
                    </a:p>
                    <a:p>
                      <a:r>
                        <a:rPr lang="en-US" sz="1800" dirty="0" err="1"/>
                        <a:t>Reionization</a:t>
                      </a:r>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381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p>
                      <a:endParaRPr lang="en-US" sz="1800" dirty="0"/>
                    </a:p>
                    <a:p>
                      <a:r>
                        <a:rPr lang="en-US" sz="1800" dirty="0"/>
                        <a:t>Optical  Depth</a:t>
                      </a:r>
                    </a:p>
                    <a:p>
                      <a:r>
                        <a:rPr lang="en-US" sz="1800" dirty="0" err="1"/>
                        <a:t>Redshift</a:t>
                      </a:r>
                      <a:endParaRPr lang="en-US" sz="1800" dirty="0"/>
                    </a:p>
                  </a:txBody>
                  <a:tcPr marL="91444" marR="91444" marT="45718" marB="45718">
                    <a:lnL w="381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8100000" scaled="1"/>
                      <a:tileRect/>
                    </a:gra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8100000" scaled="1"/>
                      <a:tileRect/>
                    </a:gradFill>
                  </a:tcPr>
                </a:tc>
                <a:extLst>
                  <a:ext uri="{0D108BD9-81ED-4DB2-BD59-A6C34878D82A}">
                    <a16:rowId xmlns:a16="http://schemas.microsoft.com/office/drawing/2014/main" val="10003"/>
                  </a:ext>
                </a:extLst>
              </a:tr>
              <a:tr h="1188676">
                <a:tc>
                  <a:txBody>
                    <a:bodyPr/>
                    <a:lstStyle/>
                    <a:p>
                      <a:r>
                        <a:rPr lang="en-US" sz="1800" dirty="0"/>
                        <a:t>Matter-Dark Energy</a:t>
                      </a:r>
                    </a:p>
                    <a:p>
                      <a:r>
                        <a:rPr lang="en-US" sz="1800" dirty="0"/>
                        <a:t>Transition</a:t>
                      </a:r>
                    </a:p>
                    <a:p>
                      <a:r>
                        <a:rPr lang="en-US" sz="1800" dirty="0"/>
                        <a:t>                            </a:t>
                      </a:r>
                    </a:p>
                    <a:p>
                      <a:r>
                        <a:rPr lang="en-US" sz="1800" baseline="0" dirty="0"/>
                        <a:t>                   </a:t>
                      </a:r>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381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p>
                      <a:r>
                        <a:rPr lang="en-US" sz="1800" dirty="0"/>
                        <a:t>Acceleration</a:t>
                      </a:r>
                    </a:p>
                    <a:p>
                      <a:r>
                        <a:rPr lang="en-US" sz="1800" dirty="0"/>
                        <a:t>Energy</a:t>
                      </a:r>
                    </a:p>
                  </a:txBody>
                  <a:tcPr marL="91444" marR="91444" marT="45718" marB="45718">
                    <a:lnL w="381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381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t="100000" r="100000"/>
                      </a:path>
                      <a:tileRect l="-100000" b="-100000"/>
                    </a:gradFill>
                  </a:tcPr>
                </a:tc>
                <a:extLst>
                  <a:ext uri="{0D108BD9-81ED-4DB2-BD59-A6C34878D82A}">
                    <a16:rowId xmlns:a16="http://schemas.microsoft.com/office/drawing/2014/main" val="10004"/>
                  </a:ext>
                </a:extLst>
              </a:tr>
              <a:tr h="914366">
                <a:tc>
                  <a:txBody>
                    <a:bodyPr/>
                    <a:lstStyle/>
                    <a:p>
                      <a:endParaRPr lang="en-US" sz="1800" dirty="0"/>
                    </a:p>
                    <a:p>
                      <a:r>
                        <a:rPr lang="en-US" sz="1800" dirty="0"/>
                        <a:t>Today</a:t>
                      </a:r>
                    </a:p>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381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381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solidFill>
                      <a:schemeClr val="bg1">
                        <a:lumMod val="50000"/>
                        <a:lumOff val="50000"/>
                      </a:schemeClr>
                    </a:soli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tcPr>
                </a:tc>
                <a:tc>
                  <a:txBody>
                    <a:bodyPr/>
                    <a:lstStyle/>
                    <a:p>
                      <a:endParaRPr lang="en-US" sz="1800" dirty="0"/>
                    </a:p>
                  </a:txBody>
                  <a:tcPr marL="91444" marR="91444" marT="45718" marB="45718">
                    <a:lnL w="76200" cap="flat" cmpd="sng" algn="ctr">
                      <a:solidFill>
                        <a:schemeClr val="bg1">
                          <a:lumMod val="85000"/>
                          <a:lumOff val="15000"/>
                        </a:schemeClr>
                      </a:solidFill>
                      <a:prstDash val="solid"/>
                      <a:round/>
                      <a:headEnd type="none" w="med" len="med"/>
                      <a:tailEnd type="none" w="med" len="med"/>
                    </a:lnL>
                    <a:lnR w="76200" cap="flat" cmpd="sng" algn="ctr">
                      <a:solidFill>
                        <a:schemeClr val="bg1">
                          <a:lumMod val="85000"/>
                          <a:lumOff val="15000"/>
                        </a:schemeClr>
                      </a:solidFill>
                      <a:prstDash val="solid"/>
                      <a:round/>
                      <a:headEnd type="none" w="med" len="med"/>
                      <a:tailEnd type="none" w="med" len="med"/>
                    </a:lnR>
                    <a:lnT w="38100" cap="flat" cmpd="sng" algn="ctr">
                      <a:solidFill>
                        <a:schemeClr val="bg1">
                          <a:lumMod val="85000"/>
                          <a:lumOff val="15000"/>
                        </a:schemeClr>
                      </a:solidFill>
                      <a:prstDash val="solid"/>
                      <a:round/>
                      <a:headEnd type="none" w="med" len="med"/>
                      <a:tailEnd type="none" w="med" len="med"/>
                    </a:lnT>
                    <a:lnB w="76200" cap="flat" cmpd="sng" algn="ctr">
                      <a:solidFill>
                        <a:schemeClr val="bg1">
                          <a:lumMod val="85000"/>
                          <a:lumOff val="15000"/>
                        </a:schemeClr>
                      </a:solidFill>
                      <a:prstDash val="solid"/>
                      <a:round/>
                      <a:headEnd type="none" w="med" len="med"/>
                      <a:tailEnd type="none" w="med" len="med"/>
                    </a:lnB>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t="100000" r="100000"/>
                      </a:path>
                      <a:tileRect l="-100000" b="-100000"/>
                    </a:gradFill>
                  </a:tcPr>
                </a:tc>
                <a:extLst>
                  <a:ext uri="{0D108BD9-81ED-4DB2-BD59-A6C34878D82A}">
                    <a16:rowId xmlns:a16="http://schemas.microsoft.com/office/drawing/2014/main" val="10005"/>
                  </a:ext>
                </a:extLst>
              </a:tr>
            </a:tbl>
          </a:graphicData>
        </a:graphic>
      </p:graphicFrame>
      <p:graphicFrame>
        <p:nvGraphicFramePr>
          <p:cNvPr id="39941" name="Object 13"/>
          <p:cNvGraphicFramePr>
            <a:graphicFrameLocks noChangeAspect="1"/>
          </p:cNvGraphicFramePr>
          <p:nvPr/>
        </p:nvGraphicFramePr>
        <p:xfrm>
          <a:off x="4572000" y="1643063"/>
          <a:ext cx="1166813" cy="322262"/>
        </p:xfrm>
        <a:graphic>
          <a:graphicData uri="http://schemas.openxmlformats.org/presentationml/2006/ole">
            <mc:AlternateContent xmlns:mc="http://schemas.openxmlformats.org/markup-compatibility/2006">
              <mc:Choice xmlns:v="urn:schemas-microsoft-com:vml" Requires="v">
                <p:oleObj spid="_x0000_s284028" name="Equation" r:id="rId9" imgW="914400" imgH="253800" progId="Equation.DSMT4">
                  <p:embed/>
                </p:oleObj>
              </mc:Choice>
              <mc:Fallback>
                <p:oleObj name="Equation" r:id="rId9" imgW="914400" imgH="253800" progId="Equation.DSMT4">
                  <p:embed/>
                  <p:pic>
                    <p:nvPicPr>
                      <p:cNvPr id="39941"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643063"/>
                        <a:ext cx="1166813"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2" name="Object 14"/>
          <p:cNvGraphicFramePr>
            <a:graphicFrameLocks noChangeAspect="1"/>
          </p:cNvGraphicFramePr>
          <p:nvPr/>
        </p:nvGraphicFramePr>
        <p:xfrm>
          <a:off x="4572000" y="2643188"/>
          <a:ext cx="1635125" cy="577850"/>
        </p:xfrm>
        <a:graphic>
          <a:graphicData uri="http://schemas.openxmlformats.org/presentationml/2006/ole">
            <mc:AlternateContent xmlns:mc="http://schemas.openxmlformats.org/markup-compatibility/2006">
              <mc:Choice xmlns:v="urn:schemas-microsoft-com:vml" Requires="v">
                <p:oleObj spid="_x0000_s284029" name="Equation" r:id="rId11" imgW="1282680" imgH="457200" progId="Equation.DSMT4">
                  <p:embed/>
                </p:oleObj>
              </mc:Choice>
              <mc:Fallback>
                <p:oleObj name="Equation" r:id="rId11" imgW="1282680" imgH="457200" progId="Equation.DSMT4">
                  <p:embed/>
                  <p:pic>
                    <p:nvPicPr>
                      <p:cNvPr id="39942"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643188"/>
                        <a:ext cx="16351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3" name="Object 15"/>
          <p:cNvGraphicFramePr>
            <a:graphicFrameLocks noChangeAspect="1"/>
          </p:cNvGraphicFramePr>
          <p:nvPr/>
        </p:nvGraphicFramePr>
        <p:xfrm>
          <a:off x="4572000" y="4214813"/>
          <a:ext cx="1311275" cy="288925"/>
        </p:xfrm>
        <a:graphic>
          <a:graphicData uri="http://schemas.openxmlformats.org/presentationml/2006/ole">
            <mc:AlternateContent xmlns:mc="http://schemas.openxmlformats.org/markup-compatibility/2006">
              <mc:Choice xmlns:v="urn:schemas-microsoft-com:vml" Requires="v">
                <p:oleObj spid="_x0000_s284030" name="Equation" r:id="rId13" imgW="1028520" imgH="228600" progId="Equation.DSMT4">
                  <p:embed/>
                </p:oleObj>
              </mc:Choice>
              <mc:Fallback>
                <p:oleObj name="Equation" r:id="rId13" imgW="1028520" imgH="228600" progId="Equation.DSMT4">
                  <p:embed/>
                  <p:pic>
                    <p:nvPicPr>
                      <p:cNvPr id="39943"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214813"/>
                        <a:ext cx="13112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4" name="Object 16"/>
          <p:cNvGraphicFramePr>
            <a:graphicFrameLocks noChangeAspect="1"/>
          </p:cNvGraphicFramePr>
          <p:nvPr/>
        </p:nvGraphicFramePr>
        <p:xfrm>
          <a:off x="4579938" y="5143500"/>
          <a:ext cx="1928812" cy="290513"/>
        </p:xfrm>
        <a:graphic>
          <a:graphicData uri="http://schemas.openxmlformats.org/presentationml/2006/ole">
            <mc:AlternateContent xmlns:mc="http://schemas.openxmlformats.org/markup-compatibility/2006">
              <mc:Choice xmlns:v="urn:schemas-microsoft-com:vml" Requires="v">
                <p:oleObj spid="_x0000_s284031" name="Equation" r:id="rId15" imgW="1511280" imgH="228600" progId="Equation.DSMT4">
                  <p:embed/>
                </p:oleObj>
              </mc:Choice>
              <mc:Fallback>
                <p:oleObj name="Equation" r:id="rId15" imgW="1511280" imgH="228600" progId="Equation.DSMT4">
                  <p:embed/>
                  <p:pic>
                    <p:nvPicPr>
                      <p:cNvPr id="39944"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9938" y="5143500"/>
                        <a:ext cx="1928812"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5" name="Object 18"/>
          <p:cNvGraphicFramePr>
            <a:graphicFrameLocks noChangeAspect="1"/>
          </p:cNvGraphicFramePr>
          <p:nvPr/>
        </p:nvGraphicFramePr>
        <p:xfrm>
          <a:off x="4643438" y="6072188"/>
          <a:ext cx="485775" cy="290512"/>
        </p:xfrm>
        <a:graphic>
          <a:graphicData uri="http://schemas.openxmlformats.org/presentationml/2006/ole">
            <mc:AlternateContent xmlns:mc="http://schemas.openxmlformats.org/markup-compatibility/2006">
              <mc:Choice xmlns:v="urn:schemas-microsoft-com:vml" Requires="v">
                <p:oleObj spid="_x0000_s284032" name="Equation" r:id="rId17" imgW="380880" imgH="228600" progId="Equation.DSMT4">
                  <p:embed/>
                </p:oleObj>
              </mc:Choice>
              <mc:Fallback>
                <p:oleObj name="Equation" r:id="rId17" imgW="380880" imgH="228600" progId="Equation.DSMT4">
                  <p:embed/>
                  <p:pic>
                    <p:nvPicPr>
                      <p:cNvPr id="39945"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3438" y="6072188"/>
                        <a:ext cx="485775"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6" name="Object 19"/>
          <p:cNvGraphicFramePr>
            <a:graphicFrameLocks noChangeAspect="1"/>
          </p:cNvGraphicFramePr>
          <p:nvPr/>
        </p:nvGraphicFramePr>
        <p:xfrm>
          <a:off x="4572000" y="3929063"/>
          <a:ext cx="1636713" cy="288925"/>
        </p:xfrm>
        <a:graphic>
          <a:graphicData uri="http://schemas.openxmlformats.org/presentationml/2006/ole">
            <mc:AlternateContent xmlns:mc="http://schemas.openxmlformats.org/markup-compatibility/2006">
              <mc:Choice xmlns:v="urn:schemas-microsoft-com:vml" Requires="v">
                <p:oleObj spid="_x0000_s284033" name="Equation" r:id="rId19" imgW="1282680" imgH="228600" progId="Equation.DSMT4">
                  <p:embed/>
                </p:oleObj>
              </mc:Choice>
              <mc:Fallback>
                <p:oleObj name="Equation" r:id="rId19" imgW="1282680" imgH="228600" progId="Equation.DSMT4">
                  <p:embed/>
                  <p:pic>
                    <p:nvPicPr>
                      <p:cNvPr id="39946"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3929063"/>
                        <a:ext cx="163671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7" name="Object 20"/>
          <p:cNvGraphicFramePr>
            <a:graphicFrameLocks noChangeAspect="1"/>
          </p:cNvGraphicFramePr>
          <p:nvPr/>
        </p:nvGraphicFramePr>
        <p:xfrm>
          <a:off x="4572000" y="4857750"/>
          <a:ext cx="1927225" cy="306388"/>
        </p:xfrm>
        <a:graphic>
          <a:graphicData uri="http://schemas.openxmlformats.org/presentationml/2006/ole">
            <mc:AlternateContent xmlns:mc="http://schemas.openxmlformats.org/markup-compatibility/2006">
              <mc:Choice xmlns:v="urn:schemas-microsoft-com:vml" Requires="v">
                <p:oleObj spid="_x0000_s284034" name="Equation" r:id="rId21" imgW="1511280" imgH="241200" progId="Equation.DSMT4">
                  <p:embed/>
                </p:oleObj>
              </mc:Choice>
              <mc:Fallback>
                <p:oleObj name="Equation" r:id="rId21" imgW="1511280" imgH="241200" progId="Equation.DSMT4">
                  <p:embed/>
                  <p:pic>
                    <p:nvPicPr>
                      <p:cNvPr id="39947" name="Object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0" y="4857750"/>
                        <a:ext cx="19272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8" name="Object 21"/>
          <p:cNvGraphicFramePr>
            <a:graphicFrameLocks noChangeAspect="1"/>
          </p:cNvGraphicFramePr>
          <p:nvPr/>
        </p:nvGraphicFramePr>
        <p:xfrm>
          <a:off x="6858000" y="1643063"/>
          <a:ext cx="1281113" cy="322262"/>
        </p:xfrm>
        <a:graphic>
          <a:graphicData uri="http://schemas.openxmlformats.org/presentationml/2006/ole">
            <mc:AlternateContent xmlns:mc="http://schemas.openxmlformats.org/markup-compatibility/2006">
              <mc:Choice xmlns:v="urn:schemas-microsoft-com:vml" Requires="v">
                <p:oleObj spid="_x0000_s284035" name="Equation" r:id="rId23" imgW="1002960" imgH="253800" progId="Equation.DSMT4">
                  <p:embed/>
                </p:oleObj>
              </mc:Choice>
              <mc:Fallback>
                <p:oleObj name="Equation" r:id="rId23" imgW="1002960" imgH="253800" progId="Equation.DSMT4">
                  <p:embed/>
                  <p:pic>
                    <p:nvPicPr>
                      <p:cNvPr id="39948" name="Object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0" y="1643063"/>
                        <a:ext cx="1281113"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9" name="Object 22"/>
          <p:cNvGraphicFramePr>
            <a:graphicFrameLocks noChangeAspect="1"/>
          </p:cNvGraphicFramePr>
          <p:nvPr/>
        </p:nvGraphicFramePr>
        <p:xfrm>
          <a:off x="6858000" y="2643188"/>
          <a:ext cx="1978025" cy="306387"/>
        </p:xfrm>
        <a:graphic>
          <a:graphicData uri="http://schemas.openxmlformats.org/presentationml/2006/ole">
            <mc:AlternateContent xmlns:mc="http://schemas.openxmlformats.org/markup-compatibility/2006">
              <mc:Choice xmlns:v="urn:schemas-microsoft-com:vml" Requires="v">
                <p:oleObj spid="_x0000_s284036" name="Equation" r:id="rId25" imgW="1549080" imgH="241200" progId="Equation.DSMT4">
                  <p:embed/>
                </p:oleObj>
              </mc:Choice>
              <mc:Fallback>
                <p:oleObj name="Equation" r:id="rId25" imgW="1549080" imgH="241200" progId="Equation.DSMT4">
                  <p:embed/>
                  <p:pic>
                    <p:nvPicPr>
                      <p:cNvPr id="39949" name="Object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58000" y="2643188"/>
                        <a:ext cx="197802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0" name="Object 23"/>
          <p:cNvGraphicFramePr>
            <a:graphicFrameLocks noChangeAspect="1"/>
          </p:cNvGraphicFramePr>
          <p:nvPr/>
        </p:nvGraphicFramePr>
        <p:xfrm>
          <a:off x="6858000" y="6000750"/>
          <a:ext cx="1719263" cy="306388"/>
        </p:xfrm>
        <a:graphic>
          <a:graphicData uri="http://schemas.openxmlformats.org/presentationml/2006/ole">
            <mc:AlternateContent xmlns:mc="http://schemas.openxmlformats.org/markup-compatibility/2006">
              <mc:Choice xmlns:v="urn:schemas-microsoft-com:vml" Requires="v">
                <p:oleObj spid="_x0000_s284037" name="Equation" r:id="rId27" imgW="1346040" imgH="241200" progId="Equation.DSMT4">
                  <p:embed/>
                </p:oleObj>
              </mc:Choice>
              <mc:Fallback>
                <p:oleObj name="Equation" r:id="rId27" imgW="1346040" imgH="241200" progId="Equation.DSMT4">
                  <p:embed/>
                  <p:pic>
                    <p:nvPicPr>
                      <p:cNvPr id="39950" name="Object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58000" y="6000750"/>
                        <a:ext cx="1719263"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1" name="Object 24"/>
          <p:cNvGraphicFramePr>
            <a:graphicFrameLocks noChangeAspect="1"/>
          </p:cNvGraphicFramePr>
          <p:nvPr/>
        </p:nvGraphicFramePr>
        <p:xfrm>
          <a:off x="6858000" y="4000500"/>
          <a:ext cx="1768475" cy="306388"/>
        </p:xfrm>
        <a:graphic>
          <a:graphicData uri="http://schemas.openxmlformats.org/presentationml/2006/ole">
            <mc:AlternateContent xmlns:mc="http://schemas.openxmlformats.org/markup-compatibility/2006">
              <mc:Choice xmlns:v="urn:schemas-microsoft-com:vml" Requires="v">
                <p:oleObj spid="_x0000_s284038" name="Equation" r:id="rId29" imgW="1384200" imgH="241200" progId="Equation.DSMT4">
                  <p:embed/>
                </p:oleObj>
              </mc:Choice>
              <mc:Fallback>
                <p:oleObj name="Equation" r:id="rId29" imgW="1384200" imgH="241200" progId="Equation.DSMT4">
                  <p:embed/>
                  <p:pic>
                    <p:nvPicPr>
                      <p:cNvPr id="39951" name="Object 2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858000" y="4000500"/>
                        <a:ext cx="17684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25"/>
          <p:cNvGraphicFramePr>
            <a:graphicFrameLocks noChangeAspect="1"/>
          </p:cNvGraphicFramePr>
          <p:nvPr/>
        </p:nvGraphicFramePr>
        <p:xfrm>
          <a:off x="6858000" y="5143500"/>
          <a:ext cx="1084263" cy="290513"/>
        </p:xfrm>
        <a:graphic>
          <a:graphicData uri="http://schemas.openxmlformats.org/presentationml/2006/ole">
            <mc:AlternateContent xmlns:mc="http://schemas.openxmlformats.org/markup-compatibility/2006">
              <mc:Choice xmlns:v="urn:schemas-microsoft-com:vml" Requires="v">
                <p:oleObj spid="_x0000_s284039" name="Equation" r:id="rId31" imgW="850680" imgH="228600" progId="Equation.DSMT4">
                  <p:embed/>
                </p:oleObj>
              </mc:Choice>
              <mc:Fallback>
                <p:oleObj name="Equation" r:id="rId31" imgW="850680" imgH="228600" progId="Equation.DSMT4">
                  <p:embed/>
                  <p:pic>
                    <p:nvPicPr>
                      <p:cNvPr id="39952" name="Object 2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58000" y="5143500"/>
                        <a:ext cx="1084263"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63722496"/>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250825" y="1124744"/>
            <a:ext cx="8713788" cy="4680520"/>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324544" y="1052736"/>
            <a:ext cx="9720263" cy="414555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lang="en-US" sz="4000" b="1" dirty="0">
                <a:solidFill>
                  <a:srgbClr val="FFFFD9"/>
                </a:solidFill>
                <a:effectLst>
                  <a:outerShdw blurRad="38100" dist="38100" dir="2700000" algn="tl">
                    <a:srgbClr val="000000"/>
                  </a:outerShdw>
                </a:effectLst>
                <a:latin typeface="Arial"/>
              </a:rPr>
              <a:t>General FRWL </a:t>
            </a: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srgbClr val="FFFFD9"/>
                </a:solidFill>
                <a:effectLst>
                  <a:outerShdw blurRad="38100" dist="38100" dir="2700000" algn="tl">
                    <a:srgbClr val="000000"/>
                  </a:outerShdw>
                </a:effectLst>
                <a:latin typeface="Arial"/>
              </a:rPr>
              <a:t>c</a:t>
            </a:r>
            <a:r>
              <a:rPr kumimoji="0" lang="en-US" sz="4000" b="1" i="0" u="none" strike="noStrike" kern="1200" cap="none" spc="0" normalizeH="0" baseline="0" noProof="0" dirty="0" err="1">
                <a:ln>
                  <a:noFill/>
                </a:ln>
                <a:solidFill>
                  <a:srgbClr val="FFFFD9"/>
                </a:solidFill>
                <a:effectLst>
                  <a:outerShdw blurRad="38100" dist="38100" dir="2700000" algn="tl">
                    <a:srgbClr val="000000"/>
                  </a:outerShdw>
                </a:effectLst>
                <a:uLnTx/>
                <a:uFillTx/>
                <a:latin typeface="Arial"/>
                <a:ea typeface="+mn-ea"/>
                <a:cs typeface="+mn-cs"/>
              </a:rPr>
              <a:t>xpansion</a:t>
            </a:r>
            <a:r>
              <a:rPr kumimoji="0" lang="en-US" sz="4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 histories: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lang="en-US" sz="4000" b="1" dirty="0">
              <a:solidFill>
                <a:srgbClr val="FFFFD9"/>
              </a:solidFill>
              <a:effectLst>
                <a:outerShdw blurRad="38100" dist="38100" dir="2700000" algn="tl">
                  <a:srgbClr val="000000"/>
                </a:outerShdw>
              </a:effectLst>
              <a:latin typeface="Arial"/>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lang="en-US" sz="4000" b="1" dirty="0">
              <a:solidFill>
                <a:srgbClr val="FFFFD9"/>
              </a:solidFill>
              <a:effectLst>
                <a:outerShdw blurRad="38100" dist="38100" dir="2700000" algn="tl">
                  <a:srgbClr val="000000"/>
                </a:outerShdw>
              </a:effectLst>
              <a:latin typeface="Arial"/>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srgbClr val="FFFFD9"/>
                </a:solidFill>
                <a:effectLst>
                  <a:outerShdw blurRad="38100" dist="38100" dir="2700000" algn="tl">
                    <a:srgbClr val="000000"/>
                  </a:outerShdw>
                </a:effectLst>
                <a:latin typeface="Arial"/>
              </a:rPr>
              <a:t>c</a:t>
            </a:r>
            <a:r>
              <a:rPr kumimoji="0" lang="en-US" sz="4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osmic “phase diagram”</a:t>
            </a:r>
          </a:p>
        </p:txBody>
      </p:sp>
    </p:spTree>
    <p:extLst>
      <p:ext uri="{BB962C8B-B14F-4D97-AF65-F5344CB8AC3E}">
        <p14:creationId xmlns:p14="http://schemas.microsoft.com/office/powerpoint/2010/main" val="2935129923"/>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1403648" y="4725144"/>
            <a:ext cx="5760640" cy="1584176"/>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2" name="TextBox 11"/>
          <p:cNvSpPr txBox="1"/>
          <p:nvPr/>
        </p:nvSpPr>
        <p:spPr>
          <a:xfrm>
            <a:off x="415084" y="1052736"/>
            <a:ext cx="8501062" cy="563231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It is interesting to inspect the possible expansion histories for generic FRWL cosmologies with matter &amp; cosmological constant.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white"/>
              </a:solidFill>
              <a:latin typeface="Constantia"/>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The expansion histories entirely determined by 2 parameters: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white"/>
              </a:solidFill>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matter density</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white"/>
              </a:solidFill>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cosmological constant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white"/>
              </a:solidFill>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white"/>
              </a:solidFill>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4 (qualitatively) different and possible modes of cosmic evolution: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white"/>
              </a:solidFill>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onstantia"/>
              </a:rPr>
              <a:t>                        1)    Bouncing universe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2)   Collapsing universe     “Big Crunch”</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onstantia"/>
              </a:rPr>
              <a:t>                        3)   Loitering universe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4)   Expansion (only) universe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mn-ea"/>
                <a:cs typeface="+mn-cs"/>
                <a:sym typeface="Mathematica1"/>
              </a:rPr>
              <a:t>            </a:t>
            </a: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143040" y="-428652"/>
            <a:ext cx="10117138" cy="1371600"/>
          </a:xfrm>
        </p:spPr>
        <p:txBody>
          <a:bodyPr>
            <a:normAutofit fontScale="90000"/>
          </a:bodyPr>
          <a:lstStyle/>
          <a:p>
            <a:pPr eaLnBrk="1" fontAlgn="auto" hangingPunct="1">
              <a:spcAft>
                <a:spcPts val="0"/>
              </a:spcAft>
              <a:defRPr/>
            </a:pPr>
            <a:r>
              <a:rPr sz="3600" b="1" dirty="0">
                <a:solidFill>
                  <a:schemeClr val="tx1"/>
                </a:solidFill>
              </a:rPr>
              <a:t>               </a:t>
            </a:r>
            <a:r>
              <a:rPr sz="4600" b="1" dirty="0">
                <a:solidFill>
                  <a:schemeClr val="tx1"/>
                </a:solidFill>
              </a:rPr>
              <a:t>  </a:t>
            </a:r>
            <a:r>
              <a:rPr lang="en-US" sz="5000" b="1" dirty="0">
                <a:solidFill>
                  <a:schemeClr val="tx1"/>
                </a:solidFill>
              </a:rPr>
              <a:t>Cosmological Evolution Modes</a:t>
            </a:r>
            <a:endParaRPr sz="5000" b="1" dirty="0">
              <a:solidFill>
                <a:schemeClr val="tx1"/>
              </a:solidFill>
            </a:endParaRPr>
          </a:p>
        </p:txBody>
      </p:sp>
      <p:graphicFrame>
        <p:nvGraphicFramePr>
          <p:cNvPr id="13" name="Object 7">
            <a:extLst>
              <a:ext uri="{FF2B5EF4-FFF2-40B4-BE49-F238E27FC236}">
                <a16:creationId xmlns:a16="http://schemas.microsoft.com/office/drawing/2014/main" id="{A2CDB7A0-555E-4931-BA70-8D44685086F6}"/>
              </a:ext>
            </a:extLst>
          </p:cNvPr>
          <p:cNvGraphicFramePr>
            <a:graphicFrameLocks noChangeAspect="1"/>
          </p:cNvGraphicFramePr>
          <p:nvPr>
            <p:extLst>
              <p:ext uri="{D42A27DB-BD31-4B8C-83A1-F6EECF244321}">
                <p14:modId xmlns:p14="http://schemas.microsoft.com/office/powerpoint/2010/main" val="3822960771"/>
              </p:ext>
            </p:extLst>
          </p:nvPr>
        </p:nvGraphicFramePr>
        <p:xfrm>
          <a:off x="4273126" y="2723992"/>
          <a:ext cx="1222375" cy="944562"/>
        </p:xfrm>
        <a:graphic>
          <a:graphicData uri="http://schemas.openxmlformats.org/presentationml/2006/ole">
            <mc:AlternateContent xmlns:mc="http://schemas.openxmlformats.org/markup-compatibility/2006">
              <mc:Choice xmlns:v="urn:schemas-microsoft-com:vml" Requires="v">
                <p:oleObj spid="_x0000_s299016" name="Equation" r:id="rId3" imgW="965160" imgH="711000" progId="Equation.DSMT4">
                  <p:embed/>
                </p:oleObj>
              </mc:Choice>
              <mc:Fallback>
                <p:oleObj name="Equation" r:id="rId3" imgW="965160" imgH="711000" progId="Equation.DSMT4">
                  <p:embed/>
                  <p:pic>
                    <p:nvPicPr>
                      <p:cNvPr id="103432" name="Object 7"/>
                      <p:cNvPicPr>
                        <a:picLocks noChangeAspect="1" noChangeArrowheads="1"/>
                      </p:cNvPicPr>
                      <p:nvPr/>
                    </p:nvPicPr>
                    <p:blipFill>
                      <a:blip r:embed="rId4"/>
                      <a:srcRect/>
                      <a:stretch>
                        <a:fillRect/>
                      </a:stretch>
                    </p:blipFill>
                    <p:spPr bwMode="auto">
                      <a:xfrm>
                        <a:off x="4273126" y="2723992"/>
                        <a:ext cx="1222375" cy="944562"/>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0BDCC356-4A82-4BF2-AB63-CA75172F3C97}"/>
              </a:ext>
            </a:extLst>
          </p:cNvPr>
          <p:cNvSpPr/>
          <p:nvPr/>
        </p:nvSpPr>
        <p:spPr>
          <a:xfrm>
            <a:off x="323528" y="2060848"/>
            <a:ext cx="8568952" cy="4563224"/>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28722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FRW  Energy Equation</a:t>
            </a:r>
          </a:p>
        </p:txBody>
      </p:sp>
      <p:sp>
        <p:nvSpPr>
          <p:cNvPr id="9" name="TextBox 8"/>
          <p:cNvSpPr txBox="1"/>
          <p:nvPr/>
        </p:nvSpPr>
        <p:spPr>
          <a:xfrm>
            <a:off x="642938" y="1347333"/>
            <a:ext cx="8358187" cy="83099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To  infer  the evolving energy density </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of each cosmic component, we refer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cosmic energy equation. This equation can be directly inferred from the FRW equations</a:t>
            </a: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p:txBody>
      </p:sp>
      <p:sp>
        <p:nvSpPr>
          <p:cNvPr id="10" name="Rectangle 9"/>
          <p:cNvSpPr/>
          <p:nvPr/>
        </p:nvSpPr>
        <p:spPr>
          <a:xfrm>
            <a:off x="500062" y="1196752"/>
            <a:ext cx="8143875" cy="992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25602" name="Object 4"/>
          <p:cNvGraphicFramePr>
            <a:graphicFrameLocks noChangeAspect="1"/>
          </p:cNvGraphicFramePr>
          <p:nvPr/>
        </p:nvGraphicFramePr>
        <p:xfrm>
          <a:off x="2464594" y="2348880"/>
          <a:ext cx="4214812" cy="1433512"/>
        </p:xfrm>
        <a:graphic>
          <a:graphicData uri="http://schemas.openxmlformats.org/presentationml/2006/ole">
            <mc:AlternateContent xmlns:mc="http://schemas.openxmlformats.org/markup-compatibility/2006">
              <mc:Choice xmlns:v="urn:schemas-microsoft-com:vml" Requires="v">
                <p:oleObj spid="_x0000_s290848" name="Equation" r:id="rId3" imgW="1269720" imgH="431640" progId="Equation.DSMT4">
                  <p:embed/>
                </p:oleObj>
              </mc:Choice>
              <mc:Fallback>
                <p:oleObj name="Equation" r:id="rId3" imgW="1269720" imgH="431640" progId="Equation.DSMT4">
                  <p:embed/>
                  <p:pic>
                    <p:nvPicPr>
                      <p:cNvPr id="256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594" y="2348880"/>
                        <a:ext cx="4214812"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629957" y="4149080"/>
            <a:ext cx="8681020"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The equation forms a direct expression of the adiabatic expansion of the Universe,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ie</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p:txBody>
      </p:sp>
      <p:graphicFrame>
        <p:nvGraphicFramePr>
          <p:cNvPr id="25603" name="Object 5"/>
          <p:cNvGraphicFramePr>
            <a:graphicFrameLocks noChangeAspect="1"/>
          </p:cNvGraphicFramePr>
          <p:nvPr/>
        </p:nvGraphicFramePr>
        <p:xfrm>
          <a:off x="5508104" y="5517232"/>
          <a:ext cx="2324993" cy="600318"/>
        </p:xfrm>
        <a:graphic>
          <a:graphicData uri="http://schemas.openxmlformats.org/presentationml/2006/ole">
            <mc:AlternateContent xmlns:mc="http://schemas.openxmlformats.org/markup-compatibility/2006">
              <mc:Choice xmlns:v="urn:schemas-microsoft-com:vml" Requires="v">
                <p:oleObj spid="_x0000_s290849" name="Equation" r:id="rId5" imgW="787320" imgH="203040" progId="Equation.DSMT4">
                  <p:embed/>
                </p:oleObj>
              </mc:Choice>
              <mc:Fallback>
                <p:oleObj name="Equation" r:id="rId5" imgW="787320" imgH="203040" progId="Equation.DSMT4">
                  <p:embed/>
                  <p:pic>
                    <p:nvPicPr>
                      <p:cNvPr id="25603" name="Object 5"/>
                      <p:cNvPicPr>
                        <a:picLocks noChangeAspect="1" noChangeArrowheads="1"/>
                      </p:cNvPicPr>
                      <p:nvPr/>
                    </p:nvPicPr>
                    <p:blipFill>
                      <a:blip r:embed="rId6"/>
                      <a:srcRect/>
                      <a:stretch>
                        <a:fillRect/>
                      </a:stretch>
                    </p:blipFill>
                    <p:spPr bwMode="auto">
                      <a:xfrm>
                        <a:off x="5508104" y="5517232"/>
                        <a:ext cx="2324993" cy="600318"/>
                      </a:xfrm>
                      <a:prstGeom prst="rect">
                        <a:avLst/>
                      </a:prstGeom>
                      <a:noFill/>
                      <a:ln>
                        <a:noFill/>
                      </a:ln>
                      <a:effectLst/>
                    </p:spPr>
                  </p:pic>
                </p:oleObj>
              </mc:Fallback>
            </mc:AlternateContent>
          </a:graphicData>
        </a:graphic>
      </p:graphicFrame>
      <p:sp>
        <p:nvSpPr>
          <p:cNvPr id="14" name="Rectangle 13"/>
          <p:cNvSpPr/>
          <p:nvPr/>
        </p:nvSpPr>
        <p:spPr>
          <a:xfrm>
            <a:off x="500063" y="4071937"/>
            <a:ext cx="8143875" cy="25974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 name="Object 1"/>
          <p:cNvGraphicFramePr>
            <a:graphicFrameLocks noChangeAspect="1"/>
          </p:cNvGraphicFramePr>
          <p:nvPr/>
        </p:nvGraphicFramePr>
        <p:xfrm>
          <a:off x="1043608" y="5226298"/>
          <a:ext cx="1800200" cy="1272372"/>
        </p:xfrm>
        <a:graphic>
          <a:graphicData uri="http://schemas.openxmlformats.org/presentationml/2006/ole">
            <mc:AlternateContent xmlns:mc="http://schemas.openxmlformats.org/markup-compatibility/2006">
              <mc:Choice xmlns:v="urn:schemas-microsoft-com:vml" Requires="v">
                <p:oleObj spid="_x0000_s290850" name="Equation" r:id="rId7" imgW="647640" imgH="457200" progId="Equation.DSMT4">
                  <p:embed/>
                </p:oleObj>
              </mc:Choice>
              <mc:Fallback>
                <p:oleObj name="Equation" r:id="rId7" imgW="647640" imgH="457200" progId="Equation.DSMT4">
                  <p:embed/>
                  <p:pic>
                    <p:nvPicPr>
                      <p:cNvPr id="2" name="Object 1"/>
                      <p:cNvPicPr>
                        <a:picLocks noChangeAspect="1" noChangeArrowheads="1"/>
                      </p:cNvPicPr>
                      <p:nvPr/>
                    </p:nvPicPr>
                    <p:blipFill>
                      <a:blip r:embed="rId8"/>
                      <a:srcRect/>
                      <a:stretch>
                        <a:fillRect/>
                      </a:stretch>
                    </p:blipFill>
                    <p:spPr bwMode="auto">
                      <a:xfrm>
                        <a:off x="1043608" y="5226298"/>
                        <a:ext cx="1800200" cy="1272372"/>
                      </a:xfrm>
                      <a:prstGeom prst="rect">
                        <a:avLst/>
                      </a:prstGeom>
                      <a:noFill/>
                      <a:ln>
                        <a:noFill/>
                      </a:ln>
                      <a:effectLst/>
                    </p:spPr>
                  </p:pic>
                </p:oleObj>
              </mc:Fallback>
            </mc:AlternateContent>
          </a:graphicData>
        </a:graphic>
      </p:graphicFrame>
      <p:sp>
        <p:nvSpPr>
          <p:cNvPr id="3" name="Right Brace 2"/>
          <p:cNvSpPr/>
          <p:nvPr/>
        </p:nvSpPr>
        <p:spPr>
          <a:xfrm>
            <a:off x="4904456" y="5373216"/>
            <a:ext cx="288032" cy="100811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TextBox 10"/>
          <p:cNvSpPr txBox="1"/>
          <p:nvPr/>
        </p:nvSpPr>
        <p:spPr>
          <a:xfrm>
            <a:off x="2843808" y="5367324"/>
            <a:ext cx="8681020" cy="156966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Internal energy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Expanding volume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p:txBody>
      </p:sp>
    </p:spTree>
    <p:extLst>
      <p:ext uri="{BB962C8B-B14F-4D97-AF65-F5344CB8AC3E}">
        <p14:creationId xmlns:p14="http://schemas.microsoft.com/office/powerpoint/2010/main" val="1149006191"/>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B773D31-E4BB-4843-BEE9-62FB0C5123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764704"/>
            <a:ext cx="8208912" cy="5778574"/>
          </a:xfrm>
        </p:spPr>
      </p:pic>
      <p:sp>
        <p:nvSpPr>
          <p:cNvPr id="9" name="Rectangle 5">
            <a:extLst>
              <a:ext uri="{FF2B5EF4-FFF2-40B4-BE49-F238E27FC236}">
                <a16:creationId xmlns:a16="http://schemas.microsoft.com/office/drawing/2014/main" id="{4EE7F8AC-BB55-4B98-8ECB-B2C269D25637}"/>
              </a:ext>
            </a:extLst>
          </p:cNvPr>
          <p:cNvSpPr txBox="1">
            <a:spLocks noChangeArrowheads="1"/>
          </p:cNvSpPr>
          <p:nvPr/>
        </p:nvSpPr>
        <p:spPr>
          <a:xfrm>
            <a:off x="-1143040" y="-428652"/>
            <a:ext cx="10117138" cy="1371600"/>
          </a:xfrm>
          <a:prstGeom prst="rect">
            <a:avLst/>
          </a:prstGeom>
          <a:ln w="6350" cap="rnd">
            <a:noFill/>
          </a:ln>
        </p:spPr>
        <p:txBody>
          <a:bodyPr vert="horz" anchor="b" anchorCtr="0">
            <a:normAutofit fontScale="90000"/>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sysClr val="window" lastClr="FFFFFF"/>
                </a:solidFill>
                <a:effectLst>
                  <a:innerShdw blurRad="50800" dist="25400" dir="13500000">
                    <a:prstClr val="black">
                      <a:alpha val="70000"/>
                    </a:prstClr>
                  </a:innerShdw>
                </a:effectLst>
                <a:uLnTx/>
                <a:uFillTx/>
                <a:latin typeface="Constantia"/>
                <a:ea typeface="+mj-ea"/>
                <a:cs typeface="+mj-cs"/>
              </a:rPr>
              <a:t>               </a:t>
            </a:r>
            <a:r>
              <a:rPr kumimoji="0" lang="en-US" sz="4600" b="1" i="0" u="none" strike="noStrike" kern="1200" cap="none" spc="-100" normalizeH="0" baseline="0" noProof="0" dirty="0">
                <a:ln w="3200">
                  <a:solidFill>
                    <a:srgbClr val="444D26">
                      <a:shade val="75000"/>
                      <a:alpha val="25000"/>
                    </a:srgbClr>
                  </a:solidFill>
                  <a:prstDash val="solid"/>
                  <a:round/>
                </a:ln>
                <a:solidFill>
                  <a:sysClr val="window" lastClr="FFFFFF"/>
                </a:solidFill>
                <a:effectLst>
                  <a:innerShdw blurRad="50800" dist="25400" dir="13500000">
                    <a:prstClr val="black">
                      <a:alpha val="70000"/>
                    </a:prstClr>
                  </a:innerShdw>
                </a:effectLst>
                <a:uLnTx/>
                <a:uFillTx/>
                <a:latin typeface="Constantia"/>
                <a:ea typeface="+mj-ea"/>
                <a:cs typeface="+mj-cs"/>
              </a:rPr>
              <a:t>  </a:t>
            </a:r>
            <a:r>
              <a:rPr kumimoji="0" lang="en-US" sz="5000" b="1" i="0" u="none" strike="noStrike" kern="1200" cap="none" spc="-100" normalizeH="0" noProof="0" dirty="0">
                <a:ln w="3200">
                  <a:solidFill>
                    <a:srgbClr val="444D26">
                      <a:shade val="75000"/>
                      <a:alpha val="25000"/>
                    </a:srgbClr>
                  </a:solidFill>
                  <a:prstDash val="solid"/>
                  <a:round/>
                </a:ln>
                <a:solidFill>
                  <a:schemeClr val="tx1"/>
                </a:solidFill>
                <a:effectLst>
                  <a:innerShdw blurRad="50800" dist="25400" dir="13500000">
                    <a:prstClr val="black">
                      <a:alpha val="70000"/>
                    </a:prstClr>
                  </a:innerShdw>
                </a:effectLst>
                <a:uLnTx/>
                <a:uFillTx/>
                <a:latin typeface="Constantia"/>
                <a:ea typeface="+mj-ea"/>
                <a:cs typeface="+mj-cs"/>
              </a:rPr>
              <a:t>Cosmological Evolution Modes</a:t>
            </a:r>
          </a:p>
        </p:txBody>
      </p:sp>
      <p:sp>
        <p:nvSpPr>
          <p:cNvPr id="10" name="TextBox 9">
            <a:extLst>
              <a:ext uri="{FF2B5EF4-FFF2-40B4-BE49-F238E27FC236}">
                <a16:creationId xmlns:a16="http://schemas.microsoft.com/office/drawing/2014/main" id="{62E67E1D-4A33-4B59-9562-95852530C5E4}"/>
              </a:ext>
            </a:extLst>
          </p:cNvPr>
          <p:cNvSpPr txBox="1"/>
          <p:nvPr/>
        </p:nvSpPr>
        <p:spPr>
          <a:xfrm>
            <a:off x="6820747" y="2780928"/>
            <a:ext cx="2304256"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onstantia"/>
                <a:ea typeface="+mn-ea"/>
                <a:cs typeface="+mn-cs"/>
              </a:rPr>
              <a:t>Collapsing solution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a:solidFill>
                  <a:srgbClr val="C00000"/>
                </a:solidFill>
                <a:latin typeface="Constantia"/>
              </a:rPr>
              <a:t>“Big Crunch”</a:t>
            </a:r>
            <a:r>
              <a:rPr kumimoji="0" lang="en-US" sz="1400" b="1" i="0" u="none" strike="noStrike" kern="1200" cap="none" spc="0" normalizeH="0" baseline="0" noProof="0" dirty="0">
                <a:ln>
                  <a:noFill/>
                </a:ln>
                <a:solidFill>
                  <a:srgbClr val="C00000"/>
                </a:solidFill>
                <a:effectLst/>
                <a:uLnTx/>
                <a:uFillTx/>
                <a:latin typeface="Constantia"/>
                <a:ea typeface="+mn-ea"/>
                <a:cs typeface="+mn-cs"/>
              </a:rPr>
              <a:t>  </a:t>
            </a:r>
          </a:p>
        </p:txBody>
      </p:sp>
      <p:sp>
        <p:nvSpPr>
          <p:cNvPr id="11" name="TextBox 10">
            <a:extLst>
              <a:ext uri="{FF2B5EF4-FFF2-40B4-BE49-F238E27FC236}">
                <a16:creationId xmlns:a16="http://schemas.microsoft.com/office/drawing/2014/main" id="{A7F15752-4F6E-492A-A470-2B446AEDA8AD}"/>
              </a:ext>
            </a:extLst>
          </p:cNvPr>
          <p:cNvSpPr txBox="1"/>
          <p:nvPr/>
        </p:nvSpPr>
        <p:spPr>
          <a:xfrm>
            <a:off x="1594628" y="2659524"/>
            <a:ext cx="2304256"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a:solidFill>
                  <a:srgbClr val="C00000"/>
                </a:solidFill>
                <a:latin typeface="Constantia"/>
              </a:rPr>
              <a:t>Big Bounce</a:t>
            </a:r>
            <a:r>
              <a:rPr kumimoji="0" lang="en-US" sz="1400" b="1" i="0" u="none" strike="noStrike" kern="1200" cap="none" spc="0" normalizeH="0" baseline="0" noProof="0" dirty="0">
                <a:ln>
                  <a:noFill/>
                </a:ln>
                <a:solidFill>
                  <a:srgbClr val="C00000"/>
                </a:solidFill>
                <a:effectLst/>
                <a:uLnTx/>
                <a:uFillTx/>
                <a:latin typeface="Constantia"/>
                <a:ea typeface="+mn-ea"/>
                <a:cs typeface="+mn-cs"/>
              </a:rPr>
              <a:t>  </a:t>
            </a:r>
          </a:p>
        </p:txBody>
      </p:sp>
      <p:sp>
        <p:nvSpPr>
          <p:cNvPr id="12" name="TextBox 11">
            <a:extLst>
              <a:ext uri="{FF2B5EF4-FFF2-40B4-BE49-F238E27FC236}">
                <a16:creationId xmlns:a16="http://schemas.microsoft.com/office/drawing/2014/main" id="{A3852A04-1E91-422C-B7CD-28FD709EE811}"/>
              </a:ext>
            </a:extLst>
          </p:cNvPr>
          <p:cNvSpPr txBox="1"/>
          <p:nvPr/>
        </p:nvSpPr>
        <p:spPr>
          <a:xfrm>
            <a:off x="1979712" y="5229200"/>
            <a:ext cx="2304256"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onstantia"/>
                <a:ea typeface="+mn-ea"/>
                <a:cs typeface="+mn-cs"/>
              </a:rPr>
              <a:t>Loitering Universe  </a:t>
            </a:r>
          </a:p>
        </p:txBody>
      </p:sp>
      <p:sp>
        <p:nvSpPr>
          <p:cNvPr id="13" name="TextBox 12">
            <a:extLst>
              <a:ext uri="{FF2B5EF4-FFF2-40B4-BE49-F238E27FC236}">
                <a16:creationId xmlns:a16="http://schemas.microsoft.com/office/drawing/2014/main" id="{681885D4-31AD-44C5-8BA5-D588C7AD42D5}"/>
              </a:ext>
            </a:extLst>
          </p:cNvPr>
          <p:cNvSpPr txBox="1"/>
          <p:nvPr/>
        </p:nvSpPr>
        <p:spPr>
          <a:xfrm>
            <a:off x="5508104" y="1554160"/>
            <a:ext cx="2304256"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onstantia"/>
                <a:ea typeface="+mn-ea"/>
                <a:cs typeface="+mn-cs"/>
              </a:rPr>
              <a:t>Expanding solution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a:solidFill>
                  <a:srgbClr val="C00000"/>
                </a:solidFill>
                <a:latin typeface="Constantia"/>
              </a:rPr>
              <a:t>“Big Chill”</a:t>
            </a:r>
            <a:r>
              <a:rPr kumimoji="0" lang="en-US" sz="1400" b="1" i="0" u="none" strike="noStrike" kern="1200" cap="none" spc="0" normalizeH="0" baseline="0" noProof="0" dirty="0">
                <a:ln>
                  <a:noFill/>
                </a:ln>
                <a:solidFill>
                  <a:srgbClr val="C00000"/>
                </a:solidFill>
                <a:effectLst/>
                <a:uLnTx/>
                <a:uFillTx/>
                <a:latin typeface="Constantia"/>
                <a:ea typeface="+mn-ea"/>
                <a:cs typeface="+mn-cs"/>
              </a:rPr>
              <a:t>  </a:t>
            </a:r>
          </a:p>
        </p:txBody>
      </p:sp>
      <p:sp>
        <p:nvSpPr>
          <p:cNvPr id="14" name="Rectangle 13">
            <a:extLst>
              <a:ext uri="{FF2B5EF4-FFF2-40B4-BE49-F238E27FC236}">
                <a16:creationId xmlns:a16="http://schemas.microsoft.com/office/drawing/2014/main" id="{9788FA57-53AA-4671-9264-6BF57969DFFD}"/>
              </a:ext>
            </a:extLst>
          </p:cNvPr>
          <p:cNvSpPr/>
          <p:nvPr/>
        </p:nvSpPr>
        <p:spPr>
          <a:xfrm>
            <a:off x="5508104" y="1554160"/>
            <a:ext cx="1872208" cy="5232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F80906-2548-422D-81A0-FF674E8A5C9B}"/>
              </a:ext>
            </a:extLst>
          </p:cNvPr>
          <p:cNvSpPr/>
          <p:nvPr/>
        </p:nvSpPr>
        <p:spPr>
          <a:xfrm>
            <a:off x="6845057" y="2784925"/>
            <a:ext cx="1872208" cy="5232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E9BF6C-D207-4D9C-BA34-E44913A7FAE0}"/>
              </a:ext>
            </a:extLst>
          </p:cNvPr>
          <p:cNvSpPr/>
          <p:nvPr/>
        </p:nvSpPr>
        <p:spPr>
          <a:xfrm>
            <a:off x="1594628" y="2638605"/>
            <a:ext cx="1105164" cy="3583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C27615-7040-45E2-8B4B-DE9AE575C948}"/>
              </a:ext>
            </a:extLst>
          </p:cNvPr>
          <p:cNvSpPr/>
          <p:nvPr/>
        </p:nvSpPr>
        <p:spPr>
          <a:xfrm>
            <a:off x="2017818" y="5258850"/>
            <a:ext cx="1872208" cy="2319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5">
            <a:extLst>
              <a:ext uri="{FF2B5EF4-FFF2-40B4-BE49-F238E27FC236}">
                <a16:creationId xmlns:a16="http://schemas.microsoft.com/office/drawing/2014/main" id="{7E28E011-745A-43E2-867B-68347D185A24}"/>
              </a:ext>
            </a:extLst>
          </p:cNvPr>
          <p:cNvGraphicFramePr>
            <a:graphicFrameLocks noChangeAspect="1"/>
          </p:cNvGraphicFramePr>
          <p:nvPr>
            <p:extLst>
              <p:ext uri="{D42A27DB-BD31-4B8C-83A1-F6EECF244321}">
                <p14:modId xmlns:p14="http://schemas.microsoft.com/office/powerpoint/2010/main" val="4084319397"/>
              </p:ext>
            </p:extLst>
          </p:nvPr>
        </p:nvGraphicFramePr>
        <p:xfrm>
          <a:off x="1594628" y="3058922"/>
          <a:ext cx="1393196" cy="294660"/>
        </p:xfrm>
        <a:graphic>
          <a:graphicData uri="http://schemas.openxmlformats.org/presentationml/2006/ole">
            <mc:AlternateContent xmlns:mc="http://schemas.openxmlformats.org/markup-compatibility/2006">
              <mc:Choice xmlns:v="urn:schemas-microsoft-com:vml" Requires="v">
                <p:oleObj spid="_x0000_s300046" name="Equation" r:id="rId4" imgW="1130040" imgH="228600" progId="Equation.DSMT4">
                  <p:embed/>
                </p:oleObj>
              </mc:Choice>
              <mc:Fallback>
                <p:oleObj name="Equation" r:id="rId4" imgW="1130040" imgH="228600" progId="Equation.DSMT4">
                  <p:embed/>
                  <p:pic>
                    <p:nvPicPr>
                      <p:cNvPr id="103429" name="Object 5"/>
                      <p:cNvPicPr>
                        <a:picLocks noChangeAspect="1" noChangeArrowheads="1"/>
                      </p:cNvPicPr>
                      <p:nvPr/>
                    </p:nvPicPr>
                    <p:blipFill>
                      <a:blip r:embed="rId5"/>
                      <a:srcRect/>
                      <a:stretch>
                        <a:fillRect/>
                      </a:stretch>
                    </p:blipFill>
                    <p:spPr bwMode="auto">
                      <a:xfrm>
                        <a:off x="1594628" y="3058922"/>
                        <a:ext cx="1393196" cy="294660"/>
                      </a:xfrm>
                      <a:prstGeom prst="rect">
                        <a:avLst/>
                      </a:prstGeom>
                      <a:noFill/>
                      <a:ln>
                        <a:noFill/>
                      </a:ln>
                      <a:effectLst/>
                    </p:spPr>
                  </p:pic>
                </p:oleObj>
              </mc:Fallback>
            </mc:AlternateContent>
          </a:graphicData>
        </a:graphic>
      </p:graphicFrame>
      <p:graphicFrame>
        <p:nvGraphicFramePr>
          <p:cNvPr id="20" name="Object 5">
            <a:extLst>
              <a:ext uri="{FF2B5EF4-FFF2-40B4-BE49-F238E27FC236}">
                <a16:creationId xmlns:a16="http://schemas.microsoft.com/office/drawing/2014/main" id="{E7B48181-7E4D-461F-902E-B1BCB7DAE88F}"/>
              </a:ext>
            </a:extLst>
          </p:cNvPr>
          <p:cNvGraphicFramePr>
            <a:graphicFrameLocks noChangeAspect="1"/>
          </p:cNvGraphicFramePr>
          <p:nvPr>
            <p:extLst>
              <p:ext uri="{D42A27DB-BD31-4B8C-83A1-F6EECF244321}">
                <p14:modId xmlns:p14="http://schemas.microsoft.com/office/powerpoint/2010/main" val="3762441351"/>
              </p:ext>
            </p:extLst>
          </p:nvPr>
        </p:nvGraphicFramePr>
        <p:xfrm>
          <a:off x="5561013" y="2120900"/>
          <a:ext cx="1331912" cy="293688"/>
        </p:xfrm>
        <a:graphic>
          <a:graphicData uri="http://schemas.openxmlformats.org/presentationml/2006/ole">
            <mc:AlternateContent xmlns:mc="http://schemas.openxmlformats.org/markup-compatibility/2006">
              <mc:Choice xmlns:v="urn:schemas-microsoft-com:vml" Requires="v">
                <p:oleObj spid="_x0000_s300047" name="Equation" r:id="rId6" imgW="1079280" imgH="228600" progId="Equation.DSMT4">
                  <p:embed/>
                </p:oleObj>
              </mc:Choice>
              <mc:Fallback>
                <p:oleObj name="Equation" r:id="rId6" imgW="1079280" imgH="228600" progId="Equation.DSMT4">
                  <p:embed/>
                  <p:pic>
                    <p:nvPicPr>
                      <p:cNvPr id="19" name="Object 5">
                        <a:extLst>
                          <a:ext uri="{FF2B5EF4-FFF2-40B4-BE49-F238E27FC236}">
                            <a16:creationId xmlns:a16="http://schemas.microsoft.com/office/drawing/2014/main" id="{7E28E011-745A-43E2-867B-68347D185A24}"/>
                          </a:ext>
                        </a:extLst>
                      </p:cNvPr>
                      <p:cNvPicPr>
                        <a:picLocks noChangeAspect="1" noChangeArrowheads="1"/>
                      </p:cNvPicPr>
                      <p:nvPr/>
                    </p:nvPicPr>
                    <p:blipFill>
                      <a:blip r:embed="rId7"/>
                      <a:srcRect/>
                      <a:stretch>
                        <a:fillRect/>
                      </a:stretch>
                    </p:blipFill>
                    <p:spPr bwMode="auto">
                      <a:xfrm>
                        <a:off x="5561013" y="2120900"/>
                        <a:ext cx="1331912" cy="293688"/>
                      </a:xfrm>
                      <a:prstGeom prst="rect">
                        <a:avLst/>
                      </a:prstGeom>
                      <a:noFill/>
                      <a:ln>
                        <a:noFill/>
                      </a:ln>
                      <a:effectLst/>
                    </p:spPr>
                  </p:pic>
                </p:oleObj>
              </mc:Fallback>
            </mc:AlternateContent>
          </a:graphicData>
        </a:graphic>
      </p:graphicFrame>
      <p:graphicFrame>
        <p:nvGraphicFramePr>
          <p:cNvPr id="21" name="Object 5">
            <a:extLst>
              <a:ext uri="{FF2B5EF4-FFF2-40B4-BE49-F238E27FC236}">
                <a16:creationId xmlns:a16="http://schemas.microsoft.com/office/drawing/2014/main" id="{627F8E29-BE99-4CE7-9D24-E25AE766AA70}"/>
              </a:ext>
            </a:extLst>
          </p:cNvPr>
          <p:cNvGraphicFramePr>
            <a:graphicFrameLocks noChangeAspect="1"/>
          </p:cNvGraphicFramePr>
          <p:nvPr>
            <p:extLst>
              <p:ext uri="{D42A27DB-BD31-4B8C-83A1-F6EECF244321}">
                <p14:modId xmlns:p14="http://schemas.microsoft.com/office/powerpoint/2010/main" val="1319361383"/>
              </p:ext>
            </p:extLst>
          </p:nvPr>
        </p:nvGraphicFramePr>
        <p:xfrm>
          <a:off x="6831013" y="3338513"/>
          <a:ext cx="1519237" cy="295275"/>
        </p:xfrm>
        <a:graphic>
          <a:graphicData uri="http://schemas.openxmlformats.org/presentationml/2006/ole">
            <mc:AlternateContent xmlns:mc="http://schemas.openxmlformats.org/markup-compatibility/2006">
              <mc:Choice xmlns:v="urn:schemas-microsoft-com:vml" Requires="v">
                <p:oleObj spid="_x0000_s300048" name="Equation" r:id="rId8" imgW="1231560" imgH="228600" progId="Equation.DSMT4">
                  <p:embed/>
                </p:oleObj>
              </mc:Choice>
              <mc:Fallback>
                <p:oleObj name="Equation" r:id="rId8" imgW="1231560" imgH="228600" progId="Equation.DSMT4">
                  <p:embed/>
                  <p:pic>
                    <p:nvPicPr>
                      <p:cNvPr id="19" name="Object 5">
                        <a:extLst>
                          <a:ext uri="{FF2B5EF4-FFF2-40B4-BE49-F238E27FC236}">
                            <a16:creationId xmlns:a16="http://schemas.microsoft.com/office/drawing/2014/main" id="{7E28E011-745A-43E2-867B-68347D185A24}"/>
                          </a:ext>
                        </a:extLst>
                      </p:cNvPr>
                      <p:cNvPicPr>
                        <a:picLocks noChangeAspect="1" noChangeArrowheads="1"/>
                      </p:cNvPicPr>
                      <p:nvPr/>
                    </p:nvPicPr>
                    <p:blipFill>
                      <a:blip r:embed="rId9"/>
                      <a:srcRect/>
                      <a:stretch>
                        <a:fillRect/>
                      </a:stretch>
                    </p:blipFill>
                    <p:spPr bwMode="auto">
                      <a:xfrm>
                        <a:off x="6831013" y="3338513"/>
                        <a:ext cx="1519237" cy="295275"/>
                      </a:xfrm>
                      <a:prstGeom prst="rect">
                        <a:avLst/>
                      </a:prstGeom>
                      <a:noFill/>
                      <a:ln>
                        <a:noFill/>
                      </a:ln>
                      <a:effectLst/>
                    </p:spPr>
                  </p:pic>
                </p:oleObj>
              </mc:Fallback>
            </mc:AlternateContent>
          </a:graphicData>
        </a:graphic>
      </p:graphicFrame>
      <p:graphicFrame>
        <p:nvGraphicFramePr>
          <p:cNvPr id="22" name="Object 5">
            <a:extLst>
              <a:ext uri="{FF2B5EF4-FFF2-40B4-BE49-F238E27FC236}">
                <a16:creationId xmlns:a16="http://schemas.microsoft.com/office/drawing/2014/main" id="{8EC86E0F-11F2-4D88-A5B7-776B36604080}"/>
              </a:ext>
            </a:extLst>
          </p:cNvPr>
          <p:cNvGraphicFramePr>
            <a:graphicFrameLocks noChangeAspect="1"/>
          </p:cNvGraphicFramePr>
          <p:nvPr>
            <p:extLst>
              <p:ext uri="{D42A27DB-BD31-4B8C-83A1-F6EECF244321}">
                <p14:modId xmlns:p14="http://schemas.microsoft.com/office/powerpoint/2010/main" val="844772459"/>
              </p:ext>
            </p:extLst>
          </p:nvPr>
        </p:nvGraphicFramePr>
        <p:xfrm>
          <a:off x="1901825" y="4770438"/>
          <a:ext cx="1690688" cy="295275"/>
        </p:xfrm>
        <a:graphic>
          <a:graphicData uri="http://schemas.openxmlformats.org/presentationml/2006/ole">
            <mc:AlternateContent xmlns:mc="http://schemas.openxmlformats.org/markup-compatibility/2006">
              <mc:Choice xmlns:v="urn:schemas-microsoft-com:vml" Requires="v">
                <p:oleObj spid="_x0000_s300049" name="Equation" r:id="rId10" imgW="1371600" imgH="228600" progId="Equation.DSMT4">
                  <p:embed/>
                </p:oleObj>
              </mc:Choice>
              <mc:Fallback>
                <p:oleObj name="Equation" r:id="rId10" imgW="1371600" imgH="228600" progId="Equation.DSMT4">
                  <p:embed/>
                  <p:pic>
                    <p:nvPicPr>
                      <p:cNvPr id="19" name="Object 5">
                        <a:extLst>
                          <a:ext uri="{FF2B5EF4-FFF2-40B4-BE49-F238E27FC236}">
                            <a16:creationId xmlns:a16="http://schemas.microsoft.com/office/drawing/2014/main" id="{7E28E011-745A-43E2-867B-68347D185A24}"/>
                          </a:ext>
                        </a:extLst>
                      </p:cNvPr>
                      <p:cNvPicPr>
                        <a:picLocks noChangeAspect="1" noChangeArrowheads="1"/>
                      </p:cNvPicPr>
                      <p:nvPr/>
                    </p:nvPicPr>
                    <p:blipFill>
                      <a:blip r:embed="rId11"/>
                      <a:srcRect/>
                      <a:stretch>
                        <a:fillRect/>
                      </a:stretch>
                    </p:blipFill>
                    <p:spPr bwMode="auto">
                      <a:xfrm>
                        <a:off x="1901825" y="4770438"/>
                        <a:ext cx="1690688" cy="2952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13180469"/>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A49EF36-D9A2-4014-84C8-9014DEAD91F4}"/>
              </a:ext>
            </a:extLst>
          </p:cNvPr>
          <p:cNvSpPr txBox="1">
            <a:spLocks noChangeArrowheads="1"/>
          </p:cNvSpPr>
          <p:nvPr/>
        </p:nvSpPr>
        <p:spPr>
          <a:xfrm>
            <a:off x="-1044624" y="30644"/>
            <a:ext cx="10117138" cy="1371600"/>
          </a:xfrm>
          <a:prstGeom prst="rect">
            <a:avLst/>
          </a:prstGeom>
          <a:ln w="6350" cap="rnd">
            <a:noFill/>
          </a:ln>
        </p:spPr>
        <p:txBody>
          <a:bodyPr vert="horz" anchor="b" anchorCtr="0">
            <a:normAutofit fontScale="90000" lnSpcReduction="10000"/>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sysClr val="window" lastClr="FFFFFF"/>
                </a:solidFill>
                <a:effectLst>
                  <a:innerShdw blurRad="50800" dist="25400" dir="13500000">
                    <a:prstClr val="black">
                      <a:alpha val="70000"/>
                    </a:prstClr>
                  </a:innerShdw>
                </a:effectLst>
                <a:uLnTx/>
                <a:uFillTx/>
                <a:latin typeface="Constantia"/>
                <a:ea typeface="+mj-ea"/>
                <a:cs typeface="+mj-cs"/>
              </a:rPr>
              <a:t>               </a:t>
            </a:r>
            <a:r>
              <a:rPr kumimoji="0" lang="en-US" sz="4600" b="1" i="0" u="none" strike="noStrike" kern="1200" cap="none" spc="-100" normalizeH="0" baseline="0" noProof="0" dirty="0">
                <a:ln w="3200">
                  <a:solidFill>
                    <a:srgbClr val="444D26">
                      <a:shade val="75000"/>
                      <a:alpha val="25000"/>
                    </a:srgbClr>
                  </a:solidFill>
                  <a:prstDash val="solid"/>
                  <a:round/>
                </a:ln>
                <a:solidFill>
                  <a:sysClr val="window" lastClr="FFFFFF"/>
                </a:solidFill>
                <a:effectLst>
                  <a:innerShdw blurRad="50800" dist="25400" dir="13500000">
                    <a:prstClr val="black">
                      <a:alpha val="70000"/>
                    </a:prstClr>
                  </a:innerShdw>
                </a:effectLst>
                <a:uLnTx/>
                <a:uFillTx/>
                <a:latin typeface="Constantia"/>
                <a:ea typeface="+mj-ea"/>
                <a:cs typeface="+mj-cs"/>
              </a:rPr>
              <a:t>  </a:t>
            </a:r>
            <a:r>
              <a:rPr kumimoji="0" lang="en-US" sz="5000" b="1" i="0" u="none" strike="noStrike" kern="1200" cap="none" spc="-100" normalizeH="0" noProof="0" dirty="0">
                <a:ln w="3200">
                  <a:solidFill>
                    <a:srgbClr val="444D26">
                      <a:shade val="75000"/>
                      <a:alpha val="25000"/>
                    </a:srgbClr>
                  </a:solidFill>
                  <a:prstDash val="solid"/>
                  <a:round/>
                </a:ln>
                <a:solidFill>
                  <a:schemeClr val="tx1"/>
                </a:solidFill>
                <a:effectLst>
                  <a:innerShdw blurRad="50800" dist="25400" dir="13500000">
                    <a:prstClr val="black">
                      <a:alpha val="70000"/>
                    </a:prstClr>
                  </a:innerShdw>
                </a:effectLst>
                <a:uLnTx/>
                <a:uFillTx/>
                <a:latin typeface="Constantia"/>
                <a:ea typeface="+mj-ea"/>
                <a:cs typeface="+mj-cs"/>
              </a:rPr>
              <a:t>Cosmological Evolution Modes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100" normalizeH="0" noProof="0" dirty="0">
                <a:ln w="3200">
                  <a:solidFill>
                    <a:srgbClr val="444D26">
                      <a:shade val="75000"/>
                      <a:alpha val="25000"/>
                    </a:srgbClr>
                  </a:solidFill>
                  <a:prstDash val="solid"/>
                  <a:round/>
                </a:ln>
                <a:solidFill>
                  <a:schemeClr val="tx1"/>
                </a:solidFill>
                <a:effectLst>
                  <a:innerShdw blurRad="50800" dist="25400" dir="13500000">
                    <a:prstClr val="black">
                      <a:alpha val="70000"/>
                    </a:prstClr>
                  </a:innerShdw>
                </a:effectLst>
                <a:uLnTx/>
                <a:uFillTx/>
                <a:latin typeface="Constantia"/>
                <a:ea typeface="+mj-ea"/>
                <a:cs typeface="+mj-cs"/>
              </a:rPr>
              <a:t>                                    </a:t>
            </a:r>
          </a:p>
        </p:txBody>
      </p:sp>
      <p:pic>
        <p:nvPicPr>
          <p:cNvPr id="7" name="Picture 6">
            <a:extLst>
              <a:ext uri="{FF2B5EF4-FFF2-40B4-BE49-F238E27FC236}">
                <a16:creationId xmlns:a16="http://schemas.microsoft.com/office/drawing/2014/main" id="{77F0A260-EB02-4811-A465-BC44E7670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764704"/>
            <a:ext cx="6588224" cy="6199515"/>
          </a:xfrm>
          <a:prstGeom prst="rect">
            <a:avLst/>
          </a:prstGeom>
        </p:spPr>
      </p:pic>
      <p:graphicFrame>
        <p:nvGraphicFramePr>
          <p:cNvPr id="8" name="Object 5">
            <a:extLst>
              <a:ext uri="{FF2B5EF4-FFF2-40B4-BE49-F238E27FC236}">
                <a16:creationId xmlns:a16="http://schemas.microsoft.com/office/drawing/2014/main" id="{D05AFD32-9ED0-4EED-921E-0F2419DD01EC}"/>
              </a:ext>
            </a:extLst>
          </p:cNvPr>
          <p:cNvGraphicFramePr>
            <a:graphicFrameLocks noChangeAspect="1"/>
          </p:cNvGraphicFramePr>
          <p:nvPr>
            <p:extLst>
              <p:ext uri="{D42A27DB-BD31-4B8C-83A1-F6EECF244321}">
                <p14:modId xmlns:p14="http://schemas.microsoft.com/office/powerpoint/2010/main" val="4021880813"/>
              </p:ext>
            </p:extLst>
          </p:nvPr>
        </p:nvGraphicFramePr>
        <p:xfrm>
          <a:off x="6343212" y="1022960"/>
          <a:ext cx="2495550" cy="720725"/>
        </p:xfrm>
        <a:graphic>
          <a:graphicData uri="http://schemas.openxmlformats.org/presentationml/2006/ole">
            <mc:AlternateContent xmlns:mc="http://schemas.openxmlformats.org/markup-compatibility/2006">
              <mc:Choice xmlns:v="urn:schemas-microsoft-com:vml" Requires="v">
                <p:oleObj spid="_x0000_s302091" name="Equation" r:id="rId4" imgW="825480" imgH="228600" progId="Equation.DSMT4">
                  <p:embed/>
                </p:oleObj>
              </mc:Choice>
              <mc:Fallback>
                <p:oleObj name="Equation" r:id="rId4" imgW="825480" imgH="228600" progId="Equation.DSMT4">
                  <p:embed/>
                  <p:pic>
                    <p:nvPicPr>
                      <p:cNvPr id="19" name="Object 5">
                        <a:extLst>
                          <a:ext uri="{FF2B5EF4-FFF2-40B4-BE49-F238E27FC236}">
                            <a16:creationId xmlns:a16="http://schemas.microsoft.com/office/drawing/2014/main" id="{7E28E011-745A-43E2-867B-68347D185A24}"/>
                          </a:ext>
                        </a:extLst>
                      </p:cNvPr>
                      <p:cNvPicPr>
                        <a:picLocks noChangeAspect="1" noChangeArrowheads="1"/>
                      </p:cNvPicPr>
                      <p:nvPr/>
                    </p:nvPicPr>
                    <p:blipFill>
                      <a:blip r:embed="rId5"/>
                      <a:srcRect/>
                      <a:stretch>
                        <a:fillRect/>
                      </a:stretch>
                    </p:blipFill>
                    <p:spPr bwMode="auto">
                      <a:xfrm>
                        <a:off x="6343212" y="1022960"/>
                        <a:ext cx="2495550" cy="720725"/>
                      </a:xfrm>
                      <a:prstGeom prst="rect">
                        <a:avLst/>
                      </a:prstGeom>
                      <a:noFill/>
                      <a:ln>
                        <a:noFill/>
                      </a:ln>
                      <a:effectLst/>
                    </p:spPr>
                  </p:pic>
                </p:oleObj>
              </mc:Fallback>
            </mc:AlternateContent>
          </a:graphicData>
        </a:graphic>
      </p:graphicFrame>
      <p:sp>
        <p:nvSpPr>
          <p:cNvPr id="11" name="TextBox 10">
            <a:extLst>
              <a:ext uri="{FF2B5EF4-FFF2-40B4-BE49-F238E27FC236}">
                <a16:creationId xmlns:a16="http://schemas.microsoft.com/office/drawing/2014/main" id="{7B44ED55-FB3C-4AE1-A16F-3DBE14862805}"/>
              </a:ext>
            </a:extLst>
          </p:cNvPr>
          <p:cNvSpPr txBox="1"/>
          <p:nvPr/>
        </p:nvSpPr>
        <p:spPr>
          <a:xfrm>
            <a:off x="6300192" y="1965738"/>
            <a:ext cx="2592288" cy="418576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Expansion Modes: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different </a:t>
            </a:r>
            <a:r>
              <a:rPr lang="en-US" sz="1400" b="1" dirty="0">
                <a:latin typeface="Constantia"/>
              </a:rPr>
              <a:t>combinations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           and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In the diagram you can </a:t>
            </a: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a:latin typeface="Constantia"/>
              </a:rPr>
              <a:t>i</a:t>
            </a:r>
            <a:r>
              <a:rPr kumimoji="0" lang="en-US" sz="1400" b="1" i="0" u="none" strike="noStrike" kern="1200" cap="none" spc="0" normalizeH="0" baseline="0" noProof="0" dirty="0" err="1">
                <a:ln>
                  <a:noFill/>
                </a:ln>
                <a:effectLst/>
                <a:uLnTx/>
                <a:uFillTx/>
                <a:latin typeface="Constantia"/>
                <a:ea typeface="+mn-ea"/>
                <a:cs typeface="+mn-cs"/>
              </a:rPr>
              <a:t>dentify</a:t>
            </a:r>
            <a:r>
              <a:rPr kumimoji="0" lang="en-US" sz="1400" b="1" i="0" u="none" strike="noStrike" kern="1200" cap="none" spc="0" normalizeH="0" baseline="0" noProof="0" dirty="0">
                <a:ln>
                  <a:noFill/>
                </a:ln>
                <a:effectLst/>
                <a:uLnTx/>
                <a:uFillTx/>
                <a:latin typeface="Constantia"/>
                <a:ea typeface="+mn-ea"/>
                <a:cs typeface="+mn-cs"/>
              </a:rPr>
              <a:t> regions of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   curvature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   acceleration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dirty="0">
              <a:latin typeface="Constanti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onstantia"/>
                <a:ea typeface="+mn-ea"/>
                <a:cs typeface="+mn-cs"/>
              </a:rPr>
              <a:t> </a:t>
            </a:r>
          </a:p>
        </p:txBody>
      </p:sp>
      <p:graphicFrame>
        <p:nvGraphicFramePr>
          <p:cNvPr id="12" name="Object 5">
            <a:extLst>
              <a:ext uri="{FF2B5EF4-FFF2-40B4-BE49-F238E27FC236}">
                <a16:creationId xmlns:a16="http://schemas.microsoft.com/office/drawing/2014/main" id="{4318529E-4831-4DC6-8CB1-F88E1569F837}"/>
              </a:ext>
            </a:extLst>
          </p:cNvPr>
          <p:cNvGraphicFramePr>
            <a:graphicFrameLocks noChangeAspect="1"/>
          </p:cNvGraphicFramePr>
          <p:nvPr>
            <p:extLst>
              <p:ext uri="{D42A27DB-BD31-4B8C-83A1-F6EECF244321}">
                <p14:modId xmlns:p14="http://schemas.microsoft.com/office/powerpoint/2010/main" val="2692342121"/>
              </p:ext>
            </p:extLst>
          </p:nvPr>
        </p:nvGraphicFramePr>
        <p:xfrm>
          <a:off x="6412582" y="2596392"/>
          <a:ext cx="422275" cy="360362"/>
        </p:xfrm>
        <a:graphic>
          <a:graphicData uri="http://schemas.openxmlformats.org/presentationml/2006/ole">
            <mc:AlternateContent xmlns:mc="http://schemas.openxmlformats.org/markup-compatibility/2006">
              <mc:Choice xmlns:v="urn:schemas-microsoft-com:vml" Requires="v">
                <p:oleObj spid="_x0000_s302092" name="Equation" r:id="rId6" imgW="279360" imgH="228600" progId="Equation.DSMT4">
                  <p:embed/>
                </p:oleObj>
              </mc:Choice>
              <mc:Fallback>
                <p:oleObj name="Equation" r:id="rId6" imgW="279360" imgH="228600" progId="Equation.DSMT4">
                  <p:embed/>
                  <p:pic>
                    <p:nvPicPr>
                      <p:cNvPr id="8" name="Object 5">
                        <a:extLst>
                          <a:ext uri="{FF2B5EF4-FFF2-40B4-BE49-F238E27FC236}">
                            <a16:creationId xmlns:a16="http://schemas.microsoft.com/office/drawing/2014/main" id="{D05AFD32-9ED0-4EED-921E-0F2419DD01EC}"/>
                          </a:ext>
                        </a:extLst>
                      </p:cNvPr>
                      <p:cNvPicPr>
                        <a:picLocks noChangeAspect="1" noChangeArrowheads="1"/>
                      </p:cNvPicPr>
                      <p:nvPr/>
                    </p:nvPicPr>
                    <p:blipFill>
                      <a:blip r:embed="rId7"/>
                      <a:srcRect/>
                      <a:stretch>
                        <a:fillRect/>
                      </a:stretch>
                    </p:blipFill>
                    <p:spPr bwMode="auto">
                      <a:xfrm>
                        <a:off x="6412582" y="2596392"/>
                        <a:ext cx="422275" cy="360362"/>
                      </a:xfrm>
                      <a:prstGeom prst="rect">
                        <a:avLst/>
                      </a:prstGeom>
                      <a:noFill/>
                      <a:ln>
                        <a:noFill/>
                      </a:ln>
                      <a:effectLst/>
                    </p:spPr>
                  </p:pic>
                </p:oleObj>
              </mc:Fallback>
            </mc:AlternateContent>
          </a:graphicData>
        </a:graphic>
      </p:graphicFrame>
      <p:graphicFrame>
        <p:nvGraphicFramePr>
          <p:cNvPr id="13" name="Object 5">
            <a:extLst>
              <a:ext uri="{FF2B5EF4-FFF2-40B4-BE49-F238E27FC236}">
                <a16:creationId xmlns:a16="http://schemas.microsoft.com/office/drawing/2014/main" id="{529B7CEC-B27F-4160-A30D-01AFCA5F47E4}"/>
              </a:ext>
            </a:extLst>
          </p:cNvPr>
          <p:cNvGraphicFramePr>
            <a:graphicFrameLocks noChangeAspect="1"/>
          </p:cNvGraphicFramePr>
          <p:nvPr>
            <p:extLst>
              <p:ext uri="{D42A27DB-BD31-4B8C-83A1-F6EECF244321}">
                <p14:modId xmlns:p14="http://schemas.microsoft.com/office/powerpoint/2010/main" val="2453207834"/>
              </p:ext>
            </p:extLst>
          </p:nvPr>
        </p:nvGraphicFramePr>
        <p:xfrm>
          <a:off x="7293818" y="2596392"/>
          <a:ext cx="422275" cy="360362"/>
        </p:xfrm>
        <a:graphic>
          <a:graphicData uri="http://schemas.openxmlformats.org/presentationml/2006/ole">
            <mc:AlternateContent xmlns:mc="http://schemas.openxmlformats.org/markup-compatibility/2006">
              <mc:Choice xmlns:v="urn:schemas-microsoft-com:vml" Requires="v">
                <p:oleObj spid="_x0000_s302093" name="Equation" r:id="rId8" imgW="279360" imgH="228600" progId="Equation.DSMT4">
                  <p:embed/>
                </p:oleObj>
              </mc:Choice>
              <mc:Fallback>
                <p:oleObj name="Equation" r:id="rId8" imgW="279360" imgH="228600" progId="Equation.DSMT4">
                  <p:embed/>
                  <p:pic>
                    <p:nvPicPr>
                      <p:cNvPr id="12" name="Object 5">
                        <a:extLst>
                          <a:ext uri="{FF2B5EF4-FFF2-40B4-BE49-F238E27FC236}">
                            <a16:creationId xmlns:a16="http://schemas.microsoft.com/office/drawing/2014/main" id="{4318529E-4831-4DC6-8CB1-F88E1569F837}"/>
                          </a:ext>
                        </a:extLst>
                      </p:cNvPr>
                      <p:cNvPicPr>
                        <a:picLocks noChangeAspect="1" noChangeArrowheads="1"/>
                      </p:cNvPicPr>
                      <p:nvPr/>
                    </p:nvPicPr>
                    <p:blipFill>
                      <a:blip r:embed="rId9"/>
                      <a:srcRect/>
                      <a:stretch>
                        <a:fillRect/>
                      </a:stretch>
                    </p:blipFill>
                    <p:spPr bwMode="auto">
                      <a:xfrm>
                        <a:off x="7293818" y="2596392"/>
                        <a:ext cx="422275" cy="360362"/>
                      </a:xfrm>
                      <a:prstGeom prst="rect">
                        <a:avLst/>
                      </a:prstGeom>
                      <a:noFill/>
                      <a:ln>
                        <a:noFill/>
                      </a:ln>
                      <a:effectLst/>
                    </p:spPr>
                  </p:pic>
                </p:oleObj>
              </mc:Fallback>
            </mc:AlternateContent>
          </a:graphicData>
        </a:graphic>
      </p:graphicFrame>
      <p:graphicFrame>
        <p:nvGraphicFramePr>
          <p:cNvPr id="14" name="Object 3">
            <a:extLst>
              <a:ext uri="{FF2B5EF4-FFF2-40B4-BE49-F238E27FC236}">
                <a16:creationId xmlns:a16="http://schemas.microsoft.com/office/drawing/2014/main" id="{C3E8FBE5-055C-4F14-8E9E-DB3277DC50B9}"/>
              </a:ext>
            </a:extLst>
          </p:cNvPr>
          <p:cNvGraphicFramePr>
            <a:graphicFrameLocks noChangeAspect="1"/>
          </p:cNvGraphicFramePr>
          <p:nvPr>
            <p:extLst>
              <p:ext uri="{D42A27DB-BD31-4B8C-83A1-F6EECF244321}">
                <p14:modId xmlns:p14="http://schemas.microsoft.com/office/powerpoint/2010/main" val="2269613275"/>
              </p:ext>
            </p:extLst>
          </p:nvPr>
        </p:nvGraphicFramePr>
        <p:xfrm>
          <a:off x="6467475" y="4659313"/>
          <a:ext cx="1990725" cy="498475"/>
        </p:xfrm>
        <a:graphic>
          <a:graphicData uri="http://schemas.openxmlformats.org/presentationml/2006/ole">
            <mc:AlternateContent xmlns:mc="http://schemas.openxmlformats.org/markup-compatibility/2006">
              <mc:Choice xmlns:v="urn:schemas-microsoft-com:vml" Requires="v">
                <p:oleObj spid="_x0000_s302094" name="Equation" r:id="rId10" imgW="1676160" imgH="419040" progId="Equation.DSMT4">
                  <p:embed/>
                </p:oleObj>
              </mc:Choice>
              <mc:Fallback>
                <p:oleObj name="Equation" r:id="rId10" imgW="1676160" imgH="419040" progId="Equation.DSMT4">
                  <p:embed/>
                  <p:pic>
                    <p:nvPicPr>
                      <p:cNvPr id="27655" name="Object 3"/>
                      <p:cNvPicPr>
                        <a:picLocks noChangeAspect="1" noChangeArrowheads="1"/>
                      </p:cNvPicPr>
                      <p:nvPr/>
                    </p:nvPicPr>
                    <p:blipFill>
                      <a:blip r:embed="rId11"/>
                      <a:srcRect/>
                      <a:stretch>
                        <a:fillRect/>
                      </a:stretch>
                    </p:blipFill>
                    <p:spPr bwMode="auto">
                      <a:xfrm>
                        <a:off x="6467475" y="4659313"/>
                        <a:ext cx="1990725" cy="498475"/>
                      </a:xfrm>
                      <a:prstGeom prst="rect">
                        <a:avLst/>
                      </a:prstGeom>
                      <a:noFill/>
                      <a:ln>
                        <a:noFill/>
                      </a:ln>
                      <a:effectLst/>
                    </p:spPr>
                  </p:pic>
                </p:oleObj>
              </mc:Fallback>
            </mc:AlternateContent>
          </a:graphicData>
        </a:graphic>
      </p:graphicFrame>
      <p:graphicFrame>
        <p:nvGraphicFramePr>
          <p:cNvPr id="15" name="Object 3">
            <a:extLst>
              <a:ext uri="{FF2B5EF4-FFF2-40B4-BE49-F238E27FC236}">
                <a16:creationId xmlns:a16="http://schemas.microsoft.com/office/drawing/2014/main" id="{52CF1ED0-EDEA-41D0-A7E6-02C762A56A90}"/>
              </a:ext>
            </a:extLst>
          </p:cNvPr>
          <p:cNvGraphicFramePr>
            <a:graphicFrameLocks noChangeAspect="1"/>
          </p:cNvGraphicFramePr>
          <p:nvPr>
            <p:extLst>
              <p:ext uri="{D42A27DB-BD31-4B8C-83A1-F6EECF244321}">
                <p14:modId xmlns:p14="http://schemas.microsoft.com/office/powerpoint/2010/main" val="692559"/>
              </p:ext>
            </p:extLst>
          </p:nvPr>
        </p:nvGraphicFramePr>
        <p:xfrm>
          <a:off x="6489262" y="5529003"/>
          <a:ext cx="1101725" cy="466725"/>
        </p:xfrm>
        <a:graphic>
          <a:graphicData uri="http://schemas.openxmlformats.org/presentationml/2006/ole">
            <mc:AlternateContent xmlns:mc="http://schemas.openxmlformats.org/markup-compatibility/2006">
              <mc:Choice xmlns:v="urn:schemas-microsoft-com:vml" Requires="v">
                <p:oleObj spid="_x0000_s302095" name="Equation" r:id="rId12" imgW="927000" imgH="393480" progId="Equation.DSMT4">
                  <p:embed/>
                </p:oleObj>
              </mc:Choice>
              <mc:Fallback>
                <p:oleObj name="Equation" r:id="rId12" imgW="927000" imgH="393480" progId="Equation.DSMT4">
                  <p:embed/>
                  <p:pic>
                    <p:nvPicPr>
                      <p:cNvPr id="14" name="Object 3">
                        <a:extLst>
                          <a:ext uri="{FF2B5EF4-FFF2-40B4-BE49-F238E27FC236}">
                            <a16:creationId xmlns:a16="http://schemas.microsoft.com/office/drawing/2014/main" id="{C3E8FBE5-055C-4F14-8E9E-DB3277DC50B9}"/>
                          </a:ext>
                        </a:extLst>
                      </p:cNvPr>
                      <p:cNvPicPr>
                        <a:picLocks noChangeAspect="1" noChangeArrowheads="1"/>
                      </p:cNvPicPr>
                      <p:nvPr/>
                    </p:nvPicPr>
                    <p:blipFill>
                      <a:blip r:embed="rId13"/>
                      <a:srcRect/>
                      <a:stretch>
                        <a:fillRect/>
                      </a:stretch>
                    </p:blipFill>
                    <p:spPr bwMode="auto">
                      <a:xfrm>
                        <a:off x="6489262" y="5529003"/>
                        <a:ext cx="1101725" cy="466725"/>
                      </a:xfrm>
                      <a:prstGeom prst="rect">
                        <a:avLst/>
                      </a:prstGeom>
                      <a:noFill/>
                      <a:ln>
                        <a:noFill/>
                      </a:ln>
                      <a:effectLst/>
                    </p:spPr>
                  </p:pic>
                </p:oleObj>
              </mc:Fallback>
            </mc:AlternateContent>
          </a:graphicData>
        </a:graphic>
      </p:graphicFrame>
      <p:sp>
        <p:nvSpPr>
          <p:cNvPr id="16" name="Rectangle 15">
            <a:extLst>
              <a:ext uri="{FF2B5EF4-FFF2-40B4-BE49-F238E27FC236}">
                <a16:creationId xmlns:a16="http://schemas.microsoft.com/office/drawing/2014/main" id="{918E93BF-37D6-4D1E-86DA-B4C69B5DB2AE}"/>
              </a:ext>
            </a:extLst>
          </p:cNvPr>
          <p:cNvSpPr/>
          <p:nvPr/>
        </p:nvSpPr>
        <p:spPr>
          <a:xfrm>
            <a:off x="6228184" y="1052736"/>
            <a:ext cx="2664296" cy="22322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1B0E74-58FC-4FC3-BA61-48CDAFD0AE3A}"/>
              </a:ext>
            </a:extLst>
          </p:cNvPr>
          <p:cNvSpPr/>
          <p:nvPr/>
        </p:nvSpPr>
        <p:spPr>
          <a:xfrm>
            <a:off x="6227676" y="3356992"/>
            <a:ext cx="2664296" cy="27363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162317"/>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FRW  Energy  Equation</a:t>
            </a:r>
          </a:p>
        </p:txBody>
      </p:sp>
      <p:sp>
        <p:nvSpPr>
          <p:cNvPr id="9" name="TextBox 8"/>
          <p:cNvSpPr txBox="1"/>
          <p:nvPr/>
        </p:nvSpPr>
        <p:spPr>
          <a:xfrm>
            <a:off x="642938" y="1500188"/>
            <a:ext cx="8358187"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To  infer  </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from the energy equation,  we need to know the pressure p(t) 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that particular medium/ingredient of the Universe. </a:t>
            </a: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p:txBody>
      </p:sp>
      <p:sp>
        <p:nvSpPr>
          <p:cNvPr id="10" name="Rectangle 9"/>
          <p:cNvSpPr/>
          <p:nvPr/>
        </p:nvSpPr>
        <p:spPr>
          <a:xfrm>
            <a:off x="500063" y="1428750"/>
            <a:ext cx="8143875"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5602" name="Object 4"/>
          <p:cNvGraphicFramePr>
            <a:graphicFrameLocks noChangeAspect="1"/>
          </p:cNvGraphicFramePr>
          <p:nvPr/>
        </p:nvGraphicFramePr>
        <p:xfrm>
          <a:off x="2500313" y="2500313"/>
          <a:ext cx="4214812" cy="1433512"/>
        </p:xfrm>
        <a:graphic>
          <a:graphicData uri="http://schemas.openxmlformats.org/presentationml/2006/ole">
            <mc:AlternateContent xmlns:mc="http://schemas.openxmlformats.org/markup-compatibility/2006">
              <mc:Choice xmlns:v="urn:schemas-microsoft-com:vml" Requires="v">
                <p:oleObj spid="_x0000_s291862" name="Equation" r:id="rId3" imgW="1269720" imgH="431640" progId="Equation.DSMT4">
                  <p:embed/>
                </p:oleObj>
              </mc:Choice>
              <mc:Fallback>
                <p:oleObj name="Equation" r:id="rId3" imgW="1269720" imgH="431640" progId="Equation.DSMT4">
                  <p:embed/>
                  <p:pic>
                    <p:nvPicPr>
                      <p:cNvPr id="256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2500313"/>
                        <a:ext cx="4214812"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571500" y="4429125"/>
            <a:ext cx="8358188" cy="107791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To infer p(t), we need to know the nature of the medium, which provides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us with the equation of state,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p:txBody>
      </p:sp>
      <p:graphicFrame>
        <p:nvGraphicFramePr>
          <p:cNvPr id="25603" name="Object 5"/>
          <p:cNvGraphicFramePr>
            <a:graphicFrameLocks noChangeAspect="1"/>
          </p:cNvGraphicFramePr>
          <p:nvPr/>
        </p:nvGraphicFramePr>
        <p:xfrm>
          <a:off x="3143250" y="5572125"/>
          <a:ext cx="2528888" cy="674688"/>
        </p:xfrm>
        <a:graphic>
          <a:graphicData uri="http://schemas.openxmlformats.org/presentationml/2006/ole">
            <mc:AlternateContent xmlns:mc="http://schemas.openxmlformats.org/markup-compatibility/2006">
              <mc:Choice xmlns:v="urn:schemas-microsoft-com:vml" Requires="v">
                <p:oleObj spid="_x0000_s291863" name="Equation" r:id="rId5" imgW="761760" imgH="203040" progId="Equation.DSMT4">
                  <p:embed/>
                </p:oleObj>
              </mc:Choice>
              <mc:Fallback>
                <p:oleObj name="Equation" r:id="rId5" imgW="761760" imgH="203040" progId="Equation.DSMT4">
                  <p:embed/>
                  <p:pic>
                    <p:nvPicPr>
                      <p:cNvPr id="2560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5572125"/>
                        <a:ext cx="252888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13"/>
          <p:cNvSpPr/>
          <p:nvPr/>
        </p:nvSpPr>
        <p:spPr>
          <a:xfrm>
            <a:off x="500063" y="4357688"/>
            <a:ext cx="8143875"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992400720"/>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3"/>
          <p:cNvSpPr>
            <a:spLocks noChangeArrowheads="1"/>
          </p:cNvSpPr>
          <p:nvPr/>
        </p:nvSpPr>
        <p:spPr bwMode="auto">
          <a:xfrm>
            <a:off x="3000375" y="1785938"/>
            <a:ext cx="5929313" cy="485775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 name="Rectangle 3"/>
          <p:cNvSpPr>
            <a:spLocks noChangeArrowheads="1"/>
          </p:cNvSpPr>
          <p:nvPr/>
        </p:nvSpPr>
        <p:spPr bwMode="auto">
          <a:xfrm>
            <a:off x="214313" y="1785938"/>
            <a:ext cx="2643187" cy="485775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2662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2916" name="Equation" r:id="rId3" imgW="114120" imgH="215640" progId="Equation.3">
                  <p:embed/>
                </p:oleObj>
              </mc:Choice>
              <mc:Fallback>
                <p:oleObj name="Equation" r:id="rId3" imgW="114120" imgH="215640" progId="Equation.3">
                  <p:embed/>
                  <p:pic>
                    <p:nvPicPr>
                      <p:cNvPr id="266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4" name="Rectangle 6"/>
          <p:cNvSpPr>
            <a:spLocks noChangeArrowheads="1"/>
          </p:cNvSpPr>
          <p:nvPr/>
        </p:nvSpPr>
        <p:spPr bwMode="auto">
          <a:xfrm>
            <a:off x="1979613" y="2781300"/>
            <a:ext cx="49688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35" name="Rectangle 7"/>
          <p:cNvSpPr>
            <a:spLocks noChangeArrowheads="1"/>
          </p:cNvSpPr>
          <p:nvPr/>
        </p:nvSpPr>
        <p:spPr bwMode="auto">
          <a:xfrm>
            <a:off x="1908175" y="2924175"/>
            <a:ext cx="48974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36" name="Rectangle 8"/>
          <p:cNvSpPr>
            <a:spLocks noChangeArrowheads="1"/>
          </p:cNvSpPr>
          <p:nvPr/>
        </p:nvSpPr>
        <p:spPr bwMode="auto">
          <a:xfrm>
            <a:off x="1908175" y="2708275"/>
            <a:ext cx="714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37" name="Rectangle 9"/>
          <p:cNvSpPr>
            <a:spLocks noChangeArrowheads="1"/>
          </p:cNvSpPr>
          <p:nvPr/>
        </p:nvSpPr>
        <p:spPr bwMode="auto">
          <a:xfrm>
            <a:off x="2051050" y="2924175"/>
            <a:ext cx="4826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38" name="Rectangle 10"/>
          <p:cNvSpPr>
            <a:spLocks noChangeArrowheads="1"/>
          </p:cNvSpPr>
          <p:nvPr/>
        </p:nvSpPr>
        <p:spPr bwMode="auto">
          <a:xfrm>
            <a:off x="755650" y="34290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39" name="Rectangle 11"/>
          <p:cNvSpPr>
            <a:spLocks noChangeArrowheads="1"/>
          </p:cNvSpPr>
          <p:nvPr/>
        </p:nvSpPr>
        <p:spPr bwMode="auto">
          <a:xfrm>
            <a:off x="539750" y="342900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26627"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2917" name="Equation" r:id="rId5" imgW="114120" imgH="215640" progId="Equation.3">
                  <p:embed/>
                </p:oleObj>
              </mc:Choice>
              <mc:Fallback>
                <p:oleObj name="Equation" r:id="rId5" imgW="114120" imgH="215640" progId="Equation.3">
                  <p:embed/>
                  <p:pic>
                    <p:nvPicPr>
                      <p:cNvPr id="26627"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40" name="Rectangle 13"/>
          <p:cNvSpPr>
            <a:spLocks noChangeArrowheads="1"/>
          </p:cNvSpPr>
          <p:nvPr/>
        </p:nvSpPr>
        <p:spPr bwMode="auto">
          <a:xfrm>
            <a:off x="539750" y="3573463"/>
            <a:ext cx="18002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41" name="Rectangle 14"/>
          <p:cNvSpPr>
            <a:spLocks noChangeArrowheads="1"/>
          </p:cNvSpPr>
          <p:nvPr/>
        </p:nvSpPr>
        <p:spPr bwMode="auto">
          <a:xfrm>
            <a:off x="1835150" y="2924175"/>
            <a:ext cx="53292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42" name="Rectangle 15"/>
          <p:cNvSpPr>
            <a:spLocks noChangeArrowheads="1"/>
          </p:cNvSpPr>
          <p:nvPr/>
        </p:nvSpPr>
        <p:spPr bwMode="auto">
          <a:xfrm>
            <a:off x="1908175" y="2924175"/>
            <a:ext cx="51847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43" name="Rectangle 16"/>
          <p:cNvSpPr>
            <a:spLocks noChangeArrowheads="1"/>
          </p:cNvSpPr>
          <p:nvPr/>
        </p:nvSpPr>
        <p:spPr bwMode="auto">
          <a:xfrm>
            <a:off x="1908175" y="2852738"/>
            <a:ext cx="5111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44" name="AutoShape 17"/>
          <p:cNvSpPr>
            <a:spLocks noChangeArrowheads="1"/>
          </p:cNvSpPr>
          <p:nvPr/>
        </p:nvSpPr>
        <p:spPr bwMode="auto">
          <a:xfrm>
            <a:off x="827088" y="3789363"/>
            <a:ext cx="2016125" cy="719137"/>
          </a:xfrm>
          <a:prstGeom prst="rightArrow">
            <a:avLst>
              <a:gd name="adj1" fmla="val 50000"/>
              <a:gd name="adj2" fmla="val 700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6645" name="Text Box 18"/>
          <p:cNvSpPr txBox="1">
            <a:spLocks noChangeArrowheads="1"/>
          </p:cNvSpPr>
          <p:nvPr/>
        </p:nvSpPr>
        <p:spPr bwMode="auto">
          <a:xfrm>
            <a:off x="0" y="37163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9476" name="Text Box 19"/>
          <p:cNvSpPr txBox="1">
            <a:spLocks noChangeArrowheads="1"/>
          </p:cNvSpPr>
          <p:nvPr/>
        </p:nvSpPr>
        <p:spPr bwMode="auto">
          <a:xfrm>
            <a:off x="214313" y="1643063"/>
            <a:ext cx="9144000" cy="5048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CC0000"/>
              </a:solidFill>
              <a:effectLst/>
              <a:uLnTx/>
              <a:uFillTx/>
              <a:latin typeface="Papyru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
                <a:prstClr val="black">
                  <a:lumMod val="85000"/>
                  <a:lumOff val="15000"/>
                </a:prstClr>
              </a:buClr>
              <a:buSzTx/>
              <a:buFontTx/>
              <a:buChar char="•"/>
              <a:tabLst/>
              <a:defRPr/>
            </a:pPr>
            <a:r>
              <a:rPr kumimoji="0" lang="en-US" sz="2800" b="1" i="0" u="none" strike="noStrike" kern="1200" cap="none" spc="0" normalizeH="0" baseline="0" noProof="0" dirty="0">
                <a:ln>
                  <a:noFill/>
                </a:ln>
                <a:solidFill>
                  <a:srgbClr val="CC0000"/>
                </a:solidFill>
                <a:effectLst/>
                <a:uLnTx/>
                <a:uFillTx/>
                <a:latin typeface="Papyrus" pitchFamily="66" charset="0"/>
                <a:ea typeface="+mn-ea"/>
                <a:cs typeface="+mn-cs"/>
              </a:rPr>
              <a:t> </a:t>
            </a:r>
            <a:r>
              <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Matter:</a:t>
            </a:r>
          </a:p>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a:t>
            </a:r>
            <a:r>
              <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a:t>
            </a:r>
            <a:r>
              <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Radiation:</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a:t>
            </a:r>
            <a:r>
              <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 </a:t>
            </a:r>
            <a:r>
              <a:rPr kumimoji="0" lang="en-US" sz="2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Dark Energy:</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CC0000"/>
              </a:solidFill>
              <a:effectLst/>
              <a:uLnTx/>
              <a:uFillTx/>
              <a:latin typeface="Papyru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CC0000"/>
              </a:solidFill>
              <a:effectLst/>
              <a:uLnTx/>
              <a:uFillTx/>
              <a:latin typeface="Papyrus" pitchFamily="66" charset="0"/>
              <a:ea typeface="+mn-ea"/>
              <a:cs typeface="+mn-cs"/>
            </a:endParaRPr>
          </a:p>
        </p:txBody>
      </p:sp>
      <p:sp>
        <p:nvSpPr>
          <p:cNvPr id="23" name="Rectangle 4"/>
          <p:cNvSpPr txBox="1">
            <a:spLocks noChangeArrowheads="1"/>
          </p:cNvSpPr>
          <p:nvPr/>
        </p:nvSpPr>
        <p:spPr>
          <a:xfrm>
            <a:off x="0" y="214290"/>
            <a:ext cx="10404475" cy="1371600"/>
          </a:xfrm>
          <a:prstGeom prst="rect">
            <a:avLst/>
          </a:prstGeom>
          <a:ln w="6350" cap="rnd">
            <a:noFill/>
          </a:ln>
        </p:spPr>
        <p:txBody>
          <a:bodyPr anchor="b">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Cosmic Constituents:</a:t>
            </a:r>
            <a:br>
              <a:rPr kumimoji="0" lang="en-US" sz="6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br>
            <a:r>
              <a:rPr kumimoji="0" lang="en-US" sz="6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Evolution of Energy Density</a:t>
            </a:r>
          </a:p>
        </p:txBody>
      </p:sp>
      <p:graphicFrame>
        <p:nvGraphicFramePr>
          <p:cNvPr id="26628" name="Object 23"/>
          <p:cNvGraphicFramePr>
            <a:graphicFrameLocks noChangeAspect="1"/>
          </p:cNvGraphicFramePr>
          <p:nvPr/>
        </p:nvGraphicFramePr>
        <p:xfrm>
          <a:off x="3143250" y="2143125"/>
          <a:ext cx="2354263" cy="649288"/>
        </p:xfrm>
        <a:graphic>
          <a:graphicData uri="http://schemas.openxmlformats.org/presentationml/2006/ole">
            <mc:AlternateContent xmlns:mc="http://schemas.openxmlformats.org/markup-compatibility/2006">
              <mc:Choice xmlns:v="urn:schemas-microsoft-com:vml" Requires="v">
                <p:oleObj spid="_x0000_s292918" name="Equation" r:id="rId6" imgW="876240" imgH="241200" progId="Equation.DSMT4">
                  <p:embed/>
                </p:oleObj>
              </mc:Choice>
              <mc:Fallback>
                <p:oleObj name="Equation" r:id="rId6" imgW="876240" imgH="241200" progId="Equation.DSMT4">
                  <p:embed/>
                  <p:pic>
                    <p:nvPicPr>
                      <p:cNvPr id="26628"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2143125"/>
                        <a:ext cx="2354263"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24"/>
          <p:cNvGraphicFramePr>
            <a:graphicFrameLocks noChangeAspect="1"/>
          </p:cNvGraphicFramePr>
          <p:nvPr/>
        </p:nvGraphicFramePr>
        <p:xfrm>
          <a:off x="3143250" y="3429000"/>
          <a:ext cx="2500313" cy="635000"/>
        </p:xfrm>
        <a:graphic>
          <a:graphicData uri="http://schemas.openxmlformats.org/presentationml/2006/ole">
            <mc:AlternateContent xmlns:mc="http://schemas.openxmlformats.org/markup-compatibility/2006">
              <mc:Choice xmlns:v="urn:schemas-microsoft-com:vml" Requires="v">
                <p:oleObj spid="_x0000_s292919" name="Equation" r:id="rId8" imgW="952200" imgH="241200" progId="Equation.DSMT4">
                  <p:embed/>
                </p:oleObj>
              </mc:Choice>
              <mc:Fallback>
                <p:oleObj name="Equation" r:id="rId8" imgW="952200" imgH="241200" progId="Equation.DSMT4">
                  <p:embed/>
                  <p:pic>
                    <p:nvPicPr>
                      <p:cNvPr id="26629"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3429000"/>
                        <a:ext cx="2500313"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25"/>
          <p:cNvGraphicFramePr>
            <a:graphicFrameLocks noChangeAspect="1"/>
          </p:cNvGraphicFramePr>
          <p:nvPr/>
        </p:nvGraphicFramePr>
        <p:xfrm>
          <a:off x="3143250" y="4857750"/>
          <a:ext cx="5670550" cy="1739900"/>
        </p:xfrm>
        <a:graphic>
          <a:graphicData uri="http://schemas.openxmlformats.org/presentationml/2006/ole">
            <mc:AlternateContent xmlns:mc="http://schemas.openxmlformats.org/markup-compatibility/2006">
              <mc:Choice xmlns:v="urn:schemas-microsoft-com:vml" Requires="v">
                <p:oleObj spid="_x0000_s292920" name="Equation" r:id="rId10" imgW="2361960" imgH="723600" progId="Equation.DSMT4">
                  <p:embed/>
                </p:oleObj>
              </mc:Choice>
              <mc:Fallback>
                <p:oleObj name="Equation" r:id="rId10" imgW="2361960" imgH="723600" progId="Equation.DSMT4">
                  <p:embed/>
                  <p:pic>
                    <p:nvPicPr>
                      <p:cNvPr id="2663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250" y="4857750"/>
                        <a:ext cx="567055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34442182"/>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288132" y="1484784"/>
            <a:ext cx="9720263" cy="376577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FRWL Dynamics</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&amp;</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Cosmological Density</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616584783"/>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85813" y="5143500"/>
            <a:ext cx="7775575" cy="12858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214282" y="-500090"/>
            <a:ext cx="10117138" cy="1371600"/>
          </a:xfrm>
        </p:spPr>
        <p:txBody>
          <a:bodyPr/>
          <a:lstStyle/>
          <a:p>
            <a:pPr eaLnBrk="1" fontAlgn="auto" hangingPunct="1">
              <a:spcAft>
                <a:spcPts val="0"/>
              </a:spcAft>
              <a:defRPr/>
            </a:pPr>
            <a:r>
              <a:rPr sz="3600" b="1">
                <a:solidFill>
                  <a:schemeClr val="tx1"/>
                </a:solidFill>
              </a:rPr>
              <a:t>                 </a:t>
            </a:r>
            <a:r>
              <a:rPr sz="5600" b="1">
                <a:solidFill>
                  <a:schemeClr val="tx1"/>
                </a:solidFill>
              </a:rPr>
              <a:t>FRW    Dynamics</a:t>
            </a:r>
          </a:p>
        </p:txBody>
      </p:sp>
      <p:graphicFrame>
        <p:nvGraphicFramePr>
          <p:cNvPr id="20482" name="Object 2"/>
          <p:cNvGraphicFramePr>
            <a:graphicFrameLocks noChangeAspect="1"/>
          </p:cNvGraphicFramePr>
          <p:nvPr/>
        </p:nvGraphicFramePr>
        <p:xfrm>
          <a:off x="1285875" y="5143500"/>
          <a:ext cx="6619875" cy="1214438"/>
        </p:xfrm>
        <a:graphic>
          <a:graphicData uri="http://schemas.openxmlformats.org/presentationml/2006/ole">
            <mc:AlternateContent xmlns:mc="http://schemas.openxmlformats.org/markup-compatibility/2006">
              <mc:Choice xmlns:v="urn:schemas-microsoft-com:vml" Requires="v">
                <p:oleObj spid="_x0000_s293930" name="Equation" r:id="rId3" imgW="1244520" imgH="228600" progId="Equation.DSMT4">
                  <p:embed/>
                </p:oleObj>
              </mc:Choice>
              <mc:Fallback>
                <p:oleObj name="Equation" r:id="rId3" imgW="1244520" imgH="228600" progId="Equation.DSMT4">
                  <p:embed/>
                  <p:pic>
                    <p:nvPicPr>
                      <p:cNvPr id="204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5143500"/>
                        <a:ext cx="66198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p:nvPr/>
        </p:nvSpPr>
        <p:spPr>
          <a:xfrm>
            <a:off x="785813" y="714375"/>
            <a:ext cx="7929562" cy="41544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•The individual contributions to the energy density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the Universe can be figured into the  parameter: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 radiation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2500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 matter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2500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 dark energy/ </a:t>
            </a:r>
            <a:r>
              <a:rPr kumimoji="0" lang="en-US" sz="2200" b="1" i="0" u="none" strike="noStrike" kern="1200" cap="none" spc="0" normalizeH="0" baseline="0" noProof="0" dirty="0">
                <a:ln>
                  <a:noFill/>
                </a:ln>
                <a:solidFill>
                  <a:prstClr val="white"/>
                </a:solidFill>
                <a:effectLst/>
                <a:uLnTx/>
                <a:uFillTx/>
                <a:latin typeface="Constantia"/>
                <a:ea typeface="+mn-ea"/>
                <a:cs typeface="+mn-cs"/>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25000" noProof="0" dirty="0">
                <a:ln>
                  <a:noFill/>
                </a:ln>
                <a:solidFill>
                  <a:prstClr val="white"/>
                </a:solidFill>
                <a:effectLst/>
                <a:uLnTx/>
                <a:uFillTx/>
                <a:latin typeface="Constantia"/>
                <a:ea typeface="+mn-ea"/>
                <a:cs typeface="+mn-cs"/>
                <a:sym typeface="Mathematica1"/>
              </a:rPr>
              <a:t>          </a:t>
            </a: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cosmological constant</a:t>
            </a:r>
          </a:p>
        </p:txBody>
      </p:sp>
      <p:sp>
        <p:nvSpPr>
          <p:cNvPr id="8" name="Rectangle 7"/>
          <p:cNvSpPr/>
          <p:nvPr/>
        </p:nvSpPr>
        <p:spPr>
          <a:xfrm>
            <a:off x="785813" y="1000125"/>
            <a:ext cx="7786687" cy="857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0483" name="Object 8"/>
          <p:cNvGraphicFramePr>
            <a:graphicFrameLocks noChangeAspect="1"/>
          </p:cNvGraphicFramePr>
          <p:nvPr/>
        </p:nvGraphicFramePr>
        <p:xfrm>
          <a:off x="4643438" y="2071688"/>
          <a:ext cx="3883025" cy="831850"/>
        </p:xfrm>
        <a:graphic>
          <a:graphicData uri="http://schemas.openxmlformats.org/presentationml/2006/ole">
            <mc:AlternateContent xmlns:mc="http://schemas.openxmlformats.org/markup-compatibility/2006">
              <mc:Choice xmlns:v="urn:schemas-microsoft-com:vml" Requires="v">
                <p:oleObj spid="_x0000_s293931" name="Equation" r:id="rId5" imgW="2133360" imgH="457200" progId="Equation.DSMT4">
                  <p:embed/>
                </p:oleObj>
              </mc:Choice>
              <mc:Fallback>
                <p:oleObj name="Equation" r:id="rId5" imgW="2133360" imgH="457200" progId="Equation.DSMT4">
                  <p:embed/>
                  <p:pic>
                    <p:nvPicPr>
                      <p:cNvPr id="2048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071688"/>
                        <a:ext cx="388302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9"/>
          <p:cNvGraphicFramePr>
            <a:graphicFrameLocks noChangeAspect="1"/>
          </p:cNvGraphicFramePr>
          <p:nvPr/>
        </p:nvGraphicFramePr>
        <p:xfrm>
          <a:off x="4643438" y="3214688"/>
          <a:ext cx="1733550" cy="415925"/>
        </p:xfrm>
        <a:graphic>
          <a:graphicData uri="http://schemas.openxmlformats.org/presentationml/2006/ole">
            <mc:AlternateContent xmlns:mc="http://schemas.openxmlformats.org/markup-compatibility/2006">
              <mc:Choice xmlns:v="urn:schemas-microsoft-com:vml" Requires="v">
                <p:oleObj spid="_x0000_s293932" name="Equation" r:id="rId7" imgW="952200" imgH="228600" progId="Equation.DSMT4">
                  <p:embed/>
                </p:oleObj>
              </mc:Choice>
              <mc:Fallback>
                <p:oleObj name="Equation" r:id="rId7" imgW="952200" imgH="228600" progId="Equation.DSMT4">
                  <p:embed/>
                  <p:pic>
                    <p:nvPicPr>
                      <p:cNvPr id="20484"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3214688"/>
                        <a:ext cx="1733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10"/>
          <p:cNvGraphicFramePr>
            <a:graphicFrameLocks noChangeAspect="1"/>
          </p:cNvGraphicFramePr>
          <p:nvPr/>
        </p:nvGraphicFramePr>
        <p:xfrm>
          <a:off x="4714875" y="4071938"/>
          <a:ext cx="1271588" cy="715962"/>
        </p:xfrm>
        <a:graphic>
          <a:graphicData uri="http://schemas.openxmlformats.org/presentationml/2006/ole">
            <mc:AlternateContent xmlns:mc="http://schemas.openxmlformats.org/markup-compatibility/2006">
              <mc:Choice xmlns:v="urn:schemas-microsoft-com:vml" Requires="v">
                <p:oleObj spid="_x0000_s293933" name="Equation" r:id="rId9" imgW="698400" imgH="393480" progId="Equation.DSMT4">
                  <p:embed/>
                </p:oleObj>
              </mc:Choice>
              <mc:Fallback>
                <p:oleObj name="Equation" r:id="rId9" imgW="698400" imgH="393480" progId="Equation.DSMT4">
                  <p:embed/>
                  <p:pic>
                    <p:nvPicPr>
                      <p:cNvPr id="20485"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4071938"/>
                        <a:ext cx="1271588"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785813" y="1928813"/>
            <a:ext cx="7786687" cy="3143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688368295"/>
      </p:ext>
    </p:extLst>
  </p:cSld>
  <p:clrMapOvr>
    <a:masterClrMapping/>
  </p:clrMapOvr>
  <p:transition>
    <p:zoom/>
  </p:transition>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9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1375</Words>
  <Application>Microsoft Office PowerPoint</Application>
  <PresentationFormat>On-screen Show (4:3)</PresentationFormat>
  <Paragraphs>513</Paragraphs>
  <Slides>51</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51</vt:i4>
      </vt:variant>
    </vt:vector>
  </HeadingPairs>
  <TitlesOfParts>
    <vt:vector size="63" baseType="lpstr">
      <vt:lpstr>Arial</vt:lpstr>
      <vt:lpstr>Constantia</vt:lpstr>
      <vt:lpstr>Mathematica1</vt:lpstr>
      <vt:lpstr>Papyrus</vt:lpstr>
      <vt:lpstr>Times New Roman</vt:lpstr>
      <vt:lpstr>Wingdings 2</vt:lpstr>
      <vt:lpstr>Default Design</vt:lpstr>
      <vt:lpstr>4_Default Design</vt:lpstr>
      <vt:lpstr>Paper</vt:lpstr>
      <vt:lpstr>9_Paper</vt:lpstr>
      <vt:lpstr>Equation</vt:lpstr>
      <vt:lpstr>MathType 6.0 Equation</vt:lpstr>
      <vt:lpstr>PowerPoint Presentation</vt:lpstr>
      <vt:lpstr>PowerPoint Presentation</vt:lpstr>
      <vt:lpstr>Friedmann-Robertson-Walker-Lemaitre Universe</vt:lpstr>
      <vt:lpstr>PowerPoint Presentation</vt:lpstr>
      <vt:lpstr>PowerPoint Presentation</vt:lpstr>
      <vt:lpstr>PowerPoint Presentation</vt:lpstr>
      <vt:lpstr>PowerPoint Presentation</vt:lpstr>
      <vt:lpstr>PowerPoint Presentation</vt:lpstr>
      <vt:lpstr>                 FRW    Dynamics</vt:lpstr>
      <vt:lpstr> Critical Density</vt:lpstr>
      <vt:lpstr> FRW Universe:  Curvature</vt:lpstr>
      <vt:lpstr>                Radiation, Matter &amp; Dark Energy</vt:lpstr>
      <vt:lpstr>                         General Solution                   Expanding FRW Universe</vt:lpstr>
      <vt:lpstr>Age of the Universe</vt:lpstr>
      <vt:lpstr>                         Specific Solutions                              FRW Universe</vt:lpstr>
      <vt:lpstr>               Matter-Dominated  Universes</vt:lpstr>
      <vt:lpstr>                 Einstein-de Sitter Universe</vt:lpstr>
      <vt:lpstr>                    Free Expanding "Milne" Universe</vt:lpstr>
      <vt:lpstr>                          Expansion  Radiation-dominated  Universe</vt:lpstr>
      <vt:lpstr>                        De Sitter Expansion</vt:lpstr>
      <vt:lpstr>                General Flat FRW Universe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LCDM  Cosmology</vt:lpstr>
      <vt:lpstr>                 Concordance Expansion</vt:lpstr>
      <vt:lpstr>                 Concordance Expansion</vt:lpstr>
      <vt:lpstr>                 Concordance Expansion</vt:lpstr>
      <vt:lpstr>                 Concordance Expansion</vt:lpstr>
      <vt:lpstr>PowerPoint Presentation</vt:lpstr>
      <vt:lpstr>PowerPoint Presentation</vt:lpstr>
      <vt:lpstr>PowerPoint Presentation</vt:lpstr>
      <vt:lpstr>                 Cosmological Evolution Modes</vt:lpstr>
      <vt:lpstr>PowerPoint Presentation</vt:lpstr>
      <vt:lpstr>PowerPoint Presentation</vt:lpstr>
    </vt:vector>
  </TitlesOfParts>
  <Company>Kapteyn Astronomical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Structure Formation</dc:title>
  <dc:creator>weygaert</dc:creator>
  <cp:lastModifiedBy>Rien van de Weijgaert</cp:lastModifiedBy>
  <cp:revision>700</cp:revision>
  <cp:lastPrinted>2016-11-17T17:32:49Z</cp:lastPrinted>
  <dcterms:created xsi:type="dcterms:W3CDTF">2003-04-08T08:38:37Z</dcterms:created>
  <dcterms:modified xsi:type="dcterms:W3CDTF">2019-10-02T10:48:25Z</dcterms:modified>
</cp:coreProperties>
</file>