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37" r:id="rId2"/>
    <p:sldMasterId id="2147483753" r:id="rId3"/>
    <p:sldMasterId id="2147483785" r:id="rId4"/>
    <p:sldMasterId id="2147483801" r:id="rId5"/>
    <p:sldMasterId id="2147483817" r:id="rId6"/>
    <p:sldMasterId id="2147483849" r:id="rId7"/>
    <p:sldMasterId id="2147483865" r:id="rId8"/>
    <p:sldMasterId id="2147483897" r:id="rId9"/>
    <p:sldMasterId id="2147483929" r:id="rId10"/>
    <p:sldMasterId id="2147483945" r:id="rId11"/>
    <p:sldMasterId id="2147483961" r:id="rId12"/>
    <p:sldMasterId id="2147483977" r:id="rId13"/>
    <p:sldMasterId id="2147483993" r:id="rId14"/>
    <p:sldMasterId id="2147484121" r:id="rId15"/>
    <p:sldMasterId id="2147484137" r:id="rId16"/>
    <p:sldMasterId id="2147484247" r:id="rId17"/>
    <p:sldMasterId id="2147484263" r:id="rId18"/>
    <p:sldMasterId id="2147484343" r:id="rId19"/>
    <p:sldMasterId id="2147484407" r:id="rId20"/>
  </p:sldMasterIdLst>
  <p:notesMasterIdLst>
    <p:notesMasterId r:id="rId87"/>
  </p:notesMasterIdLst>
  <p:handoutMasterIdLst>
    <p:handoutMasterId r:id="rId88"/>
  </p:handoutMasterIdLst>
  <p:sldIdLst>
    <p:sldId id="1507" r:id="rId21"/>
    <p:sldId id="1579" r:id="rId22"/>
    <p:sldId id="1421" r:id="rId23"/>
    <p:sldId id="1541" r:id="rId24"/>
    <p:sldId id="1426" r:id="rId25"/>
    <p:sldId id="1542" r:id="rId26"/>
    <p:sldId id="1423" r:id="rId27"/>
    <p:sldId id="1422" r:id="rId28"/>
    <p:sldId id="1424" r:id="rId29"/>
    <p:sldId id="1322" r:id="rId30"/>
    <p:sldId id="1432" r:id="rId31"/>
    <p:sldId id="1433" r:id="rId32"/>
    <p:sldId id="1431" r:id="rId33"/>
    <p:sldId id="1634" r:id="rId34"/>
    <p:sldId id="1435" r:id="rId35"/>
    <p:sldId id="1636" r:id="rId36"/>
    <p:sldId id="1385" r:id="rId37"/>
    <p:sldId id="1436" r:id="rId38"/>
    <p:sldId id="1622" r:id="rId39"/>
    <p:sldId id="1478" r:id="rId40"/>
    <p:sldId id="1466" r:id="rId41"/>
    <p:sldId id="1467" r:id="rId42"/>
    <p:sldId id="1475" r:id="rId43"/>
    <p:sldId id="1635" r:id="rId44"/>
    <p:sldId id="1476" r:id="rId45"/>
    <p:sldId id="1438" r:id="rId46"/>
    <p:sldId id="1439" r:id="rId47"/>
    <p:sldId id="1440" r:id="rId48"/>
    <p:sldId id="1441" r:id="rId49"/>
    <p:sldId id="1458" r:id="rId50"/>
    <p:sldId id="1455" r:id="rId51"/>
    <p:sldId id="1459" r:id="rId52"/>
    <p:sldId id="1457" r:id="rId53"/>
    <p:sldId id="1624" r:id="rId54"/>
    <p:sldId id="1625" r:id="rId55"/>
    <p:sldId id="1626" r:id="rId56"/>
    <p:sldId id="1627" r:id="rId57"/>
    <p:sldId id="1637" r:id="rId58"/>
    <p:sldId id="1628" r:id="rId59"/>
    <p:sldId id="1629" r:id="rId60"/>
    <p:sldId id="1630" r:id="rId61"/>
    <p:sldId id="1631" r:id="rId62"/>
    <p:sldId id="1506" r:id="rId63"/>
    <p:sldId id="1504" r:id="rId64"/>
    <p:sldId id="1442" r:id="rId65"/>
    <p:sldId id="1505" r:id="rId66"/>
    <p:sldId id="812" r:id="rId67"/>
    <p:sldId id="1386" r:id="rId68"/>
    <p:sldId id="1417" r:id="rId69"/>
    <p:sldId id="1418" r:id="rId70"/>
    <p:sldId id="1419" r:id="rId71"/>
    <p:sldId id="1400" r:id="rId72"/>
    <p:sldId id="1401" r:id="rId73"/>
    <p:sldId id="1403" r:id="rId74"/>
    <p:sldId id="1499" r:id="rId75"/>
    <p:sldId id="1632" r:id="rId76"/>
    <p:sldId id="1633" r:id="rId77"/>
    <p:sldId id="1452" r:id="rId78"/>
    <p:sldId id="1444" r:id="rId79"/>
    <p:sldId id="1445" r:id="rId80"/>
    <p:sldId id="1446" r:id="rId81"/>
    <p:sldId id="1447" r:id="rId82"/>
    <p:sldId id="1448" r:id="rId83"/>
    <p:sldId id="1449" r:id="rId84"/>
    <p:sldId id="1451" r:id="rId85"/>
    <p:sldId id="1450" r:id="rId8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CDCDCD"/>
    <a:srgbClr val="000066"/>
    <a:srgbClr val="CC6600"/>
    <a:srgbClr val="CC0000"/>
    <a:srgbClr val="000099"/>
    <a:srgbClr val="080808"/>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34" autoAdjust="0"/>
    <p:restoredTop sz="94639" autoAdjust="0"/>
  </p:normalViewPr>
  <p:slideViewPr>
    <p:cSldViewPr>
      <p:cViewPr varScale="1">
        <p:scale>
          <a:sx n="107" d="100"/>
          <a:sy n="107" d="100"/>
        </p:scale>
        <p:origin x="16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05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6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3.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49.wmf"/><Relationship Id="rId4" Type="http://schemas.openxmlformats.org/officeDocument/2006/relationships/image" Target="../media/image69.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2.wmf"/><Relationship Id="rId5" Type="http://schemas.openxmlformats.org/officeDocument/2006/relationships/image" Target="../media/image87.wmf"/><Relationship Id="rId4" Type="http://schemas.openxmlformats.org/officeDocument/2006/relationships/image" Target="../media/image8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5" Type="http://schemas.openxmlformats.org/officeDocument/2006/relationships/image" Target="../media/image98.wmf"/><Relationship Id="rId4" Type="http://schemas.openxmlformats.org/officeDocument/2006/relationships/image" Target="../media/image9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4" Type="http://schemas.openxmlformats.org/officeDocument/2006/relationships/image" Target="../media/image10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5" Type="http://schemas.openxmlformats.org/officeDocument/2006/relationships/image" Target="../media/image118.wmf"/><Relationship Id="rId4" Type="http://schemas.openxmlformats.org/officeDocument/2006/relationships/image" Target="../media/image9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9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4" Type="http://schemas.openxmlformats.org/officeDocument/2006/relationships/image" Target="../media/image9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5727" cy="511810"/>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4021984" y="1"/>
            <a:ext cx="3075727" cy="511810"/>
          </a:xfrm>
          <a:prstGeom prst="rect">
            <a:avLst/>
          </a:prstGeom>
        </p:spPr>
        <p:txBody>
          <a:bodyPr vert="horz" lIns="91568" tIns="45784" rIns="91568" bIns="45784" rtlCol="0"/>
          <a:lstStyle>
            <a:lvl1pPr algn="r">
              <a:defRPr sz="1200"/>
            </a:lvl1pPr>
          </a:lstStyle>
          <a:p>
            <a:fld id="{E9C5F5FC-FBEF-4B96-B0B8-CCFD0A542D2A}" type="datetimeFigureOut">
              <a:rPr lang="en-GB" smtClean="0"/>
              <a:t>01/10/2019</a:t>
            </a:fld>
            <a:endParaRPr lang="en-GB"/>
          </a:p>
        </p:txBody>
      </p:sp>
      <p:sp>
        <p:nvSpPr>
          <p:cNvPr id="4" name="Footer Placeholder 3"/>
          <p:cNvSpPr>
            <a:spLocks noGrp="1"/>
          </p:cNvSpPr>
          <p:nvPr>
            <p:ph type="ftr" sz="quarter" idx="2"/>
          </p:nvPr>
        </p:nvSpPr>
        <p:spPr>
          <a:xfrm>
            <a:off x="1" y="9721213"/>
            <a:ext cx="3075727" cy="511810"/>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4021984" y="9721213"/>
            <a:ext cx="3075727" cy="511810"/>
          </a:xfrm>
          <a:prstGeom prst="rect">
            <a:avLst/>
          </a:prstGeom>
        </p:spPr>
        <p:txBody>
          <a:bodyPr vert="horz" lIns="91568" tIns="45784" rIns="91568" bIns="45784" rtlCol="0" anchor="b"/>
          <a:lstStyle>
            <a:lvl1pPr algn="r">
              <a:defRPr sz="1200"/>
            </a:lvl1pPr>
          </a:lstStyle>
          <a:p>
            <a:fld id="{F593C2F8-22C5-4A02-A854-9397AD81D0BD}" type="slidenum">
              <a:rPr lang="en-GB" smtClean="0"/>
              <a:t>‹#›</a:t>
            </a:fld>
            <a:endParaRPr lang="en-GB"/>
          </a:p>
        </p:txBody>
      </p:sp>
    </p:spTree>
    <p:extLst>
      <p:ext uri="{BB962C8B-B14F-4D97-AF65-F5344CB8AC3E}">
        <p14:creationId xmlns:p14="http://schemas.microsoft.com/office/powerpoint/2010/main" val="325772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p:cNvSpPr>
            <a:spLocks noGrp="1" noChangeArrowheads="1"/>
          </p:cNvSpPr>
          <p:nvPr>
            <p:ph type="hdr" sz="quarter"/>
          </p:nvPr>
        </p:nvSpPr>
        <p:spPr bwMode="auto">
          <a:xfrm>
            <a:off x="1" y="1"/>
            <a:ext cx="3075727" cy="51181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defRPr sz="1200"/>
            </a:lvl1pPr>
          </a:lstStyle>
          <a:p>
            <a:pPr>
              <a:defRPr/>
            </a:pPr>
            <a:endParaRPr lang="en-US"/>
          </a:p>
        </p:txBody>
      </p:sp>
      <p:sp>
        <p:nvSpPr>
          <p:cNvPr id="694275" name="Rectangle 3"/>
          <p:cNvSpPr>
            <a:spLocks noGrp="1" noChangeArrowheads="1"/>
          </p:cNvSpPr>
          <p:nvPr>
            <p:ph type="dt" idx="1"/>
          </p:nvPr>
        </p:nvSpPr>
        <p:spPr bwMode="auto">
          <a:xfrm>
            <a:off x="4021984" y="1"/>
            <a:ext cx="3075727" cy="511810"/>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a:defRPr sz="1200"/>
            </a:lvl1pPr>
          </a:lstStyle>
          <a:p>
            <a:pPr>
              <a:defRPr/>
            </a:pPr>
            <a:endParaRPr lang="en-US"/>
          </a:p>
        </p:txBody>
      </p:sp>
      <p:sp>
        <p:nvSpPr>
          <p:cNvPr id="134148"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p:cNvSpPr>
            <a:spLocks noGrp="1" noChangeArrowheads="1"/>
          </p:cNvSpPr>
          <p:nvPr>
            <p:ph type="body" sz="quarter" idx="3"/>
          </p:nvPr>
        </p:nvSpPr>
        <p:spPr bwMode="auto">
          <a:xfrm>
            <a:off x="709294" y="4862197"/>
            <a:ext cx="5680712" cy="4604701"/>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4278" name="Rectangle 6"/>
          <p:cNvSpPr>
            <a:spLocks noGrp="1" noChangeArrowheads="1"/>
          </p:cNvSpPr>
          <p:nvPr>
            <p:ph type="ftr" sz="quarter" idx="4"/>
          </p:nvPr>
        </p:nvSpPr>
        <p:spPr bwMode="auto">
          <a:xfrm>
            <a:off x="1" y="9721213"/>
            <a:ext cx="3075727" cy="51181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defRPr sz="1200"/>
            </a:lvl1pPr>
          </a:lstStyle>
          <a:p>
            <a:pPr>
              <a:defRPr/>
            </a:pPr>
            <a:endParaRPr lang="en-US"/>
          </a:p>
        </p:txBody>
      </p:sp>
      <p:sp>
        <p:nvSpPr>
          <p:cNvPr id="694279" name="Rectangle 7"/>
          <p:cNvSpPr>
            <a:spLocks noGrp="1" noChangeArrowheads="1"/>
          </p:cNvSpPr>
          <p:nvPr>
            <p:ph type="sldNum" sz="quarter" idx="5"/>
          </p:nvPr>
        </p:nvSpPr>
        <p:spPr bwMode="auto">
          <a:xfrm>
            <a:off x="4021984" y="9721213"/>
            <a:ext cx="3075727" cy="511810"/>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a:defRPr sz="1200"/>
            </a:lvl1pPr>
          </a:lstStyle>
          <a:p>
            <a:pPr>
              <a:defRPr/>
            </a:pPr>
            <a:fld id="{3A016DC5-AE84-4C5B-833A-A267A5B62F6B}" type="slidenum">
              <a:rPr lang="en-US"/>
              <a:pPr>
                <a:defRPr/>
              </a:pPr>
              <a:t>‹#›</a:t>
            </a:fld>
            <a:endParaRPr lang="en-US"/>
          </a:p>
        </p:txBody>
      </p:sp>
    </p:spTree>
    <p:extLst>
      <p:ext uri="{BB962C8B-B14F-4D97-AF65-F5344CB8AC3E}">
        <p14:creationId xmlns:p14="http://schemas.microsoft.com/office/powerpoint/2010/main" val="1035791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pPr>
                <a:defRPr/>
              </a:pPr>
              <a:t>‹#›</a:t>
            </a:fld>
            <a:endParaRPr lang="en-US"/>
          </a:p>
        </p:txBody>
      </p:sp>
    </p:spTree>
    <p:extLst>
      <p:ext uri="{BB962C8B-B14F-4D97-AF65-F5344CB8AC3E}">
        <p14:creationId xmlns:p14="http://schemas.microsoft.com/office/powerpoint/2010/main" val="4234941158"/>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pPr>
                <a:defRPr/>
              </a:pPr>
              <a:t>‹#›</a:t>
            </a:fld>
            <a:endParaRPr lang="en-US"/>
          </a:p>
        </p:txBody>
      </p:sp>
    </p:spTree>
    <p:extLst>
      <p:ext uri="{BB962C8B-B14F-4D97-AF65-F5344CB8AC3E}">
        <p14:creationId xmlns:p14="http://schemas.microsoft.com/office/powerpoint/2010/main" val="230805114"/>
      </p:ext>
    </p:extLst>
  </p:cSld>
  <p:clrMapOvr>
    <a:masterClrMapping/>
  </p:clrMapOvr>
  <p:transition>
    <p:zo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260985"/>
      </p:ext>
    </p:extLst>
  </p:cSld>
  <p:clrMapOvr>
    <a:masterClrMapping/>
  </p:clrMapOvr>
  <p:transition>
    <p:zo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033565"/>
      </p:ext>
    </p:extLst>
  </p:cSld>
  <p:clrMapOvr>
    <a:masterClrMapping/>
  </p:clrMapOvr>
  <p:transition>
    <p:zo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5587"/>
      </p:ext>
    </p:extLst>
  </p:cSld>
  <p:clrMapOvr>
    <a:masterClrMapping/>
  </p:clrMapOvr>
  <p:transition>
    <p:zo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831411"/>
      </p:ext>
    </p:extLst>
  </p:cSld>
  <p:clrMapOvr>
    <a:masterClrMapping/>
  </p:clrMapOvr>
  <p:transition>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389943"/>
      </p:ext>
    </p:extLst>
  </p:cSld>
  <p:clrMapOvr>
    <a:masterClrMapping/>
  </p:clrMapOvr>
  <p:transition>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518099"/>
      </p:ext>
    </p:extLst>
  </p:cSld>
  <p:clrMapOvr>
    <a:masterClrMapping/>
  </p:clrMapOvr>
  <p:transition>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181934"/>
      </p:ext>
    </p:extLst>
  </p:cSld>
  <p:clrMapOvr>
    <a:masterClrMapping/>
  </p:clrMapOvr>
  <p:transition>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2246454"/>
      </p:ext>
    </p:extLst>
  </p:cSld>
  <p:clrMapOvr>
    <a:masterClrMapping/>
  </p:clrMapOvr>
  <p:transition>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807199"/>
      </p:ext>
    </p:extLst>
  </p:cSld>
  <p:clrMapOvr>
    <a:masterClrMapping/>
  </p:clrMapOvr>
  <p:transition>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7834515"/>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pPr>
                <a:defRPr/>
              </a:pPr>
              <a:t>‹#›</a:t>
            </a:fld>
            <a:endParaRPr lang="en-US"/>
          </a:p>
        </p:txBody>
      </p:sp>
    </p:spTree>
    <p:extLst>
      <p:ext uri="{BB962C8B-B14F-4D97-AF65-F5344CB8AC3E}">
        <p14:creationId xmlns:p14="http://schemas.microsoft.com/office/powerpoint/2010/main" val="2254501580"/>
      </p:ext>
    </p:extLst>
  </p:cSld>
  <p:clrMapOvr>
    <a:masterClrMapping/>
  </p:clrMapOvr>
  <p:transition>
    <p:zo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304808"/>
      </p:ext>
    </p:extLst>
  </p:cSld>
  <p:clrMapOvr>
    <a:masterClrMapping/>
  </p:clrMapOvr>
  <p:transition>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5151758"/>
      </p:ext>
    </p:extLst>
  </p:cSld>
  <p:clrMapOvr>
    <a:masterClrMapping/>
  </p:clrMapOvr>
  <p:transition>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661066"/>
      </p:ext>
    </p:extLst>
  </p:cSld>
  <p:clrMapOvr>
    <a:masterClrMapping/>
  </p:clrMapOvr>
  <p:transition>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99543"/>
      </p:ext>
    </p:extLst>
  </p:cSld>
  <p:clrMapOvr>
    <a:masterClrMapping/>
  </p:clrMapOvr>
  <p:transition>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9866120"/>
      </p:ext>
    </p:extLst>
  </p:cSld>
  <p:clrMapOvr>
    <a:masterClrMapping/>
  </p:clrMapOvr>
  <p:transition>
    <p:zo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7538313"/>
      </p:ext>
    </p:extLst>
  </p:cSld>
  <p:clrMapOvr>
    <a:masterClrMapping/>
  </p:clrMapOvr>
  <p:transition>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6713108"/>
      </p:ext>
    </p:extLst>
  </p:cSld>
  <p:clrMapOvr>
    <a:masterClrMapping/>
  </p:clrMapOvr>
  <p:transition>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394491"/>
      </p:ext>
    </p:extLst>
  </p:cSld>
  <p:clrMapOvr>
    <a:masterClrMapping/>
  </p:clrMapOvr>
  <p:transition>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728538"/>
      </p:ext>
    </p:extLst>
  </p:cSld>
  <p:clrMapOvr>
    <a:masterClrMapping/>
  </p:clrMapOvr>
  <p:transition>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965767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pPr>
                <a:defRPr/>
              </a:pPr>
              <a:t>‹#›</a:t>
            </a:fld>
            <a:endParaRPr lang="en-US"/>
          </a:p>
        </p:txBody>
      </p:sp>
    </p:spTree>
    <p:extLst>
      <p:ext uri="{BB962C8B-B14F-4D97-AF65-F5344CB8AC3E}">
        <p14:creationId xmlns:p14="http://schemas.microsoft.com/office/powerpoint/2010/main" val="2525920742"/>
      </p:ext>
    </p:extLst>
  </p:cSld>
  <p:clrMapOvr>
    <a:masterClrMapping/>
  </p:clrMapOvr>
  <p:transition>
    <p:zo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313636"/>
      </p:ext>
    </p:extLst>
  </p:cSld>
  <p:clrMapOvr>
    <a:masterClrMapping/>
  </p:clrMapOvr>
  <p:transition>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7D608E44-29B1-4D74-BAF6-78788995ED4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111814262"/>
      </p:ext>
    </p:extLst>
  </p:cSld>
  <p:clrMapOvr>
    <a:masterClrMapping/>
  </p:clrMapOvr>
  <p:transition>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061CD78-C027-4785-936C-D1242555BA9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266334997"/>
      </p:ext>
    </p:extLst>
  </p:cSld>
  <p:clrMapOvr>
    <a:masterClrMapping/>
  </p:clrMapOvr>
  <p:transition>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234B59DB-1C8E-4916-9C29-151AB4EEA2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52588375"/>
      </p:ext>
    </p:extLst>
  </p:cSld>
  <p:clrMapOvr>
    <a:masterClrMapping/>
  </p:clrMapOvr>
  <p:transition>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5567F53-52D7-4060-9BAE-626CB0D5A0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91651867"/>
      </p:ext>
    </p:extLst>
  </p:cSld>
  <p:clrMapOvr>
    <a:masterClrMapping/>
  </p:clrMapOvr>
  <p:transition>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E229981-F3A6-42EC-A897-AF59E31F34F5}"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623974444"/>
      </p:ext>
    </p:extLst>
  </p:cSld>
  <p:clrMapOvr>
    <a:masterClrMapping/>
  </p:clrMapOvr>
  <p:transition>
    <p:zo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F8FA61-55F7-4000-AC0F-EB304567263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06214612"/>
      </p:ext>
    </p:extLst>
  </p:cSld>
  <p:clrMapOvr>
    <a:masterClrMapping/>
  </p:clrMapOvr>
  <p:transition>
    <p:zo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8E8CF57-255A-4BA2-8FAF-66BD41C7100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921897855"/>
      </p:ext>
    </p:extLst>
  </p:cSld>
  <p:clrMapOvr>
    <a:masterClrMapping/>
  </p:clrMapOvr>
  <p:transition>
    <p:zo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F9F1B35-85B8-4D70-BCFA-AB49CBD376C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79462485"/>
      </p:ext>
    </p:extLst>
  </p:cSld>
  <p:clrMapOvr>
    <a:masterClrMapping/>
  </p:clrMapOvr>
  <p:transition>
    <p:zo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69ED0E7-5789-44F5-B31A-047E71C03A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57905668"/>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pPr>
                <a:defRPr/>
              </a:pPr>
              <a:t>‹#›</a:t>
            </a:fld>
            <a:endParaRPr lang="en-US"/>
          </a:p>
        </p:txBody>
      </p:sp>
    </p:spTree>
    <p:extLst>
      <p:ext uri="{BB962C8B-B14F-4D97-AF65-F5344CB8AC3E}">
        <p14:creationId xmlns:p14="http://schemas.microsoft.com/office/powerpoint/2010/main" val="2623924015"/>
      </p:ext>
    </p:extLst>
  </p:cSld>
  <p:clrMapOvr>
    <a:masterClrMapping/>
  </p:clrMapOvr>
  <p:transition>
    <p:zo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18D392-EE71-41FA-B2F7-6CF81CBF7DA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55804069"/>
      </p:ext>
    </p:extLst>
  </p:cSld>
  <p:clrMapOvr>
    <a:masterClrMapping/>
  </p:clrMapOvr>
  <p:transition>
    <p:zo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A90CBCA-51BF-4F2C-B0E2-37F1EA8F5F0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12407146"/>
      </p:ext>
    </p:extLst>
  </p:cSld>
  <p:clrMapOvr>
    <a:masterClrMapping/>
  </p:clrMapOvr>
  <p:transition>
    <p:zo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CAAF05E-3BD7-4E3F-8982-36B9CF97E71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15154711"/>
      </p:ext>
    </p:extLst>
  </p:cSld>
  <p:clrMapOvr>
    <a:masterClrMapping/>
  </p:clrMapOvr>
  <p:transition>
    <p:zo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389543F-69A1-4DDF-B042-E10C046C557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004029449"/>
      </p:ext>
    </p:extLst>
  </p:cSld>
  <p:clrMapOvr>
    <a:masterClrMapping/>
  </p:clrMapOvr>
  <p:transition>
    <p:zo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32147C1-A924-4395-B5C7-AB1AA38480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74248084"/>
      </p:ext>
    </p:extLst>
  </p:cSld>
  <p:clrMapOvr>
    <a:masterClrMapping/>
  </p:clrMapOvr>
  <p:transition>
    <p:zo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C71FCF9A-FAC3-4326-B0CB-6F1BC6DFC2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01747933"/>
      </p:ext>
    </p:extLst>
  </p:cSld>
  <p:clrMapOvr>
    <a:masterClrMapping/>
  </p:clrMapOvr>
  <p:transition>
    <p:zo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231844"/>
      </p:ext>
    </p:extLst>
  </p:cSld>
  <p:clrMapOvr>
    <a:masterClrMapping/>
  </p:clrMapOvr>
  <p:transition>
    <p:zo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796859"/>
      </p:ext>
    </p:extLst>
  </p:cSld>
  <p:clrMapOvr>
    <a:masterClrMapping/>
  </p:clrMapOvr>
  <p:transition>
    <p:zo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0047227"/>
      </p:ext>
    </p:extLst>
  </p:cSld>
  <p:clrMapOvr>
    <a:masterClrMapping/>
  </p:clrMapOvr>
  <p:transition>
    <p:zo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5220340"/>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pPr>
                <a:defRPr/>
              </a:pPr>
              <a:t>‹#›</a:t>
            </a:fld>
            <a:endParaRPr lang="en-US"/>
          </a:p>
        </p:txBody>
      </p:sp>
    </p:spTree>
    <p:extLst>
      <p:ext uri="{BB962C8B-B14F-4D97-AF65-F5344CB8AC3E}">
        <p14:creationId xmlns:p14="http://schemas.microsoft.com/office/powerpoint/2010/main" val="2495440649"/>
      </p:ext>
    </p:extLst>
  </p:cSld>
  <p:clrMapOvr>
    <a:masterClrMapping/>
  </p:clrMapOvr>
  <p:transition>
    <p:zo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157121"/>
      </p:ext>
    </p:extLst>
  </p:cSld>
  <p:clrMapOvr>
    <a:masterClrMapping/>
  </p:clrMapOvr>
  <p:transition>
    <p:zo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048048"/>
      </p:ext>
    </p:extLst>
  </p:cSld>
  <p:clrMapOvr>
    <a:masterClrMapping/>
  </p:clrMapOvr>
  <p:transition>
    <p:zo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2220456"/>
      </p:ext>
    </p:extLst>
  </p:cSld>
  <p:clrMapOvr>
    <a:masterClrMapping/>
  </p:clrMapOvr>
  <p:transition>
    <p:zo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605973"/>
      </p:ext>
    </p:extLst>
  </p:cSld>
  <p:clrMapOvr>
    <a:masterClrMapping/>
  </p:clrMapOvr>
  <p:transition>
    <p:zo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658605"/>
      </p:ext>
    </p:extLst>
  </p:cSld>
  <p:clrMapOvr>
    <a:masterClrMapping/>
  </p:clrMapOvr>
  <p:transition>
    <p:zo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50704"/>
      </p:ext>
    </p:extLst>
  </p:cSld>
  <p:clrMapOvr>
    <a:masterClrMapping/>
  </p:clrMapOvr>
  <p:transition>
    <p:zo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503467"/>
      </p:ext>
    </p:extLst>
  </p:cSld>
  <p:clrMapOvr>
    <a:masterClrMapping/>
  </p:clrMapOvr>
  <p:transition>
    <p:zo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6059569"/>
      </p:ext>
    </p:extLst>
  </p:cSld>
  <p:clrMapOvr>
    <a:masterClrMapping/>
  </p:clrMapOvr>
  <p:transition>
    <p:zo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8603283"/>
      </p:ext>
    </p:extLst>
  </p:cSld>
  <p:clrMapOvr>
    <a:masterClrMapping/>
  </p:clrMapOvr>
  <p:transition>
    <p:zo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3686085"/>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pPr>
                <a:defRPr/>
              </a:pPr>
              <a:t>‹#›</a:t>
            </a:fld>
            <a:endParaRPr lang="en-US"/>
          </a:p>
        </p:txBody>
      </p:sp>
    </p:spTree>
    <p:extLst>
      <p:ext uri="{BB962C8B-B14F-4D97-AF65-F5344CB8AC3E}">
        <p14:creationId xmlns:p14="http://schemas.microsoft.com/office/powerpoint/2010/main" val="740018333"/>
      </p:ext>
    </p:extLst>
  </p:cSld>
  <p:clrMapOvr>
    <a:masterClrMapping/>
  </p:clrMapOvr>
  <p:transition>
    <p:zo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199310"/>
      </p:ext>
    </p:extLst>
  </p:cSld>
  <p:clrMapOvr>
    <a:masterClrMapping/>
  </p:clrMapOvr>
  <p:transition>
    <p:zo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4105650"/>
      </p:ext>
    </p:extLst>
  </p:cSld>
  <p:clrMapOvr>
    <a:masterClrMapping/>
  </p:clrMapOvr>
  <p:transition>
    <p:zo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592119"/>
      </p:ext>
    </p:extLst>
  </p:cSld>
  <p:clrMapOvr>
    <a:masterClrMapping/>
  </p:clrMapOvr>
  <p:transition>
    <p:zo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3239423"/>
      </p:ext>
    </p:extLst>
  </p:cSld>
  <p:clrMapOvr>
    <a:masterClrMapping/>
  </p:clrMapOvr>
  <p:transition>
    <p:zo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9219001"/>
      </p:ext>
    </p:extLst>
  </p:cSld>
  <p:clrMapOvr>
    <a:masterClrMapping/>
  </p:clrMapOvr>
  <p:transition>
    <p:zo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07239"/>
      </p:ext>
    </p:extLst>
  </p:cSld>
  <p:clrMapOvr>
    <a:masterClrMapping/>
  </p:clrMapOvr>
  <p:transition>
    <p:zo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2115160"/>
      </p:ext>
    </p:extLst>
  </p:cSld>
  <p:clrMapOvr>
    <a:masterClrMapping/>
  </p:clrMapOvr>
  <p:transition>
    <p:zo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246200"/>
      </p:ext>
    </p:extLst>
  </p:cSld>
  <p:clrMapOvr>
    <a:masterClrMapping/>
  </p:clrMapOvr>
  <p:transition>
    <p:zo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1238166"/>
      </p:ext>
    </p:extLst>
  </p:cSld>
  <p:clrMapOvr>
    <a:masterClrMapping/>
  </p:clrMapOvr>
  <p:transition>
    <p:zo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750387"/>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590672"/>
      </p:ext>
    </p:extLst>
  </p:cSld>
  <p:clrMapOvr>
    <a:masterClrMapping/>
  </p:clrMapOvr>
  <p:transition>
    <p:zo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972239"/>
      </p:ext>
    </p:extLst>
  </p:cSld>
  <p:clrMapOvr>
    <a:masterClrMapping/>
  </p:clrMapOvr>
  <p:transition>
    <p:zo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585324"/>
      </p:ext>
    </p:extLst>
  </p:cSld>
  <p:clrMapOvr>
    <a:masterClrMapping/>
  </p:clrMapOvr>
  <p:transition>
    <p:zo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2009451"/>
      </p:ext>
    </p:extLst>
  </p:cSld>
  <p:clrMapOvr>
    <a:masterClrMapping/>
  </p:clrMapOvr>
  <p:transition>
    <p:zo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836106"/>
      </p:ext>
    </p:extLst>
  </p:cSld>
  <p:clrMapOvr>
    <a:masterClrMapping/>
  </p:clrMapOvr>
  <p:transition>
    <p:zo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570657"/>
      </p:ext>
    </p:extLst>
  </p:cSld>
  <p:clrMapOvr>
    <a:masterClrMapping/>
  </p:clrMapOvr>
  <p:transition>
    <p:zo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4304271"/>
      </p:ext>
    </p:extLst>
  </p:cSld>
  <p:clrMapOvr>
    <a:masterClrMapping/>
  </p:clrMapOvr>
  <p:transition>
    <p:zo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7D608E44-29B1-4D74-BAF6-78788995ED4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861072573"/>
      </p:ext>
    </p:extLst>
  </p:cSld>
  <p:clrMapOvr>
    <a:masterClrMapping/>
  </p:clrMapOvr>
  <p:transition>
    <p:zo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061CD78-C027-4785-936C-D1242555BA9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89071392"/>
      </p:ext>
    </p:extLst>
  </p:cSld>
  <p:clrMapOvr>
    <a:masterClrMapping/>
  </p:clrMapOvr>
  <p:transition>
    <p:zo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234B59DB-1C8E-4916-9C29-151AB4EEA2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375632141"/>
      </p:ext>
    </p:extLst>
  </p:cSld>
  <p:clrMapOvr>
    <a:masterClrMapping/>
  </p:clrMapOvr>
  <p:transition>
    <p:zo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5567F53-52D7-4060-9BAE-626CB0D5A0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66833665"/>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51720"/>
      </p:ext>
    </p:extLst>
  </p:cSld>
  <p:clrMapOvr>
    <a:masterClrMapping/>
  </p:clrMapOvr>
  <p:transition>
    <p:zo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E229981-F3A6-42EC-A897-AF59E31F34F5}"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192306760"/>
      </p:ext>
    </p:extLst>
  </p:cSld>
  <p:clrMapOvr>
    <a:masterClrMapping/>
  </p:clrMapOvr>
  <p:transition>
    <p:zo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F8FA61-55F7-4000-AC0F-EB304567263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326799964"/>
      </p:ext>
    </p:extLst>
  </p:cSld>
  <p:clrMapOvr>
    <a:masterClrMapping/>
  </p:clrMapOvr>
  <p:transition>
    <p:zo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8E8CF57-255A-4BA2-8FAF-66BD41C7100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49282879"/>
      </p:ext>
    </p:extLst>
  </p:cSld>
  <p:clrMapOvr>
    <a:masterClrMapping/>
  </p:clrMapOvr>
  <p:transition>
    <p:zo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F9F1B35-85B8-4D70-BCFA-AB49CBD376C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22347812"/>
      </p:ext>
    </p:extLst>
  </p:cSld>
  <p:clrMapOvr>
    <a:masterClrMapping/>
  </p:clrMapOvr>
  <p:transition>
    <p:zo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69ED0E7-5789-44F5-B31A-047E71C03A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74567871"/>
      </p:ext>
    </p:extLst>
  </p:cSld>
  <p:clrMapOvr>
    <a:masterClrMapping/>
  </p:clrMapOvr>
  <p:transition>
    <p:zo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18D392-EE71-41FA-B2F7-6CF81CBF7DA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21191434"/>
      </p:ext>
    </p:extLst>
  </p:cSld>
  <p:clrMapOvr>
    <a:masterClrMapping/>
  </p:clrMapOvr>
  <p:transition>
    <p:zo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A90CBCA-51BF-4F2C-B0E2-37F1EA8F5F0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15812666"/>
      </p:ext>
    </p:extLst>
  </p:cSld>
  <p:clrMapOvr>
    <a:masterClrMapping/>
  </p:clrMapOvr>
  <p:transition>
    <p:zo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CAAF05E-3BD7-4E3F-8982-36B9CF97E71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33315363"/>
      </p:ext>
    </p:extLst>
  </p:cSld>
  <p:clrMapOvr>
    <a:masterClrMapping/>
  </p:clrMapOvr>
  <p:transition>
    <p:zo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389543F-69A1-4DDF-B042-E10C046C557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533387482"/>
      </p:ext>
    </p:extLst>
  </p:cSld>
  <p:clrMapOvr>
    <a:masterClrMapping/>
  </p:clrMapOvr>
  <p:transition>
    <p:zo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32147C1-A924-4395-B5C7-AB1AA38480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077800971"/>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360211"/>
      </p:ext>
    </p:extLst>
  </p:cSld>
  <p:clrMapOvr>
    <a:masterClrMapping/>
  </p:clrMapOvr>
  <p:transition>
    <p:zo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C71FCF9A-FAC3-4326-B0CB-6F1BC6DFC2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80704988"/>
      </p:ext>
    </p:extLst>
  </p:cSld>
  <p:clrMapOvr>
    <a:masterClrMapping/>
  </p:clrMapOvr>
  <p:transition>
    <p:zo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7D608E44-29B1-4D74-BAF6-78788995ED4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4001628991"/>
      </p:ext>
    </p:extLst>
  </p:cSld>
  <p:clrMapOvr>
    <a:masterClrMapping/>
  </p:clrMapOvr>
  <p:transition>
    <p:zo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061CD78-C027-4785-936C-D1242555BA9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02777697"/>
      </p:ext>
    </p:extLst>
  </p:cSld>
  <p:clrMapOvr>
    <a:masterClrMapping/>
  </p:clrMapOvr>
  <p:transition>
    <p:zo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234B59DB-1C8E-4916-9C29-151AB4EEA2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63021654"/>
      </p:ext>
    </p:extLst>
  </p:cSld>
  <p:clrMapOvr>
    <a:masterClrMapping/>
  </p:clrMapOvr>
  <p:transition>
    <p:zo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5567F53-52D7-4060-9BAE-626CB0D5A0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22014236"/>
      </p:ext>
    </p:extLst>
  </p:cSld>
  <p:clrMapOvr>
    <a:masterClrMapping/>
  </p:clrMapOvr>
  <p:transition>
    <p:zo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E229981-F3A6-42EC-A897-AF59E31F34F5}"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4153979763"/>
      </p:ext>
    </p:extLst>
  </p:cSld>
  <p:clrMapOvr>
    <a:masterClrMapping/>
  </p:clrMapOvr>
  <p:transition>
    <p:zo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F8FA61-55F7-4000-AC0F-EB304567263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464779690"/>
      </p:ext>
    </p:extLst>
  </p:cSld>
  <p:clrMapOvr>
    <a:masterClrMapping/>
  </p:clrMapOvr>
  <p:transition>
    <p:zo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8E8CF57-255A-4BA2-8FAF-66BD41C7100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12583754"/>
      </p:ext>
    </p:extLst>
  </p:cSld>
  <p:clrMapOvr>
    <a:masterClrMapping/>
  </p:clrMapOvr>
  <p:transition>
    <p:zo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F9F1B35-85B8-4D70-BCFA-AB49CBD376C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49488326"/>
      </p:ext>
    </p:extLst>
  </p:cSld>
  <p:clrMapOvr>
    <a:masterClrMapping/>
  </p:clrMapOvr>
  <p:transition>
    <p:zo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69ED0E7-5789-44F5-B31A-047E71C03A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00730415"/>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7269562"/>
      </p:ext>
    </p:extLst>
  </p:cSld>
  <p:clrMapOvr>
    <a:masterClrMapping/>
  </p:clrMapOvr>
  <p:transition>
    <p:zo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18D392-EE71-41FA-B2F7-6CF81CBF7DA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373580483"/>
      </p:ext>
    </p:extLst>
  </p:cSld>
  <p:clrMapOvr>
    <a:masterClrMapping/>
  </p:clrMapOvr>
  <p:transition>
    <p:zo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A90CBCA-51BF-4F2C-B0E2-37F1EA8F5F0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62154489"/>
      </p:ext>
    </p:extLst>
  </p:cSld>
  <p:clrMapOvr>
    <a:masterClrMapping/>
  </p:clrMapOvr>
  <p:transition>
    <p:zo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CAAF05E-3BD7-4E3F-8982-36B9CF97E71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92996217"/>
      </p:ext>
    </p:extLst>
  </p:cSld>
  <p:clrMapOvr>
    <a:masterClrMapping/>
  </p:clrMapOvr>
  <p:transition>
    <p:zo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389543F-69A1-4DDF-B042-E10C046C557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47199939"/>
      </p:ext>
    </p:extLst>
  </p:cSld>
  <p:clrMapOvr>
    <a:masterClrMapping/>
  </p:clrMapOvr>
  <p:transition>
    <p:zo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32147C1-A924-4395-B5C7-AB1AA38480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38758303"/>
      </p:ext>
    </p:extLst>
  </p:cSld>
  <p:clrMapOvr>
    <a:masterClrMapping/>
  </p:clrMapOvr>
  <p:transition>
    <p:zo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C71FCF9A-FAC3-4326-B0CB-6F1BC6DFC2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09223635"/>
      </p:ext>
    </p:extLst>
  </p:cSld>
  <p:clrMapOvr>
    <a:masterClrMapping/>
  </p:clrMapOvr>
  <p:transition>
    <p:zo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3518545"/>
      </p:ext>
    </p:extLst>
  </p:cSld>
  <p:clrMapOvr>
    <a:masterClrMapping/>
  </p:clrMapOvr>
  <p:transition>
    <p:zo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473716"/>
      </p:ext>
    </p:extLst>
  </p:cSld>
  <p:clrMapOvr>
    <a:masterClrMapping/>
  </p:clrMapOvr>
  <p:transition>
    <p:zo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944361"/>
      </p:ext>
    </p:extLst>
  </p:cSld>
  <p:clrMapOvr>
    <a:masterClrMapping/>
  </p:clrMapOvr>
  <p:transition>
    <p:zo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77190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pPr>
                <a:defRPr/>
              </a:pPr>
              <a:t>‹#›</a:t>
            </a:fld>
            <a:endParaRPr lang="en-US"/>
          </a:p>
        </p:txBody>
      </p:sp>
    </p:spTree>
    <p:extLst>
      <p:ext uri="{BB962C8B-B14F-4D97-AF65-F5344CB8AC3E}">
        <p14:creationId xmlns:p14="http://schemas.microsoft.com/office/powerpoint/2010/main" val="233623991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7582693"/>
      </p:ext>
    </p:extLst>
  </p:cSld>
  <p:clrMapOvr>
    <a:masterClrMapping/>
  </p:clrMapOvr>
  <p:transition>
    <p:zo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0254409"/>
      </p:ext>
    </p:extLst>
  </p:cSld>
  <p:clrMapOvr>
    <a:masterClrMapping/>
  </p:clrMapOvr>
  <p:transition>
    <p:zo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7981507"/>
      </p:ext>
    </p:extLst>
  </p:cSld>
  <p:clrMapOvr>
    <a:masterClrMapping/>
  </p:clrMapOvr>
  <p:transition>
    <p:zo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204299"/>
      </p:ext>
    </p:extLst>
  </p:cSld>
  <p:clrMapOvr>
    <a:masterClrMapping/>
  </p:clrMapOvr>
  <p:transition>
    <p:zo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630747"/>
      </p:ext>
    </p:extLst>
  </p:cSld>
  <p:clrMapOvr>
    <a:masterClrMapping/>
  </p:clrMapOvr>
  <p:transition>
    <p:zo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59516"/>
      </p:ext>
    </p:extLst>
  </p:cSld>
  <p:clrMapOvr>
    <a:masterClrMapping/>
  </p:clrMapOvr>
  <p:transition>
    <p:zo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156065"/>
      </p:ext>
    </p:extLst>
  </p:cSld>
  <p:clrMapOvr>
    <a:masterClrMapping/>
  </p:clrMapOvr>
  <p:transition>
    <p:zo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94337"/>
      </p:ext>
    </p:extLst>
  </p:cSld>
  <p:clrMapOvr>
    <a:masterClrMapping/>
  </p:clrMapOvr>
  <p:transition>
    <p:zo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006886"/>
      </p:ext>
    </p:extLst>
  </p:cSld>
  <p:clrMapOvr>
    <a:masterClrMapping/>
  </p:clrMapOvr>
  <p:transition>
    <p:zo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582352"/>
      </p:ext>
    </p:extLst>
  </p:cSld>
  <p:clrMapOvr>
    <a:masterClrMapping/>
  </p:clrMapOvr>
  <p:transition>
    <p:zo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2882629"/>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996653"/>
      </p:ext>
    </p:extLst>
  </p:cSld>
  <p:clrMapOvr>
    <a:masterClrMapping/>
  </p:clrMapOvr>
  <p:transition>
    <p:zo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9730685"/>
      </p:ext>
    </p:extLst>
  </p:cSld>
  <p:clrMapOvr>
    <a:masterClrMapping/>
  </p:clrMapOvr>
  <p:transition>
    <p:zo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1428306"/>
      </p:ext>
    </p:extLst>
  </p:cSld>
  <p:clrMapOvr>
    <a:masterClrMapping/>
  </p:clrMapOvr>
  <p:transition>
    <p:zo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4201633"/>
      </p:ext>
    </p:extLst>
  </p:cSld>
  <p:clrMapOvr>
    <a:masterClrMapping/>
  </p:clrMapOvr>
  <p:transition>
    <p:zo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9811028"/>
      </p:ext>
    </p:extLst>
  </p:cSld>
  <p:clrMapOvr>
    <a:masterClrMapping/>
  </p:clrMapOvr>
  <p:transition>
    <p:zo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45690"/>
      </p:ext>
    </p:extLst>
  </p:cSld>
  <p:clrMapOvr>
    <a:masterClrMapping/>
  </p:clrMapOvr>
  <p:transition>
    <p:zo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123003"/>
      </p:ext>
    </p:extLst>
  </p:cSld>
  <p:clrMapOvr>
    <a:masterClrMapping/>
  </p:clrMapOvr>
  <p:transition>
    <p:zo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159538"/>
      </p:ext>
    </p:extLst>
  </p:cSld>
  <p:clrMapOvr>
    <a:masterClrMapping/>
  </p:clrMapOvr>
  <p:transition>
    <p:zo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3889992"/>
      </p:ext>
    </p:extLst>
  </p:cSld>
  <p:clrMapOvr>
    <a:masterClrMapping/>
  </p:clrMapOvr>
  <p:transition>
    <p:zo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961413"/>
      </p:ext>
    </p:extLst>
  </p:cSld>
  <p:clrMapOvr>
    <a:masterClrMapping/>
  </p:clrMapOvr>
  <p:transition>
    <p:zo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6115422"/>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613569"/>
      </p:ext>
    </p:extLst>
  </p:cSld>
  <p:clrMapOvr>
    <a:masterClrMapping/>
  </p:clrMapOvr>
  <p:transition>
    <p:zo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946984"/>
      </p:ext>
    </p:extLst>
  </p:cSld>
  <p:clrMapOvr>
    <a:masterClrMapping/>
  </p:clrMapOvr>
  <p:transition>
    <p:zo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312831"/>
      </p:ext>
    </p:extLst>
  </p:cSld>
  <p:clrMapOvr>
    <a:masterClrMapping/>
  </p:clrMapOvr>
  <p:transition>
    <p:zo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1064224"/>
      </p:ext>
    </p:extLst>
  </p:cSld>
  <p:clrMapOvr>
    <a:masterClrMapping/>
  </p:clrMapOvr>
  <p:transition>
    <p:zo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3594203"/>
      </p:ext>
    </p:extLst>
  </p:cSld>
  <p:clrMapOvr>
    <a:masterClrMapping/>
  </p:clrMapOvr>
  <p:transition>
    <p:zo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930451"/>
      </p:ext>
    </p:extLst>
  </p:cSld>
  <p:clrMapOvr>
    <a:masterClrMapping/>
  </p:clrMapOvr>
  <p:transition>
    <p:zo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7368322"/>
      </p:ext>
    </p:extLst>
  </p:cSld>
  <p:clrMapOvr>
    <a:masterClrMapping/>
  </p:clrMapOvr>
  <p:transition>
    <p:zo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798383087"/>
      </p:ext>
    </p:extLst>
  </p:cSld>
  <p:clrMapOvr>
    <a:masterClrMapping/>
  </p:clrMapOvr>
  <p:transition>
    <p:zo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20766948"/>
      </p:ext>
    </p:extLst>
  </p:cSld>
  <p:clrMapOvr>
    <a:masterClrMapping/>
  </p:clrMapOvr>
  <p:transition>
    <p:zo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05484175"/>
      </p:ext>
    </p:extLst>
  </p:cSld>
  <p:clrMapOvr>
    <a:masterClrMapping/>
  </p:clrMapOvr>
  <p:transition>
    <p:zo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07853033"/>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758167"/>
      </p:ext>
    </p:extLst>
  </p:cSld>
  <p:clrMapOvr>
    <a:masterClrMapping/>
  </p:clrMapOvr>
  <p:transition>
    <p:zo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769128529"/>
      </p:ext>
    </p:extLst>
  </p:cSld>
  <p:clrMapOvr>
    <a:masterClrMapping/>
  </p:clrMapOvr>
  <p:transition>
    <p:zo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167875960"/>
      </p:ext>
    </p:extLst>
  </p:cSld>
  <p:clrMapOvr>
    <a:masterClrMapping/>
  </p:clrMapOvr>
  <p:transition>
    <p:zo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589557575"/>
      </p:ext>
    </p:extLst>
  </p:cSld>
  <p:clrMapOvr>
    <a:masterClrMapping/>
  </p:clrMapOvr>
  <p:transition>
    <p:zo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22299377"/>
      </p:ext>
    </p:extLst>
  </p:cSld>
  <p:clrMapOvr>
    <a:masterClrMapping/>
  </p:clrMapOvr>
  <p:transition>
    <p:zo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63484040"/>
      </p:ext>
    </p:extLst>
  </p:cSld>
  <p:clrMapOvr>
    <a:masterClrMapping/>
  </p:clrMapOvr>
  <p:transition>
    <p:zo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49283129"/>
      </p:ext>
    </p:extLst>
  </p:cSld>
  <p:clrMapOvr>
    <a:masterClrMapping/>
  </p:clrMapOvr>
  <p:transition>
    <p:zo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38728953"/>
      </p:ext>
    </p:extLst>
  </p:cSld>
  <p:clrMapOvr>
    <a:masterClrMapping/>
  </p:clrMapOvr>
  <p:transition>
    <p:zo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BC492E4-FB95-4FFC-A875-1E1490C55CB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23956936"/>
      </p:ext>
    </p:extLst>
  </p:cSld>
  <p:clrMapOvr>
    <a:masterClrMapping/>
  </p:clrMapOvr>
  <p:transition>
    <p:zo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BA96AA3-D624-45D7-9E16-B208AFB1914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18793724"/>
      </p:ext>
    </p:extLst>
  </p:cSld>
  <p:clrMapOvr>
    <a:masterClrMapping/>
  </p:clrMapOvr>
  <p:transition>
    <p:zo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ECDCFB90-F93D-4491-BE7C-FD1AB62214B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75071845"/>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364933"/>
      </p:ext>
    </p:extLst>
  </p:cSld>
  <p:clrMapOvr>
    <a:masterClrMapping/>
  </p:clrMapOvr>
  <p:transition>
    <p:zo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B6E618-D1CE-4CAA-BC74-A696918F350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4402644"/>
      </p:ext>
    </p:extLst>
  </p:cSld>
  <p:clrMapOvr>
    <a:masterClrMapping/>
  </p:clrMapOvr>
  <p:transition>
    <p:zo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57626050"/>
      </p:ext>
    </p:extLst>
  </p:cSld>
  <p:clrMapOvr>
    <a:masterClrMapping/>
  </p:clrMapOvr>
  <p:transition>
    <p:zo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942902761"/>
      </p:ext>
    </p:extLst>
  </p:cSld>
  <p:clrMapOvr>
    <a:masterClrMapping/>
  </p:clrMapOvr>
  <p:transition>
    <p:zo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913622"/>
      </p:ext>
    </p:extLst>
  </p:cSld>
  <p:clrMapOvr>
    <a:masterClrMapping/>
  </p:clrMapOvr>
  <p:transition>
    <p:zo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080863400"/>
      </p:ext>
    </p:extLst>
  </p:cSld>
  <p:clrMapOvr>
    <a:masterClrMapping/>
  </p:clrMapOvr>
  <p:transition>
    <p:zo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858520326"/>
      </p:ext>
    </p:extLst>
  </p:cSld>
  <p:clrMapOvr>
    <a:masterClrMapping/>
  </p:clrMapOvr>
  <p:transition>
    <p:zo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69273497"/>
      </p:ext>
    </p:extLst>
  </p:cSld>
  <p:clrMapOvr>
    <a:masterClrMapping/>
  </p:clrMapOvr>
  <p:transition>
    <p:zo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35813735"/>
      </p:ext>
    </p:extLst>
  </p:cSld>
  <p:clrMapOvr>
    <a:masterClrMapping/>
  </p:clrMapOvr>
  <p:transition>
    <p:zo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80597471"/>
      </p:ext>
    </p:extLst>
  </p:cSld>
  <p:clrMapOvr>
    <a:masterClrMapping/>
  </p:clrMapOvr>
  <p:transition>
    <p:zo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56735956"/>
      </p:ext>
    </p:extLst>
  </p:cSld>
  <p:clrMapOvr>
    <a:masterClrMapping/>
  </p:clrMapOvr>
  <p:transition>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195166"/>
      </p:ext>
    </p:extLst>
  </p:cSld>
  <p:clrMapOvr>
    <a:masterClrMapping/>
  </p:clrMapOvr>
  <p:transition>
    <p:zo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19278166"/>
      </p:ext>
    </p:extLst>
  </p:cSld>
  <p:clrMapOvr>
    <a:masterClrMapping/>
  </p:clrMapOvr>
  <p:transition>
    <p:zo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9699233"/>
      </p:ext>
    </p:extLst>
  </p:cSld>
  <p:clrMapOvr>
    <a:masterClrMapping/>
  </p:clrMapOvr>
  <p:transition>
    <p:zo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BC492E4-FB95-4FFC-A875-1E1490C55CB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8882697"/>
      </p:ext>
    </p:extLst>
  </p:cSld>
  <p:clrMapOvr>
    <a:masterClrMapping/>
  </p:clrMapOvr>
  <p:transition>
    <p:zo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BA96AA3-D624-45D7-9E16-B208AFB1914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11809429"/>
      </p:ext>
    </p:extLst>
  </p:cSld>
  <p:clrMapOvr>
    <a:masterClrMapping/>
  </p:clrMapOvr>
  <p:transition>
    <p:zo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ECDCFB90-F93D-4491-BE7C-FD1AB62214B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85112815"/>
      </p:ext>
    </p:extLst>
  </p:cSld>
  <p:clrMapOvr>
    <a:masterClrMapping/>
  </p:clrMapOvr>
  <p:transition>
    <p:zo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B6E618-D1CE-4CAA-BC74-A696918F350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690873342"/>
      </p:ext>
    </p:extLst>
  </p:cSld>
  <p:clrMapOvr>
    <a:masterClrMapping/>
  </p:clrMapOvr>
  <p:transition>
    <p:zo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284709050"/>
      </p:ext>
    </p:extLst>
  </p:cSld>
  <p:clrMapOvr>
    <a:masterClrMapping/>
  </p:clrMapOvr>
  <p:transition>
    <p:zo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57568250"/>
      </p:ext>
    </p:extLst>
  </p:cSld>
  <p:clrMapOvr>
    <a:masterClrMapping/>
  </p:clrMapOvr>
  <p:transition>
    <p:zo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88198366"/>
      </p:ext>
    </p:extLst>
  </p:cSld>
  <p:clrMapOvr>
    <a:masterClrMapping/>
  </p:clrMapOvr>
  <p:transition>
    <p:zo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99793557"/>
      </p:ext>
    </p:extLst>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086859"/>
      </p:ext>
    </p:extLst>
  </p:cSld>
  <p:clrMapOvr>
    <a:masterClrMapping/>
  </p:clrMapOvr>
  <p:transition>
    <p:zo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3478577667"/>
      </p:ext>
    </p:extLst>
  </p:cSld>
  <p:clrMapOvr>
    <a:masterClrMapping/>
  </p:clrMapOvr>
  <p:transition>
    <p:zo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455077101"/>
      </p:ext>
    </p:extLst>
  </p:cSld>
  <p:clrMapOvr>
    <a:masterClrMapping/>
  </p:clrMapOvr>
  <p:transition>
    <p:zo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532823966"/>
      </p:ext>
    </p:extLst>
  </p:cSld>
  <p:clrMapOvr>
    <a:masterClrMapping/>
  </p:clrMapOvr>
  <p:transition>
    <p:zo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722261"/>
      </p:ext>
    </p:extLst>
  </p:cSld>
  <p:clrMapOvr>
    <a:masterClrMapping/>
  </p:clrMapOvr>
  <p:transition>
    <p:zo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03673623"/>
      </p:ext>
    </p:extLst>
  </p:cSld>
  <p:clrMapOvr>
    <a:masterClrMapping/>
  </p:clrMapOvr>
  <p:transition>
    <p:zo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17263919"/>
      </p:ext>
    </p:extLst>
  </p:cSld>
  <p:clrMapOvr>
    <a:masterClrMapping/>
  </p:clrMapOvr>
  <p:transition>
    <p:zoom/>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30557973"/>
      </p:ext>
    </p:extLst>
  </p:cSld>
  <p:clrMapOvr>
    <a:masterClrMapping/>
  </p:clrMapOvr>
  <p:transition>
    <p:zoom/>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BC492E4-FB95-4FFC-A875-1E1490C55CB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84340335"/>
      </p:ext>
    </p:extLst>
  </p:cSld>
  <p:clrMapOvr>
    <a:masterClrMapping/>
  </p:clrMapOvr>
  <p:transition>
    <p:zoom/>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BA96AA3-D624-45D7-9E16-B208AFB1914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85619695"/>
      </p:ext>
    </p:extLst>
  </p:cSld>
  <p:clrMapOvr>
    <a:masterClrMapping/>
  </p:clrMapOvr>
  <p:transition>
    <p:zoom/>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ECDCFB90-F93D-4491-BE7C-FD1AB62214B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67271718"/>
      </p:ext>
    </p:extLst>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299764"/>
      </p:ext>
    </p:extLst>
  </p:cSld>
  <p:clrMapOvr>
    <a:masterClrMapping/>
  </p:clrMapOvr>
  <p:transition>
    <p:zo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B6E618-D1CE-4CAA-BC74-A696918F350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93500144"/>
      </p:ext>
    </p:extLst>
  </p:cSld>
  <p:clrMapOvr>
    <a:masterClrMapping/>
  </p:clrMapOvr>
  <p:transition>
    <p:zoom/>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3309529"/>
      </p:ext>
    </p:extLst>
  </p:cSld>
  <p:clrMapOvr>
    <a:masterClrMapping/>
  </p:clrMapOvr>
  <p:transition>
    <p:zoom/>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618787"/>
      </p:ext>
    </p:extLst>
  </p:cSld>
  <p:clrMapOvr>
    <a:masterClrMapping/>
  </p:clrMapOvr>
  <p:transition>
    <p:zoom/>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3142082"/>
      </p:ext>
    </p:extLst>
  </p:cSld>
  <p:clrMapOvr>
    <a:masterClrMapping/>
  </p:clrMapOvr>
  <p:transition>
    <p:zoom/>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0656190"/>
      </p:ext>
    </p:extLst>
  </p:cSld>
  <p:clrMapOvr>
    <a:masterClrMapping/>
  </p:clrMapOvr>
  <p:transition>
    <p:zoom/>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310668"/>
      </p:ext>
    </p:extLst>
  </p:cSld>
  <p:clrMapOvr>
    <a:masterClrMapping/>
  </p:clrMapOvr>
  <p:transition>
    <p:zoom/>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867758"/>
      </p:ext>
    </p:extLst>
  </p:cSld>
  <p:clrMapOvr>
    <a:masterClrMapping/>
  </p:clrMapOvr>
  <p:transition>
    <p:zoom/>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863877"/>
      </p:ext>
    </p:extLst>
  </p:cSld>
  <p:clrMapOvr>
    <a:masterClrMapping/>
  </p:clrMapOvr>
  <p:transition>
    <p:zoom/>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032564"/>
      </p:ext>
    </p:extLst>
  </p:cSld>
  <p:clrMapOvr>
    <a:masterClrMapping/>
  </p:clrMapOvr>
  <p:transition>
    <p:zo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2204296"/>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389994"/>
      </p:ext>
    </p:extLst>
  </p:cSld>
  <p:clrMapOvr>
    <a:masterClrMapping/>
  </p:clrMapOvr>
  <p:transition>
    <p:zo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6870443"/>
      </p:ext>
    </p:extLst>
  </p:cSld>
  <p:clrMapOvr>
    <a:masterClrMapping/>
  </p:clrMapOvr>
  <p:transition>
    <p:zo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931472"/>
      </p:ext>
    </p:extLst>
  </p:cSld>
  <p:clrMapOvr>
    <a:masterClrMapping/>
  </p:clrMapOvr>
  <p:transition>
    <p:zo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6074377"/>
      </p:ext>
    </p:extLst>
  </p:cSld>
  <p:clrMapOvr>
    <a:masterClrMapping/>
  </p:clrMapOvr>
  <p:transition>
    <p:zo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897740"/>
      </p:ext>
    </p:extLst>
  </p:cSld>
  <p:clrMapOvr>
    <a:masterClrMapping/>
  </p:clrMapOvr>
  <p:transition>
    <p:zoom/>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4147748"/>
      </p:ext>
    </p:extLst>
  </p:cSld>
  <p:clrMapOvr>
    <a:masterClrMapping/>
  </p:clrMapOvr>
  <p:transition>
    <p:zoom/>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061229"/>
      </p:ext>
    </p:extLst>
  </p:cSld>
  <p:clrMapOvr>
    <a:masterClrMapping/>
  </p:clrMapOvr>
  <p:transition>
    <p:zoom/>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FE6B8B92-0EB1-41B7-80CB-BA42052C32DE}"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577646077"/>
      </p:ext>
    </p:extLst>
  </p:cSld>
  <p:clrMapOvr>
    <a:masterClrMapping/>
  </p:clrMapOvr>
  <p:transition>
    <p:zoom/>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4CB34377-2F24-48B6-9980-7F0010B833C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894913635"/>
      </p:ext>
    </p:extLst>
  </p:cSld>
  <p:clrMapOvr>
    <a:masterClrMapping/>
  </p:clrMapOvr>
  <p:transition>
    <p:zoom/>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A5D7139A-DA49-4AD8-A005-48FE16E77A7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27800641"/>
      </p:ext>
    </p:extLst>
  </p:cSld>
  <p:clrMapOvr>
    <a:masterClrMapping/>
  </p:clrMapOvr>
  <p:transition>
    <p:zoom/>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09C7AE7-D940-4C13-B623-A47861CA2B2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42782454"/>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270928"/>
      </p:ext>
    </p:extLst>
  </p:cSld>
  <p:clrMapOvr>
    <a:masterClrMapping/>
  </p:clrMapOvr>
  <p:transition>
    <p:zo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95C6A7B0-DC85-4F75-BCB5-6AF4B88E10F7}"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804421111"/>
      </p:ext>
    </p:extLst>
  </p:cSld>
  <p:clrMapOvr>
    <a:masterClrMapping/>
  </p:clrMapOvr>
  <p:transition>
    <p:zo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56881094-86C4-41B7-B061-FB817104472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406027890"/>
      </p:ext>
    </p:extLst>
  </p:cSld>
  <p:clrMapOvr>
    <a:masterClrMapping/>
  </p:clrMapOvr>
  <p:transition>
    <p:zo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FB450775-B233-4543-B7C2-81AD048C74F5}"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44890576"/>
      </p:ext>
    </p:extLst>
  </p:cSld>
  <p:clrMapOvr>
    <a:masterClrMapping/>
  </p:clrMapOvr>
  <p:transition>
    <p:zo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E0D23DD-1CF6-4F59-B051-2AA2E19EDF2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564758354"/>
      </p:ext>
    </p:extLst>
  </p:cSld>
  <p:clrMapOvr>
    <a:masterClrMapping/>
  </p:clrMapOvr>
  <p:transition>
    <p:zo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C9FEC9B-2462-440B-9D8D-D5296BDEEDC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540320801"/>
      </p:ext>
    </p:extLst>
  </p:cSld>
  <p:clrMapOvr>
    <a:masterClrMapping/>
  </p:clrMapOvr>
  <p:transition>
    <p:zo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6B8BD5AC-F637-437F-BB53-1F7E2DF4080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045481138"/>
      </p:ext>
    </p:extLst>
  </p:cSld>
  <p:clrMapOvr>
    <a:masterClrMapping/>
  </p:clrMapOvr>
  <p:transition>
    <p:zo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891BFDF4-AA66-47B7-91F6-AECF31CD5022}"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10975767"/>
      </p:ext>
    </p:extLst>
  </p:cSld>
  <p:clrMapOvr>
    <a:masterClrMapping/>
  </p:clrMapOvr>
  <p:transition>
    <p:zo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1BC492E4-FB95-4FFC-A875-1E1490C55CB3}"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24202053"/>
      </p:ext>
    </p:extLst>
  </p:cSld>
  <p:clrMapOvr>
    <a:masterClrMapping/>
  </p:clrMapOvr>
  <p:transition>
    <p:zo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FBA96AA3-D624-45D7-9E16-B208AFB1914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319589131"/>
      </p:ext>
    </p:extLst>
  </p:cSld>
  <p:clrMapOvr>
    <a:masterClrMapping/>
  </p:clrMapOvr>
  <p:transition>
    <p:zo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ECDCFB90-F93D-4491-BE7C-FD1AB62214B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51861806"/>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pPr>
                <a:defRPr/>
              </a:pPr>
              <a:t>‹#›</a:t>
            </a:fld>
            <a:endParaRPr lang="en-US"/>
          </a:p>
        </p:txBody>
      </p:sp>
    </p:spTree>
    <p:extLst>
      <p:ext uri="{BB962C8B-B14F-4D97-AF65-F5344CB8AC3E}">
        <p14:creationId xmlns:p14="http://schemas.microsoft.com/office/powerpoint/2010/main" val="505103633"/>
      </p:ext>
    </p:extLst>
  </p:cSld>
  <p:clrMapOvr>
    <a:masterClrMapping/>
  </p:clrMapOvr>
  <p:transition>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2249001"/>
      </p:ext>
    </p:extLst>
  </p:cSld>
  <p:clrMapOvr>
    <a:masterClrMapping/>
  </p:clrMapOvr>
  <p:transition>
    <p:zo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B6E618-D1CE-4CAA-BC74-A696918F3507}"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34162976"/>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430355"/>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65678"/>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543491"/>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922126"/>
      </p:ext>
    </p:extLst>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179395"/>
      </p:ext>
    </p:extLst>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312570"/>
      </p:ext>
    </p:extLst>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610294"/>
      </p:ext>
    </p:extLst>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3195127"/>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2938180"/>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pPr>
                <a:defRPr/>
              </a:pPr>
              <a:t>‹#›</a:t>
            </a:fld>
            <a:endParaRPr lang="en-US"/>
          </a:p>
        </p:txBody>
      </p:sp>
    </p:spTree>
    <p:extLst>
      <p:ext uri="{BB962C8B-B14F-4D97-AF65-F5344CB8AC3E}">
        <p14:creationId xmlns:p14="http://schemas.microsoft.com/office/powerpoint/2010/main" val="1040932109"/>
      </p:ext>
    </p:extLst>
  </p:cSld>
  <p:clrMapOvr>
    <a:masterClrMapping/>
  </p:clrMapOvr>
  <p:transition>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5762794"/>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056999"/>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9862528"/>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438011"/>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207556"/>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8260323"/>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476934"/>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8427159"/>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4010014"/>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3736595"/>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pPr>
                <a:defRPr/>
              </a:pPr>
              <a:t>‹#›</a:t>
            </a:fld>
            <a:endParaRPr lang="en-US"/>
          </a:p>
        </p:txBody>
      </p:sp>
    </p:spTree>
    <p:extLst>
      <p:ext uri="{BB962C8B-B14F-4D97-AF65-F5344CB8AC3E}">
        <p14:creationId xmlns:p14="http://schemas.microsoft.com/office/powerpoint/2010/main" val="3279254741"/>
      </p:ext>
    </p:extLst>
  </p:cSld>
  <p:clrMapOvr>
    <a:masterClrMapping/>
  </p:clrMapOvr>
  <p:transition>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3093703"/>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4236306"/>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7927"/>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383865"/>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946561"/>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794F78-E929-4381-B4A3-FB1900AC1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4080718"/>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86ECD-0BBA-41BE-B79F-727EA027A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259285"/>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F8F212-2723-4816-9B5B-9100A145D1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256585"/>
      </p:ext>
    </p:extLst>
  </p:cSld>
  <p:clrMapOvr>
    <a:masterClrMapping/>
  </p:clrMapOvr>
  <p:transition>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60AFA3B-39FA-4A8E-A32F-7B4A507F56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6413536"/>
      </p:ext>
    </p:extLst>
  </p:cSld>
  <p:clrMapOvr>
    <a:masterClrMapping/>
  </p:clrMapOvr>
  <p:transition>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86B5C4-01CE-4034-9BF8-7F25EC959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224069"/>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pPr>
                <a:defRPr/>
              </a:pPr>
              <a:t>‹#›</a:t>
            </a:fld>
            <a:endParaRPr lang="en-US"/>
          </a:p>
        </p:txBody>
      </p:sp>
    </p:spTree>
    <p:extLst>
      <p:ext uri="{BB962C8B-B14F-4D97-AF65-F5344CB8AC3E}">
        <p14:creationId xmlns:p14="http://schemas.microsoft.com/office/powerpoint/2010/main" val="3105666398"/>
      </p:ext>
    </p:extLst>
  </p:cSld>
  <p:clrMapOvr>
    <a:masterClrMapping/>
  </p:clrMapOvr>
  <p:transition>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2C123F-77B4-414B-9823-6ADD8B7F43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402469"/>
      </p:ext>
    </p:extLst>
  </p:cSld>
  <p:clrMapOvr>
    <a:masterClrMapping/>
  </p:clrMapOvr>
  <p:transition>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7D608E44-29B1-4D74-BAF6-78788995ED4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2631628038"/>
      </p:ext>
    </p:extLst>
  </p:cSld>
  <p:clrMapOvr>
    <a:masterClrMapping/>
  </p:clrMapOvr>
  <p:transition>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061CD78-C027-4785-936C-D1242555BA9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34309523"/>
      </p:ext>
    </p:extLst>
  </p:cSld>
  <p:clrMapOvr>
    <a:masterClrMapping/>
  </p:clrMapOvr>
  <p:transition>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234B59DB-1C8E-4916-9C29-151AB4EEA2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79798113"/>
      </p:ext>
    </p:extLst>
  </p:cSld>
  <p:clrMapOvr>
    <a:masterClrMapping/>
  </p:clrMapOvr>
  <p:transition>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5567F53-52D7-4060-9BAE-626CB0D5A0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111790168"/>
      </p:ext>
    </p:extLst>
  </p:cSld>
  <p:clrMapOvr>
    <a:masterClrMapping/>
  </p:clrMapOvr>
  <p:transition>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E229981-F3A6-42EC-A897-AF59E31F34F5}"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877145708"/>
      </p:ext>
    </p:extLst>
  </p:cSld>
  <p:clrMapOvr>
    <a:masterClrMapping/>
  </p:clrMapOvr>
  <p:transition>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F8FA61-55F7-4000-AC0F-EB304567263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7694117"/>
      </p:ext>
    </p:extLst>
  </p:cSld>
  <p:clrMapOvr>
    <a:masterClrMapping/>
  </p:clrMapOvr>
  <p:transition>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8E8CF57-255A-4BA2-8FAF-66BD41C7100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303878982"/>
      </p:ext>
    </p:extLst>
  </p:cSld>
  <p:clrMapOvr>
    <a:masterClrMapping/>
  </p:clrMapOvr>
  <p:transition>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F9F1B35-85B8-4D70-BCFA-AB49CBD376C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90894734"/>
      </p:ext>
    </p:extLst>
  </p:cSld>
  <p:clrMapOvr>
    <a:masterClrMapping/>
  </p:clrMapOvr>
  <p:transition>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69ED0E7-5789-44F5-B31A-047E71C03A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07727166"/>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pPr>
                <a:defRPr/>
              </a:pPr>
              <a:t>‹#›</a:t>
            </a:fld>
            <a:endParaRPr lang="en-US"/>
          </a:p>
        </p:txBody>
      </p:sp>
    </p:spTree>
    <p:extLst>
      <p:ext uri="{BB962C8B-B14F-4D97-AF65-F5344CB8AC3E}">
        <p14:creationId xmlns:p14="http://schemas.microsoft.com/office/powerpoint/2010/main" val="350749002"/>
      </p:ext>
    </p:extLst>
  </p:cSld>
  <p:clrMapOvr>
    <a:masterClrMapping/>
  </p:clrMapOvr>
  <p:transition>
    <p:zo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18D392-EE71-41FA-B2F7-6CF81CBF7DA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79632015"/>
      </p:ext>
    </p:extLst>
  </p:cSld>
  <p:clrMapOvr>
    <a:masterClrMapping/>
  </p:clrMapOvr>
  <p:transition>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A90CBCA-51BF-4F2C-B0E2-37F1EA8F5F0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170823788"/>
      </p:ext>
    </p:extLst>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CAAF05E-3BD7-4E3F-8982-36B9CF97E71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007129093"/>
      </p:ext>
    </p:extLst>
  </p:cSld>
  <p:clrMapOvr>
    <a:masterClrMapping/>
  </p:clrMapOvr>
  <p:transition>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389543F-69A1-4DDF-B042-E10C046C557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41332522"/>
      </p:ext>
    </p:extLst>
  </p:cSld>
  <p:clrMapOvr>
    <a:masterClrMapping/>
  </p:clrMapOvr>
  <p:transition>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32147C1-A924-4395-B5C7-AB1AA38480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15274784"/>
      </p:ext>
    </p:extLst>
  </p:cSld>
  <p:clrMapOvr>
    <a:masterClrMapping/>
  </p:clrMapOvr>
  <p:transition>
    <p:zo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C71FCF9A-FAC3-4326-B0CB-6F1BC6DFC2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636379829"/>
      </p:ext>
    </p:extLst>
  </p:cSld>
  <p:clrMapOvr>
    <a:masterClrMapping/>
  </p:clrMapOvr>
  <p:transition>
    <p:zo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p>
        </p:txBody>
      </p:sp>
      <p:sp>
        <p:nvSpPr>
          <p:cNvPr id="7" name="Date Placeholder 14"/>
          <p:cNvSpPr>
            <a:spLocks noGrp="1"/>
          </p:cNvSpPr>
          <p:nvPr>
            <p:ph type="dt" sz="half" idx="10"/>
          </p:nvPr>
        </p:nvSpPr>
        <p:spPr/>
        <p:txBody>
          <a:bodyPr/>
          <a:lstStyle>
            <a:lvl1pPr>
              <a:defRPr/>
            </a:lvl1pPr>
          </a:lstStyle>
          <a:p>
            <a:pPr>
              <a:defRPr/>
            </a:pPr>
            <a:endParaRPr lang="en-US">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7D608E44-29B1-4D74-BAF6-78788995ED4A}" type="slidenum">
              <a:rPr lang="en-US">
                <a:solidFill>
                  <a:srgbClr val="FEFAC9"/>
                </a:solidFill>
              </a:rPr>
              <a:pPr>
                <a:defRPr/>
              </a:pPr>
              <a:t>‹#›</a:t>
            </a:fld>
            <a:endParaRPr lang="en-US">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473514145"/>
      </p:ext>
    </p:extLst>
  </p:cSld>
  <p:clrMapOvr>
    <a:masterClrMapping/>
  </p:clrMapOvr>
  <p:transition>
    <p:zo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rtlCol="0"/>
          <a:lstStyle/>
          <a:p>
            <a:r>
              <a:rPr lang="en-US"/>
              <a:t>Click to edit Master title style</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061CD78-C027-4785-936C-D1242555BA96}"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721189946"/>
      </p:ext>
    </p:extLst>
  </p:cSld>
  <p:clrMapOvr>
    <a:masterClrMapping/>
  </p:clrMapOvr>
  <p:transition>
    <p:zo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234B59DB-1C8E-4916-9C29-151AB4EEA22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293110281"/>
      </p:ext>
    </p:extLst>
  </p:cSld>
  <p:clrMapOvr>
    <a:masterClrMapping/>
  </p:clrMapOvr>
  <p:transition>
    <p:zo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524000"/>
            <a:ext cx="40599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C5567F53-52D7-4060-9BAE-626CB0D5A09B}"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87924393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pPr>
                <a:defRPr/>
              </a:pPr>
              <a:t>‹#›</a:t>
            </a:fld>
            <a:endParaRPr lang="en-US"/>
          </a:p>
        </p:txBody>
      </p:sp>
    </p:spTree>
    <p:extLst>
      <p:ext uri="{BB962C8B-B14F-4D97-AF65-F5344CB8AC3E}">
        <p14:creationId xmlns:p14="http://schemas.microsoft.com/office/powerpoint/2010/main" val="1047413665"/>
      </p:ext>
    </p:extLst>
  </p:cSld>
  <p:clrMapOvr>
    <a:masterClrMapping/>
  </p:clrMapOvr>
  <p:transition>
    <p:zo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p:cNvSpPr>
            <a:spLocks noGrp="1"/>
          </p:cNvSpPr>
          <p:nvPr>
            <p:ph sz="quarter" idx="4"/>
          </p:nvPr>
        </p:nvSpPr>
        <p:spPr>
          <a:xfrm>
            <a:off x="4649788" y="2201896"/>
            <a:ext cx="4038600"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57200" y="155448"/>
            <a:ext cx="8229600" cy="1143000"/>
          </a:xfrm>
        </p:spPr>
        <p:txBody>
          <a:bodyPr/>
          <a:lstStyle>
            <a:lvl1pPr>
              <a:defRPr/>
            </a:lvl1pPr>
          </a:lstStyle>
          <a:p>
            <a:r>
              <a:rPr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E229981-F3A6-42EC-A897-AF59E31F34F5}" type="slidenum">
              <a:rPr lang="en-US">
                <a:solidFill>
                  <a:srgbClr val="FEFAC9"/>
                </a:solidFill>
              </a:rPr>
              <a:pPr>
                <a:defRPr/>
              </a:pPr>
              <a:t>‹#›</a:t>
            </a:fld>
            <a:endParaRPr lang="en-US">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endParaRPr lang="en-US">
              <a:solidFill>
                <a:srgbClr val="FEFAC9"/>
              </a:solidFill>
            </a:endParaRPr>
          </a:p>
        </p:txBody>
      </p:sp>
    </p:spTree>
    <p:extLst>
      <p:ext uri="{BB962C8B-B14F-4D97-AF65-F5344CB8AC3E}">
        <p14:creationId xmlns:p14="http://schemas.microsoft.com/office/powerpoint/2010/main" val="1917687896"/>
      </p:ext>
    </p:extLst>
  </p:cSld>
  <p:clrMapOvr>
    <a:masterClrMapping/>
  </p:clrMapOvr>
  <p:transition>
    <p:zo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9EF8FA61-55F7-4000-AC0F-EB3045672631}"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4261396709"/>
      </p:ext>
    </p:extLst>
  </p:cSld>
  <p:clrMapOvr>
    <a:masterClrMapping/>
  </p:clrMapOvr>
  <p:transition>
    <p:zo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E8E8CF57-255A-4BA2-8FAF-66BD41C7100F}"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69328403"/>
      </p:ext>
    </p:extLst>
  </p:cSld>
  <p:clrMapOvr>
    <a:masterClrMapping/>
  </p:clrMapOvr>
  <p:transition>
    <p:zo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8F9F1B35-85B8-4D70-BCFA-AB49CBD376CA}"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857759464"/>
      </p:ext>
    </p:extLst>
  </p:cSld>
  <p:clrMapOvr>
    <a:masterClrMapping/>
  </p:clrMapOvr>
  <p:transition>
    <p:zo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a:t>Click icon to add picture</a:t>
            </a:r>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69ED0E7-5789-44F5-B31A-047E71C03A7D}"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08818435"/>
      </p:ext>
    </p:extLst>
  </p:cSld>
  <p:clrMapOvr>
    <a:masterClrMapping/>
  </p:clrMapOvr>
  <p:transition>
    <p:zo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3818D392-EE71-41FA-B2F7-6CF81CBF7DAC}"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234286263"/>
      </p:ext>
    </p:extLst>
  </p:cSld>
  <p:clrMapOvr>
    <a:masterClrMapping/>
  </p:clrMapOvr>
  <p:transition>
    <p:zo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AA90CBCA-51BF-4F2C-B0E2-37F1EA8F5F0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973258055"/>
      </p:ext>
    </p:extLst>
  </p:cSld>
  <p:clrMapOvr>
    <a:masterClrMapping/>
  </p:clrMapOvr>
  <p:transition>
    <p:zo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7CAAF05E-3BD7-4E3F-8982-36B9CF97E714}"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082422184"/>
      </p:ext>
    </p:extLst>
  </p:cSld>
  <p:clrMapOvr>
    <a:masterClrMapping/>
  </p:clrMapOvr>
  <p:transition>
    <p:zo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1389543F-69A1-4DDF-B042-E10C046C557E}"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395835680"/>
      </p:ext>
    </p:extLst>
  </p:cSld>
  <p:clrMapOvr>
    <a:masterClrMapping/>
  </p:clrMapOvr>
  <p:transition>
    <p:zo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7"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8" name="Slide Number Placeholder 21"/>
          <p:cNvSpPr>
            <a:spLocks noGrp="1"/>
          </p:cNvSpPr>
          <p:nvPr>
            <p:ph type="sldNum" sz="quarter" idx="12"/>
          </p:nvPr>
        </p:nvSpPr>
        <p:spPr/>
        <p:txBody>
          <a:bodyPr/>
          <a:lstStyle>
            <a:lvl1pPr>
              <a:defRPr/>
            </a:lvl1pPr>
          </a:lstStyle>
          <a:p>
            <a:pPr>
              <a:defRPr/>
            </a:pPr>
            <a:fld id="{B32147C1-A924-4395-B5C7-AB1AA38480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69962606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pPr>
                <a:defRPr/>
              </a:pPr>
              <a:t>‹#›</a:t>
            </a:fld>
            <a:endParaRPr lang="en-US"/>
          </a:p>
        </p:txBody>
      </p:sp>
    </p:spTree>
    <p:extLst>
      <p:ext uri="{BB962C8B-B14F-4D97-AF65-F5344CB8AC3E}">
        <p14:creationId xmlns:p14="http://schemas.microsoft.com/office/powerpoint/2010/main" val="1066266188"/>
      </p:ext>
    </p:extLst>
  </p:cSld>
  <p:clrMapOvr>
    <a:masterClrMapping/>
  </p:clrMapOvr>
  <p:transition>
    <p:zo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endParaRPr lang="en-US">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C71FCF9A-FAC3-4326-B0CB-6F1BC6DFC259}"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395857062"/>
      </p:ext>
    </p:extLst>
  </p:cSld>
  <p:clrMapOvr>
    <a:masterClrMapping/>
  </p:clrMapOvr>
  <p:transition>
    <p:zo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835C54-41F5-46DF-A1E8-BD0DF1C6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6679836"/>
      </p:ext>
    </p:extLst>
  </p:cSld>
  <p:clrMapOvr>
    <a:masterClrMapping/>
  </p:clrMapOvr>
  <p:transition>
    <p:zo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19169A-42BF-4F58-906E-5D22BDF37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277355"/>
      </p:ext>
    </p:extLst>
  </p:cSld>
  <p:clrMapOvr>
    <a:masterClrMapping/>
  </p:clrMapOvr>
  <p:transition>
    <p:zo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14660C-B22F-4BA6-A0A6-47D8DCFAF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1602089"/>
      </p:ext>
    </p:extLst>
  </p:cSld>
  <p:clrMapOvr>
    <a:masterClrMapping/>
  </p:clrMapOvr>
  <p:transition>
    <p:zo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2FE3AC-D1F2-4612-B8C2-C4A1DE8A2F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918449"/>
      </p:ext>
    </p:extLst>
  </p:cSld>
  <p:clrMapOvr>
    <a:masterClrMapping/>
  </p:clrMapOvr>
  <p:transition>
    <p:zo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F2AB9B-6B72-4073-8857-F80F8AFF08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864178"/>
      </p:ext>
    </p:extLst>
  </p:cSld>
  <p:clrMapOvr>
    <a:masterClrMapping/>
  </p:clrMapOvr>
  <p:transition>
    <p:zo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00927A-32A8-4EC6-8CCA-DA4C5A8E3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988756"/>
      </p:ext>
    </p:extLst>
  </p:cSld>
  <p:clrMapOvr>
    <a:masterClrMapping/>
  </p:clrMapOvr>
  <p:transition>
    <p:zo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E19FE4-8911-4C5A-8015-FEB8C49E4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8719550"/>
      </p:ext>
    </p:extLst>
  </p:cSld>
  <p:clrMapOvr>
    <a:masterClrMapping/>
  </p:clrMapOvr>
  <p:transition>
    <p:zo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173919-95EE-4936-B769-504D739D23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058151"/>
      </p:ext>
    </p:extLst>
  </p:cSld>
  <p:clrMapOvr>
    <a:masterClrMapping/>
  </p:clrMapOvr>
  <p:transition>
    <p:zo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8090CE-069A-43C1-AD90-B84675A9BB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19157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image" Target="../media/image3.jpeg"/><Relationship Id="rId2" Type="http://schemas.openxmlformats.org/officeDocument/2006/relationships/slideLayout" Target="../slideLayouts/slideLayout227.xml"/><Relationship Id="rId16" Type="http://schemas.openxmlformats.org/officeDocument/2006/relationships/theme" Target="../theme/theme1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image" Target="../media/image3.jpeg"/><Relationship Id="rId2" Type="http://schemas.openxmlformats.org/officeDocument/2006/relationships/slideLayout" Target="../slideLayouts/slideLayout242.xml"/><Relationship Id="rId16" Type="http://schemas.openxmlformats.org/officeDocument/2006/relationships/theme" Target="../theme/theme17.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image" Target="../media/image3.jpeg"/><Relationship Id="rId2" Type="http://schemas.openxmlformats.org/officeDocument/2006/relationships/slideLayout" Target="../slideLayouts/slideLayout257.xml"/><Relationship Id="rId16" Type="http://schemas.openxmlformats.org/officeDocument/2006/relationships/theme" Target="../theme/theme18.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6" Type="http://schemas.openxmlformats.org/officeDocument/2006/relationships/theme" Target="../theme/theme1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image" Target="../media/image3.jpeg"/><Relationship Id="rId2" Type="http://schemas.openxmlformats.org/officeDocument/2006/relationships/slideLayout" Target="../slideLayouts/slideLayout287.xml"/><Relationship Id="rId16" Type="http://schemas.openxmlformats.org/officeDocument/2006/relationships/theme" Target="../theme/theme20.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5745033"/>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86522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76FCFB-3502-4CF3-9C72-739C73A6A8D7}"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1362983665"/>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76FCFB-3502-4CF3-9C72-739C73A6A8D7}"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635913147"/>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21393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421278"/>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1770274129"/>
      </p:ext>
    </p:extLst>
  </p:cSld>
  <p:clrMap bg1="dk1" tx1="lt1" bg2="dk2" tx2="lt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4125594714"/>
      </p:ext>
    </p:extLst>
  </p:cSld>
  <p:clrMap bg1="dk1" tx1="lt1" bg2="dk2"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4051510587"/>
      </p:ext>
    </p:extLst>
  </p:cSld>
  <p:clrMap bg1="dk1" tx1="lt1" bg2="dk2" tx2="lt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2065801"/>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433455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DDEB084-D163-4705-8A17-FA1A78940F91}"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4070101750"/>
      </p:ext>
    </p:extLst>
  </p:cSld>
  <p:clrMap bg1="dk1" tx1="lt1" bg2="dk2" tx2="lt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56211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840789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76FCFB-3502-4CF3-9C72-739C73A6A8D7}"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236790362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76FCFB-3502-4CF3-9C72-739C73A6A8D7}"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1595352071"/>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087618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262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262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C58146-8CB2-4788-BCDD-E83870E9A3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72355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Lst>
  <p:transition>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3730"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776FCFB-3502-4CF3-9C72-739C73A6A8D7}" type="slidenum">
              <a:rPr lang="en-US">
                <a:solidFill>
                  <a:srgbClr val="FEFAC9"/>
                </a:solidFill>
              </a:rPr>
              <a:pPr>
                <a:def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p>
        </p:txBody>
      </p:sp>
    </p:spTree>
    <p:extLst>
      <p:ext uri="{BB962C8B-B14F-4D97-AF65-F5344CB8AC3E}">
        <p14:creationId xmlns:p14="http://schemas.microsoft.com/office/powerpoint/2010/main" val="900892561"/>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ransition>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4.bin"/><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8.wmf"/><Relationship Id="rId2" Type="http://schemas.openxmlformats.org/officeDocument/2006/relationships/slideLayout" Target="../slideLayouts/slideLayout127.xml"/><Relationship Id="rId1" Type="http://schemas.openxmlformats.org/officeDocument/2006/relationships/vmlDrawing" Target="../drawings/vmlDrawing9.vml"/><Relationship Id="rId6" Type="http://schemas.openxmlformats.org/officeDocument/2006/relationships/image" Target="../media/image25.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0.bin"/><Relationship Id="rId14" Type="http://schemas.openxmlformats.org/officeDocument/2006/relationships/image" Target="../media/image29.wmf"/></Relationships>
</file>

<file path=ppt/slides/_rels/slide1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8.bin"/><Relationship Id="rId18" Type="http://schemas.openxmlformats.org/officeDocument/2006/relationships/image" Target="../media/image35.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2.wmf"/><Relationship Id="rId17" Type="http://schemas.openxmlformats.org/officeDocument/2006/relationships/oleObject" Target="../embeddings/oleObject30.bin"/><Relationship Id="rId2" Type="http://schemas.openxmlformats.org/officeDocument/2006/relationships/slideLayout" Target="../slideLayouts/slideLayout292.xml"/><Relationship Id="rId16" Type="http://schemas.openxmlformats.org/officeDocument/2006/relationships/image" Target="../media/image34.wmf"/><Relationship Id="rId1" Type="http://schemas.openxmlformats.org/officeDocument/2006/relationships/vmlDrawing" Target="../drawings/vmlDrawing10.vml"/><Relationship Id="rId6" Type="http://schemas.openxmlformats.org/officeDocument/2006/relationships/image" Target="../media/image23.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29.bin"/><Relationship Id="rId10" Type="http://schemas.openxmlformats.org/officeDocument/2006/relationships/image" Target="../media/image31.wmf"/><Relationship Id="rId4" Type="http://schemas.openxmlformats.org/officeDocument/2006/relationships/image" Target="../media/image22.wmf"/><Relationship Id="rId9" Type="http://schemas.openxmlformats.org/officeDocument/2006/relationships/oleObject" Target="../embeddings/oleObject26.bin"/><Relationship Id="rId1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66.xml"/><Relationship Id="rId1" Type="http://schemas.openxmlformats.org/officeDocument/2006/relationships/vmlDrawing" Target="../drawings/vmlDrawing11.v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66.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35.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6.xml"/><Relationship Id="rId1" Type="http://schemas.openxmlformats.org/officeDocument/2006/relationships/vmlDrawing" Target="../drawings/vmlDrawing13.v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64.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39.bin"/><Relationship Id="rId4" Type="http://schemas.openxmlformats.org/officeDocument/2006/relationships/image" Target="../media/image42.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57.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41.bin"/><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3.bin"/><Relationship Id="rId5" Type="http://schemas.openxmlformats.org/officeDocument/2006/relationships/image" Target="../media/image46.png"/><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8.wmf"/><Relationship Id="rId5" Type="http://schemas.openxmlformats.org/officeDocument/2006/relationships/oleObject" Target="../embeddings/oleObject45.bin"/><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87.xml"/><Relationship Id="rId1" Type="http://schemas.openxmlformats.org/officeDocument/2006/relationships/vmlDrawing" Target="../drawings/vmlDrawing18.vml"/><Relationship Id="rId5" Type="http://schemas.openxmlformats.org/officeDocument/2006/relationships/oleObject" Target="../embeddings/oleObject47.bin"/><Relationship Id="rId4" Type="http://schemas.openxmlformats.org/officeDocument/2006/relationships/image" Target="../media/image49.wmf"/></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7.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9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7.xml"/><Relationship Id="rId1" Type="http://schemas.openxmlformats.org/officeDocument/2006/relationships/vmlDrawing" Target="../drawings/vmlDrawing19.vml"/><Relationship Id="rId6" Type="http://schemas.openxmlformats.org/officeDocument/2006/relationships/image" Target="../media/image53.wmf"/><Relationship Id="rId5" Type="http://schemas.openxmlformats.org/officeDocument/2006/relationships/oleObject" Target="../embeddings/oleObject49.bin"/><Relationship Id="rId4" Type="http://schemas.openxmlformats.org/officeDocument/2006/relationships/image" Target="../media/image5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7.xml"/><Relationship Id="rId1" Type="http://schemas.openxmlformats.org/officeDocument/2006/relationships/vmlDrawing" Target="../drawings/vmlDrawing20.vml"/><Relationship Id="rId6" Type="http://schemas.openxmlformats.org/officeDocument/2006/relationships/image" Target="../media/image55.wmf"/><Relationship Id="rId5" Type="http://schemas.openxmlformats.org/officeDocument/2006/relationships/oleObject" Target="../embeddings/oleObject51.bin"/><Relationship Id="rId4" Type="http://schemas.openxmlformats.org/officeDocument/2006/relationships/image" Target="../media/image54.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67.xml"/><Relationship Id="rId1" Type="http://schemas.openxmlformats.org/officeDocument/2006/relationships/vmlDrawing" Target="../drawings/vmlDrawing21.v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image" Target="../media/image5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67.xml"/><Relationship Id="rId1" Type="http://schemas.openxmlformats.org/officeDocument/2006/relationships/vmlDrawing" Target="../drawings/vmlDrawing22.vml"/><Relationship Id="rId6" Type="http://schemas.openxmlformats.org/officeDocument/2006/relationships/image" Target="../media/image58.wmf"/><Relationship Id="rId5" Type="http://schemas.openxmlformats.org/officeDocument/2006/relationships/oleObject" Target="../embeddings/oleObject5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40.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2.xml"/><Relationship Id="rId1" Type="http://schemas.openxmlformats.org/officeDocument/2006/relationships/vmlDrawing" Target="../drawings/vmlDrawing23.vml"/><Relationship Id="rId6" Type="http://schemas.openxmlformats.org/officeDocument/2006/relationships/image" Target="../media/image57.wmf"/><Relationship Id="rId5" Type="http://schemas.openxmlformats.org/officeDocument/2006/relationships/oleObject" Target="../embeddings/oleObject59.bin"/><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7.wmf"/><Relationship Id="rId5" Type="http://schemas.openxmlformats.org/officeDocument/2006/relationships/oleObject" Target="../embeddings/oleObject62.bin"/><Relationship Id="rId4" Type="http://schemas.openxmlformats.org/officeDocument/2006/relationships/image" Target="../media/image61.wmf"/></Relationships>
</file>

<file path=ppt/slides/_rels/slide4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8.wmf"/><Relationship Id="rId5" Type="http://schemas.openxmlformats.org/officeDocument/2006/relationships/oleObject" Target="../embeddings/oleObject6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7.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4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67.xml"/><Relationship Id="rId1" Type="http://schemas.openxmlformats.org/officeDocument/2006/relationships/vmlDrawing" Target="../drawings/vmlDrawing26.vml"/><Relationship Id="rId6" Type="http://schemas.openxmlformats.org/officeDocument/2006/relationships/image" Target="../media/image64.wmf"/><Relationship Id="rId5" Type="http://schemas.openxmlformats.org/officeDocument/2006/relationships/oleObject" Target="../embeddings/oleObject69.bin"/><Relationship Id="rId4" Type="http://schemas.openxmlformats.org/officeDocument/2006/relationships/image" Target="../media/image6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72.xml"/><Relationship Id="rId1" Type="http://schemas.openxmlformats.org/officeDocument/2006/relationships/vmlDrawing" Target="../drawings/vmlDrawing27.vml"/><Relationship Id="rId6" Type="http://schemas.openxmlformats.org/officeDocument/2006/relationships/image" Target="../media/image66.wmf"/><Relationship Id="rId5" Type="http://schemas.openxmlformats.org/officeDocument/2006/relationships/oleObject" Target="../embeddings/oleObject72.bin"/><Relationship Id="rId4" Type="http://schemas.openxmlformats.org/officeDocument/2006/relationships/image" Target="../media/image63.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oleObject" Target="../embeddings/oleObject73.bin"/><Relationship Id="rId7" Type="http://schemas.openxmlformats.org/officeDocument/2006/relationships/image" Target="../media/image67.wmf"/><Relationship Id="rId2" Type="http://schemas.openxmlformats.org/officeDocument/2006/relationships/slideLayout" Target="../slideLayouts/slideLayout67.xml"/><Relationship Id="rId1" Type="http://schemas.openxmlformats.org/officeDocument/2006/relationships/vmlDrawing" Target="../drawings/vmlDrawing28.vml"/><Relationship Id="rId6" Type="http://schemas.openxmlformats.org/officeDocument/2006/relationships/oleObject" Target="../embeddings/oleObject75.bin"/><Relationship Id="rId11" Type="http://schemas.openxmlformats.org/officeDocument/2006/relationships/image" Target="../media/image69.wmf"/><Relationship Id="rId5" Type="http://schemas.openxmlformats.org/officeDocument/2006/relationships/oleObject" Target="../embeddings/oleObject74.bin"/><Relationship Id="rId10" Type="http://schemas.openxmlformats.org/officeDocument/2006/relationships/oleObject" Target="../embeddings/oleObject77.bin"/><Relationship Id="rId4" Type="http://schemas.openxmlformats.org/officeDocument/2006/relationships/image" Target="../media/image49.wmf"/><Relationship Id="rId9" Type="http://schemas.openxmlformats.org/officeDocument/2006/relationships/image" Target="../media/image6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6.wmf"/><Relationship Id="rId5" Type="http://schemas.openxmlformats.org/officeDocument/2006/relationships/oleObject" Target="../embeddings/oleObject79.bin"/><Relationship Id="rId4" Type="http://schemas.openxmlformats.org/officeDocument/2006/relationships/image" Target="../media/image5.wmf"/></Relationships>
</file>

<file path=ppt/slides/_rels/slide49.x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2.bin"/><Relationship Id="rId12" Type="http://schemas.openxmlformats.org/officeDocument/2006/relationships/image" Target="../media/image74.wmf"/><Relationship Id="rId2" Type="http://schemas.openxmlformats.org/officeDocument/2006/relationships/slideLayout" Target="../slideLayouts/slideLayout22.xml"/><Relationship Id="rId1" Type="http://schemas.openxmlformats.org/officeDocument/2006/relationships/vmlDrawing" Target="../drawings/vmlDrawing30.vml"/><Relationship Id="rId6" Type="http://schemas.openxmlformats.org/officeDocument/2006/relationships/image" Target="../media/image71.wmf"/><Relationship Id="rId11" Type="http://schemas.openxmlformats.org/officeDocument/2006/relationships/oleObject" Target="../embeddings/oleObject84.bin"/><Relationship Id="rId5" Type="http://schemas.openxmlformats.org/officeDocument/2006/relationships/oleObject" Target="../embeddings/oleObject81.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83.bin"/><Relationship Id="rId14" Type="http://schemas.openxmlformats.org/officeDocument/2006/relationships/image" Target="../media/image7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77.wmf"/><Relationship Id="rId5" Type="http://schemas.openxmlformats.org/officeDocument/2006/relationships/oleObject" Target="../embeddings/oleObject87.bin"/><Relationship Id="rId4" Type="http://schemas.openxmlformats.org/officeDocument/2006/relationships/image" Target="../media/image76.wmf"/></Relationships>
</file>

<file path=ppt/slides/_rels/slide51.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37.xml"/><Relationship Id="rId1" Type="http://schemas.openxmlformats.org/officeDocument/2006/relationships/vmlDrawing" Target="../drawings/vmlDrawing32.vml"/><Relationship Id="rId6" Type="http://schemas.openxmlformats.org/officeDocument/2006/relationships/image" Target="../media/image79.wmf"/><Relationship Id="rId5" Type="http://schemas.openxmlformats.org/officeDocument/2006/relationships/oleObject" Target="../embeddings/oleObject89.bin"/><Relationship Id="rId4" Type="http://schemas.openxmlformats.org/officeDocument/2006/relationships/image" Target="../media/image78.wmf"/></Relationships>
</file>

<file path=ppt/slides/_rels/slide52.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91.bin"/><Relationship Id="rId7"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82.wmf"/><Relationship Id="rId5" Type="http://schemas.openxmlformats.org/officeDocument/2006/relationships/oleObject" Target="../embeddings/oleObject92.bin"/><Relationship Id="rId4" Type="http://schemas.openxmlformats.org/officeDocument/2006/relationships/image" Target="../media/image81.wmf"/></Relationships>
</file>

<file path=ppt/slides/_rels/slide53.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84.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86.wmf"/><Relationship Id="rId4" Type="http://schemas.openxmlformats.org/officeDocument/2006/relationships/image" Target="../media/image82.wmf"/><Relationship Id="rId9" Type="http://schemas.openxmlformats.org/officeDocument/2006/relationships/oleObject" Target="../embeddings/oleObject97.bin"/></Relationships>
</file>

<file path=ppt/slides/_rels/slide54.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88.wmf"/><Relationship Id="rId5" Type="http://schemas.openxmlformats.org/officeDocument/2006/relationships/oleObject" Target="../embeddings/oleObject100.bin"/><Relationship Id="rId4" Type="http://schemas.openxmlformats.org/officeDocument/2006/relationships/image" Target="../media/image82.wmf"/></Relationships>
</file>

<file path=ppt/slides/_rels/slide55.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93.jpeg"/><Relationship Id="rId7" Type="http://schemas.openxmlformats.org/officeDocument/2006/relationships/oleObject" Target="../embeddings/oleObject103.bin"/><Relationship Id="rId2" Type="http://schemas.openxmlformats.org/officeDocument/2006/relationships/slideLayout" Target="../slideLayouts/slideLayout67.xml"/><Relationship Id="rId1" Type="http://schemas.openxmlformats.org/officeDocument/2006/relationships/vmlDrawing" Target="../drawings/vmlDrawing36.vml"/><Relationship Id="rId6" Type="http://schemas.openxmlformats.org/officeDocument/2006/relationships/image" Target="../media/image90.wmf"/><Relationship Id="rId5" Type="http://schemas.openxmlformats.org/officeDocument/2006/relationships/oleObject" Target="../embeddings/oleObject102.bin"/><Relationship Id="rId10" Type="http://schemas.openxmlformats.org/officeDocument/2006/relationships/image" Target="../media/image92.wmf"/><Relationship Id="rId4" Type="http://schemas.microsoft.com/office/2007/relationships/hdphoto" Target="../media/hdphoto1.wdp"/><Relationship Id="rId9" Type="http://schemas.openxmlformats.org/officeDocument/2006/relationships/oleObject" Target="../embeddings/oleObject104.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98.wmf"/><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95.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97.wmf"/><Relationship Id="rId4" Type="http://schemas.openxmlformats.org/officeDocument/2006/relationships/image" Target="../media/image94.wmf"/><Relationship Id="rId9" Type="http://schemas.openxmlformats.org/officeDocument/2006/relationships/oleObject" Target="../embeddings/oleObject108.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172.xml"/><Relationship Id="rId1" Type="http://schemas.openxmlformats.org/officeDocument/2006/relationships/vmlDrawing" Target="../drawings/vmlDrawing38.vml"/><Relationship Id="rId6" Type="http://schemas.openxmlformats.org/officeDocument/2006/relationships/image" Target="../media/image100.wmf"/><Relationship Id="rId5" Type="http://schemas.openxmlformats.org/officeDocument/2006/relationships/oleObject" Target="../embeddings/oleObject111.bin"/><Relationship Id="rId4" Type="http://schemas.openxmlformats.org/officeDocument/2006/relationships/image" Target="../media/image9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06.wmf"/><Relationship Id="rId3" Type="http://schemas.openxmlformats.org/officeDocument/2006/relationships/image" Target="../media/image108.jpeg"/><Relationship Id="rId7" Type="http://schemas.openxmlformats.org/officeDocument/2006/relationships/image" Target="../media/image103.wmf"/><Relationship Id="rId12" Type="http://schemas.openxmlformats.org/officeDocument/2006/relationships/oleObject" Target="../embeddings/oleObject117.bin"/><Relationship Id="rId2" Type="http://schemas.openxmlformats.org/officeDocument/2006/relationships/slideLayout" Target="../slideLayouts/slideLayout172.xml"/><Relationship Id="rId1" Type="http://schemas.openxmlformats.org/officeDocument/2006/relationships/vmlDrawing" Target="../drawings/vmlDrawing39.vml"/><Relationship Id="rId6" Type="http://schemas.openxmlformats.org/officeDocument/2006/relationships/oleObject" Target="../embeddings/oleObject114.bin"/><Relationship Id="rId11" Type="http://schemas.openxmlformats.org/officeDocument/2006/relationships/image" Target="../media/image105.wmf"/><Relationship Id="rId5" Type="http://schemas.openxmlformats.org/officeDocument/2006/relationships/image" Target="../media/image102.wmf"/><Relationship Id="rId15" Type="http://schemas.openxmlformats.org/officeDocument/2006/relationships/image" Target="../media/image107.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04.wmf"/><Relationship Id="rId14" Type="http://schemas.openxmlformats.org/officeDocument/2006/relationships/oleObject" Target="../embeddings/oleObject118.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13.wmf"/><Relationship Id="rId3" Type="http://schemas.openxmlformats.org/officeDocument/2006/relationships/oleObject" Target="../embeddings/oleObject119.bin"/><Relationship Id="rId7" Type="http://schemas.openxmlformats.org/officeDocument/2006/relationships/image" Target="../media/image114.jpeg"/><Relationship Id="rId12" Type="http://schemas.openxmlformats.org/officeDocument/2006/relationships/oleObject" Target="../embeddings/oleObject123.bin"/><Relationship Id="rId2" Type="http://schemas.openxmlformats.org/officeDocument/2006/relationships/slideLayout" Target="../slideLayouts/slideLayout172.xml"/><Relationship Id="rId1" Type="http://schemas.openxmlformats.org/officeDocument/2006/relationships/vmlDrawing" Target="../drawings/vmlDrawing40.vml"/><Relationship Id="rId6" Type="http://schemas.openxmlformats.org/officeDocument/2006/relationships/image" Target="../media/image110.wmf"/><Relationship Id="rId11" Type="http://schemas.openxmlformats.org/officeDocument/2006/relationships/image" Target="../media/image112.wmf"/><Relationship Id="rId5" Type="http://schemas.openxmlformats.org/officeDocument/2006/relationships/oleObject" Target="../embeddings/oleObject120.bin"/><Relationship Id="rId10" Type="http://schemas.openxmlformats.org/officeDocument/2006/relationships/oleObject" Target="../embeddings/oleObject122.bin"/><Relationship Id="rId4" Type="http://schemas.openxmlformats.org/officeDocument/2006/relationships/image" Target="../media/image109.wmf"/><Relationship Id="rId9" Type="http://schemas.openxmlformats.org/officeDocument/2006/relationships/image" Target="../media/image111.wmf"/></Relationships>
</file>

<file path=ppt/slides/_rels/slide63.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image" Target="../media/image118.w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oleObject" Target="../embeddings/oleObject128.bin"/><Relationship Id="rId2" Type="http://schemas.openxmlformats.org/officeDocument/2006/relationships/slideLayout" Target="../slideLayouts/slideLayout172.xml"/><Relationship Id="rId1" Type="http://schemas.openxmlformats.org/officeDocument/2006/relationships/vmlDrawing" Target="../drawings/vmlDrawing41.vml"/><Relationship Id="rId6" Type="http://schemas.openxmlformats.org/officeDocument/2006/relationships/image" Target="../media/image116.wmf"/><Relationship Id="rId11" Type="http://schemas.openxmlformats.org/officeDocument/2006/relationships/image" Target="../media/image91.wmf"/><Relationship Id="rId5" Type="http://schemas.openxmlformats.org/officeDocument/2006/relationships/oleObject" Target="../embeddings/oleObject125.bin"/><Relationship Id="rId10" Type="http://schemas.openxmlformats.org/officeDocument/2006/relationships/oleObject" Target="../embeddings/oleObject127.bin"/><Relationship Id="rId4" Type="http://schemas.openxmlformats.org/officeDocument/2006/relationships/image" Target="../media/image115.wmf"/><Relationship Id="rId9" Type="http://schemas.openxmlformats.org/officeDocument/2006/relationships/image" Target="../media/image119.jpeg"/></Relationships>
</file>

<file path=ppt/slides/_rels/slide64.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20.png"/><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24.wmf"/><Relationship Id="rId2" Type="http://schemas.openxmlformats.org/officeDocument/2006/relationships/slideLayout" Target="../slideLayouts/slideLayout172.xml"/><Relationship Id="rId1" Type="http://schemas.openxmlformats.org/officeDocument/2006/relationships/vmlDrawing" Target="../drawings/vmlDrawing42.vml"/><Relationship Id="rId6" Type="http://schemas.openxmlformats.org/officeDocument/2006/relationships/image" Target="../media/image121.wmf"/><Relationship Id="rId11" Type="http://schemas.openxmlformats.org/officeDocument/2006/relationships/oleObject" Target="../embeddings/oleObject133.bin"/><Relationship Id="rId5" Type="http://schemas.openxmlformats.org/officeDocument/2006/relationships/oleObject" Target="../embeddings/oleObject130.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32.bin"/></Relationships>
</file>

<file path=ppt/slides/_rels/slide65.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39.bin"/><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28.wmf"/><Relationship Id="rId2" Type="http://schemas.openxmlformats.org/officeDocument/2006/relationships/slideLayout" Target="../slideLayouts/slideLayout172.xml"/><Relationship Id="rId1" Type="http://schemas.openxmlformats.org/officeDocument/2006/relationships/vmlDrawing" Target="../drawings/vmlDrawing43.vml"/><Relationship Id="rId6" Type="http://schemas.openxmlformats.org/officeDocument/2006/relationships/image" Target="../media/image126.wmf"/><Relationship Id="rId11" Type="http://schemas.openxmlformats.org/officeDocument/2006/relationships/oleObject" Target="../embeddings/oleObject138.bin"/><Relationship Id="rId5" Type="http://schemas.openxmlformats.org/officeDocument/2006/relationships/oleObject" Target="../embeddings/oleObject135.bin"/><Relationship Id="rId15" Type="http://schemas.openxmlformats.org/officeDocument/2006/relationships/image" Target="../media/image130.jpeg"/><Relationship Id="rId10" Type="http://schemas.openxmlformats.org/officeDocument/2006/relationships/image" Target="../media/image91.wmf"/><Relationship Id="rId4" Type="http://schemas.openxmlformats.org/officeDocument/2006/relationships/image" Target="../media/image125.wmf"/><Relationship Id="rId9" Type="http://schemas.openxmlformats.org/officeDocument/2006/relationships/oleObject" Target="../embeddings/oleObject137.bin"/><Relationship Id="rId14" Type="http://schemas.openxmlformats.org/officeDocument/2006/relationships/image" Target="../media/image129.wmf"/></Relationships>
</file>

<file path=ppt/slides/_rels/slide66.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140.bin"/><Relationship Id="rId7" Type="http://schemas.openxmlformats.org/officeDocument/2006/relationships/oleObject" Target="../embeddings/oleObject142.bin"/><Relationship Id="rId2" Type="http://schemas.openxmlformats.org/officeDocument/2006/relationships/slideLayout" Target="../slideLayouts/slideLayout172.xml"/><Relationship Id="rId1" Type="http://schemas.openxmlformats.org/officeDocument/2006/relationships/vmlDrawing" Target="../drawings/vmlDrawing44.vml"/><Relationship Id="rId6" Type="http://schemas.openxmlformats.org/officeDocument/2006/relationships/image" Target="../media/image132.wmf"/><Relationship Id="rId11" Type="http://schemas.openxmlformats.org/officeDocument/2006/relationships/image" Target="../media/image134.jpeg"/><Relationship Id="rId5" Type="http://schemas.openxmlformats.org/officeDocument/2006/relationships/oleObject" Target="../embeddings/oleObject141.bin"/><Relationship Id="rId10" Type="http://schemas.openxmlformats.org/officeDocument/2006/relationships/image" Target="../media/image91.wmf"/><Relationship Id="rId4" Type="http://schemas.openxmlformats.org/officeDocument/2006/relationships/image" Target="../media/image131.wmf"/><Relationship Id="rId9" Type="http://schemas.openxmlformats.org/officeDocument/2006/relationships/oleObject" Target="../embeddings/oleObject143.bin"/></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8851" name="Rectangle 3"/>
          <p:cNvSpPr>
            <a:spLocks noChangeArrowheads="1"/>
          </p:cNvSpPr>
          <p:nvPr/>
        </p:nvSpPr>
        <p:spPr bwMode="auto">
          <a:xfrm>
            <a:off x="4462463" y="4652963"/>
            <a:ext cx="4681537" cy="2016125"/>
          </a:xfrm>
          <a:prstGeom prst="rect">
            <a:avLst/>
          </a:prstGeom>
          <a:noFill/>
          <a:ln w="9525">
            <a:noFill/>
            <a:miter lim="800000"/>
            <a:headEnd/>
            <a:tailEnd/>
          </a:ln>
          <a:effectLst/>
        </p:spPr>
        <p:txBody>
          <a:bodyPr anchor="ctr"/>
          <a:lstStyle/>
          <a:p>
            <a:pPr algn="ctr">
              <a:defRPr/>
            </a:pPr>
            <a:endParaRPr lang="en-US" sz="2800" b="1" dirty="0">
              <a:solidFill>
                <a:prstClr val="black"/>
              </a:solidFill>
              <a:effectLst>
                <a:outerShdw blurRad="38100" dist="38100" dir="2700000" algn="tl">
                  <a:srgbClr val="000000"/>
                </a:outerShdw>
              </a:effectLst>
              <a:latin typeface="Papyrus" pitchFamily="66" charset="0"/>
            </a:endParaRPr>
          </a:p>
        </p:txBody>
      </p:sp>
      <p:sp>
        <p:nvSpPr>
          <p:cNvPr id="1358853" name="Rectangle 5"/>
          <p:cNvSpPr>
            <a:spLocks noChangeArrowheads="1"/>
          </p:cNvSpPr>
          <p:nvPr/>
        </p:nvSpPr>
        <p:spPr bwMode="auto">
          <a:xfrm>
            <a:off x="-252413" y="5486400"/>
            <a:ext cx="9217026" cy="1371600"/>
          </a:xfrm>
          <a:prstGeom prst="rect">
            <a:avLst/>
          </a:prstGeom>
          <a:noFill/>
          <a:ln w="9525">
            <a:noFill/>
            <a:miter lim="800000"/>
            <a:headEnd/>
            <a:tailEnd/>
          </a:ln>
          <a:effectLst/>
        </p:spPr>
        <p:txBody>
          <a:bodyPr anchor="ctr"/>
          <a:lstStyle/>
          <a:p>
            <a:pPr algn="ctr">
              <a:defRPr/>
            </a:pPr>
            <a:r>
              <a:rPr lang="en-US" sz="6000" b="1" dirty="0">
                <a:solidFill>
                  <a:prstClr val="black"/>
                </a:solidFill>
                <a:effectLst>
                  <a:outerShdw blurRad="38100" dist="38100" dir="2700000" algn="tl">
                    <a:srgbClr val="000000"/>
                  </a:outerShdw>
                </a:effectLst>
                <a:latin typeface="Papyrus" pitchFamily="66" charset="0"/>
              </a:rPr>
              <a:t>   </a:t>
            </a:r>
            <a:r>
              <a:rPr lang="en-US" sz="4800" b="1" dirty="0">
                <a:solidFill>
                  <a:prstClr val="black"/>
                </a:solidFill>
                <a:effectLst>
                  <a:outerShdw blurRad="38100" dist="38100" dir="2700000" algn="tl">
                    <a:srgbClr val="000000"/>
                  </a:outerShdw>
                </a:effectLst>
                <a:latin typeface="Papyrus" pitchFamily="66" charset="0"/>
              </a:rPr>
              <a:t> </a:t>
            </a:r>
            <a:br>
              <a:rPr lang="en-US" sz="4800" b="1" dirty="0">
                <a:solidFill>
                  <a:prstClr val="black"/>
                </a:solidFill>
                <a:effectLst>
                  <a:outerShdw blurRad="38100" dist="38100" dir="2700000" algn="tl">
                    <a:srgbClr val="000000"/>
                  </a:outerShdw>
                </a:effectLst>
                <a:latin typeface="Papyrus" pitchFamily="66" charset="0"/>
              </a:rPr>
            </a:br>
            <a:endParaRPr lang="en-US" sz="4800" b="1" dirty="0">
              <a:solidFill>
                <a:prstClr val="black"/>
              </a:solidFill>
              <a:effectLst>
                <a:outerShdw blurRad="38100" dist="38100" dir="2700000" algn="tl">
                  <a:srgbClr val="000000"/>
                </a:outerShdw>
              </a:effectLst>
              <a:latin typeface="Papyrus" pitchFamily="66" charset="0"/>
            </a:endParaRPr>
          </a:p>
        </p:txBody>
      </p:sp>
      <p:sp>
        <p:nvSpPr>
          <p:cNvPr id="7" name="Rectangle 5"/>
          <p:cNvSpPr>
            <a:spLocks noChangeArrowheads="1"/>
          </p:cNvSpPr>
          <p:nvPr/>
        </p:nvSpPr>
        <p:spPr bwMode="auto">
          <a:xfrm>
            <a:off x="179388" y="333375"/>
            <a:ext cx="8785225" cy="6119813"/>
          </a:xfrm>
          <a:prstGeom prst="rect">
            <a:avLst/>
          </a:prstGeom>
          <a:noFill/>
          <a:ln w="57150">
            <a:solidFill>
              <a:srgbClr val="FFFFD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Rectangle 3"/>
          <p:cNvSpPr>
            <a:spLocks noChangeArrowheads="1"/>
          </p:cNvSpPr>
          <p:nvPr/>
        </p:nvSpPr>
        <p:spPr bwMode="auto">
          <a:xfrm>
            <a:off x="-146050" y="2636912"/>
            <a:ext cx="9217025" cy="1371600"/>
          </a:xfrm>
          <a:prstGeom prst="rect">
            <a:avLst/>
          </a:prstGeom>
          <a:noFill/>
          <a:ln w="9525">
            <a:noFill/>
            <a:miter lim="800000"/>
            <a:headEnd/>
            <a:tailEnd/>
          </a:ln>
          <a:effectLst/>
        </p:spPr>
        <p:txBody>
          <a:bodyPr anchor="ctr"/>
          <a:lstStyle/>
          <a:p>
            <a:pPr algn="ctr">
              <a:defRPr/>
            </a:pPr>
            <a:r>
              <a:rPr lang="en-US" sz="6600" b="1" dirty="0">
                <a:solidFill>
                  <a:srgbClr val="FFFFD9"/>
                </a:solidFill>
                <a:effectLst>
                  <a:outerShdw blurRad="38100" dist="38100" dir="2700000" algn="tl">
                    <a:srgbClr val="000000"/>
                  </a:outerShdw>
                </a:effectLst>
                <a:latin typeface="Arial"/>
              </a:rPr>
              <a:t>Cosmology,  </a:t>
            </a:r>
          </a:p>
          <a:p>
            <a:pPr algn="ctr">
              <a:defRPr/>
            </a:pPr>
            <a:r>
              <a:rPr lang="en-US" sz="3000" b="1" dirty="0">
                <a:solidFill>
                  <a:srgbClr val="FFFFD9"/>
                </a:solidFill>
                <a:effectLst>
                  <a:outerShdw blurRad="38100" dist="38100" dir="2700000" algn="tl">
                    <a:srgbClr val="000000"/>
                  </a:outerShdw>
                </a:effectLst>
                <a:latin typeface="Arial"/>
              </a:rPr>
              <a:t>lect. 3</a:t>
            </a: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endParaRPr lang="en-US" sz="4000" b="1" dirty="0">
              <a:solidFill>
                <a:srgbClr val="FFFFD9"/>
              </a:solidFill>
              <a:effectLst>
                <a:outerShdw blurRad="38100" dist="38100" dir="2700000" algn="tl">
                  <a:srgbClr val="000000"/>
                </a:outerShdw>
              </a:effectLst>
              <a:latin typeface="Arial"/>
            </a:endParaRPr>
          </a:p>
          <a:p>
            <a:pPr algn="ctr">
              <a:defRPr/>
            </a:pPr>
            <a:r>
              <a:rPr lang="en-US" sz="4000" b="1" dirty="0">
                <a:solidFill>
                  <a:srgbClr val="FFFFD9"/>
                </a:solidFill>
                <a:effectLst>
                  <a:outerShdw blurRad="38100" dist="38100" dir="2700000" algn="tl">
                    <a:srgbClr val="000000"/>
                  </a:outerShdw>
                </a:effectLst>
                <a:latin typeface="Arial"/>
              </a:rPr>
              <a:t>Cosmological Principle</a:t>
            </a:r>
          </a:p>
          <a:p>
            <a:pPr algn="ctr">
              <a:defRPr/>
            </a:pPr>
            <a:r>
              <a:rPr lang="en-US" sz="4000" b="1" dirty="0">
                <a:solidFill>
                  <a:srgbClr val="FFFFD9"/>
                </a:solidFill>
                <a:effectLst>
                  <a:outerShdw blurRad="38100" dist="38100" dir="2700000" algn="tl">
                    <a:srgbClr val="000000"/>
                  </a:outerShdw>
                </a:effectLst>
                <a:latin typeface="Arial"/>
              </a:rPr>
              <a:t>&amp; </a:t>
            </a:r>
          </a:p>
          <a:p>
            <a:pPr algn="ctr">
              <a:defRPr/>
            </a:pPr>
            <a:r>
              <a:rPr lang="en-US" sz="4000" b="1" dirty="0">
                <a:solidFill>
                  <a:srgbClr val="FFFFD9"/>
                </a:solidFill>
                <a:effectLst>
                  <a:outerShdw blurRad="38100" dist="38100" dir="2700000" algn="tl">
                    <a:srgbClr val="000000"/>
                  </a:outerShdw>
                </a:effectLst>
                <a:latin typeface="Arial"/>
              </a:rPr>
              <a:t>Friedmann-Lemaitre Equations</a:t>
            </a:r>
          </a:p>
        </p:txBody>
      </p:sp>
    </p:spTree>
    <p:extLst>
      <p:ext uri="{BB962C8B-B14F-4D97-AF65-F5344CB8AC3E}">
        <p14:creationId xmlns:p14="http://schemas.microsoft.com/office/powerpoint/2010/main" val="2937996636"/>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p>
        </p:txBody>
      </p:sp>
      <p:sp>
        <p:nvSpPr>
          <p:cNvPr id="858115" name="Text Box 3"/>
          <p:cNvSpPr txBox="1">
            <a:spLocks noChangeArrowheads="1"/>
          </p:cNvSpPr>
          <p:nvPr/>
        </p:nvSpPr>
        <p:spPr bwMode="auto">
          <a:xfrm>
            <a:off x="-352711" y="1340768"/>
            <a:ext cx="9720263" cy="4490460"/>
          </a:xfrm>
          <a:prstGeom prst="rect">
            <a:avLst/>
          </a:prstGeom>
          <a:noFill/>
          <a:ln w="9525">
            <a:noFill/>
            <a:miter lim="800000"/>
            <a:headEnd/>
            <a:tailEnd/>
          </a:ln>
          <a:effectLst/>
        </p:spPr>
        <p:txBody>
          <a:bodyPr>
            <a:spAutoFit/>
          </a:bodyPr>
          <a:lstStyle/>
          <a:p>
            <a:pPr algn="ctr">
              <a:lnSpc>
                <a:spcPct val="80000"/>
              </a:lnSpc>
              <a:spcBef>
                <a:spcPct val="50000"/>
              </a:spcBef>
              <a:defRPr/>
            </a:pPr>
            <a:endParaRPr lang="en-US" sz="6600" b="1" dirty="0">
              <a:solidFill>
                <a:srgbClr val="FFCC00"/>
              </a:solidFill>
              <a:effectLst>
                <a:outerShdw blurRad="38100" dist="38100" dir="2700000" algn="tl">
                  <a:srgbClr val="000000"/>
                </a:outerShdw>
              </a:effectLst>
              <a:latin typeface="Papyrus" pitchFamily="66" charset="0"/>
            </a:endParaRPr>
          </a:p>
          <a:p>
            <a:pPr algn="ctr">
              <a:lnSpc>
                <a:spcPct val="50000"/>
              </a:lnSpc>
              <a:spcBef>
                <a:spcPct val="50000"/>
              </a:spcBef>
              <a:defRPr/>
            </a:pPr>
            <a:r>
              <a:rPr lang="en-US" sz="4800" b="1" dirty="0">
                <a:solidFill>
                  <a:srgbClr val="FFFF00"/>
                </a:solidFill>
                <a:effectLst>
                  <a:outerShdw blurRad="38100" dist="38100" dir="2700000" algn="tl">
                    <a:srgbClr val="000000"/>
                  </a:outerShdw>
                </a:effectLst>
                <a:latin typeface="Papyrus" pitchFamily="66" charset="0"/>
              </a:rPr>
              <a:t>   </a:t>
            </a:r>
            <a:r>
              <a:rPr lang="en-US" sz="3500" b="1" dirty="0">
                <a:solidFill>
                  <a:schemeClr val="bg1"/>
                </a:solidFill>
                <a:effectLst>
                  <a:outerShdw blurRad="38100" dist="38100" dir="2700000" algn="tl">
                    <a:srgbClr val="000000"/>
                  </a:outerShdw>
                </a:effectLst>
                <a:latin typeface="+mj-lt"/>
              </a:rPr>
              <a:t>Friedmann-Robertson-Walker-Lemaitre</a:t>
            </a:r>
          </a:p>
          <a:p>
            <a:pPr algn="ctr">
              <a:lnSpc>
                <a:spcPct val="50000"/>
              </a:lnSpc>
              <a:spcBef>
                <a:spcPct val="50000"/>
              </a:spcBef>
              <a:defRPr/>
            </a:pPr>
            <a:r>
              <a:rPr lang="en-US" sz="3500" b="1" dirty="0">
                <a:solidFill>
                  <a:schemeClr val="bg1"/>
                </a:solidFill>
                <a:effectLst>
                  <a:outerShdw blurRad="38100" dist="38100" dir="2700000" algn="tl">
                    <a:srgbClr val="000000"/>
                  </a:outerShdw>
                </a:effectLst>
                <a:latin typeface="+mj-lt"/>
              </a:rPr>
              <a:t>(FRLW)</a:t>
            </a:r>
          </a:p>
          <a:p>
            <a:pPr algn="ctr">
              <a:lnSpc>
                <a:spcPct val="50000"/>
              </a:lnSpc>
              <a:spcBef>
                <a:spcPct val="50000"/>
              </a:spcBef>
              <a:defRPr/>
            </a:pPr>
            <a:endParaRPr lang="en-US" sz="3500" b="1" dirty="0">
              <a:solidFill>
                <a:schemeClr val="bg1"/>
              </a:solidFill>
              <a:effectLst>
                <a:outerShdw blurRad="38100" dist="38100" dir="2700000" algn="tl">
                  <a:srgbClr val="000000"/>
                </a:outerShdw>
              </a:effectLst>
              <a:latin typeface="+mj-lt"/>
            </a:endParaRPr>
          </a:p>
          <a:p>
            <a:pPr algn="ctr">
              <a:lnSpc>
                <a:spcPct val="50000"/>
              </a:lnSpc>
              <a:spcBef>
                <a:spcPct val="50000"/>
              </a:spcBef>
              <a:defRPr/>
            </a:pPr>
            <a:endParaRPr lang="en-US" sz="3500" b="1" dirty="0">
              <a:solidFill>
                <a:schemeClr val="bg1"/>
              </a:solidFill>
              <a:effectLst>
                <a:outerShdw blurRad="38100" dist="38100" dir="2700000" algn="tl">
                  <a:srgbClr val="000000"/>
                </a:outerShdw>
              </a:effectLst>
              <a:latin typeface="+mj-lt"/>
            </a:endParaRPr>
          </a:p>
          <a:p>
            <a:pPr algn="ctr">
              <a:lnSpc>
                <a:spcPct val="50000"/>
              </a:lnSpc>
              <a:spcBef>
                <a:spcPct val="50000"/>
              </a:spcBef>
              <a:defRPr/>
            </a:pPr>
            <a:r>
              <a:rPr lang="en-US" sz="3500" b="1" dirty="0">
                <a:solidFill>
                  <a:schemeClr val="bg1"/>
                </a:solidFill>
                <a:effectLst>
                  <a:outerShdw blurRad="38100" dist="38100" dir="2700000" algn="tl">
                    <a:srgbClr val="000000"/>
                  </a:outerShdw>
                </a:effectLst>
                <a:latin typeface="+mj-lt"/>
              </a:rPr>
              <a:t> Universe</a:t>
            </a:r>
          </a:p>
          <a:p>
            <a:pPr algn="ctr">
              <a:lnSpc>
                <a:spcPct val="50000"/>
              </a:lnSpc>
              <a:spcBef>
                <a:spcPct val="50000"/>
              </a:spcBef>
              <a:defRPr/>
            </a:pPr>
            <a:endParaRPr lang="en-US" sz="4500" b="1" dirty="0">
              <a:solidFill>
                <a:schemeClr val="bg1"/>
              </a:solidFill>
              <a:effectLst>
                <a:outerShdw blurRad="38100" dist="38100" dir="2700000" algn="tl">
                  <a:srgbClr val="000000"/>
                </a:outerShdw>
              </a:effectLst>
              <a:latin typeface="+mj-lt"/>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3"/>
          <p:cNvSpPr>
            <a:spLocks noChangeArrowheads="1"/>
          </p:cNvSpPr>
          <p:nvPr/>
        </p:nvSpPr>
        <p:spPr bwMode="auto">
          <a:xfrm>
            <a:off x="684212" y="3064354"/>
            <a:ext cx="7775575" cy="3532997"/>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86019" name="Rectangle 3"/>
          <p:cNvSpPr>
            <a:spLocks noChangeArrowheads="1"/>
          </p:cNvSpPr>
          <p:nvPr/>
        </p:nvSpPr>
        <p:spPr bwMode="auto">
          <a:xfrm>
            <a:off x="684213" y="1340768"/>
            <a:ext cx="7775575" cy="1584176"/>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486569" y="6565"/>
            <a:ext cx="10117138" cy="1371600"/>
          </a:xfrm>
        </p:spPr>
        <p:txBody>
          <a:bodyPr/>
          <a:lstStyle/>
          <a:p>
            <a:pPr eaLnBrk="1" fontAlgn="auto" hangingPunct="1">
              <a:spcAft>
                <a:spcPts val="0"/>
              </a:spcAft>
              <a:defRPr/>
            </a:pPr>
            <a:r>
              <a:rPr lang="en-US" sz="5000" b="1" dirty="0">
                <a:solidFill>
                  <a:schemeClr val="accent3"/>
                </a:solidFill>
              </a:rPr>
              <a:t>Einstein Field Equation</a:t>
            </a:r>
            <a:endParaRPr sz="5000" b="1" dirty="0">
              <a:solidFill>
                <a:schemeClr val="accent3"/>
              </a:solidFill>
            </a:endParaRPr>
          </a:p>
        </p:txBody>
      </p:sp>
      <p:graphicFrame>
        <p:nvGraphicFramePr>
          <p:cNvPr id="16389" name="Object 2"/>
          <p:cNvGraphicFramePr>
            <a:graphicFrameLocks noChangeAspect="1"/>
          </p:cNvGraphicFramePr>
          <p:nvPr>
            <p:extLst>
              <p:ext uri="{D42A27DB-BD31-4B8C-83A1-F6EECF244321}">
                <p14:modId xmlns:p14="http://schemas.microsoft.com/office/powerpoint/2010/main" val="4172505572"/>
              </p:ext>
            </p:extLst>
          </p:nvPr>
        </p:nvGraphicFramePr>
        <p:xfrm>
          <a:off x="2987824" y="1556792"/>
          <a:ext cx="2664295" cy="1006511"/>
        </p:xfrm>
        <a:graphic>
          <a:graphicData uri="http://schemas.openxmlformats.org/presentationml/2006/ole">
            <mc:AlternateContent xmlns:mc="http://schemas.openxmlformats.org/markup-compatibility/2006">
              <mc:Choice xmlns:v="urn:schemas-microsoft-com:vml" Requires="v">
                <p:oleObj spid="_x0000_s148716" name="Equation" r:id="rId3" imgW="1041120" imgH="393480" progId="Equation.DSMT4">
                  <p:embed/>
                </p:oleObj>
              </mc:Choice>
              <mc:Fallback>
                <p:oleObj name="Equation" r:id="rId3" imgW="1041120" imgH="393480" progId="Equation.DSMT4">
                  <p:embed/>
                  <p:pic>
                    <p:nvPicPr>
                      <p:cNvPr id="0" name=""/>
                      <p:cNvPicPr>
                        <a:picLocks noChangeAspect="1" noChangeArrowheads="1"/>
                      </p:cNvPicPr>
                      <p:nvPr/>
                    </p:nvPicPr>
                    <p:blipFill>
                      <a:blip r:embed="rId4"/>
                      <a:srcRect/>
                      <a:stretch>
                        <a:fillRect/>
                      </a:stretch>
                    </p:blipFill>
                    <p:spPr bwMode="auto">
                      <a:xfrm>
                        <a:off x="2987824" y="1556792"/>
                        <a:ext cx="2664295" cy="1006511"/>
                      </a:xfrm>
                      <a:prstGeom prst="rect">
                        <a:avLst/>
                      </a:prstGeom>
                      <a:noFill/>
                      <a:ln>
                        <a:noFill/>
                      </a:ln>
                      <a:effec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62365623"/>
              </p:ext>
            </p:extLst>
          </p:nvPr>
        </p:nvGraphicFramePr>
        <p:xfrm>
          <a:off x="1475656" y="4797152"/>
          <a:ext cx="3888432" cy="1621371"/>
        </p:xfrm>
        <a:graphic>
          <a:graphicData uri="http://schemas.openxmlformats.org/presentationml/2006/ole">
            <mc:AlternateContent xmlns:mc="http://schemas.openxmlformats.org/markup-compatibility/2006">
              <mc:Choice xmlns:v="urn:schemas-microsoft-com:vml" Requires="v">
                <p:oleObj spid="_x0000_s148717" name="Equation" r:id="rId5" imgW="1765080" imgH="736560" progId="Equation.DSMT4">
                  <p:embed/>
                </p:oleObj>
              </mc:Choice>
              <mc:Fallback>
                <p:oleObj name="Equation" r:id="rId5" imgW="1765080" imgH="736560" progId="Equation.DSMT4">
                  <p:embed/>
                  <p:pic>
                    <p:nvPicPr>
                      <p:cNvPr id="0" name=""/>
                      <p:cNvPicPr>
                        <a:picLocks noChangeAspect="1" noChangeArrowheads="1"/>
                      </p:cNvPicPr>
                      <p:nvPr/>
                    </p:nvPicPr>
                    <p:blipFill>
                      <a:blip r:embed="rId6"/>
                      <a:srcRect/>
                      <a:stretch>
                        <a:fillRect/>
                      </a:stretch>
                    </p:blipFill>
                    <p:spPr bwMode="auto">
                      <a:xfrm>
                        <a:off x="1475656" y="4797152"/>
                        <a:ext cx="3888432" cy="1621371"/>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48971440"/>
              </p:ext>
            </p:extLst>
          </p:nvPr>
        </p:nvGraphicFramePr>
        <p:xfrm>
          <a:off x="1475656" y="3284984"/>
          <a:ext cx="5424487" cy="649287"/>
        </p:xfrm>
        <a:graphic>
          <a:graphicData uri="http://schemas.openxmlformats.org/presentationml/2006/ole">
            <mc:AlternateContent xmlns:mc="http://schemas.openxmlformats.org/markup-compatibility/2006">
              <mc:Choice xmlns:v="urn:schemas-microsoft-com:vml" Requires="v">
                <p:oleObj spid="_x0000_s148718" name="Equation" r:id="rId7" imgW="2120760" imgH="253800" progId="Equation.DSMT4">
                  <p:embed/>
                </p:oleObj>
              </mc:Choice>
              <mc:Fallback>
                <p:oleObj name="Equation" r:id="rId7" imgW="2120760" imgH="253800" progId="Equation.DSMT4">
                  <p:embed/>
                  <p:pic>
                    <p:nvPicPr>
                      <p:cNvPr id="0" name="Object 2"/>
                      <p:cNvPicPr>
                        <a:picLocks noChangeAspect="1" noChangeArrowheads="1"/>
                      </p:cNvPicPr>
                      <p:nvPr/>
                    </p:nvPicPr>
                    <p:blipFill>
                      <a:blip r:embed="rId8"/>
                      <a:srcRect/>
                      <a:stretch>
                        <a:fillRect/>
                      </a:stretch>
                    </p:blipFill>
                    <p:spPr bwMode="auto">
                      <a:xfrm>
                        <a:off x="1475656" y="3284984"/>
                        <a:ext cx="54244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Connector 8"/>
          <p:cNvCxnSpPr/>
          <p:nvPr/>
        </p:nvCxnSpPr>
        <p:spPr>
          <a:xfrm>
            <a:off x="684213" y="4365104"/>
            <a:ext cx="7775574"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43503"/>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3"/>
          <p:cNvSpPr>
            <a:spLocks noChangeArrowheads="1"/>
          </p:cNvSpPr>
          <p:nvPr/>
        </p:nvSpPr>
        <p:spPr bwMode="auto">
          <a:xfrm>
            <a:off x="684212" y="3064354"/>
            <a:ext cx="7775575" cy="3532997"/>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86019" name="Rectangle 3"/>
          <p:cNvSpPr>
            <a:spLocks noChangeArrowheads="1"/>
          </p:cNvSpPr>
          <p:nvPr/>
        </p:nvSpPr>
        <p:spPr bwMode="auto">
          <a:xfrm>
            <a:off x="684213" y="1340768"/>
            <a:ext cx="7775575" cy="1584176"/>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486569" y="6565"/>
            <a:ext cx="10117138" cy="1371600"/>
          </a:xfrm>
        </p:spPr>
        <p:txBody>
          <a:bodyPr/>
          <a:lstStyle/>
          <a:p>
            <a:pPr eaLnBrk="1" fontAlgn="auto" hangingPunct="1">
              <a:spcAft>
                <a:spcPts val="0"/>
              </a:spcAft>
              <a:defRPr/>
            </a:pPr>
            <a:r>
              <a:rPr lang="en-US" sz="5000" b="1" dirty="0">
                <a:solidFill>
                  <a:schemeClr val="accent3"/>
                </a:solidFill>
              </a:rPr>
              <a:t>Einstein Field Equation</a:t>
            </a:r>
            <a:endParaRPr sz="5000" b="1" dirty="0">
              <a:solidFill>
                <a:schemeClr val="accent3"/>
              </a:solidFill>
            </a:endParaRPr>
          </a:p>
        </p:txBody>
      </p:sp>
      <p:graphicFrame>
        <p:nvGraphicFramePr>
          <p:cNvPr id="16389" name="Object 2"/>
          <p:cNvGraphicFramePr>
            <a:graphicFrameLocks noChangeAspect="1"/>
          </p:cNvGraphicFramePr>
          <p:nvPr>
            <p:extLst>
              <p:ext uri="{D42A27DB-BD31-4B8C-83A1-F6EECF244321}">
                <p14:modId xmlns:p14="http://schemas.microsoft.com/office/powerpoint/2010/main" val="2335305820"/>
              </p:ext>
            </p:extLst>
          </p:nvPr>
        </p:nvGraphicFramePr>
        <p:xfrm>
          <a:off x="2987824" y="1556792"/>
          <a:ext cx="2664295" cy="1006511"/>
        </p:xfrm>
        <a:graphic>
          <a:graphicData uri="http://schemas.openxmlformats.org/presentationml/2006/ole">
            <mc:AlternateContent xmlns:mc="http://schemas.openxmlformats.org/markup-compatibility/2006">
              <mc:Choice xmlns:v="urn:schemas-microsoft-com:vml" Requires="v">
                <p:oleObj spid="_x0000_s153755" name="Equation" r:id="rId3" imgW="1041120" imgH="393480" progId="Equation.DSMT4">
                  <p:embed/>
                </p:oleObj>
              </mc:Choice>
              <mc:Fallback>
                <p:oleObj name="Equation" r:id="rId3" imgW="1041120" imgH="393480" progId="Equation.DSMT4">
                  <p:embed/>
                  <p:pic>
                    <p:nvPicPr>
                      <p:cNvPr id="0" name=""/>
                      <p:cNvPicPr>
                        <a:picLocks noChangeAspect="1" noChangeArrowheads="1"/>
                      </p:cNvPicPr>
                      <p:nvPr/>
                    </p:nvPicPr>
                    <p:blipFill>
                      <a:blip r:embed="rId4"/>
                      <a:srcRect/>
                      <a:stretch>
                        <a:fillRect/>
                      </a:stretch>
                    </p:blipFill>
                    <p:spPr bwMode="auto">
                      <a:xfrm>
                        <a:off x="2987824" y="1556792"/>
                        <a:ext cx="2664295" cy="1006511"/>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46377866"/>
              </p:ext>
            </p:extLst>
          </p:nvPr>
        </p:nvGraphicFramePr>
        <p:xfrm>
          <a:off x="846068" y="3642720"/>
          <a:ext cx="7451863" cy="2376264"/>
        </p:xfrm>
        <a:graphic>
          <a:graphicData uri="http://schemas.openxmlformats.org/presentationml/2006/ole">
            <mc:AlternateContent xmlns:mc="http://schemas.openxmlformats.org/markup-compatibility/2006">
              <mc:Choice xmlns:v="urn:schemas-microsoft-com:vml" Requires="v">
                <p:oleObj spid="_x0000_s153756" name="Equation" r:id="rId5" imgW="3263760" imgH="1041120" progId="Equation.DSMT4">
                  <p:embed/>
                </p:oleObj>
              </mc:Choice>
              <mc:Fallback>
                <p:oleObj name="Equation" r:id="rId5" imgW="3263760" imgH="1041120" progId="Equation.DSMT4">
                  <p:embed/>
                  <p:pic>
                    <p:nvPicPr>
                      <p:cNvPr id="0" name=""/>
                      <p:cNvPicPr>
                        <a:picLocks noChangeAspect="1" noChangeArrowheads="1"/>
                      </p:cNvPicPr>
                      <p:nvPr/>
                    </p:nvPicPr>
                    <p:blipFill>
                      <a:blip r:embed="rId6"/>
                      <a:srcRect/>
                      <a:stretch>
                        <a:fillRect/>
                      </a:stretch>
                    </p:blipFill>
                    <p:spPr bwMode="auto">
                      <a:xfrm>
                        <a:off x="846068" y="3642720"/>
                        <a:ext cx="7451863" cy="23762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77482249"/>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84213" y="1714500"/>
            <a:ext cx="7775575" cy="4378325"/>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396875" y="0"/>
            <a:ext cx="10117138" cy="1371600"/>
          </a:xfrm>
        </p:spPr>
        <p:txBody>
          <a:bodyPr/>
          <a:lstStyle/>
          <a:p>
            <a:pPr eaLnBrk="1" fontAlgn="auto" hangingPunct="1">
              <a:spcAft>
                <a:spcPts val="0"/>
              </a:spcAft>
              <a:defRPr/>
            </a:pPr>
            <a:r>
              <a:rPr sz="3600" b="1" dirty="0">
                <a:solidFill>
                  <a:schemeClr val="accent3"/>
                </a:solidFill>
              </a:rPr>
              <a:t>Friedmann-Robertson-Walker-Lemaitre</a:t>
            </a:r>
            <a:br>
              <a:rPr lang="en-US" sz="3600" b="1" dirty="0">
                <a:solidFill>
                  <a:schemeClr val="accent3"/>
                </a:solidFill>
              </a:rPr>
            </a:br>
            <a:r>
              <a:rPr sz="3600" b="1" dirty="0">
                <a:solidFill>
                  <a:schemeClr val="accent3"/>
                </a:solidFill>
              </a:rPr>
              <a:t>Universe</a:t>
            </a:r>
          </a:p>
        </p:txBody>
      </p:sp>
      <p:graphicFrame>
        <p:nvGraphicFramePr>
          <p:cNvPr id="19460" name="Object 2"/>
          <p:cNvGraphicFramePr>
            <a:graphicFrameLocks noChangeAspect="1"/>
          </p:cNvGraphicFramePr>
          <p:nvPr>
            <p:extLst>
              <p:ext uri="{D42A27DB-BD31-4B8C-83A1-F6EECF244321}">
                <p14:modId xmlns:p14="http://schemas.microsoft.com/office/powerpoint/2010/main" val="2235839993"/>
              </p:ext>
            </p:extLst>
          </p:nvPr>
        </p:nvGraphicFramePr>
        <p:xfrm>
          <a:off x="1398588" y="2071688"/>
          <a:ext cx="5895975" cy="1392237"/>
        </p:xfrm>
        <a:graphic>
          <a:graphicData uri="http://schemas.openxmlformats.org/presentationml/2006/ole">
            <mc:AlternateContent xmlns:mc="http://schemas.openxmlformats.org/markup-compatibility/2006">
              <mc:Choice xmlns:v="urn:schemas-microsoft-com:vml" Requires="v">
                <p:oleObj spid="_x0000_s149658" name="Equation" r:id="rId3" imgW="1828800" imgH="431640" progId="Equation.DSMT4">
                  <p:embed/>
                </p:oleObj>
              </mc:Choice>
              <mc:Fallback>
                <p:oleObj name="Equation" r:id="rId3" imgW="1828800" imgH="431640" progId="Equation.DSMT4">
                  <p:embed/>
                  <p:pic>
                    <p:nvPicPr>
                      <p:cNvPr id="0" name=""/>
                      <p:cNvPicPr>
                        <a:picLocks noChangeAspect="1" noChangeArrowheads="1"/>
                      </p:cNvPicPr>
                      <p:nvPr/>
                    </p:nvPicPr>
                    <p:blipFill>
                      <a:blip r:embed="rId4"/>
                      <a:srcRect/>
                      <a:stretch>
                        <a:fillRect/>
                      </a:stretch>
                    </p:blipFill>
                    <p:spPr bwMode="auto">
                      <a:xfrm>
                        <a:off x="1398588" y="2071688"/>
                        <a:ext cx="5895975"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1" name="Object 3"/>
          <p:cNvGraphicFramePr>
            <a:graphicFrameLocks noChangeAspect="1"/>
          </p:cNvGraphicFramePr>
          <p:nvPr>
            <p:extLst>
              <p:ext uri="{D42A27DB-BD31-4B8C-83A1-F6EECF244321}">
                <p14:modId xmlns:p14="http://schemas.microsoft.com/office/powerpoint/2010/main" val="1554547811"/>
              </p:ext>
            </p:extLst>
          </p:nvPr>
        </p:nvGraphicFramePr>
        <p:xfrm>
          <a:off x="1509713" y="4459288"/>
          <a:ext cx="5610225" cy="1270000"/>
        </p:xfrm>
        <a:graphic>
          <a:graphicData uri="http://schemas.openxmlformats.org/presentationml/2006/ole">
            <mc:AlternateContent xmlns:mc="http://schemas.openxmlformats.org/markup-compatibility/2006">
              <mc:Choice xmlns:v="urn:schemas-microsoft-com:vml" Requires="v">
                <p:oleObj spid="_x0000_s149659" name="Equation" r:id="rId5" imgW="1739880" imgH="393480" progId="Equation.DSMT4">
                  <p:embed/>
                </p:oleObj>
              </mc:Choice>
              <mc:Fallback>
                <p:oleObj name="Equation" r:id="rId5" imgW="1739880" imgH="393480" progId="Equation.DSMT4">
                  <p:embed/>
                  <p:pic>
                    <p:nvPicPr>
                      <p:cNvPr id="0" name=""/>
                      <p:cNvPicPr>
                        <a:picLocks noChangeAspect="1" noChangeArrowheads="1"/>
                      </p:cNvPicPr>
                      <p:nvPr/>
                    </p:nvPicPr>
                    <p:blipFill>
                      <a:blip r:embed="rId6"/>
                      <a:srcRect/>
                      <a:stretch>
                        <a:fillRect/>
                      </a:stretch>
                    </p:blipFill>
                    <p:spPr bwMode="auto">
                      <a:xfrm>
                        <a:off x="1509713" y="4459288"/>
                        <a:ext cx="5610225"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70663216"/>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468560" y="2333219"/>
            <a:ext cx="9720263" cy="238078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C</a:t>
            </a:r>
            <a:r>
              <a:rPr lang="en-US" sz="4000" b="1" dirty="0">
                <a:solidFill>
                  <a:srgbClr val="FFFFD9"/>
                </a:solidFill>
                <a:effectLst>
                  <a:outerShdw blurRad="38100" dist="38100" dir="2700000" algn="tl">
                    <a:srgbClr val="000000"/>
                  </a:outerShdw>
                </a:effectLst>
                <a:latin typeface="Arial"/>
              </a:rPr>
              <a:t>osmic Expansion Factor</a:t>
            </a:r>
            <a:endPar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865219733"/>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355976" y="1124745"/>
            <a:ext cx="4071938" cy="5184575"/>
          </a:xfrm>
          <a:prstGeom prst="rect">
            <a:avLst/>
          </a:prstGeom>
          <a:solidFill>
            <a:schemeClr val="accent5"/>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4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72" y="2708920"/>
            <a:ext cx="356711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txBox="1">
            <a:spLocks noChangeArrowheads="1"/>
          </p:cNvSpPr>
          <p:nvPr/>
        </p:nvSpPr>
        <p:spPr bwMode="auto">
          <a:xfrm>
            <a:off x="699989" y="2996952"/>
            <a:ext cx="91440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273050" marR="0" lvl="0" indent="-273050" algn="l" defTabSz="914400" rtl="0" eaLnBrk="1" fontAlgn="base" latinLnBrk="0" hangingPunct="1">
              <a:lnSpc>
                <a:spcPct val="100000"/>
              </a:lnSpc>
              <a:spcBef>
                <a:spcPts val="600"/>
              </a:spcBef>
              <a:spcAft>
                <a:spcPct val="0"/>
              </a:spcAft>
              <a:buClr>
                <a:sysClr val="window" lastClr="FFFFFF"/>
              </a:buClr>
              <a:buSzPct val="85000"/>
              <a:buFont typeface="Mathematica1" pitchFamily="2" charset="2"/>
              <a:buChar char="·"/>
              <a:tabLst/>
              <a:defRPr/>
            </a:pPr>
            <a:r>
              <a:rPr kumimoji="0" lang="en-US" altLang="en-US" sz="2000" b="1" i="0" u="none" strike="noStrike" kern="1200" cap="none" spc="0" normalizeH="0" baseline="0" noProof="0" dirty="0">
                <a:ln>
                  <a:noFill/>
                </a:ln>
                <a:solidFill>
                  <a:sysClr val="window" lastClr="FFFFFF"/>
                </a:solidFill>
                <a:effectLst/>
                <a:uLnTx/>
                <a:uFillTx/>
                <a:latin typeface="Constantia"/>
                <a:sym typeface="Mathematica1" pitchFamily="2" charset="2"/>
              </a:rPr>
              <a:t>Cosmic  Expansion  is  a  </a:t>
            </a:r>
          </a:p>
          <a:p>
            <a:pPr marL="0" marR="0" lvl="0" indent="0" algn="l" defTabSz="914400" rtl="0" eaLnBrk="1" fontAlgn="base" latinLnBrk="0" hangingPunct="1">
              <a:lnSpc>
                <a:spcPct val="100000"/>
              </a:lnSpc>
              <a:spcBef>
                <a:spcPts val="600"/>
              </a:spcBef>
              <a:spcAft>
                <a:spcPct val="0"/>
              </a:spcAft>
              <a:buClr>
                <a:sysClr val="window" lastClr="FFFFFF"/>
              </a:buClr>
              <a:buSzPct val="85000"/>
              <a:buNone/>
              <a:tabLst/>
              <a:defRPr/>
            </a:pPr>
            <a:r>
              <a:rPr lang="en-US" altLang="en-US" sz="2000" b="1" dirty="0">
                <a:solidFill>
                  <a:sysClr val="window" lastClr="FFFFFF"/>
                </a:solidFill>
                <a:latin typeface="Constantia"/>
                <a:sym typeface="Mathematica1" pitchFamily="2" charset="2"/>
              </a:rPr>
              <a:t>     </a:t>
            </a:r>
            <a:r>
              <a:rPr kumimoji="0" lang="en-US" altLang="en-US" sz="2000" b="1" i="0" u="none" strike="noStrike" kern="1200" cap="none" spc="0" normalizeH="0" baseline="0" noProof="0" dirty="0">
                <a:ln>
                  <a:noFill/>
                </a:ln>
                <a:solidFill>
                  <a:sysClr val="window" lastClr="FFFFFF"/>
                </a:solidFill>
                <a:effectLst/>
                <a:uLnTx/>
                <a:uFillTx/>
                <a:latin typeface="Constantia"/>
                <a:sym typeface="Mathematica1" pitchFamily="2" charset="2"/>
              </a:rPr>
              <a:t>uniform expansion of </a:t>
            </a:r>
          </a:p>
          <a:p>
            <a:pPr marL="0" marR="0" lvl="0" indent="0" algn="l" defTabSz="914400" rtl="0" eaLnBrk="1" fontAlgn="base" latinLnBrk="0" hangingPunct="1">
              <a:lnSpc>
                <a:spcPct val="100000"/>
              </a:lnSpc>
              <a:spcBef>
                <a:spcPts val="600"/>
              </a:spcBef>
              <a:spcAft>
                <a:spcPct val="0"/>
              </a:spcAft>
              <a:buClr>
                <a:sysClr val="window" lastClr="FFFFFF"/>
              </a:buClr>
              <a:buSzPct val="85000"/>
              <a:buNone/>
              <a:tabLst/>
              <a:defRPr/>
            </a:pPr>
            <a:r>
              <a:rPr lang="en-US" altLang="en-US" sz="2000" b="1" dirty="0">
                <a:solidFill>
                  <a:sysClr val="window" lastClr="FFFFFF"/>
                </a:solidFill>
                <a:latin typeface="Constantia"/>
                <a:sym typeface="Mathematica1" pitchFamily="2" charset="2"/>
              </a:rPr>
              <a:t>     </a:t>
            </a:r>
            <a:r>
              <a:rPr kumimoji="0" lang="en-US" altLang="en-US" sz="2000" b="1" i="0" u="none" strike="noStrike" kern="1200" cap="none" spc="0" normalizeH="0" baseline="0" noProof="0" dirty="0">
                <a:ln>
                  <a:noFill/>
                </a:ln>
                <a:solidFill>
                  <a:sysClr val="window" lastClr="FFFFFF"/>
                </a:solidFill>
                <a:effectLst/>
                <a:uLnTx/>
                <a:uFillTx/>
                <a:latin typeface="Constantia"/>
                <a:sym typeface="Mathematica1" pitchFamily="2" charset="2"/>
              </a:rPr>
              <a:t>space</a:t>
            </a:r>
          </a:p>
          <a:p>
            <a:pPr marL="273050" marR="0" lvl="0" indent="-273050" algn="l" defTabSz="914400" rtl="0" eaLnBrk="1" fontAlgn="base" latinLnBrk="0" hangingPunct="1">
              <a:lnSpc>
                <a:spcPct val="100000"/>
              </a:lnSpc>
              <a:spcBef>
                <a:spcPts val="600"/>
              </a:spcBef>
              <a:spcAft>
                <a:spcPct val="0"/>
              </a:spcAft>
              <a:buClr>
                <a:sysClr val="window" lastClr="FFFFFF"/>
              </a:buClr>
              <a:buSzPct val="85000"/>
              <a:buFont typeface="Wingdings 2" pitchFamily="18" charset="2"/>
              <a:buNone/>
              <a:tabLst/>
              <a:defRPr/>
            </a:pPr>
            <a:r>
              <a:rPr kumimoji="0" lang="en-US" altLang="en-US" sz="2000" b="1" i="0" u="none" strike="noStrike" kern="1200" cap="none" spc="0" normalizeH="0" baseline="0" noProof="0" dirty="0">
                <a:ln>
                  <a:noFill/>
                </a:ln>
                <a:solidFill>
                  <a:sysClr val="window" lastClr="FFFFFF"/>
                </a:solidFill>
                <a:effectLst/>
                <a:uLnTx/>
                <a:uFillTx/>
                <a:latin typeface="Constantia"/>
                <a:sym typeface="Mathematica1" pitchFamily="2" charset="2"/>
              </a:rPr>
              <a:t> </a:t>
            </a:r>
          </a:p>
          <a:p>
            <a:pPr marL="0" marR="0" lvl="0" indent="0" algn="l" defTabSz="914400" rtl="0" eaLnBrk="1" fontAlgn="base" latinLnBrk="0" hangingPunct="1">
              <a:lnSpc>
                <a:spcPct val="100000"/>
              </a:lnSpc>
              <a:spcBef>
                <a:spcPts val="600"/>
              </a:spcBef>
              <a:spcAft>
                <a:spcPct val="0"/>
              </a:spcAft>
              <a:buClr>
                <a:sysClr val="window" lastClr="FFFFFF"/>
              </a:buClr>
              <a:buSzPct val="85000"/>
              <a:buNone/>
              <a:tabLst/>
              <a:defRPr/>
            </a:pPr>
            <a:endParaRPr kumimoji="0" lang="en-US" altLang="en-US" sz="2000" b="1" i="0" u="none" strike="noStrike" kern="1200" cap="none" spc="0" normalizeH="0" baseline="0" noProof="0" dirty="0">
              <a:ln>
                <a:noFill/>
              </a:ln>
              <a:solidFill>
                <a:sysClr val="window" lastClr="FFFFFF"/>
              </a:solidFill>
              <a:effectLst/>
              <a:uLnTx/>
              <a:uFillTx/>
              <a:latin typeface="Constantia"/>
              <a:sym typeface="Mathematica1" pitchFamily="2" charset="2"/>
            </a:endParaRPr>
          </a:p>
          <a:p>
            <a:pPr marL="273050" marR="0" lvl="0" indent="-273050" algn="l" defTabSz="914400" rtl="0" eaLnBrk="1" fontAlgn="base" latinLnBrk="0" hangingPunct="1">
              <a:lnSpc>
                <a:spcPct val="100000"/>
              </a:lnSpc>
              <a:spcBef>
                <a:spcPts val="600"/>
              </a:spcBef>
              <a:spcAft>
                <a:spcPct val="0"/>
              </a:spcAft>
              <a:buClr>
                <a:sysClr val="window" lastClr="FFFFFF"/>
              </a:buClr>
              <a:buSzPct val="85000"/>
              <a:buFont typeface="Wingdings 2" pitchFamily="18" charset="2"/>
              <a:buNone/>
              <a:tabLst/>
              <a:defRPr/>
            </a:pPr>
            <a:r>
              <a:rPr kumimoji="0" lang="en-US" altLang="en-US" sz="2000" b="1" i="0" u="none" strike="noStrike" kern="1200" cap="none" spc="0" normalizeH="0" baseline="0" noProof="0" dirty="0">
                <a:ln>
                  <a:noFill/>
                </a:ln>
                <a:solidFill>
                  <a:sysClr val="window" lastClr="FFFFFF"/>
                </a:solidFill>
                <a:effectLst/>
                <a:uLnTx/>
                <a:uFillTx/>
                <a:latin typeface="Constantia"/>
                <a:sym typeface="Mathematica1" pitchFamily="2" charset="2"/>
              </a:rPr>
              <a:t> </a:t>
            </a:r>
            <a:endParaRPr kumimoji="0" lang="en-US" altLang="en-US" sz="2000" b="1" i="0" u="none" strike="noStrike" kern="1200" cap="none" spc="0" normalizeH="0" baseline="0" noProof="0" dirty="0">
              <a:ln>
                <a:noFill/>
              </a:ln>
              <a:solidFill>
                <a:sysClr val="window" lastClr="FFFFFF"/>
              </a:solidFill>
              <a:effectLst/>
              <a:uLnTx/>
              <a:uFillTx/>
              <a:latin typeface="Constantia"/>
            </a:endParaRPr>
          </a:p>
        </p:txBody>
      </p:sp>
      <p:sp>
        <p:nvSpPr>
          <p:cNvPr id="86019" name="Rectangle 3"/>
          <p:cNvSpPr>
            <a:spLocks noChangeArrowheads="1"/>
          </p:cNvSpPr>
          <p:nvPr/>
        </p:nvSpPr>
        <p:spPr bwMode="auto">
          <a:xfrm>
            <a:off x="666453" y="1124745"/>
            <a:ext cx="3527747" cy="1440160"/>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396875" y="0"/>
            <a:ext cx="10117138" cy="1371600"/>
          </a:xfrm>
        </p:spPr>
        <p:txBody>
          <a:bodyPr/>
          <a:lstStyle/>
          <a:p>
            <a:pPr eaLnBrk="1" fontAlgn="auto" hangingPunct="1">
              <a:spcAft>
                <a:spcPts val="0"/>
              </a:spcAft>
              <a:defRPr/>
            </a:pPr>
            <a:r>
              <a:rPr lang="nl-NL" sz="3600" b="1" dirty="0">
                <a:solidFill>
                  <a:schemeClr val="accent3"/>
                </a:solidFill>
              </a:rPr>
              <a:t>Cosmic Expansion Factor</a:t>
            </a:r>
            <a:endParaRPr sz="3600" b="1" dirty="0">
              <a:solidFill>
                <a:schemeClr val="accent3"/>
              </a:solidFill>
            </a:endParaRPr>
          </a:p>
        </p:txBody>
      </p:sp>
      <p:graphicFrame>
        <p:nvGraphicFramePr>
          <p:cNvPr id="19461" name="Object 3"/>
          <p:cNvGraphicFramePr>
            <a:graphicFrameLocks noChangeAspect="1"/>
          </p:cNvGraphicFramePr>
          <p:nvPr>
            <p:extLst>
              <p:ext uri="{D42A27DB-BD31-4B8C-83A1-F6EECF244321}">
                <p14:modId xmlns:p14="http://schemas.microsoft.com/office/powerpoint/2010/main" val="3027585882"/>
              </p:ext>
            </p:extLst>
          </p:nvPr>
        </p:nvGraphicFramePr>
        <p:xfrm>
          <a:off x="1331640" y="1268760"/>
          <a:ext cx="1991866" cy="1187537"/>
        </p:xfrm>
        <a:graphic>
          <a:graphicData uri="http://schemas.openxmlformats.org/presentationml/2006/ole">
            <mc:AlternateContent xmlns:mc="http://schemas.openxmlformats.org/markup-compatibility/2006">
              <mc:Choice xmlns:v="urn:schemas-microsoft-com:vml" Requires="v">
                <p:oleObj spid="_x0000_s154705" name="Equation" r:id="rId4" imgW="723600" imgH="431640" progId="Equation.DSMT4">
                  <p:embed/>
                </p:oleObj>
              </mc:Choice>
              <mc:Fallback>
                <p:oleObj name="Equation" r:id="rId4" imgW="723600" imgH="431640" progId="Equation.DSMT4">
                  <p:embed/>
                  <p:pic>
                    <p:nvPicPr>
                      <p:cNvPr id="0" name=""/>
                      <p:cNvPicPr>
                        <a:picLocks noChangeAspect="1" noChangeArrowheads="1"/>
                      </p:cNvPicPr>
                      <p:nvPr/>
                    </p:nvPicPr>
                    <p:blipFill>
                      <a:blip r:embed="rId5"/>
                      <a:srcRect/>
                      <a:stretch>
                        <a:fillRect/>
                      </a:stretch>
                    </p:blipFill>
                    <p:spPr bwMode="auto">
                      <a:xfrm>
                        <a:off x="1331640" y="1268760"/>
                        <a:ext cx="1991866" cy="1187537"/>
                      </a:xfrm>
                      <a:prstGeom prst="rect">
                        <a:avLst/>
                      </a:prstGeom>
                      <a:noFill/>
                      <a:ln>
                        <a:noFill/>
                      </a:ln>
                      <a:effectLst/>
                    </p:spPr>
                  </p:pic>
                </p:oleObj>
              </mc:Fallback>
            </mc:AlternateContent>
          </a:graphicData>
        </a:graphic>
      </p:graphicFrame>
      <p:pic>
        <p:nvPicPr>
          <p:cNvPr id="6" name="Picture 12" descr="Universe_expansi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772816"/>
            <a:ext cx="3927922" cy="392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6401" y="4653136"/>
            <a:ext cx="18478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47062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42938" y="1714500"/>
            <a:ext cx="7775575" cy="4378325"/>
          </a:xfrm>
          <a:prstGeom prst="rect">
            <a:avLst/>
          </a:prstGeom>
          <a:solidFill>
            <a:schemeClr val="tx1">
              <a:lumMod val="65000"/>
              <a:lumOff val="35000"/>
            </a:schemeClr>
          </a:solidFill>
          <a:ln w="38100">
            <a:solidFill>
              <a:schemeClr val="bg2">
                <a:lumMod val="60000"/>
                <a:lumOff val="40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323850" y="0"/>
            <a:ext cx="10117138" cy="1371600"/>
          </a:xfrm>
        </p:spPr>
        <p:txBody>
          <a:bodyPr/>
          <a:lstStyle/>
          <a:p>
            <a:pPr eaLnBrk="1" fontAlgn="auto" hangingPunct="1">
              <a:spcAft>
                <a:spcPts val="0"/>
              </a:spcAft>
              <a:defRPr/>
            </a:pPr>
            <a:r>
              <a:rPr sz="3600" b="1" dirty="0">
                <a:solidFill>
                  <a:schemeClr val="accent3"/>
                </a:solidFill>
              </a:rPr>
              <a:t>Friedmann-Robertson-Walker-Lemaitre Universe</a:t>
            </a:r>
          </a:p>
        </p:txBody>
      </p:sp>
      <p:graphicFrame>
        <p:nvGraphicFramePr>
          <p:cNvPr id="20484" name="Object 2"/>
          <p:cNvGraphicFramePr>
            <a:graphicFrameLocks noChangeAspect="1"/>
          </p:cNvGraphicFramePr>
          <p:nvPr/>
        </p:nvGraphicFramePr>
        <p:xfrm>
          <a:off x="1500188" y="2071688"/>
          <a:ext cx="5691187" cy="1392237"/>
        </p:xfrm>
        <a:graphic>
          <a:graphicData uri="http://schemas.openxmlformats.org/presentationml/2006/ole">
            <mc:AlternateContent xmlns:mc="http://schemas.openxmlformats.org/markup-compatibility/2006">
              <mc:Choice xmlns:v="urn:schemas-microsoft-com:vml" Requires="v">
                <p:oleObj spid="_x0000_s259080" name="Equation" r:id="rId3" imgW="1765300" imgH="431800" progId="Equation.DSMT4">
                  <p:embed/>
                </p:oleObj>
              </mc:Choice>
              <mc:Fallback>
                <p:oleObj name="Equation" r:id="rId3" imgW="1765300" imgH="431800" progId="Equation.DSMT4">
                  <p:embed/>
                  <p:pic>
                    <p:nvPicPr>
                      <p:cNvPr id="2048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071688"/>
                        <a:ext cx="5691187"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3"/>
          <p:cNvGraphicFramePr>
            <a:graphicFrameLocks noChangeAspect="1"/>
          </p:cNvGraphicFramePr>
          <p:nvPr/>
        </p:nvGraphicFramePr>
        <p:xfrm>
          <a:off x="1571625" y="4357688"/>
          <a:ext cx="5486400" cy="1474787"/>
        </p:xfrm>
        <a:graphic>
          <a:graphicData uri="http://schemas.openxmlformats.org/presentationml/2006/ole">
            <mc:AlternateContent xmlns:mc="http://schemas.openxmlformats.org/markup-compatibility/2006">
              <mc:Choice xmlns:v="urn:schemas-microsoft-com:vml" Requires="v">
                <p:oleObj spid="_x0000_s259081" name="Equation" r:id="rId5" imgW="1701800" imgH="457200" progId="Equation.DSMT4">
                  <p:embed/>
                </p:oleObj>
              </mc:Choice>
              <mc:Fallback>
                <p:oleObj name="Equation" r:id="rId5" imgW="1701800" imgH="457200" progId="Equation.DSMT4">
                  <p:embed/>
                  <p:pic>
                    <p:nvPicPr>
                      <p:cNvPr id="2048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357688"/>
                        <a:ext cx="5486400"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42938" y="1714500"/>
            <a:ext cx="7775575" cy="4378325"/>
          </a:xfrm>
          <a:prstGeom prst="rect">
            <a:avLst/>
          </a:prstGeom>
          <a:solidFill>
            <a:schemeClr val="tx1">
              <a:lumMod val="65000"/>
              <a:lumOff val="35000"/>
            </a:schemeClr>
          </a:solidFill>
          <a:ln w="38100">
            <a:solidFill>
              <a:schemeClr val="bg2">
                <a:lumMod val="60000"/>
                <a:lumOff val="40000"/>
              </a:schemeClr>
            </a:solidFill>
            <a:miter lim="800000"/>
            <a:headEnd/>
            <a:tailEnd/>
          </a:ln>
        </p:spPr>
        <p:txBody>
          <a:bodyPr wrap="none" anchor="ctr"/>
          <a:lstStyle/>
          <a:p>
            <a:pPr>
              <a:defRPr/>
            </a:pPr>
            <a:endParaRPr lang="en-US"/>
          </a:p>
        </p:txBody>
      </p:sp>
      <p:sp>
        <p:nvSpPr>
          <p:cNvPr id="75781" name="Rectangle 5"/>
          <p:cNvSpPr>
            <a:spLocks noGrp="1" noChangeArrowheads="1"/>
          </p:cNvSpPr>
          <p:nvPr>
            <p:ph type="title" idx="4294967295"/>
          </p:nvPr>
        </p:nvSpPr>
        <p:spPr>
          <a:xfrm>
            <a:off x="-323850" y="0"/>
            <a:ext cx="10117138" cy="1371600"/>
          </a:xfrm>
        </p:spPr>
        <p:txBody>
          <a:bodyPr/>
          <a:lstStyle/>
          <a:p>
            <a:pPr eaLnBrk="1" fontAlgn="auto" hangingPunct="1">
              <a:spcAft>
                <a:spcPts val="0"/>
              </a:spcAft>
              <a:defRPr/>
            </a:pPr>
            <a:r>
              <a:rPr sz="3600" b="1" dirty="0">
                <a:solidFill>
                  <a:schemeClr val="accent3"/>
                </a:solidFill>
              </a:rPr>
              <a:t>Friedmann-Robertson-Walker-Lemaitre Universe</a:t>
            </a:r>
          </a:p>
        </p:txBody>
      </p:sp>
      <p:graphicFrame>
        <p:nvGraphicFramePr>
          <p:cNvPr id="20484" name="Object 2"/>
          <p:cNvGraphicFramePr>
            <a:graphicFrameLocks noChangeAspect="1"/>
          </p:cNvGraphicFramePr>
          <p:nvPr/>
        </p:nvGraphicFramePr>
        <p:xfrm>
          <a:off x="1500188" y="2071688"/>
          <a:ext cx="5691187" cy="1392237"/>
        </p:xfrm>
        <a:graphic>
          <a:graphicData uri="http://schemas.openxmlformats.org/presentationml/2006/ole">
            <mc:AlternateContent xmlns:mc="http://schemas.openxmlformats.org/markup-compatibility/2006">
              <mc:Choice xmlns:v="urn:schemas-microsoft-com:vml" Requires="v">
                <p:oleObj spid="_x0000_s20694" name="Equation" r:id="rId3" imgW="1765300" imgH="431800" progId="Equation.DSMT4">
                  <p:embed/>
                </p:oleObj>
              </mc:Choice>
              <mc:Fallback>
                <p:oleObj name="Equation" r:id="rId3" imgW="17653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071688"/>
                        <a:ext cx="5691187"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3"/>
          <p:cNvGraphicFramePr>
            <a:graphicFrameLocks noChangeAspect="1"/>
          </p:cNvGraphicFramePr>
          <p:nvPr/>
        </p:nvGraphicFramePr>
        <p:xfrm>
          <a:off x="1571625" y="4357688"/>
          <a:ext cx="5486400" cy="1474787"/>
        </p:xfrm>
        <a:graphic>
          <a:graphicData uri="http://schemas.openxmlformats.org/presentationml/2006/ole">
            <mc:AlternateContent xmlns:mc="http://schemas.openxmlformats.org/markup-compatibility/2006">
              <mc:Choice xmlns:v="urn:schemas-microsoft-com:vml" Requires="v">
                <p:oleObj spid="_x0000_s20695" name="Equation" r:id="rId5" imgW="1701800" imgH="457200" progId="Equation.DSMT4">
                  <p:embed/>
                </p:oleObj>
              </mc:Choice>
              <mc:Fallback>
                <p:oleObj name="Equation" r:id="rId5" imgW="17018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357688"/>
                        <a:ext cx="5486400"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3357563" y="3643313"/>
            <a:ext cx="1285875" cy="307975"/>
          </a:xfrm>
          <a:prstGeom prst="rect">
            <a:avLst/>
          </a:prstGeom>
          <a:noFill/>
        </p:spPr>
        <p:txBody>
          <a:bodyPr>
            <a:spAutoFit/>
          </a:bodyPr>
          <a:lstStyle/>
          <a:p>
            <a:pPr>
              <a:defRPr/>
            </a:pPr>
            <a:r>
              <a:rPr lang="en-US" sz="1400" b="1" dirty="0">
                <a:solidFill>
                  <a:schemeClr val="bg2">
                    <a:lumMod val="60000"/>
                    <a:lumOff val="40000"/>
                  </a:schemeClr>
                </a:solidFill>
                <a:latin typeface="+mn-lt"/>
              </a:rPr>
              <a:t>density</a:t>
            </a:r>
          </a:p>
        </p:txBody>
      </p:sp>
      <p:sp>
        <p:nvSpPr>
          <p:cNvPr id="7" name="TextBox 6"/>
          <p:cNvSpPr txBox="1"/>
          <p:nvPr/>
        </p:nvSpPr>
        <p:spPr>
          <a:xfrm>
            <a:off x="4572000" y="3500438"/>
            <a:ext cx="1285875" cy="307975"/>
          </a:xfrm>
          <a:prstGeom prst="rect">
            <a:avLst/>
          </a:prstGeom>
          <a:noFill/>
        </p:spPr>
        <p:txBody>
          <a:bodyPr>
            <a:spAutoFit/>
          </a:bodyPr>
          <a:lstStyle/>
          <a:p>
            <a:pPr>
              <a:defRPr/>
            </a:pPr>
            <a:r>
              <a:rPr lang="en-US" sz="1400" b="1" dirty="0">
                <a:solidFill>
                  <a:schemeClr val="bg2">
                    <a:lumMod val="60000"/>
                    <a:lumOff val="40000"/>
                  </a:schemeClr>
                </a:solidFill>
                <a:latin typeface="+mn-lt"/>
              </a:rPr>
              <a:t>pressure</a:t>
            </a:r>
          </a:p>
        </p:txBody>
      </p:sp>
      <p:sp>
        <p:nvSpPr>
          <p:cNvPr id="8" name="TextBox 7"/>
          <p:cNvSpPr txBox="1"/>
          <p:nvPr/>
        </p:nvSpPr>
        <p:spPr>
          <a:xfrm>
            <a:off x="6286500" y="3500438"/>
            <a:ext cx="1428750" cy="738187"/>
          </a:xfrm>
          <a:prstGeom prst="rect">
            <a:avLst/>
          </a:prstGeom>
          <a:noFill/>
        </p:spPr>
        <p:txBody>
          <a:bodyPr>
            <a:spAutoFit/>
          </a:bodyPr>
          <a:lstStyle/>
          <a:p>
            <a:pPr>
              <a:defRPr/>
            </a:pPr>
            <a:r>
              <a:rPr lang="en-US" sz="1400" b="1" dirty="0">
                <a:solidFill>
                  <a:schemeClr val="bg2">
                    <a:lumMod val="60000"/>
                    <a:lumOff val="40000"/>
                  </a:schemeClr>
                </a:solidFill>
                <a:latin typeface="+mn-lt"/>
              </a:rPr>
              <a:t>cosmological</a:t>
            </a:r>
          </a:p>
          <a:p>
            <a:pPr>
              <a:defRPr/>
            </a:pPr>
            <a:r>
              <a:rPr lang="en-US" sz="1400" b="1" dirty="0">
                <a:solidFill>
                  <a:schemeClr val="bg2">
                    <a:lumMod val="60000"/>
                    <a:lumOff val="40000"/>
                  </a:schemeClr>
                </a:solidFill>
                <a:latin typeface="+mn-lt"/>
              </a:rPr>
              <a:t>constant</a:t>
            </a:r>
          </a:p>
          <a:p>
            <a:pPr>
              <a:defRPr/>
            </a:pPr>
            <a:endParaRPr lang="en-US" sz="1400" b="1" dirty="0">
              <a:solidFill>
                <a:schemeClr val="bg1">
                  <a:lumMod val="85000"/>
                  <a:lumOff val="15000"/>
                </a:schemeClr>
              </a:solidFill>
              <a:latin typeface="+mn-lt"/>
            </a:endParaRPr>
          </a:p>
        </p:txBody>
      </p:sp>
      <p:sp>
        <p:nvSpPr>
          <p:cNvPr id="9" name="TextBox 8"/>
          <p:cNvSpPr txBox="1"/>
          <p:nvPr/>
        </p:nvSpPr>
        <p:spPr>
          <a:xfrm>
            <a:off x="4572000" y="4071938"/>
            <a:ext cx="1785938" cy="307975"/>
          </a:xfrm>
          <a:prstGeom prst="rect">
            <a:avLst/>
          </a:prstGeom>
          <a:noFill/>
        </p:spPr>
        <p:txBody>
          <a:bodyPr>
            <a:spAutoFit/>
          </a:bodyPr>
          <a:lstStyle/>
          <a:p>
            <a:pPr>
              <a:defRPr/>
            </a:pPr>
            <a:r>
              <a:rPr lang="en-US" sz="1400" b="1" dirty="0">
                <a:solidFill>
                  <a:schemeClr val="bg2">
                    <a:lumMod val="60000"/>
                    <a:lumOff val="40000"/>
                  </a:schemeClr>
                </a:solidFill>
                <a:latin typeface="+mn-lt"/>
              </a:rPr>
              <a:t>curvature  term   </a:t>
            </a:r>
          </a:p>
        </p:txBody>
      </p:sp>
      <p:sp>
        <p:nvSpPr>
          <p:cNvPr id="10" name="Rectangle 9"/>
          <p:cNvSpPr/>
          <p:nvPr/>
        </p:nvSpPr>
        <p:spPr>
          <a:xfrm>
            <a:off x="3357563" y="3571875"/>
            <a:ext cx="857250" cy="428625"/>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572000" y="3429000"/>
            <a:ext cx="928688" cy="428625"/>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4572000" y="4000500"/>
            <a:ext cx="1500188" cy="428625"/>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286500" y="3500438"/>
            <a:ext cx="1285875" cy="571500"/>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143625" y="2000250"/>
            <a:ext cx="857250" cy="85725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5786438" y="4357688"/>
            <a:ext cx="857250" cy="85725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4857750" y="2000250"/>
            <a:ext cx="857250" cy="857250"/>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rot="5400000" flipH="1" flipV="1">
            <a:off x="5001419" y="3142456"/>
            <a:ext cx="571500" cy="1588"/>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0"/>
          </p:cNvCxnSpPr>
          <p:nvPr/>
        </p:nvCxnSpPr>
        <p:spPr>
          <a:xfrm rot="16200000" flipV="1">
            <a:off x="6465094" y="3036094"/>
            <a:ext cx="642938" cy="285750"/>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8" idx="7"/>
          </p:cNvCxnSpPr>
          <p:nvPr/>
        </p:nvCxnSpPr>
        <p:spPr>
          <a:xfrm rot="5400000">
            <a:off x="6482557" y="4107656"/>
            <a:ext cx="411162" cy="339725"/>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714751" y="3214687"/>
            <a:ext cx="571500" cy="142875"/>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429794" y="4428331"/>
            <a:ext cx="857250" cy="1588"/>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643438" y="4500563"/>
            <a:ext cx="928687" cy="1214437"/>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Arrow Connector 35"/>
          <p:cNvCxnSpPr/>
          <p:nvPr/>
        </p:nvCxnSpPr>
        <p:spPr>
          <a:xfrm rot="5400000">
            <a:off x="4358482" y="4715669"/>
            <a:ext cx="571500" cy="1587"/>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3"/>
          <p:cNvSpPr>
            <a:spLocks noChangeArrowheads="1"/>
          </p:cNvSpPr>
          <p:nvPr/>
        </p:nvSpPr>
        <p:spPr bwMode="auto">
          <a:xfrm>
            <a:off x="642938" y="1357313"/>
            <a:ext cx="7775575" cy="3000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75781" name="Rectangle 5"/>
          <p:cNvSpPr>
            <a:spLocks noGrp="1" noChangeArrowheads="1"/>
          </p:cNvSpPr>
          <p:nvPr>
            <p:ph type="title" idx="4294967295"/>
          </p:nvPr>
        </p:nvSpPr>
        <p:spPr>
          <a:xfrm>
            <a:off x="142844" y="0"/>
            <a:ext cx="10117138" cy="1371600"/>
          </a:xfrm>
        </p:spPr>
        <p:txBody>
          <a:bodyPr/>
          <a:lstStyle/>
          <a:p>
            <a:pPr eaLnBrk="1" fontAlgn="auto" hangingPunct="1">
              <a:spcAft>
                <a:spcPts val="0"/>
              </a:spcAft>
              <a:defRPr/>
            </a:pPr>
            <a:r>
              <a:rPr sz="3600" b="1">
                <a:solidFill>
                  <a:schemeClr val="tx1"/>
                </a:solidFill>
              </a:rPr>
              <a:t>Friedmann-Robertson-Walker-Lemaitre </a:t>
            </a:r>
            <a:br>
              <a:rPr sz="3600" b="1">
                <a:solidFill>
                  <a:schemeClr val="tx1"/>
                </a:solidFill>
              </a:rPr>
            </a:br>
            <a:r>
              <a:rPr sz="3600" b="1">
                <a:solidFill>
                  <a:schemeClr val="tx1"/>
                </a:solidFill>
              </a:rPr>
              <a:t>                                   Universe</a:t>
            </a:r>
          </a:p>
        </p:txBody>
      </p:sp>
      <p:sp>
        <p:nvSpPr>
          <p:cNvPr id="6" name="TextBox 5"/>
          <p:cNvSpPr txBox="1"/>
          <p:nvPr/>
        </p:nvSpPr>
        <p:spPr>
          <a:xfrm>
            <a:off x="857250" y="1428750"/>
            <a:ext cx="7572375" cy="2862263"/>
          </a:xfrm>
          <a:prstGeom prst="rect">
            <a:avLst/>
          </a:prstGeom>
          <a:noFill/>
        </p:spPr>
        <p:txBody>
          <a:bodyPr>
            <a:spAutoFit/>
          </a:bodyPr>
          <a:lstStyle/>
          <a:p>
            <a:pPr>
              <a:defRPr/>
            </a:pPr>
            <a:r>
              <a:rPr lang="en-US" dirty="0">
                <a:solidFill>
                  <a:prstClr val="white"/>
                </a:solidFill>
                <a:latin typeface="Constantia"/>
              </a:rPr>
              <a:t>Because of General Relativity,  the evolution of the Universe is </a:t>
            </a:r>
          </a:p>
          <a:p>
            <a:pPr>
              <a:defRPr/>
            </a:pPr>
            <a:r>
              <a:rPr lang="en-US" dirty="0">
                <a:solidFill>
                  <a:prstClr val="white"/>
                </a:solidFill>
                <a:latin typeface="Constantia"/>
              </a:rPr>
              <a:t>fully determined by four factors:</a:t>
            </a:r>
          </a:p>
          <a:p>
            <a:pPr>
              <a:defRPr/>
            </a:pPr>
            <a:endParaRPr lang="en-US" dirty="0">
              <a:solidFill>
                <a:prstClr val="white"/>
              </a:solidFill>
            </a:endParaRPr>
          </a:p>
          <a:p>
            <a:pPr>
              <a:defRPr/>
            </a:pPr>
            <a:r>
              <a:rPr lang="en-US" dirty="0">
                <a:solidFill>
                  <a:prstClr val="white"/>
                </a:solidFill>
              </a:rPr>
              <a:t>          </a:t>
            </a:r>
            <a:r>
              <a:rPr lang="en-US" dirty="0">
                <a:solidFill>
                  <a:prstClr val="white"/>
                </a:solidFill>
                <a:sym typeface="Mathematica1"/>
              </a:rPr>
              <a:t>•  </a:t>
            </a:r>
            <a:r>
              <a:rPr lang="en-US" dirty="0">
                <a:solidFill>
                  <a:prstClr val="white"/>
                </a:solidFill>
                <a:latin typeface="Constantia"/>
              </a:rPr>
              <a:t>density                                 </a:t>
            </a:r>
          </a:p>
          <a:p>
            <a:pPr>
              <a:defRPr/>
            </a:pPr>
            <a:endParaRPr lang="en-US" dirty="0">
              <a:solidFill>
                <a:prstClr val="white"/>
              </a:solidFill>
              <a:latin typeface="Constantia"/>
              <a:sym typeface="Mathematica1"/>
            </a:endParaRPr>
          </a:p>
          <a:p>
            <a:pPr>
              <a:defRPr/>
            </a:pPr>
            <a:r>
              <a:rPr lang="en-US" dirty="0">
                <a:solidFill>
                  <a:prstClr val="white"/>
                </a:solidFill>
                <a:latin typeface="Constantia"/>
                <a:sym typeface="Mathematica1"/>
              </a:rPr>
              <a:t>           •  pressure</a:t>
            </a:r>
          </a:p>
          <a:p>
            <a:pPr>
              <a:defRPr/>
            </a:pPr>
            <a:endParaRPr lang="en-US" dirty="0">
              <a:solidFill>
                <a:prstClr val="white"/>
              </a:solidFill>
              <a:latin typeface="Constantia"/>
              <a:sym typeface="Mathematica1"/>
            </a:endParaRPr>
          </a:p>
          <a:p>
            <a:pPr>
              <a:defRPr/>
            </a:pPr>
            <a:r>
              <a:rPr lang="en-US" dirty="0">
                <a:solidFill>
                  <a:prstClr val="white"/>
                </a:solidFill>
                <a:latin typeface="Constantia"/>
                <a:sym typeface="Mathematica1"/>
              </a:rPr>
              <a:t>           •  curvature </a:t>
            </a:r>
          </a:p>
          <a:p>
            <a:pPr>
              <a:defRPr/>
            </a:pPr>
            <a:r>
              <a:rPr lang="en-US" dirty="0">
                <a:solidFill>
                  <a:prstClr val="white"/>
                </a:solidFill>
                <a:latin typeface="Constantia"/>
                <a:sym typeface="Mathematica1"/>
              </a:rPr>
              <a:t>                                                                                      :  </a:t>
            </a:r>
            <a:r>
              <a:rPr lang="en-US" sz="1600" dirty="0">
                <a:solidFill>
                  <a:prstClr val="white"/>
                </a:solidFill>
                <a:latin typeface="Constantia"/>
                <a:sym typeface="Mathematica1"/>
              </a:rPr>
              <a:t>present curvature radius</a:t>
            </a:r>
          </a:p>
          <a:p>
            <a:pPr>
              <a:defRPr/>
            </a:pPr>
            <a:r>
              <a:rPr lang="en-US" dirty="0">
                <a:solidFill>
                  <a:prstClr val="white"/>
                </a:solidFill>
                <a:latin typeface="Constantia"/>
                <a:sym typeface="Mathematica1"/>
              </a:rPr>
              <a:t>           •  cosmological constant</a:t>
            </a:r>
            <a:r>
              <a:rPr lang="en-US" dirty="0">
                <a:solidFill>
                  <a:prstClr val="white"/>
                </a:solidFill>
                <a:latin typeface="Constantia"/>
              </a:rPr>
              <a:t> </a:t>
            </a:r>
          </a:p>
        </p:txBody>
      </p:sp>
      <p:graphicFrame>
        <p:nvGraphicFramePr>
          <p:cNvPr id="8194" name="Object 3"/>
          <p:cNvGraphicFramePr>
            <a:graphicFrameLocks noChangeAspect="1"/>
          </p:cNvGraphicFramePr>
          <p:nvPr/>
        </p:nvGraphicFramePr>
        <p:xfrm>
          <a:off x="4214813" y="2286000"/>
          <a:ext cx="527050" cy="350838"/>
        </p:xfrm>
        <a:graphic>
          <a:graphicData uri="http://schemas.openxmlformats.org/presentationml/2006/ole">
            <mc:AlternateContent xmlns:mc="http://schemas.openxmlformats.org/markup-compatibility/2006">
              <mc:Choice xmlns:v="urn:schemas-microsoft-com:vml" Requires="v">
                <p:oleObj spid="_x0000_s156100"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2286000"/>
                        <a:ext cx="52705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4214813" y="2786063"/>
          <a:ext cx="527050" cy="350837"/>
        </p:xfrm>
        <a:graphic>
          <a:graphicData uri="http://schemas.openxmlformats.org/presentationml/2006/ole">
            <mc:AlternateContent xmlns:mc="http://schemas.openxmlformats.org/markup-compatibility/2006">
              <mc:Choice xmlns:v="urn:schemas-microsoft-com:vml" Requires="v">
                <p:oleObj spid="_x0000_s156101" name="Equation" r:id="rId5" imgW="304560" imgH="203040" progId="Equation.DSMT4">
                  <p:embed/>
                </p:oleObj>
              </mc:Choice>
              <mc:Fallback>
                <p:oleObj name="Equation" r:id="rId5" imgW="304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3" y="2786063"/>
                        <a:ext cx="52705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5"/>
          <p:cNvGraphicFramePr>
            <a:graphicFrameLocks noChangeAspect="1"/>
          </p:cNvGraphicFramePr>
          <p:nvPr/>
        </p:nvGraphicFramePr>
        <p:xfrm>
          <a:off x="4214813" y="3286125"/>
          <a:ext cx="944562" cy="417513"/>
        </p:xfrm>
        <a:graphic>
          <a:graphicData uri="http://schemas.openxmlformats.org/presentationml/2006/ole">
            <mc:AlternateContent xmlns:mc="http://schemas.openxmlformats.org/markup-compatibility/2006">
              <mc:Choice xmlns:v="urn:schemas-microsoft-com:vml" Requires="v">
                <p:oleObj spid="_x0000_s156102" name="Equation" r:id="rId7" imgW="545760" imgH="241200" progId="Equation.DSMT4">
                  <p:embed/>
                </p:oleObj>
              </mc:Choice>
              <mc:Fallback>
                <p:oleObj name="Equation" r:id="rId7" imgW="5457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4813" y="3286125"/>
                        <a:ext cx="944562"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6"/>
          <p:cNvGraphicFramePr>
            <a:graphicFrameLocks noChangeAspect="1"/>
          </p:cNvGraphicFramePr>
          <p:nvPr/>
        </p:nvGraphicFramePr>
        <p:xfrm>
          <a:off x="5572125" y="3286125"/>
          <a:ext cx="1319213" cy="350838"/>
        </p:xfrm>
        <a:graphic>
          <a:graphicData uri="http://schemas.openxmlformats.org/presentationml/2006/ole">
            <mc:AlternateContent xmlns:mc="http://schemas.openxmlformats.org/markup-compatibility/2006">
              <mc:Choice xmlns:v="urn:schemas-microsoft-com:vml" Requires="v">
                <p:oleObj spid="_x0000_s156103" name="Equation" r:id="rId9" imgW="761760" imgH="203040" progId="Equation.DSMT4">
                  <p:embed/>
                </p:oleObj>
              </mc:Choice>
              <mc:Fallback>
                <p:oleObj name="Equation" r:id="rId9" imgW="7617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2125" y="3286125"/>
                        <a:ext cx="1319213"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7"/>
          <p:cNvGraphicFramePr>
            <a:graphicFrameLocks noChangeAspect="1"/>
          </p:cNvGraphicFramePr>
          <p:nvPr/>
        </p:nvGraphicFramePr>
        <p:xfrm>
          <a:off x="4214813" y="3929063"/>
          <a:ext cx="263525" cy="285750"/>
        </p:xfrm>
        <a:graphic>
          <a:graphicData uri="http://schemas.openxmlformats.org/presentationml/2006/ole">
            <mc:AlternateContent xmlns:mc="http://schemas.openxmlformats.org/markup-compatibility/2006">
              <mc:Choice xmlns:v="urn:schemas-microsoft-com:vml" Requires="v">
                <p:oleObj spid="_x0000_s156104" name="Equation" r:id="rId11" imgW="152280" imgH="164880" progId="Equation.DSMT4">
                  <p:embed/>
                </p:oleObj>
              </mc:Choice>
              <mc:Fallback>
                <p:oleObj name="Equation" r:id="rId11" imgW="15228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4813" y="3929063"/>
                        <a:ext cx="2635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642938" y="4286250"/>
            <a:ext cx="7858125" cy="3200400"/>
          </a:xfrm>
          <a:prstGeom prst="rect">
            <a:avLst/>
          </a:prstGeom>
          <a:noFill/>
        </p:spPr>
        <p:txBody>
          <a:bodyPr>
            <a:spAutoFit/>
          </a:bodyPr>
          <a:lstStyle/>
          <a:p>
            <a:pPr>
              <a:defRPr/>
            </a:pPr>
            <a:endParaRPr lang="en-US" dirty="0">
              <a:solidFill>
                <a:prstClr val="white"/>
              </a:solidFill>
            </a:endParaRPr>
          </a:p>
          <a:p>
            <a:pPr>
              <a:defRPr/>
            </a:pPr>
            <a:r>
              <a:rPr lang="en-US" dirty="0">
                <a:solidFill>
                  <a:prstClr val="white"/>
                </a:solidFill>
                <a:sym typeface="Mathematica1"/>
              </a:rPr>
              <a:t>• </a:t>
            </a:r>
            <a:r>
              <a:rPr lang="en-US" sz="1600" dirty="0">
                <a:solidFill>
                  <a:prstClr val="white"/>
                </a:solidFill>
                <a:latin typeface="Constantia"/>
              </a:rPr>
              <a:t>Density &amp; Pressure:             - in relativity, energy &amp; momentum need to be </a:t>
            </a:r>
          </a:p>
          <a:p>
            <a:pPr>
              <a:defRPr/>
            </a:pPr>
            <a:r>
              <a:rPr lang="en-US" sz="1600" dirty="0">
                <a:solidFill>
                  <a:prstClr val="white"/>
                </a:solidFill>
                <a:latin typeface="Constantia"/>
              </a:rPr>
              <a:t>                                                    seen as one physical quantity (four-vector)</a:t>
            </a:r>
          </a:p>
          <a:p>
            <a:pPr>
              <a:defRPr/>
            </a:pPr>
            <a:r>
              <a:rPr lang="en-US" sz="1600" dirty="0">
                <a:solidFill>
                  <a:prstClr val="white"/>
                </a:solidFill>
                <a:latin typeface="Constantia"/>
              </a:rPr>
              <a:t>                                                 - pressure = momentum flux</a:t>
            </a:r>
          </a:p>
          <a:p>
            <a:pPr>
              <a:defRPr/>
            </a:pPr>
            <a:r>
              <a:rPr lang="en-US" sz="1600" dirty="0">
                <a:solidFill>
                  <a:prstClr val="white"/>
                </a:solidFill>
                <a:latin typeface="Constantia"/>
                <a:sym typeface="Mathematica1"/>
              </a:rPr>
              <a:t>• </a:t>
            </a:r>
            <a:r>
              <a:rPr lang="en-US" sz="1600" dirty="0">
                <a:solidFill>
                  <a:prstClr val="white"/>
                </a:solidFill>
                <a:latin typeface="Constantia"/>
              </a:rPr>
              <a:t>Curvature:                             - gravity is a manifestation of geometry spacetime</a:t>
            </a:r>
          </a:p>
          <a:p>
            <a:pPr>
              <a:defRPr/>
            </a:pPr>
            <a:r>
              <a:rPr lang="en-US" sz="1600" dirty="0">
                <a:solidFill>
                  <a:prstClr val="white"/>
                </a:solidFill>
                <a:latin typeface="Constantia"/>
              </a:rPr>
              <a:t>• Cosmological Constant:      - free parameter in General Relativity</a:t>
            </a:r>
          </a:p>
          <a:p>
            <a:pPr>
              <a:defRPr/>
            </a:pPr>
            <a:r>
              <a:rPr lang="en-US" sz="1600" dirty="0">
                <a:solidFill>
                  <a:prstClr val="white"/>
                </a:solidFill>
                <a:latin typeface="Constantia"/>
              </a:rPr>
              <a:t>                                                 - Einstein’s “biggest blunder”</a:t>
            </a:r>
          </a:p>
          <a:p>
            <a:pPr>
              <a:defRPr/>
            </a:pPr>
            <a:r>
              <a:rPr lang="en-US" sz="1600" dirty="0">
                <a:solidFill>
                  <a:prstClr val="white"/>
                </a:solidFill>
                <a:latin typeface="Constantia"/>
              </a:rPr>
              <a:t>                                                 - mysteriously, since 1998 we know it dominates </a:t>
            </a:r>
          </a:p>
          <a:p>
            <a:pPr>
              <a:defRPr/>
            </a:pPr>
            <a:r>
              <a:rPr lang="en-US" sz="1600" dirty="0">
                <a:solidFill>
                  <a:prstClr val="white"/>
                </a:solidFill>
                <a:latin typeface="Constantia"/>
              </a:rPr>
              <a:t>                                                   the Universe</a:t>
            </a:r>
          </a:p>
          <a:p>
            <a:pPr>
              <a:defRPr/>
            </a:pPr>
            <a:r>
              <a:rPr lang="en-US" dirty="0">
                <a:solidFill>
                  <a:prstClr val="white"/>
                </a:solidFill>
              </a:rPr>
              <a:t> </a:t>
            </a:r>
          </a:p>
          <a:p>
            <a:pPr>
              <a:defRPr/>
            </a:pPr>
            <a:endParaRPr lang="en-US" dirty="0">
              <a:solidFill>
                <a:prstClr val="white"/>
              </a:solidFill>
            </a:endParaRPr>
          </a:p>
          <a:p>
            <a:pPr>
              <a:defRPr/>
            </a:pPr>
            <a:endParaRPr lang="en-US" dirty="0">
              <a:solidFill>
                <a:prstClr val="white"/>
              </a:solidFill>
            </a:endParaRPr>
          </a:p>
        </p:txBody>
      </p:sp>
      <p:sp>
        <p:nvSpPr>
          <p:cNvPr id="8205" name="Rectangle 3"/>
          <p:cNvSpPr>
            <a:spLocks noChangeArrowheads="1"/>
          </p:cNvSpPr>
          <p:nvPr/>
        </p:nvSpPr>
        <p:spPr bwMode="auto">
          <a:xfrm>
            <a:off x="642938" y="4429125"/>
            <a:ext cx="7775575" cy="228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graphicFrame>
        <p:nvGraphicFramePr>
          <p:cNvPr id="8199" name="Object 8"/>
          <p:cNvGraphicFramePr>
            <a:graphicFrameLocks noChangeAspect="1"/>
          </p:cNvGraphicFramePr>
          <p:nvPr/>
        </p:nvGraphicFramePr>
        <p:xfrm>
          <a:off x="5572125" y="3643313"/>
          <a:ext cx="328613" cy="395287"/>
        </p:xfrm>
        <a:graphic>
          <a:graphicData uri="http://schemas.openxmlformats.org/presentationml/2006/ole">
            <mc:AlternateContent xmlns:mc="http://schemas.openxmlformats.org/markup-compatibility/2006">
              <mc:Choice xmlns:v="urn:schemas-microsoft-com:vml" Requires="v">
                <p:oleObj spid="_x0000_s156105" name="Equation" r:id="rId13" imgW="190440" imgH="228600" progId="Equation.DSMT4">
                  <p:embed/>
                </p:oleObj>
              </mc:Choice>
              <mc:Fallback>
                <p:oleObj name="Equation" r:id="rId13" imgW="1904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2125" y="3643313"/>
                        <a:ext cx="328613"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81506920"/>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42938" y="2071688"/>
            <a:ext cx="3744912" cy="24288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142844" y="0"/>
            <a:ext cx="10117138" cy="1371600"/>
          </a:xfrm>
        </p:spPr>
        <p:txBody>
          <a:bodyPr/>
          <a:lstStyle/>
          <a:p>
            <a:pPr eaLnBrk="1" fontAlgn="auto" hangingPunct="1">
              <a:spcAft>
                <a:spcPts val="0"/>
              </a:spcAft>
              <a:defRPr/>
            </a:pPr>
            <a:r>
              <a:rPr sz="3600" b="1">
                <a:solidFill>
                  <a:schemeClr val="tx1"/>
                </a:solidFill>
              </a:rPr>
              <a:t>Friedmann-Robertson-Walker-Lemaitre </a:t>
            </a:r>
            <a:br>
              <a:rPr sz="3600" b="1">
                <a:solidFill>
                  <a:schemeClr val="tx1"/>
                </a:solidFill>
              </a:rPr>
            </a:br>
            <a:r>
              <a:rPr sz="3600" b="1">
                <a:solidFill>
                  <a:schemeClr val="tx1"/>
                </a:solidFill>
              </a:rPr>
              <a:t>                                   Universe</a:t>
            </a:r>
          </a:p>
        </p:txBody>
      </p:sp>
      <p:graphicFrame>
        <p:nvGraphicFramePr>
          <p:cNvPr id="11266" name="Object 2"/>
          <p:cNvGraphicFramePr>
            <a:graphicFrameLocks noChangeAspect="1"/>
          </p:cNvGraphicFramePr>
          <p:nvPr/>
        </p:nvGraphicFramePr>
        <p:xfrm>
          <a:off x="785813" y="2286000"/>
          <a:ext cx="3286125" cy="803275"/>
        </p:xfrm>
        <a:graphic>
          <a:graphicData uri="http://schemas.openxmlformats.org/presentationml/2006/ole">
            <mc:AlternateContent xmlns:mc="http://schemas.openxmlformats.org/markup-compatibility/2006">
              <mc:Choice xmlns:v="urn:schemas-microsoft-com:vml" Requires="v">
                <p:oleObj spid="_x0000_s241882" name="Equation" r:id="rId3" imgW="1765080" imgH="431640" progId="Equation.DSMT4">
                  <p:embed/>
                </p:oleObj>
              </mc:Choice>
              <mc:Fallback>
                <p:oleObj name="Equation" r:id="rId3" imgW="176508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2286000"/>
                        <a:ext cx="3286125"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785813" y="3500438"/>
          <a:ext cx="3214687" cy="863600"/>
        </p:xfrm>
        <a:graphic>
          <a:graphicData uri="http://schemas.openxmlformats.org/presentationml/2006/ole">
            <mc:AlternateContent xmlns:mc="http://schemas.openxmlformats.org/markup-compatibility/2006">
              <mc:Choice xmlns:v="urn:schemas-microsoft-com:vml" Requires="v">
                <p:oleObj spid="_x0000_s241883" name="Equation" r:id="rId5" imgW="1701720" imgH="457200" progId="Equation.DSMT4">
                  <p:embed/>
                </p:oleObj>
              </mc:Choice>
              <mc:Fallback>
                <p:oleObj name="Equation" r:id="rId5" imgW="17017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3500438"/>
                        <a:ext cx="3214687"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3"/>
          <p:cNvSpPr>
            <a:spLocks noChangeArrowheads="1"/>
          </p:cNvSpPr>
          <p:nvPr/>
        </p:nvSpPr>
        <p:spPr bwMode="auto">
          <a:xfrm>
            <a:off x="4572000" y="2071688"/>
            <a:ext cx="3857625" cy="24288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graphicFrame>
        <p:nvGraphicFramePr>
          <p:cNvPr id="11268" name="Object 4"/>
          <p:cNvGraphicFramePr>
            <a:graphicFrameLocks noChangeAspect="1"/>
          </p:cNvGraphicFramePr>
          <p:nvPr/>
        </p:nvGraphicFramePr>
        <p:xfrm>
          <a:off x="6357938" y="2214563"/>
          <a:ext cx="1677987" cy="731837"/>
        </p:xfrm>
        <a:graphic>
          <a:graphicData uri="http://schemas.openxmlformats.org/presentationml/2006/ole">
            <mc:AlternateContent xmlns:mc="http://schemas.openxmlformats.org/markup-compatibility/2006">
              <mc:Choice xmlns:v="urn:schemas-microsoft-com:vml" Requires="v">
                <p:oleObj spid="_x0000_s241884" name="Equation" r:id="rId7" imgW="901440" imgH="393480" progId="Equation.DSMT4">
                  <p:embed/>
                </p:oleObj>
              </mc:Choice>
              <mc:Fallback>
                <p:oleObj name="Equation" r:id="rId7" imgW="9014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7938" y="2214563"/>
                        <a:ext cx="1677987"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5857875" y="3500438"/>
          <a:ext cx="2182813" cy="742950"/>
        </p:xfrm>
        <a:graphic>
          <a:graphicData uri="http://schemas.openxmlformats.org/presentationml/2006/ole">
            <mc:AlternateContent xmlns:mc="http://schemas.openxmlformats.org/markup-compatibility/2006">
              <mc:Choice xmlns:v="urn:schemas-microsoft-com:vml" Requires="v">
                <p:oleObj spid="_x0000_s241885" name="Equation" r:id="rId9" imgW="1155600" imgH="393480" progId="Equation.DSMT4">
                  <p:embed/>
                </p:oleObj>
              </mc:Choice>
              <mc:Fallback>
                <p:oleObj name="Equation" r:id="rId9" imgW="11556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7875" y="3500438"/>
                        <a:ext cx="2182813"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642938" y="1571625"/>
            <a:ext cx="3786187" cy="369888"/>
          </a:xfrm>
          <a:prstGeom prst="rect">
            <a:avLst/>
          </a:prstGeom>
          <a:noFill/>
        </p:spPr>
        <p:txBody>
          <a:bodyPr>
            <a:spAutoFit/>
          </a:bodyPr>
          <a:lstStyle/>
          <a:p>
            <a:pPr>
              <a:defRPr/>
            </a:pPr>
            <a:r>
              <a:rPr lang="en-US" dirty="0">
                <a:solidFill>
                  <a:prstClr val="white"/>
                </a:solidFill>
                <a:latin typeface="Constantia"/>
              </a:rPr>
              <a:t>Relativistic  Cosmology</a:t>
            </a:r>
          </a:p>
        </p:txBody>
      </p:sp>
      <p:sp>
        <p:nvSpPr>
          <p:cNvPr id="10" name="TextBox 9"/>
          <p:cNvSpPr txBox="1"/>
          <p:nvPr/>
        </p:nvSpPr>
        <p:spPr>
          <a:xfrm>
            <a:off x="4572000" y="1571625"/>
            <a:ext cx="3786188" cy="369888"/>
          </a:xfrm>
          <a:prstGeom prst="rect">
            <a:avLst/>
          </a:prstGeom>
          <a:noFill/>
        </p:spPr>
        <p:txBody>
          <a:bodyPr>
            <a:spAutoFit/>
          </a:bodyPr>
          <a:lstStyle/>
          <a:p>
            <a:pPr>
              <a:defRPr/>
            </a:pPr>
            <a:r>
              <a:rPr lang="en-US" dirty="0">
                <a:solidFill>
                  <a:prstClr val="white"/>
                </a:solidFill>
              </a:rPr>
              <a:t>                   </a:t>
            </a:r>
            <a:r>
              <a:rPr lang="en-US" dirty="0">
                <a:solidFill>
                  <a:prstClr val="white"/>
                </a:solidFill>
                <a:latin typeface="Constantia"/>
              </a:rPr>
              <a:t>Newtonian  Cosmology</a:t>
            </a:r>
          </a:p>
        </p:txBody>
      </p:sp>
      <p:graphicFrame>
        <p:nvGraphicFramePr>
          <p:cNvPr id="11270" name="Object 6"/>
          <p:cNvGraphicFramePr>
            <a:graphicFrameLocks noChangeAspect="1"/>
          </p:cNvGraphicFramePr>
          <p:nvPr/>
        </p:nvGraphicFramePr>
        <p:xfrm>
          <a:off x="1928813" y="6072188"/>
          <a:ext cx="447675" cy="482600"/>
        </p:xfrm>
        <a:graphic>
          <a:graphicData uri="http://schemas.openxmlformats.org/presentationml/2006/ole">
            <mc:AlternateContent xmlns:mc="http://schemas.openxmlformats.org/markup-compatibility/2006">
              <mc:Choice xmlns:v="urn:schemas-microsoft-com:vml" Requires="v">
                <p:oleObj spid="_x0000_s241886" name="Equation" r:id="rId11" imgW="152280" imgH="164880" progId="Equation.DSMT4">
                  <p:embed/>
                </p:oleObj>
              </mc:Choice>
              <mc:Fallback>
                <p:oleObj name="Equation" r:id="rId11" imgW="15228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8813" y="6072188"/>
                        <a:ext cx="4476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1928813" y="5357813"/>
          <a:ext cx="447675" cy="482600"/>
        </p:xfrm>
        <a:graphic>
          <a:graphicData uri="http://schemas.openxmlformats.org/presentationml/2006/ole">
            <mc:AlternateContent xmlns:mc="http://schemas.openxmlformats.org/markup-compatibility/2006">
              <mc:Choice xmlns:v="urn:schemas-microsoft-com:vml" Requires="v">
                <p:oleObj spid="_x0000_s241887" name="Equation" r:id="rId13" imgW="152280" imgH="164880" progId="Equation.DSMT4">
                  <p:embed/>
                </p:oleObj>
              </mc:Choice>
              <mc:Fallback>
                <p:oleObj name="Equation" r:id="rId13" imgW="1522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8813" y="5357813"/>
                        <a:ext cx="4476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857250" y="4714875"/>
          <a:ext cx="1611313" cy="620713"/>
        </p:xfrm>
        <a:graphic>
          <a:graphicData uri="http://schemas.openxmlformats.org/presentationml/2006/ole">
            <mc:AlternateContent xmlns:mc="http://schemas.openxmlformats.org/markup-compatibility/2006">
              <mc:Choice xmlns:v="urn:schemas-microsoft-com:vml" Requires="v">
                <p:oleObj spid="_x0000_s241888" name="Equation" r:id="rId15" imgW="622080" imgH="241200" progId="Equation.DSMT4">
                  <p:embed/>
                </p:oleObj>
              </mc:Choice>
              <mc:Fallback>
                <p:oleObj name="Equation" r:id="rId15" imgW="622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4714875"/>
                        <a:ext cx="1611313"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5857875" y="4714875"/>
          <a:ext cx="447675" cy="482600"/>
        </p:xfrm>
        <a:graphic>
          <a:graphicData uri="http://schemas.openxmlformats.org/presentationml/2006/ole">
            <mc:AlternateContent xmlns:mc="http://schemas.openxmlformats.org/markup-compatibility/2006">
              <mc:Choice xmlns:v="urn:schemas-microsoft-com:vml" Requires="v">
                <p:oleObj spid="_x0000_s241889" name="Equation" r:id="rId17" imgW="152280" imgH="164880" progId="Equation.DSMT4">
                  <p:embed/>
                </p:oleObj>
              </mc:Choice>
              <mc:Fallback>
                <p:oleObj name="Equation" r:id="rId17" imgW="15228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7875" y="4714875"/>
                        <a:ext cx="4476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0" name="TextBox 15"/>
          <p:cNvSpPr txBox="1">
            <a:spLocks noChangeArrowheads="1"/>
          </p:cNvSpPr>
          <p:nvPr/>
        </p:nvSpPr>
        <p:spPr bwMode="auto">
          <a:xfrm>
            <a:off x="2786063" y="4857750"/>
            <a:ext cx="1857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prstClr val="white"/>
                </a:solidFill>
              </a:rPr>
              <a:t>Curvature</a:t>
            </a:r>
          </a:p>
          <a:p>
            <a:pPr eaLnBrk="1" hangingPunct="1"/>
            <a:endParaRPr lang="en-US" altLang="en-US" sz="1400">
              <a:solidFill>
                <a:prstClr val="white"/>
              </a:solidFill>
            </a:endParaRPr>
          </a:p>
          <a:p>
            <a:pPr eaLnBrk="1" hangingPunct="1"/>
            <a:r>
              <a:rPr lang="en-US" altLang="en-US" sz="1400">
                <a:solidFill>
                  <a:prstClr val="white"/>
                </a:solidFill>
              </a:rPr>
              <a:t>Cosmological Constant</a:t>
            </a:r>
          </a:p>
          <a:p>
            <a:pPr eaLnBrk="1" hangingPunct="1"/>
            <a:endParaRPr lang="en-US" altLang="en-US" sz="1400">
              <a:solidFill>
                <a:prstClr val="white"/>
              </a:solidFill>
            </a:endParaRPr>
          </a:p>
          <a:p>
            <a:pPr eaLnBrk="1" hangingPunct="1"/>
            <a:endParaRPr lang="en-US" altLang="en-US" sz="1400">
              <a:solidFill>
                <a:prstClr val="white"/>
              </a:solidFill>
            </a:endParaRPr>
          </a:p>
          <a:p>
            <a:pPr eaLnBrk="1" hangingPunct="1"/>
            <a:r>
              <a:rPr lang="en-US" altLang="en-US" sz="1400">
                <a:solidFill>
                  <a:prstClr val="white"/>
                </a:solidFill>
              </a:rPr>
              <a:t>Pressure </a:t>
            </a:r>
          </a:p>
        </p:txBody>
      </p:sp>
      <p:sp>
        <p:nvSpPr>
          <p:cNvPr id="11281" name="TextBox 16"/>
          <p:cNvSpPr txBox="1">
            <a:spLocks noChangeArrowheads="1"/>
          </p:cNvSpPr>
          <p:nvPr/>
        </p:nvSpPr>
        <p:spPr bwMode="auto">
          <a:xfrm>
            <a:off x="6786563" y="4786313"/>
            <a:ext cx="1857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prstClr val="white"/>
                </a:solidFill>
              </a:rPr>
              <a:t>Energy</a:t>
            </a:r>
          </a:p>
          <a:p>
            <a:pPr eaLnBrk="1" hangingPunct="1"/>
            <a:endParaRPr lang="en-US" altLang="en-US" sz="1400">
              <a:solidFill>
                <a:prstClr val="white"/>
              </a:solidFill>
            </a:endParaRPr>
          </a:p>
          <a:p>
            <a:pPr eaLnBrk="1" hangingPunct="1"/>
            <a:endParaRPr lang="en-US" altLang="en-US" sz="1400">
              <a:solidFill>
                <a:prstClr val="white"/>
              </a:solidFill>
            </a:endParaRPr>
          </a:p>
          <a:p>
            <a:pPr eaLnBrk="1" hangingPunct="1"/>
            <a:endParaRPr lang="en-US" altLang="en-US" sz="1400">
              <a:solidFill>
                <a:prstClr val="white"/>
              </a:solidFill>
            </a:endParaRPr>
          </a:p>
          <a:p>
            <a:pPr eaLnBrk="1" hangingPunct="1"/>
            <a:endParaRPr lang="en-US" altLang="en-US" sz="1400">
              <a:solidFill>
                <a:prstClr val="white"/>
              </a:solidFill>
            </a:endParaRPr>
          </a:p>
          <a:p>
            <a:pPr eaLnBrk="1" hangingPunct="1"/>
            <a:endParaRPr lang="en-US" altLang="en-US" sz="1400">
              <a:solidFill>
                <a:prstClr val="white"/>
              </a:solidFill>
            </a:endParaRPr>
          </a:p>
          <a:p>
            <a:pPr eaLnBrk="1" hangingPunct="1"/>
            <a:r>
              <a:rPr lang="en-US" altLang="en-US" sz="1400">
                <a:solidFill>
                  <a:prstClr val="white"/>
                </a:solidFill>
              </a:rPr>
              <a:t> </a:t>
            </a:r>
          </a:p>
        </p:txBody>
      </p:sp>
      <p:cxnSp>
        <p:nvCxnSpPr>
          <p:cNvPr id="19" name="Straight Connector 18"/>
          <p:cNvCxnSpPr/>
          <p:nvPr/>
        </p:nvCxnSpPr>
        <p:spPr>
          <a:xfrm>
            <a:off x="6858000" y="6215063"/>
            <a:ext cx="1428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0" y="5500688"/>
            <a:ext cx="1428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571750" y="4643438"/>
            <a:ext cx="1785938" cy="2071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ectangle 21"/>
          <p:cNvSpPr/>
          <p:nvPr/>
        </p:nvSpPr>
        <p:spPr>
          <a:xfrm>
            <a:off x="6572250" y="4643438"/>
            <a:ext cx="1857375" cy="2071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Left-Right Arrow 22"/>
          <p:cNvSpPr/>
          <p:nvPr/>
        </p:nvSpPr>
        <p:spPr>
          <a:xfrm>
            <a:off x="4572000" y="5429250"/>
            <a:ext cx="1143000" cy="571500"/>
          </a:xfrm>
          <a:prstGeom prst="leftRightArrow">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904891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684213" y="4005263"/>
            <a:ext cx="7775575" cy="1930400"/>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86019" name="Rectangle 3"/>
          <p:cNvSpPr>
            <a:spLocks noChangeArrowheads="1"/>
          </p:cNvSpPr>
          <p:nvPr/>
        </p:nvSpPr>
        <p:spPr bwMode="auto">
          <a:xfrm>
            <a:off x="684213" y="1714500"/>
            <a:ext cx="7775575" cy="1930400"/>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468313" y="115888"/>
            <a:ext cx="10117138" cy="1371600"/>
          </a:xfrm>
        </p:spPr>
        <p:txBody>
          <a:bodyPr/>
          <a:lstStyle/>
          <a:p>
            <a:pPr eaLnBrk="1" fontAlgn="auto" hangingPunct="1">
              <a:spcAft>
                <a:spcPts val="0"/>
              </a:spcAft>
              <a:defRPr/>
            </a:pPr>
            <a:r>
              <a:rPr lang="en-US" sz="5000" b="1" dirty="0">
                <a:solidFill>
                  <a:schemeClr val="accent3"/>
                </a:solidFill>
              </a:rPr>
              <a:t>Einstein Field Equation</a:t>
            </a:r>
            <a:endParaRPr sz="5000" b="1" dirty="0">
              <a:solidFill>
                <a:schemeClr val="accent3"/>
              </a:solidFill>
            </a:endParaRPr>
          </a:p>
        </p:txBody>
      </p:sp>
      <p:graphicFrame>
        <p:nvGraphicFramePr>
          <p:cNvPr id="16389" name="Object 2"/>
          <p:cNvGraphicFramePr>
            <a:graphicFrameLocks noChangeAspect="1"/>
          </p:cNvGraphicFramePr>
          <p:nvPr/>
        </p:nvGraphicFramePr>
        <p:xfrm>
          <a:off x="1050925" y="2133600"/>
          <a:ext cx="6591300" cy="1268413"/>
        </p:xfrm>
        <a:graphic>
          <a:graphicData uri="http://schemas.openxmlformats.org/presentationml/2006/ole">
            <mc:AlternateContent xmlns:mc="http://schemas.openxmlformats.org/markup-compatibility/2006">
              <mc:Choice xmlns:v="urn:schemas-microsoft-com:vml" Requires="v">
                <p:oleObj spid="_x0000_s230460" name="Equation" r:id="rId3" imgW="2044700" imgH="393700" progId="Equation.DSMT4">
                  <p:embed/>
                </p:oleObj>
              </mc:Choice>
              <mc:Fallback>
                <p:oleObj name="Equation" r:id="rId3" imgW="20447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2133600"/>
                        <a:ext cx="6591300"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0" name="Object 2"/>
          <p:cNvGraphicFramePr>
            <a:graphicFrameLocks noChangeAspect="1"/>
          </p:cNvGraphicFramePr>
          <p:nvPr/>
        </p:nvGraphicFramePr>
        <p:xfrm>
          <a:off x="1187450" y="4292600"/>
          <a:ext cx="6591300" cy="1268413"/>
        </p:xfrm>
        <a:graphic>
          <a:graphicData uri="http://schemas.openxmlformats.org/presentationml/2006/ole">
            <mc:AlternateContent xmlns:mc="http://schemas.openxmlformats.org/markup-compatibility/2006">
              <mc:Choice xmlns:v="urn:schemas-microsoft-com:vml" Requires="v">
                <p:oleObj spid="_x0000_s230461" name="Equation" r:id="rId5" imgW="2044700" imgH="393700" progId="Equation.DSMT4">
                  <p:embed/>
                </p:oleObj>
              </mc:Choice>
              <mc:Fallback>
                <p:oleObj name="Equation" r:id="rId5" imgW="20447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292600"/>
                        <a:ext cx="6591300"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33049286"/>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468560" y="2333219"/>
            <a:ext cx="9720263" cy="238078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Hubble Parameter</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4078571436"/>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611560" y="260648"/>
            <a:ext cx="8229600" cy="1143000"/>
          </a:xfrm>
        </p:spPr>
        <p:txBody>
          <a:bodyPr>
            <a:normAutofit/>
          </a:bodyPr>
          <a:lstStyle/>
          <a:p>
            <a:pPr eaLnBrk="1" fontAlgn="auto" hangingPunct="1">
              <a:spcAft>
                <a:spcPts val="0"/>
              </a:spcAft>
              <a:defRPr/>
            </a:pPr>
            <a:r>
              <a:rPr sz="6000" b="1" dirty="0">
                <a:solidFill>
                  <a:schemeClr val="tx1"/>
                </a:solidFill>
              </a:rPr>
              <a:t>   Hubble  Expansion </a:t>
            </a:r>
          </a:p>
        </p:txBody>
      </p:sp>
      <p:sp>
        <p:nvSpPr>
          <p:cNvPr id="12295" name="Rectangle 4"/>
          <p:cNvSpPr>
            <a:spLocks noGrp="1" noChangeArrowheads="1"/>
          </p:cNvSpPr>
          <p:nvPr>
            <p:ph type="body" idx="4294967295"/>
          </p:nvPr>
        </p:nvSpPr>
        <p:spPr>
          <a:xfrm>
            <a:off x="500063" y="2286000"/>
            <a:ext cx="9144000" cy="5084763"/>
          </a:xfrm>
        </p:spPr>
        <p:txBody>
          <a:bodyPr/>
          <a:lstStyle/>
          <a:p>
            <a:pPr marL="0" indent="0" eaLnBrk="1" hangingPunct="1">
              <a:buClr>
                <a:schemeClr val="tx1"/>
              </a:buClr>
              <a:buNone/>
            </a:pPr>
            <a:r>
              <a:rPr lang="en-US" altLang="en-US" sz="2000" b="1" dirty="0">
                <a:sym typeface="Mathematica1" pitchFamily="2" charset="2"/>
              </a:rPr>
              <a:t>•   Cosmic  Expansion  is  a  uniform expansion of space</a:t>
            </a:r>
          </a:p>
          <a:p>
            <a:pPr eaLnBrk="1" hangingPunct="1">
              <a:buClr>
                <a:schemeClr val="tx1"/>
              </a:buClr>
              <a:buFont typeface="Wingdings 2" pitchFamily="18" charset="2"/>
              <a:buNone/>
            </a:pPr>
            <a:r>
              <a:rPr lang="en-US" altLang="en-US" sz="2000" b="1" dirty="0">
                <a:sym typeface="Mathematica1" pitchFamily="2" charset="2"/>
              </a:rPr>
              <a:t> </a:t>
            </a:r>
          </a:p>
          <a:p>
            <a:pPr marL="0" indent="0" eaLnBrk="1" hangingPunct="1">
              <a:buClr>
                <a:schemeClr val="tx1"/>
              </a:buClr>
              <a:buNone/>
            </a:pPr>
            <a:r>
              <a:rPr lang="en-US" altLang="en-US" sz="2000" b="1" dirty="0">
                <a:sym typeface="Mathematica1" pitchFamily="2" charset="2"/>
              </a:rPr>
              <a:t>•  Objects do not move themselves:</a:t>
            </a:r>
          </a:p>
          <a:p>
            <a:pPr eaLnBrk="1" hangingPunct="1">
              <a:buClr>
                <a:schemeClr val="tx1"/>
              </a:buClr>
              <a:buFont typeface="Wingdings 2" pitchFamily="18" charset="2"/>
              <a:buNone/>
            </a:pPr>
            <a:r>
              <a:rPr lang="en-US" altLang="en-US" sz="2000" b="1" dirty="0">
                <a:sym typeface="Mathematica1" pitchFamily="2" charset="2"/>
              </a:rPr>
              <a:t>     they  are  like beacons tied to a uniformly expanding sheet:</a:t>
            </a:r>
          </a:p>
          <a:p>
            <a:pPr eaLnBrk="1" hangingPunct="1">
              <a:buClr>
                <a:schemeClr val="tx1"/>
              </a:buClr>
              <a:buFont typeface="Wingdings 2" pitchFamily="18" charset="2"/>
              <a:buNone/>
            </a:pPr>
            <a:r>
              <a:rPr lang="en-US" altLang="en-US" sz="2000" b="1" dirty="0">
                <a:sym typeface="Mathematica1" pitchFamily="2" charset="2"/>
              </a:rPr>
              <a:t> </a:t>
            </a:r>
            <a:endParaRPr lang="en-US" altLang="en-US" sz="2000" b="1" dirty="0"/>
          </a:p>
        </p:txBody>
      </p:sp>
      <p:sp>
        <p:nvSpPr>
          <p:cNvPr id="5" name="Rectangle 4"/>
          <p:cNvSpPr/>
          <p:nvPr/>
        </p:nvSpPr>
        <p:spPr>
          <a:xfrm>
            <a:off x="428625" y="1928813"/>
            <a:ext cx="8358188" cy="214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2290" name="Object 2"/>
          <p:cNvGraphicFramePr>
            <a:graphicFrameLocks noChangeAspect="1"/>
          </p:cNvGraphicFramePr>
          <p:nvPr/>
        </p:nvGraphicFramePr>
        <p:xfrm>
          <a:off x="714375" y="4643438"/>
          <a:ext cx="1847850" cy="501650"/>
        </p:xfrm>
        <a:graphic>
          <a:graphicData uri="http://schemas.openxmlformats.org/presentationml/2006/ole">
            <mc:AlternateContent xmlns:mc="http://schemas.openxmlformats.org/markup-compatibility/2006">
              <mc:Choice xmlns:v="urn:schemas-microsoft-com:vml" Requires="v">
                <p:oleObj spid="_x0000_s255008" name="Equation" r:id="rId3" imgW="749160" imgH="203040" progId="Equation.DSMT4">
                  <p:embed/>
                </p:oleObj>
              </mc:Choice>
              <mc:Fallback>
                <p:oleObj name="Equation" r:id="rId3" imgW="749160" imgH="203040" progId="Equation.DSMT4">
                  <p:embed/>
                  <p:pic>
                    <p:nvPicPr>
                      <p:cNvPr id="122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4643438"/>
                        <a:ext cx="1847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714375" y="5472113"/>
          <a:ext cx="4286250" cy="984250"/>
        </p:xfrm>
        <a:graphic>
          <a:graphicData uri="http://schemas.openxmlformats.org/presentationml/2006/ole">
            <mc:AlternateContent xmlns:mc="http://schemas.openxmlformats.org/markup-compatibility/2006">
              <mc:Choice xmlns:v="urn:schemas-microsoft-com:vml" Requires="v">
                <p:oleObj spid="_x0000_s255009" name="Equation" r:id="rId5" imgW="1714320" imgH="393480" progId="Equation.DSMT4">
                  <p:embed/>
                </p:oleObj>
              </mc:Choice>
              <mc:Fallback>
                <p:oleObj name="Equation" r:id="rId5" imgW="1714320" imgH="393480" progId="Equation.DSMT4">
                  <p:embed/>
                  <p:pic>
                    <p:nvPicPr>
                      <p:cNvPr id="1229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5472113"/>
                        <a:ext cx="42862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5643563" y="4786313"/>
          <a:ext cx="1947862" cy="1285875"/>
        </p:xfrm>
        <a:graphic>
          <a:graphicData uri="http://schemas.openxmlformats.org/presentationml/2006/ole">
            <mc:AlternateContent xmlns:mc="http://schemas.openxmlformats.org/markup-compatibility/2006">
              <mc:Choice xmlns:v="urn:schemas-microsoft-com:vml" Requires="v">
                <p:oleObj spid="_x0000_s255010" name="Equation" r:id="rId7" imgW="596880" imgH="393480" progId="Equation.DSMT4">
                  <p:embed/>
                </p:oleObj>
              </mc:Choice>
              <mc:Fallback>
                <p:oleObj name="Equation" r:id="rId7" imgW="596880" imgH="393480" progId="Equation.DSMT4">
                  <p:embed/>
                  <p:pic>
                    <p:nvPicPr>
                      <p:cNvPr id="1229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563" y="4786313"/>
                        <a:ext cx="1947862"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ight Brace 7"/>
          <p:cNvSpPr/>
          <p:nvPr/>
        </p:nvSpPr>
        <p:spPr>
          <a:xfrm>
            <a:off x="5143500" y="4572000"/>
            <a:ext cx="285750" cy="1785938"/>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9" name="Rectangle 8"/>
          <p:cNvSpPr/>
          <p:nvPr/>
        </p:nvSpPr>
        <p:spPr>
          <a:xfrm>
            <a:off x="428625" y="4286250"/>
            <a:ext cx="8358188"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318302087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611560" y="260648"/>
            <a:ext cx="8229600" cy="1143000"/>
          </a:xfrm>
        </p:spPr>
        <p:txBody>
          <a:bodyPr>
            <a:normAutofit/>
          </a:bodyPr>
          <a:lstStyle/>
          <a:p>
            <a:pPr eaLnBrk="1" fontAlgn="auto" hangingPunct="1">
              <a:spcAft>
                <a:spcPts val="0"/>
              </a:spcAft>
              <a:defRPr/>
            </a:pPr>
            <a:r>
              <a:rPr sz="6000" b="1" dirty="0">
                <a:solidFill>
                  <a:schemeClr val="tx1"/>
                </a:solidFill>
              </a:rPr>
              <a:t>    Hubble  Expansion </a:t>
            </a:r>
          </a:p>
        </p:txBody>
      </p:sp>
      <p:sp>
        <p:nvSpPr>
          <p:cNvPr id="13319" name="Rectangle 4"/>
          <p:cNvSpPr>
            <a:spLocks noGrp="1" noChangeArrowheads="1"/>
          </p:cNvSpPr>
          <p:nvPr>
            <p:ph type="body" idx="4294967295"/>
          </p:nvPr>
        </p:nvSpPr>
        <p:spPr>
          <a:xfrm>
            <a:off x="500063" y="2286000"/>
            <a:ext cx="9144000" cy="5084763"/>
          </a:xfrm>
        </p:spPr>
        <p:txBody>
          <a:bodyPr/>
          <a:lstStyle/>
          <a:p>
            <a:pPr marL="0" indent="0" eaLnBrk="1" hangingPunct="1">
              <a:buClr>
                <a:schemeClr val="tx1"/>
              </a:buClr>
              <a:buNone/>
            </a:pPr>
            <a:r>
              <a:rPr lang="en-US" altLang="en-US" sz="2000" b="1" dirty="0">
                <a:sym typeface="Mathematica1" pitchFamily="2" charset="2"/>
              </a:rPr>
              <a:t>• Cosmic  Expansion  is  a  uniform expansion of space</a:t>
            </a:r>
          </a:p>
          <a:p>
            <a:pPr eaLnBrk="1" hangingPunct="1">
              <a:buClr>
                <a:schemeClr val="tx1"/>
              </a:buClr>
              <a:buFont typeface="Mathematica1" pitchFamily="2" charset="2"/>
              <a:buChar char="·"/>
            </a:pPr>
            <a:endParaRPr lang="en-US" altLang="en-US" sz="2000" b="1" dirty="0">
              <a:sym typeface="Mathematica1" pitchFamily="2" charset="2"/>
            </a:endParaRPr>
          </a:p>
          <a:p>
            <a:pPr marL="0" indent="0" eaLnBrk="1" hangingPunct="1">
              <a:buClr>
                <a:schemeClr val="tx1"/>
              </a:buClr>
              <a:buNone/>
            </a:pPr>
            <a:r>
              <a:rPr lang="en-US" altLang="en-US" sz="2000" b="1" dirty="0">
                <a:sym typeface="Mathematica1" pitchFamily="2" charset="2"/>
              </a:rPr>
              <a:t>•  Objects do not move themselves:</a:t>
            </a:r>
          </a:p>
          <a:p>
            <a:pPr eaLnBrk="1" hangingPunct="1">
              <a:buClr>
                <a:schemeClr val="tx1"/>
              </a:buClr>
              <a:buFont typeface="Wingdings 2" pitchFamily="18" charset="2"/>
              <a:buNone/>
            </a:pPr>
            <a:r>
              <a:rPr lang="en-US" altLang="en-US" sz="2000" b="1" dirty="0">
                <a:sym typeface="Mathematica1" pitchFamily="2" charset="2"/>
              </a:rPr>
              <a:t>     they  are  like beacons tied to a uniformly expanding sheet:</a:t>
            </a:r>
          </a:p>
          <a:p>
            <a:pPr eaLnBrk="1" hangingPunct="1">
              <a:buClr>
                <a:schemeClr val="tx1"/>
              </a:buClr>
              <a:buFont typeface="Wingdings 2" pitchFamily="18" charset="2"/>
              <a:buNone/>
            </a:pPr>
            <a:r>
              <a:rPr lang="en-US" altLang="en-US" sz="2000" b="1" dirty="0">
                <a:sym typeface="Mathematica1" pitchFamily="2" charset="2"/>
              </a:rPr>
              <a:t> </a:t>
            </a:r>
            <a:endParaRPr lang="en-US" altLang="en-US" sz="2000" b="1" dirty="0"/>
          </a:p>
        </p:txBody>
      </p:sp>
      <p:sp>
        <p:nvSpPr>
          <p:cNvPr id="5" name="Rectangle 4"/>
          <p:cNvSpPr/>
          <p:nvPr/>
        </p:nvSpPr>
        <p:spPr>
          <a:xfrm>
            <a:off x="428625" y="1928813"/>
            <a:ext cx="8358188" cy="214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3314" name="Object 2"/>
          <p:cNvGraphicFramePr>
            <a:graphicFrameLocks noChangeAspect="1"/>
          </p:cNvGraphicFramePr>
          <p:nvPr/>
        </p:nvGraphicFramePr>
        <p:xfrm>
          <a:off x="714375" y="4643438"/>
          <a:ext cx="1847850" cy="501650"/>
        </p:xfrm>
        <a:graphic>
          <a:graphicData uri="http://schemas.openxmlformats.org/presentationml/2006/ole">
            <mc:AlternateContent xmlns:mc="http://schemas.openxmlformats.org/markup-compatibility/2006">
              <mc:Choice xmlns:v="urn:schemas-microsoft-com:vml" Requires="v">
                <p:oleObj spid="_x0000_s256032" name="Equation" r:id="rId3" imgW="749160" imgH="203040" progId="Equation.DSMT4">
                  <p:embed/>
                </p:oleObj>
              </mc:Choice>
              <mc:Fallback>
                <p:oleObj name="Equation" r:id="rId3" imgW="749160" imgH="203040" progId="Equation.DSMT4">
                  <p:embed/>
                  <p:pic>
                    <p:nvPicPr>
                      <p:cNvPr id="13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4643438"/>
                        <a:ext cx="1847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714375" y="5472113"/>
          <a:ext cx="4286250" cy="984250"/>
        </p:xfrm>
        <a:graphic>
          <a:graphicData uri="http://schemas.openxmlformats.org/presentationml/2006/ole">
            <mc:AlternateContent xmlns:mc="http://schemas.openxmlformats.org/markup-compatibility/2006">
              <mc:Choice xmlns:v="urn:schemas-microsoft-com:vml" Requires="v">
                <p:oleObj spid="_x0000_s256033" name="Equation" r:id="rId5" imgW="1714320" imgH="393480" progId="Equation.DSMT4">
                  <p:embed/>
                </p:oleObj>
              </mc:Choice>
              <mc:Fallback>
                <p:oleObj name="Equation" r:id="rId5" imgW="1714320" imgH="393480" progId="Equation.DSMT4">
                  <p:embed/>
                  <p:pic>
                    <p:nvPicPr>
                      <p:cNvPr id="133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5472113"/>
                        <a:ext cx="42862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5643563" y="4786313"/>
          <a:ext cx="1947862" cy="1285875"/>
        </p:xfrm>
        <a:graphic>
          <a:graphicData uri="http://schemas.openxmlformats.org/presentationml/2006/ole">
            <mc:AlternateContent xmlns:mc="http://schemas.openxmlformats.org/markup-compatibility/2006">
              <mc:Choice xmlns:v="urn:schemas-microsoft-com:vml" Requires="v">
                <p:oleObj spid="_x0000_s256034" name="Equation" r:id="rId7" imgW="596880" imgH="393480" progId="Equation.DSMT4">
                  <p:embed/>
                </p:oleObj>
              </mc:Choice>
              <mc:Fallback>
                <p:oleObj name="Equation" r:id="rId7" imgW="596880" imgH="393480" progId="Equation.DSMT4">
                  <p:embed/>
                  <p:pic>
                    <p:nvPicPr>
                      <p:cNvPr id="1331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563" y="4786313"/>
                        <a:ext cx="1947862"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ight Brace 7"/>
          <p:cNvSpPr/>
          <p:nvPr/>
        </p:nvSpPr>
        <p:spPr>
          <a:xfrm>
            <a:off x="5143500" y="4572000"/>
            <a:ext cx="285750" cy="1785938"/>
          </a:xfrm>
          <a:prstGeom prst="righ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9" name="Rectangle 8"/>
          <p:cNvSpPr/>
          <p:nvPr/>
        </p:nvSpPr>
        <p:spPr>
          <a:xfrm>
            <a:off x="428625" y="4286250"/>
            <a:ext cx="8358188"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0" name="Oval 9"/>
          <p:cNvSpPr/>
          <p:nvPr/>
        </p:nvSpPr>
        <p:spPr>
          <a:xfrm>
            <a:off x="2000250" y="4429125"/>
            <a:ext cx="928688" cy="928688"/>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ectangle 11"/>
          <p:cNvSpPr/>
          <p:nvPr/>
        </p:nvSpPr>
        <p:spPr>
          <a:xfrm>
            <a:off x="3214688" y="3929063"/>
            <a:ext cx="2428875" cy="428625"/>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TextBox 10"/>
          <p:cNvSpPr txBox="1"/>
          <p:nvPr/>
        </p:nvSpPr>
        <p:spPr>
          <a:xfrm>
            <a:off x="3286125" y="3929063"/>
            <a:ext cx="2428875" cy="646112"/>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Comoving  Position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cxnSp>
        <p:nvCxnSpPr>
          <p:cNvPr id="16" name="Straight Arrow Connector 15"/>
          <p:cNvCxnSpPr/>
          <p:nvPr/>
        </p:nvCxnSpPr>
        <p:spPr>
          <a:xfrm rot="10800000" flipV="1">
            <a:off x="2857500" y="4357688"/>
            <a:ext cx="714375" cy="357187"/>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43625" y="3429000"/>
            <a:ext cx="2428875" cy="646113"/>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Comoving  Position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0" name="Rectangle 19"/>
          <p:cNvSpPr/>
          <p:nvPr/>
        </p:nvSpPr>
        <p:spPr>
          <a:xfrm>
            <a:off x="6143625" y="3429000"/>
            <a:ext cx="2428875" cy="1285875"/>
          </a:xfrm>
          <a:prstGeom prst="rect">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1" name="TextBox 20"/>
          <p:cNvSpPr txBox="1"/>
          <p:nvPr/>
        </p:nvSpPr>
        <p:spPr>
          <a:xfrm>
            <a:off x="6143625" y="3500438"/>
            <a:ext cx="2428875" cy="1477962"/>
          </a:xfrm>
          <a:prstGeom prst="rect">
            <a:avLst/>
          </a:prstGeom>
          <a:noFill/>
          <a:ln>
            <a:no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Hubble  Parameter: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Hubble  “constant”: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rPr>
              <a:t>             H</a:t>
            </a:r>
            <a:r>
              <a:rPr kumimoji="0" lang="en-US" sz="1800" b="1" i="0" u="none" strike="noStrike" kern="1200" cap="none" spc="0" normalizeH="0" baseline="-25000" noProof="0" dirty="0">
                <a:ln>
                  <a:noFill/>
                </a:ln>
                <a:solidFill>
                  <a:prstClr val="black">
                    <a:lumMod val="85000"/>
                    <a:lumOff val="15000"/>
                  </a:prstClr>
                </a:solidFill>
                <a:effectLst/>
                <a:uLnTx/>
                <a:uFillTx/>
                <a:latin typeface="Constantia"/>
                <a:ea typeface="+mn-ea"/>
                <a:cs typeface="+mn-cs"/>
              </a:rPr>
              <a:t>0</a:t>
            </a: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H(t=t</a:t>
            </a:r>
            <a:r>
              <a:rPr kumimoji="0" lang="en-US" sz="1800" b="1" i="0" u="none" strike="noStrike" kern="1200" cap="none" spc="0" normalizeH="0" baseline="-25000" noProof="0" dirty="0">
                <a:ln>
                  <a:noFill/>
                </a:ln>
                <a:solidFill>
                  <a:prstClr val="black">
                    <a:lumMod val="85000"/>
                    <a:lumOff val="15000"/>
                  </a:prstClr>
                </a:solidFill>
                <a:effectLst/>
                <a:uLnTx/>
                <a:uFillTx/>
                <a:latin typeface="Constantia"/>
                <a:ea typeface="+mn-ea"/>
                <a:cs typeface="+mn-cs"/>
                <a:sym typeface="Mathematica1"/>
              </a:rPr>
              <a:t>0</a:t>
            </a:r>
            <a:r>
              <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sym typeface="Mathematica1"/>
              </a:rPr>
              <a:t>)</a:t>
            </a:r>
            <a:endParaRPr kumimoji="0" lang="en-US" sz="1800" b="1" i="0" u="none" strike="noStrike" kern="1200" cap="none" spc="0" normalizeH="0" baseline="0" noProof="0" dirty="0">
              <a:ln>
                <a:noFill/>
              </a:ln>
              <a:solidFill>
                <a:prstClr val="black">
                  <a:lumMod val="85000"/>
                  <a:lumOff val="15000"/>
                </a:prstClr>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2" name="Oval 21"/>
          <p:cNvSpPr/>
          <p:nvPr/>
        </p:nvSpPr>
        <p:spPr>
          <a:xfrm>
            <a:off x="5572125" y="4857750"/>
            <a:ext cx="1143000" cy="1143000"/>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cxnSp>
        <p:nvCxnSpPr>
          <p:cNvPr id="23" name="Straight Arrow Connector 22"/>
          <p:cNvCxnSpPr>
            <a:endCxn id="22" idx="7"/>
          </p:cNvCxnSpPr>
          <p:nvPr/>
        </p:nvCxnSpPr>
        <p:spPr>
          <a:xfrm rot="10800000" flipV="1">
            <a:off x="6548438" y="4714875"/>
            <a:ext cx="381000" cy="309563"/>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907846"/>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642910" y="0"/>
            <a:ext cx="8229600" cy="1143000"/>
          </a:xfrm>
        </p:spPr>
        <p:txBody>
          <a:bodyPr/>
          <a:lstStyle/>
          <a:p>
            <a:pPr eaLnBrk="1" fontAlgn="auto" hangingPunct="1">
              <a:spcAft>
                <a:spcPts val="0"/>
              </a:spcAft>
              <a:defRPr/>
            </a:pPr>
            <a:r>
              <a:rPr sz="6000" b="1">
                <a:solidFill>
                  <a:schemeClr val="tx1"/>
                </a:solidFill>
              </a:rPr>
              <a:t>   Hubble  Parameter </a:t>
            </a:r>
          </a:p>
        </p:txBody>
      </p:sp>
      <p:sp>
        <p:nvSpPr>
          <p:cNvPr id="74756" name="Rectangle 4"/>
          <p:cNvSpPr>
            <a:spLocks noGrp="1" noChangeArrowheads="1"/>
          </p:cNvSpPr>
          <p:nvPr>
            <p:ph type="body" idx="4294967295"/>
          </p:nvPr>
        </p:nvSpPr>
        <p:spPr>
          <a:xfrm>
            <a:off x="500063" y="1500188"/>
            <a:ext cx="9144000" cy="5084762"/>
          </a:xfrm>
        </p:spPr>
        <p:txBody>
          <a:bodyPr>
            <a:normAutofit lnSpcReduction="10000"/>
          </a:bodyPr>
          <a:lstStyle/>
          <a:p>
            <a:pPr eaLnBrk="1" fontAlgn="auto" hangingPunct="1">
              <a:spcAft>
                <a:spcPts val="0"/>
              </a:spcAft>
              <a:buClr>
                <a:schemeClr val="tx1"/>
              </a:buClr>
              <a:buFont typeface="Arial" panose="020B0604020202020204" pitchFamily="34" charset="0"/>
              <a:buChar char="•"/>
              <a:defRPr/>
            </a:pPr>
            <a:r>
              <a:rPr lang="en-US" sz="2000" b="1" dirty="0">
                <a:sym typeface="Mathematica1" pitchFamily="2" charset="2"/>
              </a:rPr>
              <a:t>For a long time, the correct value of the Hubble constant H</a:t>
            </a:r>
            <a:r>
              <a:rPr lang="en-US" sz="2000" b="1" baseline="-25000" dirty="0">
                <a:sym typeface="Mathematica1" pitchFamily="2" charset="2"/>
              </a:rPr>
              <a:t>0</a:t>
            </a:r>
            <a:endParaRPr lang="en-US" sz="2000" b="1" dirty="0">
              <a:sym typeface="Mathematica1" pitchFamily="2" charset="2"/>
            </a:endParaRPr>
          </a:p>
          <a:p>
            <a:pPr marL="274320" indent="-274320" eaLnBrk="1" fontAlgn="auto" hangingPunct="1">
              <a:spcAft>
                <a:spcPts val="0"/>
              </a:spcAft>
              <a:buClr>
                <a:schemeClr val="tx1"/>
              </a:buClr>
              <a:buFont typeface="Wingdings 2"/>
              <a:buNone/>
              <a:defRPr/>
            </a:pPr>
            <a:r>
              <a:rPr lang="en-US" sz="2000" b="1" dirty="0">
                <a:sym typeface="Mathematica1" pitchFamily="2" charset="2"/>
              </a:rPr>
              <a:t>     was a major unsettled issue:</a:t>
            </a:r>
          </a:p>
          <a:p>
            <a:pPr marL="274320" indent="-274320" eaLnBrk="1" fontAlgn="auto" hangingPunct="1">
              <a:spcAft>
                <a:spcPts val="0"/>
              </a:spcAft>
              <a:buClr>
                <a:schemeClr val="tx1"/>
              </a:buClr>
              <a:buFont typeface="Wingdings 2"/>
              <a:buNone/>
              <a:defRPr/>
            </a:pPr>
            <a:endParaRPr lang="en-US" sz="2000" b="1" baseline="-25000" dirty="0">
              <a:sym typeface="Mathematica1" pitchFamily="2" charset="2"/>
            </a:endParaRPr>
          </a:p>
          <a:p>
            <a:pPr marL="274320" indent="-274320" eaLnBrk="1" fontAlgn="auto" hangingPunct="1">
              <a:spcAft>
                <a:spcPts val="0"/>
              </a:spcAft>
              <a:buClr>
                <a:schemeClr val="tx1"/>
              </a:buClr>
              <a:buFont typeface="Wingdings 2"/>
              <a:buNone/>
              <a:defRPr/>
            </a:pPr>
            <a:r>
              <a:rPr lang="en-US" sz="2000" b="1" baseline="-25000" dirty="0">
                <a:sym typeface="Mathematica1" pitchFamily="2" charset="2"/>
              </a:rPr>
              <a:t> </a:t>
            </a:r>
            <a:r>
              <a:rPr lang="en-US" sz="2000" b="1" dirty="0">
                <a:sym typeface="Mathematica1" pitchFamily="2" charset="2"/>
              </a:rPr>
              <a:t>              H</a:t>
            </a:r>
            <a:r>
              <a:rPr lang="en-US" sz="2000" b="1" baseline="-25000" dirty="0">
                <a:sym typeface="Mathematica1" pitchFamily="2" charset="2"/>
              </a:rPr>
              <a:t>0</a:t>
            </a:r>
            <a:r>
              <a:rPr lang="en-US" sz="2000" b="1" dirty="0">
                <a:sym typeface="Mathematica1" pitchFamily="2" charset="2"/>
              </a:rPr>
              <a:t> = 50  km s</a:t>
            </a:r>
            <a:r>
              <a:rPr lang="en-US" sz="2000" b="1" baseline="30000" dirty="0">
                <a:sym typeface="Mathematica1" pitchFamily="2" charset="2"/>
              </a:rPr>
              <a:t>-1</a:t>
            </a:r>
            <a:r>
              <a:rPr lang="en-US" sz="2000" b="1" dirty="0">
                <a:sym typeface="Mathematica1" pitchFamily="2" charset="2"/>
              </a:rPr>
              <a:t> Mpc</a:t>
            </a:r>
            <a:r>
              <a:rPr lang="en-US" sz="2000" b="1" baseline="30000" dirty="0">
                <a:sym typeface="Mathematica1" pitchFamily="2" charset="2"/>
              </a:rPr>
              <a:t>-1</a:t>
            </a:r>
            <a:r>
              <a:rPr lang="en-US" sz="2000" b="1" dirty="0">
                <a:sym typeface="Mathematica1" pitchFamily="2" charset="2"/>
              </a:rPr>
              <a:t>                      H</a:t>
            </a:r>
            <a:r>
              <a:rPr lang="en-US" sz="2000" b="1" baseline="-25000" dirty="0">
                <a:sym typeface="Mathematica1" pitchFamily="2" charset="2"/>
              </a:rPr>
              <a:t>0</a:t>
            </a:r>
            <a:r>
              <a:rPr lang="en-US" sz="2000" b="1" dirty="0">
                <a:sym typeface="Mathematica1" pitchFamily="2" charset="2"/>
              </a:rPr>
              <a:t> = 100  km s</a:t>
            </a:r>
            <a:r>
              <a:rPr lang="en-US" sz="2000" b="1" baseline="30000" dirty="0">
                <a:sym typeface="Mathematica1" pitchFamily="2" charset="2"/>
              </a:rPr>
              <a:t>-1</a:t>
            </a:r>
            <a:r>
              <a:rPr lang="en-US" sz="2000" b="1" dirty="0">
                <a:sym typeface="Mathematica1" pitchFamily="2" charset="2"/>
              </a:rPr>
              <a:t> Mpc</a:t>
            </a:r>
            <a:r>
              <a:rPr lang="en-US" sz="2000" b="1" baseline="30000" dirty="0">
                <a:sym typeface="Mathematica1" pitchFamily="2" charset="2"/>
              </a:rPr>
              <a:t>-1</a:t>
            </a:r>
            <a:r>
              <a:rPr lang="en-US" sz="2000" b="1" dirty="0">
                <a:sym typeface="Mathematica1" pitchFamily="2" charset="2"/>
              </a:rPr>
              <a:t> </a:t>
            </a:r>
          </a:p>
          <a:p>
            <a:pPr marL="274320" indent="-274320" eaLnBrk="1" fontAlgn="auto" hangingPunct="1">
              <a:spcAft>
                <a:spcPts val="0"/>
              </a:spcAft>
              <a:buClr>
                <a:schemeClr val="tx1"/>
              </a:buClr>
              <a:buFont typeface="Wingdings 2"/>
              <a:buNone/>
              <a:defRPr/>
            </a:pPr>
            <a:endParaRPr lang="en-US" sz="2000" b="1" dirty="0">
              <a:sym typeface="Mathematica1" pitchFamily="2" charset="2"/>
            </a:endParaRPr>
          </a:p>
          <a:p>
            <a:pPr eaLnBrk="1" fontAlgn="auto" hangingPunct="1">
              <a:spcAft>
                <a:spcPts val="0"/>
              </a:spcAft>
              <a:buClr>
                <a:schemeClr val="tx1"/>
              </a:buClr>
              <a:buFont typeface="Arial" panose="020B0604020202020204" pitchFamily="34" charset="0"/>
              <a:buChar char="•"/>
              <a:defRPr/>
            </a:pPr>
            <a:r>
              <a:rPr lang="en-US" sz="2000" b="1" dirty="0">
                <a:sym typeface="Mathematica1" pitchFamily="2" charset="2"/>
              </a:rPr>
              <a:t>This meant distances and timescales in the Universe had to </a:t>
            </a:r>
          </a:p>
          <a:p>
            <a:pPr marL="274320" indent="-274320" eaLnBrk="1" fontAlgn="auto" hangingPunct="1">
              <a:spcAft>
                <a:spcPts val="0"/>
              </a:spcAft>
              <a:buClr>
                <a:schemeClr val="tx1"/>
              </a:buClr>
              <a:buFont typeface="Wingdings 2"/>
              <a:buNone/>
              <a:defRPr/>
            </a:pPr>
            <a:r>
              <a:rPr lang="en-US" sz="2000" b="1" dirty="0">
                <a:sym typeface="Mathematica1" pitchFamily="2" charset="2"/>
              </a:rPr>
              <a:t>     deal with uncertainties of a factor 2 !!!</a:t>
            </a:r>
          </a:p>
          <a:p>
            <a:pPr marL="274320" indent="-274320" eaLnBrk="1" fontAlgn="auto" hangingPunct="1">
              <a:spcAft>
                <a:spcPts val="0"/>
              </a:spcAft>
              <a:buClr>
                <a:schemeClr val="tx1"/>
              </a:buClr>
              <a:buFont typeface="Wingdings 2"/>
              <a:buNone/>
              <a:defRPr/>
            </a:pPr>
            <a:endParaRPr lang="en-US" sz="2000" b="1" dirty="0">
              <a:sym typeface="Mathematica1" pitchFamily="2" charset="2"/>
            </a:endParaRPr>
          </a:p>
          <a:p>
            <a:pPr eaLnBrk="1" fontAlgn="auto" hangingPunct="1">
              <a:spcAft>
                <a:spcPts val="0"/>
              </a:spcAft>
              <a:buClr>
                <a:schemeClr val="tx1"/>
              </a:buClr>
              <a:buFont typeface="Arial" panose="020B0604020202020204" pitchFamily="34" charset="0"/>
              <a:buChar char="•"/>
              <a:defRPr/>
            </a:pPr>
            <a:r>
              <a:rPr lang="en-US" sz="2000" b="1" dirty="0">
                <a:sym typeface="Mathematica1" pitchFamily="2" charset="2"/>
              </a:rPr>
              <a:t>Following major programs,  such as Hubble Key Project,  the </a:t>
            </a:r>
          </a:p>
          <a:p>
            <a:pPr marL="274320" indent="-274320" eaLnBrk="1" fontAlgn="auto" hangingPunct="1">
              <a:spcAft>
                <a:spcPts val="0"/>
              </a:spcAft>
              <a:buClr>
                <a:schemeClr val="tx1"/>
              </a:buClr>
              <a:buFont typeface="Wingdings 2"/>
              <a:buNone/>
              <a:defRPr/>
            </a:pPr>
            <a:r>
              <a:rPr lang="en-US" sz="2000" b="1" dirty="0">
                <a:sym typeface="Mathematica1" pitchFamily="2" charset="2"/>
              </a:rPr>
              <a:t>     Supernova key projects  and  the WMAP  CMB  measurements,</a:t>
            </a:r>
          </a:p>
          <a:p>
            <a:pPr marL="274320" indent="-274320" eaLnBrk="1" fontAlgn="auto" hangingPunct="1">
              <a:spcAft>
                <a:spcPts val="0"/>
              </a:spcAft>
              <a:buClr>
                <a:schemeClr val="tx1"/>
              </a:buClr>
              <a:buFont typeface="Wingdings 2"/>
              <a:buNone/>
              <a:defRPr/>
            </a:pPr>
            <a:endParaRPr lang="en-US" sz="2000" b="1" dirty="0">
              <a:sym typeface="Mathematica1" pitchFamily="2" charset="2"/>
            </a:endParaRPr>
          </a:p>
          <a:p>
            <a:pPr marL="274320" indent="-274320" eaLnBrk="1" fontAlgn="auto" hangingPunct="1">
              <a:spcAft>
                <a:spcPts val="0"/>
              </a:spcAft>
              <a:buClr>
                <a:schemeClr val="tx1"/>
              </a:buClr>
              <a:buFont typeface="Wingdings 2"/>
              <a:buNone/>
              <a:defRPr/>
            </a:pPr>
            <a:r>
              <a:rPr lang="en-US" sz="2000" b="1" dirty="0">
                <a:sym typeface="Mathematica1" pitchFamily="2" charset="2"/>
              </a:rPr>
              <a:t>        </a:t>
            </a:r>
            <a:endParaRPr lang="en-US" sz="2000" b="1" baseline="-25000" dirty="0">
              <a:sym typeface="Mathematica1" pitchFamily="2" charset="2"/>
            </a:endParaRPr>
          </a:p>
          <a:p>
            <a:pPr marL="274320" indent="-274320" eaLnBrk="1" fontAlgn="auto" hangingPunct="1">
              <a:spcAft>
                <a:spcPts val="0"/>
              </a:spcAft>
              <a:buClr>
                <a:schemeClr val="tx1"/>
              </a:buClr>
              <a:buFont typeface="Wingdings 2"/>
              <a:buNone/>
              <a:defRPr/>
            </a:pPr>
            <a:endParaRPr lang="en-US" sz="2000" b="1" dirty="0">
              <a:sym typeface="Mathematica1" pitchFamily="2" charset="2"/>
            </a:endParaRPr>
          </a:p>
          <a:p>
            <a:pPr marL="274320" indent="-274320" eaLnBrk="1" fontAlgn="auto" hangingPunct="1">
              <a:spcAft>
                <a:spcPts val="0"/>
              </a:spcAft>
              <a:buClr>
                <a:schemeClr val="tx1"/>
              </a:buClr>
              <a:buFont typeface="Wingdings 2"/>
              <a:buNone/>
              <a:defRPr/>
            </a:pPr>
            <a:r>
              <a:rPr lang="en-US" sz="2000" b="1" dirty="0">
                <a:sym typeface="Mathematica1" pitchFamily="2" charset="2"/>
              </a:rPr>
              <a:t> </a:t>
            </a:r>
            <a:endParaRPr lang="en-US" sz="2000" b="1" dirty="0"/>
          </a:p>
        </p:txBody>
      </p:sp>
      <p:sp>
        <p:nvSpPr>
          <p:cNvPr id="5" name="Rectangle 4"/>
          <p:cNvSpPr/>
          <p:nvPr/>
        </p:nvSpPr>
        <p:spPr>
          <a:xfrm>
            <a:off x="428625" y="1357313"/>
            <a:ext cx="8358188" cy="3857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Left-Right Arrow 5"/>
          <p:cNvSpPr/>
          <p:nvPr/>
        </p:nvSpPr>
        <p:spPr>
          <a:xfrm>
            <a:off x="4143375" y="2643188"/>
            <a:ext cx="714375" cy="71437"/>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Rectangle 6"/>
          <p:cNvSpPr/>
          <p:nvPr/>
        </p:nvSpPr>
        <p:spPr>
          <a:xfrm>
            <a:off x="428625" y="5286375"/>
            <a:ext cx="8358188" cy="1285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4338" name="Object 2"/>
          <p:cNvGraphicFramePr>
            <a:graphicFrameLocks noChangeAspect="1"/>
          </p:cNvGraphicFramePr>
          <p:nvPr/>
        </p:nvGraphicFramePr>
        <p:xfrm>
          <a:off x="1500188" y="5500688"/>
          <a:ext cx="5624512" cy="862012"/>
        </p:xfrm>
        <a:graphic>
          <a:graphicData uri="http://schemas.openxmlformats.org/presentationml/2006/ole">
            <mc:AlternateContent xmlns:mc="http://schemas.openxmlformats.org/markup-compatibility/2006">
              <mc:Choice xmlns:v="urn:schemas-microsoft-com:vml" Requires="v">
                <p:oleObj spid="_x0000_s257036" name="Equation" r:id="rId3" imgW="1574640" imgH="241200" progId="Equation.DSMT4">
                  <p:embed/>
                </p:oleObj>
              </mc:Choice>
              <mc:Fallback>
                <p:oleObj name="Equation" r:id="rId3" imgW="1574640" imgH="241200" progId="Equation.DSMT4">
                  <p:embed/>
                  <p:pic>
                    <p:nvPicPr>
                      <p:cNvPr id="143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5500688"/>
                        <a:ext cx="5624512" cy="86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3879662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6B646C-9723-41D8-A640-22A28CF048F1}"/>
              </a:ext>
            </a:extLst>
          </p:cNvPr>
          <p:cNvSpPr/>
          <p:nvPr/>
        </p:nvSpPr>
        <p:spPr>
          <a:xfrm>
            <a:off x="4067944" y="188640"/>
            <a:ext cx="4720008" cy="6336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5" name="Rectangle 3"/>
          <p:cNvSpPr>
            <a:spLocks noGrp="1" noChangeArrowheads="1"/>
          </p:cNvSpPr>
          <p:nvPr>
            <p:ph type="title"/>
          </p:nvPr>
        </p:nvSpPr>
        <p:spPr>
          <a:xfrm>
            <a:off x="107504" y="188640"/>
            <a:ext cx="8229600" cy="1143000"/>
          </a:xfrm>
        </p:spPr>
        <p:txBody>
          <a:bodyPr>
            <a:normAutofit fontScale="90000"/>
          </a:bodyPr>
          <a:lstStyle/>
          <a:p>
            <a:pPr eaLnBrk="1" fontAlgn="auto" hangingPunct="1">
              <a:spcAft>
                <a:spcPts val="0"/>
              </a:spcAft>
              <a:defRPr/>
            </a:pPr>
            <a:r>
              <a:rPr sz="6000" b="1" dirty="0">
                <a:solidFill>
                  <a:schemeClr val="tx1"/>
                </a:solidFill>
              </a:rPr>
              <a:t>  </a:t>
            </a:r>
            <a:r>
              <a:rPr sz="3900" b="1" dirty="0">
                <a:solidFill>
                  <a:schemeClr val="tx1"/>
                </a:solidFill>
              </a:rPr>
              <a:t>Hubble </a:t>
            </a:r>
            <a:r>
              <a:rPr lang="en-US" sz="3900" b="1" dirty="0">
                <a:solidFill>
                  <a:schemeClr val="tx1"/>
                </a:solidFill>
              </a:rPr>
              <a:t>Constant:</a:t>
            </a:r>
            <a:br>
              <a:rPr lang="en-US" sz="3900" b="1" dirty="0">
                <a:solidFill>
                  <a:schemeClr val="tx1"/>
                </a:solidFill>
              </a:rPr>
            </a:br>
            <a:r>
              <a:rPr lang="en-US" sz="3900" b="1" dirty="0">
                <a:solidFill>
                  <a:schemeClr val="tx1"/>
                </a:solidFill>
              </a:rPr>
              <a:t>   Tension</a:t>
            </a:r>
            <a:r>
              <a:rPr sz="3900" b="1" dirty="0">
                <a:solidFill>
                  <a:schemeClr val="tx1"/>
                </a:solidFill>
              </a:rPr>
              <a:t> </a:t>
            </a:r>
          </a:p>
        </p:txBody>
      </p:sp>
      <p:sp>
        <p:nvSpPr>
          <p:cNvPr id="74756" name="Rectangle 4"/>
          <p:cNvSpPr>
            <a:spLocks noGrp="1" noChangeArrowheads="1"/>
          </p:cNvSpPr>
          <p:nvPr>
            <p:ph type="body" idx="4294967295"/>
          </p:nvPr>
        </p:nvSpPr>
        <p:spPr>
          <a:xfrm>
            <a:off x="542064" y="1844824"/>
            <a:ext cx="3351857" cy="5084762"/>
          </a:xfrm>
        </p:spPr>
        <p:txBody>
          <a:bodyPr>
            <a:normAutofit lnSpcReduction="10000"/>
          </a:bodyPr>
          <a:lstStyle/>
          <a:p>
            <a:pPr eaLnBrk="1" fontAlgn="auto" hangingPunct="1">
              <a:spcAft>
                <a:spcPts val="0"/>
              </a:spcAft>
              <a:buClr>
                <a:schemeClr val="tx1"/>
              </a:buClr>
              <a:buFont typeface="Arial" panose="020B0604020202020204" pitchFamily="34" charset="0"/>
              <a:buChar char="•"/>
              <a:defRPr/>
            </a:pPr>
            <a:r>
              <a:rPr lang="en-US" sz="1700" b="1" dirty="0">
                <a:sym typeface="Mathematica1" pitchFamily="2" charset="2"/>
              </a:rPr>
              <a:t>As more accurate measurements of H</a:t>
            </a:r>
            <a:r>
              <a:rPr lang="en-US" sz="1700" b="1" baseline="-25000" dirty="0">
                <a:sym typeface="Mathematica1" pitchFamily="2" charset="2"/>
              </a:rPr>
              <a:t>0</a:t>
            </a:r>
            <a:r>
              <a:rPr lang="en-US" sz="1700" b="1" dirty="0">
                <a:sym typeface="Mathematica1" pitchFamily="2" charset="2"/>
              </a:rPr>
              <a:t> become available, </a:t>
            </a:r>
          </a:p>
          <a:p>
            <a:pPr marL="0" indent="0" eaLnBrk="1" fontAlgn="auto" hangingPunct="1">
              <a:spcAft>
                <a:spcPts val="0"/>
              </a:spcAft>
              <a:buClr>
                <a:schemeClr val="tx1"/>
              </a:buClr>
              <a:buNone/>
              <a:defRPr/>
            </a:pPr>
            <a:r>
              <a:rPr lang="en-US" sz="1700" b="1" dirty="0">
                <a:sym typeface="Mathematica1" pitchFamily="2" charset="2"/>
              </a:rPr>
              <a:t>      gradual rising tension</a:t>
            </a:r>
          </a:p>
          <a:p>
            <a:pPr marL="274320" indent="-274320" eaLnBrk="1" fontAlgn="auto" hangingPunct="1">
              <a:spcAft>
                <a:spcPts val="0"/>
              </a:spcAft>
              <a:buClr>
                <a:schemeClr val="tx1"/>
              </a:buClr>
              <a:buFont typeface="Mathematica1" pitchFamily="2" charset="2"/>
              <a:buChar char="·"/>
              <a:defRPr/>
            </a:pPr>
            <a:endParaRPr lang="en-US" sz="1700" b="1" dirty="0">
              <a:sym typeface="Mathematica1" pitchFamily="2" charset="2"/>
            </a:endParaRPr>
          </a:p>
          <a:p>
            <a:pPr eaLnBrk="1" fontAlgn="auto" hangingPunct="1">
              <a:spcAft>
                <a:spcPts val="0"/>
              </a:spcAft>
              <a:buClr>
                <a:schemeClr val="tx1"/>
              </a:buClr>
              <a:buFont typeface="Arial" panose="020B0604020202020204" pitchFamily="34" charset="0"/>
              <a:buChar char="•"/>
              <a:defRPr/>
            </a:pPr>
            <a:r>
              <a:rPr lang="en-US" sz="1700" b="1" dirty="0">
                <a:sym typeface="Mathematica1" pitchFamily="2" charset="2"/>
              </a:rPr>
              <a:t>CMB determination  much lower than </a:t>
            </a:r>
          </a:p>
          <a:p>
            <a:pPr marL="0" indent="0" eaLnBrk="1" fontAlgn="auto" hangingPunct="1">
              <a:spcAft>
                <a:spcPts val="0"/>
              </a:spcAft>
              <a:buClr>
                <a:schemeClr val="tx1"/>
              </a:buClr>
              <a:buNone/>
              <a:defRPr/>
            </a:pPr>
            <a:r>
              <a:rPr lang="en-US" sz="1700" b="1" dirty="0">
                <a:sym typeface="Mathematica1" pitchFamily="2" charset="2"/>
              </a:rPr>
              <a:t>    “local values”</a:t>
            </a:r>
          </a:p>
          <a:p>
            <a:pPr marL="0" indent="0" eaLnBrk="1" fontAlgn="auto" hangingPunct="1">
              <a:spcAft>
                <a:spcPts val="0"/>
              </a:spcAft>
              <a:buClr>
                <a:schemeClr val="tx1"/>
              </a:buClr>
              <a:buNone/>
              <a:defRPr/>
            </a:pPr>
            <a:endParaRPr lang="en-US" sz="1700" b="1" dirty="0">
              <a:sym typeface="Mathematica1" pitchFamily="2" charset="2"/>
            </a:endParaRPr>
          </a:p>
          <a:p>
            <a:pPr eaLnBrk="1" fontAlgn="auto" hangingPunct="1">
              <a:spcAft>
                <a:spcPts val="0"/>
              </a:spcAft>
              <a:buClr>
                <a:schemeClr val="tx1"/>
              </a:buClr>
              <a:buFont typeface="Arial" panose="020B0604020202020204" pitchFamily="34" charset="0"/>
              <a:buChar char="•"/>
              <a:defRPr/>
            </a:pPr>
            <a:r>
              <a:rPr lang="en-US" sz="1700" b="1" dirty="0">
                <a:sym typeface="Mathematica1" pitchFamily="2" charset="2"/>
              </a:rPr>
              <a:t>Latest value:</a:t>
            </a:r>
          </a:p>
          <a:p>
            <a:pPr marL="0" indent="0" eaLnBrk="1" fontAlgn="auto" hangingPunct="1">
              <a:spcAft>
                <a:spcPts val="0"/>
              </a:spcAft>
              <a:buClr>
                <a:schemeClr val="tx1"/>
              </a:buClr>
              <a:buNone/>
              <a:defRPr/>
            </a:pPr>
            <a:r>
              <a:rPr lang="en-US" sz="1700" b="1" dirty="0">
                <a:sym typeface="Mathematica1" pitchFamily="2" charset="2"/>
              </a:rPr>
              <a:t>     strong </a:t>
            </a:r>
            <a:r>
              <a:rPr lang="en-US" sz="1700" b="1" dirty="0" err="1">
                <a:sym typeface="Mathematica1" pitchFamily="2" charset="2"/>
              </a:rPr>
              <a:t>grav</a:t>
            </a:r>
            <a:r>
              <a:rPr lang="en-US" sz="1700" b="1" dirty="0">
                <a:sym typeface="Mathematica1" pitchFamily="2" charset="2"/>
              </a:rPr>
              <a:t>. lensing</a:t>
            </a:r>
          </a:p>
          <a:p>
            <a:pPr marL="274320" indent="-274320" eaLnBrk="1" fontAlgn="auto" hangingPunct="1">
              <a:spcAft>
                <a:spcPts val="0"/>
              </a:spcAft>
              <a:buClr>
                <a:schemeClr val="tx1"/>
              </a:buClr>
              <a:buFont typeface="Wingdings 2"/>
              <a:buNone/>
              <a:defRPr/>
            </a:pPr>
            <a:endParaRPr lang="en-US" sz="2000" b="1" baseline="-25000" dirty="0">
              <a:sym typeface="Mathematica1" pitchFamily="2" charset="2"/>
            </a:endParaRPr>
          </a:p>
          <a:p>
            <a:pPr marL="274320" indent="-274320" eaLnBrk="1" fontAlgn="auto" hangingPunct="1">
              <a:spcAft>
                <a:spcPts val="0"/>
              </a:spcAft>
              <a:buClr>
                <a:schemeClr val="tx1"/>
              </a:buClr>
              <a:buFont typeface="Wingdings 2"/>
              <a:buNone/>
              <a:defRPr/>
            </a:pPr>
            <a:r>
              <a:rPr lang="en-US" sz="2000" b="1" baseline="-25000" dirty="0">
                <a:sym typeface="Mathematica1" pitchFamily="2" charset="2"/>
              </a:rPr>
              <a:t>       </a:t>
            </a:r>
            <a:r>
              <a:rPr lang="en-US" sz="1700" b="1" dirty="0">
                <a:sym typeface="Mathematica1" pitchFamily="2" charset="2"/>
              </a:rPr>
              <a:t>H0 = 82.4 +/- 8.3 km/s/</a:t>
            </a:r>
            <a:r>
              <a:rPr lang="en-US" sz="1700" b="1" dirty="0" err="1">
                <a:sym typeface="Mathematica1" pitchFamily="2" charset="2"/>
              </a:rPr>
              <a:t>Mpc</a:t>
            </a:r>
            <a:endParaRPr lang="en-US" sz="1700" b="1" dirty="0">
              <a:sym typeface="Mathematica1" pitchFamily="2" charset="2"/>
            </a:endParaRPr>
          </a:p>
          <a:p>
            <a:pPr marL="274320" indent="-274320" eaLnBrk="1" fontAlgn="auto" hangingPunct="1">
              <a:spcAft>
                <a:spcPts val="0"/>
              </a:spcAft>
              <a:buClr>
                <a:schemeClr val="tx1"/>
              </a:buClr>
              <a:buFont typeface="Wingdings 2"/>
              <a:buNone/>
              <a:defRPr/>
            </a:pPr>
            <a:r>
              <a:rPr lang="en-US" sz="2000" b="1" baseline="-25000" dirty="0">
                <a:sym typeface="Mathematica1" pitchFamily="2" charset="2"/>
              </a:rPr>
              <a:t> </a:t>
            </a:r>
            <a:r>
              <a:rPr lang="en-US" sz="2000" b="1" dirty="0">
                <a:sym typeface="Mathematica1" pitchFamily="2" charset="2"/>
              </a:rPr>
              <a:t>                      </a:t>
            </a:r>
            <a:endParaRPr lang="en-US" sz="2000" b="1" baseline="-25000" dirty="0">
              <a:sym typeface="Mathematica1" pitchFamily="2" charset="2"/>
            </a:endParaRPr>
          </a:p>
          <a:p>
            <a:pPr marL="274320" indent="-274320" eaLnBrk="1" fontAlgn="auto" hangingPunct="1">
              <a:spcAft>
                <a:spcPts val="0"/>
              </a:spcAft>
              <a:buClr>
                <a:schemeClr val="tx1"/>
              </a:buClr>
              <a:buFont typeface="Wingdings 2"/>
              <a:buNone/>
              <a:defRPr/>
            </a:pPr>
            <a:endParaRPr lang="en-US" sz="2000" b="1" dirty="0">
              <a:sym typeface="Mathematica1" pitchFamily="2" charset="2"/>
            </a:endParaRPr>
          </a:p>
          <a:p>
            <a:pPr marL="274320" indent="-274320" eaLnBrk="1" fontAlgn="auto" hangingPunct="1">
              <a:spcAft>
                <a:spcPts val="0"/>
              </a:spcAft>
              <a:buClr>
                <a:schemeClr val="tx1"/>
              </a:buClr>
              <a:buFont typeface="Wingdings 2"/>
              <a:buNone/>
              <a:defRPr/>
            </a:pPr>
            <a:r>
              <a:rPr lang="en-US" sz="2000" b="1" dirty="0">
                <a:sym typeface="Mathematica1" pitchFamily="2" charset="2"/>
              </a:rPr>
              <a:t> </a:t>
            </a:r>
            <a:endParaRPr lang="en-US" sz="2000" b="1" dirty="0"/>
          </a:p>
        </p:txBody>
      </p:sp>
      <p:sp>
        <p:nvSpPr>
          <p:cNvPr id="5" name="Rectangle 4"/>
          <p:cNvSpPr/>
          <p:nvPr/>
        </p:nvSpPr>
        <p:spPr>
          <a:xfrm>
            <a:off x="428625" y="1357313"/>
            <a:ext cx="3495303" cy="5168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pic>
        <p:nvPicPr>
          <p:cNvPr id="3" name="Picture 2">
            <a:extLst>
              <a:ext uri="{FF2B5EF4-FFF2-40B4-BE49-F238E27FC236}">
                <a16:creationId xmlns:a16="http://schemas.microsoft.com/office/drawing/2014/main" id="{92D5587A-697F-414A-AF90-5F7D17FC1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246" y="262318"/>
            <a:ext cx="3736470" cy="3979341"/>
          </a:xfrm>
          <a:prstGeom prst="rect">
            <a:avLst/>
          </a:prstGeom>
        </p:spPr>
      </p:pic>
      <p:pic>
        <p:nvPicPr>
          <p:cNvPr id="8" name="Picture 7">
            <a:extLst>
              <a:ext uri="{FF2B5EF4-FFF2-40B4-BE49-F238E27FC236}">
                <a16:creationId xmlns:a16="http://schemas.microsoft.com/office/drawing/2014/main" id="{6FB98BD3-9EFD-49FE-8113-0205EC905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3" y="4252601"/>
            <a:ext cx="4575993" cy="2272744"/>
          </a:xfrm>
          <a:prstGeom prst="rect">
            <a:avLst/>
          </a:prstGeom>
        </p:spPr>
      </p:pic>
    </p:spTree>
    <p:extLst>
      <p:ext uri="{BB962C8B-B14F-4D97-AF65-F5344CB8AC3E}">
        <p14:creationId xmlns:p14="http://schemas.microsoft.com/office/powerpoint/2010/main" val="124279926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4786311" y="3178365"/>
            <a:ext cx="4071937" cy="1571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2293" name="Rectangle 4"/>
          <p:cNvSpPr>
            <a:spLocks noChangeArrowheads="1"/>
          </p:cNvSpPr>
          <p:nvPr/>
        </p:nvSpPr>
        <p:spPr bwMode="auto">
          <a:xfrm>
            <a:off x="285089" y="3212976"/>
            <a:ext cx="3600450" cy="1571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8853" name="Rectangle 5"/>
          <p:cNvSpPr>
            <a:spLocks noGrp="1" noChangeArrowheads="1"/>
          </p:cNvSpPr>
          <p:nvPr>
            <p:ph type="title"/>
          </p:nvPr>
        </p:nvSpPr>
        <p:spPr>
          <a:xfrm>
            <a:off x="0" y="332656"/>
            <a:ext cx="8229600" cy="1143000"/>
          </a:xfrm>
        </p:spPr>
        <p:txBody>
          <a:bodyPr/>
          <a:lstStyle/>
          <a:p>
            <a:pPr eaLnBrk="1" fontAlgn="auto" hangingPunct="1">
              <a:spcAft>
                <a:spcPts val="0"/>
              </a:spcAft>
              <a:defRPr/>
            </a:pPr>
            <a:r>
              <a:rPr sz="6000" b="1" i="1" dirty="0">
                <a:solidFill>
                  <a:srgbClr val="CC0000"/>
                </a:solidFill>
                <a:latin typeface="Batang" pitchFamily="18" charset="-127"/>
              </a:rPr>
              <a:t>        </a:t>
            </a:r>
            <a:r>
              <a:rPr sz="6600" b="1" dirty="0">
                <a:solidFill>
                  <a:schemeClr val="tx1"/>
                </a:solidFill>
              </a:rPr>
              <a:t>Hubble Time</a:t>
            </a:r>
          </a:p>
        </p:txBody>
      </p:sp>
      <p:sp>
        <p:nvSpPr>
          <p:cNvPr id="15368" name="Rectangle 7"/>
          <p:cNvSpPr>
            <a:spLocks noChangeArrowheads="1"/>
          </p:cNvSpPr>
          <p:nvPr/>
        </p:nvSpPr>
        <p:spPr bwMode="auto">
          <a:xfrm>
            <a:off x="457200" y="1600200"/>
            <a:ext cx="4038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prstClr val="white"/>
              </a:solidFill>
              <a:effectLst/>
              <a:uLnTx/>
              <a:uFillTx/>
              <a:latin typeface="Arial" charset="0"/>
              <a:ea typeface="+mn-ea"/>
              <a:cs typeface="+mn-cs"/>
            </a:endParaRPr>
          </a:p>
        </p:txBody>
      </p:sp>
      <p:sp>
        <p:nvSpPr>
          <p:cNvPr id="15371" name="AutoShape 11"/>
          <p:cNvSpPr>
            <a:spLocks noChangeArrowheads="1"/>
          </p:cNvSpPr>
          <p:nvPr/>
        </p:nvSpPr>
        <p:spPr bwMode="auto">
          <a:xfrm>
            <a:off x="4029439" y="3674938"/>
            <a:ext cx="647700" cy="647700"/>
          </a:xfrm>
          <a:prstGeom prst="rightArrow">
            <a:avLst>
              <a:gd name="adj1" fmla="val 50000"/>
              <a:gd name="adj2" fmla="val 25000"/>
            </a:avLst>
          </a:prstGeom>
          <a:solidFill>
            <a:srgbClr val="00008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15362" name="Object 4"/>
          <p:cNvGraphicFramePr>
            <a:graphicFrameLocks noChangeAspect="1"/>
          </p:cNvGraphicFramePr>
          <p:nvPr/>
        </p:nvGraphicFramePr>
        <p:xfrm>
          <a:off x="1403648" y="3518569"/>
          <a:ext cx="1176338" cy="960438"/>
        </p:xfrm>
        <a:graphic>
          <a:graphicData uri="http://schemas.openxmlformats.org/presentationml/2006/ole">
            <mc:AlternateContent xmlns:mc="http://schemas.openxmlformats.org/markup-compatibility/2006">
              <mc:Choice xmlns:v="urn:schemas-microsoft-com:vml" Requires="v">
                <p:oleObj spid="_x0000_s258070" name="Equation" r:id="rId3" imgW="495000" imgH="393480" progId="Equation.DSMT4">
                  <p:embed/>
                </p:oleObj>
              </mc:Choice>
              <mc:Fallback>
                <p:oleObj name="Equation" r:id="rId3" imgW="495000" imgH="393480" progId="Equation.DSMT4">
                  <p:embed/>
                  <p:pic>
                    <p:nvPicPr>
                      <p:cNvPr id="1536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518569"/>
                        <a:ext cx="1176338"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3" name="Object 15"/>
          <p:cNvGraphicFramePr>
            <a:graphicFrameLocks noChangeAspect="1"/>
          </p:cNvGraphicFramePr>
          <p:nvPr/>
        </p:nvGraphicFramePr>
        <p:xfrm>
          <a:off x="5508104" y="3208213"/>
          <a:ext cx="2809875" cy="1581150"/>
        </p:xfrm>
        <a:graphic>
          <a:graphicData uri="http://schemas.openxmlformats.org/presentationml/2006/ole">
            <mc:AlternateContent xmlns:mc="http://schemas.openxmlformats.org/markup-compatibility/2006">
              <mc:Choice xmlns:v="urn:schemas-microsoft-com:vml" Requires="v">
                <p:oleObj spid="_x0000_s258071" name="Equation" r:id="rId5" imgW="1473120" imgH="736560" progId="Equation.DSMT4">
                  <p:embed/>
                </p:oleObj>
              </mc:Choice>
              <mc:Fallback>
                <p:oleObj name="Equation" r:id="rId5" imgW="1473120" imgH="736560" progId="Equation.DSMT4">
                  <p:embed/>
                  <p:pic>
                    <p:nvPicPr>
                      <p:cNvPr id="15363"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3208213"/>
                        <a:ext cx="2809875"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87834184"/>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396877" y="1640721"/>
            <a:ext cx="9720263" cy="3721019"/>
          </a:xfrm>
          <a:prstGeom prst="rect">
            <a:avLst/>
          </a:prstGeom>
          <a:noFill/>
          <a:ln w="9525">
            <a:noFill/>
            <a:miter lim="800000"/>
            <a:headEnd/>
            <a:tailEnd/>
          </a:ln>
          <a:effectLst/>
        </p:spPr>
        <p:txBody>
          <a:bodyPr>
            <a:spAutoFit/>
          </a:bodyPr>
          <a:lstStyle/>
          <a:p>
            <a:pPr algn="ctr">
              <a:lnSpc>
                <a:spcPct val="80000"/>
              </a:lnSpc>
              <a:spcBef>
                <a:spcPct val="50000"/>
              </a:spcBef>
              <a:defRPr/>
            </a:pPr>
            <a:endParaRPr lang="en-US" sz="6600" b="1" dirty="0">
              <a:solidFill>
                <a:srgbClr val="FFCC00"/>
              </a:solidFill>
              <a:effectLst>
                <a:outerShdw blurRad="38100" dist="38100" dir="2700000" algn="tl">
                  <a:srgbClr val="000000"/>
                </a:outerShdw>
              </a:effectLst>
              <a:latin typeface="Papyrus" pitchFamily="66" charset="0"/>
            </a:endParaRPr>
          </a:p>
          <a:p>
            <a:pPr algn="ctr">
              <a:lnSpc>
                <a:spcPct val="50000"/>
              </a:lnSpc>
              <a:spcBef>
                <a:spcPct val="50000"/>
              </a:spcBef>
              <a:defRPr/>
            </a:pPr>
            <a:r>
              <a:rPr lang="en-US" sz="4800" b="1" dirty="0">
                <a:solidFill>
                  <a:srgbClr val="FFFF00"/>
                </a:solidFill>
                <a:effectLst>
                  <a:outerShdw blurRad="38100" dist="38100" dir="2700000" algn="tl">
                    <a:srgbClr val="000000"/>
                  </a:outerShdw>
                </a:effectLst>
                <a:latin typeface="Papyrus" pitchFamily="66" charset="0"/>
              </a:rPr>
              <a:t>   </a:t>
            </a:r>
            <a:r>
              <a:rPr lang="en-US" sz="4500" b="1" dirty="0">
                <a:solidFill>
                  <a:srgbClr val="FFFFD9"/>
                </a:solidFill>
                <a:effectLst>
                  <a:outerShdw blurRad="38100" dist="38100" dir="2700000" algn="tl">
                    <a:srgbClr val="000000"/>
                  </a:outerShdw>
                </a:effectLst>
                <a:latin typeface="Arial"/>
              </a:rPr>
              <a:t>Cosmological Constant</a:t>
            </a:r>
          </a:p>
          <a:p>
            <a:pPr algn="ctr">
              <a:lnSpc>
                <a:spcPct val="50000"/>
              </a:lnSpc>
              <a:spcBef>
                <a:spcPct val="50000"/>
              </a:spcBef>
              <a:defRPr/>
            </a:pPr>
            <a:r>
              <a:rPr lang="en-US" sz="4500" b="1" dirty="0">
                <a:solidFill>
                  <a:srgbClr val="FFFFD9"/>
                </a:solidFill>
                <a:effectLst>
                  <a:outerShdw blurRad="38100" dist="38100" dir="2700000" algn="tl">
                    <a:srgbClr val="000000"/>
                  </a:outerShdw>
                </a:effectLst>
                <a:latin typeface="Arial"/>
              </a:rPr>
              <a:t>&amp;</a:t>
            </a:r>
          </a:p>
          <a:p>
            <a:pPr algn="ctr">
              <a:lnSpc>
                <a:spcPct val="50000"/>
              </a:lnSpc>
              <a:spcBef>
                <a:spcPct val="50000"/>
              </a:spcBef>
              <a:defRPr/>
            </a:pPr>
            <a:r>
              <a:rPr lang="en-US" sz="4500" b="1" dirty="0">
                <a:solidFill>
                  <a:srgbClr val="FFFFD9"/>
                </a:solidFill>
                <a:effectLst>
                  <a:outerShdw blurRad="38100" dist="38100" dir="2700000" algn="tl">
                    <a:srgbClr val="000000"/>
                  </a:outerShdw>
                </a:effectLst>
                <a:latin typeface="Arial"/>
              </a:rPr>
              <a:t>FRW equations</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1542032002"/>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42938" y="1714500"/>
            <a:ext cx="7775575" cy="4378325"/>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323850" y="0"/>
            <a:ext cx="10117138" cy="1371600"/>
          </a:xfrm>
        </p:spPr>
        <p:txBody>
          <a:bodyPr/>
          <a:lstStyle/>
          <a:p>
            <a:pPr eaLnBrk="1" fontAlgn="auto" hangingPunct="1">
              <a:spcAft>
                <a:spcPts val="0"/>
              </a:spcAft>
              <a:defRPr/>
            </a:pPr>
            <a:r>
              <a:rPr sz="3600" b="1" dirty="0">
                <a:solidFill>
                  <a:schemeClr val="accent3"/>
                </a:solidFill>
              </a:rPr>
              <a:t>Friedmann-Robertson-Walker-Lemaitre Universe</a:t>
            </a:r>
          </a:p>
        </p:txBody>
      </p:sp>
      <p:graphicFrame>
        <p:nvGraphicFramePr>
          <p:cNvPr id="20484" name="Object 2"/>
          <p:cNvGraphicFramePr>
            <a:graphicFrameLocks noChangeAspect="1"/>
          </p:cNvGraphicFramePr>
          <p:nvPr/>
        </p:nvGraphicFramePr>
        <p:xfrm>
          <a:off x="1500188" y="2071688"/>
          <a:ext cx="5691187" cy="1392237"/>
        </p:xfrm>
        <a:graphic>
          <a:graphicData uri="http://schemas.openxmlformats.org/presentationml/2006/ole">
            <mc:AlternateContent xmlns:mc="http://schemas.openxmlformats.org/markup-compatibility/2006">
              <mc:Choice xmlns:v="urn:schemas-microsoft-com:vml" Requires="v">
                <p:oleObj spid="_x0000_s158872" name="Equation" r:id="rId3" imgW="1765300" imgH="431800" progId="Equation.DSMT4">
                  <p:embed/>
                </p:oleObj>
              </mc:Choice>
              <mc:Fallback>
                <p:oleObj name="Equation" r:id="rId3" imgW="17653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2071688"/>
                        <a:ext cx="5691187"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3"/>
          <p:cNvGraphicFramePr>
            <a:graphicFrameLocks noChangeAspect="1"/>
          </p:cNvGraphicFramePr>
          <p:nvPr/>
        </p:nvGraphicFramePr>
        <p:xfrm>
          <a:off x="1571625" y="4357688"/>
          <a:ext cx="5486400" cy="1474787"/>
        </p:xfrm>
        <a:graphic>
          <a:graphicData uri="http://schemas.openxmlformats.org/presentationml/2006/ole">
            <mc:AlternateContent xmlns:mc="http://schemas.openxmlformats.org/markup-compatibility/2006">
              <mc:Choice xmlns:v="urn:schemas-microsoft-com:vml" Requires="v">
                <p:oleObj spid="_x0000_s158873" name="Equation" r:id="rId5" imgW="1701800" imgH="457200" progId="Equation.DSMT4">
                  <p:embed/>
                </p:oleObj>
              </mc:Choice>
              <mc:Fallback>
                <p:oleObj name="Equation" r:id="rId5" imgW="17018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4357688"/>
                        <a:ext cx="5486400" cy="147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26502325"/>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1115616" y="1731962"/>
            <a:ext cx="3240360" cy="4378325"/>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323850" y="0"/>
            <a:ext cx="10117138" cy="1371600"/>
          </a:xfrm>
        </p:spPr>
        <p:txBody>
          <a:bodyPr/>
          <a:lstStyle/>
          <a:p>
            <a:pPr eaLnBrk="1" fontAlgn="auto" hangingPunct="1">
              <a:spcAft>
                <a:spcPts val="0"/>
              </a:spcAft>
              <a:defRPr/>
            </a:pPr>
            <a:r>
              <a:rPr lang="nl-NL" sz="3600" b="1" dirty="0">
                <a:solidFill>
                  <a:schemeClr val="accent3"/>
                </a:solidFill>
              </a:rPr>
              <a:t>Dark Energy &amp; Energy Density</a:t>
            </a:r>
            <a:endParaRPr sz="3600" b="1" dirty="0">
              <a:solidFill>
                <a:schemeClr val="accent3"/>
              </a:solidFill>
            </a:endParaRPr>
          </a:p>
        </p:txBody>
      </p:sp>
      <p:graphicFrame>
        <p:nvGraphicFramePr>
          <p:cNvPr id="20484" name="Object 2"/>
          <p:cNvGraphicFramePr>
            <a:graphicFrameLocks noChangeAspect="1"/>
          </p:cNvGraphicFramePr>
          <p:nvPr>
            <p:extLst>
              <p:ext uri="{D42A27DB-BD31-4B8C-83A1-F6EECF244321}">
                <p14:modId xmlns:p14="http://schemas.microsoft.com/office/powerpoint/2010/main" val="3734705953"/>
              </p:ext>
            </p:extLst>
          </p:nvPr>
        </p:nvGraphicFramePr>
        <p:xfrm>
          <a:off x="1475656" y="2815430"/>
          <a:ext cx="2251075" cy="2211387"/>
        </p:xfrm>
        <a:graphic>
          <a:graphicData uri="http://schemas.openxmlformats.org/presentationml/2006/ole">
            <mc:AlternateContent xmlns:mc="http://schemas.openxmlformats.org/markup-compatibility/2006">
              <mc:Choice xmlns:v="urn:schemas-microsoft-com:vml" Requires="v">
                <p:oleObj spid="_x0000_s157852" name="Equation" r:id="rId3" imgW="698400" imgH="685800" progId="Equation.DSMT4">
                  <p:embed/>
                </p:oleObj>
              </mc:Choice>
              <mc:Fallback>
                <p:oleObj name="Equation" r:id="rId3" imgW="698400" imgH="685800" progId="Equation.DSMT4">
                  <p:embed/>
                  <p:pic>
                    <p:nvPicPr>
                      <p:cNvPr id="0" name=""/>
                      <p:cNvPicPr>
                        <a:picLocks noChangeAspect="1" noChangeArrowheads="1"/>
                      </p:cNvPicPr>
                      <p:nvPr/>
                    </p:nvPicPr>
                    <p:blipFill>
                      <a:blip r:embed="rId4"/>
                      <a:srcRect/>
                      <a:stretch>
                        <a:fillRect/>
                      </a:stretch>
                    </p:blipFill>
                    <p:spPr bwMode="auto">
                      <a:xfrm>
                        <a:off x="1475656" y="2815430"/>
                        <a:ext cx="2251075" cy="221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7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714500"/>
            <a:ext cx="3672408"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339116745"/>
              </p:ext>
            </p:extLst>
          </p:nvPr>
        </p:nvGraphicFramePr>
        <p:xfrm>
          <a:off x="5220072" y="2202656"/>
          <a:ext cx="2536825" cy="3402012"/>
        </p:xfrm>
        <a:graphic>
          <a:graphicData uri="http://schemas.openxmlformats.org/presentationml/2006/ole">
            <mc:AlternateContent xmlns:mc="http://schemas.openxmlformats.org/markup-compatibility/2006">
              <mc:Choice xmlns:v="urn:schemas-microsoft-com:vml" Requires="v">
                <p:oleObj spid="_x0000_s157853" name="Equation" r:id="rId6" imgW="787320" imgH="1054080" progId="Equation.DSMT4">
                  <p:embed/>
                </p:oleObj>
              </mc:Choice>
              <mc:Fallback>
                <p:oleObj name="Equation" r:id="rId6" imgW="787320" imgH="1054080" progId="Equation.DSMT4">
                  <p:embed/>
                  <p:pic>
                    <p:nvPicPr>
                      <p:cNvPr id="0" name="Object 2"/>
                      <p:cNvPicPr>
                        <a:picLocks noChangeAspect="1" noChangeArrowheads="1"/>
                      </p:cNvPicPr>
                      <p:nvPr/>
                    </p:nvPicPr>
                    <p:blipFill>
                      <a:blip r:embed="rId7"/>
                      <a:srcRect/>
                      <a:stretch>
                        <a:fillRect/>
                      </a:stretch>
                    </p:blipFill>
                    <p:spPr bwMode="auto">
                      <a:xfrm>
                        <a:off x="5220072" y="2202656"/>
                        <a:ext cx="2536825" cy="3402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38386960"/>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642938" y="1714500"/>
            <a:ext cx="7775575" cy="4378325"/>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323850" y="0"/>
            <a:ext cx="10117138" cy="1371600"/>
          </a:xfrm>
        </p:spPr>
        <p:txBody>
          <a:bodyPr/>
          <a:lstStyle/>
          <a:p>
            <a:pPr eaLnBrk="1" fontAlgn="auto" hangingPunct="1">
              <a:spcAft>
                <a:spcPts val="0"/>
              </a:spcAft>
              <a:defRPr/>
            </a:pPr>
            <a:r>
              <a:rPr sz="3600" b="1" dirty="0">
                <a:solidFill>
                  <a:schemeClr val="accent3"/>
                </a:solidFill>
              </a:rPr>
              <a:t>Friedmann-Robertson-Walker-Lemaitre Universe</a:t>
            </a:r>
          </a:p>
        </p:txBody>
      </p:sp>
      <p:graphicFrame>
        <p:nvGraphicFramePr>
          <p:cNvPr id="20484" name="Object 2"/>
          <p:cNvGraphicFramePr>
            <a:graphicFrameLocks noChangeAspect="1"/>
          </p:cNvGraphicFramePr>
          <p:nvPr>
            <p:extLst>
              <p:ext uri="{D42A27DB-BD31-4B8C-83A1-F6EECF244321}">
                <p14:modId xmlns:p14="http://schemas.microsoft.com/office/powerpoint/2010/main" val="1383158855"/>
              </p:ext>
            </p:extLst>
          </p:nvPr>
        </p:nvGraphicFramePr>
        <p:xfrm>
          <a:off x="2093913" y="2071688"/>
          <a:ext cx="4503737" cy="1392237"/>
        </p:xfrm>
        <a:graphic>
          <a:graphicData uri="http://schemas.openxmlformats.org/presentationml/2006/ole">
            <mc:AlternateContent xmlns:mc="http://schemas.openxmlformats.org/markup-compatibility/2006">
              <mc:Choice xmlns:v="urn:schemas-microsoft-com:vml" Requires="v">
                <p:oleObj spid="_x0000_s159898" name="Equation" r:id="rId3" imgW="1396800" imgH="431640" progId="Equation.DSMT4">
                  <p:embed/>
                </p:oleObj>
              </mc:Choice>
              <mc:Fallback>
                <p:oleObj name="Equation" r:id="rId3" imgW="1396800" imgH="431640" progId="Equation.DSMT4">
                  <p:embed/>
                  <p:pic>
                    <p:nvPicPr>
                      <p:cNvPr id="0" name=""/>
                      <p:cNvPicPr>
                        <a:picLocks noChangeAspect="1" noChangeArrowheads="1"/>
                      </p:cNvPicPr>
                      <p:nvPr/>
                    </p:nvPicPr>
                    <p:blipFill>
                      <a:blip r:embed="rId4"/>
                      <a:srcRect/>
                      <a:stretch>
                        <a:fillRect/>
                      </a:stretch>
                    </p:blipFill>
                    <p:spPr bwMode="auto">
                      <a:xfrm>
                        <a:off x="2093913" y="2071688"/>
                        <a:ext cx="4503737" cy="139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3"/>
          <p:cNvGraphicFramePr>
            <a:graphicFrameLocks noChangeAspect="1"/>
          </p:cNvGraphicFramePr>
          <p:nvPr>
            <p:extLst>
              <p:ext uri="{D42A27DB-BD31-4B8C-83A1-F6EECF244321}">
                <p14:modId xmlns:p14="http://schemas.microsoft.com/office/powerpoint/2010/main" val="4084032721"/>
              </p:ext>
            </p:extLst>
          </p:nvPr>
        </p:nvGraphicFramePr>
        <p:xfrm>
          <a:off x="1817688" y="4210050"/>
          <a:ext cx="4708525" cy="1352550"/>
        </p:xfrm>
        <a:graphic>
          <a:graphicData uri="http://schemas.openxmlformats.org/presentationml/2006/ole">
            <mc:AlternateContent xmlns:mc="http://schemas.openxmlformats.org/markup-compatibility/2006">
              <mc:Choice xmlns:v="urn:schemas-microsoft-com:vml" Requires="v">
                <p:oleObj spid="_x0000_s159899" name="Equation" r:id="rId5" imgW="1460160" imgH="419040" progId="Equation.DSMT4">
                  <p:embed/>
                </p:oleObj>
              </mc:Choice>
              <mc:Fallback>
                <p:oleObj name="Equation" r:id="rId5" imgW="1460160" imgH="419040" progId="Equation.DSMT4">
                  <p:embed/>
                  <p:pic>
                    <p:nvPicPr>
                      <p:cNvPr id="0" name=""/>
                      <p:cNvPicPr>
                        <a:picLocks noChangeAspect="1" noChangeArrowheads="1"/>
                      </p:cNvPicPr>
                      <p:nvPr/>
                    </p:nvPicPr>
                    <p:blipFill>
                      <a:blip r:embed="rId6"/>
                      <a:srcRect/>
                      <a:stretch>
                        <a:fillRect/>
                      </a:stretch>
                    </p:blipFill>
                    <p:spPr bwMode="auto">
                      <a:xfrm>
                        <a:off x="1817688" y="4210050"/>
                        <a:ext cx="4708525"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75202764"/>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1520" y="1412776"/>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324544" y="1988840"/>
            <a:ext cx="9720263" cy="2560829"/>
          </a:xfrm>
          <a:prstGeom prst="rect">
            <a:avLst/>
          </a:prstGeom>
          <a:noFill/>
          <a:ln w="9525">
            <a:noFill/>
            <a:miter lim="800000"/>
            <a:headEnd/>
            <a:tailEnd/>
          </a:ln>
          <a:effectLst/>
        </p:spPr>
        <p:txBody>
          <a:bodyPr>
            <a:spAutoFit/>
          </a:bodyPr>
          <a:lstStyle/>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4500" b="1" dirty="0">
                <a:solidFill>
                  <a:srgbClr val="FFFFD9"/>
                </a:solidFill>
                <a:effectLst>
                  <a:outerShdw blurRad="38100" dist="38100" dir="2700000" algn="tl">
                    <a:srgbClr val="000000"/>
                  </a:outerShdw>
                </a:effectLst>
                <a:latin typeface="Arial"/>
              </a:rPr>
              <a:t>Cosmological Principle</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4024087279"/>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396877" y="2204864"/>
            <a:ext cx="9720263" cy="2336024"/>
          </a:xfrm>
          <a:prstGeom prst="rect">
            <a:avLst/>
          </a:prstGeom>
          <a:noFill/>
          <a:ln w="9525">
            <a:noFill/>
            <a:miter lim="800000"/>
            <a:headEnd/>
            <a:tailEnd/>
          </a:ln>
          <a:effectLst/>
        </p:spPr>
        <p:txBody>
          <a:bodyPr>
            <a:spAutoFit/>
          </a:bodyPr>
          <a:lstStyle/>
          <a:p>
            <a:pPr algn="ctr">
              <a:lnSpc>
                <a:spcPct val="80000"/>
              </a:lnSpc>
              <a:spcBef>
                <a:spcPct val="50000"/>
              </a:spcBef>
              <a:defRPr/>
            </a:pPr>
            <a:endParaRPr lang="en-US" sz="6600" b="1" dirty="0">
              <a:solidFill>
                <a:srgbClr val="FFCC00"/>
              </a:solidFill>
              <a:effectLst>
                <a:outerShdw blurRad="38100" dist="38100" dir="2700000" algn="tl">
                  <a:srgbClr val="000000"/>
                </a:outerShdw>
              </a:effectLst>
              <a:latin typeface="Papyrus" pitchFamily="66" charset="0"/>
            </a:endParaRPr>
          </a:p>
          <a:p>
            <a:pPr algn="ctr">
              <a:lnSpc>
                <a:spcPct val="50000"/>
              </a:lnSpc>
              <a:spcBef>
                <a:spcPct val="50000"/>
              </a:spcBef>
              <a:defRPr/>
            </a:pPr>
            <a:r>
              <a:rPr lang="en-US" sz="4800" b="1" dirty="0">
                <a:solidFill>
                  <a:srgbClr val="FFFF00"/>
                </a:solidFill>
                <a:effectLst>
                  <a:outerShdw blurRad="38100" dist="38100" dir="2700000" algn="tl">
                    <a:srgbClr val="000000"/>
                  </a:outerShdw>
                </a:effectLst>
                <a:latin typeface="Papyrus" pitchFamily="66" charset="0"/>
              </a:rPr>
              <a:t>   </a:t>
            </a:r>
            <a:r>
              <a:rPr lang="en-US" sz="4500" b="1" dirty="0">
                <a:solidFill>
                  <a:srgbClr val="FFFFD9"/>
                </a:solidFill>
                <a:effectLst>
                  <a:outerShdw blurRad="38100" dist="38100" dir="2700000" algn="tl">
                    <a:srgbClr val="000000"/>
                  </a:outerShdw>
                </a:effectLst>
                <a:latin typeface="Arial"/>
              </a:rPr>
              <a:t>Cosmic Constituents</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2469864289"/>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AutoShape 22"/>
          <p:cNvSpPr>
            <a:spLocks noChangeArrowheads="1"/>
          </p:cNvSpPr>
          <p:nvPr/>
        </p:nvSpPr>
        <p:spPr bwMode="auto">
          <a:xfrm>
            <a:off x="1643063" y="3357563"/>
            <a:ext cx="914400" cy="609600"/>
          </a:xfrm>
          <a:prstGeom prst="flowChartAlternateProcess">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838659" name="Text Box 3"/>
          <p:cNvSpPr txBox="1">
            <a:spLocks noChangeArrowheads="1"/>
          </p:cNvSpPr>
          <p:nvPr/>
        </p:nvSpPr>
        <p:spPr bwMode="auto">
          <a:xfrm>
            <a:off x="0" y="5270500"/>
            <a:ext cx="9467850" cy="1428750"/>
          </a:xfrm>
          <a:prstGeom prst="rect">
            <a:avLst/>
          </a:prstGeom>
          <a:noFill/>
          <a:ln w="9525">
            <a:noFill/>
            <a:miter lim="800000"/>
            <a:headEnd/>
            <a:tailEnd/>
          </a:ln>
          <a:effectLst/>
        </p:spPr>
        <p:txBody>
          <a:bodyPr>
            <a:spAutoFit/>
          </a:bodyPr>
          <a:lstStyle/>
          <a:p>
            <a:pPr>
              <a:lnSpc>
                <a:spcPct val="80000"/>
              </a:lnSpc>
              <a:spcBef>
                <a:spcPct val="50000"/>
              </a:spcBef>
              <a:defRPr/>
            </a:pPr>
            <a:r>
              <a:rPr lang="en-US" sz="1600" b="1" dirty="0">
                <a:solidFill>
                  <a:prstClr val="white"/>
                </a:solidFill>
                <a:latin typeface="Constantia"/>
              </a:rPr>
              <a:t>In addition, contributions by           </a:t>
            </a:r>
            <a:r>
              <a:rPr lang="en-US" sz="2000" b="1" dirty="0">
                <a:solidFill>
                  <a:srgbClr val="FFFF00"/>
                </a:solidFill>
                <a:effectLst>
                  <a:outerShdw blurRad="38100" dist="38100" dir="2700000" algn="tl">
                    <a:srgbClr val="000000"/>
                  </a:outerShdw>
                </a:effectLst>
                <a:latin typeface="Constantia"/>
              </a:rPr>
              <a:t>- </a:t>
            </a:r>
            <a:r>
              <a:rPr lang="en-US" b="1" dirty="0">
                <a:solidFill>
                  <a:srgbClr val="FFFF00"/>
                </a:solidFill>
                <a:effectLst>
                  <a:outerShdw blurRad="38100" dist="38100" dir="2700000" algn="tl">
                    <a:srgbClr val="000000"/>
                  </a:outerShdw>
                </a:effectLst>
                <a:latin typeface="Constantia"/>
              </a:rPr>
              <a:t>gravitational waves </a:t>
            </a:r>
          </a:p>
          <a:p>
            <a:pPr>
              <a:lnSpc>
                <a:spcPct val="80000"/>
              </a:lnSpc>
              <a:spcBef>
                <a:spcPct val="50000"/>
              </a:spcBef>
              <a:defRPr/>
            </a:pPr>
            <a:r>
              <a:rPr lang="en-US" b="1" dirty="0">
                <a:solidFill>
                  <a:srgbClr val="FFFF00"/>
                </a:solidFill>
                <a:effectLst>
                  <a:outerShdw blurRad="38100" dist="38100" dir="2700000" algn="tl">
                    <a:srgbClr val="000000"/>
                  </a:outerShdw>
                </a:effectLst>
                <a:latin typeface="Constantia"/>
              </a:rPr>
              <a:t>                                                              - magnetic fields, </a:t>
            </a:r>
          </a:p>
          <a:p>
            <a:pPr>
              <a:lnSpc>
                <a:spcPct val="80000"/>
              </a:lnSpc>
              <a:spcBef>
                <a:spcPct val="50000"/>
              </a:spcBef>
              <a:defRPr/>
            </a:pPr>
            <a:r>
              <a:rPr lang="en-US" b="1" dirty="0">
                <a:solidFill>
                  <a:srgbClr val="FFFF00"/>
                </a:solidFill>
                <a:effectLst>
                  <a:outerShdw blurRad="38100" dist="38100" dir="2700000" algn="tl">
                    <a:srgbClr val="000000"/>
                  </a:outerShdw>
                </a:effectLst>
                <a:latin typeface="Constantia"/>
              </a:rPr>
              <a:t>                                                              - cosmic rays  … </a:t>
            </a:r>
          </a:p>
          <a:p>
            <a:pPr>
              <a:spcBef>
                <a:spcPct val="50000"/>
              </a:spcBef>
              <a:defRPr/>
            </a:pPr>
            <a:r>
              <a:rPr lang="en-US" sz="1600" b="1" dirty="0">
                <a:solidFill>
                  <a:prstClr val="white"/>
                </a:solidFill>
                <a:latin typeface="Constantia"/>
              </a:rPr>
              <a:t>Poor constraints on their contribution:  henceforth we will not take them into account !  </a:t>
            </a:r>
          </a:p>
        </p:txBody>
      </p:sp>
      <p:sp>
        <p:nvSpPr>
          <p:cNvPr id="23559" name="AutoShape 4"/>
          <p:cNvSpPr>
            <a:spLocks noChangeArrowheads="1"/>
          </p:cNvSpPr>
          <p:nvPr/>
        </p:nvSpPr>
        <p:spPr bwMode="auto">
          <a:xfrm>
            <a:off x="3348038" y="2205038"/>
            <a:ext cx="914400" cy="649287"/>
          </a:xfrm>
          <a:prstGeom prst="flowChartAlternateProcess">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838661" name="Rectangle 5"/>
          <p:cNvSpPr>
            <a:spLocks noGrp="1" noChangeArrowheads="1"/>
          </p:cNvSpPr>
          <p:nvPr>
            <p:ph type="title" idx="4294967295"/>
          </p:nvPr>
        </p:nvSpPr>
        <p:spPr>
          <a:xfrm>
            <a:off x="-1260475" y="-171450"/>
            <a:ext cx="10404475" cy="1371600"/>
          </a:xfrm>
        </p:spPr>
        <p:txBody>
          <a:bodyPr/>
          <a:lstStyle/>
          <a:p>
            <a:pPr eaLnBrk="1" fontAlgn="auto" hangingPunct="1">
              <a:spcAft>
                <a:spcPts val="0"/>
              </a:spcAft>
              <a:defRPr/>
            </a:pPr>
            <a:r>
              <a:rPr b="1">
                <a:solidFill>
                  <a:srgbClr val="FFFF00"/>
                </a:solidFill>
                <a:effectLst>
                  <a:outerShdw blurRad="38100" dist="38100" dir="2700000" algn="tl">
                    <a:srgbClr val="000000"/>
                  </a:outerShdw>
                </a:effectLst>
                <a:latin typeface="Papyrus" pitchFamily="66" charset="0"/>
              </a:rPr>
              <a:t>                   </a:t>
            </a:r>
            <a:r>
              <a:rPr sz="6200" b="1">
                <a:solidFill>
                  <a:schemeClr val="tx1"/>
                </a:solidFill>
                <a:effectLst>
                  <a:outerShdw blurRad="38100" dist="38100" dir="2700000" algn="tl">
                    <a:srgbClr val="000000"/>
                  </a:outerShdw>
                </a:effectLst>
              </a:rPr>
              <a:t>Cosmic  Constituents</a:t>
            </a:r>
            <a:endParaRPr sz="6200" b="1">
              <a:solidFill>
                <a:schemeClr val="tx1"/>
              </a:solidFill>
            </a:endParaRPr>
          </a:p>
        </p:txBody>
      </p:sp>
      <p:sp>
        <p:nvSpPr>
          <p:cNvPr id="6153" name="Text Box 6"/>
          <p:cNvSpPr txBox="1">
            <a:spLocks noChangeArrowheads="1"/>
          </p:cNvSpPr>
          <p:nvPr/>
        </p:nvSpPr>
        <p:spPr bwMode="auto">
          <a:xfrm>
            <a:off x="0" y="1268413"/>
            <a:ext cx="9144000" cy="338137"/>
          </a:xfrm>
          <a:prstGeom prst="rect">
            <a:avLst/>
          </a:prstGeom>
          <a:noFill/>
          <a:ln w="9525">
            <a:noFill/>
            <a:miter lim="800000"/>
            <a:headEnd/>
            <a:tailEnd/>
          </a:ln>
        </p:spPr>
        <p:txBody>
          <a:bodyPr>
            <a:spAutoFit/>
          </a:bodyPr>
          <a:lstStyle/>
          <a:p>
            <a:pPr>
              <a:spcBef>
                <a:spcPct val="50000"/>
              </a:spcBef>
              <a:defRPr/>
            </a:pPr>
            <a:r>
              <a:rPr lang="en-US" sz="1600" b="1" dirty="0">
                <a:solidFill>
                  <a:prstClr val="white"/>
                </a:solidFill>
                <a:latin typeface="Constantia"/>
              </a:rPr>
              <a:t>The total energy content of Universe made up by  various constituents, principal ones:</a:t>
            </a:r>
          </a:p>
        </p:txBody>
      </p:sp>
      <p:graphicFrame>
        <p:nvGraphicFramePr>
          <p:cNvPr id="23554"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0914"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Rectangle 8"/>
          <p:cNvSpPr>
            <a:spLocks noChangeArrowheads="1"/>
          </p:cNvSpPr>
          <p:nvPr/>
        </p:nvSpPr>
        <p:spPr bwMode="auto">
          <a:xfrm>
            <a:off x="1979613" y="2781300"/>
            <a:ext cx="49688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63" name="Rectangle 9"/>
          <p:cNvSpPr>
            <a:spLocks noChangeArrowheads="1"/>
          </p:cNvSpPr>
          <p:nvPr/>
        </p:nvSpPr>
        <p:spPr bwMode="auto">
          <a:xfrm>
            <a:off x="1908175" y="2924175"/>
            <a:ext cx="48974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64" name="Rectangle 10"/>
          <p:cNvSpPr>
            <a:spLocks noChangeArrowheads="1"/>
          </p:cNvSpPr>
          <p:nvPr/>
        </p:nvSpPr>
        <p:spPr bwMode="auto">
          <a:xfrm>
            <a:off x="1908175" y="2708275"/>
            <a:ext cx="714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65" name="Rectangle 11"/>
          <p:cNvSpPr>
            <a:spLocks noChangeArrowheads="1"/>
          </p:cNvSpPr>
          <p:nvPr/>
        </p:nvSpPr>
        <p:spPr bwMode="auto">
          <a:xfrm>
            <a:off x="2051050" y="2924175"/>
            <a:ext cx="4826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66" name="Rectangle 12"/>
          <p:cNvSpPr>
            <a:spLocks noChangeArrowheads="1"/>
          </p:cNvSpPr>
          <p:nvPr/>
        </p:nvSpPr>
        <p:spPr bwMode="auto">
          <a:xfrm>
            <a:off x="755650" y="34290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67" name="Rectangle 13"/>
          <p:cNvSpPr>
            <a:spLocks noChangeArrowheads="1"/>
          </p:cNvSpPr>
          <p:nvPr/>
        </p:nvSpPr>
        <p:spPr bwMode="auto">
          <a:xfrm>
            <a:off x="539750" y="342900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graphicFrame>
        <p:nvGraphicFramePr>
          <p:cNvPr id="23555" name="Object 1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0915"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8" name="Rectangle 15"/>
          <p:cNvSpPr>
            <a:spLocks noChangeArrowheads="1"/>
          </p:cNvSpPr>
          <p:nvPr/>
        </p:nvSpPr>
        <p:spPr bwMode="auto">
          <a:xfrm>
            <a:off x="539750" y="3573463"/>
            <a:ext cx="18002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69" name="Rectangle 16"/>
          <p:cNvSpPr>
            <a:spLocks noChangeArrowheads="1"/>
          </p:cNvSpPr>
          <p:nvPr/>
        </p:nvSpPr>
        <p:spPr bwMode="auto">
          <a:xfrm>
            <a:off x="1835150" y="2924175"/>
            <a:ext cx="53292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0" name="Rectangle 17"/>
          <p:cNvSpPr>
            <a:spLocks noChangeArrowheads="1"/>
          </p:cNvSpPr>
          <p:nvPr/>
        </p:nvSpPr>
        <p:spPr bwMode="auto">
          <a:xfrm>
            <a:off x="1835150" y="3141663"/>
            <a:ext cx="51847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1" name="Rectangle 18"/>
          <p:cNvSpPr>
            <a:spLocks noChangeArrowheads="1"/>
          </p:cNvSpPr>
          <p:nvPr/>
        </p:nvSpPr>
        <p:spPr bwMode="auto">
          <a:xfrm>
            <a:off x="1908175" y="2852738"/>
            <a:ext cx="5111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2" name="AutoShape 19"/>
          <p:cNvSpPr>
            <a:spLocks noChangeArrowheads="1"/>
          </p:cNvSpPr>
          <p:nvPr/>
        </p:nvSpPr>
        <p:spPr bwMode="auto">
          <a:xfrm>
            <a:off x="827088" y="3789363"/>
            <a:ext cx="2016125" cy="719137"/>
          </a:xfrm>
          <a:prstGeom prst="rightArrow">
            <a:avLst>
              <a:gd name="adj1" fmla="val 50000"/>
              <a:gd name="adj2" fmla="val 700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3" name="AutoShape 21"/>
          <p:cNvSpPr>
            <a:spLocks noChangeArrowheads="1"/>
          </p:cNvSpPr>
          <p:nvPr/>
        </p:nvSpPr>
        <p:spPr bwMode="auto">
          <a:xfrm>
            <a:off x="3348038" y="3284538"/>
            <a:ext cx="914400" cy="609600"/>
          </a:xfrm>
          <a:prstGeom prst="flowChartAlternateProcess">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4" name="AutoShape 22"/>
          <p:cNvSpPr>
            <a:spLocks noChangeArrowheads="1"/>
          </p:cNvSpPr>
          <p:nvPr/>
        </p:nvSpPr>
        <p:spPr bwMode="auto">
          <a:xfrm>
            <a:off x="3348038" y="4437063"/>
            <a:ext cx="914400" cy="609600"/>
          </a:xfrm>
          <a:prstGeom prst="flowChartAlternateProcess">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5" name="AutoShape 23"/>
          <p:cNvSpPr>
            <a:spLocks noChangeArrowheads="1"/>
          </p:cNvSpPr>
          <p:nvPr/>
        </p:nvSpPr>
        <p:spPr bwMode="auto">
          <a:xfrm>
            <a:off x="4859338" y="2565400"/>
            <a:ext cx="846137" cy="431800"/>
          </a:xfrm>
          <a:prstGeom prst="flowChartPreparati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6" name="AutoShape 24"/>
          <p:cNvSpPr>
            <a:spLocks noChangeArrowheads="1"/>
          </p:cNvSpPr>
          <p:nvPr/>
        </p:nvSpPr>
        <p:spPr bwMode="auto">
          <a:xfrm>
            <a:off x="4859338" y="3716338"/>
            <a:ext cx="846137" cy="431800"/>
          </a:xfrm>
          <a:prstGeom prst="flowChartPreparati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7" name="AutoShape 25"/>
          <p:cNvSpPr>
            <a:spLocks noChangeArrowheads="1"/>
          </p:cNvSpPr>
          <p:nvPr/>
        </p:nvSpPr>
        <p:spPr bwMode="auto">
          <a:xfrm>
            <a:off x="4859338" y="3068638"/>
            <a:ext cx="846137" cy="431800"/>
          </a:xfrm>
          <a:prstGeom prst="flowChartPreparati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578" name="Line 26"/>
          <p:cNvSpPr>
            <a:spLocks noChangeShapeType="1"/>
          </p:cNvSpPr>
          <p:nvPr/>
        </p:nvSpPr>
        <p:spPr bwMode="auto">
          <a:xfrm flipV="1">
            <a:off x="2555875" y="2492375"/>
            <a:ext cx="792163"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79" name="Line 27"/>
          <p:cNvSpPr>
            <a:spLocks noChangeShapeType="1"/>
          </p:cNvSpPr>
          <p:nvPr/>
        </p:nvSpPr>
        <p:spPr bwMode="auto">
          <a:xfrm>
            <a:off x="2555875" y="3644900"/>
            <a:ext cx="7921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80" name="Line 28"/>
          <p:cNvSpPr>
            <a:spLocks noChangeShapeType="1"/>
          </p:cNvSpPr>
          <p:nvPr/>
        </p:nvSpPr>
        <p:spPr bwMode="auto">
          <a:xfrm>
            <a:off x="2555875" y="3644900"/>
            <a:ext cx="792163" cy="1150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81" name="Line 29"/>
          <p:cNvSpPr>
            <a:spLocks noChangeShapeType="1"/>
          </p:cNvSpPr>
          <p:nvPr/>
        </p:nvSpPr>
        <p:spPr bwMode="auto">
          <a:xfrm flipV="1">
            <a:off x="4284663" y="2133600"/>
            <a:ext cx="57467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82" name="Line 30"/>
          <p:cNvSpPr>
            <a:spLocks noChangeShapeType="1"/>
          </p:cNvSpPr>
          <p:nvPr/>
        </p:nvSpPr>
        <p:spPr bwMode="auto">
          <a:xfrm>
            <a:off x="4284663" y="2492375"/>
            <a:ext cx="574675"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83" name="Line 31"/>
          <p:cNvSpPr>
            <a:spLocks noChangeShapeType="1"/>
          </p:cNvSpPr>
          <p:nvPr/>
        </p:nvSpPr>
        <p:spPr bwMode="auto">
          <a:xfrm flipV="1">
            <a:off x="4284663" y="3284538"/>
            <a:ext cx="574675"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84" name="Line 32"/>
          <p:cNvSpPr>
            <a:spLocks noChangeShapeType="1"/>
          </p:cNvSpPr>
          <p:nvPr/>
        </p:nvSpPr>
        <p:spPr bwMode="auto">
          <a:xfrm>
            <a:off x="4284663" y="3573463"/>
            <a:ext cx="574675"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white"/>
              </a:solidFill>
            </a:endParaRPr>
          </a:p>
        </p:txBody>
      </p:sp>
      <p:sp>
        <p:nvSpPr>
          <p:cNvPr id="23585" name="Text Box 33"/>
          <p:cNvSpPr txBox="1">
            <a:spLocks noChangeArrowheads="1"/>
          </p:cNvSpPr>
          <p:nvPr/>
        </p:nvSpPr>
        <p:spPr bwMode="auto">
          <a:xfrm>
            <a:off x="3419475" y="371633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prstClr val="white"/>
              </a:solidFill>
            </a:endParaRPr>
          </a:p>
        </p:txBody>
      </p:sp>
      <p:sp>
        <p:nvSpPr>
          <p:cNvPr id="23586" name="Text Box 34"/>
          <p:cNvSpPr txBox="1">
            <a:spLocks noChangeArrowheads="1"/>
          </p:cNvSpPr>
          <p:nvPr/>
        </p:nvSpPr>
        <p:spPr bwMode="auto">
          <a:xfrm>
            <a:off x="3276600" y="2205038"/>
            <a:ext cx="936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000099"/>
                </a:solidFill>
                <a:sym typeface="Mathematica1" pitchFamily="2" charset="2"/>
              </a:rPr>
              <a:t> </a:t>
            </a:r>
            <a:r>
              <a:rPr lang="el-GR" altLang="en-US" sz="32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3200" b="1" baseline="-25000" dirty="0">
                <a:solidFill>
                  <a:srgbClr val="000099"/>
                </a:solidFill>
                <a:sym typeface="Mathematica1" pitchFamily="2" charset="2"/>
              </a:rPr>
              <a:t>m</a:t>
            </a:r>
            <a:endParaRPr lang="en-US" altLang="en-US" sz="3200" b="1" dirty="0">
              <a:solidFill>
                <a:srgbClr val="000099"/>
              </a:solidFill>
              <a:sym typeface="Mathematica1" pitchFamily="2" charset="2"/>
            </a:endParaRPr>
          </a:p>
        </p:txBody>
      </p:sp>
      <p:sp>
        <p:nvSpPr>
          <p:cNvPr id="23587" name="Text Box 35"/>
          <p:cNvSpPr txBox="1">
            <a:spLocks noChangeArrowheads="1"/>
          </p:cNvSpPr>
          <p:nvPr/>
        </p:nvSpPr>
        <p:spPr bwMode="auto">
          <a:xfrm>
            <a:off x="3419475" y="3284538"/>
            <a:ext cx="936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3200" b="1" baseline="-25000" dirty="0">
                <a:solidFill>
                  <a:srgbClr val="000099"/>
                </a:solidFill>
                <a:sym typeface="Mathematica1" pitchFamily="2" charset="2"/>
              </a:rPr>
              <a:t>rad</a:t>
            </a:r>
            <a:endParaRPr lang="en-US" altLang="en-US" sz="3200" b="1" dirty="0">
              <a:solidFill>
                <a:srgbClr val="000099"/>
              </a:solidFill>
              <a:sym typeface="Mathematica1" pitchFamily="2" charset="2"/>
            </a:endParaRPr>
          </a:p>
        </p:txBody>
      </p:sp>
      <p:sp>
        <p:nvSpPr>
          <p:cNvPr id="23588" name="Text Box 36"/>
          <p:cNvSpPr txBox="1">
            <a:spLocks noChangeArrowheads="1"/>
          </p:cNvSpPr>
          <p:nvPr/>
        </p:nvSpPr>
        <p:spPr bwMode="auto">
          <a:xfrm>
            <a:off x="3348038" y="4437063"/>
            <a:ext cx="936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000099"/>
                </a:solidFill>
                <a:sym typeface="Mathematica1" pitchFamily="2" charset="2"/>
              </a:rPr>
              <a:t> </a:t>
            </a:r>
            <a:r>
              <a:rPr lang="el-GR" altLang="en-US" sz="32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3200" b="1" baseline="-25000" dirty="0">
                <a:solidFill>
                  <a:srgbClr val="000099"/>
                </a:solidFill>
                <a:sym typeface="Mathematica1" pitchFamily="2" charset="2"/>
              </a:rPr>
              <a:t>v</a:t>
            </a:r>
            <a:endParaRPr lang="en-US" altLang="en-US" sz="3200" b="1" dirty="0">
              <a:solidFill>
                <a:srgbClr val="000099"/>
              </a:solidFill>
              <a:sym typeface="Mathematica1" pitchFamily="2" charset="2"/>
            </a:endParaRPr>
          </a:p>
        </p:txBody>
      </p:sp>
      <p:sp>
        <p:nvSpPr>
          <p:cNvPr id="23589" name="Text Box 37"/>
          <p:cNvSpPr txBox="1">
            <a:spLocks noChangeArrowheads="1"/>
          </p:cNvSpPr>
          <p:nvPr/>
        </p:nvSpPr>
        <p:spPr bwMode="auto">
          <a:xfrm>
            <a:off x="1643063" y="3357563"/>
            <a:ext cx="936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3200" b="1" baseline="-25000" dirty="0">
                <a:solidFill>
                  <a:srgbClr val="000099"/>
                </a:solidFill>
                <a:sym typeface="Mathematica1" pitchFamily="2" charset="2"/>
              </a:rPr>
              <a:t>tot</a:t>
            </a:r>
            <a:endParaRPr lang="en-US" altLang="en-US" sz="3200" b="1" dirty="0">
              <a:solidFill>
                <a:srgbClr val="000099"/>
              </a:solidFill>
              <a:sym typeface="Mathematica1" pitchFamily="2" charset="2"/>
            </a:endParaRPr>
          </a:p>
        </p:txBody>
      </p:sp>
      <p:sp>
        <p:nvSpPr>
          <p:cNvPr id="23590" name="Text Box 38"/>
          <p:cNvSpPr txBox="1">
            <a:spLocks noChangeArrowheads="1"/>
          </p:cNvSpPr>
          <p:nvPr/>
        </p:nvSpPr>
        <p:spPr bwMode="auto">
          <a:xfrm>
            <a:off x="4932363" y="24923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2400" b="1" baseline="-25000" dirty="0">
                <a:solidFill>
                  <a:srgbClr val="000099"/>
                </a:solidFill>
                <a:sym typeface="Mathematica1" pitchFamily="2" charset="2"/>
              </a:rPr>
              <a:t>DM</a:t>
            </a:r>
            <a:endParaRPr lang="en-US" altLang="en-US" sz="2400" b="1" dirty="0">
              <a:solidFill>
                <a:srgbClr val="000099"/>
              </a:solidFill>
              <a:sym typeface="Mathematica1" pitchFamily="2" charset="2"/>
            </a:endParaRPr>
          </a:p>
        </p:txBody>
      </p:sp>
      <p:sp>
        <p:nvSpPr>
          <p:cNvPr id="23591" name="Text Box 39"/>
          <p:cNvSpPr txBox="1">
            <a:spLocks noChangeArrowheads="1"/>
          </p:cNvSpPr>
          <p:nvPr/>
        </p:nvSpPr>
        <p:spPr bwMode="auto">
          <a:xfrm>
            <a:off x="4932363" y="2997200"/>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000099"/>
                </a:solidFill>
                <a:sym typeface="Mathematica1" pitchFamily="2" charset="2"/>
              </a:rPr>
              <a:t> </a:t>
            </a:r>
            <a:r>
              <a:rPr lang="el-GR" altLang="en-US" sz="24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2400" b="1" baseline="-25000" dirty="0">
                <a:solidFill>
                  <a:srgbClr val="000099"/>
                </a:solidFill>
                <a:latin typeface="Times New Roman" panose="02020603050405020304" pitchFamily="18" charset="0"/>
                <a:cs typeface="Times New Roman" panose="02020603050405020304" pitchFamily="18" charset="0"/>
                <a:sym typeface="Mathematica1" pitchFamily="2" charset="2"/>
              </a:rPr>
              <a:t>γ</a:t>
            </a:r>
            <a:endParaRPr lang="en-US" altLang="en-US" sz="2400" b="1" dirty="0">
              <a:solidFill>
                <a:srgbClr val="000099"/>
              </a:solidFill>
              <a:sym typeface="Mathematica1" pitchFamily="2" charset="2"/>
            </a:endParaRPr>
          </a:p>
        </p:txBody>
      </p:sp>
      <p:sp>
        <p:nvSpPr>
          <p:cNvPr id="23592" name="Text Box 40"/>
          <p:cNvSpPr txBox="1">
            <a:spLocks noChangeArrowheads="1"/>
          </p:cNvSpPr>
          <p:nvPr/>
        </p:nvSpPr>
        <p:spPr bwMode="auto">
          <a:xfrm>
            <a:off x="4932363" y="3644900"/>
            <a:ext cx="64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000099"/>
                </a:solidFill>
                <a:sym typeface="Mathematica1" pitchFamily="2" charset="2"/>
              </a:rPr>
              <a:t> </a:t>
            </a:r>
            <a:r>
              <a:rPr lang="el-GR" altLang="en-US" sz="24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2400" b="1" baseline="-25000" dirty="0">
                <a:solidFill>
                  <a:srgbClr val="000099"/>
                </a:solidFill>
                <a:latin typeface="Times New Roman" panose="02020603050405020304" pitchFamily="18" charset="0"/>
                <a:cs typeface="Times New Roman" panose="02020603050405020304" pitchFamily="18" charset="0"/>
                <a:sym typeface="Mathematica1" pitchFamily="2" charset="2"/>
              </a:rPr>
              <a:t>ν</a:t>
            </a:r>
            <a:endParaRPr lang="en-US" altLang="en-US" sz="2400" b="1" dirty="0">
              <a:solidFill>
                <a:srgbClr val="000099"/>
              </a:solidFill>
              <a:sym typeface="Mathematica1" pitchFamily="2" charset="2"/>
            </a:endParaRPr>
          </a:p>
        </p:txBody>
      </p:sp>
      <p:sp>
        <p:nvSpPr>
          <p:cNvPr id="23593" name="Text Box 41"/>
          <p:cNvSpPr txBox="1">
            <a:spLocks noChangeArrowheads="1"/>
          </p:cNvSpPr>
          <p:nvPr/>
        </p:nvSpPr>
        <p:spPr bwMode="auto">
          <a:xfrm>
            <a:off x="5867400" y="3429000"/>
            <a:ext cx="3059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prstClr val="white"/>
              </a:solidFill>
            </a:endParaRPr>
          </a:p>
        </p:txBody>
      </p:sp>
      <p:sp>
        <p:nvSpPr>
          <p:cNvPr id="23594" name="Text Box 42"/>
          <p:cNvSpPr txBox="1">
            <a:spLocks noChangeArrowheads="1"/>
          </p:cNvSpPr>
          <p:nvPr/>
        </p:nvSpPr>
        <p:spPr bwMode="auto">
          <a:xfrm>
            <a:off x="6011863" y="3429000"/>
            <a:ext cx="1944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prstClr val="white"/>
              </a:solidFill>
            </a:endParaRPr>
          </a:p>
        </p:txBody>
      </p:sp>
      <p:sp>
        <p:nvSpPr>
          <p:cNvPr id="838699" name="Text Box 43"/>
          <p:cNvSpPr txBox="1">
            <a:spLocks noChangeArrowheads="1"/>
          </p:cNvSpPr>
          <p:nvPr/>
        </p:nvSpPr>
        <p:spPr bwMode="auto">
          <a:xfrm>
            <a:off x="5724525" y="1989138"/>
            <a:ext cx="2016125" cy="369887"/>
          </a:xfrm>
          <a:prstGeom prst="rect">
            <a:avLst/>
          </a:prstGeom>
          <a:noFill/>
          <a:ln w="9525">
            <a:noFill/>
            <a:miter lim="800000"/>
            <a:headEnd/>
            <a:tailEnd/>
          </a:ln>
          <a:effectLst/>
        </p:spPr>
        <p:txBody>
          <a:bodyPr>
            <a:spAutoFit/>
          </a:bodyPr>
          <a:lstStyle/>
          <a:p>
            <a:pPr>
              <a:spcBef>
                <a:spcPct val="50000"/>
              </a:spcBef>
              <a:defRPr/>
            </a:pPr>
            <a:r>
              <a:rPr lang="en-US" b="1" dirty="0">
                <a:solidFill>
                  <a:srgbClr val="FFFF00"/>
                </a:solidFill>
                <a:effectLst>
                  <a:outerShdw blurRad="38100" dist="38100" dir="2700000" algn="tl">
                    <a:srgbClr val="000000"/>
                  </a:outerShdw>
                </a:effectLst>
                <a:latin typeface="Constantia"/>
              </a:rPr>
              <a:t>baryonic matter</a:t>
            </a:r>
          </a:p>
        </p:txBody>
      </p:sp>
      <p:sp>
        <p:nvSpPr>
          <p:cNvPr id="838700" name="Text Box 44"/>
          <p:cNvSpPr txBox="1">
            <a:spLocks noChangeArrowheads="1"/>
          </p:cNvSpPr>
          <p:nvPr/>
        </p:nvSpPr>
        <p:spPr bwMode="auto">
          <a:xfrm>
            <a:off x="5724525" y="2565400"/>
            <a:ext cx="2016125" cy="369888"/>
          </a:xfrm>
          <a:prstGeom prst="rect">
            <a:avLst/>
          </a:prstGeom>
          <a:noFill/>
          <a:ln w="9525">
            <a:noFill/>
            <a:miter lim="800000"/>
            <a:headEnd/>
            <a:tailEnd/>
          </a:ln>
          <a:effectLst/>
        </p:spPr>
        <p:txBody>
          <a:bodyPr>
            <a:spAutoFit/>
          </a:bodyPr>
          <a:lstStyle/>
          <a:p>
            <a:pPr>
              <a:spcBef>
                <a:spcPct val="50000"/>
              </a:spcBef>
              <a:defRPr/>
            </a:pPr>
            <a:r>
              <a:rPr lang="en-US" b="1" dirty="0">
                <a:solidFill>
                  <a:srgbClr val="FFFF00"/>
                </a:solidFill>
                <a:effectLst>
                  <a:outerShdw blurRad="38100" dist="38100" dir="2700000" algn="tl">
                    <a:srgbClr val="000000"/>
                  </a:outerShdw>
                </a:effectLst>
                <a:latin typeface="Constantia"/>
              </a:rPr>
              <a:t>dark matter</a:t>
            </a:r>
          </a:p>
        </p:txBody>
      </p:sp>
      <p:sp>
        <p:nvSpPr>
          <p:cNvPr id="838701" name="Text Box 45"/>
          <p:cNvSpPr txBox="1">
            <a:spLocks noChangeArrowheads="1"/>
          </p:cNvSpPr>
          <p:nvPr/>
        </p:nvSpPr>
        <p:spPr bwMode="auto">
          <a:xfrm>
            <a:off x="5724525" y="3068638"/>
            <a:ext cx="2016125" cy="369887"/>
          </a:xfrm>
          <a:prstGeom prst="rect">
            <a:avLst/>
          </a:prstGeom>
          <a:noFill/>
          <a:ln w="9525">
            <a:noFill/>
            <a:miter lim="800000"/>
            <a:headEnd/>
            <a:tailEnd/>
          </a:ln>
          <a:effectLst/>
        </p:spPr>
        <p:txBody>
          <a:bodyPr>
            <a:spAutoFit/>
          </a:bodyPr>
          <a:lstStyle/>
          <a:p>
            <a:pPr>
              <a:spcBef>
                <a:spcPct val="50000"/>
              </a:spcBef>
              <a:defRPr/>
            </a:pPr>
            <a:r>
              <a:rPr lang="en-US" b="1" dirty="0">
                <a:solidFill>
                  <a:srgbClr val="FFFF00"/>
                </a:solidFill>
                <a:effectLst>
                  <a:outerShdw blurRad="38100" dist="38100" dir="2700000" algn="tl">
                    <a:srgbClr val="000000"/>
                  </a:outerShdw>
                </a:effectLst>
                <a:latin typeface="Constantia"/>
              </a:rPr>
              <a:t>photons</a:t>
            </a:r>
          </a:p>
        </p:txBody>
      </p:sp>
      <p:sp>
        <p:nvSpPr>
          <p:cNvPr id="838702" name="Text Box 46"/>
          <p:cNvSpPr txBox="1">
            <a:spLocks noChangeArrowheads="1"/>
          </p:cNvSpPr>
          <p:nvPr/>
        </p:nvSpPr>
        <p:spPr bwMode="auto">
          <a:xfrm>
            <a:off x="5724525" y="3716338"/>
            <a:ext cx="2016125" cy="369887"/>
          </a:xfrm>
          <a:prstGeom prst="rect">
            <a:avLst/>
          </a:prstGeom>
          <a:noFill/>
          <a:ln w="9525">
            <a:noFill/>
            <a:miter lim="800000"/>
            <a:headEnd/>
            <a:tailEnd/>
          </a:ln>
          <a:effectLst/>
        </p:spPr>
        <p:txBody>
          <a:bodyPr>
            <a:spAutoFit/>
          </a:bodyPr>
          <a:lstStyle/>
          <a:p>
            <a:pPr>
              <a:spcBef>
                <a:spcPct val="50000"/>
              </a:spcBef>
              <a:defRPr/>
            </a:pPr>
            <a:r>
              <a:rPr lang="en-US" b="1" dirty="0">
                <a:solidFill>
                  <a:srgbClr val="FFFF00"/>
                </a:solidFill>
                <a:effectLst>
                  <a:outerShdw blurRad="38100" dist="38100" dir="2700000" algn="tl">
                    <a:srgbClr val="000000"/>
                  </a:outerShdw>
                </a:effectLst>
                <a:latin typeface="Constantia"/>
              </a:rPr>
              <a:t>neutrino’s</a:t>
            </a:r>
          </a:p>
        </p:txBody>
      </p:sp>
      <p:sp>
        <p:nvSpPr>
          <p:cNvPr id="838703" name="Text Box 47"/>
          <p:cNvSpPr txBox="1">
            <a:spLocks noChangeArrowheads="1"/>
          </p:cNvSpPr>
          <p:nvPr/>
        </p:nvSpPr>
        <p:spPr bwMode="auto">
          <a:xfrm>
            <a:off x="4356100" y="4508500"/>
            <a:ext cx="3095625" cy="482600"/>
          </a:xfrm>
          <a:prstGeom prst="rect">
            <a:avLst/>
          </a:prstGeom>
          <a:noFill/>
          <a:ln w="9525">
            <a:noFill/>
            <a:miter lim="800000"/>
            <a:headEnd/>
            <a:tailEnd/>
          </a:ln>
          <a:effectLst/>
        </p:spPr>
        <p:txBody>
          <a:bodyPr>
            <a:spAutoFit/>
          </a:bodyPr>
          <a:lstStyle/>
          <a:p>
            <a:pPr>
              <a:lnSpc>
                <a:spcPct val="60000"/>
              </a:lnSpc>
              <a:spcBef>
                <a:spcPct val="50000"/>
              </a:spcBef>
              <a:defRPr/>
            </a:pPr>
            <a:r>
              <a:rPr lang="en-US" sz="2000" b="1" dirty="0">
                <a:solidFill>
                  <a:prstClr val="white"/>
                </a:solidFill>
                <a:effectLst>
                  <a:outerShdw blurRad="38100" dist="38100" dir="2700000" algn="tl">
                    <a:srgbClr val="000000"/>
                  </a:outerShdw>
                </a:effectLst>
                <a:latin typeface="Constantia"/>
              </a:rPr>
              <a:t>dark/</a:t>
            </a:r>
            <a:br>
              <a:rPr lang="en-US" sz="2000" b="1" dirty="0">
                <a:solidFill>
                  <a:prstClr val="white"/>
                </a:solidFill>
                <a:effectLst>
                  <a:outerShdw blurRad="38100" dist="38100" dir="2700000" algn="tl">
                    <a:srgbClr val="000000"/>
                  </a:outerShdw>
                </a:effectLst>
                <a:latin typeface="Constantia"/>
              </a:rPr>
            </a:br>
            <a:r>
              <a:rPr lang="en-US" sz="2000" b="1" dirty="0">
                <a:solidFill>
                  <a:prstClr val="white"/>
                </a:solidFill>
                <a:effectLst>
                  <a:outerShdw blurRad="38100" dist="38100" dir="2700000" algn="tl">
                    <a:srgbClr val="000000"/>
                  </a:outerShdw>
                </a:effectLst>
                <a:latin typeface="Constantia"/>
              </a:rPr>
              <a:t>vacuum energy</a:t>
            </a:r>
          </a:p>
        </p:txBody>
      </p:sp>
      <p:sp>
        <p:nvSpPr>
          <p:cNvPr id="838704" name="Text Box 48"/>
          <p:cNvSpPr txBox="1">
            <a:spLocks noChangeArrowheads="1"/>
          </p:cNvSpPr>
          <p:nvPr/>
        </p:nvSpPr>
        <p:spPr bwMode="auto">
          <a:xfrm>
            <a:off x="3276600" y="1773238"/>
            <a:ext cx="1511300" cy="400050"/>
          </a:xfrm>
          <a:prstGeom prst="rect">
            <a:avLst/>
          </a:prstGeom>
          <a:noFill/>
          <a:ln w="9525">
            <a:noFill/>
            <a:miter lim="800000"/>
            <a:headEnd/>
            <a:tailEnd/>
          </a:ln>
          <a:effectLst/>
        </p:spPr>
        <p:txBody>
          <a:bodyPr>
            <a:spAutoFit/>
          </a:bodyPr>
          <a:lstStyle/>
          <a:p>
            <a:pPr>
              <a:spcBef>
                <a:spcPct val="50000"/>
              </a:spcBef>
              <a:defRPr/>
            </a:pPr>
            <a:r>
              <a:rPr lang="en-US" sz="2000" b="1" dirty="0">
                <a:solidFill>
                  <a:prstClr val="white"/>
                </a:solidFill>
                <a:effectLst>
                  <a:outerShdw blurRad="38100" dist="38100" dir="2700000" algn="tl">
                    <a:srgbClr val="000000"/>
                  </a:outerShdw>
                </a:effectLst>
                <a:latin typeface="Constantia"/>
              </a:rPr>
              <a:t>matter</a:t>
            </a:r>
          </a:p>
        </p:txBody>
      </p:sp>
      <p:sp>
        <p:nvSpPr>
          <p:cNvPr id="838705" name="Text Box 49"/>
          <p:cNvSpPr txBox="1">
            <a:spLocks noChangeArrowheads="1"/>
          </p:cNvSpPr>
          <p:nvPr/>
        </p:nvSpPr>
        <p:spPr bwMode="auto">
          <a:xfrm>
            <a:off x="3132138" y="2924175"/>
            <a:ext cx="1511300" cy="400050"/>
          </a:xfrm>
          <a:prstGeom prst="rect">
            <a:avLst/>
          </a:prstGeom>
          <a:noFill/>
          <a:ln w="9525">
            <a:noFill/>
            <a:miter lim="800000"/>
            <a:headEnd/>
            <a:tailEnd/>
          </a:ln>
          <a:effectLst/>
        </p:spPr>
        <p:txBody>
          <a:bodyPr>
            <a:spAutoFit/>
          </a:bodyPr>
          <a:lstStyle/>
          <a:p>
            <a:pPr>
              <a:spcBef>
                <a:spcPct val="50000"/>
              </a:spcBef>
              <a:defRPr/>
            </a:pPr>
            <a:r>
              <a:rPr lang="en-US" sz="2000" b="1" dirty="0">
                <a:solidFill>
                  <a:prstClr val="white"/>
                </a:solidFill>
                <a:effectLst>
                  <a:outerShdw blurRad="38100" dist="38100" dir="2700000" algn="tl">
                    <a:srgbClr val="000000"/>
                  </a:outerShdw>
                </a:effectLst>
                <a:latin typeface="Constantia"/>
              </a:rPr>
              <a:t>radiation</a:t>
            </a:r>
          </a:p>
        </p:txBody>
      </p:sp>
      <p:sp>
        <p:nvSpPr>
          <p:cNvPr id="23602" name="AutoShape 50"/>
          <p:cNvSpPr>
            <a:spLocks noChangeArrowheads="1"/>
          </p:cNvSpPr>
          <p:nvPr/>
        </p:nvSpPr>
        <p:spPr bwMode="auto">
          <a:xfrm>
            <a:off x="1331913" y="1700213"/>
            <a:ext cx="6481762" cy="3457575"/>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603" name="AutoShape 51"/>
          <p:cNvSpPr>
            <a:spLocks noChangeArrowheads="1"/>
          </p:cNvSpPr>
          <p:nvPr/>
        </p:nvSpPr>
        <p:spPr bwMode="auto">
          <a:xfrm>
            <a:off x="4859338" y="1916113"/>
            <a:ext cx="846137" cy="431800"/>
          </a:xfrm>
          <a:prstGeom prst="flowChartPreparati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3604" name="Text Box 52"/>
          <p:cNvSpPr txBox="1">
            <a:spLocks noChangeArrowheads="1"/>
          </p:cNvSpPr>
          <p:nvPr/>
        </p:nvSpPr>
        <p:spPr bwMode="auto">
          <a:xfrm>
            <a:off x="4932363" y="1916113"/>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dirty="0">
                <a:solidFill>
                  <a:srgbClr val="000099"/>
                </a:solidFill>
                <a:sym typeface="Mathematica1" pitchFamily="2" charset="2"/>
              </a:rPr>
              <a:t> </a:t>
            </a:r>
            <a:r>
              <a:rPr lang="el-GR" altLang="en-US" sz="2400" b="1" dirty="0">
                <a:solidFill>
                  <a:srgbClr val="000099"/>
                </a:solidFill>
                <a:latin typeface="Times New Roman" panose="02020603050405020304" pitchFamily="18" charset="0"/>
                <a:cs typeface="Times New Roman" panose="02020603050405020304" pitchFamily="18" charset="0"/>
                <a:sym typeface="Mathematica1" pitchFamily="2" charset="2"/>
              </a:rPr>
              <a:t>Ω</a:t>
            </a:r>
            <a:r>
              <a:rPr lang="en-US" altLang="en-US" sz="2400" b="1" baseline="-25000" dirty="0">
                <a:solidFill>
                  <a:srgbClr val="000099"/>
                </a:solidFill>
                <a:sym typeface="Mathematica1" pitchFamily="2" charset="2"/>
              </a:rPr>
              <a:t>b</a:t>
            </a:r>
            <a:endParaRPr lang="en-US" altLang="en-US" sz="2400" b="1" dirty="0">
              <a:solidFill>
                <a:srgbClr val="000099"/>
              </a:solidFill>
              <a:sym typeface="Mathematica1" pitchFamily="2" charset="2"/>
            </a:endParaRPr>
          </a:p>
        </p:txBody>
      </p:sp>
    </p:spTree>
    <p:extLst>
      <p:ext uri="{BB962C8B-B14F-4D97-AF65-F5344CB8AC3E}">
        <p14:creationId xmlns:p14="http://schemas.microsoft.com/office/powerpoint/2010/main" val="3733462859"/>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402" name="Title 1"/>
          <p:cNvSpPr>
            <a:spLocks noGrp="1"/>
          </p:cNvSpPr>
          <p:nvPr>
            <p:ph type="title"/>
          </p:nvPr>
        </p:nvSpPr>
        <p:spPr>
          <a:xfrm>
            <a:off x="468313" y="0"/>
            <a:ext cx="8229600" cy="1143000"/>
          </a:xfrm>
        </p:spPr>
        <p:txBody>
          <a:bodyPr/>
          <a:lstStyle/>
          <a:p>
            <a:r>
              <a:rPr lang="en-US" sz="5500" b="1">
                <a:solidFill>
                  <a:schemeClr val="tx1"/>
                </a:solidFill>
              </a:rPr>
              <a:t>LCDM  Cosmology</a:t>
            </a:r>
          </a:p>
        </p:txBody>
      </p:sp>
      <p:sp>
        <p:nvSpPr>
          <p:cNvPr id="102403" name="Content Placeholder 2"/>
          <p:cNvSpPr>
            <a:spLocks noGrp="1"/>
          </p:cNvSpPr>
          <p:nvPr>
            <p:ph idx="1"/>
          </p:nvPr>
        </p:nvSpPr>
        <p:spPr>
          <a:xfrm>
            <a:off x="468313" y="1268413"/>
            <a:ext cx="8229600" cy="4525962"/>
          </a:xfrm>
        </p:spPr>
        <p:txBody>
          <a:bodyPr/>
          <a:lstStyle/>
          <a:p>
            <a:r>
              <a:rPr lang="en-US"/>
              <a:t>Concordance cosmology</a:t>
            </a:r>
          </a:p>
          <a:p>
            <a:pPr>
              <a:buFontTx/>
              <a:buNone/>
            </a:pPr>
            <a:r>
              <a:rPr lang="en-US"/>
              <a:t>   </a:t>
            </a:r>
            <a:r>
              <a:rPr lang="en-US" sz="2200"/>
              <a:t>- model that fits the majority of cosmological observations</a:t>
            </a:r>
          </a:p>
          <a:p>
            <a:pPr>
              <a:buFontTx/>
              <a:buNone/>
            </a:pPr>
            <a:r>
              <a:rPr lang="en-US" sz="2200"/>
              <a:t>    -  universe dominated by Dark Matter and Dark Energy</a:t>
            </a:r>
          </a:p>
          <a:p>
            <a:pPr>
              <a:buFontTx/>
              <a:buNone/>
            </a:pPr>
            <a:endParaRPr lang="en-US" sz="2200"/>
          </a:p>
          <a:p>
            <a:pPr>
              <a:buFontTx/>
              <a:buNone/>
            </a:pPr>
            <a:r>
              <a:rPr lang="en-US" sz="2200"/>
              <a:t>  </a:t>
            </a:r>
          </a:p>
        </p:txBody>
      </p:sp>
      <p:pic>
        <p:nvPicPr>
          <p:cNvPr id="102404" name="Picture 4" descr="Cosmological_Composition_-_Pie_Cha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9144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Box 5"/>
          <p:cNvSpPr txBox="1">
            <a:spLocks noChangeArrowheads="1"/>
          </p:cNvSpPr>
          <p:nvPr/>
        </p:nvSpPr>
        <p:spPr bwMode="auto">
          <a:xfrm>
            <a:off x="4859338" y="6381750"/>
            <a:ext cx="4105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0000"/>
                </a:solidFill>
              </a:rPr>
              <a:t>LCDM composition today … </a:t>
            </a:r>
          </a:p>
        </p:txBody>
      </p:sp>
    </p:spTree>
    <p:extLst>
      <p:ext uri="{BB962C8B-B14F-4D97-AF65-F5344CB8AC3E}">
        <p14:creationId xmlns:p14="http://schemas.microsoft.com/office/powerpoint/2010/main" val="1908980282"/>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500063" y="-142875"/>
            <a:ext cx="10404476" cy="1371600"/>
          </a:xfrm>
          <a:prstGeom prst="rect">
            <a:avLst/>
          </a:prstGeom>
          <a:noFill/>
          <a:ln w="9525">
            <a:noFill/>
            <a:miter lim="800000"/>
            <a:headEnd/>
            <a:tailEnd/>
          </a:ln>
        </p:spPr>
        <p:txBody>
          <a:bodyPr anchor="ctr"/>
          <a:lstStyle/>
          <a:p>
            <a:pPr algn="ctr">
              <a:defRPr/>
            </a:pPr>
            <a:r>
              <a:rPr lang="en-US" sz="5600" b="1" dirty="0">
                <a:solidFill>
                  <a:prstClr val="white"/>
                </a:solidFill>
                <a:latin typeface="Constantia"/>
              </a:rPr>
              <a:t>Cosmic Energy Inventory</a:t>
            </a:r>
          </a:p>
        </p:txBody>
      </p:sp>
      <p:pic>
        <p:nvPicPr>
          <p:cNvPr id="143363" name="Picture 4" descr="baryonbudge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00063" y="1071563"/>
            <a:ext cx="8229600" cy="5348287"/>
          </a:xfrm>
          <a:noFill/>
        </p:spPr>
      </p:pic>
      <p:sp>
        <p:nvSpPr>
          <p:cNvPr id="93189" name="Text Box 5"/>
          <p:cNvSpPr txBox="1">
            <a:spLocks noChangeArrowheads="1"/>
          </p:cNvSpPr>
          <p:nvPr/>
        </p:nvSpPr>
        <p:spPr bwMode="auto">
          <a:xfrm>
            <a:off x="5795963" y="6491288"/>
            <a:ext cx="4032250" cy="366712"/>
          </a:xfrm>
          <a:prstGeom prst="rect">
            <a:avLst/>
          </a:prstGeom>
          <a:noFill/>
          <a:ln w="9525">
            <a:noFill/>
            <a:miter lim="800000"/>
            <a:headEnd/>
            <a:tailEnd/>
          </a:ln>
        </p:spPr>
        <p:txBody>
          <a:bodyPr>
            <a:spAutoFit/>
          </a:bodyPr>
          <a:lstStyle/>
          <a:p>
            <a:pPr>
              <a:spcBef>
                <a:spcPct val="50000"/>
              </a:spcBef>
              <a:defRPr/>
            </a:pPr>
            <a:r>
              <a:rPr lang="en-US" b="1" dirty="0">
                <a:solidFill>
                  <a:prstClr val="white"/>
                </a:solidFill>
                <a:latin typeface="Constantia"/>
              </a:rPr>
              <a:t>Fukugita &amp; Peebles 2004</a:t>
            </a:r>
          </a:p>
        </p:txBody>
      </p:sp>
      <p:sp>
        <p:nvSpPr>
          <p:cNvPr id="143365" name="Rectangle 6"/>
          <p:cNvSpPr>
            <a:spLocks noChangeArrowheads="1"/>
          </p:cNvSpPr>
          <p:nvPr/>
        </p:nvSpPr>
        <p:spPr bwMode="auto">
          <a:xfrm>
            <a:off x="500063" y="1071563"/>
            <a:ext cx="8215312" cy="5357812"/>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Tree>
    <p:extLst>
      <p:ext uri="{BB962C8B-B14F-4D97-AF65-F5344CB8AC3E}">
        <p14:creationId xmlns:p14="http://schemas.microsoft.com/office/powerpoint/2010/main" val="1030644281"/>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468560" y="2333219"/>
            <a:ext cx="9720263" cy="233602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Critical Density  &amp;   Omega</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2940497864"/>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14375" y="1357313"/>
            <a:ext cx="7775575" cy="1928812"/>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42844" y="-285776"/>
            <a:ext cx="10117138" cy="1371600"/>
          </a:xfrm>
        </p:spPr>
        <p:txBody>
          <a:bodyPr/>
          <a:lstStyle/>
          <a:p>
            <a:pPr eaLnBrk="1" fontAlgn="auto" hangingPunct="1">
              <a:spcAft>
                <a:spcPts val="0"/>
              </a:spcAft>
              <a:defRPr/>
            </a:pPr>
            <a:r>
              <a:rPr sz="3600" b="1">
                <a:solidFill>
                  <a:schemeClr val="tx1"/>
                </a:solidFill>
              </a:rPr>
              <a:t>                 </a:t>
            </a:r>
            <a:r>
              <a:rPr sz="5600" b="1">
                <a:solidFill>
                  <a:schemeClr val="tx1"/>
                </a:solidFill>
              </a:rPr>
              <a:t>FRW    Dynamics</a:t>
            </a:r>
          </a:p>
        </p:txBody>
      </p:sp>
      <p:graphicFrame>
        <p:nvGraphicFramePr>
          <p:cNvPr id="17410" name="Object 3"/>
          <p:cNvGraphicFramePr>
            <a:graphicFrameLocks noChangeAspect="1"/>
          </p:cNvGraphicFramePr>
          <p:nvPr/>
        </p:nvGraphicFramePr>
        <p:xfrm>
          <a:off x="2409825" y="1571625"/>
          <a:ext cx="4094163" cy="1474788"/>
        </p:xfrm>
        <a:graphic>
          <a:graphicData uri="http://schemas.openxmlformats.org/presentationml/2006/ole">
            <mc:AlternateContent xmlns:mc="http://schemas.openxmlformats.org/markup-compatibility/2006">
              <mc:Choice xmlns:v="urn:schemas-microsoft-com:vml" Requires="v">
                <p:oleObj spid="_x0000_s242726" name="Equation" r:id="rId3" imgW="1269720" imgH="457200" progId="Equation.DSMT4">
                  <p:embed/>
                </p:oleObj>
              </mc:Choice>
              <mc:Fallback>
                <p:oleObj name="Equation" r:id="rId3" imgW="1269720" imgH="457200" progId="Equation.DSMT4">
                  <p:embed/>
                  <p:pic>
                    <p:nvPicPr>
                      <p:cNvPr id="1741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825" y="1571625"/>
                        <a:ext cx="4094163" cy="1474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785813" y="3786188"/>
            <a:ext cx="5000625" cy="23701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rPr>
              <a:t>Critical Density: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nstantia"/>
                <a:ea typeface="+mn-ea"/>
                <a:cs typeface="+mn-cs"/>
              </a:rPr>
              <a:t>-  For a Universe with  </a:t>
            </a:r>
            <a:r>
              <a:rPr lang="en-US" b="1" dirty="0">
                <a:solidFill>
                  <a:prstClr val="white"/>
                </a:solidFill>
                <a:latin typeface="Constantia"/>
                <a:sym typeface="Mathematica1"/>
              </a:rPr>
              <a:t>Ω</a:t>
            </a:r>
            <a:r>
              <a:rPr kumimoji="0" lang="en-US" sz="1800" b="1" i="0" u="none" strike="noStrike" kern="1200" cap="none" spc="0" normalizeH="0" baseline="0" noProof="0" dirty="0">
                <a:ln>
                  <a:noFill/>
                </a:ln>
                <a:solidFill>
                  <a:prstClr val="white"/>
                </a:solidFill>
                <a:effectLst/>
                <a:uLnTx/>
                <a:uFillTx/>
                <a:latin typeface="Constantia"/>
                <a:ea typeface="+mn-ea"/>
                <a:cs typeface="+mn-cs"/>
                <a:sym typeface="Mathematica1"/>
              </a:rPr>
              <a:t>=0</a:t>
            </a: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nstantia"/>
                <a:ea typeface="+mn-ea"/>
                <a:cs typeface="+mn-cs"/>
              </a:rPr>
              <a:t>-  Given a particular expansion rate H(t)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800" b="1" i="0" u="none" strike="noStrike" kern="1200" cap="none" spc="0" normalizeH="0" baseline="0" noProof="0" dirty="0">
                <a:ln>
                  <a:noFill/>
                </a:ln>
                <a:solidFill>
                  <a:prstClr val="white"/>
                </a:solidFill>
                <a:effectLst/>
                <a:uLnTx/>
                <a:uFillTx/>
                <a:latin typeface="Constantia"/>
                <a:ea typeface="+mn-ea"/>
                <a:cs typeface="+mn-cs"/>
              </a:rPr>
              <a:t>  Density corresponding to 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nstantia"/>
                <a:ea typeface="+mn-ea"/>
                <a:cs typeface="+mn-cs"/>
              </a:rPr>
              <a:t>    flat Universe (k=0)</a:t>
            </a:r>
          </a:p>
        </p:txBody>
      </p:sp>
      <p:sp>
        <p:nvSpPr>
          <p:cNvPr id="7" name="Rectangle 6"/>
          <p:cNvSpPr/>
          <p:nvPr/>
        </p:nvSpPr>
        <p:spPr>
          <a:xfrm>
            <a:off x="714375" y="3500438"/>
            <a:ext cx="4857750" cy="2928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17411" name="Object 4"/>
          <p:cNvGraphicFramePr>
            <a:graphicFrameLocks noChangeAspect="1"/>
          </p:cNvGraphicFramePr>
          <p:nvPr/>
        </p:nvGraphicFramePr>
        <p:xfrm>
          <a:off x="5929313" y="4143375"/>
          <a:ext cx="2374900" cy="1350963"/>
        </p:xfrm>
        <a:graphic>
          <a:graphicData uri="http://schemas.openxmlformats.org/presentationml/2006/ole">
            <mc:AlternateContent xmlns:mc="http://schemas.openxmlformats.org/markup-compatibility/2006">
              <mc:Choice xmlns:v="urn:schemas-microsoft-com:vml" Requires="v">
                <p:oleObj spid="_x0000_s242727" name="Equation" r:id="rId5" imgW="736560" imgH="419040" progId="Equation.DSMT4">
                  <p:embed/>
                </p:oleObj>
              </mc:Choice>
              <mc:Fallback>
                <p:oleObj name="Equation" r:id="rId5" imgW="736560" imgH="419040" progId="Equation.DSMT4">
                  <p:embed/>
                  <p:pic>
                    <p:nvPicPr>
                      <p:cNvPr id="1741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4143375"/>
                        <a:ext cx="2374900" cy="135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8"/>
          <p:cNvSpPr/>
          <p:nvPr/>
        </p:nvSpPr>
        <p:spPr>
          <a:xfrm>
            <a:off x="5715000" y="3500438"/>
            <a:ext cx="2786063" cy="2928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424153647"/>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14375" y="2786063"/>
            <a:ext cx="7775575" cy="1928812"/>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42844" y="-285776"/>
            <a:ext cx="10117138" cy="1371600"/>
          </a:xfrm>
        </p:spPr>
        <p:txBody>
          <a:bodyPr/>
          <a:lstStyle/>
          <a:p>
            <a:pPr eaLnBrk="1" fontAlgn="auto" hangingPunct="1">
              <a:spcAft>
                <a:spcPts val="0"/>
              </a:spcAft>
              <a:defRPr/>
            </a:pPr>
            <a:r>
              <a:rPr sz="3600" b="1">
                <a:solidFill>
                  <a:schemeClr val="tx1"/>
                </a:solidFill>
              </a:rPr>
              <a:t>                 </a:t>
            </a:r>
            <a:r>
              <a:rPr sz="5600" b="1">
                <a:solidFill>
                  <a:schemeClr val="tx1"/>
                </a:solidFill>
              </a:rPr>
              <a:t>FRW    Dynamics</a:t>
            </a:r>
          </a:p>
        </p:txBody>
      </p:sp>
      <p:sp>
        <p:nvSpPr>
          <p:cNvPr id="6" name="TextBox 5"/>
          <p:cNvSpPr txBox="1"/>
          <p:nvPr/>
        </p:nvSpPr>
        <p:spPr>
          <a:xfrm>
            <a:off x="785813" y="1785938"/>
            <a:ext cx="7786687" cy="7699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rPr>
              <a:t>In  a   FRW  Universe,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rPr>
              <a:t>densities are in the order of the critical density,  </a:t>
            </a:r>
            <a:endParaRPr kumimoji="0" lang="en-US" sz="1800" b="1" i="0" u="none" strike="noStrike" kern="1200" cap="none" spc="0" normalizeH="0" baseline="0" noProof="0" dirty="0">
              <a:ln>
                <a:noFill/>
              </a:ln>
              <a:solidFill>
                <a:prstClr val="white"/>
              </a:solidFill>
              <a:effectLst/>
              <a:uLnTx/>
              <a:uFillTx/>
              <a:latin typeface="Constantia"/>
              <a:ea typeface="+mn-ea"/>
              <a:cs typeface="+mn-cs"/>
            </a:endParaRPr>
          </a:p>
        </p:txBody>
      </p:sp>
      <p:graphicFrame>
        <p:nvGraphicFramePr>
          <p:cNvPr id="18434" name="Object 3"/>
          <p:cNvGraphicFramePr>
            <a:graphicFrameLocks noChangeAspect="1"/>
          </p:cNvGraphicFramePr>
          <p:nvPr/>
        </p:nvGraphicFramePr>
        <p:xfrm>
          <a:off x="1071563" y="3071813"/>
          <a:ext cx="7286625" cy="1350962"/>
        </p:xfrm>
        <a:graphic>
          <a:graphicData uri="http://schemas.openxmlformats.org/presentationml/2006/ole">
            <mc:AlternateContent xmlns:mc="http://schemas.openxmlformats.org/markup-compatibility/2006">
              <mc:Choice xmlns:v="urn:schemas-microsoft-com:vml" Requires="v">
                <p:oleObj spid="_x0000_s243750" name="Equation" r:id="rId3" imgW="2260440" imgH="419040" progId="Equation.DSMT4">
                  <p:embed/>
                </p:oleObj>
              </mc:Choice>
              <mc:Fallback>
                <p:oleObj name="Equation" r:id="rId3" imgW="2260440" imgH="419040" progId="Equation.DSMT4">
                  <p:embed/>
                  <p:pic>
                    <p:nvPicPr>
                      <p:cNvPr id="1843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071813"/>
                        <a:ext cx="7286625"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 name="Object 7"/>
          <p:cNvGraphicFramePr>
            <a:graphicFrameLocks noChangeAspect="1"/>
          </p:cNvGraphicFramePr>
          <p:nvPr/>
        </p:nvGraphicFramePr>
        <p:xfrm>
          <a:off x="4357688" y="5000625"/>
          <a:ext cx="4130675" cy="1039813"/>
        </p:xfrm>
        <a:graphic>
          <a:graphicData uri="http://schemas.openxmlformats.org/presentationml/2006/ole">
            <mc:AlternateContent xmlns:mc="http://schemas.openxmlformats.org/markup-compatibility/2006">
              <mc:Choice xmlns:v="urn:schemas-microsoft-com:vml" Requires="v">
                <p:oleObj spid="_x0000_s243751" name="Equation" r:id="rId5" imgW="2019240" imgH="507960" progId="Equation.DSMT4">
                  <p:embed/>
                </p:oleObj>
              </mc:Choice>
              <mc:Fallback>
                <p:oleObj name="Equation" r:id="rId5" imgW="2019240" imgH="507960" progId="Equation.DSMT4">
                  <p:embed/>
                  <p:pic>
                    <p:nvPicPr>
                      <p:cNvPr id="1843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7688" y="5000625"/>
                        <a:ext cx="4130675"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81653611"/>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85813" y="3143250"/>
            <a:ext cx="7775575" cy="171450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42844" y="-285776"/>
            <a:ext cx="10117138" cy="1371600"/>
          </a:xfrm>
        </p:spPr>
        <p:txBody>
          <a:bodyPr/>
          <a:lstStyle/>
          <a:p>
            <a:pPr eaLnBrk="1" fontAlgn="auto" hangingPunct="1">
              <a:spcAft>
                <a:spcPts val="0"/>
              </a:spcAft>
              <a:defRPr/>
            </a:pPr>
            <a:r>
              <a:rPr sz="3600" b="1">
                <a:solidFill>
                  <a:schemeClr val="tx1"/>
                </a:solidFill>
              </a:rPr>
              <a:t>                 </a:t>
            </a:r>
            <a:r>
              <a:rPr sz="5600" b="1">
                <a:solidFill>
                  <a:schemeClr val="tx1"/>
                </a:solidFill>
              </a:rPr>
              <a:t>FRW    Dynamics</a:t>
            </a:r>
          </a:p>
        </p:txBody>
      </p:sp>
      <p:sp>
        <p:nvSpPr>
          <p:cNvPr id="6" name="TextBox 5"/>
          <p:cNvSpPr txBox="1"/>
          <p:nvPr/>
        </p:nvSpPr>
        <p:spPr>
          <a:xfrm>
            <a:off x="785813" y="1928813"/>
            <a:ext cx="7929562" cy="10160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nstantia"/>
                <a:ea typeface="+mn-ea"/>
                <a:cs typeface="+mn-cs"/>
              </a:rPr>
              <a:t>In  a  matter-dominated Universe,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nstantia"/>
                <a:ea typeface="+mn-ea"/>
                <a:cs typeface="+mn-cs"/>
              </a:rPr>
              <a:t>the evolution and fate of the Universe entirely determined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nstantia"/>
                <a:ea typeface="+mn-ea"/>
                <a:cs typeface="+mn-cs"/>
              </a:rPr>
              <a:t>by the (energy) density in units of critical density:    </a:t>
            </a:r>
          </a:p>
        </p:txBody>
      </p:sp>
      <p:graphicFrame>
        <p:nvGraphicFramePr>
          <p:cNvPr id="19458" name="Object 2"/>
          <p:cNvGraphicFramePr>
            <a:graphicFrameLocks noChangeAspect="1"/>
          </p:cNvGraphicFramePr>
          <p:nvPr/>
        </p:nvGraphicFramePr>
        <p:xfrm>
          <a:off x="2500313" y="3214688"/>
          <a:ext cx="4117975" cy="1571625"/>
        </p:xfrm>
        <a:graphic>
          <a:graphicData uri="http://schemas.openxmlformats.org/presentationml/2006/ole">
            <mc:AlternateContent xmlns:mc="http://schemas.openxmlformats.org/markup-compatibility/2006">
              <mc:Choice xmlns:v="urn:schemas-microsoft-com:vml" Requires="v">
                <p:oleObj spid="_x0000_s244774" name="Equation" r:id="rId3" imgW="1130040" imgH="431640" progId="Equation.DSMT4">
                  <p:embed/>
                </p:oleObj>
              </mc:Choice>
              <mc:Fallback>
                <p:oleObj name="Equation" r:id="rId3" imgW="1130040" imgH="431640" progId="Equation.DSMT4">
                  <p:embed/>
                  <p:pic>
                    <p:nvPicPr>
                      <p:cNvPr id="1945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3214688"/>
                        <a:ext cx="4117975"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785813" y="5072063"/>
            <a:ext cx="7929562" cy="1323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nstantia"/>
                <a:ea typeface="+mn-ea"/>
                <a:cs typeface="+mn-cs"/>
              </a:rPr>
              <a:t>Arguably,  </a:t>
            </a:r>
            <a:r>
              <a:rPr kumimoji="0" lang="en-US" sz="2000" b="1" i="0" u="none" strike="noStrike" kern="1200" cap="none" spc="0" normalizeH="0" baseline="0" noProof="0" dirty="0">
                <a:ln>
                  <a:noFill/>
                </a:ln>
                <a:solidFill>
                  <a:prstClr val="white"/>
                </a:solidFill>
                <a:effectLst/>
                <a:uLnTx/>
                <a:uFillTx/>
                <a:latin typeface="Constantia"/>
                <a:ea typeface="+mn-ea"/>
                <a:cs typeface="+mn-cs"/>
                <a:sym typeface="Mathematica1"/>
              </a:rPr>
              <a:t> is the most important parameter of cosmology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nstantia"/>
                <a:ea typeface="+mn-ea"/>
                <a:cs typeface="+mn-cs"/>
                <a:sym typeface="Mathematica1"/>
              </a:rPr>
              <a:t>Present-day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nstantia"/>
                <a:ea typeface="+mn-ea"/>
                <a:cs typeface="+mn-cs"/>
                <a:sym typeface="Mathematica1"/>
              </a:rPr>
              <a:t>Cosmic Density:</a:t>
            </a:r>
          </a:p>
        </p:txBody>
      </p:sp>
      <p:graphicFrame>
        <p:nvGraphicFramePr>
          <p:cNvPr id="19459" name="Object 3"/>
          <p:cNvGraphicFramePr>
            <a:graphicFrameLocks noChangeAspect="1"/>
          </p:cNvGraphicFramePr>
          <p:nvPr/>
        </p:nvGraphicFramePr>
        <p:xfrm>
          <a:off x="4286250" y="5572125"/>
          <a:ext cx="4130675" cy="1039813"/>
        </p:xfrm>
        <a:graphic>
          <a:graphicData uri="http://schemas.openxmlformats.org/presentationml/2006/ole">
            <mc:AlternateContent xmlns:mc="http://schemas.openxmlformats.org/markup-compatibility/2006">
              <mc:Choice xmlns:v="urn:schemas-microsoft-com:vml" Requires="v">
                <p:oleObj spid="_x0000_s244775" name="Equation" r:id="rId5" imgW="2019240" imgH="507960" progId="Equation.DSMT4">
                  <p:embed/>
                </p:oleObj>
              </mc:Choice>
              <mc:Fallback>
                <p:oleObj name="Equation" r:id="rId5" imgW="2019240" imgH="507960" progId="Equation.DSMT4">
                  <p:embed/>
                  <p:pic>
                    <p:nvPicPr>
                      <p:cNvPr id="1945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5572125"/>
                        <a:ext cx="4130675"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4143375" y="5572125"/>
            <a:ext cx="4357688"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4218463774"/>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288132" y="1484784"/>
            <a:ext cx="9720263" cy="376577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lang="en-US" sz="4500" b="1" dirty="0">
                <a:solidFill>
                  <a:srgbClr val="FFFFD9"/>
                </a:solidFill>
                <a:effectLst>
                  <a:outerShdw blurRad="38100" dist="38100" dir="2700000" algn="tl">
                    <a:srgbClr val="000000"/>
                  </a:outerShdw>
                </a:effectLst>
                <a:latin typeface="Arial"/>
              </a:rPr>
              <a:t>FRWL Dynamics</a:t>
            </a: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&amp;</a:t>
            </a:r>
          </a:p>
          <a:p>
            <a:pPr marL="0" marR="0" lvl="0" indent="0" algn="ctr" defTabSz="914400" rtl="0" eaLnBrk="1" fontAlgn="base" latinLnBrk="0" hangingPunct="1">
              <a:lnSpc>
                <a:spcPct val="50000"/>
              </a:lnSpc>
              <a:spcBef>
                <a:spcPct val="50000"/>
              </a:spcBef>
              <a:spcAft>
                <a:spcPct val="0"/>
              </a:spcAft>
              <a:buClrTx/>
              <a:buSzTx/>
              <a:buFontTx/>
              <a:buNone/>
              <a:tabLst/>
              <a:defRPr/>
            </a:pPr>
            <a:r>
              <a:rPr lang="en-US" sz="4500" b="1" dirty="0">
                <a:solidFill>
                  <a:srgbClr val="FFFFD9"/>
                </a:solidFill>
                <a:effectLst>
                  <a:outerShdw blurRad="38100" dist="38100" dir="2700000" algn="tl">
                    <a:srgbClr val="000000"/>
                  </a:outerShdw>
                </a:effectLst>
                <a:latin typeface="Arial"/>
              </a:rPr>
              <a:t>Cosmological Density</a:t>
            </a: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616584783"/>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85813" y="5143500"/>
            <a:ext cx="7775575" cy="12858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214282" y="-500090"/>
            <a:ext cx="10117138" cy="1371600"/>
          </a:xfrm>
        </p:spPr>
        <p:txBody>
          <a:bodyPr/>
          <a:lstStyle/>
          <a:p>
            <a:pPr eaLnBrk="1" fontAlgn="auto" hangingPunct="1">
              <a:spcAft>
                <a:spcPts val="0"/>
              </a:spcAft>
              <a:defRPr/>
            </a:pPr>
            <a:r>
              <a:rPr sz="3600" b="1">
                <a:solidFill>
                  <a:schemeClr val="tx1"/>
                </a:solidFill>
              </a:rPr>
              <a:t>                 </a:t>
            </a:r>
            <a:r>
              <a:rPr sz="5600" b="1">
                <a:solidFill>
                  <a:schemeClr val="tx1"/>
                </a:solidFill>
              </a:rPr>
              <a:t>FRW    Dynamics</a:t>
            </a:r>
          </a:p>
        </p:txBody>
      </p:sp>
      <p:graphicFrame>
        <p:nvGraphicFramePr>
          <p:cNvPr id="20482" name="Object 2"/>
          <p:cNvGraphicFramePr>
            <a:graphicFrameLocks noChangeAspect="1"/>
          </p:cNvGraphicFramePr>
          <p:nvPr/>
        </p:nvGraphicFramePr>
        <p:xfrm>
          <a:off x="1285875" y="5143500"/>
          <a:ext cx="6619875" cy="1214438"/>
        </p:xfrm>
        <a:graphic>
          <a:graphicData uri="http://schemas.openxmlformats.org/presentationml/2006/ole">
            <mc:AlternateContent xmlns:mc="http://schemas.openxmlformats.org/markup-compatibility/2006">
              <mc:Choice xmlns:v="urn:schemas-microsoft-com:vml" Requires="v">
                <p:oleObj spid="_x0000_s245834" name="Equation" r:id="rId3" imgW="1244520" imgH="228600" progId="Equation.DSMT4">
                  <p:embed/>
                </p:oleObj>
              </mc:Choice>
              <mc:Fallback>
                <p:oleObj name="Equation" r:id="rId3" imgW="1244520" imgH="228600" progId="Equation.DSMT4">
                  <p:embed/>
                  <p:pic>
                    <p:nvPicPr>
                      <p:cNvPr id="204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5143500"/>
                        <a:ext cx="66198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785813" y="714375"/>
            <a:ext cx="7929562" cy="41544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•The individual contributions to the energy density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the Universe can be figured into the  parameter: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 radiation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2500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 matter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a:t>
            </a:r>
            <a:endParaRPr kumimoji="0" lang="en-US" sz="2200" b="1" i="0" u="none" strike="noStrike" kern="1200" cap="none" spc="0" normalizeH="0" baseline="-2500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    - dark energy/ </a:t>
            </a:r>
            <a:r>
              <a:rPr kumimoji="0" lang="en-US" sz="2200" b="1" i="0" u="none" strike="noStrike" kern="1200" cap="none" spc="0" normalizeH="0" baseline="0" noProof="0" dirty="0">
                <a:ln>
                  <a:noFill/>
                </a:ln>
                <a:solidFill>
                  <a:prstClr val="white"/>
                </a:solidFill>
                <a:effectLst/>
                <a:uLnTx/>
                <a:uFillTx/>
                <a:latin typeface="Constantia"/>
                <a:ea typeface="+mn-ea"/>
                <a:cs typeface="+mn-cs"/>
              </a:rPr>
              <a:t>                                  </a:t>
            </a:r>
            <a:endPar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25000" noProof="0" dirty="0">
                <a:ln>
                  <a:noFill/>
                </a:ln>
                <a:solidFill>
                  <a:prstClr val="white"/>
                </a:solidFill>
                <a:effectLst/>
                <a:uLnTx/>
                <a:uFillTx/>
                <a:latin typeface="Constantia"/>
                <a:ea typeface="+mn-ea"/>
                <a:cs typeface="+mn-cs"/>
                <a:sym typeface="Mathematica1"/>
              </a:rPr>
              <a:t>          </a:t>
            </a:r>
            <a:r>
              <a:rPr kumimoji="0" lang="en-US" sz="2200" b="1" i="0" u="none" strike="noStrike" kern="1200" cap="none" spc="0" normalizeH="0" baseline="0" noProof="0" dirty="0">
                <a:ln>
                  <a:noFill/>
                </a:ln>
                <a:solidFill>
                  <a:prstClr val="white"/>
                </a:solidFill>
                <a:effectLst/>
                <a:uLnTx/>
                <a:uFillTx/>
                <a:latin typeface="Constantia"/>
                <a:ea typeface="+mn-ea"/>
                <a:cs typeface="+mn-cs"/>
                <a:sym typeface="Mathematica1"/>
              </a:rPr>
              <a:t>cosmological constant</a:t>
            </a:r>
          </a:p>
        </p:txBody>
      </p:sp>
      <p:sp>
        <p:nvSpPr>
          <p:cNvPr id="8" name="Rectangle 7"/>
          <p:cNvSpPr/>
          <p:nvPr/>
        </p:nvSpPr>
        <p:spPr>
          <a:xfrm>
            <a:off x="785813" y="1000125"/>
            <a:ext cx="7786687" cy="857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graphicFrame>
        <p:nvGraphicFramePr>
          <p:cNvPr id="20483" name="Object 8"/>
          <p:cNvGraphicFramePr>
            <a:graphicFrameLocks noChangeAspect="1"/>
          </p:cNvGraphicFramePr>
          <p:nvPr/>
        </p:nvGraphicFramePr>
        <p:xfrm>
          <a:off x="4643438" y="2071688"/>
          <a:ext cx="3883025" cy="831850"/>
        </p:xfrm>
        <a:graphic>
          <a:graphicData uri="http://schemas.openxmlformats.org/presentationml/2006/ole">
            <mc:AlternateContent xmlns:mc="http://schemas.openxmlformats.org/markup-compatibility/2006">
              <mc:Choice xmlns:v="urn:schemas-microsoft-com:vml" Requires="v">
                <p:oleObj spid="_x0000_s245835" name="Equation" r:id="rId5" imgW="2133360" imgH="457200" progId="Equation.DSMT4">
                  <p:embed/>
                </p:oleObj>
              </mc:Choice>
              <mc:Fallback>
                <p:oleObj name="Equation" r:id="rId5" imgW="2133360" imgH="457200" progId="Equation.DSMT4">
                  <p:embed/>
                  <p:pic>
                    <p:nvPicPr>
                      <p:cNvPr id="2048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071688"/>
                        <a:ext cx="388302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9"/>
          <p:cNvGraphicFramePr>
            <a:graphicFrameLocks noChangeAspect="1"/>
          </p:cNvGraphicFramePr>
          <p:nvPr/>
        </p:nvGraphicFramePr>
        <p:xfrm>
          <a:off x="4643438" y="3214688"/>
          <a:ext cx="1733550" cy="415925"/>
        </p:xfrm>
        <a:graphic>
          <a:graphicData uri="http://schemas.openxmlformats.org/presentationml/2006/ole">
            <mc:AlternateContent xmlns:mc="http://schemas.openxmlformats.org/markup-compatibility/2006">
              <mc:Choice xmlns:v="urn:schemas-microsoft-com:vml" Requires="v">
                <p:oleObj spid="_x0000_s245836" name="Equation" r:id="rId7" imgW="952200" imgH="228600" progId="Equation.DSMT4">
                  <p:embed/>
                </p:oleObj>
              </mc:Choice>
              <mc:Fallback>
                <p:oleObj name="Equation" r:id="rId7" imgW="952200" imgH="228600" progId="Equation.DSMT4">
                  <p:embed/>
                  <p:pic>
                    <p:nvPicPr>
                      <p:cNvPr id="20484"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3214688"/>
                        <a:ext cx="1733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10"/>
          <p:cNvGraphicFramePr>
            <a:graphicFrameLocks noChangeAspect="1"/>
          </p:cNvGraphicFramePr>
          <p:nvPr/>
        </p:nvGraphicFramePr>
        <p:xfrm>
          <a:off x="4714875" y="4071938"/>
          <a:ext cx="1271588" cy="715962"/>
        </p:xfrm>
        <a:graphic>
          <a:graphicData uri="http://schemas.openxmlformats.org/presentationml/2006/ole">
            <mc:AlternateContent xmlns:mc="http://schemas.openxmlformats.org/markup-compatibility/2006">
              <mc:Choice xmlns:v="urn:schemas-microsoft-com:vml" Requires="v">
                <p:oleObj spid="_x0000_s245837" name="Equation" r:id="rId9" imgW="698400" imgH="393480" progId="Equation.DSMT4">
                  <p:embed/>
                </p:oleObj>
              </mc:Choice>
              <mc:Fallback>
                <p:oleObj name="Equation" r:id="rId9" imgW="698400" imgH="393480" progId="Equation.DSMT4">
                  <p:embed/>
                  <p:pic>
                    <p:nvPicPr>
                      <p:cNvPr id="20485"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4071938"/>
                        <a:ext cx="1271588"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785813" y="1928813"/>
            <a:ext cx="7786687" cy="3143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Tree>
    <p:extLst>
      <p:ext uri="{BB962C8B-B14F-4D97-AF65-F5344CB8AC3E}">
        <p14:creationId xmlns:p14="http://schemas.microsoft.com/office/powerpoint/2010/main" val="1688368295"/>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914400" y="-214338"/>
            <a:ext cx="8229600" cy="1143000"/>
          </a:xfrm>
        </p:spPr>
        <p:txBody>
          <a:bodyPr/>
          <a:lstStyle/>
          <a:p>
            <a:pPr eaLnBrk="1" fontAlgn="auto" hangingPunct="1">
              <a:spcAft>
                <a:spcPts val="0"/>
              </a:spcAft>
              <a:defRPr/>
            </a:pPr>
            <a:r>
              <a:rPr sz="6000" b="1">
                <a:solidFill>
                  <a:schemeClr val="tx1"/>
                </a:solidFill>
              </a:rPr>
              <a:t>General  Relativity</a:t>
            </a:r>
          </a:p>
        </p:txBody>
      </p:sp>
      <p:sp>
        <p:nvSpPr>
          <p:cNvPr id="116739" name="Rectangle 4"/>
          <p:cNvSpPr>
            <a:spLocks noGrp="1" noChangeArrowheads="1"/>
          </p:cNvSpPr>
          <p:nvPr>
            <p:ph type="body" idx="4294967295"/>
          </p:nvPr>
        </p:nvSpPr>
        <p:spPr>
          <a:xfrm>
            <a:off x="500063" y="428625"/>
            <a:ext cx="9396412" cy="6237288"/>
          </a:xfrm>
        </p:spPr>
        <p:txBody>
          <a:bodyPr/>
          <a:lstStyle/>
          <a:p>
            <a:pPr eaLnBrk="1" hangingPunct="1">
              <a:lnSpc>
                <a:spcPct val="80000"/>
              </a:lnSpc>
              <a:buFontTx/>
              <a:buNone/>
            </a:pPr>
            <a:r>
              <a:rPr lang="en-US" altLang="en-US" b="1">
                <a:solidFill>
                  <a:srgbClr val="000099"/>
                </a:solidFill>
                <a:latin typeface="Papyrus" pitchFamily="66" charset="0"/>
              </a:rPr>
              <a:t>  </a:t>
            </a:r>
            <a:r>
              <a:rPr lang="en-US" altLang="en-US" sz="1900" b="1"/>
              <a:t> </a:t>
            </a:r>
          </a:p>
          <a:p>
            <a:pPr eaLnBrk="1" hangingPunct="1">
              <a:lnSpc>
                <a:spcPct val="80000"/>
              </a:lnSpc>
              <a:buFontTx/>
              <a:buNone/>
            </a:pPr>
            <a:endParaRPr lang="en-US" altLang="en-US" sz="1900" b="1"/>
          </a:p>
          <a:p>
            <a:pPr eaLnBrk="1" hangingPunct="1">
              <a:lnSpc>
                <a:spcPct val="80000"/>
              </a:lnSpc>
              <a:buFontTx/>
              <a:buNone/>
            </a:pPr>
            <a:r>
              <a:rPr lang="en-US" altLang="en-US" sz="1900" b="1"/>
              <a:t>   </a:t>
            </a:r>
            <a:r>
              <a:rPr lang="en-US" altLang="en-US" sz="1800" b="1"/>
              <a:t>A crucial aspect of any particular configuration is the geometry of </a:t>
            </a:r>
          </a:p>
          <a:p>
            <a:pPr eaLnBrk="1" hangingPunct="1">
              <a:lnSpc>
                <a:spcPct val="80000"/>
              </a:lnSpc>
              <a:buFontTx/>
              <a:buNone/>
            </a:pPr>
            <a:r>
              <a:rPr lang="en-US" altLang="en-US" sz="1800" b="1"/>
              <a:t>   spacetime:  because Einstein’s General Relativity is a metric </a:t>
            </a:r>
          </a:p>
          <a:p>
            <a:pPr eaLnBrk="1" hangingPunct="1">
              <a:lnSpc>
                <a:spcPct val="80000"/>
              </a:lnSpc>
              <a:buFontTx/>
              <a:buNone/>
            </a:pPr>
            <a:r>
              <a:rPr lang="en-US" altLang="en-US" sz="1800" b="1"/>
              <a:t>   theory, knowledge of the geometry is essential.</a:t>
            </a:r>
          </a:p>
          <a:p>
            <a:pPr eaLnBrk="1" hangingPunct="1">
              <a:lnSpc>
                <a:spcPct val="80000"/>
              </a:lnSpc>
              <a:buFontTx/>
              <a:buNone/>
            </a:pPr>
            <a:endParaRPr lang="en-US" altLang="en-US" sz="1800" b="1"/>
          </a:p>
          <a:p>
            <a:pPr eaLnBrk="1" hangingPunct="1">
              <a:lnSpc>
                <a:spcPct val="80000"/>
              </a:lnSpc>
              <a:buFont typeface="Wingdings 2" pitchFamily="18" charset="2"/>
              <a:buNone/>
            </a:pPr>
            <a:r>
              <a:rPr lang="en-US" altLang="en-US" sz="1800" b="1"/>
              <a:t>   Einstein Field Equations are notoriously complex,  essentially </a:t>
            </a:r>
          </a:p>
          <a:p>
            <a:pPr eaLnBrk="1" hangingPunct="1">
              <a:lnSpc>
                <a:spcPct val="80000"/>
              </a:lnSpc>
              <a:buFont typeface="Wingdings 2" pitchFamily="18" charset="2"/>
              <a:buNone/>
            </a:pPr>
            <a:r>
              <a:rPr lang="en-US" altLang="en-US" sz="1800" b="1"/>
              <a:t>   10 equations.  Solving them for general situations is almost </a:t>
            </a:r>
          </a:p>
          <a:p>
            <a:pPr eaLnBrk="1" hangingPunct="1">
              <a:lnSpc>
                <a:spcPct val="80000"/>
              </a:lnSpc>
              <a:buFont typeface="Wingdings 2" pitchFamily="18" charset="2"/>
              <a:buNone/>
            </a:pPr>
            <a:r>
              <a:rPr lang="en-US" altLang="en-US" sz="1800" b="1"/>
              <a:t>   impossible. </a:t>
            </a:r>
          </a:p>
          <a:p>
            <a:pPr eaLnBrk="1" hangingPunct="1">
              <a:lnSpc>
                <a:spcPct val="80000"/>
              </a:lnSpc>
              <a:buFontTx/>
              <a:buNone/>
            </a:pPr>
            <a:endParaRPr lang="en-US" altLang="en-US" sz="1800" b="1"/>
          </a:p>
          <a:p>
            <a:pPr eaLnBrk="1" hangingPunct="1">
              <a:lnSpc>
                <a:spcPct val="80000"/>
              </a:lnSpc>
              <a:buFontTx/>
              <a:buNone/>
            </a:pPr>
            <a:r>
              <a:rPr lang="en-US" altLang="en-US" sz="1800" b="1"/>
              <a:t>   However, there are some special circumstances that do allow a </a:t>
            </a:r>
          </a:p>
          <a:p>
            <a:pPr eaLnBrk="1" hangingPunct="1">
              <a:lnSpc>
                <a:spcPct val="80000"/>
              </a:lnSpc>
              <a:buFontTx/>
              <a:buNone/>
            </a:pPr>
            <a:r>
              <a:rPr lang="en-US" altLang="en-US" sz="1800" b="1"/>
              <a:t>   full solution. The simplest one is also the one that describes </a:t>
            </a:r>
          </a:p>
          <a:p>
            <a:pPr eaLnBrk="1" hangingPunct="1">
              <a:lnSpc>
                <a:spcPct val="80000"/>
              </a:lnSpc>
              <a:buFontTx/>
              <a:buNone/>
            </a:pPr>
            <a:r>
              <a:rPr lang="en-US" altLang="en-US" sz="1800" b="1"/>
              <a:t>   our Universe.  It is encapsulated in the</a:t>
            </a:r>
          </a:p>
          <a:p>
            <a:pPr eaLnBrk="1" hangingPunct="1">
              <a:lnSpc>
                <a:spcPct val="80000"/>
              </a:lnSpc>
              <a:buFontTx/>
              <a:buNone/>
            </a:pPr>
            <a:endParaRPr lang="en-US" altLang="en-US" sz="1900" b="1"/>
          </a:p>
          <a:p>
            <a:pPr eaLnBrk="1" hangingPunct="1">
              <a:lnSpc>
                <a:spcPct val="80000"/>
              </a:lnSpc>
              <a:buFontTx/>
              <a:buNone/>
            </a:pPr>
            <a:r>
              <a:rPr lang="en-US" altLang="en-US" sz="1900" b="1"/>
              <a:t> </a:t>
            </a:r>
            <a:endParaRPr lang="en-US" altLang="en-US"/>
          </a:p>
        </p:txBody>
      </p:sp>
      <p:sp>
        <p:nvSpPr>
          <p:cNvPr id="6" name="Rectangle 5"/>
          <p:cNvSpPr/>
          <p:nvPr/>
        </p:nvSpPr>
        <p:spPr>
          <a:xfrm>
            <a:off x="428625" y="928688"/>
            <a:ext cx="8358188" cy="3714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428625" y="4786313"/>
            <a:ext cx="8358188" cy="928687"/>
          </a:xfrm>
          <a:prstGeom prst="rect">
            <a:avLst/>
          </a:prstGeom>
          <a:solidFill>
            <a:srgbClr val="000099"/>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TextBox 9"/>
          <p:cNvSpPr txBox="1"/>
          <p:nvPr/>
        </p:nvSpPr>
        <p:spPr>
          <a:xfrm>
            <a:off x="142875" y="4857750"/>
            <a:ext cx="7929563" cy="769938"/>
          </a:xfrm>
          <a:prstGeom prst="rect">
            <a:avLst/>
          </a:prstGeom>
          <a:noFill/>
        </p:spPr>
        <p:txBody>
          <a:bodyPr>
            <a:spAutoFit/>
          </a:bodyPr>
          <a:lstStyle/>
          <a:p>
            <a:pPr>
              <a:defRPr/>
            </a:pPr>
            <a:r>
              <a:rPr lang="en-US" dirty="0">
                <a:solidFill>
                  <a:prstClr val="white"/>
                </a:solidFill>
              </a:rPr>
              <a:t>                </a:t>
            </a:r>
            <a:r>
              <a:rPr lang="en-US" sz="4400" b="1" dirty="0">
                <a:solidFill>
                  <a:prstClr val="white"/>
                </a:solidFill>
                <a:latin typeface="Constantia"/>
              </a:rPr>
              <a:t>Cosmological  Principle </a:t>
            </a:r>
          </a:p>
        </p:txBody>
      </p:sp>
      <p:sp>
        <p:nvSpPr>
          <p:cNvPr id="11" name="Rectangle 4"/>
          <p:cNvSpPr txBox="1">
            <a:spLocks noChangeArrowheads="1"/>
          </p:cNvSpPr>
          <p:nvPr/>
        </p:nvSpPr>
        <p:spPr>
          <a:xfrm>
            <a:off x="357188" y="5786438"/>
            <a:ext cx="9396412" cy="857250"/>
          </a:xfrm>
          <a:prstGeom prst="rect">
            <a:avLst/>
          </a:prstGeom>
        </p:spPr>
        <p:txBody>
          <a:bodyPr>
            <a:normAutofit fontScale="25000" lnSpcReduction="20000"/>
          </a:bodyPr>
          <a:lstStyle/>
          <a:p>
            <a:pPr marL="274320" indent="-274320" fontAlgn="auto">
              <a:lnSpc>
                <a:spcPct val="80000"/>
              </a:lnSpc>
              <a:spcBef>
                <a:spcPts val="600"/>
              </a:spcBef>
              <a:spcAft>
                <a:spcPts val="0"/>
              </a:spcAft>
              <a:buClr>
                <a:srgbClr val="F3A447"/>
              </a:buClr>
              <a:buSzPct val="85000"/>
              <a:defRPr/>
            </a:pPr>
            <a:r>
              <a:rPr lang="en-US" sz="2600" b="1" dirty="0">
                <a:solidFill>
                  <a:srgbClr val="000099"/>
                </a:solidFill>
                <a:latin typeface="Papyrus" pitchFamily="66" charset="0"/>
              </a:rPr>
              <a:t>  </a:t>
            </a:r>
            <a:r>
              <a:rPr lang="en-US" sz="1900" b="1" dirty="0">
                <a:solidFill>
                  <a:prstClr val="white"/>
                </a:solidFill>
                <a:latin typeface="Constantia"/>
              </a:rPr>
              <a:t> </a:t>
            </a:r>
          </a:p>
          <a:p>
            <a:pPr marL="274320" indent="-274320" fontAlgn="auto">
              <a:lnSpc>
                <a:spcPct val="80000"/>
              </a:lnSpc>
              <a:spcBef>
                <a:spcPts val="600"/>
              </a:spcBef>
              <a:spcAft>
                <a:spcPts val="0"/>
              </a:spcAft>
              <a:buClr>
                <a:srgbClr val="F3A447"/>
              </a:buClr>
              <a:buSzPct val="85000"/>
              <a:defRPr/>
            </a:pPr>
            <a:endParaRPr lang="en-US" sz="1900" b="1" dirty="0">
              <a:solidFill>
                <a:prstClr val="white"/>
              </a:solidFill>
              <a:latin typeface="Constantia"/>
            </a:endParaRPr>
          </a:p>
          <a:p>
            <a:pPr marL="274320" indent="-274320" fontAlgn="auto">
              <a:lnSpc>
                <a:spcPct val="80000"/>
              </a:lnSpc>
              <a:spcBef>
                <a:spcPts val="600"/>
              </a:spcBef>
              <a:spcAft>
                <a:spcPts val="0"/>
              </a:spcAft>
              <a:buClr>
                <a:srgbClr val="F3A447"/>
              </a:buClr>
              <a:buSzPct val="85000"/>
              <a:defRPr/>
            </a:pPr>
            <a:r>
              <a:rPr lang="en-US" sz="1900" b="1" dirty="0">
                <a:solidFill>
                  <a:prstClr val="white"/>
                </a:solidFill>
                <a:latin typeface="Constantia"/>
              </a:rPr>
              <a:t>             </a:t>
            </a:r>
            <a:r>
              <a:rPr lang="en-US" sz="7200" b="1" dirty="0">
                <a:solidFill>
                  <a:prstClr val="white"/>
                </a:solidFill>
                <a:latin typeface="Constantia"/>
              </a:rPr>
              <a:t>On the basis of this principle,  we can constrain the geometry </a:t>
            </a:r>
          </a:p>
          <a:p>
            <a:pPr marL="274320" indent="-274320" fontAlgn="auto">
              <a:lnSpc>
                <a:spcPct val="80000"/>
              </a:lnSpc>
              <a:spcBef>
                <a:spcPts val="600"/>
              </a:spcBef>
              <a:spcAft>
                <a:spcPts val="0"/>
              </a:spcAft>
              <a:buClr>
                <a:srgbClr val="F3A447"/>
              </a:buClr>
              <a:buSzPct val="85000"/>
              <a:defRPr/>
            </a:pPr>
            <a:r>
              <a:rPr lang="en-US" sz="7200" b="1" dirty="0">
                <a:solidFill>
                  <a:prstClr val="white"/>
                </a:solidFill>
                <a:latin typeface="Constantia"/>
              </a:rPr>
              <a:t>    of the Universe and hence find its dynamical evolution.</a:t>
            </a:r>
          </a:p>
          <a:p>
            <a:pPr marL="274320" indent="-274320" fontAlgn="auto">
              <a:lnSpc>
                <a:spcPct val="80000"/>
              </a:lnSpc>
              <a:spcBef>
                <a:spcPts val="600"/>
              </a:spcBef>
              <a:spcAft>
                <a:spcPts val="0"/>
              </a:spcAft>
              <a:buClr>
                <a:srgbClr val="F3A447"/>
              </a:buClr>
              <a:buSzPct val="85000"/>
              <a:defRPr/>
            </a:pPr>
            <a:r>
              <a:rPr lang="en-US" sz="1900" b="1" dirty="0">
                <a:solidFill>
                  <a:prstClr val="white"/>
                </a:solidFill>
                <a:latin typeface="Constantia"/>
              </a:rPr>
              <a:t>   </a:t>
            </a:r>
          </a:p>
          <a:p>
            <a:pPr marL="274320" indent="-274320" fontAlgn="auto">
              <a:lnSpc>
                <a:spcPct val="80000"/>
              </a:lnSpc>
              <a:spcBef>
                <a:spcPts val="600"/>
              </a:spcBef>
              <a:spcAft>
                <a:spcPts val="0"/>
              </a:spcAft>
              <a:buClr>
                <a:srgbClr val="F3A447"/>
              </a:buClr>
              <a:buSzPct val="85000"/>
              <a:defRPr/>
            </a:pPr>
            <a:r>
              <a:rPr lang="en-US" sz="1900" b="1" dirty="0">
                <a:solidFill>
                  <a:prstClr val="white"/>
                </a:solidFill>
                <a:latin typeface="Constantia"/>
              </a:rPr>
              <a:t> </a:t>
            </a:r>
            <a:endParaRPr lang="en-US" sz="2600" dirty="0">
              <a:solidFill>
                <a:prstClr val="white"/>
              </a:solidFill>
              <a:latin typeface="Constantia"/>
            </a:endParaRPr>
          </a:p>
        </p:txBody>
      </p:sp>
      <p:sp>
        <p:nvSpPr>
          <p:cNvPr id="12" name="Rectangle 11"/>
          <p:cNvSpPr/>
          <p:nvPr/>
        </p:nvSpPr>
        <p:spPr>
          <a:xfrm>
            <a:off x="428625" y="5857875"/>
            <a:ext cx="8358188" cy="857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060793107"/>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714375" y="3643313"/>
            <a:ext cx="7715250" cy="3071812"/>
          </a:xfrm>
          <a:prstGeom prst="rect">
            <a:avLst/>
          </a:prstGeom>
          <a:solidFill>
            <a:schemeClr val="tx1">
              <a:lumMod val="65000"/>
              <a:lumOff val="35000"/>
            </a:schemeClr>
          </a:solidFill>
          <a:ln w="381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3"/>
          <p:cNvSpPr>
            <a:spLocks noChangeArrowheads="1"/>
          </p:cNvSpPr>
          <p:nvPr/>
        </p:nvSpPr>
        <p:spPr bwMode="auto">
          <a:xfrm>
            <a:off x="4786313" y="2071688"/>
            <a:ext cx="3643312"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6019" name="Rectangle 3"/>
          <p:cNvSpPr>
            <a:spLocks noChangeArrowheads="1"/>
          </p:cNvSpPr>
          <p:nvPr/>
        </p:nvSpPr>
        <p:spPr bwMode="auto">
          <a:xfrm>
            <a:off x="714375" y="2071688"/>
            <a:ext cx="4000500"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396875" y="-315913"/>
            <a:ext cx="10117138" cy="1371601"/>
          </a:xfrm>
        </p:spPr>
        <p:txBody>
          <a:bodyPr/>
          <a:lstStyle/>
          <a:p>
            <a:pPr eaLnBrk="1" fontAlgn="auto" hangingPunct="1">
              <a:spcAft>
                <a:spcPts val="0"/>
              </a:spcAft>
              <a:defRPr/>
            </a:pPr>
            <a:r>
              <a:rPr sz="3600" b="1" dirty="0">
                <a:solidFill>
                  <a:schemeClr val="tx1"/>
                </a:solidFill>
              </a:rPr>
              <a:t> </a:t>
            </a:r>
            <a:r>
              <a:rPr lang="nl-NL" sz="5000" b="1" dirty="0">
                <a:solidFill>
                  <a:schemeClr val="accent3"/>
                </a:solidFill>
              </a:rPr>
              <a:t>Critical Density</a:t>
            </a:r>
            <a:endParaRPr sz="5000" b="1" dirty="0">
              <a:solidFill>
                <a:schemeClr val="accent3"/>
              </a:solidFill>
            </a:endParaRPr>
          </a:p>
        </p:txBody>
      </p:sp>
      <p:sp>
        <p:nvSpPr>
          <p:cNvPr id="6" name="TextBox 5"/>
          <p:cNvSpPr txBox="1"/>
          <p:nvPr/>
        </p:nvSpPr>
        <p:spPr>
          <a:xfrm>
            <a:off x="714375" y="1285875"/>
            <a:ext cx="7929563" cy="7699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There is a 1-1 relation between the total energy content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of the Universe  and its curvature. From FRW equations: </a:t>
            </a:r>
          </a:p>
        </p:txBody>
      </p:sp>
      <p:graphicFrame>
        <p:nvGraphicFramePr>
          <p:cNvPr id="27655" name="Object 3"/>
          <p:cNvGraphicFramePr>
            <a:graphicFrameLocks noChangeAspect="1"/>
          </p:cNvGraphicFramePr>
          <p:nvPr/>
        </p:nvGraphicFramePr>
        <p:xfrm>
          <a:off x="1143000" y="2214563"/>
          <a:ext cx="3143250" cy="1204912"/>
        </p:xfrm>
        <a:graphic>
          <a:graphicData uri="http://schemas.openxmlformats.org/presentationml/2006/ole">
            <mc:AlternateContent xmlns:mc="http://schemas.openxmlformats.org/markup-compatibility/2006">
              <mc:Choice xmlns:v="urn:schemas-microsoft-com:vml" Requires="v">
                <p:oleObj spid="_x0000_s246840" name="Equation" r:id="rId3" imgW="1091726" imgH="418918" progId="Equation.DSMT4">
                  <p:embed/>
                </p:oleObj>
              </mc:Choice>
              <mc:Fallback>
                <p:oleObj name="Equation" r:id="rId3" imgW="1091726" imgH="418918" progId="Equation.DSMT4">
                  <p:embed/>
                  <p:pic>
                    <p:nvPicPr>
                      <p:cNvPr id="276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14563"/>
                        <a:ext cx="3143250" cy="120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2"/>
          <p:cNvGraphicFramePr>
            <a:graphicFrameLocks noChangeAspect="1"/>
          </p:cNvGraphicFramePr>
          <p:nvPr/>
        </p:nvGraphicFramePr>
        <p:xfrm>
          <a:off x="4857750" y="2500313"/>
          <a:ext cx="3500438" cy="642937"/>
        </p:xfrm>
        <a:graphic>
          <a:graphicData uri="http://schemas.openxmlformats.org/presentationml/2006/ole">
            <mc:AlternateContent xmlns:mc="http://schemas.openxmlformats.org/markup-compatibility/2006">
              <mc:Choice xmlns:v="urn:schemas-microsoft-com:vml" Requires="v">
                <p:oleObj spid="_x0000_s246841" name="Equation" r:id="rId5" imgW="1244600" imgH="228600" progId="Equation.DSMT4">
                  <p:embed/>
                </p:oleObj>
              </mc:Choice>
              <mc:Fallback>
                <p:oleObj name="Equation" r:id="rId5" imgW="1244600" imgH="228600" progId="Equation.DSMT4">
                  <p:embed/>
                  <p:pic>
                    <p:nvPicPr>
                      <p:cNvPr id="2765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2500313"/>
                        <a:ext cx="350043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8"/>
          <p:cNvGraphicFramePr>
            <a:graphicFrameLocks noChangeAspect="1"/>
          </p:cNvGraphicFramePr>
          <p:nvPr/>
        </p:nvGraphicFramePr>
        <p:xfrm>
          <a:off x="785813" y="3929063"/>
          <a:ext cx="7500937" cy="2389187"/>
        </p:xfrm>
        <a:graphic>
          <a:graphicData uri="http://schemas.openxmlformats.org/presentationml/2006/ole">
            <mc:AlternateContent xmlns:mc="http://schemas.openxmlformats.org/markup-compatibility/2006">
              <mc:Choice xmlns:v="urn:schemas-microsoft-com:vml" Requires="v">
                <p:oleObj spid="_x0000_s246842" name="Equation" r:id="rId7" imgW="3505200" imgH="1117600" progId="Equation.DSMT4">
                  <p:embed/>
                </p:oleObj>
              </mc:Choice>
              <mc:Fallback>
                <p:oleObj name="Equation" r:id="rId7" imgW="3505200" imgH="1117600" progId="Equation.DSMT4">
                  <p:embed/>
                  <p:pic>
                    <p:nvPicPr>
                      <p:cNvPr id="2765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3929063"/>
                        <a:ext cx="7500937" cy="238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9823527"/>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714375" y="3643313"/>
            <a:ext cx="7715250" cy="3071812"/>
          </a:xfrm>
          <a:prstGeom prst="rect">
            <a:avLst/>
          </a:prstGeom>
          <a:solidFill>
            <a:schemeClr val="tx1">
              <a:lumMod val="65000"/>
              <a:lumOff val="35000"/>
            </a:schemeClr>
          </a:solidFill>
          <a:ln w="38100">
            <a:solidFill>
              <a:schemeClr val="tx1">
                <a:lumMod val="75000"/>
                <a:lumOff val="2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3"/>
          <p:cNvSpPr>
            <a:spLocks noChangeArrowheads="1"/>
          </p:cNvSpPr>
          <p:nvPr/>
        </p:nvSpPr>
        <p:spPr bwMode="auto">
          <a:xfrm>
            <a:off x="4786313" y="2071688"/>
            <a:ext cx="3643312"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6019" name="Rectangle 3"/>
          <p:cNvSpPr>
            <a:spLocks noChangeArrowheads="1"/>
          </p:cNvSpPr>
          <p:nvPr/>
        </p:nvSpPr>
        <p:spPr bwMode="auto">
          <a:xfrm>
            <a:off x="714375" y="2071688"/>
            <a:ext cx="4000500" cy="1500187"/>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396875" y="-315913"/>
            <a:ext cx="10117138" cy="1371601"/>
          </a:xfrm>
        </p:spPr>
        <p:txBody>
          <a:bodyPr/>
          <a:lstStyle/>
          <a:p>
            <a:pPr eaLnBrk="1" fontAlgn="auto" hangingPunct="1">
              <a:spcAft>
                <a:spcPts val="0"/>
              </a:spcAft>
              <a:defRPr/>
            </a:pPr>
            <a:r>
              <a:rPr sz="3600" b="1" dirty="0">
                <a:solidFill>
                  <a:schemeClr val="tx1"/>
                </a:solidFill>
              </a:rPr>
              <a:t> </a:t>
            </a:r>
            <a:r>
              <a:rPr sz="5000" b="1" dirty="0">
                <a:solidFill>
                  <a:schemeClr val="accent3"/>
                </a:solidFill>
              </a:rPr>
              <a:t>FRW Universe:  Curvature</a:t>
            </a:r>
          </a:p>
        </p:txBody>
      </p:sp>
      <p:sp>
        <p:nvSpPr>
          <p:cNvPr id="6" name="TextBox 5"/>
          <p:cNvSpPr txBox="1"/>
          <p:nvPr/>
        </p:nvSpPr>
        <p:spPr>
          <a:xfrm>
            <a:off x="714375" y="1285875"/>
            <a:ext cx="7929563" cy="76993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There is a 1-1 relation between the total energy content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of the Universe  and its curvature. From FRW equations: </a:t>
            </a:r>
          </a:p>
        </p:txBody>
      </p:sp>
      <p:graphicFrame>
        <p:nvGraphicFramePr>
          <p:cNvPr id="27655" name="Object 3"/>
          <p:cNvGraphicFramePr>
            <a:graphicFrameLocks noChangeAspect="1"/>
          </p:cNvGraphicFramePr>
          <p:nvPr/>
        </p:nvGraphicFramePr>
        <p:xfrm>
          <a:off x="1143000" y="2214563"/>
          <a:ext cx="3143250" cy="1204912"/>
        </p:xfrm>
        <a:graphic>
          <a:graphicData uri="http://schemas.openxmlformats.org/presentationml/2006/ole">
            <mc:AlternateContent xmlns:mc="http://schemas.openxmlformats.org/markup-compatibility/2006">
              <mc:Choice xmlns:v="urn:schemas-microsoft-com:vml" Requires="v">
                <p:oleObj spid="_x0000_s247864" name="Equation" r:id="rId3" imgW="1091726" imgH="418918" progId="Equation.DSMT4">
                  <p:embed/>
                </p:oleObj>
              </mc:Choice>
              <mc:Fallback>
                <p:oleObj name="Equation" r:id="rId3" imgW="1091726" imgH="418918" progId="Equation.DSMT4">
                  <p:embed/>
                  <p:pic>
                    <p:nvPicPr>
                      <p:cNvPr id="276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14563"/>
                        <a:ext cx="3143250" cy="120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6" name="Object 2"/>
          <p:cNvGraphicFramePr>
            <a:graphicFrameLocks noChangeAspect="1"/>
          </p:cNvGraphicFramePr>
          <p:nvPr/>
        </p:nvGraphicFramePr>
        <p:xfrm>
          <a:off x="4857750" y="2500313"/>
          <a:ext cx="3500438" cy="642937"/>
        </p:xfrm>
        <a:graphic>
          <a:graphicData uri="http://schemas.openxmlformats.org/presentationml/2006/ole">
            <mc:AlternateContent xmlns:mc="http://schemas.openxmlformats.org/markup-compatibility/2006">
              <mc:Choice xmlns:v="urn:schemas-microsoft-com:vml" Requires="v">
                <p:oleObj spid="_x0000_s247865" name="Equation" r:id="rId5" imgW="1244600" imgH="228600" progId="Equation.DSMT4">
                  <p:embed/>
                </p:oleObj>
              </mc:Choice>
              <mc:Fallback>
                <p:oleObj name="Equation" r:id="rId5" imgW="1244600" imgH="228600" progId="Equation.DSMT4">
                  <p:embed/>
                  <p:pic>
                    <p:nvPicPr>
                      <p:cNvPr id="2765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2500313"/>
                        <a:ext cx="3500438"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8"/>
          <p:cNvGraphicFramePr>
            <a:graphicFrameLocks noChangeAspect="1"/>
          </p:cNvGraphicFramePr>
          <p:nvPr/>
        </p:nvGraphicFramePr>
        <p:xfrm>
          <a:off x="785813" y="3929063"/>
          <a:ext cx="7500937" cy="2389187"/>
        </p:xfrm>
        <a:graphic>
          <a:graphicData uri="http://schemas.openxmlformats.org/presentationml/2006/ole">
            <mc:AlternateContent xmlns:mc="http://schemas.openxmlformats.org/markup-compatibility/2006">
              <mc:Choice xmlns:v="urn:schemas-microsoft-com:vml" Requires="v">
                <p:oleObj spid="_x0000_s247866" name="Equation" r:id="rId7" imgW="3505200" imgH="1117600" progId="Equation.DSMT4">
                  <p:embed/>
                </p:oleObj>
              </mc:Choice>
              <mc:Fallback>
                <p:oleObj name="Equation" r:id="rId7" imgW="3505200" imgH="1117600" progId="Equation.DSMT4">
                  <p:embed/>
                  <p:pic>
                    <p:nvPicPr>
                      <p:cNvPr id="27657"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813" y="3929063"/>
                        <a:ext cx="7500937" cy="238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7660563"/>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85813" y="5143500"/>
            <a:ext cx="7775575" cy="1285875"/>
          </a:xfrm>
          <a:prstGeom prst="rect">
            <a:avLst/>
          </a:prstGeom>
          <a:solidFill>
            <a:schemeClr val="tx1">
              <a:lumMod val="65000"/>
              <a:lumOff val="35000"/>
            </a:schemeClr>
          </a:solidFill>
          <a:ln w="38100">
            <a:solidFill>
              <a:schemeClr val="tx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401763" y="-243408"/>
            <a:ext cx="10117138" cy="1371601"/>
          </a:xfrm>
        </p:spPr>
        <p:txBody>
          <a:bodyPr/>
          <a:lstStyle/>
          <a:p>
            <a:pPr eaLnBrk="1" fontAlgn="auto" hangingPunct="1">
              <a:spcAft>
                <a:spcPts val="0"/>
              </a:spcAft>
              <a:defRPr/>
            </a:pPr>
            <a:r>
              <a:rPr sz="3600" b="1" dirty="0">
                <a:solidFill>
                  <a:schemeClr val="accent5"/>
                </a:solidFill>
              </a:rPr>
              <a:t>                </a:t>
            </a:r>
            <a:r>
              <a:rPr lang="nl-NL" sz="3600" b="1" dirty="0">
                <a:solidFill>
                  <a:schemeClr val="accent5"/>
                </a:solidFill>
              </a:rPr>
              <a:t>Radiation, Matter &amp; Dark Energy</a:t>
            </a:r>
            <a:endParaRPr sz="5600" b="1" dirty="0">
              <a:solidFill>
                <a:schemeClr val="accent5"/>
              </a:solidFill>
            </a:endParaRPr>
          </a:p>
        </p:txBody>
      </p:sp>
      <p:graphicFrame>
        <p:nvGraphicFramePr>
          <p:cNvPr id="26628" name="Object 2"/>
          <p:cNvGraphicFramePr>
            <a:graphicFrameLocks noChangeAspect="1"/>
          </p:cNvGraphicFramePr>
          <p:nvPr/>
        </p:nvGraphicFramePr>
        <p:xfrm>
          <a:off x="1285875" y="5143500"/>
          <a:ext cx="6619875" cy="1214438"/>
        </p:xfrm>
        <a:graphic>
          <a:graphicData uri="http://schemas.openxmlformats.org/presentationml/2006/ole">
            <mc:AlternateContent xmlns:mc="http://schemas.openxmlformats.org/markup-compatibility/2006">
              <mc:Choice xmlns:v="urn:schemas-microsoft-com:vml" Requires="v">
                <p:oleObj spid="_x0000_s248906" name="Equation" r:id="rId3" imgW="1244600" imgH="228600" progId="Equation.DSMT4">
                  <p:embed/>
                </p:oleObj>
              </mc:Choice>
              <mc:Fallback>
                <p:oleObj name="Equation" r:id="rId3" imgW="1244600" imgH="228600" progId="Equation.DSMT4">
                  <p:embed/>
                  <p:pic>
                    <p:nvPicPr>
                      <p:cNvPr id="2662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5143500"/>
                        <a:ext cx="6619875" cy="1214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p:nvPr/>
        </p:nvSpPr>
        <p:spPr>
          <a:xfrm>
            <a:off x="785813" y="714375"/>
            <a:ext cx="7929562" cy="41544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 typeface="Mathematica1" pitchFamily="2" charset="2"/>
              <a:buChar char="·"/>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rPr>
              <a:t>  </a:t>
            </a: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The individual contributions to the energy density of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the Universe can be figured into the  parameter: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sym typeface="Mathematica1"/>
              </a:rPr>
              <a:t>    </a:t>
            </a: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radiation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a:t>
            </a:r>
            <a:endParaRPr kumimoji="0" lang="en-US" sz="2200" b="1" i="0" u="none" strike="noStrike" kern="1200" cap="none" spc="0" normalizeH="0" baseline="-2500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 matter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a:t>
            </a:r>
            <a:endParaRPr kumimoji="0" lang="en-US" sz="2200" b="1" i="0" u="none" strike="noStrike" kern="1200" cap="none" spc="0" normalizeH="0" baseline="-2500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    - dark energy/ </a:t>
            </a:r>
            <a:r>
              <a:rPr kumimoji="0" lang="en-US" sz="2200" b="1" i="0" u="none" strike="noStrike" kern="1200" cap="none" spc="0" normalizeH="0" baseline="0" noProof="0" dirty="0">
                <a:ln>
                  <a:noFill/>
                </a:ln>
                <a:solidFill>
                  <a:srgbClr val="FFFFE9"/>
                </a:solidFill>
                <a:effectLst/>
                <a:uLnTx/>
                <a:uFillTx/>
                <a:latin typeface="Arial"/>
                <a:ea typeface="+mn-ea"/>
                <a:cs typeface="+mn-cs"/>
              </a:rPr>
              <a:t>                                  </a:t>
            </a:r>
            <a:endPar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25000" noProof="0" dirty="0">
                <a:ln>
                  <a:noFill/>
                </a:ln>
                <a:solidFill>
                  <a:srgbClr val="FFFFE9"/>
                </a:solidFill>
                <a:effectLst/>
                <a:uLnTx/>
                <a:uFillTx/>
                <a:latin typeface="Arial"/>
                <a:ea typeface="+mn-ea"/>
                <a:cs typeface="+mn-cs"/>
                <a:sym typeface="Mathematica1"/>
              </a:rPr>
              <a:t>          </a:t>
            </a:r>
            <a:r>
              <a:rPr kumimoji="0" lang="en-US" sz="2200" b="1" i="0" u="none" strike="noStrike" kern="1200" cap="none" spc="0" normalizeH="0" baseline="0" noProof="0" dirty="0">
                <a:ln>
                  <a:noFill/>
                </a:ln>
                <a:solidFill>
                  <a:srgbClr val="FFFFE9"/>
                </a:solidFill>
                <a:effectLst/>
                <a:uLnTx/>
                <a:uFillTx/>
                <a:latin typeface="Arial"/>
                <a:ea typeface="+mn-ea"/>
                <a:cs typeface="+mn-cs"/>
                <a:sym typeface="Mathematica1"/>
              </a:rPr>
              <a:t>cosmological constant</a:t>
            </a:r>
          </a:p>
        </p:txBody>
      </p:sp>
      <p:sp>
        <p:nvSpPr>
          <p:cNvPr id="8" name="Rectangle 7"/>
          <p:cNvSpPr/>
          <p:nvPr/>
        </p:nvSpPr>
        <p:spPr>
          <a:xfrm>
            <a:off x="785813" y="1000125"/>
            <a:ext cx="7786687" cy="8572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graphicFrame>
        <p:nvGraphicFramePr>
          <p:cNvPr id="26631" name="Object 8"/>
          <p:cNvGraphicFramePr>
            <a:graphicFrameLocks noChangeAspect="1"/>
          </p:cNvGraphicFramePr>
          <p:nvPr/>
        </p:nvGraphicFramePr>
        <p:xfrm>
          <a:off x="4643438" y="2071688"/>
          <a:ext cx="3883025" cy="831850"/>
        </p:xfrm>
        <a:graphic>
          <a:graphicData uri="http://schemas.openxmlformats.org/presentationml/2006/ole">
            <mc:AlternateContent xmlns:mc="http://schemas.openxmlformats.org/markup-compatibility/2006">
              <mc:Choice xmlns:v="urn:schemas-microsoft-com:vml" Requires="v">
                <p:oleObj spid="_x0000_s248907" name="Equation" r:id="rId5" imgW="2133600" imgH="457200" progId="Equation.DSMT4">
                  <p:embed/>
                </p:oleObj>
              </mc:Choice>
              <mc:Fallback>
                <p:oleObj name="Equation" r:id="rId5" imgW="2133600" imgH="457200" progId="Equation.DSMT4">
                  <p:embed/>
                  <p:pic>
                    <p:nvPicPr>
                      <p:cNvPr id="2663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071688"/>
                        <a:ext cx="388302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2" name="Object 9"/>
          <p:cNvGraphicFramePr>
            <a:graphicFrameLocks noChangeAspect="1"/>
          </p:cNvGraphicFramePr>
          <p:nvPr/>
        </p:nvGraphicFramePr>
        <p:xfrm>
          <a:off x="4643438" y="3214688"/>
          <a:ext cx="1733550" cy="415925"/>
        </p:xfrm>
        <a:graphic>
          <a:graphicData uri="http://schemas.openxmlformats.org/presentationml/2006/ole">
            <mc:AlternateContent xmlns:mc="http://schemas.openxmlformats.org/markup-compatibility/2006">
              <mc:Choice xmlns:v="urn:schemas-microsoft-com:vml" Requires="v">
                <p:oleObj spid="_x0000_s248908" name="Equation" r:id="rId7" imgW="952087" imgH="228501" progId="Equation.DSMT4">
                  <p:embed/>
                </p:oleObj>
              </mc:Choice>
              <mc:Fallback>
                <p:oleObj name="Equation" r:id="rId7" imgW="952087" imgH="228501" progId="Equation.DSMT4">
                  <p:embed/>
                  <p:pic>
                    <p:nvPicPr>
                      <p:cNvPr id="2663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3214688"/>
                        <a:ext cx="173355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3" name="Object 10"/>
          <p:cNvGraphicFramePr>
            <a:graphicFrameLocks noChangeAspect="1"/>
          </p:cNvGraphicFramePr>
          <p:nvPr/>
        </p:nvGraphicFramePr>
        <p:xfrm>
          <a:off x="4714875" y="4071938"/>
          <a:ext cx="1271588" cy="715962"/>
        </p:xfrm>
        <a:graphic>
          <a:graphicData uri="http://schemas.openxmlformats.org/presentationml/2006/ole">
            <mc:AlternateContent xmlns:mc="http://schemas.openxmlformats.org/markup-compatibility/2006">
              <mc:Choice xmlns:v="urn:schemas-microsoft-com:vml" Requires="v">
                <p:oleObj spid="_x0000_s248909" name="Equation" r:id="rId9" imgW="698197" imgH="393529" progId="Equation.DSMT4">
                  <p:embed/>
                </p:oleObj>
              </mc:Choice>
              <mc:Fallback>
                <p:oleObj name="Equation" r:id="rId9" imgW="698197" imgH="393529" progId="Equation.DSMT4">
                  <p:embed/>
                  <p:pic>
                    <p:nvPicPr>
                      <p:cNvPr id="26633"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4875" y="4071938"/>
                        <a:ext cx="1271588"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p:nvPr/>
        </p:nvSpPr>
        <p:spPr>
          <a:xfrm>
            <a:off x="785813" y="1928813"/>
            <a:ext cx="7786687" cy="31432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D9"/>
              </a:solidFill>
              <a:effectLst/>
              <a:uLnTx/>
              <a:uFillTx/>
              <a:latin typeface="Arial"/>
              <a:ea typeface="+mn-ea"/>
              <a:cs typeface="+mn-cs"/>
            </a:endParaRPr>
          </a:p>
        </p:txBody>
      </p:sp>
    </p:spTree>
    <p:extLst>
      <p:ext uri="{BB962C8B-B14F-4D97-AF65-F5344CB8AC3E}">
        <p14:creationId xmlns:p14="http://schemas.microsoft.com/office/powerpoint/2010/main" val="2345002686"/>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252413" y="1640721"/>
            <a:ext cx="9720263" cy="3721019"/>
          </a:xfrm>
          <a:prstGeom prst="rect">
            <a:avLst/>
          </a:prstGeom>
          <a:noFill/>
          <a:ln w="9525">
            <a:noFill/>
            <a:miter lim="800000"/>
            <a:headEnd/>
            <a:tailEnd/>
          </a:ln>
          <a:effectLst/>
        </p:spPr>
        <p:txBody>
          <a:bodyPr>
            <a:spAutoFit/>
          </a:bodyPr>
          <a:lstStyle/>
          <a:p>
            <a:pPr algn="ctr">
              <a:lnSpc>
                <a:spcPct val="80000"/>
              </a:lnSpc>
              <a:spcBef>
                <a:spcPct val="50000"/>
              </a:spcBef>
              <a:defRPr/>
            </a:pPr>
            <a:endParaRPr lang="en-US" sz="6600" b="1" dirty="0">
              <a:solidFill>
                <a:srgbClr val="FFCC00"/>
              </a:solidFill>
              <a:effectLst>
                <a:outerShdw blurRad="38100" dist="38100" dir="2700000" algn="tl">
                  <a:srgbClr val="000000"/>
                </a:outerShdw>
              </a:effectLst>
              <a:latin typeface="Papyrus" pitchFamily="66" charset="0"/>
            </a:endParaRPr>
          </a:p>
          <a:p>
            <a:pPr algn="ctr">
              <a:lnSpc>
                <a:spcPct val="50000"/>
              </a:lnSpc>
              <a:spcBef>
                <a:spcPct val="50000"/>
              </a:spcBef>
              <a:defRPr/>
            </a:pPr>
            <a:r>
              <a:rPr lang="en-US" sz="4800" b="1" dirty="0">
                <a:solidFill>
                  <a:srgbClr val="FFFF00"/>
                </a:solidFill>
                <a:effectLst>
                  <a:outerShdw blurRad="38100" dist="38100" dir="2700000" algn="tl">
                    <a:srgbClr val="000000"/>
                  </a:outerShdw>
                </a:effectLst>
                <a:latin typeface="Papyrus" pitchFamily="66" charset="0"/>
              </a:rPr>
              <a:t>   </a:t>
            </a:r>
            <a:r>
              <a:rPr lang="en-US" sz="4500" b="1" dirty="0">
                <a:solidFill>
                  <a:srgbClr val="FFFFD9"/>
                </a:solidFill>
                <a:effectLst>
                  <a:outerShdw blurRad="38100" dist="38100" dir="2700000" algn="tl">
                    <a:srgbClr val="000000"/>
                  </a:outerShdw>
                </a:effectLst>
                <a:latin typeface="Arial"/>
              </a:rPr>
              <a:t>Cosmic Constituents:</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4500" b="1" dirty="0">
                <a:solidFill>
                  <a:srgbClr val="FFFFD9"/>
                </a:solidFill>
                <a:effectLst>
                  <a:outerShdw blurRad="38100" dist="38100" dir="2700000" algn="tl">
                    <a:srgbClr val="000000"/>
                  </a:outerShdw>
                </a:effectLst>
                <a:latin typeface="Arial"/>
              </a:rPr>
              <a:t>Evolving Energy Density </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1908171140"/>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fontAlgn="auto">
              <a:spcAft>
                <a:spcPts val="0"/>
              </a:spcAft>
              <a:defRPr/>
            </a:pPr>
            <a:r>
              <a:rPr lang="en-US" sz="3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         </a:t>
            </a:r>
            <a:r>
              <a:rPr lang="en-US" sz="5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FRW  Energy Equation</a:t>
            </a:r>
          </a:p>
        </p:txBody>
      </p:sp>
      <p:sp>
        <p:nvSpPr>
          <p:cNvPr id="9" name="TextBox 8"/>
          <p:cNvSpPr txBox="1"/>
          <p:nvPr/>
        </p:nvSpPr>
        <p:spPr>
          <a:xfrm>
            <a:off x="642938" y="1347333"/>
            <a:ext cx="8358187" cy="830997"/>
          </a:xfrm>
          <a:prstGeom prst="rect">
            <a:avLst/>
          </a:prstGeom>
          <a:noFill/>
        </p:spPr>
        <p:txBody>
          <a:bodyPr>
            <a:spAutoFit/>
          </a:bodyPr>
          <a:lstStyle/>
          <a:p>
            <a:pPr>
              <a:defRPr/>
            </a:pPr>
            <a:r>
              <a:rPr lang="en-US" sz="1600" b="1" dirty="0">
                <a:solidFill>
                  <a:prstClr val="white"/>
                </a:solidFill>
                <a:latin typeface="Constantia"/>
              </a:rPr>
              <a:t>To  infer  the evolving energy density </a:t>
            </a:r>
            <a:r>
              <a:rPr lang="en-US" sz="1600" b="1" dirty="0">
                <a:solidFill>
                  <a:prstClr val="white"/>
                </a:solidFill>
                <a:latin typeface="Constantia"/>
                <a:sym typeface="Mathematica1"/>
              </a:rPr>
              <a:t>(t) of each cosmic component, we refer to </a:t>
            </a:r>
          </a:p>
          <a:p>
            <a:pPr>
              <a:defRPr/>
            </a:pPr>
            <a:r>
              <a:rPr lang="en-US" sz="1600" b="1" dirty="0">
                <a:solidFill>
                  <a:prstClr val="white"/>
                </a:solidFill>
                <a:latin typeface="Constantia"/>
                <a:sym typeface="Mathematica1"/>
              </a:rPr>
              <a:t>the cosmic energy equation. This equation can be directly inferred from the FRW equations</a:t>
            </a:r>
            <a:endParaRPr lang="en-US" sz="1600" b="1" dirty="0">
              <a:solidFill>
                <a:prstClr val="white"/>
              </a:solidFill>
              <a:latin typeface="Constantia"/>
            </a:endParaRPr>
          </a:p>
        </p:txBody>
      </p:sp>
      <p:sp>
        <p:nvSpPr>
          <p:cNvPr id="10" name="Rectangle 9"/>
          <p:cNvSpPr/>
          <p:nvPr/>
        </p:nvSpPr>
        <p:spPr>
          <a:xfrm>
            <a:off x="500062" y="1196752"/>
            <a:ext cx="8143875" cy="9921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25602" name="Object 4"/>
          <p:cNvGraphicFramePr>
            <a:graphicFrameLocks noChangeAspect="1"/>
          </p:cNvGraphicFramePr>
          <p:nvPr>
            <p:extLst>
              <p:ext uri="{D42A27DB-BD31-4B8C-83A1-F6EECF244321}">
                <p14:modId xmlns:p14="http://schemas.microsoft.com/office/powerpoint/2010/main" val="1893147823"/>
              </p:ext>
            </p:extLst>
          </p:nvPr>
        </p:nvGraphicFramePr>
        <p:xfrm>
          <a:off x="2464594" y="2348880"/>
          <a:ext cx="4214812" cy="1433512"/>
        </p:xfrm>
        <a:graphic>
          <a:graphicData uri="http://schemas.openxmlformats.org/presentationml/2006/ole">
            <mc:AlternateContent xmlns:mc="http://schemas.openxmlformats.org/markup-compatibility/2006">
              <mc:Choice xmlns:v="urn:schemas-microsoft-com:vml" Requires="v">
                <p:oleObj spid="_x0000_s196726" name="Equation" r:id="rId3" imgW="1269720" imgH="431640" progId="Equation.DSMT4">
                  <p:embed/>
                </p:oleObj>
              </mc:Choice>
              <mc:Fallback>
                <p:oleObj name="Equation" r:id="rId3" imgW="126972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594" y="2348880"/>
                        <a:ext cx="4214812"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629957" y="4149080"/>
            <a:ext cx="8681020" cy="1077218"/>
          </a:xfrm>
          <a:prstGeom prst="rect">
            <a:avLst/>
          </a:prstGeom>
          <a:noFill/>
        </p:spPr>
        <p:txBody>
          <a:bodyPr wrap="square">
            <a:spAutoFit/>
          </a:bodyPr>
          <a:lstStyle/>
          <a:p>
            <a:pPr>
              <a:defRPr/>
            </a:pPr>
            <a:r>
              <a:rPr lang="en-US" sz="1600" b="1" dirty="0">
                <a:solidFill>
                  <a:prstClr val="white"/>
                </a:solidFill>
                <a:latin typeface="Constantia"/>
              </a:rPr>
              <a:t>The equation forms a direct expression of the adiabatic expansion of the Universe, </a:t>
            </a:r>
          </a:p>
          <a:p>
            <a:pPr>
              <a:defRPr/>
            </a:pPr>
            <a:r>
              <a:rPr lang="en-US" sz="1600" b="1" dirty="0">
                <a:solidFill>
                  <a:prstClr val="white"/>
                </a:solidFill>
                <a:latin typeface="Constantia"/>
                <a:sym typeface="Mathematica1"/>
              </a:rPr>
              <a:t> </a:t>
            </a:r>
            <a:r>
              <a:rPr lang="en-US" sz="1600" b="1" dirty="0" err="1">
                <a:solidFill>
                  <a:prstClr val="white"/>
                </a:solidFill>
                <a:latin typeface="Constantia"/>
                <a:sym typeface="Mathematica1"/>
              </a:rPr>
              <a:t>ie</a:t>
            </a:r>
            <a:r>
              <a:rPr lang="en-US" sz="1600" b="1" dirty="0">
                <a:solidFill>
                  <a:prstClr val="white"/>
                </a:solidFill>
                <a:latin typeface="Constantia"/>
                <a:sym typeface="Mathematica1"/>
              </a:rPr>
              <a:t>. </a:t>
            </a:r>
          </a:p>
          <a:p>
            <a:pPr>
              <a:defRPr/>
            </a:pPr>
            <a:endParaRPr lang="en-US" sz="1600" b="1" dirty="0">
              <a:solidFill>
                <a:prstClr val="white"/>
              </a:solidFill>
              <a:latin typeface="Constantia"/>
              <a:sym typeface="Mathematica1"/>
            </a:endParaRPr>
          </a:p>
          <a:p>
            <a:pPr>
              <a:defRPr/>
            </a:pPr>
            <a:r>
              <a:rPr lang="en-US" sz="1600" b="1" dirty="0">
                <a:solidFill>
                  <a:prstClr val="white"/>
                </a:solidFill>
                <a:latin typeface="Constantia"/>
                <a:sym typeface="Mathematica1"/>
              </a:rPr>
              <a:t>                                        </a:t>
            </a:r>
          </a:p>
        </p:txBody>
      </p:sp>
      <p:graphicFrame>
        <p:nvGraphicFramePr>
          <p:cNvPr id="25603" name="Object 5"/>
          <p:cNvGraphicFramePr>
            <a:graphicFrameLocks noChangeAspect="1"/>
          </p:cNvGraphicFramePr>
          <p:nvPr>
            <p:extLst>
              <p:ext uri="{D42A27DB-BD31-4B8C-83A1-F6EECF244321}">
                <p14:modId xmlns:p14="http://schemas.microsoft.com/office/powerpoint/2010/main" val="3599705164"/>
              </p:ext>
            </p:extLst>
          </p:nvPr>
        </p:nvGraphicFramePr>
        <p:xfrm>
          <a:off x="5508104" y="5517232"/>
          <a:ext cx="2324993" cy="600318"/>
        </p:xfrm>
        <a:graphic>
          <a:graphicData uri="http://schemas.openxmlformats.org/presentationml/2006/ole">
            <mc:AlternateContent xmlns:mc="http://schemas.openxmlformats.org/markup-compatibility/2006">
              <mc:Choice xmlns:v="urn:schemas-microsoft-com:vml" Requires="v">
                <p:oleObj spid="_x0000_s196727" name="Equation" r:id="rId5" imgW="787320" imgH="203040" progId="Equation.DSMT4">
                  <p:embed/>
                </p:oleObj>
              </mc:Choice>
              <mc:Fallback>
                <p:oleObj name="Equation" r:id="rId5" imgW="787320" imgH="203040" progId="Equation.DSMT4">
                  <p:embed/>
                  <p:pic>
                    <p:nvPicPr>
                      <p:cNvPr id="0" name=""/>
                      <p:cNvPicPr>
                        <a:picLocks noChangeAspect="1" noChangeArrowheads="1"/>
                      </p:cNvPicPr>
                      <p:nvPr/>
                    </p:nvPicPr>
                    <p:blipFill>
                      <a:blip r:embed="rId6"/>
                      <a:srcRect/>
                      <a:stretch>
                        <a:fillRect/>
                      </a:stretch>
                    </p:blipFill>
                    <p:spPr bwMode="auto">
                      <a:xfrm>
                        <a:off x="5508104" y="5517232"/>
                        <a:ext cx="2324993" cy="600318"/>
                      </a:xfrm>
                      <a:prstGeom prst="rect">
                        <a:avLst/>
                      </a:prstGeom>
                      <a:noFill/>
                      <a:ln>
                        <a:noFill/>
                      </a:ln>
                      <a:effectLst/>
                    </p:spPr>
                  </p:pic>
                </p:oleObj>
              </mc:Fallback>
            </mc:AlternateContent>
          </a:graphicData>
        </a:graphic>
      </p:graphicFrame>
      <p:sp>
        <p:nvSpPr>
          <p:cNvPr id="14" name="Rectangle 13"/>
          <p:cNvSpPr/>
          <p:nvPr/>
        </p:nvSpPr>
        <p:spPr>
          <a:xfrm>
            <a:off x="500063" y="4071937"/>
            <a:ext cx="8143875" cy="2597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28588641"/>
              </p:ext>
            </p:extLst>
          </p:nvPr>
        </p:nvGraphicFramePr>
        <p:xfrm>
          <a:off x="1043608" y="5226298"/>
          <a:ext cx="1800200" cy="1272372"/>
        </p:xfrm>
        <a:graphic>
          <a:graphicData uri="http://schemas.openxmlformats.org/presentationml/2006/ole">
            <mc:AlternateContent xmlns:mc="http://schemas.openxmlformats.org/markup-compatibility/2006">
              <mc:Choice xmlns:v="urn:schemas-microsoft-com:vml" Requires="v">
                <p:oleObj spid="_x0000_s196728" name="Equation" r:id="rId7" imgW="647640" imgH="457200" progId="Equation.DSMT4">
                  <p:embed/>
                </p:oleObj>
              </mc:Choice>
              <mc:Fallback>
                <p:oleObj name="Equation" r:id="rId7" imgW="647640" imgH="457200" progId="Equation.DSMT4">
                  <p:embed/>
                  <p:pic>
                    <p:nvPicPr>
                      <p:cNvPr id="0" name="Object 5"/>
                      <p:cNvPicPr>
                        <a:picLocks noChangeAspect="1" noChangeArrowheads="1"/>
                      </p:cNvPicPr>
                      <p:nvPr/>
                    </p:nvPicPr>
                    <p:blipFill>
                      <a:blip r:embed="rId8"/>
                      <a:srcRect/>
                      <a:stretch>
                        <a:fillRect/>
                      </a:stretch>
                    </p:blipFill>
                    <p:spPr bwMode="auto">
                      <a:xfrm>
                        <a:off x="1043608" y="5226298"/>
                        <a:ext cx="1800200" cy="1272372"/>
                      </a:xfrm>
                      <a:prstGeom prst="rect">
                        <a:avLst/>
                      </a:prstGeom>
                      <a:noFill/>
                      <a:ln>
                        <a:noFill/>
                      </a:ln>
                      <a:effectLst/>
                    </p:spPr>
                  </p:pic>
                </p:oleObj>
              </mc:Fallback>
            </mc:AlternateContent>
          </a:graphicData>
        </a:graphic>
      </p:graphicFrame>
      <p:sp>
        <p:nvSpPr>
          <p:cNvPr id="3" name="Right Brace 2"/>
          <p:cNvSpPr/>
          <p:nvPr/>
        </p:nvSpPr>
        <p:spPr>
          <a:xfrm>
            <a:off x="4904456" y="5373216"/>
            <a:ext cx="288032" cy="1008112"/>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843808" y="5367324"/>
            <a:ext cx="8681020" cy="1569660"/>
          </a:xfrm>
          <a:prstGeom prst="rect">
            <a:avLst/>
          </a:prstGeom>
          <a:noFill/>
        </p:spPr>
        <p:txBody>
          <a:bodyPr wrap="square">
            <a:spAutoFit/>
          </a:bodyPr>
          <a:lstStyle/>
          <a:p>
            <a:pPr>
              <a:defRPr/>
            </a:pPr>
            <a:r>
              <a:rPr lang="en-US" sz="1600" b="1" dirty="0">
                <a:solidFill>
                  <a:prstClr val="white"/>
                </a:solidFill>
                <a:latin typeface="Constantia"/>
                <a:sym typeface="Mathematica1"/>
              </a:rPr>
              <a:t>Internal energy</a:t>
            </a:r>
          </a:p>
          <a:p>
            <a:pPr>
              <a:defRPr/>
            </a:pPr>
            <a:endParaRPr lang="en-US" sz="1600" b="1" dirty="0">
              <a:solidFill>
                <a:prstClr val="white"/>
              </a:solidFill>
              <a:latin typeface="Constantia"/>
              <a:sym typeface="Mathematica1"/>
            </a:endParaRPr>
          </a:p>
          <a:p>
            <a:pPr>
              <a:defRPr/>
            </a:pPr>
            <a:endParaRPr lang="en-US" sz="1600" b="1" dirty="0">
              <a:solidFill>
                <a:prstClr val="white"/>
              </a:solidFill>
              <a:latin typeface="Constantia"/>
              <a:sym typeface="Mathematica1"/>
            </a:endParaRPr>
          </a:p>
          <a:p>
            <a:pPr>
              <a:defRPr/>
            </a:pPr>
            <a:r>
              <a:rPr lang="en-US" sz="1600" b="1" dirty="0">
                <a:solidFill>
                  <a:prstClr val="white"/>
                </a:solidFill>
                <a:latin typeface="Constantia"/>
                <a:sym typeface="Mathematica1"/>
              </a:rPr>
              <a:t> Expanding volume</a:t>
            </a:r>
          </a:p>
          <a:p>
            <a:pPr>
              <a:defRPr/>
            </a:pPr>
            <a:endParaRPr lang="en-US" sz="1600" b="1" dirty="0">
              <a:solidFill>
                <a:prstClr val="white"/>
              </a:solidFill>
              <a:latin typeface="Constantia"/>
              <a:sym typeface="Mathematica1"/>
            </a:endParaRPr>
          </a:p>
          <a:p>
            <a:pPr>
              <a:defRPr/>
            </a:pPr>
            <a:r>
              <a:rPr lang="en-US" sz="1600" b="1" dirty="0">
                <a:solidFill>
                  <a:prstClr val="white"/>
                </a:solidFill>
                <a:latin typeface="Constantia"/>
                <a:sym typeface="Mathematica1"/>
              </a:rPr>
              <a:t>                                        </a:t>
            </a:r>
          </a:p>
        </p:txBody>
      </p:sp>
    </p:spTree>
    <p:extLst>
      <p:ext uri="{BB962C8B-B14F-4D97-AF65-F5344CB8AC3E}">
        <p14:creationId xmlns:p14="http://schemas.microsoft.com/office/powerpoint/2010/main" val="1149006191"/>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txBox="1">
            <a:spLocks noChangeArrowheads="1"/>
          </p:cNvSpPr>
          <p:nvPr/>
        </p:nvSpPr>
        <p:spPr>
          <a:xfrm>
            <a:off x="142844" y="-285776"/>
            <a:ext cx="10117138" cy="1371600"/>
          </a:xfrm>
          <a:prstGeom prst="rect">
            <a:avLst/>
          </a:prstGeom>
          <a:ln w="6350" cap="rnd">
            <a:noFill/>
          </a:ln>
        </p:spPr>
        <p:txBody>
          <a:bodyPr anchor="b">
            <a:normAutofit/>
          </a:bodyPr>
          <a:lstStyle/>
          <a:p>
            <a:pPr fontAlgn="auto">
              <a:spcAft>
                <a:spcPts val="0"/>
              </a:spcAft>
              <a:defRPr/>
            </a:pPr>
            <a:r>
              <a:rPr lang="en-US" sz="3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     </a:t>
            </a:r>
            <a:r>
              <a:rPr lang="en-US" sz="5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FRW  Energy  Equation</a:t>
            </a:r>
          </a:p>
        </p:txBody>
      </p:sp>
      <p:sp>
        <p:nvSpPr>
          <p:cNvPr id="9" name="TextBox 8"/>
          <p:cNvSpPr txBox="1"/>
          <p:nvPr/>
        </p:nvSpPr>
        <p:spPr>
          <a:xfrm>
            <a:off x="642938" y="1500188"/>
            <a:ext cx="8358187" cy="584200"/>
          </a:xfrm>
          <a:prstGeom prst="rect">
            <a:avLst/>
          </a:prstGeom>
          <a:noFill/>
        </p:spPr>
        <p:txBody>
          <a:bodyPr>
            <a:spAutoFit/>
          </a:bodyPr>
          <a:lstStyle/>
          <a:p>
            <a:pPr>
              <a:defRPr/>
            </a:pPr>
            <a:r>
              <a:rPr lang="en-US" sz="1600" b="1" dirty="0">
                <a:solidFill>
                  <a:prstClr val="white"/>
                </a:solidFill>
                <a:latin typeface="Constantia"/>
              </a:rPr>
              <a:t>To  infer  </a:t>
            </a:r>
            <a:r>
              <a:rPr lang="en-US" sz="1600" b="1" dirty="0">
                <a:solidFill>
                  <a:prstClr val="white"/>
                </a:solidFill>
                <a:latin typeface="Constantia"/>
                <a:sym typeface="Mathematica1"/>
              </a:rPr>
              <a:t>(t)  from the energy equation,  we need to know the pressure p(t) for </a:t>
            </a:r>
          </a:p>
          <a:p>
            <a:pPr>
              <a:defRPr/>
            </a:pPr>
            <a:r>
              <a:rPr lang="en-US" sz="1600" b="1" dirty="0">
                <a:solidFill>
                  <a:prstClr val="white"/>
                </a:solidFill>
                <a:latin typeface="Constantia"/>
                <a:sym typeface="Mathematica1"/>
              </a:rPr>
              <a:t>that particular medium/ingredient of the Universe. </a:t>
            </a:r>
            <a:endParaRPr lang="en-US" sz="1600" b="1" dirty="0">
              <a:solidFill>
                <a:prstClr val="white"/>
              </a:solidFill>
              <a:latin typeface="Constantia"/>
            </a:endParaRPr>
          </a:p>
        </p:txBody>
      </p:sp>
      <p:sp>
        <p:nvSpPr>
          <p:cNvPr id="10" name="Rectangle 9"/>
          <p:cNvSpPr/>
          <p:nvPr/>
        </p:nvSpPr>
        <p:spPr>
          <a:xfrm>
            <a:off x="500063" y="1428750"/>
            <a:ext cx="8143875"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25602" name="Object 4"/>
          <p:cNvGraphicFramePr>
            <a:graphicFrameLocks noChangeAspect="1"/>
          </p:cNvGraphicFramePr>
          <p:nvPr/>
        </p:nvGraphicFramePr>
        <p:xfrm>
          <a:off x="2500313" y="2500313"/>
          <a:ext cx="4214812" cy="1433512"/>
        </p:xfrm>
        <a:graphic>
          <a:graphicData uri="http://schemas.openxmlformats.org/presentationml/2006/ole">
            <mc:AlternateContent xmlns:mc="http://schemas.openxmlformats.org/markup-compatibility/2006">
              <mc:Choice xmlns:v="urn:schemas-microsoft-com:vml" Requires="v">
                <p:oleObj spid="_x0000_s161938" name="Equation" r:id="rId3" imgW="1269720" imgH="431640" progId="Equation.DSMT4">
                  <p:embed/>
                </p:oleObj>
              </mc:Choice>
              <mc:Fallback>
                <p:oleObj name="Equation" r:id="rId3" imgW="126972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500313"/>
                        <a:ext cx="4214812"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571500" y="4429125"/>
            <a:ext cx="8358188" cy="1077913"/>
          </a:xfrm>
          <a:prstGeom prst="rect">
            <a:avLst/>
          </a:prstGeom>
          <a:noFill/>
        </p:spPr>
        <p:txBody>
          <a:bodyPr>
            <a:spAutoFit/>
          </a:bodyPr>
          <a:lstStyle/>
          <a:p>
            <a:pPr>
              <a:defRPr/>
            </a:pPr>
            <a:r>
              <a:rPr lang="en-US" sz="1600" b="1" dirty="0">
                <a:solidFill>
                  <a:prstClr val="white"/>
                </a:solidFill>
                <a:latin typeface="Constantia"/>
              </a:rPr>
              <a:t>To infer p(t), we need to know the nature of the medium, which provides </a:t>
            </a:r>
          </a:p>
          <a:p>
            <a:pPr>
              <a:defRPr/>
            </a:pPr>
            <a:r>
              <a:rPr lang="en-US" sz="1600" b="1" dirty="0">
                <a:solidFill>
                  <a:prstClr val="white"/>
                </a:solidFill>
                <a:latin typeface="Constantia"/>
                <a:sym typeface="Mathematica1"/>
              </a:rPr>
              <a:t>us with the equation of state,</a:t>
            </a:r>
          </a:p>
          <a:p>
            <a:pPr>
              <a:defRPr/>
            </a:pPr>
            <a:endParaRPr lang="en-US" sz="1600" b="1" dirty="0">
              <a:solidFill>
                <a:prstClr val="white"/>
              </a:solidFill>
              <a:latin typeface="Constantia"/>
              <a:sym typeface="Mathematica1"/>
            </a:endParaRPr>
          </a:p>
          <a:p>
            <a:pPr>
              <a:defRPr/>
            </a:pPr>
            <a:r>
              <a:rPr lang="en-US" sz="1600" b="1" dirty="0">
                <a:solidFill>
                  <a:prstClr val="white"/>
                </a:solidFill>
                <a:latin typeface="Constantia"/>
                <a:sym typeface="Mathematica1"/>
              </a:rPr>
              <a:t>                                        </a:t>
            </a:r>
          </a:p>
        </p:txBody>
      </p:sp>
      <p:graphicFrame>
        <p:nvGraphicFramePr>
          <p:cNvPr id="25603" name="Object 5"/>
          <p:cNvGraphicFramePr>
            <a:graphicFrameLocks noChangeAspect="1"/>
          </p:cNvGraphicFramePr>
          <p:nvPr/>
        </p:nvGraphicFramePr>
        <p:xfrm>
          <a:off x="3143250" y="5572125"/>
          <a:ext cx="2528888" cy="674688"/>
        </p:xfrm>
        <a:graphic>
          <a:graphicData uri="http://schemas.openxmlformats.org/presentationml/2006/ole">
            <mc:AlternateContent xmlns:mc="http://schemas.openxmlformats.org/markup-compatibility/2006">
              <mc:Choice xmlns:v="urn:schemas-microsoft-com:vml" Requires="v">
                <p:oleObj spid="_x0000_s161939" name="Equation" r:id="rId5" imgW="761760" imgH="203040" progId="Equation.DSMT4">
                  <p:embed/>
                </p:oleObj>
              </mc:Choice>
              <mc:Fallback>
                <p:oleObj name="Equation" r:id="rId5" imgW="7617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250" y="5572125"/>
                        <a:ext cx="2528888" cy="67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Rectangle 13"/>
          <p:cNvSpPr/>
          <p:nvPr/>
        </p:nvSpPr>
        <p:spPr>
          <a:xfrm>
            <a:off x="500063" y="4357688"/>
            <a:ext cx="8143875" cy="7143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992400720"/>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3"/>
          <p:cNvSpPr>
            <a:spLocks noChangeArrowheads="1"/>
          </p:cNvSpPr>
          <p:nvPr/>
        </p:nvSpPr>
        <p:spPr bwMode="auto">
          <a:xfrm>
            <a:off x="3000375" y="1785938"/>
            <a:ext cx="5929313" cy="4857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25" name="Rectangle 3"/>
          <p:cNvSpPr>
            <a:spLocks noChangeArrowheads="1"/>
          </p:cNvSpPr>
          <p:nvPr/>
        </p:nvSpPr>
        <p:spPr bwMode="auto">
          <a:xfrm>
            <a:off x="214313" y="1785938"/>
            <a:ext cx="2643187" cy="4857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graphicFrame>
        <p:nvGraphicFramePr>
          <p:cNvPr id="2662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7824"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4" name="Rectangle 6"/>
          <p:cNvSpPr>
            <a:spLocks noChangeArrowheads="1"/>
          </p:cNvSpPr>
          <p:nvPr/>
        </p:nvSpPr>
        <p:spPr bwMode="auto">
          <a:xfrm>
            <a:off x="1979613" y="2781300"/>
            <a:ext cx="49688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35" name="Rectangle 7"/>
          <p:cNvSpPr>
            <a:spLocks noChangeArrowheads="1"/>
          </p:cNvSpPr>
          <p:nvPr/>
        </p:nvSpPr>
        <p:spPr bwMode="auto">
          <a:xfrm>
            <a:off x="1908175" y="2924175"/>
            <a:ext cx="489743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36" name="Rectangle 8"/>
          <p:cNvSpPr>
            <a:spLocks noChangeArrowheads="1"/>
          </p:cNvSpPr>
          <p:nvPr/>
        </p:nvSpPr>
        <p:spPr bwMode="auto">
          <a:xfrm>
            <a:off x="1908175" y="2708275"/>
            <a:ext cx="714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37" name="Rectangle 9"/>
          <p:cNvSpPr>
            <a:spLocks noChangeArrowheads="1"/>
          </p:cNvSpPr>
          <p:nvPr/>
        </p:nvSpPr>
        <p:spPr bwMode="auto">
          <a:xfrm>
            <a:off x="2051050" y="2924175"/>
            <a:ext cx="48260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38" name="Rectangle 10"/>
          <p:cNvSpPr>
            <a:spLocks noChangeArrowheads="1"/>
          </p:cNvSpPr>
          <p:nvPr/>
        </p:nvSpPr>
        <p:spPr bwMode="auto">
          <a:xfrm>
            <a:off x="755650" y="34290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39" name="Rectangle 11"/>
          <p:cNvSpPr>
            <a:spLocks noChangeArrowheads="1"/>
          </p:cNvSpPr>
          <p:nvPr/>
        </p:nvSpPr>
        <p:spPr bwMode="auto">
          <a:xfrm>
            <a:off x="539750" y="3429000"/>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graphicFrame>
        <p:nvGraphicFramePr>
          <p:cNvPr id="26627"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7825"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40" name="Rectangle 13"/>
          <p:cNvSpPr>
            <a:spLocks noChangeArrowheads="1"/>
          </p:cNvSpPr>
          <p:nvPr/>
        </p:nvSpPr>
        <p:spPr bwMode="auto">
          <a:xfrm>
            <a:off x="539750" y="3573463"/>
            <a:ext cx="18002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41" name="Rectangle 14"/>
          <p:cNvSpPr>
            <a:spLocks noChangeArrowheads="1"/>
          </p:cNvSpPr>
          <p:nvPr/>
        </p:nvSpPr>
        <p:spPr bwMode="auto">
          <a:xfrm>
            <a:off x="1835150" y="2924175"/>
            <a:ext cx="53292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42" name="Rectangle 15"/>
          <p:cNvSpPr>
            <a:spLocks noChangeArrowheads="1"/>
          </p:cNvSpPr>
          <p:nvPr/>
        </p:nvSpPr>
        <p:spPr bwMode="auto">
          <a:xfrm>
            <a:off x="1908175" y="2924175"/>
            <a:ext cx="51847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43" name="Rectangle 16"/>
          <p:cNvSpPr>
            <a:spLocks noChangeArrowheads="1"/>
          </p:cNvSpPr>
          <p:nvPr/>
        </p:nvSpPr>
        <p:spPr bwMode="auto">
          <a:xfrm>
            <a:off x="1908175" y="2852738"/>
            <a:ext cx="51117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44" name="AutoShape 17"/>
          <p:cNvSpPr>
            <a:spLocks noChangeArrowheads="1"/>
          </p:cNvSpPr>
          <p:nvPr/>
        </p:nvSpPr>
        <p:spPr bwMode="auto">
          <a:xfrm>
            <a:off x="827088" y="3789363"/>
            <a:ext cx="2016125" cy="719137"/>
          </a:xfrm>
          <a:prstGeom prst="rightArrow">
            <a:avLst>
              <a:gd name="adj1" fmla="val 50000"/>
              <a:gd name="adj2" fmla="val 700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26645" name="Text Box 18"/>
          <p:cNvSpPr txBox="1">
            <a:spLocks noChangeArrowheads="1"/>
          </p:cNvSpPr>
          <p:nvPr/>
        </p:nvSpPr>
        <p:spPr bwMode="auto">
          <a:xfrm>
            <a:off x="0" y="37163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solidFill>
                <a:prstClr val="white"/>
              </a:solidFill>
            </a:endParaRPr>
          </a:p>
        </p:txBody>
      </p:sp>
      <p:sp>
        <p:nvSpPr>
          <p:cNvPr id="19476" name="Text Box 19"/>
          <p:cNvSpPr txBox="1">
            <a:spLocks noChangeArrowheads="1"/>
          </p:cNvSpPr>
          <p:nvPr/>
        </p:nvSpPr>
        <p:spPr bwMode="auto">
          <a:xfrm>
            <a:off x="214313" y="1643063"/>
            <a:ext cx="9144000" cy="5048250"/>
          </a:xfrm>
          <a:prstGeom prst="rect">
            <a:avLst/>
          </a:prstGeom>
          <a:noFill/>
          <a:ln w="9525">
            <a:noFill/>
            <a:miter lim="800000"/>
            <a:headEnd/>
            <a:tailEnd/>
          </a:ln>
        </p:spPr>
        <p:txBody>
          <a:bodyPr>
            <a:spAutoFit/>
          </a:bodyPr>
          <a:lstStyle/>
          <a:p>
            <a:pPr>
              <a:spcBef>
                <a:spcPct val="50000"/>
              </a:spcBef>
              <a:defRPr/>
            </a:pPr>
            <a:endParaRPr lang="en-US" sz="2800" b="1" dirty="0">
              <a:solidFill>
                <a:srgbClr val="CC0000"/>
              </a:solidFill>
              <a:latin typeface="Papyrus" pitchFamily="66" charset="0"/>
            </a:endParaRPr>
          </a:p>
          <a:p>
            <a:pPr>
              <a:spcBef>
                <a:spcPct val="50000"/>
              </a:spcBef>
              <a:buClr>
                <a:prstClr val="black">
                  <a:lumMod val="85000"/>
                  <a:lumOff val="15000"/>
                </a:prstClr>
              </a:buClr>
              <a:buFontTx/>
              <a:buChar char="•"/>
              <a:defRPr/>
            </a:pPr>
            <a:r>
              <a:rPr lang="en-US" sz="2800" b="1" dirty="0">
                <a:solidFill>
                  <a:srgbClr val="CC0000"/>
                </a:solidFill>
                <a:latin typeface="Papyrus" pitchFamily="66" charset="0"/>
              </a:rPr>
              <a:t> </a:t>
            </a:r>
            <a:r>
              <a:rPr lang="en-US" sz="2800" b="1" dirty="0">
                <a:solidFill>
                  <a:prstClr val="black">
                    <a:lumMod val="85000"/>
                    <a:lumOff val="15000"/>
                  </a:prstClr>
                </a:solidFill>
                <a:latin typeface="Constantia"/>
              </a:rPr>
              <a:t>Matter:</a:t>
            </a:r>
          </a:p>
          <a:p>
            <a:pPr>
              <a:spcBef>
                <a:spcPct val="50000"/>
              </a:spcBef>
              <a:buFontTx/>
              <a:buChar char="•"/>
              <a:defRPr/>
            </a:pPr>
            <a:endParaRPr lang="en-US" sz="2800" b="1" dirty="0">
              <a:solidFill>
                <a:prstClr val="black">
                  <a:lumMod val="85000"/>
                  <a:lumOff val="15000"/>
                </a:prstClr>
              </a:solidFill>
              <a:latin typeface="Constantia"/>
            </a:endParaRPr>
          </a:p>
          <a:p>
            <a:pPr>
              <a:spcBef>
                <a:spcPct val="50000"/>
              </a:spcBef>
              <a:defRPr/>
            </a:pPr>
            <a:r>
              <a:rPr lang="en-US" sz="2800" b="1" dirty="0">
                <a:solidFill>
                  <a:prstClr val="black">
                    <a:lumMod val="85000"/>
                    <a:lumOff val="15000"/>
                  </a:prstClr>
                </a:solidFill>
                <a:latin typeface="Constantia"/>
              </a:rPr>
              <a:t> </a:t>
            </a:r>
            <a:r>
              <a:rPr lang="en-US" sz="2800" b="1" dirty="0">
                <a:solidFill>
                  <a:prstClr val="black">
                    <a:lumMod val="85000"/>
                    <a:lumOff val="15000"/>
                  </a:prstClr>
                </a:solidFill>
                <a:latin typeface="Constantia"/>
                <a:sym typeface="Mathematica1"/>
              </a:rPr>
              <a:t> </a:t>
            </a:r>
            <a:r>
              <a:rPr lang="en-US" sz="2800" b="1" dirty="0">
                <a:solidFill>
                  <a:prstClr val="black">
                    <a:lumMod val="85000"/>
                    <a:lumOff val="15000"/>
                  </a:prstClr>
                </a:solidFill>
                <a:latin typeface="Constantia"/>
              </a:rPr>
              <a:t>Radiation:</a:t>
            </a:r>
          </a:p>
          <a:p>
            <a:pPr>
              <a:spcBef>
                <a:spcPct val="50000"/>
              </a:spcBef>
              <a:defRPr/>
            </a:pPr>
            <a:endParaRPr lang="en-US" sz="2800" b="1" dirty="0">
              <a:solidFill>
                <a:prstClr val="black">
                  <a:lumMod val="85000"/>
                  <a:lumOff val="15000"/>
                </a:prstClr>
              </a:solidFill>
              <a:latin typeface="Constantia"/>
            </a:endParaRPr>
          </a:p>
          <a:p>
            <a:pPr>
              <a:spcBef>
                <a:spcPct val="50000"/>
              </a:spcBef>
              <a:defRPr/>
            </a:pPr>
            <a:r>
              <a:rPr lang="en-US" sz="2800" b="1" dirty="0">
                <a:solidFill>
                  <a:prstClr val="black">
                    <a:lumMod val="85000"/>
                    <a:lumOff val="15000"/>
                  </a:prstClr>
                </a:solidFill>
                <a:latin typeface="Constantia"/>
              </a:rPr>
              <a:t> </a:t>
            </a:r>
            <a:r>
              <a:rPr lang="en-US" sz="2800" b="1" dirty="0">
                <a:solidFill>
                  <a:prstClr val="black">
                    <a:lumMod val="85000"/>
                    <a:lumOff val="15000"/>
                  </a:prstClr>
                </a:solidFill>
                <a:latin typeface="Constantia"/>
                <a:sym typeface="Mathematica1"/>
              </a:rPr>
              <a:t> </a:t>
            </a:r>
            <a:r>
              <a:rPr lang="en-US" sz="2800" b="1" dirty="0">
                <a:solidFill>
                  <a:prstClr val="black">
                    <a:lumMod val="85000"/>
                    <a:lumOff val="15000"/>
                  </a:prstClr>
                </a:solidFill>
                <a:latin typeface="Constantia"/>
              </a:rPr>
              <a:t>Dark Energy:</a:t>
            </a:r>
          </a:p>
          <a:p>
            <a:pPr>
              <a:spcBef>
                <a:spcPct val="50000"/>
              </a:spcBef>
              <a:defRPr/>
            </a:pPr>
            <a:endParaRPr lang="en-US" sz="2800" b="1" dirty="0">
              <a:solidFill>
                <a:srgbClr val="CC0000"/>
              </a:solidFill>
              <a:latin typeface="Papyrus" pitchFamily="66" charset="0"/>
            </a:endParaRPr>
          </a:p>
          <a:p>
            <a:pPr>
              <a:spcBef>
                <a:spcPct val="50000"/>
              </a:spcBef>
              <a:defRPr/>
            </a:pPr>
            <a:endParaRPr lang="en-US" sz="2800" b="1" dirty="0">
              <a:solidFill>
                <a:srgbClr val="CC0000"/>
              </a:solidFill>
              <a:latin typeface="Papyrus" pitchFamily="66" charset="0"/>
            </a:endParaRPr>
          </a:p>
        </p:txBody>
      </p:sp>
      <p:sp>
        <p:nvSpPr>
          <p:cNvPr id="23" name="Rectangle 4"/>
          <p:cNvSpPr txBox="1">
            <a:spLocks noChangeArrowheads="1"/>
          </p:cNvSpPr>
          <p:nvPr/>
        </p:nvSpPr>
        <p:spPr>
          <a:xfrm>
            <a:off x="0" y="214290"/>
            <a:ext cx="10404475" cy="1371600"/>
          </a:xfrm>
          <a:prstGeom prst="rect">
            <a:avLst/>
          </a:prstGeom>
          <a:ln w="6350" cap="rnd">
            <a:noFill/>
          </a:ln>
        </p:spPr>
        <p:txBody>
          <a:bodyPr anchor="b">
            <a:normAutofit fontScale="75000" lnSpcReduction="20000"/>
          </a:bodyPr>
          <a:lstStyle/>
          <a:p>
            <a:pPr fontAlgn="auto">
              <a:spcAft>
                <a:spcPts val="0"/>
              </a:spcAft>
              <a:defRPr/>
            </a:pPr>
            <a:r>
              <a:rPr lang="en-US" sz="6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          Cosmic Constituents:</a:t>
            </a:r>
            <a:br>
              <a:rPr lang="en-US" sz="6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br>
            <a:r>
              <a:rPr lang="en-US" sz="66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           </a:t>
            </a:r>
            <a:r>
              <a:rPr lang="en-US" sz="4800" b="1" spc="-100" dirty="0">
                <a:ln w="3200">
                  <a:solidFill>
                    <a:srgbClr val="444D26">
                      <a:shade val="75000"/>
                      <a:alpha val="25000"/>
                    </a:srgbClr>
                  </a:solidFill>
                  <a:prstDash val="solid"/>
                  <a:round/>
                </a:ln>
                <a:solidFill>
                  <a:prstClr val="white"/>
                </a:solidFill>
                <a:effectLst>
                  <a:innerShdw blurRad="50800" dist="25400" dir="13500000">
                    <a:prstClr val="black">
                      <a:alpha val="70000"/>
                    </a:prstClr>
                  </a:innerShdw>
                </a:effectLst>
                <a:latin typeface="Constantia"/>
                <a:ea typeface="+mj-ea"/>
                <a:cs typeface="+mj-cs"/>
              </a:rPr>
              <a:t>Evolution of Energy Density</a:t>
            </a:r>
          </a:p>
        </p:txBody>
      </p:sp>
      <p:graphicFrame>
        <p:nvGraphicFramePr>
          <p:cNvPr id="26628" name="Object 23"/>
          <p:cNvGraphicFramePr>
            <a:graphicFrameLocks noChangeAspect="1"/>
          </p:cNvGraphicFramePr>
          <p:nvPr/>
        </p:nvGraphicFramePr>
        <p:xfrm>
          <a:off x="3143250" y="2143125"/>
          <a:ext cx="2354263" cy="649288"/>
        </p:xfrm>
        <a:graphic>
          <a:graphicData uri="http://schemas.openxmlformats.org/presentationml/2006/ole">
            <mc:AlternateContent xmlns:mc="http://schemas.openxmlformats.org/markup-compatibility/2006">
              <mc:Choice xmlns:v="urn:schemas-microsoft-com:vml" Requires="v">
                <p:oleObj spid="_x0000_s197826" name="Equation" r:id="rId6" imgW="876240" imgH="241200" progId="Equation.DSMT4">
                  <p:embed/>
                </p:oleObj>
              </mc:Choice>
              <mc:Fallback>
                <p:oleObj name="Equation" r:id="rId6" imgW="8762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2143125"/>
                        <a:ext cx="2354263"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24"/>
          <p:cNvGraphicFramePr>
            <a:graphicFrameLocks noChangeAspect="1"/>
          </p:cNvGraphicFramePr>
          <p:nvPr/>
        </p:nvGraphicFramePr>
        <p:xfrm>
          <a:off x="3143250" y="3429000"/>
          <a:ext cx="2500313" cy="635000"/>
        </p:xfrm>
        <a:graphic>
          <a:graphicData uri="http://schemas.openxmlformats.org/presentationml/2006/ole">
            <mc:AlternateContent xmlns:mc="http://schemas.openxmlformats.org/markup-compatibility/2006">
              <mc:Choice xmlns:v="urn:schemas-microsoft-com:vml" Requires="v">
                <p:oleObj spid="_x0000_s197827" name="Equation" r:id="rId8" imgW="952200" imgH="241200" progId="Equation.DSMT4">
                  <p:embed/>
                </p:oleObj>
              </mc:Choice>
              <mc:Fallback>
                <p:oleObj name="Equation" r:id="rId8" imgW="95220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3429000"/>
                        <a:ext cx="2500313"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25"/>
          <p:cNvGraphicFramePr>
            <a:graphicFrameLocks noChangeAspect="1"/>
          </p:cNvGraphicFramePr>
          <p:nvPr/>
        </p:nvGraphicFramePr>
        <p:xfrm>
          <a:off x="3143250" y="4857750"/>
          <a:ext cx="5670550" cy="1739900"/>
        </p:xfrm>
        <a:graphic>
          <a:graphicData uri="http://schemas.openxmlformats.org/presentationml/2006/ole">
            <mc:AlternateContent xmlns:mc="http://schemas.openxmlformats.org/markup-compatibility/2006">
              <mc:Choice xmlns:v="urn:schemas-microsoft-com:vml" Requires="v">
                <p:oleObj spid="_x0000_s197828" name="Equation" r:id="rId10" imgW="2361960" imgH="723600" progId="Equation.DSMT4">
                  <p:embed/>
                </p:oleObj>
              </mc:Choice>
              <mc:Fallback>
                <p:oleObj name="Equation" r:id="rId10" imgW="2361960" imgH="723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250" y="4857750"/>
                        <a:ext cx="567055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34442182"/>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250825" y="1989138"/>
            <a:ext cx="8713788" cy="3095625"/>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p>
        </p:txBody>
      </p:sp>
      <p:sp>
        <p:nvSpPr>
          <p:cNvPr id="858115" name="Text Box 3"/>
          <p:cNvSpPr txBox="1">
            <a:spLocks noChangeArrowheads="1"/>
          </p:cNvSpPr>
          <p:nvPr/>
        </p:nvSpPr>
        <p:spPr bwMode="auto">
          <a:xfrm>
            <a:off x="-396876" y="692696"/>
            <a:ext cx="9720263" cy="3951851"/>
          </a:xfrm>
          <a:prstGeom prst="rect">
            <a:avLst/>
          </a:prstGeom>
          <a:noFill/>
          <a:ln w="9525">
            <a:noFill/>
            <a:miter lim="800000"/>
            <a:headEnd/>
            <a:tailEnd/>
          </a:ln>
          <a:effectLst/>
        </p:spPr>
        <p:txBody>
          <a:bodyPr>
            <a:spAutoFit/>
          </a:bodyPr>
          <a:lstStyle/>
          <a:p>
            <a:pPr algn="ctr">
              <a:lnSpc>
                <a:spcPct val="80000"/>
              </a:lnSpc>
              <a:spcBef>
                <a:spcPct val="50000"/>
              </a:spcBef>
              <a:defRPr/>
            </a:pPr>
            <a:endParaRPr lang="en-US" sz="6600" b="1" dirty="0">
              <a:solidFill>
                <a:srgbClr val="FFCC00"/>
              </a:solidFill>
              <a:effectLst>
                <a:outerShdw blurRad="38100" dist="38100" dir="2700000" algn="tl">
                  <a:srgbClr val="000000"/>
                </a:outerShdw>
              </a:effectLst>
              <a:latin typeface="Papyrus" pitchFamily="66" charset="0"/>
            </a:endParaRPr>
          </a:p>
          <a:p>
            <a:pPr algn="ctr">
              <a:lnSpc>
                <a:spcPct val="50000"/>
              </a:lnSpc>
              <a:spcBef>
                <a:spcPct val="50000"/>
              </a:spcBef>
              <a:defRPr/>
            </a:pPr>
            <a:r>
              <a:rPr lang="en-US" sz="4800" b="1" dirty="0">
                <a:solidFill>
                  <a:srgbClr val="FFFF00"/>
                </a:solidFill>
                <a:effectLst>
                  <a:outerShdw blurRad="38100" dist="38100" dir="2700000" algn="tl">
                    <a:srgbClr val="000000"/>
                  </a:outerShdw>
                </a:effectLst>
                <a:latin typeface="Papyrus" pitchFamily="66" charset="0"/>
              </a:rPr>
              <a:t>   </a:t>
            </a:r>
          </a:p>
          <a:p>
            <a:pPr algn="ctr">
              <a:lnSpc>
                <a:spcPct val="50000"/>
              </a:lnSpc>
              <a:spcBef>
                <a:spcPct val="50000"/>
              </a:spcBef>
              <a:defRPr/>
            </a:pPr>
            <a:r>
              <a:rPr lang="en-US" sz="5000" b="1" dirty="0">
                <a:solidFill>
                  <a:schemeClr val="bg1"/>
                </a:solidFill>
                <a:effectLst>
                  <a:outerShdw blurRad="38100" dist="38100" dir="2700000" algn="tl">
                    <a:srgbClr val="000000"/>
                  </a:outerShdw>
                </a:effectLst>
                <a:latin typeface="+mj-lt"/>
              </a:rPr>
              <a:t>Dark</a:t>
            </a:r>
            <a:r>
              <a:rPr lang="en-US" sz="5000" b="1" dirty="0">
                <a:solidFill>
                  <a:srgbClr val="FFFF00"/>
                </a:solidFill>
                <a:effectLst>
                  <a:outerShdw blurRad="38100" dist="38100" dir="2700000" algn="tl">
                    <a:srgbClr val="000000"/>
                  </a:outerShdw>
                </a:effectLst>
                <a:latin typeface="Papyrus" pitchFamily="66" charset="0"/>
              </a:rPr>
              <a:t> </a:t>
            </a:r>
            <a:r>
              <a:rPr lang="en-US" sz="5000" b="1" dirty="0">
                <a:solidFill>
                  <a:schemeClr val="bg1"/>
                </a:solidFill>
                <a:effectLst>
                  <a:outerShdw blurRad="38100" dist="38100" dir="2700000" algn="tl">
                    <a:srgbClr val="000000"/>
                  </a:outerShdw>
                </a:effectLst>
                <a:latin typeface="+mj-lt"/>
              </a:rPr>
              <a:t>Energy:</a:t>
            </a:r>
          </a:p>
          <a:p>
            <a:pPr algn="ctr">
              <a:lnSpc>
                <a:spcPct val="50000"/>
              </a:lnSpc>
              <a:spcBef>
                <a:spcPct val="50000"/>
              </a:spcBef>
              <a:defRPr/>
            </a:pPr>
            <a:endParaRPr lang="en-US" sz="5000" b="1" dirty="0">
              <a:solidFill>
                <a:schemeClr val="bg1"/>
              </a:solidFill>
              <a:effectLst>
                <a:outerShdw blurRad="38100" dist="38100" dir="2700000" algn="tl">
                  <a:srgbClr val="000000"/>
                </a:outerShdw>
              </a:effectLst>
              <a:latin typeface="+mj-lt"/>
            </a:endParaRPr>
          </a:p>
          <a:p>
            <a:pPr algn="ctr">
              <a:lnSpc>
                <a:spcPct val="50000"/>
              </a:lnSpc>
              <a:spcBef>
                <a:spcPct val="50000"/>
              </a:spcBef>
              <a:defRPr/>
            </a:pPr>
            <a:r>
              <a:rPr lang="en-US" sz="5000" b="1" dirty="0">
                <a:solidFill>
                  <a:schemeClr val="bg1"/>
                </a:solidFill>
                <a:effectLst>
                  <a:outerShdw blurRad="38100" dist="38100" dir="2700000" algn="tl">
                    <a:srgbClr val="000000"/>
                  </a:outerShdw>
                </a:effectLst>
                <a:latin typeface="+mj-lt"/>
              </a:rPr>
              <a:t>Equation of State</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684213" y="4005263"/>
            <a:ext cx="7775575" cy="1930400"/>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p>
        </p:txBody>
      </p:sp>
      <p:sp>
        <p:nvSpPr>
          <p:cNvPr id="86019" name="Rectangle 3"/>
          <p:cNvSpPr>
            <a:spLocks noChangeArrowheads="1"/>
          </p:cNvSpPr>
          <p:nvPr/>
        </p:nvSpPr>
        <p:spPr bwMode="auto">
          <a:xfrm>
            <a:off x="684213" y="1714500"/>
            <a:ext cx="7775575" cy="1930400"/>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p>
        </p:txBody>
      </p:sp>
      <p:sp>
        <p:nvSpPr>
          <p:cNvPr id="75781" name="Rectangle 5"/>
          <p:cNvSpPr>
            <a:spLocks noGrp="1" noChangeArrowheads="1"/>
          </p:cNvSpPr>
          <p:nvPr>
            <p:ph type="title" idx="4294967295"/>
          </p:nvPr>
        </p:nvSpPr>
        <p:spPr>
          <a:xfrm>
            <a:off x="-468313" y="115888"/>
            <a:ext cx="10117138" cy="1371600"/>
          </a:xfrm>
        </p:spPr>
        <p:txBody>
          <a:bodyPr/>
          <a:lstStyle/>
          <a:p>
            <a:pPr eaLnBrk="1" fontAlgn="auto" hangingPunct="1">
              <a:spcAft>
                <a:spcPts val="0"/>
              </a:spcAft>
              <a:defRPr/>
            </a:pPr>
            <a:r>
              <a:rPr lang="en-US" sz="5000" b="1" dirty="0">
                <a:solidFill>
                  <a:schemeClr val="accent3"/>
                </a:solidFill>
              </a:rPr>
              <a:t>Einstein Field Equation</a:t>
            </a:r>
            <a:endParaRPr sz="5000" b="1" dirty="0">
              <a:solidFill>
                <a:schemeClr val="accent3"/>
              </a:solidFill>
            </a:endParaRPr>
          </a:p>
        </p:txBody>
      </p:sp>
      <p:graphicFrame>
        <p:nvGraphicFramePr>
          <p:cNvPr id="17413" name="Object 2"/>
          <p:cNvGraphicFramePr>
            <a:graphicFrameLocks noChangeAspect="1"/>
          </p:cNvGraphicFramePr>
          <p:nvPr/>
        </p:nvGraphicFramePr>
        <p:xfrm>
          <a:off x="1050925" y="2133600"/>
          <a:ext cx="6591300" cy="1268413"/>
        </p:xfrm>
        <a:graphic>
          <a:graphicData uri="http://schemas.openxmlformats.org/presentationml/2006/ole">
            <mc:AlternateContent xmlns:mc="http://schemas.openxmlformats.org/markup-compatibility/2006">
              <mc:Choice xmlns:v="urn:schemas-microsoft-com:vml" Requires="v">
                <p:oleObj spid="_x0000_s17613" name="Equation" r:id="rId3" imgW="2044700" imgH="393700" progId="Equation.DSMT4">
                  <p:embed/>
                </p:oleObj>
              </mc:Choice>
              <mc:Fallback>
                <p:oleObj name="Equation" r:id="rId3" imgW="2044700" imgH="3937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2133600"/>
                        <a:ext cx="6591300"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2"/>
          <p:cNvGraphicFramePr>
            <a:graphicFrameLocks noChangeAspect="1"/>
          </p:cNvGraphicFramePr>
          <p:nvPr/>
        </p:nvGraphicFramePr>
        <p:xfrm>
          <a:off x="1187450" y="4292600"/>
          <a:ext cx="6591300" cy="1268413"/>
        </p:xfrm>
        <a:graphic>
          <a:graphicData uri="http://schemas.openxmlformats.org/presentationml/2006/ole">
            <mc:AlternateContent xmlns:mc="http://schemas.openxmlformats.org/markup-compatibility/2006">
              <mc:Choice xmlns:v="urn:schemas-microsoft-com:vml" Requires="v">
                <p:oleObj spid="_x0000_s17614" name="Equation" r:id="rId5" imgW="2044700" imgH="393700" progId="Equation.DSMT4">
                  <p:embed/>
                </p:oleObj>
              </mc:Choice>
              <mc:Fallback>
                <p:oleObj name="Equation" r:id="rId5" imgW="2044700" imgH="393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292600"/>
                        <a:ext cx="6591300"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Oval 8"/>
          <p:cNvSpPr/>
          <p:nvPr/>
        </p:nvSpPr>
        <p:spPr>
          <a:xfrm>
            <a:off x="3995738" y="2276475"/>
            <a:ext cx="1152525" cy="1152525"/>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59563" y="4365625"/>
            <a:ext cx="1152525" cy="1150938"/>
          </a:xfrm>
          <a:prstGeom prst="ellipse">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endCxn id="75781" idx="2"/>
          </p:cNvCxnSpPr>
          <p:nvPr/>
        </p:nvCxnSpPr>
        <p:spPr>
          <a:xfrm flipV="1">
            <a:off x="4572000" y="1487488"/>
            <a:ext cx="17463" cy="784225"/>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35825" y="5508625"/>
            <a:ext cx="0" cy="800100"/>
          </a:xfrm>
          <a:prstGeom prst="straightConnector1">
            <a:avLst/>
          </a:prstGeom>
          <a:ln w="254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19" name="TextBox 15"/>
          <p:cNvSpPr txBox="1">
            <a:spLocks noChangeArrowheads="1"/>
          </p:cNvSpPr>
          <p:nvPr/>
        </p:nvSpPr>
        <p:spPr bwMode="auto">
          <a:xfrm>
            <a:off x="4643438" y="1268413"/>
            <a:ext cx="1800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a:solidFill>
                  <a:schemeClr val="accent1"/>
                </a:solidFill>
              </a:rPr>
              <a:t>curvature side</a:t>
            </a:r>
          </a:p>
        </p:txBody>
      </p:sp>
      <p:sp>
        <p:nvSpPr>
          <p:cNvPr id="17420" name="TextBox 16"/>
          <p:cNvSpPr txBox="1">
            <a:spLocks noChangeArrowheads="1"/>
          </p:cNvSpPr>
          <p:nvPr/>
        </p:nvSpPr>
        <p:spPr bwMode="auto">
          <a:xfrm>
            <a:off x="5435600" y="6092825"/>
            <a:ext cx="18002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a:solidFill>
                  <a:schemeClr val="accent1"/>
                </a:solidFill>
              </a:rPr>
              <a:t>energy-momentum side</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3"/>
          <p:cNvSpPr>
            <a:spLocks noChangeArrowheads="1"/>
          </p:cNvSpPr>
          <p:nvPr/>
        </p:nvSpPr>
        <p:spPr bwMode="auto">
          <a:xfrm>
            <a:off x="684212" y="3717032"/>
            <a:ext cx="7775575" cy="2910068"/>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86019" name="Rectangle 3"/>
          <p:cNvSpPr>
            <a:spLocks noChangeArrowheads="1"/>
          </p:cNvSpPr>
          <p:nvPr/>
        </p:nvSpPr>
        <p:spPr bwMode="auto">
          <a:xfrm>
            <a:off x="684213" y="1340768"/>
            <a:ext cx="7775575" cy="2232248"/>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486569" y="6565"/>
            <a:ext cx="10117138" cy="1371600"/>
          </a:xfrm>
        </p:spPr>
        <p:txBody>
          <a:bodyPr/>
          <a:lstStyle/>
          <a:p>
            <a:pPr eaLnBrk="1" fontAlgn="auto" hangingPunct="1">
              <a:spcAft>
                <a:spcPts val="0"/>
              </a:spcAft>
              <a:defRPr/>
            </a:pPr>
            <a:r>
              <a:rPr lang="en-US" sz="5000" b="1" dirty="0">
                <a:solidFill>
                  <a:schemeClr val="accent3"/>
                </a:solidFill>
              </a:rPr>
              <a:t>Equation of State</a:t>
            </a:r>
            <a:endParaRPr sz="5000" b="1" dirty="0">
              <a:solidFill>
                <a:schemeClr val="accent3"/>
              </a:solidFill>
            </a:endParaRPr>
          </a:p>
        </p:txBody>
      </p:sp>
      <p:sp>
        <p:nvSpPr>
          <p:cNvPr id="4" name="Down Arrow 3"/>
          <p:cNvSpPr/>
          <p:nvPr/>
        </p:nvSpPr>
        <p:spPr>
          <a:xfrm rot="16200000">
            <a:off x="4283968" y="1628800"/>
            <a:ext cx="36004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D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6336817"/>
              </p:ext>
            </p:extLst>
          </p:nvPr>
        </p:nvGraphicFramePr>
        <p:xfrm>
          <a:off x="1174643" y="1700808"/>
          <a:ext cx="2341562" cy="896937"/>
        </p:xfrm>
        <a:graphic>
          <a:graphicData uri="http://schemas.openxmlformats.org/presentationml/2006/ole">
            <mc:AlternateContent xmlns:mc="http://schemas.openxmlformats.org/markup-compatibility/2006">
              <mc:Choice xmlns:v="urn:schemas-microsoft-com:vml" Requires="v">
                <p:oleObj spid="_x0000_s143869" name="Equation" r:id="rId3" imgW="1091880" imgH="419040" progId="Equation.DSMT4">
                  <p:embed/>
                </p:oleObj>
              </mc:Choice>
              <mc:Fallback>
                <p:oleObj name="Equation" r:id="rId3" imgW="1091880" imgH="419040" progId="Equation.DSMT4">
                  <p:embed/>
                  <p:pic>
                    <p:nvPicPr>
                      <p:cNvPr id="0" name=""/>
                      <p:cNvPicPr>
                        <a:picLocks noChangeAspect="1" noChangeArrowheads="1"/>
                      </p:cNvPicPr>
                      <p:nvPr/>
                    </p:nvPicPr>
                    <p:blipFill>
                      <a:blip r:embed="rId4"/>
                      <a:srcRect/>
                      <a:stretch>
                        <a:fillRect/>
                      </a:stretch>
                    </p:blipFill>
                    <p:spPr bwMode="auto">
                      <a:xfrm>
                        <a:off x="1174643" y="1700808"/>
                        <a:ext cx="2341562" cy="896937"/>
                      </a:xfrm>
                      <a:prstGeom prst="rect">
                        <a:avLst/>
                      </a:prstGeom>
                      <a:noFill/>
                      <a:ln>
                        <a:noFill/>
                      </a:ln>
                      <a:effectLst/>
                    </p:spPr>
                  </p:pic>
                </p:oleObj>
              </mc:Fallback>
            </mc:AlternateContent>
          </a:graphicData>
        </a:graphic>
      </p:graphicFrame>
      <p:sp>
        <p:nvSpPr>
          <p:cNvPr id="3" name="TextBox 2"/>
          <p:cNvSpPr txBox="1"/>
          <p:nvPr/>
        </p:nvSpPr>
        <p:spPr>
          <a:xfrm>
            <a:off x="3822411" y="1590949"/>
            <a:ext cx="2592288" cy="369332"/>
          </a:xfrm>
          <a:prstGeom prst="rect">
            <a:avLst/>
          </a:prstGeom>
          <a:noFill/>
        </p:spPr>
        <p:txBody>
          <a:bodyPr wrap="square" rtlCol="0">
            <a:spAutoFit/>
          </a:bodyPr>
          <a:lstStyle/>
          <a:p>
            <a:r>
              <a:rPr lang="nl-NL" b="1" dirty="0">
                <a:solidFill>
                  <a:srgbClr val="FFFFFA"/>
                </a:solidFill>
              </a:rPr>
              <a:t>restframe</a:t>
            </a:r>
            <a:endParaRPr lang="en-GB" b="1" dirty="0">
              <a:solidFill>
                <a:srgbClr val="FFFFFA"/>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954260702"/>
              </p:ext>
            </p:extLst>
          </p:nvPr>
        </p:nvGraphicFramePr>
        <p:xfrm>
          <a:off x="5796136" y="1700808"/>
          <a:ext cx="2314575" cy="896938"/>
        </p:xfrm>
        <a:graphic>
          <a:graphicData uri="http://schemas.openxmlformats.org/presentationml/2006/ole">
            <mc:AlternateContent xmlns:mc="http://schemas.openxmlformats.org/markup-compatibility/2006">
              <mc:Choice xmlns:v="urn:schemas-microsoft-com:vml" Requires="v">
                <p:oleObj spid="_x0000_s143870" name="Equation" r:id="rId5" imgW="1079280" imgH="419040" progId="Equation.DSMT4">
                  <p:embed/>
                </p:oleObj>
              </mc:Choice>
              <mc:Fallback>
                <p:oleObj name="Equation" r:id="rId5" imgW="1079280" imgH="419040" progId="Equation.DSMT4">
                  <p:embed/>
                  <p:pic>
                    <p:nvPicPr>
                      <p:cNvPr id="0" name="Object 1"/>
                      <p:cNvPicPr>
                        <a:picLocks noChangeAspect="1" noChangeArrowheads="1"/>
                      </p:cNvPicPr>
                      <p:nvPr/>
                    </p:nvPicPr>
                    <p:blipFill>
                      <a:blip r:embed="rId6"/>
                      <a:srcRect/>
                      <a:stretch>
                        <a:fillRect/>
                      </a:stretch>
                    </p:blipFill>
                    <p:spPr bwMode="auto">
                      <a:xfrm>
                        <a:off x="5796136" y="1700808"/>
                        <a:ext cx="23145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6213326"/>
              </p:ext>
            </p:extLst>
          </p:nvPr>
        </p:nvGraphicFramePr>
        <p:xfrm>
          <a:off x="5796136" y="2780928"/>
          <a:ext cx="2341563" cy="488950"/>
        </p:xfrm>
        <a:graphic>
          <a:graphicData uri="http://schemas.openxmlformats.org/presentationml/2006/ole">
            <mc:AlternateContent xmlns:mc="http://schemas.openxmlformats.org/markup-compatibility/2006">
              <mc:Choice xmlns:v="urn:schemas-microsoft-com:vml" Requires="v">
                <p:oleObj spid="_x0000_s143871" name="Equation" r:id="rId7" imgW="1091880" imgH="228600" progId="Equation.DSMT4">
                  <p:embed/>
                </p:oleObj>
              </mc:Choice>
              <mc:Fallback>
                <p:oleObj name="Equation" r:id="rId7" imgW="1091880" imgH="228600" progId="Equation.DSMT4">
                  <p:embed/>
                  <p:pic>
                    <p:nvPicPr>
                      <p:cNvPr id="0" name="Object 4"/>
                      <p:cNvPicPr>
                        <a:picLocks noChangeAspect="1" noChangeArrowheads="1"/>
                      </p:cNvPicPr>
                      <p:nvPr/>
                    </p:nvPicPr>
                    <p:blipFill>
                      <a:blip r:embed="rId8"/>
                      <a:srcRect/>
                      <a:stretch>
                        <a:fillRect/>
                      </a:stretch>
                    </p:blipFill>
                    <p:spPr bwMode="auto">
                      <a:xfrm>
                        <a:off x="5796136" y="2780928"/>
                        <a:ext cx="23415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7039826"/>
              </p:ext>
            </p:extLst>
          </p:nvPr>
        </p:nvGraphicFramePr>
        <p:xfrm>
          <a:off x="2339752" y="3789040"/>
          <a:ext cx="3204355" cy="783883"/>
        </p:xfrm>
        <a:graphic>
          <a:graphicData uri="http://schemas.openxmlformats.org/presentationml/2006/ole">
            <mc:AlternateContent xmlns:mc="http://schemas.openxmlformats.org/markup-compatibility/2006">
              <mc:Choice xmlns:v="urn:schemas-microsoft-com:vml" Requires="v">
                <p:oleObj spid="_x0000_s143872" name="Equation" r:id="rId9" imgW="1765080" imgH="431640" progId="Equation.DSMT4">
                  <p:embed/>
                </p:oleObj>
              </mc:Choice>
              <mc:Fallback>
                <p:oleObj name="Equation" r:id="rId9" imgW="1765080" imgH="43164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752" y="3789040"/>
                        <a:ext cx="3204355" cy="783883"/>
                      </a:xfrm>
                      <a:prstGeom prst="rect">
                        <a:avLst/>
                      </a:prstGeom>
                      <a:noFill/>
                      <a:ln>
                        <a:noFill/>
                      </a:ln>
                      <a:effectLst/>
                    </p:spPr>
                  </p:pic>
                </p:oleObj>
              </mc:Fallback>
            </mc:AlternateContent>
          </a:graphicData>
        </a:graphic>
      </p:graphicFrame>
      <p:sp>
        <p:nvSpPr>
          <p:cNvPr id="14" name="TextBox 13"/>
          <p:cNvSpPr txBox="1"/>
          <p:nvPr/>
        </p:nvSpPr>
        <p:spPr>
          <a:xfrm>
            <a:off x="899592" y="5589240"/>
            <a:ext cx="2592288" cy="369332"/>
          </a:xfrm>
          <a:prstGeom prst="rect">
            <a:avLst/>
          </a:prstGeom>
          <a:noFill/>
        </p:spPr>
        <p:txBody>
          <a:bodyPr wrap="square" rtlCol="0">
            <a:spAutoFit/>
          </a:bodyPr>
          <a:lstStyle/>
          <a:p>
            <a:r>
              <a:rPr lang="nl-NL" b="1" dirty="0">
                <a:solidFill>
                  <a:srgbClr val="FFFFFA"/>
                </a:solidFill>
              </a:rPr>
              <a:t>restframe:</a:t>
            </a:r>
            <a:endParaRPr lang="en-GB" b="1" dirty="0">
              <a:solidFill>
                <a:srgbClr val="FFFFFA"/>
              </a:solidFill>
            </a:endParaRPr>
          </a:p>
        </p:txBody>
      </p:sp>
      <p:sp>
        <p:nvSpPr>
          <p:cNvPr id="10" name="Rectangle 9"/>
          <p:cNvSpPr/>
          <p:nvPr/>
        </p:nvSpPr>
        <p:spPr>
          <a:xfrm>
            <a:off x="5652120" y="1484785"/>
            <a:ext cx="2664296" cy="1944216"/>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p:cNvGraphicFramePr>
            <a:graphicFrameLocks noChangeAspect="1"/>
          </p:cNvGraphicFramePr>
          <p:nvPr>
            <p:extLst>
              <p:ext uri="{D42A27DB-BD31-4B8C-83A1-F6EECF244321}">
                <p14:modId xmlns:p14="http://schemas.microsoft.com/office/powerpoint/2010/main" val="2433047125"/>
              </p:ext>
            </p:extLst>
          </p:nvPr>
        </p:nvGraphicFramePr>
        <p:xfrm>
          <a:off x="2555776" y="4931096"/>
          <a:ext cx="2700437" cy="1316287"/>
        </p:xfrm>
        <a:graphic>
          <a:graphicData uri="http://schemas.openxmlformats.org/presentationml/2006/ole">
            <mc:AlternateContent xmlns:mc="http://schemas.openxmlformats.org/markup-compatibility/2006">
              <mc:Choice xmlns:v="urn:schemas-microsoft-com:vml" Requires="v">
                <p:oleObj spid="_x0000_s143873" name="Equation" r:id="rId11" imgW="1562040" imgH="761760" progId="Equation.DSMT4">
                  <p:embed/>
                </p:oleObj>
              </mc:Choice>
              <mc:Fallback>
                <p:oleObj name="Equation" r:id="rId11" imgW="1562040" imgH="761760" progId="Equation.DSMT4">
                  <p:embed/>
                  <p:pic>
                    <p:nvPicPr>
                      <p:cNvPr id="0" name="Object 1"/>
                      <p:cNvPicPr>
                        <a:picLocks noChangeAspect="1" noChangeArrowheads="1"/>
                      </p:cNvPicPr>
                      <p:nvPr/>
                    </p:nvPicPr>
                    <p:blipFill>
                      <a:blip r:embed="rId12"/>
                      <a:srcRect/>
                      <a:stretch>
                        <a:fillRect/>
                      </a:stretch>
                    </p:blipFill>
                    <p:spPr bwMode="auto">
                      <a:xfrm>
                        <a:off x="2555776" y="4931096"/>
                        <a:ext cx="2700437" cy="1316287"/>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58211201"/>
              </p:ext>
            </p:extLst>
          </p:nvPr>
        </p:nvGraphicFramePr>
        <p:xfrm>
          <a:off x="5508104" y="4725144"/>
          <a:ext cx="1269770" cy="1584176"/>
        </p:xfrm>
        <a:graphic>
          <a:graphicData uri="http://schemas.openxmlformats.org/presentationml/2006/ole">
            <mc:AlternateContent xmlns:mc="http://schemas.openxmlformats.org/markup-compatibility/2006">
              <mc:Choice xmlns:v="urn:schemas-microsoft-com:vml" Requires="v">
                <p:oleObj spid="_x0000_s143874" name="Equation" r:id="rId13" imgW="863280" imgH="1079280" progId="Equation.DSMT4">
                  <p:embed/>
                </p:oleObj>
              </mc:Choice>
              <mc:Fallback>
                <p:oleObj name="Equation" r:id="rId13" imgW="863280" imgH="1079280" progId="Equation.DSMT4">
                  <p:embed/>
                  <p:pic>
                    <p:nvPicPr>
                      <p:cNvPr id="0" name="Object 10"/>
                      <p:cNvPicPr>
                        <a:picLocks noChangeAspect="1" noChangeArrowheads="1"/>
                      </p:cNvPicPr>
                      <p:nvPr/>
                    </p:nvPicPr>
                    <p:blipFill>
                      <a:blip r:embed="rId14"/>
                      <a:srcRect/>
                      <a:stretch>
                        <a:fillRect/>
                      </a:stretch>
                    </p:blipFill>
                    <p:spPr bwMode="auto">
                      <a:xfrm>
                        <a:off x="5508104" y="4725144"/>
                        <a:ext cx="1269770" cy="1584176"/>
                      </a:xfrm>
                      <a:prstGeom prst="rect">
                        <a:avLst/>
                      </a:prstGeom>
                      <a:noFill/>
                      <a:ln>
                        <a:noFill/>
                      </a:ln>
                    </p:spPr>
                  </p:pic>
                </p:oleObj>
              </mc:Fallback>
            </mc:AlternateContent>
          </a:graphicData>
        </a:graphic>
      </p:graphicFrame>
      <p:sp>
        <p:nvSpPr>
          <p:cNvPr id="18" name="Rectangle 17"/>
          <p:cNvSpPr/>
          <p:nvPr/>
        </p:nvSpPr>
        <p:spPr>
          <a:xfrm>
            <a:off x="2339752" y="4725144"/>
            <a:ext cx="4752528" cy="1728192"/>
          </a:xfrm>
          <a:prstGeom prst="rect">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09756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3"/>
          <p:cNvSpPr>
            <a:spLocks noChangeArrowheads="1"/>
          </p:cNvSpPr>
          <p:nvPr/>
        </p:nvSpPr>
        <p:spPr bwMode="auto">
          <a:xfrm>
            <a:off x="684213" y="2565400"/>
            <a:ext cx="7848600" cy="3527425"/>
          </a:xfrm>
          <a:prstGeom prst="rect">
            <a:avLst/>
          </a:prstGeom>
          <a:solidFill>
            <a:srgbClr val="000080"/>
          </a:solidFill>
          <a:ln w="38100">
            <a:solidFill>
              <a:srgbClr val="FFFF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17763" name="Rectangle 4"/>
          <p:cNvSpPr>
            <a:spLocks noChangeArrowheads="1"/>
          </p:cNvSpPr>
          <p:nvPr/>
        </p:nvSpPr>
        <p:spPr bwMode="auto">
          <a:xfrm>
            <a:off x="5651500" y="6237288"/>
            <a:ext cx="2879725" cy="503237"/>
          </a:xfrm>
          <a:prstGeom prst="rect">
            <a:avLst/>
          </a:prstGeom>
          <a:solidFill>
            <a:srgbClr val="00008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17764" name="Rectangle 5"/>
          <p:cNvSpPr>
            <a:spLocks noChangeArrowheads="1"/>
          </p:cNvSpPr>
          <p:nvPr/>
        </p:nvSpPr>
        <p:spPr bwMode="auto">
          <a:xfrm>
            <a:off x="684213" y="1700213"/>
            <a:ext cx="3529012" cy="720725"/>
          </a:xfrm>
          <a:prstGeom prst="rect">
            <a:avLst/>
          </a:prstGeom>
          <a:solidFill>
            <a:srgbClr val="000080"/>
          </a:solidFill>
          <a:ln w="38100">
            <a:solidFill>
              <a:srgbClr val="FFFF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068038" name="Rectangle 6"/>
          <p:cNvSpPr>
            <a:spLocks noGrp="1" noChangeArrowheads="1"/>
          </p:cNvSpPr>
          <p:nvPr>
            <p:ph type="title"/>
          </p:nvPr>
        </p:nvSpPr>
        <p:spPr>
          <a:xfrm>
            <a:off x="0" y="-142900"/>
            <a:ext cx="9144000" cy="1371600"/>
          </a:xfrm>
        </p:spPr>
        <p:txBody>
          <a:bodyPr>
            <a:normAutofit fontScale="90000"/>
          </a:bodyPr>
          <a:lstStyle/>
          <a:p>
            <a:pPr eaLnBrk="1" fontAlgn="auto" hangingPunct="1">
              <a:lnSpc>
                <a:spcPct val="95000"/>
              </a:lnSpc>
              <a:spcAft>
                <a:spcPts val="0"/>
              </a:spcAft>
              <a:defRPr/>
            </a:pPr>
            <a:br>
              <a:rPr sz="4000" b="1">
                <a:solidFill>
                  <a:schemeClr val="tx1"/>
                </a:solidFill>
                <a:effectLst>
                  <a:outerShdw blurRad="38100" dist="38100" dir="2700000" algn="tl">
                    <a:srgbClr val="000000"/>
                  </a:outerShdw>
                </a:effectLst>
              </a:rPr>
            </a:br>
            <a:r>
              <a:rPr sz="4000" b="1">
                <a:solidFill>
                  <a:schemeClr val="tx1"/>
                </a:solidFill>
                <a:effectLst>
                  <a:outerShdw blurRad="38100" dist="38100" dir="2700000" algn="tl">
                    <a:srgbClr val="000000"/>
                  </a:outerShdw>
                </a:effectLst>
              </a:rPr>
              <a:t>                  </a:t>
            </a:r>
            <a:r>
              <a:rPr sz="4400" b="1">
                <a:solidFill>
                  <a:schemeClr val="tx1"/>
                </a:solidFill>
                <a:effectLst>
                  <a:outerShdw blurRad="38100" dist="38100" dir="2700000" algn="tl">
                    <a:srgbClr val="000000"/>
                  </a:outerShdw>
                </a:effectLst>
              </a:rPr>
              <a:t>Cosmological Principle:</a:t>
            </a:r>
            <a:br>
              <a:rPr sz="4400" b="1">
                <a:solidFill>
                  <a:schemeClr val="tx1"/>
                </a:solidFill>
                <a:effectLst>
                  <a:outerShdw blurRad="38100" dist="38100" dir="2700000" algn="tl">
                    <a:srgbClr val="000000"/>
                  </a:outerShdw>
                </a:effectLst>
              </a:rPr>
            </a:br>
            <a:r>
              <a:rPr sz="4400" b="1">
                <a:solidFill>
                  <a:schemeClr val="tx1"/>
                </a:solidFill>
                <a:effectLst>
                  <a:outerShdw blurRad="38100" dist="38100" dir="2700000" algn="tl">
                    <a:srgbClr val="000000"/>
                  </a:outerShdw>
                </a:effectLst>
              </a:rPr>
              <a:t>         the Universe Simple  &amp;  Smooth</a:t>
            </a:r>
            <a:r>
              <a:rPr sz="4400" b="1">
                <a:solidFill>
                  <a:schemeClr val="tx1"/>
                </a:solidFill>
              </a:rPr>
              <a:t> </a:t>
            </a:r>
          </a:p>
        </p:txBody>
      </p:sp>
      <p:sp>
        <p:nvSpPr>
          <p:cNvPr id="117766" name="Text Box 7"/>
          <p:cNvSpPr txBox="1">
            <a:spLocks noChangeArrowheads="1"/>
          </p:cNvSpPr>
          <p:nvPr/>
        </p:nvSpPr>
        <p:spPr bwMode="auto">
          <a:xfrm>
            <a:off x="684213" y="1773238"/>
            <a:ext cx="40338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50000"/>
              </a:lnSpc>
              <a:spcBef>
                <a:spcPct val="50000"/>
              </a:spcBef>
            </a:pPr>
            <a:r>
              <a:rPr lang="en-US" altLang="en-US" sz="1200">
                <a:solidFill>
                  <a:srgbClr val="FEFAC9"/>
                </a:solidFill>
                <a:latin typeface="Tahoma" pitchFamily="34" charset="0"/>
              </a:rPr>
              <a:t>“</a:t>
            </a:r>
            <a:r>
              <a:rPr lang="en-US" altLang="en-US" sz="1200">
                <a:solidFill>
                  <a:srgbClr val="A5B592"/>
                </a:solidFill>
                <a:latin typeface="Tahoma" pitchFamily="34" charset="0"/>
              </a:rPr>
              <a:t>God is an infinite sphere whose centre is </a:t>
            </a:r>
          </a:p>
          <a:p>
            <a:pPr>
              <a:lnSpc>
                <a:spcPct val="50000"/>
              </a:lnSpc>
              <a:spcBef>
                <a:spcPct val="50000"/>
              </a:spcBef>
            </a:pPr>
            <a:r>
              <a:rPr lang="en-US" altLang="en-US" sz="1200">
                <a:solidFill>
                  <a:srgbClr val="A5B592"/>
                </a:solidFill>
                <a:latin typeface="Tahoma" pitchFamily="34" charset="0"/>
              </a:rPr>
              <a:t> everywhere and its circumference nowhere”</a:t>
            </a:r>
          </a:p>
          <a:p>
            <a:pPr>
              <a:lnSpc>
                <a:spcPct val="50000"/>
              </a:lnSpc>
              <a:spcBef>
                <a:spcPct val="50000"/>
              </a:spcBef>
            </a:pPr>
            <a:r>
              <a:rPr lang="en-US" altLang="en-US" sz="1200">
                <a:solidFill>
                  <a:srgbClr val="FEFAC9"/>
                </a:solidFill>
                <a:latin typeface="Tahoma" pitchFamily="34" charset="0"/>
              </a:rPr>
              <a:t>                                    </a:t>
            </a:r>
            <a:r>
              <a:rPr lang="en-US" altLang="en-US" sz="1200">
                <a:solidFill>
                  <a:srgbClr val="993300"/>
                </a:solidFill>
                <a:latin typeface="Tahoma" pitchFamily="34" charset="0"/>
              </a:rPr>
              <a:t>Empedocles, 5</a:t>
            </a:r>
            <a:r>
              <a:rPr lang="en-US" altLang="en-US" sz="1200" baseline="30000">
                <a:solidFill>
                  <a:srgbClr val="993300"/>
                </a:solidFill>
                <a:latin typeface="Tahoma" pitchFamily="34" charset="0"/>
              </a:rPr>
              <a:t>th</a:t>
            </a:r>
            <a:r>
              <a:rPr lang="en-US" altLang="en-US" sz="1200">
                <a:solidFill>
                  <a:srgbClr val="993300"/>
                </a:solidFill>
                <a:latin typeface="Tahoma" pitchFamily="34" charset="0"/>
              </a:rPr>
              <a:t> cent BC</a:t>
            </a:r>
          </a:p>
        </p:txBody>
      </p:sp>
      <p:sp>
        <p:nvSpPr>
          <p:cNvPr id="117767" name="Text Box 8"/>
          <p:cNvSpPr txBox="1">
            <a:spLocks noChangeArrowheads="1"/>
          </p:cNvSpPr>
          <p:nvPr/>
        </p:nvSpPr>
        <p:spPr bwMode="auto">
          <a:xfrm>
            <a:off x="5580063" y="6308725"/>
            <a:ext cx="309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50000"/>
              </a:lnSpc>
              <a:spcBef>
                <a:spcPct val="50000"/>
              </a:spcBef>
            </a:pPr>
            <a:r>
              <a:rPr lang="en-US" altLang="en-US" sz="1200">
                <a:solidFill>
                  <a:srgbClr val="A5B592"/>
                </a:solidFill>
                <a:latin typeface="Tahoma" pitchFamily="34" charset="0"/>
              </a:rPr>
              <a:t>”all places in the Universe are alike’’</a:t>
            </a:r>
          </a:p>
          <a:p>
            <a:pPr>
              <a:lnSpc>
                <a:spcPct val="50000"/>
              </a:lnSpc>
              <a:spcBef>
                <a:spcPct val="50000"/>
              </a:spcBef>
            </a:pPr>
            <a:r>
              <a:rPr lang="en-US" altLang="en-US" sz="1200">
                <a:solidFill>
                  <a:prstClr val="white"/>
                </a:solidFill>
                <a:latin typeface="Tahoma" pitchFamily="34" charset="0"/>
              </a:rPr>
              <a:t>                                     </a:t>
            </a:r>
            <a:r>
              <a:rPr lang="en-US" altLang="en-US" sz="1200">
                <a:solidFill>
                  <a:srgbClr val="993300"/>
                </a:solidFill>
                <a:latin typeface="Tahoma" pitchFamily="34" charset="0"/>
              </a:rPr>
              <a:t>Einstein, 1931</a:t>
            </a:r>
          </a:p>
        </p:txBody>
      </p:sp>
      <p:sp>
        <p:nvSpPr>
          <p:cNvPr id="117768" name="Text Box 9"/>
          <p:cNvSpPr txBox="1">
            <a:spLocks noChangeArrowheads="1"/>
          </p:cNvSpPr>
          <p:nvPr/>
        </p:nvSpPr>
        <p:spPr bwMode="auto">
          <a:xfrm>
            <a:off x="250825" y="3573463"/>
            <a:ext cx="46799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solidFill>
                  <a:srgbClr val="FFFF00"/>
                </a:solidFill>
                <a:latin typeface="Tahoma" pitchFamily="34" charset="0"/>
              </a:rPr>
              <a:t>        ●   Homogeneous                 </a:t>
            </a:r>
          </a:p>
          <a:p>
            <a:pPr>
              <a:spcBef>
                <a:spcPct val="50000"/>
              </a:spcBef>
            </a:pPr>
            <a:r>
              <a:rPr lang="en-US" altLang="en-US" sz="2000">
                <a:solidFill>
                  <a:srgbClr val="FFFF00"/>
                </a:solidFill>
                <a:latin typeface="Tahoma" pitchFamily="34" charset="0"/>
              </a:rPr>
              <a:t>        ●   Isotropic </a:t>
            </a:r>
          </a:p>
          <a:p>
            <a:pPr>
              <a:spcBef>
                <a:spcPct val="50000"/>
              </a:spcBef>
            </a:pPr>
            <a:endParaRPr lang="en-US" altLang="en-US" sz="2000">
              <a:solidFill>
                <a:srgbClr val="FFFF00"/>
              </a:solidFill>
              <a:latin typeface="Tahoma" pitchFamily="34" charset="0"/>
            </a:endParaRPr>
          </a:p>
          <a:p>
            <a:pPr>
              <a:spcBef>
                <a:spcPct val="50000"/>
              </a:spcBef>
            </a:pPr>
            <a:r>
              <a:rPr lang="en-US" altLang="en-US" sz="2000">
                <a:solidFill>
                  <a:srgbClr val="FFFF00"/>
                </a:solidFill>
                <a:latin typeface="Tahoma" pitchFamily="34" charset="0"/>
              </a:rPr>
              <a:t>        ●   Universality         </a:t>
            </a:r>
          </a:p>
          <a:p>
            <a:pPr>
              <a:spcBef>
                <a:spcPct val="50000"/>
              </a:spcBef>
            </a:pPr>
            <a:r>
              <a:rPr lang="en-US" altLang="en-US" sz="2000">
                <a:solidFill>
                  <a:srgbClr val="FFFF00"/>
                </a:solidFill>
                <a:latin typeface="Tahoma" pitchFamily="34" charset="0"/>
              </a:rPr>
              <a:t>        ●   Uniformly Expanding </a:t>
            </a:r>
          </a:p>
        </p:txBody>
      </p:sp>
      <p:cxnSp>
        <p:nvCxnSpPr>
          <p:cNvPr id="117769" name="AutoShape 10"/>
          <p:cNvCxnSpPr>
            <a:cxnSpLocks noChangeShapeType="1"/>
            <a:stCxn id="117768" idx="1"/>
          </p:cNvCxnSpPr>
          <p:nvPr/>
        </p:nvCxnSpPr>
        <p:spPr bwMode="auto">
          <a:xfrm>
            <a:off x="250825" y="4686300"/>
            <a:ext cx="1588"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68043" name="Text Box 11"/>
          <p:cNvSpPr txBox="1">
            <a:spLocks noChangeArrowheads="1"/>
          </p:cNvSpPr>
          <p:nvPr/>
        </p:nvSpPr>
        <p:spPr bwMode="auto">
          <a:xfrm>
            <a:off x="323850" y="2565400"/>
            <a:ext cx="8208963" cy="869950"/>
          </a:xfrm>
          <a:prstGeom prst="rect">
            <a:avLst/>
          </a:prstGeom>
          <a:noFill/>
          <a:ln w="9525">
            <a:noFill/>
            <a:miter lim="800000"/>
            <a:headEnd/>
            <a:tailEnd/>
          </a:ln>
          <a:effectLst/>
        </p:spPr>
        <p:txBody>
          <a:bodyPr>
            <a:spAutoFit/>
          </a:bodyPr>
          <a:lstStyle/>
          <a:p>
            <a:pPr eaLnBrk="0" hangingPunct="0">
              <a:spcBef>
                <a:spcPct val="50000"/>
              </a:spcBef>
              <a:defRPr/>
            </a:pPr>
            <a:r>
              <a:rPr lang="en-US" sz="2400" dirty="0">
                <a:solidFill>
                  <a:srgbClr val="FFFF00"/>
                </a:solidFill>
                <a:latin typeface="Tahoma" pitchFamily="34" charset="0"/>
              </a:rPr>
              <a:t>                          </a:t>
            </a:r>
            <a:r>
              <a:rPr lang="en-US" sz="2400" dirty="0">
                <a:solidFill>
                  <a:srgbClr val="FEFAC9">
                    <a:lumMod val="75000"/>
                  </a:srgbClr>
                </a:solidFill>
                <a:effectLst>
                  <a:outerShdw blurRad="38100" dist="38100" dir="2700000" algn="tl">
                    <a:srgbClr val="000000"/>
                  </a:outerShdw>
                </a:effectLst>
                <a:latin typeface="Constantia"/>
              </a:rPr>
              <a:t>Cosmological Principle:</a:t>
            </a:r>
          </a:p>
          <a:p>
            <a:pPr eaLnBrk="0" hangingPunct="0">
              <a:spcBef>
                <a:spcPct val="50000"/>
              </a:spcBef>
              <a:defRPr/>
            </a:pPr>
            <a:r>
              <a:rPr lang="en-US" dirty="0">
                <a:solidFill>
                  <a:srgbClr val="FEFAC9">
                    <a:lumMod val="75000"/>
                  </a:srgbClr>
                </a:solidFill>
                <a:latin typeface="Constantia"/>
              </a:rPr>
              <a:t>          Describes the symmetries in global appearance of the Universe:</a:t>
            </a:r>
          </a:p>
        </p:txBody>
      </p:sp>
      <p:sp>
        <p:nvSpPr>
          <p:cNvPr id="117771" name="Text Box 12"/>
          <p:cNvSpPr txBox="1">
            <a:spLocks noChangeArrowheads="1"/>
          </p:cNvSpPr>
          <p:nvPr/>
        </p:nvSpPr>
        <p:spPr bwMode="auto">
          <a:xfrm>
            <a:off x="5003800" y="3500438"/>
            <a:ext cx="3457575"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50000"/>
              </a:lnSpc>
              <a:spcBef>
                <a:spcPct val="50000"/>
              </a:spcBef>
            </a:pPr>
            <a:r>
              <a:rPr lang="en-US" altLang="en-US" sz="1200">
                <a:solidFill>
                  <a:srgbClr val="A5B592"/>
                </a:solidFill>
                <a:latin typeface="Tahoma" pitchFamily="34" charset="0"/>
              </a:rPr>
              <a:t>The Universe</a:t>
            </a:r>
            <a:r>
              <a:rPr lang="en-US" altLang="en-US">
                <a:solidFill>
                  <a:srgbClr val="A5B592"/>
                </a:solidFill>
                <a:latin typeface="Tahoma" pitchFamily="34" charset="0"/>
              </a:rPr>
              <a:t> </a:t>
            </a:r>
            <a:r>
              <a:rPr lang="en-US" altLang="en-US" sz="1200">
                <a:solidFill>
                  <a:srgbClr val="A5B592"/>
                </a:solidFill>
                <a:latin typeface="Tahoma" pitchFamily="34" charset="0"/>
              </a:rPr>
              <a:t>is the same everywhere:</a:t>
            </a:r>
          </a:p>
          <a:p>
            <a:pPr>
              <a:lnSpc>
                <a:spcPct val="50000"/>
              </a:lnSpc>
              <a:spcBef>
                <a:spcPct val="50000"/>
              </a:spcBef>
            </a:pPr>
            <a:r>
              <a:rPr lang="en-US" altLang="en-US" sz="1200">
                <a:solidFill>
                  <a:srgbClr val="A5B592"/>
                </a:solidFill>
                <a:latin typeface="Tahoma" pitchFamily="34" charset="0"/>
              </a:rPr>
              <a:t>        - physical quantities     (density, T,p,…)</a:t>
            </a:r>
          </a:p>
          <a:p>
            <a:pPr>
              <a:lnSpc>
                <a:spcPct val="50000"/>
              </a:lnSpc>
              <a:spcBef>
                <a:spcPct val="50000"/>
              </a:spcBef>
            </a:pPr>
            <a:endParaRPr lang="en-US" altLang="en-US" sz="1200">
              <a:solidFill>
                <a:srgbClr val="A5B592"/>
              </a:solidFill>
              <a:latin typeface="Tahoma" pitchFamily="34" charset="0"/>
            </a:endParaRPr>
          </a:p>
          <a:p>
            <a:pPr>
              <a:lnSpc>
                <a:spcPct val="50000"/>
              </a:lnSpc>
              <a:spcBef>
                <a:spcPct val="50000"/>
              </a:spcBef>
            </a:pPr>
            <a:r>
              <a:rPr lang="en-US" altLang="en-US" sz="1200">
                <a:solidFill>
                  <a:srgbClr val="A5B592"/>
                </a:solidFill>
                <a:latin typeface="Tahoma" pitchFamily="34" charset="0"/>
              </a:rPr>
              <a:t>The Universe looks the same in every direction</a:t>
            </a:r>
          </a:p>
          <a:p>
            <a:pPr>
              <a:lnSpc>
                <a:spcPct val="50000"/>
              </a:lnSpc>
              <a:spcBef>
                <a:spcPct val="50000"/>
              </a:spcBef>
            </a:pPr>
            <a:endParaRPr lang="en-US" altLang="en-US" sz="1200">
              <a:solidFill>
                <a:srgbClr val="A5B592"/>
              </a:solidFill>
              <a:latin typeface="Tahoma" pitchFamily="34" charset="0"/>
            </a:endParaRPr>
          </a:p>
          <a:p>
            <a:pPr>
              <a:lnSpc>
                <a:spcPct val="50000"/>
              </a:lnSpc>
              <a:spcBef>
                <a:spcPct val="50000"/>
              </a:spcBef>
            </a:pPr>
            <a:endParaRPr lang="en-US" altLang="en-US" sz="1200">
              <a:solidFill>
                <a:srgbClr val="A5B592"/>
              </a:solidFill>
              <a:latin typeface="Tahoma" pitchFamily="34" charset="0"/>
            </a:endParaRPr>
          </a:p>
          <a:p>
            <a:pPr>
              <a:lnSpc>
                <a:spcPct val="50000"/>
              </a:lnSpc>
              <a:spcBef>
                <a:spcPct val="50000"/>
              </a:spcBef>
            </a:pPr>
            <a:endParaRPr lang="en-US" altLang="en-US" sz="1200">
              <a:solidFill>
                <a:srgbClr val="A5B592"/>
              </a:solidFill>
              <a:latin typeface="Tahoma" pitchFamily="34" charset="0"/>
            </a:endParaRPr>
          </a:p>
          <a:p>
            <a:pPr>
              <a:lnSpc>
                <a:spcPct val="50000"/>
              </a:lnSpc>
              <a:spcBef>
                <a:spcPct val="50000"/>
              </a:spcBef>
            </a:pPr>
            <a:endParaRPr lang="en-US" altLang="en-US" sz="1200">
              <a:solidFill>
                <a:srgbClr val="A5B592"/>
              </a:solidFill>
              <a:latin typeface="Tahoma" pitchFamily="34" charset="0"/>
            </a:endParaRPr>
          </a:p>
          <a:p>
            <a:pPr>
              <a:lnSpc>
                <a:spcPct val="50000"/>
              </a:lnSpc>
              <a:spcBef>
                <a:spcPct val="50000"/>
              </a:spcBef>
            </a:pPr>
            <a:r>
              <a:rPr lang="en-US" altLang="en-US" sz="1200">
                <a:solidFill>
                  <a:srgbClr val="A5B592"/>
                </a:solidFill>
                <a:latin typeface="Tahoma" pitchFamily="34" charset="0"/>
              </a:rPr>
              <a:t>Physical Laws same everywhere </a:t>
            </a:r>
          </a:p>
          <a:p>
            <a:pPr>
              <a:lnSpc>
                <a:spcPct val="50000"/>
              </a:lnSpc>
              <a:spcBef>
                <a:spcPct val="50000"/>
              </a:spcBef>
            </a:pPr>
            <a:endParaRPr lang="en-US" altLang="en-US" sz="1200">
              <a:solidFill>
                <a:srgbClr val="A5B592"/>
              </a:solidFill>
              <a:latin typeface="Tahoma" pitchFamily="34" charset="0"/>
            </a:endParaRPr>
          </a:p>
          <a:p>
            <a:pPr>
              <a:lnSpc>
                <a:spcPct val="50000"/>
              </a:lnSpc>
              <a:spcBef>
                <a:spcPct val="50000"/>
              </a:spcBef>
            </a:pPr>
            <a:r>
              <a:rPr lang="en-US" altLang="en-US" sz="1200">
                <a:solidFill>
                  <a:srgbClr val="A5B592"/>
                </a:solidFill>
                <a:latin typeface="Tahoma" pitchFamily="34" charset="0"/>
              </a:rPr>
              <a:t>The Universe “grows” with same rate in </a:t>
            </a:r>
          </a:p>
          <a:p>
            <a:pPr>
              <a:lnSpc>
                <a:spcPct val="50000"/>
              </a:lnSpc>
              <a:spcBef>
                <a:spcPct val="50000"/>
              </a:spcBef>
            </a:pPr>
            <a:r>
              <a:rPr lang="en-US" altLang="en-US" sz="1200">
                <a:solidFill>
                  <a:srgbClr val="A5B592"/>
                </a:solidFill>
                <a:latin typeface="Tahoma" pitchFamily="34" charset="0"/>
              </a:rPr>
              <a:t>         - every direction</a:t>
            </a:r>
          </a:p>
          <a:p>
            <a:pPr>
              <a:lnSpc>
                <a:spcPct val="50000"/>
              </a:lnSpc>
              <a:spcBef>
                <a:spcPct val="50000"/>
              </a:spcBef>
            </a:pPr>
            <a:r>
              <a:rPr lang="en-US" altLang="en-US" sz="1200">
                <a:solidFill>
                  <a:srgbClr val="A5B592"/>
                </a:solidFill>
                <a:latin typeface="Tahoma" pitchFamily="34" charset="0"/>
              </a:rPr>
              <a:t>         - at every location</a:t>
            </a:r>
          </a:p>
        </p:txBody>
      </p:sp>
      <p:sp>
        <p:nvSpPr>
          <p:cNvPr id="117772" name="AutoShape 13"/>
          <p:cNvSpPr>
            <a:spLocks noChangeArrowheads="1"/>
          </p:cNvSpPr>
          <p:nvPr/>
        </p:nvSpPr>
        <p:spPr bwMode="auto">
          <a:xfrm>
            <a:off x="4140200" y="3644900"/>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17773" name="AutoShape 14"/>
          <p:cNvSpPr>
            <a:spLocks noChangeArrowheads="1"/>
          </p:cNvSpPr>
          <p:nvPr/>
        </p:nvSpPr>
        <p:spPr bwMode="auto">
          <a:xfrm>
            <a:off x="4140200" y="4076700"/>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17774" name="AutoShape 15"/>
          <p:cNvSpPr>
            <a:spLocks noChangeArrowheads="1"/>
          </p:cNvSpPr>
          <p:nvPr/>
        </p:nvSpPr>
        <p:spPr bwMode="auto">
          <a:xfrm>
            <a:off x="4140200" y="5013325"/>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17775" name="AutoShape 16"/>
          <p:cNvSpPr>
            <a:spLocks noChangeArrowheads="1"/>
          </p:cNvSpPr>
          <p:nvPr/>
        </p:nvSpPr>
        <p:spPr bwMode="auto">
          <a:xfrm>
            <a:off x="4140200" y="5516563"/>
            <a:ext cx="503238" cy="215900"/>
          </a:xfrm>
          <a:prstGeom prst="rightArrow">
            <a:avLst>
              <a:gd name="adj1" fmla="val 50000"/>
              <a:gd name="adj2" fmla="val 5827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Tree>
    <p:extLst>
      <p:ext uri="{BB962C8B-B14F-4D97-AF65-F5344CB8AC3E}">
        <p14:creationId xmlns:p14="http://schemas.microsoft.com/office/powerpoint/2010/main" val="447776481"/>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3"/>
          <p:cNvSpPr>
            <a:spLocks noChangeArrowheads="1"/>
          </p:cNvSpPr>
          <p:nvPr/>
        </p:nvSpPr>
        <p:spPr bwMode="auto">
          <a:xfrm>
            <a:off x="684212" y="1268760"/>
            <a:ext cx="7775575" cy="2910068"/>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486569" y="6565"/>
            <a:ext cx="10117138" cy="1371600"/>
          </a:xfrm>
        </p:spPr>
        <p:txBody>
          <a:bodyPr/>
          <a:lstStyle/>
          <a:p>
            <a:pPr eaLnBrk="1" fontAlgn="auto" hangingPunct="1">
              <a:spcAft>
                <a:spcPts val="0"/>
              </a:spcAft>
              <a:defRPr/>
            </a:pPr>
            <a:r>
              <a:rPr lang="en-US" sz="5000" b="1" dirty="0">
                <a:solidFill>
                  <a:schemeClr val="accent3"/>
                </a:solidFill>
              </a:rPr>
              <a:t>Equation of State</a:t>
            </a:r>
            <a:endParaRPr sz="5000" b="1" dirty="0">
              <a:solidFill>
                <a:schemeClr val="accent3"/>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6163613"/>
              </p:ext>
            </p:extLst>
          </p:nvPr>
        </p:nvGraphicFramePr>
        <p:xfrm>
          <a:off x="3707904" y="1555902"/>
          <a:ext cx="1872208" cy="2335783"/>
        </p:xfrm>
        <a:graphic>
          <a:graphicData uri="http://schemas.openxmlformats.org/presentationml/2006/ole">
            <mc:AlternateContent xmlns:mc="http://schemas.openxmlformats.org/markup-compatibility/2006">
              <mc:Choice xmlns:v="urn:schemas-microsoft-com:vml" Requires="v">
                <p:oleObj spid="_x0000_s144551" name="Equation" r:id="rId3" imgW="863280" imgH="1079280" progId="Equation.DSMT4">
                  <p:embed/>
                </p:oleObj>
              </mc:Choice>
              <mc:Fallback>
                <p:oleObj name="Equation" r:id="rId3" imgW="863280" imgH="1079280" progId="Equation.DSMT4">
                  <p:embed/>
                  <p:pic>
                    <p:nvPicPr>
                      <p:cNvPr id="0" name=""/>
                      <p:cNvPicPr>
                        <a:picLocks noChangeAspect="1" noChangeArrowheads="1"/>
                      </p:cNvPicPr>
                      <p:nvPr/>
                    </p:nvPicPr>
                    <p:blipFill>
                      <a:blip r:embed="rId4"/>
                      <a:srcRect/>
                      <a:stretch>
                        <a:fillRect/>
                      </a:stretch>
                    </p:blipFill>
                    <p:spPr bwMode="auto">
                      <a:xfrm>
                        <a:off x="3707904" y="1555902"/>
                        <a:ext cx="1872208" cy="2335783"/>
                      </a:xfrm>
                      <a:prstGeom prst="rect">
                        <a:avLst/>
                      </a:prstGeom>
                      <a:noFill/>
                      <a:ln>
                        <a:noFill/>
                      </a:ln>
                    </p:spPr>
                  </p:pic>
                </p:oleObj>
              </mc:Fallback>
            </mc:AlternateContent>
          </a:graphicData>
        </a:graphic>
      </p:graphicFrame>
      <p:sp>
        <p:nvSpPr>
          <p:cNvPr id="16" name="Rectangle 3"/>
          <p:cNvSpPr>
            <a:spLocks noChangeArrowheads="1"/>
          </p:cNvSpPr>
          <p:nvPr/>
        </p:nvSpPr>
        <p:spPr bwMode="auto">
          <a:xfrm>
            <a:off x="675911" y="4365104"/>
            <a:ext cx="7775575" cy="2189988"/>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442815648"/>
              </p:ext>
            </p:extLst>
          </p:nvPr>
        </p:nvGraphicFramePr>
        <p:xfrm>
          <a:off x="2734616" y="4797152"/>
          <a:ext cx="4128756" cy="1152128"/>
        </p:xfrm>
        <a:graphic>
          <a:graphicData uri="http://schemas.openxmlformats.org/presentationml/2006/ole">
            <mc:AlternateContent xmlns:mc="http://schemas.openxmlformats.org/markup-compatibility/2006">
              <mc:Choice xmlns:v="urn:schemas-microsoft-com:vml" Requires="v">
                <p:oleObj spid="_x0000_s144552" name="Equation" r:id="rId5" imgW="863280" imgH="241200" progId="Equation.DSMT4">
                  <p:embed/>
                </p:oleObj>
              </mc:Choice>
              <mc:Fallback>
                <p:oleObj name="Equation" r:id="rId5" imgW="863280" imgH="241200" progId="Equation.DSMT4">
                  <p:embed/>
                  <p:pic>
                    <p:nvPicPr>
                      <p:cNvPr id="0" name="Object 11"/>
                      <p:cNvPicPr>
                        <a:picLocks noChangeAspect="1" noChangeArrowheads="1"/>
                      </p:cNvPicPr>
                      <p:nvPr/>
                    </p:nvPicPr>
                    <p:blipFill>
                      <a:blip r:embed="rId6"/>
                      <a:srcRect/>
                      <a:stretch>
                        <a:fillRect/>
                      </a:stretch>
                    </p:blipFill>
                    <p:spPr bwMode="auto">
                      <a:xfrm>
                        <a:off x="2734616" y="4797152"/>
                        <a:ext cx="4128756" cy="115212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92244707"/>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3"/>
          <p:cNvSpPr>
            <a:spLocks noChangeArrowheads="1"/>
          </p:cNvSpPr>
          <p:nvPr/>
        </p:nvSpPr>
        <p:spPr bwMode="auto">
          <a:xfrm>
            <a:off x="684212" y="1268760"/>
            <a:ext cx="7775575" cy="2160240"/>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5781" name="Rectangle 5"/>
          <p:cNvSpPr>
            <a:spLocks noGrp="1" noChangeArrowheads="1"/>
          </p:cNvSpPr>
          <p:nvPr>
            <p:ph type="title" idx="4294967295"/>
          </p:nvPr>
        </p:nvSpPr>
        <p:spPr>
          <a:xfrm>
            <a:off x="-486569" y="6565"/>
            <a:ext cx="10117138" cy="1371600"/>
          </a:xfrm>
        </p:spPr>
        <p:txBody>
          <a:bodyPr/>
          <a:lstStyle/>
          <a:p>
            <a:pPr eaLnBrk="1" fontAlgn="auto" hangingPunct="1">
              <a:spcAft>
                <a:spcPts val="0"/>
              </a:spcAft>
              <a:defRPr/>
            </a:pPr>
            <a:r>
              <a:rPr lang="en-US" sz="5000" b="1" dirty="0">
                <a:solidFill>
                  <a:schemeClr val="accent3"/>
                </a:solidFill>
              </a:rPr>
              <a:t>Dynamics</a:t>
            </a:r>
            <a:endParaRPr sz="5000" b="1" dirty="0">
              <a:solidFill>
                <a:schemeClr val="accent3"/>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883609027"/>
              </p:ext>
            </p:extLst>
          </p:nvPr>
        </p:nvGraphicFramePr>
        <p:xfrm>
          <a:off x="3131840" y="1988840"/>
          <a:ext cx="3410206" cy="1101154"/>
        </p:xfrm>
        <a:graphic>
          <a:graphicData uri="http://schemas.openxmlformats.org/presentationml/2006/ole">
            <mc:AlternateContent xmlns:mc="http://schemas.openxmlformats.org/markup-compatibility/2006">
              <mc:Choice xmlns:v="urn:schemas-microsoft-com:vml" Requires="v">
                <p:oleObj spid="_x0000_s145651" name="Equation" r:id="rId3" imgW="1333440" imgH="431640" progId="Equation.DSMT4">
                  <p:embed/>
                </p:oleObj>
              </mc:Choice>
              <mc:Fallback>
                <p:oleObj name="Equation" r:id="rId3" imgW="1333440" imgH="431640" progId="Equation.DSMT4">
                  <p:embed/>
                  <p:pic>
                    <p:nvPicPr>
                      <p:cNvPr id="0" name=""/>
                      <p:cNvPicPr>
                        <a:picLocks noChangeAspect="1" noChangeArrowheads="1"/>
                      </p:cNvPicPr>
                      <p:nvPr/>
                    </p:nvPicPr>
                    <p:blipFill>
                      <a:blip r:embed="rId4"/>
                      <a:srcRect/>
                      <a:stretch>
                        <a:fillRect/>
                      </a:stretch>
                    </p:blipFill>
                    <p:spPr bwMode="auto">
                      <a:xfrm>
                        <a:off x="3131840" y="1988840"/>
                        <a:ext cx="3410206" cy="1101154"/>
                      </a:xfrm>
                      <a:prstGeom prst="rect">
                        <a:avLst/>
                      </a:prstGeom>
                      <a:noFill/>
                      <a:ln>
                        <a:noFill/>
                      </a:ln>
                    </p:spPr>
                  </p:pic>
                </p:oleObj>
              </mc:Fallback>
            </mc:AlternateContent>
          </a:graphicData>
        </a:graphic>
      </p:graphicFrame>
      <p:sp>
        <p:nvSpPr>
          <p:cNvPr id="16" name="Rectangle 3"/>
          <p:cNvSpPr>
            <a:spLocks noChangeArrowheads="1"/>
          </p:cNvSpPr>
          <p:nvPr/>
        </p:nvSpPr>
        <p:spPr bwMode="auto">
          <a:xfrm>
            <a:off x="675910" y="3645024"/>
            <a:ext cx="7775575" cy="2736304"/>
          </a:xfrm>
          <a:prstGeom prst="rect">
            <a:avLst/>
          </a:prstGeom>
          <a:solidFill>
            <a:schemeClr val="bg2">
              <a:lumMod val="75000"/>
            </a:schemeClr>
          </a:solidFill>
          <a:ln w="38100">
            <a:solidFill>
              <a:schemeClr val="bg1">
                <a:lumMod val="85000"/>
                <a:lumOff val="15000"/>
              </a:schemeClr>
            </a:solidFill>
            <a:miter lim="800000"/>
            <a:headEnd/>
            <a:tailEnd/>
          </a:ln>
        </p:spPr>
        <p:txBody>
          <a:bodyPr wrap="none" anchor="ctr"/>
          <a:lstStyle/>
          <a:p>
            <a:pPr>
              <a:defRPr/>
            </a:pPr>
            <a:endParaRPr lang="en-US">
              <a:solidFill>
                <a:srgbClr val="000000"/>
              </a:solidFill>
            </a:endParaRPr>
          </a:p>
        </p:txBody>
      </p:sp>
      <p:sp>
        <p:nvSpPr>
          <p:cNvPr id="7" name="TextBox 6"/>
          <p:cNvSpPr txBox="1"/>
          <p:nvPr/>
        </p:nvSpPr>
        <p:spPr>
          <a:xfrm>
            <a:off x="3059832" y="1484784"/>
            <a:ext cx="3917941" cy="369332"/>
          </a:xfrm>
          <a:prstGeom prst="rect">
            <a:avLst/>
          </a:prstGeom>
          <a:noFill/>
        </p:spPr>
        <p:txBody>
          <a:bodyPr wrap="square" rtlCol="0">
            <a:spAutoFit/>
          </a:bodyPr>
          <a:lstStyle/>
          <a:p>
            <a:r>
              <a:rPr lang="nl-NL" b="1" dirty="0">
                <a:solidFill>
                  <a:srgbClr val="FFFFFA"/>
                </a:solidFill>
              </a:rPr>
              <a:t>Relativistic Poisson Equation: </a:t>
            </a:r>
            <a:endParaRPr lang="en-GB" b="1" dirty="0">
              <a:solidFill>
                <a:srgbClr val="FFFFFA"/>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76048329"/>
              </p:ext>
            </p:extLst>
          </p:nvPr>
        </p:nvGraphicFramePr>
        <p:xfrm>
          <a:off x="1389061" y="3737710"/>
          <a:ext cx="6365876" cy="1003300"/>
        </p:xfrm>
        <a:graphic>
          <a:graphicData uri="http://schemas.openxmlformats.org/presentationml/2006/ole">
            <mc:AlternateContent xmlns:mc="http://schemas.openxmlformats.org/markup-compatibility/2006">
              <mc:Choice xmlns:v="urn:schemas-microsoft-com:vml" Requires="v">
                <p:oleObj spid="_x0000_s145652" name="Equation" r:id="rId5" imgW="2489040" imgH="393480" progId="Equation.DSMT4">
                  <p:embed/>
                </p:oleObj>
              </mc:Choice>
              <mc:Fallback>
                <p:oleObj name="Equation" r:id="rId5" imgW="2489040" imgH="393480" progId="Equation.DSMT4">
                  <p:embed/>
                  <p:pic>
                    <p:nvPicPr>
                      <p:cNvPr id="0" name="Object 11"/>
                      <p:cNvPicPr>
                        <a:picLocks noChangeAspect="1" noChangeArrowheads="1"/>
                      </p:cNvPicPr>
                      <p:nvPr/>
                    </p:nvPicPr>
                    <p:blipFill>
                      <a:blip r:embed="rId6"/>
                      <a:srcRect/>
                      <a:stretch>
                        <a:fillRect/>
                      </a:stretch>
                    </p:blipFill>
                    <p:spPr bwMode="auto">
                      <a:xfrm>
                        <a:off x="1389061" y="3737710"/>
                        <a:ext cx="6365876"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own Arrow 2"/>
          <p:cNvSpPr/>
          <p:nvPr/>
        </p:nvSpPr>
        <p:spPr>
          <a:xfrm>
            <a:off x="4716016" y="4819269"/>
            <a:ext cx="37479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714170903"/>
              </p:ext>
            </p:extLst>
          </p:nvPr>
        </p:nvGraphicFramePr>
        <p:xfrm>
          <a:off x="4194076" y="5661248"/>
          <a:ext cx="1331912" cy="582613"/>
        </p:xfrm>
        <a:graphic>
          <a:graphicData uri="http://schemas.openxmlformats.org/presentationml/2006/ole">
            <mc:AlternateContent xmlns:mc="http://schemas.openxmlformats.org/markup-compatibility/2006">
              <mc:Choice xmlns:v="urn:schemas-microsoft-com:vml" Requires="v">
                <p:oleObj spid="_x0000_s145653" name="Equation" r:id="rId7" imgW="520560" imgH="228600" progId="Equation.DSMT4">
                  <p:embed/>
                </p:oleObj>
              </mc:Choice>
              <mc:Fallback>
                <p:oleObj name="Equation" r:id="rId7" imgW="520560" imgH="228600" progId="Equation.DSMT4">
                  <p:embed/>
                  <p:pic>
                    <p:nvPicPr>
                      <p:cNvPr id="0" name="Object 11"/>
                      <p:cNvPicPr>
                        <a:picLocks noChangeAspect="1" noChangeArrowheads="1"/>
                      </p:cNvPicPr>
                      <p:nvPr/>
                    </p:nvPicPr>
                    <p:blipFill>
                      <a:blip r:embed="rId8"/>
                      <a:srcRect/>
                      <a:stretch>
                        <a:fillRect/>
                      </a:stretch>
                    </p:blipFill>
                    <p:spPr bwMode="auto">
                      <a:xfrm>
                        <a:off x="4194076" y="5661248"/>
                        <a:ext cx="133191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5940151" y="5739844"/>
            <a:ext cx="3917941" cy="369332"/>
          </a:xfrm>
          <a:prstGeom prst="rect">
            <a:avLst/>
          </a:prstGeom>
          <a:noFill/>
        </p:spPr>
        <p:txBody>
          <a:bodyPr wrap="square" rtlCol="0">
            <a:spAutoFit/>
          </a:bodyPr>
          <a:lstStyle/>
          <a:p>
            <a:r>
              <a:rPr lang="nl-NL" b="1" dirty="0">
                <a:solidFill>
                  <a:srgbClr val="FFFFFA"/>
                </a:solidFill>
              </a:rPr>
              <a:t>Repulsion !!! </a:t>
            </a:r>
            <a:endParaRPr lang="en-GB" b="1" dirty="0">
              <a:solidFill>
                <a:srgbClr val="FFFFFA"/>
              </a:solidFill>
            </a:endParaRPr>
          </a:p>
        </p:txBody>
      </p:sp>
    </p:spTree>
    <p:extLst>
      <p:ext uri="{BB962C8B-B14F-4D97-AF65-F5344CB8AC3E}">
        <p14:creationId xmlns:p14="http://schemas.microsoft.com/office/powerpoint/2010/main" val="983763952"/>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396875" y="0"/>
            <a:ext cx="10117138" cy="1371600"/>
          </a:xfrm>
        </p:spPr>
        <p:txBody>
          <a:bodyPr/>
          <a:lstStyle/>
          <a:p>
            <a:pPr eaLnBrk="1" fontAlgn="auto" hangingPunct="1">
              <a:spcAft>
                <a:spcPts val="0"/>
              </a:spcAft>
              <a:defRPr/>
            </a:pPr>
            <a:r>
              <a:rPr lang="en-US" sz="4000" b="1" dirty="0">
                <a:solidFill>
                  <a:schemeClr val="accent3"/>
                </a:solidFill>
              </a:rPr>
              <a:t>Dark Energy &amp; Cosmic Acceleration</a:t>
            </a:r>
            <a:endParaRPr sz="4000" b="1" dirty="0">
              <a:solidFill>
                <a:schemeClr val="accent3"/>
              </a:solidFill>
            </a:endParaRPr>
          </a:p>
        </p:txBody>
      </p:sp>
      <p:graphicFrame>
        <p:nvGraphicFramePr>
          <p:cNvPr id="71683" name="Object 2"/>
          <p:cNvGraphicFramePr>
            <a:graphicFrameLocks noChangeAspect="1"/>
          </p:cNvGraphicFramePr>
          <p:nvPr/>
        </p:nvGraphicFramePr>
        <p:xfrm>
          <a:off x="3059113" y="3860800"/>
          <a:ext cx="2921000" cy="903288"/>
        </p:xfrm>
        <a:graphic>
          <a:graphicData uri="http://schemas.openxmlformats.org/presentationml/2006/ole">
            <mc:AlternateContent xmlns:mc="http://schemas.openxmlformats.org/markup-compatibility/2006">
              <mc:Choice xmlns:v="urn:schemas-microsoft-com:vml" Requires="v">
                <p:oleObj spid="_x0000_s71975" name="Equation" r:id="rId3" imgW="1397000" imgH="431800" progId="Equation.DSMT4">
                  <p:embed/>
                </p:oleObj>
              </mc:Choice>
              <mc:Fallback>
                <p:oleObj name="Equation" r:id="rId3" imgW="13970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860800"/>
                        <a:ext cx="29210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4" name="Object 2"/>
          <p:cNvGraphicFramePr>
            <a:graphicFrameLocks noChangeAspect="1"/>
          </p:cNvGraphicFramePr>
          <p:nvPr/>
        </p:nvGraphicFramePr>
        <p:xfrm>
          <a:off x="3348038" y="2349500"/>
          <a:ext cx="2155825" cy="596900"/>
        </p:xfrm>
        <a:graphic>
          <a:graphicData uri="http://schemas.openxmlformats.org/presentationml/2006/ole">
            <mc:AlternateContent xmlns:mc="http://schemas.openxmlformats.org/markup-compatibility/2006">
              <mc:Choice xmlns:v="urn:schemas-microsoft-com:vml" Requires="v">
                <p:oleObj spid="_x0000_s71976" name="Equation" r:id="rId5" imgW="825500" imgH="228600" progId="Equation.DSMT4">
                  <p:embed/>
                </p:oleObj>
              </mc:Choice>
              <mc:Fallback>
                <p:oleObj name="Equation" r:id="rId5" imgW="8255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349500"/>
                        <a:ext cx="215582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827088" y="1412875"/>
            <a:ext cx="5689600" cy="923925"/>
          </a:xfrm>
          <a:prstGeom prst="rect">
            <a:avLst/>
          </a:prstGeom>
          <a:noFill/>
        </p:spPr>
        <p:txBody>
          <a:bodyPr>
            <a:spAutoFit/>
          </a:bodyPr>
          <a:lstStyle/>
          <a:p>
            <a:pPr>
              <a:defRPr/>
            </a:pPr>
            <a:r>
              <a:rPr lang="en-US" b="1" dirty="0">
                <a:solidFill>
                  <a:schemeClr val="accent3"/>
                </a:solidFill>
              </a:rPr>
              <a:t>Nature Dark  Energy:                     </a:t>
            </a:r>
          </a:p>
          <a:p>
            <a:pPr>
              <a:defRPr/>
            </a:pPr>
            <a:endParaRPr lang="en-US" b="1" dirty="0">
              <a:solidFill>
                <a:schemeClr val="accent3"/>
              </a:solidFill>
            </a:endParaRPr>
          </a:p>
          <a:p>
            <a:pPr>
              <a:defRPr/>
            </a:pPr>
            <a:r>
              <a:rPr lang="en-US" b="1" dirty="0">
                <a:solidFill>
                  <a:schemeClr val="accent3"/>
                </a:solidFill>
              </a:rPr>
              <a:t>(Parameterized) Equation of State</a:t>
            </a:r>
          </a:p>
        </p:txBody>
      </p:sp>
      <p:sp>
        <p:nvSpPr>
          <p:cNvPr id="10" name="Rectangle 9"/>
          <p:cNvSpPr/>
          <p:nvPr/>
        </p:nvSpPr>
        <p:spPr>
          <a:xfrm>
            <a:off x="468313" y="1341438"/>
            <a:ext cx="8351837" cy="18002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68313" y="3357563"/>
            <a:ext cx="8351837" cy="28082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p:nvPr/>
        </p:nvSpPr>
        <p:spPr>
          <a:xfrm>
            <a:off x="900113" y="3500438"/>
            <a:ext cx="5688012" cy="1754187"/>
          </a:xfrm>
          <a:prstGeom prst="rect">
            <a:avLst/>
          </a:prstGeom>
          <a:noFill/>
        </p:spPr>
        <p:txBody>
          <a:bodyPr>
            <a:spAutoFit/>
          </a:bodyPr>
          <a:lstStyle/>
          <a:p>
            <a:pPr>
              <a:defRPr/>
            </a:pPr>
            <a:r>
              <a:rPr lang="en-US" b="1" dirty="0">
                <a:solidFill>
                  <a:schemeClr val="accent3"/>
                </a:solidFill>
              </a:rPr>
              <a:t>Cosmic Acceleration:</a:t>
            </a:r>
          </a:p>
          <a:p>
            <a:pPr>
              <a:defRPr/>
            </a:pPr>
            <a:endParaRPr lang="en-US" b="1" dirty="0">
              <a:solidFill>
                <a:schemeClr val="accent3"/>
              </a:solidFill>
            </a:endParaRPr>
          </a:p>
          <a:p>
            <a:pPr>
              <a:defRPr/>
            </a:pPr>
            <a:endParaRPr lang="en-US" b="1" dirty="0">
              <a:solidFill>
                <a:schemeClr val="accent3"/>
              </a:solidFill>
            </a:endParaRPr>
          </a:p>
          <a:p>
            <a:pPr>
              <a:defRPr/>
            </a:pPr>
            <a:endParaRPr lang="en-US" b="1" dirty="0">
              <a:solidFill>
                <a:schemeClr val="accent3"/>
              </a:solidFill>
            </a:endParaRPr>
          </a:p>
          <a:p>
            <a:pPr>
              <a:defRPr/>
            </a:pPr>
            <a:endParaRPr lang="en-US" b="1" dirty="0">
              <a:solidFill>
                <a:schemeClr val="accent3"/>
              </a:solidFill>
            </a:endParaRPr>
          </a:p>
          <a:p>
            <a:pPr>
              <a:defRPr/>
            </a:pPr>
            <a:r>
              <a:rPr lang="en-US" b="1" dirty="0">
                <a:solidFill>
                  <a:schemeClr val="accent3"/>
                </a:solidFill>
              </a:rPr>
              <a:t>Gravitational  Repulsion:</a:t>
            </a:r>
          </a:p>
        </p:txBody>
      </p:sp>
      <p:graphicFrame>
        <p:nvGraphicFramePr>
          <p:cNvPr id="71689" name="Object 2"/>
          <p:cNvGraphicFramePr>
            <a:graphicFrameLocks noChangeAspect="1"/>
          </p:cNvGraphicFramePr>
          <p:nvPr/>
        </p:nvGraphicFramePr>
        <p:xfrm>
          <a:off x="1692275" y="5157788"/>
          <a:ext cx="5838825" cy="822325"/>
        </p:xfrm>
        <a:graphic>
          <a:graphicData uri="http://schemas.openxmlformats.org/presentationml/2006/ole">
            <mc:AlternateContent xmlns:mc="http://schemas.openxmlformats.org/markup-compatibility/2006">
              <mc:Choice xmlns:v="urn:schemas-microsoft-com:vml" Requires="v">
                <p:oleObj spid="_x0000_s71977" name="Equation" r:id="rId7" imgW="2794000" imgH="393700" progId="Equation.DSMT4">
                  <p:embed/>
                </p:oleObj>
              </mc:Choice>
              <mc:Fallback>
                <p:oleObj name="Equation" r:id="rId7" imgW="2794000" imgH="3937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5157788"/>
                        <a:ext cx="58388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396875" y="0"/>
            <a:ext cx="10117138" cy="1371600"/>
          </a:xfrm>
        </p:spPr>
        <p:txBody>
          <a:bodyPr/>
          <a:lstStyle/>
          <a:p>
            <a:pPr eaLnBrk="1" fontAlgn="auto" hangingPunct="1">
              <a:spcAft>
                <a:spcPts val="0"/>
              </a:spcAft>
              <a:defRPr/>
            </a:pPr>
            <a:r>
              <a:rPr lang="en-US" sz="4000" b="1" dirty="0">
                <a:solidFill>
                  <a:schemeClr val="accent3"/>
                </a:solidFill>
              </a:rPr>
              <a:t>Dark Energy &amp; Cosmic Acceleration</a:t>
            </a:r>
            <a:endParaRPr sz="4000" b="1" dirty="0">
              <a:solidFill>
                <a:schemeClr val="accent3"/>
              </a:solidFill>
            </a:endParaRPr>
          </a:p>
        </p:txBody>
      </p:sp>
      <p:graphicFrame>
        <p:nvGraphicFramePr>
          <p:cNvPr id="74755" name="Object 2"/>
          <p:cNvGraphicFramePr>
            <a:graphicFrameLocks noChangeAspect="1"/>
          </p:cNvGraphicFramePr>
          <p:nvPr/>
        </p:nvGraphicFramePr>
        <p:xfrm>
          <a:off x="827088" y="1916113"/>
          <a:ext cx="2155825" cy="596900"/>
        </p:xfrm>
        <a:graphic>
          <a:graphicData uri="http://schemas.openxmlformats.org/presentationml/2006/ole">
            <mc:AlternateContent xmlns:mc="http://schemas.openxmlformats.org/markup-compatibility/2006">
              <mc:Choice xmlns:v="urn:schemas-microsoft-com:vml" Requires="v">
                <p:oleObj spid="_x0000_s75240" name="Equation" r:id="rId3" imgW="825500" imgH="228600" progId="Equation.DSMT4">
                  <p:embed/>
                </p:oleObj>
              </mc:Choice>
              <mc:Fallback>
                <p:oleObj name="Equation" r:id="rId3" imgW="82550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916113"/>
                        <a:ext cx="215582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539750" y="1412875"/>
            <a:ext cx="5689600" cy="369888"/>
          </a:xfrm>
          <a:prstGeom prst="rect">
            <a:avLst/>
          </a:prstGeom>
          <a:noFill/>
        </p:spPr>
        <p:txBody>
          <a:bodyPr>
            <a:spAutoFit/>
          </a:bodyPr>
          <a:lstStyle/>
          <a:p>
            <a:pPr>
              <a:defRPr/>
            </a:pPr>
            <a:r>
              <a:rPr lang="en-US" b="1" dirty="0">
                <a:solidFill>
                  <a:schemeClr val="accent3"/>
                </a:solidFill>
              </a:rPr>
              <a:t>DE equation of State</a:t>
            </a:r>
          </a:p>
        </p:txBody>
      </p:sp>
      <p:sp>
        <p:nvSpPr>
          <p:cNvPr id="10" name="Rectangle 9"/>
          <p:cNvSpPr/>
          <p:nvPr/>
        </p:nvSpPr>
        <p:spPr>
          <a:xfrm>
            <a:off x="468313" y="1341438"/>
            <a:ext cx="3024187" cy="18002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68313" y="3357563"/>
            <a:ext cx="8351837" cy="302418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4759" name="Object 2"/>
          <p:cNvGraphicFramePr>
            <a:graphicFrameLocks noChangeAspect="1"/>
          </p:cNvGraphicFramePr>
          <p:nvPr/>
        </p:nvGraphicFramePr>
        <p:xfrm>
          <a:off x="1908175" y="3933825"/>
          <a:ext cx="5332413" cy="476250"/>
        </p:xfrm>
        <a:graphic>
          <a:graphicData uri="http://schemas.openxmlformats.org/presentationml/2006/ole">
            <mc:AlternateContent xmlns:mc="http://schemas.openxmlformats.org/markup-compatibility/2006">
              <mc:Choice xmlns:v="urn:schemas-microsoft-com:vml" Requires="v">
                <p:oleObj spid="_x0000_s75241" name="Equation" r:id="rId5" imgW="2552700" imgH="228600" progId="Equation.DSMT4">
                  <p:embed/>
                </p:oleObj>
              </mc:Choice>
              <mc:Fallback>
                <p:oleObj name="Equation" r:id="rId5" imgW="2552700" imgH="228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3933825"/>
                        <a:ext cx="5332413"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611188" y="3500438"/>
            <a:ext cx="8856662" cy="2862262"/>
          </a:xfrm>
          <a:prstGeom prst="rect">
            <a:avLst/>
          </a:prstGeom>
          <a:noFill/>
        </p:spPr>
        <p:txBody>
          <a:bodyPr>
            <a:spAutoFit/>
          </a:bodyPr>
          <a:lstStyle/>
          <a:p>
            <a:pPr>
              <a:defRPr/>
            </a:pPr>
            <a:r>
              <a:rPr lang="en-US" b="1" dirty="0">
                <a:solidFill>
                  <a:schemeClr val="accent3"/>
                </a:solidFill>
              </a:rPr>
              <a:t>Cosmological  Constant:</a:t>
            </a:r>
          </a:p>
          <a:p>
            <a:pPr>
              <a:defRPr/>
            </a:pPr>
            <a:endParaRPr lang="en-US" b="1" dirty="0">
              <a:solidFill>
                <a:schemeClr val="accent3"/>
              </a:solidFill>
            </a:endParaRPr>
          </a:p>
          <a:p>
            <a:pPr>
              <a:defRPr/>
            </a:pPr>
            <a:endParaRPr lang="en-US" b="1" dirty="0">
              <a:solidFill>
                <a:schemeClr val="accent3"/>
              </a:solidFill>
            </a:endParaRPr>
          </a:p>
          <a:p>
            <a:pPr>
              <a:defRPr/>
            </a:pPr>
            <a:endParaRPr lang="en-US" b="1" dirty="0">
              <a:solidFill>
                <a:schemeClr val="accent3"/>
              </a:solidFill>
            </a:endParaRPr>
          </a:p>
          <a:p>
            <a:pPr>
              <a:defRPr/>
            </a:pPr>
            <a:r>
              <a:rPr lang="en-US" b="1" dirty="0">
                <a:solidFill>
                  <a:schemeClr val="accent3"/>
                </a:solidFill>
              </a:rPr>
              <a:t>-1/3 &gt; w &gt; -1:           </a:t>
            </a:r>
          </a:p>
          <a:p>
            <a:pPr>
              <a:defRPr/>
            </a:pPr>
            <a:r>
              <a:rPr lang="en-US" b="1" dirty="0">
                <a:solidFill>
                  <a:schemeClr val="accent3"/>
                </a:solidFill>
              </a:rPr>
              <a:t>                                                                                     decreases with time</a:t>
            </a:r>
          </a:p>
          <a:p>
            <a:pPr>
              <a:defRPr/>
            </a:pPr>
            <a:endParaRPr lang="en-US" b="1" dirty="0">
              <a:solidFill>
                <a:schemeClr val="accent3"/>
              </a:solidFill>
            </a:endParaRPr>
          </a:p>
          <a:p>
            <a:pPr>
              <a:defRPr/>
            </a:pPr>
            <a:r>
              <a:rPr lang="en-US" b="1" dirty="0">
                <a:solidFill>
                  <a:schemeClr val="accent3"/>
                </a:solidFill>
              </a:rPr>
              <a:t>Phantom Energy:</a:t>
            </a:r>
          </a:p>
          <a:p>
            <a:pPr>
              <a:defRPr/>
            </a:pPr>
            <a:endParaRPr lang="en-US" b="1" dirty="0">
              <a:solidFill>
                <a:schemeClr val="accent3"/>
              </a:solidFill>
            </a:endParaRPr>
          </a:p>
          <a:p>
            <a:pPr>
              <a:defRPr/>
            </a:pPr>
            <a:r>
              <a:rPr lang="en-US" b="1" dirty="0">
                <a:solidFill>
                  <a:schemeClr val="accent3"/>
                </a:solidFill>
              </a:rPr>
              <a:t>                                                                                      increases with time </a:t>
            </a:r>
          </a:p>
        </p:txBody>
      </p:sp>
      <p:graphicFrame>
        <p:nvGraphicFramePr>
          <p:cNvPr id="74761" name="Object 2"/>
          <p:cNvGraphicFramePr>
            <a:graphicFrameLocks noChangeAspect="1"/>
          </p:cNvGraphicFramePr>
          <p:nvPr/>
        </p:nvGraphicFramePr>
        <p:xfrm>
          <a:off x="4067175" y="1844675"/>
          <a:ext cx="4178300" cy="720725"/>
        </p:xfrm>
        <a:graphic>
          <a:graphicData uri="http://schemas.openxmlformats.org/presentationml/2006/ole">
            <mc:AlternateContent xmlns:mc="http://schemas.openxmlformats.org/markup-compatibility/2006">
              <mc:Choice xmlns:v="urn:schemas-microsoft-com:vml" Requires="v">
                <p:oleObj spid="_x0000_s75242" name="Equation" r:id="rId7" imgW="1397000" imgH="241300" progId="Equation.DSMT4">
                  <p:embed/>
                </p:oleObj>
              </mc:Choice>
              <mc:Fallback>
                <p:oleObj name="Equation" r:id="rId7" imgW="1397000" imgH="2413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1844675"/>
                        <a:ext cx="41783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p:cNvSpPr/>
          <p:nvPr/>
        </p:nvSpPr>
        <p:spPr>
          <a:xfrm>
            <a:off x="3563938" y="1341438"/>
            <a:ext cx="5256212" cy="18002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4763" name="Object 2"/>
          <p:cNvGraphicFramePr>
            <a:graphicFrameLocks noChangeAspect="1"/>
          </p:cNvGraphicFramePr>
          <p:nvPr/>
        </p:nvGraphicFramePr>
        <p:xfrm>
          <a:off x="1835150" y="4868863"/>
          <a:ext cx="3741738" cy="503237"/>
        </p:xfrm>
        <a:graphic>
          <a:graphicData uri="http://schemas.openxmlformats.org/presentationml/2006/ole">
            <mc:AlternateContent xmlns:mc="http://schemas.openxmlformats.org/markup-compatibility/2006">
              <mc:Choice xmlns:v="urn:schemas-microsoft-com:vml" Requires="v">
                <p:oleObj spid="_x0000_s75243" name="Equation" r:id="rId9" imgW="1790700" imgH="241300" progId="Equation.DSMT4">
                  <p:embed/>
                </p:oleObj>
              </mc:Choice>
              <mc:Fallback>
                <p:oleObj name="Equation" r:id="rId9" imgW="1790700" imgH="241300"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4868863"/>
                        <a:ext cx="374173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64" name="Object 2"/>
          <p:cNvGraphicFramePr>
            <a:graphicFrameLocks noChangeAspect="1"/>
          </p:cNvGraphicFramePr>
          <p:nvPr/>
        </p:nvGraphicFramePr>
        <p:xfrm>
          <a:off x="1835150" y="5805488"/>
          <a:ext cx="3741738" cy="503237"/>
        </p:xfrm>
        <a:graphic>
          <a:graphicData uri="http://schemas.openxmlformats.org/presentationml/2006/ole">
            <mc:AlternateContent xmlns:mc="http://schemas.openxmlformats.org/markup-compatibility/2006">
              <mc:Choice xmlns:v="urn:schemas-microsoft-com:vml" Requires="v">
                <p:oleObj spid="_x0000_s75244" name="Equation" r:id="rId11" imgW="1790700" imgH="241300" progId="Equation.DSMT4">
                  <p:embed/>
                </p:oleObj>
              </mc:Choice>
              <mc:Fallback>
                <p:oleObj name="Equation" r:id="rId11" imgW="1790700" imgH="241300"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5150" y="5805488"/>
                        <a:ext cx="3741738"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396875" y="0"/>
            <a:ext cx="10117138" cy="1371600"/>
          </a:xfrm>
        </p:spPr>
        <p:txBody>
          <a:bodyPr/>
          <a:lstStyle/>
          <a:p>
            <a:pPr eaLnBrk="1" fontAlgn="auto" hangingPunct="1">
              <a:spcAft>
                <a:spcPts val="0"/>
              </a:spcAft>
              <a:defRPr/>
            </a:pPr>
            <a:r>
              <a:rPr lang="en-US" sz="4000" b="1" dirty="0">
                <a:solidFill>
                  <a:schemeClr val="accent3"/>
                </a:solidFill>
              </a:rPr>
              <a:t>Dynamic  Dark  Energy</a:t>
            </a:r>
            <a:endParaRPr sz="4000" b="1" dirty="0">
              <a:solidFill>
                <a:schemeClr val="accent3"/>
              </a:solidFill>
            </a:endParaRPr>
          </a:p>
        </p:txBody>
      </p:sp>
      <p:graphicFrame>
        <p:nvGraphicFramePr>
          <p:cNvPr id="76803" name="Object 2"/>
          <p:cNvGraphicFramePr>
            <a:graphicFrameLocks noChangeAspect="1"/>
          </p:cNvGraphicFramePr>
          <p:nvPr/>
        </p:nvGraphicFramePr>
        <p:xfrm>
          <a:off x="827088" y="2492375"/>
          <a:ext cx="2155825" cy="596900"/>
        </p:xfrm>
        <a:graphic>
          <a:graphicData uri="http://schemas.openxmlformats.org/presentationml/2006/ole">
            <mc:AlternateContent xmlns:mc="http://schemas.openxmlformats.org/markup-compatibility/2006">
              <mc:Choice xmlns:v="urn:schemas-microsoft-com:vml" Requires="v">
                <p:oleObj spid="_x0000_s77096" name="Equation" r:id="rId3" imgW="825500" imgH="228600" progId="Equation.DSMT4">
                  <p:embed/>
                </p:oleObj>
              </mc:Choice>
              <mc:Fallback>
                <p:oleObj name="Equation" r:id="rId3" imgW="825500" imgH="2286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92375"/>
                        <a:ext cx="215582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539750" y="1844675"/>
            <a:ext cx="5689600" cy="369888"/>
          </a:xfrm>
          <a:prstGeom prst="rect">
            <a:avLst/>
          </a:prstGeom>
          <a:noFill/>
        </p:spPr>
        <p:txBody>
          <a:bodyPr>
            <a:spAutoFit/>
          </a:bodyPr>
          <a:lstStyle/>
          <a:p>
            <a:pPr>
              <a:defRPr/>
            </a:pPr>
            <a:r>
              <a:rPr lang="en-US" b="1" dirty="0">
                <a:solidFill>
                  <a:schemeClr val="accent3"/>
                </a:solidFill>
              </a:rPr>
              <a:t>DE equation of State</a:t>
            </a:r>
          </a:p>
        </p:txBody>
      </p:sp>
      <p:sp>
        <p:nvSpPr>
          <p:cNvPr id="10" name="Rectangle 9"/>
          <p:cNvSpPr/>
          <p:nvPr/>
        </p:nvSpPr>
        <p:spPr>
          <a:xfrm>
            <a:off x="468313" y="1700213"/>
            <a:ext cx="3022600" cy="18002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68313" y="3644900"/>
            <a:ext cx="8351837" cy="19431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3635375" y="1773238"/>
            <a:ext cx="8858250" cy="1200150"/>
          </a:xfrm>
          <a:prstGeom prst="rect">
            <a:avLst/>
          </a:prstGeom>
          <a:noFill/>
        </p:spPr>
        <p:txBody>
          <a:bodyPr>
            <a:spAutoFit/>
          </a:bodyPr>
          <a:lstStyle/>
          <a:p>
            <a:pPr>
              <a:defRPr/>
            </a:pPr>
            <a:r>
              <a:rPr lang="en-US" b="1" dirty="0">
                <a:solidFill>
                  <a:schemeClr val="accent3"/>
                </a:solidFill>
              </a:rPr>
              <a:t>Dynamically evolving dark energy,</a:t>
            </a:r>
          </a:p>
          <a:p>
            <a:pPr>
              <a:defRPr/>
            </a:pPr>
            <a:r>
              <a:rPr lang="en-US" b="1" dirty="0">
                <a:solidFill>
                  <a:schemeClr val="accent3"/>
                </a:solidFill>
              </a:rPr>
              <a:t>parameterization:</a:t>
            </a:r>
          </a:p>
          <a:p>
            <a:pPr>
              <a:defRPr/>
            </a:pPr>
            <a:endParaRPr lang="en-US" b="1" dirty="0">
              <a:solidFill>
                <a:schemeClr val="accent3"/>
              </a:solidFill>
            </a:endParaRPr>
          </a:p>
          <a:p>
            <a:pPr>
              <a:defRPr/>
            </a:pPr>
            <a:r>
              <a:rPr lang="en-US" b="1" dirty="0">
                <a:solidFill>
                  <a:schemeClr val="accent3"/>
                </a:solidFill>
              </a:rPr>
              <a:t>                  </a:t>
            </a:r>
          </a:p>
        </p:txBody>
      </p:sp>
      <p:graphicFrame>
        <p:nvGraphicFramePr>
          <p:cNvPr id="76808" name="Object 2"/>
          <p:cNvGraphicFramePr>
            <a:graphicFrameLocks noChangeAspect="1"/>
          </p:cNvGraphicFramePr>
          <p:nvPr/>
        </p:nvGraphicFramePr>
        <p:xfrm>
          <a:off x="971550" y="3789363"/>
          <a:ext cx="7442200" cy="1512887"/>
        </p:xfrm>
        <a:graphic>
          <a:graphicData uri="http://schemas.openxmlformats.org/presentationml/2006/ole">
            <mc:AlternateContent xmlns:mc="http://schemas.openxmlformats.org/markup-compatibility/2006">
              <mc:Choice xmlns:v="urn:schemas-microsoft-com:vml" Requires="v">
                <p:oleObj spid="_x0000_s77097" name="Equation" r:id="rId5" imgW="2489200" imgH="508000" progId="Equation.DSMT4">
                  <p:embed/>
                </p:oleObj>
              </mc:Choice>
              <mc:Fallback>
                <p:oleObj name="Equation" r:id="rId5" imgW="2489200" imgH="5080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789363"/>
                        <a:ext cx="7442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p:cNvSpPr/>
          <p:nvPr/>
        </p:nvSpPr>
        <p:spPr>
          <a:xfrm>
            <a:off x="3563938" y="1700213"/>
            <a:ext cx="5256212" cy="180022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6810" name="Object 2"/>
          <p:cNvGraphicFramePr>
            <a:graphicFrameLocks noChangeAspect="1"/>
          </p:cNvGraphicFramePr>
          <p:nvPr/>
        </p:nvGraphicFramePr>
        <p:xfrm>
          <a:off x="3851275" y="2636838"/>
          <a:ext cx="4743450" cy="630237"/>
        </p:xfrm>
        <a:graphic>
          <a:graphicData uri="http://schemas.openxmlformats.org/presentationml/2006/ole">
            <mc:AlternateContent xmlns:mc="http://schemas.openxmlformats.org/markup-compatibility/2006">
              <mc:Choice xmlns:v="urn:schemas-microsoft-com:vml" Requires="v">
                <p:oleObj spid="_x0000_s77098" name="Equation" r:id="rId7" imgW="1816100" imgH="241300" progId="Equation.DSMT4">
                  <p:embed/>
                </p:oleObj>
              </mc:Choice>
              <mc:Fallback>
                <p:oleObj name="Equation" r:id="rId7" imgW="1816100" imgH="2413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2636838"/>
                        <a:ext cx="4743450"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68000"/>
                    </a14:imgEffect>
                  </a14:imgLayer>
                </a14:imgProps>
              </a:ext>
              <a:ext uri="{28A0092B-C50C-407E-A947-70E740481C1C}">
                <a14:useLocalDpi xmlns:a14="http://schemas.microsoft.com/office/drawing/2010/main" val="0"/>
              </a:ext>
            </a:extLst>
          </a:blip>
          <a:stretch>
            <a:fillRect/>
          </a:stretch>
        </p:blipFill>
        <p:spPr>
          <a:xfrm>
            <a:off x="0" y="32543"/>
            <a:ext cx="9468544" cy="7120345"/>
          </a:xfrm>
          <a:prstGeom prst="rect">
            <a:avLst/>
          </a:prstGeom>
        </p:spPr>
      </p:pic>
      <p:sp>
        <p:nvSpPr>
          <p:cNvPr id="16" name="Rectangle 3"/>
          <p:cNvSpPr>
            <a:spLocks noChangeArrowheads="1"/>
          </p:cNvSpPr>
          <p:nvPr/>
        </p:nvSpPr>
        <p:spPr bwMode="auto">
          <a:xfrm>
            <a:off x="736306" y="3929063"/>
            <a:ext cx="7529462" cy="2236241"/>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9" name="Rectangle 3"/>
          <p:cNvSpPr>
            <a:spLocks noChangeArrowheads="1"/>
          </p:cNvSpPr>
          <p:nvPr/>
        </p:nvSpPr>
        <p:spPr bwMode="auto">
          <a:xfrm>
            <a:off x="755576" y="1052736"/>
            <a:ext cx="7529462"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857288" y="-500090"/>
            <a:ext cx="10117138" cy="1371600"/>
          </a:xfrm>
        </p:spPr>
        <p:txBody>
          <a:bodyPr/>
          <a:lstStyle/>
          <a:p>
            <a:pPr eaLnBrk="1" fontAlgn="auto" hangingPunct="1">
              <a:spcAft>
                <a:spcPts val="0"/>
              </a:spcAft>
              <a:defRPr/>
            </a:pPr>
            <a:r>
              <a:rPr sz="3600" b="1" dirty="0">
                <a:solidFill>
                  <a:schemeClr val="tx1"/>
                </a:solidFill>
              </a:rPr>
              <a:t>               </a:t>
            </a:r>
            <a:r>
              <a:rPr sz="4600" b="1" dirty="0">
                <a:solidFill>
                  <a:schemeClr val="tx1"/>
                </a:solidFill>
              </a:rPr>
              <a:t> General Flat FRW Universe</a:t>
            </a:r>
          </a:p>
        </p:txBody>
      </p:sp>
      <p:graphicFrame>
        <p:nvGraphicFramePr>
          <p:cNvPr id="32770" name="Object 5"/>
          <p:cNvGraphicFramePr>
            <a:graphicFrameLocks noChangeAspect="1"/>
          </p:cNvGraphicFramePr>
          <p:nvPr>
            <p:extLst>
              <p:ext uri="{D42A27DB-BD31-4B8C-83A1-F6EECF244321}">
                <p14:modId xmlns:p14="http://schemas.microsoft.com/office/powerpoint/2010/main" val="3268665606"/>
              </p:ext>
            </p:extLst>
          </p:nvPr>
        </p:nvGraphicFramePr>
        <p:xfrm>
          <a:off x="3008560" y="4409203"/>
          <a:ext cx="2484438" cy="1135063"/>
        </p:xfrm>
        <a:graphic>
          <a:graphicData uri="http://schemas.openxmlformats.org/presentationml/2006/ole">
            <mc:AlternateContent xmlns:mc="http://schemas.openxmlformats.org/markup-compatibility/2006">
              <mc:Choice xmlns:v="urn:schemas-microsoft-com:vml" Requires="v">
                <p:oleObj spid="_x0000_s191632" name="Equation" r:id="rId5" imgW="723600" imgH="330120" progId="Equation.DSMT4">
                  <p:embed/>
                </p:oleObj>
              </mc:Choice>
              <mc:Fallback>
                <p:oleObj name="Equation" r:id="rId5" imgW="723600" imgH="330120" progId="Equation.DSMT4">
                  <p:embed/>
                  <p:pic>
                    <p:nvPicPr>
                      <p:cNvPr id="0" name=""/>
                      <p:cNvPicPr>
                        <a:picLocks noChangeAspect="1" noChangeArrowheads="1"/>
                      </p:cNvPicPr>
                      <p:nvPr/>
                    </p:nvPicPr>
                    <p:blipFill>
                      <a:blip r:embed="rId6"/>
                      <a:srcRect/>
                      <a:stretch>
                        <a:fillRect/>
                      </a:stretch>
                    </p:blipFill>
                    <p:spPr bwMode="auto">
                      <a:xfrm>
                        <a:off x="3008560" y="4409203"/>
                        <a:ext cx="248443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2699792" y="4298079"/>
            <a:ext cx="3101975" cy="1357313"/>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14" name="TextBox 13"/>
          <p:cNvSpPr txBox="1"/>
          <p:nvPr/>
        </p:nvSpPr>
        <p:spPr>
          <a:xfrm>
            <a:off x="3952680" y="3429000"/>
            <a:ext cx="1071562" cy="369888"/>
          </a:xfrm>
          <a:prstGeom prst="rect">
            <a:avLst/>
          </a:prstGeom>
          <a:noFill/>
        </p:spPr>
        <p:txBody>
          <a:bodyPr>
            <a:spAutoFit/>
          </a:bodyPr>
          <a:lstStyle/>
          <a:p>
            <a:pPr>
              <a:defRPr/>
            </a:pPr>
            <a:r>
              <a:rPr lang="en-US" dirty="0">
                <a:solidFill>
                  <a:prstClr val="white"/>
                </a:solidFill>
                <a:latin typeface="Constantia"/>
              </a:rPr>
              <a:t>FRW:</a:t>
            </a:r>
          </a:p>
        </p:txBody>
      </p:sp>
      <p:graphicFrame>
        <p:nvGraphicFramePr>
          <p:cNvPr id="32773" name="Object 7"/>
          <p:cNvGraphicFramePr>
            <a:graphicFrameLocks noChangeAspect="1"/>
          </p:cNvGraphicFramePr>
          <p:nvPr>
            <p:extLst>
              <p:ext uri="{D42A27DB-BD31-4B8C-83A1-F6EECF244321}">
                <p14:modId xmlns:p14="http://schemas.microsoft.com/office/powerpoint/2010/main" val="3957658802"/>
              </p:ext>
            </p:extLst>
          </p:nvPr>
        </p:nvGraphicFramePr>
        <p:xfrm>
          <a:off x="3978900" y="1196752"/>
          <a:ext cx="804863" cy="403225"/>
        </p:xfrm>
        <a:graphic>
          <a:graphicData uri="http://schemas.openxmlformats.org/presentationml/2006/ole">
            <mc:AlternateContent xmlns:mc="http://schemas.openxmlformats.org/markup-compatibility/2006">
              <mc:Choice xmlns:v="urn:schemas-microsoft-com:vml" Requires="v">
                <p:oleObj spid="_x0000_s191633"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8900" y="1196752"/>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6980251"/>
              </p:ext>
            </p:extLst>
          </p:nvPr>
        </p:nvGraphicFramePr>
        <p:xfrm>
          <a:off x="1714500" y="1731392"/>
          <a:ext cx="5670550" cy="579437"/>
        </p:xfrm>
        <a:graphic>
          <a:graphicData uri="http://schemas.openxmlformats.org/presentationml/2006/ole">
            <mc:AlternateContent xmlns:mc="http://schemas.openxmlformats.org/markup-compatibility/2006">
              <mc:Choice xmlns:v="urn:schemas-microsoft-com:vml" Requires="v">
                <p:oleObj spid="_x0000_s191634" name="Equation" r:id="rId9" imgW="2361960" imgH="241200" progId="Equation.DSMT4">
                  <p:embed/>
                </p:oleObj>
              </mc:Choice>
              <mc:Fallback>
                <p:oleObj name="Equation" r:id="rId9" imgW="2361960" imgH="241200" progId="Equation.DSMT4">
                  <p:embed/>
                  <p:pic>
                    <p:nvPicPr>
                      <p:cNvPr id="0" name="Object 25"/>
                      <p:cNvPicPr>
                        <a:picLocks noChangeAspect="1" noChangeArrowheads="1"/>
                      </p:cNvPicPr>
                      <p:nvPr/>
                    </p:nvPicPr>
                    <p:blipFill>
                      <a:blip r:embed="rId10"/>
                      <a:srcRect/>
                      <a:stretch>
                        <a:fillRect/>
                      </a:stretch>
                    </p:blipFill>
                    <p:spPr bwMode="auto">
                      <a:xfrm>
                        <a:off x="1714500" y="1731392"/>
                        <a:ext cx="567055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6064633"/>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58115" name="Text Box 3"/>
          <p:cNvSpPr txBox="1">
            <a:spLocks noChangeArrowheads="1"/>
          </p:cNvSpPr>
          <p:nvPr/>
        </p:nvSpPr>
        <p:spPr bwMode="auto">
          <a:xfrm>
            <a:off x="-468560" y="2333219"/>
            <a:ext cx="9720263" cy="2336024"/>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80000"/>
              </a:lnSpc>
              <a:spcBef>
                <a:spcPct val="50000"/>
              </a:spcBef>
              <a:spcAft>
                <a:spcPct val="0"/>
              </a:spcAft>
              <a:buClrTx/>
              <a:buSzTx/>
              <a:buFontTx/>
              <a:buNone/>
              <a:tabLst/>
              <a:defRPr/>
            </a:pPr>
            <a:endParaRPr kumimoji="0" lang="en-US" sz="66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Papyrus" pitchFamily="66" charset="0"/>
              <a:ea typeface="+mn-ea"/>
              <a:cs typeface="+mn-cs"/>
            </a:endParaRPr>
          </a:p>
          <a:p>
            <a:pPr marL="0" marR="0" lvl="0" indent="0" algn="ctr" defTabSz="914400" rtl="0" eaLnBrk="1" fontAlgn="base" latinLnBrk="0" hangingPunct="1">
              <a:lnSpc>
                <a:spcPct val="50000"/>
              </a:lnSpc>
              <a:spcBef>
                <a:spcPct val="5000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pyrus" pitchFamily="66" charset="0"/>
                <a:ea typeface="+mn-ea"/>
                <a:cs typeface="+mn-cs"/>
              </a:rPr>
              <a:t>   </a:t>
            </a:r>
            <a:r>
              <a:rPr kumimoji="0" lang="en-US" sz="40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rPr>
              <a:t>Acceleration Parameter</a:t>
            </a:r>
          </a:p>
          <a:p>
            <a:pPr marL="0" marR="0" lvl="0" indent="0" algn="ctr" defTabSz="914400" rtl="0" eaLnBrk="1" fontAlgn="base" latinLnBrk="0" hangingPunct="1">
              <a:lnSpc>
                <a:spcPct val="50000"/>
              </a:lnSpc>
              <a:spcBef>
                <a:spcPct val="50000"/>
              </a:spcBef>
              <a:spcAft>
                <a:spcPct val="0"/>
              </a:spcAft>
              <a:buClrTx/>
              <a:buSzTx/>
              <a:buFontTx/>
              <a:buNone/>
              <a:tabLst/>
              <a:defRPr/>
            </a:pPr>
            <a:endParaRPr kumimoji="0" lang="en-US" sz="4500" b="1" i="0" u="none" strike="noStrike" kern="1200" cap="none" spc="0" normalizeH="0" baseline="0" noProof="0" dirty="0">
              <a:ln>
                <a:noFill/>
              </a:ln>
              <a:solidFill>
                <a:srgbClr val="FFFFD9"/>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1492013216"/>
      </p:ext>
    </p:ext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214313" y="3929063"/>
            <a:ext cx="2428875" cy="1714500"/>
          </a:xfrm>
          <a:prstGeom prst="rect">
            <a:avLst/>
          </a:prstGeom>
          <a:solidFill>
            <a:schemeClr val="tx1">
              <a:lumMod val="65000"/>
              <a:lumOff val="35000"/>
            </a:schemeClr>
          </a:solidFill>
          <a:ln w="38100">
            <a:solidFill>
              <a:schemeClr val="bg1">
                <a:lumMod val="85000"/>
                <a:lumOff val="15000"/>
              </a:schemeClr>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1" name="Rectangle 5"/>
          <p:cNvSpPr>
            <a:spLocks noGrp="1" noChangeArrowheads="1"/>
          </p:cNvSpPr>
          <p:nvPr>
            <p:ph type="title" idx="4294967295"/>
          </p:nvPr>
        </p:nvSpPr>
        <p:spPr>
          <a:xfrm>
            <a:off x="-1189038" y="188913"/>
            <a:ext cx="10117138" cy="1371600"/>
          </a:xfrm>
        </p:spPr>
        <p:txBody>
          <a:bodyPr>
            <a:normAutofit fontScale="90000"/>
          </a:bodyPr>
          <a:lstStyle/>
          <a:p>
            <a:pPr eaLnBrk="1" fontAlgn="auto" hangingPunct="1">
              <a:spcAft>
                <a:spcPts val="0"/>
              </a:spcAft>
              <a:defRPr/>
            </a:pPr>
            <a:r>
              <a:rPr sz="3600" b="1" dirty="0">
                <a:solidFill>
                  <a:schemeClr val="tx1"/>
                </a:solidFill>
              </a:rPr>
              <a:t>               </a:t>
            </a:r>
            <a:r>
              <a:rPr sz="5600" b="1" dirty="0">
                <a:solidFill>
                  <a:schemeClr val="accent3"/>
                </a:solidFill>
              </a:rPr>
              <a:t>FRW Dynamics:</a:t>
            </a:r>
            <a:br>
              <a:rPr sz="5600" b="1" dirty="0">
                <a:solidFill>
                  <a:schemeClr val="accent3"/>
                </a:solidFill>
              </a:rPr>
            </a:br>
            <a:r>
              <a:rPr sz="5600" b="1" dirty="0">
                <a:solidFill>
                  <a:schemeClr val="accent3"/>
                </a:solidFill>
              </a:rPr>
              <a:t>        Cosmic  Acceleration</a:t>
            </a:r>
          </a:p>
        </p:txBody>
      </p:sp>
      <p:sp>
        <p:nvSpPr>
          <p:cNvPr id="6" name="TextBox 5"/>
          <p:cNvSpPr txBox="1"/>
          <p:nvPr/>
        </p:nvSpPr>
        <p:spPr>
          <a:xfrm>
            <a:off x="785813" y="1785938"/>
            <a:ext cx="7929562" cy="76993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Cosmic  acceleration quantified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E9"/>
                </a:solidFill>
                <a:effectLst/>
                <a:uLnTx/>
                <a:uFillTx/>
                <a:latin typeface="Arial"/>
                <a:ea typeface="+mn-ea"/>
                <a:cs typeface="+mn-cs"/>
              </a:rPr>
              <a:t>by means of dimensionless deceleration parameter q(t):</a:t>
            </a:r>
          </a:p>
        </p:txBody>
      </p:sp>
      <p:graphicFrame>
        <p:nvGraphicFramePr>
          <p:cNvPr id="28677" name="Object 3"/>
          <p:cNvGraphicFramePr>
            <a:graphicFrameLocks noChangeAspect="1"/>
          </p:cNvGraphicFramePr>
          <p:nvPr/>
        </p:nvGraphicFramePr>
        <p:xfrm>
          <a:off x="357188" y="4071938"/>
          <a:ext cx="2081212" cy="1433512"/>
        </p:xfrm>
        <a:graphic>
          <a:graphicData uri="http://schemas.openxmlformats.org/presentationml/2006/ole">
            <mc:AlternateContent xmlns:mc="http://schemas.openxmlformats.org/markup-compatibility/2006">
              <mc:Choice xmlns:v="urn:schemas-microsoft-com:vml" Requires="v">
                <p:oleObj spid="_x0000_s249948" name="Equation" r:id="rId3" imgW="571252" imgH="393529" progId="Equation.DSMT4">
                  <p:embed/>
                </p:oleObj>
              </mc:Choice>
              <mc:Fallback>
                <p:oleObj name="Equation" r:id="rId3" imgW="571252" imgH="393529" progId="Equation.DSMT4">
                  <p:embed/>
                  <p:pic>
                    <p:nvPicPr>
                      <p:cNvPr id="2867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071938"/>
                        <a:ext cx="2081212"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8" name="Object 3"/>
          <p:cNvGraphicFramePr>
            <a:graphicFrameLocks noChangeAspect="1"/>
          </p:cNvGraphicFramePr>
          <p:nvPr/>
        </p:nvGraphicFramePr>
        <p:xfrm>
          <a:off x="3071813" y="3214688"/>
          <a:ext cx="4071937" cy="1301750"/>
        </p:xfrm>
        <a:graphic>
          <a:graphicData uri="http://schemas.openxmlformats.org/presentationml/2006/ole">
            <mc:AlternateContent xmlns:mc="http://schemas.openxmlformats.org/markup-compatibility/2006">
              <mc:Choice xmlns:v="urn:schemas-microsoft-com:vml" Requires="v">
                <p:oleObj spid="_x0000_s249949" name="Equation" r:id="rId5" imgW="1231366" imgH="393529" progId="Equation.DSMT4">
                  <p:embed/>
                </p:oleObj>
              </mc:Choice>
              <mc:Fallback>
                <p:oleObj name="Equation" r:id="rId5" imgW="1231366" imgH="393529" progId="Equation.DSMT4">
                  <p:embed/>
                  <p:pic>
                    <p:nvPicPr>
                      <p:cNvPr id="2867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3214688"/>
                        <a:ext cx="4071937" cy="130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9" name="Object 4"/>
          <p:cNvGraphicFramePr>
            <a:graphicFrameLocks noChangeAspect="1"/>
          </p:cNvGraphicFramePr>
          <p:nvPr/>
        </p:nvGraphicFramePr>
        <p:xfrm>
          <a:off x="3143250" y="5072063"/>
          <a:ext cx="2786063" cy="1328737"/>
        </p:xfrm>
        <a:graphic>
          <a:graphicData uri="http://schemas.openxmlformats.org/presentationml/2006/ole">
            <mc:AlternateContent xmlns:mc="http://schemas.openxmlformats.org/markup-compatibility/2006">
              <mc:Choice xmlns:v="urn:schemas-microsoft-com:vml" Requires="v">
                <p:oleObj spid="_x0000_s249950" name="Equation" r:id="rId7" imgW="825500" imgH="393700" progId="Equation.DSMT4">
                  <p:embed/>
                </p:oleObj>
              </mc:Choice>
              <mc:Fallback>
                <p:oleObj name="Equation" r:id="rId7" imgW="825500" imgH="393700" progId="Equation.DSMT4">
                  <p:embed/>
                  <p:pic>
                    <p:nvPicPr>
                      <p:cNvPr id="2867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0" y="5072063"/>
                        <a:ext cx="2786063" cy="132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9" name="Rectangle 3"/>
          <p:cNvSpPr>
            <a:spLocks noChangeArrowheads="1"/>
          </p:cNvSpPr>
          <p:nvPr/>
        </p:nvSpPr>
        <p:spPr bwMode="auto">
          <a:xfrm>
            <a:off x="2857500" y="3000375"/>
            <a:ext cx="4429125" cy="1714500"/>
          </a:xfrm>
          <a:prstGeom prst="rect">
            <a:avLst/>
          </a:prstGeom>
          <a:noFill/>
          <a:ln w="38100">
            <a:solidFill>
              <a:schemeClr val="accent3"/>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81" name="Rectangle 3"/>
          <p:cNvSpPr>
            <a:spLocks noChangeArrowheads="1"/>
          </p:cNvSpPr>
          <p:nvPr/>
        </p:nvSpPr>
        <p:spPr bwMode="auto">
          <a:xfrm>
            <a:off x="2857500" y="4857750"/>
            <a:ext cx="4429125" cy="17145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28682" name="Object 5"/>
          <p:cNvGraphicFramePr>
            <a:graphicFrameLocks noChangeAspect="1"/>
          </p:cNvGraphicFramePr>
          <p:nvPr/>
        </p:nvGraphicFramePr>
        <p:xfrm>
          <a:off x="7429500" y="3857625"/>
          <a:ext cx="1465263" cy="538163"/>
        </p:xfrm>
        <a:graphic>
          <a:graphicData uri="http://schemas.openxmlformats.org/presentationml/2006/ole">
            <mc:AlternateContent xmlns:mc="http://schemas.openxmlformats.org/markup-compatibility/2006">
              <mc:Choice xmlns:v="urn:schemas-microsoft-com:vml" Requires="v">
                <p:oleObj spid="_x0000_s249951" name="Equation" r:id="rId9" imgW="1320800" imgH="457200" progId="Equation.DSMT4">
                  <p:embed/>
                </p:oleObj>
              </mc:Choice>
              <mc:Fallback>
                <p:oleObj name="Equation" r:id="rId9" imgW="1320800" imgH="457200" progId="Equation.DSMT4">
                  <p:embed/>
                  <p:pic>
                    <p:nvPicPr>
                      <p:cNvPr id="2868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9500" y="3857625"/>
                        <a:ext cx="146526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3" name="Object 6"/>
          <p:cNvGraphicFramePr>
            <a:graphicFrameLocks noChangeAspect="1"/>
          </p:cNvGraphicFramePr>
          <p:nvPr/>
        </p:nvGraphicFramePr>
        <p:xfrm>
          <a:off x="7429500" y="5072063"/>
          <a:ext cx="1785938" cy="569912"/>
        </p:xfrm>
        <a:graphic>
          <a:graphicData uri="http://schemas.openxmlformats.org/presentationml/2006/ole">
            <mc:AlternateContent xmlns:mc="http://schemas.openxmlformats.org/markup-compatibility/2006">
              <mc:Choice xmlns:v="urn:schemas-microsoft-com:vml" Requires="v">
                <p:oleObj spid="_x0000_s249952" name="Equation" r:id="rId11" imgW="1524000" imgH="457200" progId="Equation.DSMT4">
                  <p:embed/>
                </p:oleObj>
              </mc:Choice>
              <mc:Fallback>
                <p:oleObj name="Equation" r:id="rId11" imgW="1524000" imgH="457200" progId="Equation.DSMT4">
                  <p:embed/>
                  <p:pic>
                    <p:nvPicPr>
                      <p:cNvPr id="2868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9500" y="5072063"/>
                        <a:ext cx="1785938"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1" name="Rectangle 3"/>
          <p:cNvSpPr>
            <a:spLocks noChangeArrowheads="1"/>
          </p:cNvSpPr>
          <p:nvPr/>
        </p:nvSpPr>
        <p:spPr bwMode="auto">
          <a:xfrm>
            <a:off x="7358063" y="3000375"/>
            <a:ext cx="1643062" cy="3571875"/>
          </a:xfrm>
          <a:prstGeom prst="rect">
            <a:avLst/>
          </a:prstGeom>
          <a:noFill/>
          <a:ln w="38100">
            <a:solidFill>
              <a:schemeClr val="accent3"/>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p:cNvSpPr txBox="1"/>
          <p:nvPr/>
        </p:nvSpPr>
        <p:spPr>
          <a:xfrm>
            <a:off x="7358063" y="3214688"/>
            <a:ext cx="1285875" cy="36988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E9"/>
                </a:solidFill>
                <a:effectLst/>
                <a:uLnTx/>
                <a:uFillTx/>
                <a:latin typeface="Arial"/>
                <a:ea typeface="+mn-ea"/>
                <a:cs typeface="+mn-cs"/>
              </a:rPr>
              <a:t>Examples:</a:t>
            </a:r>
          </a:p>
        </p:txBody>
      </p:sp>
    </p:spTree>
    <p:extLst>
      <p:ext uri="{BB962C8B-B14F-4D97-AF65-F5344CB8AC3E}">
        <p14:creationId xmlns:p14="http://schemas.microsoft.com/office/powerpoint/2010/main" val="615130012"/>
      </p:ext>
    </p:ext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50825" y="1412875"/>
            <a:ext cx="8713788" cy="4176713"/>
          </a:xfrm>
          <a:prstGeom prst="roundRect">
            <a:avLst>
              <a:gd name="adj" fmla="val 16667"/>
            </a:avLst>
          </a:prstGeom>
          <a:solidFill>
            <a:srgbClr val="C0C0C0">
              <a:alpha val="45097"/>
            </a:srgbClr>
          </a:solidFill>
          <a:ln w="38100">
            <a:solidFill>
              <a:schemeClr val="bg1"/>
            </a:solidFill>
            <a:round/>
            <a:headEnd/>
            <a:tailEnd/>
          </a:ln>
        </p:spPr>
        <p:txBody>
          <a:bodyPr wrap="none" anchor="ctr"/>
          <a:lstStyle/>
          <a:p>
            <a:endParaRPr lang="en-US">
              <a:solidFill>
                <a:srgbClr val="000000"/>
              </a:solidFill>
            </a:endParaRPr>
          </a:p>
        </p:txBody>
      </p:sp>
      <p:sp>
        <p:nvSpPr>
          <p:cNvPr id="858115" name="Text Box 3"/>
          <p:cNvSpPr txBox="1">
            <a:spLocks noChangeArrowheads="1"/>
          </p:cNvSpPr>
          <p:nvPr/>
        </p:nvSpPr>
        <p:spPr bwMode="auto">
          <a:xfrm>
            <a:off x="-377545" y="1640721"/>
            <a:ext cx="9720263" cy="3765774"/>
          </a:xfrm>
          <a:prstGeom prst="rect">
            <a:avLst/>
          </a:prstGeom>
          <a:noFill/>
          <a:ln w="9525">
            <a:noFill/>
            <a:miter lim="800000"/>
            <a:headEnd/>
            <a:tailEnd/>
          </a:ln>
          <a:effectLst/>
        </p:spPr>
        <p:txBody>
          <a:bodyPr>
            <a:spAutoFit/>
          </a:bodyPr>
          <a:lstStyle/>
          <a:p>
            <a:pPr algn="ctr">
              <a:lnSpc>
                <a:spcPct val="80000"/>
              </a:lnSpc>
              <a:spcBef>
                <a:spcPct val="50000"/>
              </a:spcBef>
              <a:defRPr/>
            </a:pPr>
            <a:endParaRPr lang="en-US" sz="6600" b="1" dirty="0">
              <a:solidFill>
                <a:srgbClr val="FFCC00"/>
              </a:solidFill>
              <a:effectLst>
                <a:outerShdw blurRad="38100" dist="38100" dir="2700000" algn="tl">
                  <a:srgbClr val="000000"/>
                </a:outerShdw>
              </a:effectLst>
              <a:latin typeface="Papyrus" pitchFamily="66" charset="0"/>
            </a:endParaRPr>
          </a:p>
          <a:p>
            <a:pPr algn="ctr">
              <a:lnSpc>
                <a:spcPct val="50000"/>
              </a:lnSpc>
              <a:spcBef>
                <a:spcPct val="50000"/>
              </a:spcBef>
              <a:defRPr/>
            </a:pPr>
            <a:r>
              <a:rPr lang="en-US" sz="4800" b="1" dirty="0">
                <a:solidFill>
                  <a:srgbClr val="FFFF00"/>
                </a:solidFill>
                <a:effectLst>
                  <a:outerShdw blurRad="38100" dist="38100" dir="2700000" algn="tl">
                    <a:srgbClr val="000000"/>
                  </a:outerShdw>
                </a:effectLst>
                <a:latin typeface="Papyrus" pitchFamily="66" charset="0"/>
              </a:rPr>
              <a:t>   </a:t>
            </a:r>
            <a:r>
              <a:rPr lang="en-US" sz="4500" b="1" dirty="0">
                <a:solidFill>
                  <a:srgbClr val="FFFFD9"/>
                </a:solidFill>
                <a:effectLst>
                  <a:outerShdw blurRad="38100" dist="38100" dir="2700000" algn="tl">
                    <a:srgbClr val="000000"/>
                  </a:outerShdw>
                </a:effectLst>
                <a:latin typeface="Arial"/>
              </a:rPr>
              <a:t>Dynamical Evolution</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a:p>
            <a:pPr algn="ctr">
              <a:lnSpc>
                <a:spcPct val="50000"/>
              </a:lnSpc>
              <a:spcBef>
                <a:spcPct val="50000"/>
              </a:spcBef>
              <a:defRPr/>
            </a:pPr>
            <a:r>
              <a:rPr lang="en-US" sz="4500" b="1" dirty="0">
                <a:solidFill>
                  <a:srgbClr val="FFFFD9"/>
                </a:solidFill>
                <a:effectLst>
                  <a:outerShdw blurRad="38100" dist="38100" dir="2700000" algn="tl">
                    <a:srgbClr val="000000"/>
                  </a:outerShdw>
                </a:effectLst>
                <a:latin typeface="Arial"/>
              </a:rPr>
              <a:t>FRWL  Universe</a:t>
            </a:r>
          </a:p>
          <a:p>
            <a:pPr algn="ctr">
              <a:lnSpc>
                <a:spcPct val="50000"/>
              </a:lnSpc>
              <a:spcBef>
                <a:spcPct val="50000"/>
              </a:spcBef>
              <a:defRPr/>
            </a:pPr>
            <a:endParaRPr lang="en-US" sz="4500" b="1" dirty="0">
              <a:solidFill>
                <a:srgbClr val="FFFFD9"/>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2459212179"/>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428625" y="4214813"/>
            <a:ext cx="8286750" cy="24288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86019" name="Rectangle 3"/>
          <p:cNvSpPr>
            <a:spLocks noChangeArrowheads="1"/>
          </p:cNvSpPr>
          <p:nvPr/>
        </p:nvSpPr>
        <p:spPr bwMode="auto">
          <a:xfrm>
            <a:off x="428625" y="1857375"/>
            <a:ext cx="8286750" cy="1571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0" y="-142900"/>
            <a:ext cx="10117138" cy="1371600"/>
          </a:xfrm>
        </p:spPr>
        <p:txBody>
          <a:bodyPr/>
          <a:lstStyle/>
          <a:p>
            <a:pPr eaLnBrk="1" fontAlgn="auto" hangingPunct="1">
              <a:spcAft>
                <a:spcPts val="0"/>
              </a:spcAft>
              <a:defRPr/>
            </a:pPr>
            <a:r>
              <a:rPr sz="3600" b="1">
                <a:solidFill>
                  <a:schemeClr val="tx1"/>
                </a:solidFill>
              </a:rPr>
              <a:t>                         </a:t>
            </a:r>
            <a:r>
              <a:rPr sz="3700" b="1">
                <a:solidFill>
                  <a:schemeClr val="tx1"/>
                </a:solidFill>
              </a:rPr>
              <a:t>General Solution </a:t>
            </a:r>
            <a:br>
              <a:rPr sz="3700" b="1">
                <a:solidFill>
                  <a:schemeClr val="tx1"/>
                </a:solidFill>
              </a:rPr>
            </a:br>
            <a:r>
              <a:rPr sz="3700" b="1">
                <a:solidFill>
                  <a:schemeClr val="tx1"/>
                </a:solidFill>
              </a:rPr>
              <a:t>                 Expanding FRW Universe</a:t>
            </a:r>
          </a:p>
        </p:txBody>
      </p:sp>
      <p:sp>
        <p:nvSpPr>
          <p:cNvPr id="6" name="TextBox 5"/>
          <p:cNvSpPr txBox="1"/>
          <p:nvPr/>
        </p:nvSpPr>
        <p:spPr>
          <a:xfrm>
            <a:off x="428625" y="1357313"/>
            <a:ext cx="7786688" cy="430212"/>
          </a:xfrm>
          <a:prstGeom prst="rect">
            <a:avLst/>
          </a:prstGeom>
          <a:noFill/>
        </p:spPr>
        <p:txBody>
          <a:bodyPr>
            <a:spAutoFit/>
          </a:bodyPr>
          <a:lstStyle/>
          <a:p>
            <a:pPr>
              <a:defRPr/>
            </a:pPr>
            <a:r>
              <a:rPr lang="en-US" sz="2200" b="1" dirty="0">
                <a:solidFill>
                  <a:prstClr val="white"/>
                </a:solidFill>
                <a:latin typeface="Constantia"/>
              </a:rPr>
              <a:t>From the FRW equations:  </a:t>
            </a:r>
            <a:endParaRPr lang="en-US" b="1" dirty="0">
              <a:solidFill>
                <a:prstClr val="white"/>
              </a:solidFill>
              <a:latin typeface="Constantia"/>
            </a:endParaRPr>
          </a:p>
        </p:txBody>
      </p:sp>
      <p:graphicFrame>
        <p:nvGraphicFramePr>
          <p:cNvPr id="27650" name="Object 3"/>
          <p:cNvGraphicFramePr>
            <a:graphicFrameLocks noChangeAspect="1"/>
          </p:cNvGraphicFramePr>
          <p:nvPr/>
        </p:nvGraphicFramePr>
        <p:xfrm>
          <a:off x="857250" y="1928813"/>
          <a:ext cx="7181850" cy="1412875"/>
        </p:xfrm>
        <a:graphic>
          <a:graphicData uri="http://schemas.openxmlformats.org/presentationml/2006/ole">
            <mc:AlternateContent xmlns:mc="http://schemas.openxmlformats.org/markup-compatibility/2006">
              <mc:Choice xmlns:v="urn:schemas-microsoft-com:vml" Requires="v">
                <p:oleObj spid="_x0000_s164058" name="Equation" r:id="rId3" imgW="2323800" imgH="457200" progId="Equation.DSMT4">
                  <p:embed/>
                </p:oleObj>
              </mc:Choice>
              <mc:Fallback>
                <p:oleObj name="Equation" r:id="rId3" imgW="23238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928813"/>
                        <a:ext cx="718185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1" name="Object 4"/>
          <p:cNvGraphicFramePr>
            <a:graphicFrameLocks noChangeAspect="1"/>
          </p:cNvGraphicFramePr>
          <p:nvPr/>
        </p:nvGraphicFramePr>
        <p:xfrm>
          <a:off x="714375" y="4429125"/>
          <a:ext cx="7805738" cy="2047875"/>
        </p:xfrm>
        <a:graphic>
          <a:graphicData uri="http://schemas.openxmlformats.org/presentationml/2006/ole">
            <mc:AlternateContent xmlns:mc="http://schemas.openxmlformats.org/markup-compatibility/2006">
              <mc:Choice xmlns:v="urn:schemas-microsoft-com:vml" Requires="v">
                <p:oleObj spid="_x0000_s164059" name="Equation" r:id="rId5" imgW="2616120" imgH="685800" progId="Equation.DSMT4">
                  <p:embed/>
                </p:oleObj>
              </mc:Choice>
              <mc:Fallback>
                <p:oleObj name="Equation" r:id="rId5" imgW="2616120" imgH="685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429125"/>
                        <a:ext cx="7805738"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Down Arrow 8"/>
          <p:cNvSpPr/>
          <p:nvPr/>
        </p:nvSpPr>
        <p:spPr>
          <a:xfrm>
            <a:off x="4000500" y="3500438"/>
            <a:ext cx="857250" cy="642937"/>
          </a:xfrm>
          <a:prstGeom prst="downArrow">
            <a:avLst/>
          </a:prstGeom>
          <a:solidFill>
            <a:schemeClr val="bg1">
              <a:lumMod val="50000"/>
              <a:lumOff val="50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27652" name="Object 5"/>
          <p:cNvGraphicFramePr>
            <a:graphicFrameLocks noChangeAspect="1"/>
          </p:cNvGraphicFramePr>
          <p:nvPr/>
        </p:nvGraphicFramePr>
        <p:xfrm>
          <a:off x="5072063" y="3500438"/>
          <a:ext cx="792162" cy="577850"/>
        </p:xfrm>
        <a:graphic>
          <a:graphicData uri="http://schemas.openxmlformats.org/presentationml/2006/ole">
            <mc:AlternateContent xmlns:mc="http://schemas.openxmlformats.org/markup-compatibility/2006">
              <mc:Choice xmlns:v="urn:schemas-microsoft-com:vml" Requires="v">
                <p:oleObj spid="_x0000_s164060" name="Equation" r:id="rId7" imgW="279360" imgH="203040" progId="Equation.DSMT4">
                  <p:embed/>
                </p:oleObj>
              </mc:Choice>
              <mc:Fallback>
                <p:oleObj name="Equation" r:id="rId7" imgW="2793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3" y="3500438"/>
                        <a:ext cx="792162"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p:nvPr/>
        </p:nvSpPr>
        <p:spPr>
          <a:xfrm>
            <a:off x="6000750" y="3500438"/>
            <a:ext cx="2643188" cy="646112"/>
          </a:xfrm>
          <a:prstGeom prst="rect">
            <a:avLst/>
          </a:prstGeom>
          <a:noFill/>
        </p:spPr>
        <p:txBody>
          <a:bodyPr>
            <a:spAutoFit/>
          </a:bodyPr>
          <a:lstStyle/>
          <a:p>
            <a:pPr>
              <a:defRPr/>
            </a:pPr>
            <a:r>
              <a:rPr lang="en-US" dirty="0">
                <a:solidFill>
                  <a:prstClr val="white"/>
                </a:solidFill>
                <a:latin typeface="Constantia"/>
              </a:rPr>
              <a:t>Expansion history Universe</a:t>
            </a:r>
          </a:p>
        </p:txBody>
      </p:sp>
    </p:spTree>
    <p:extLst>
      <p:ext uri="{BB962C8B-B14F-4D97-AF65-F5344CB8AC3E}">
        <p14:creationId xmlns:p14="http://schemas.microsoft.com/office/powerpoint/2010/main" val="3425604577"/>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3"/>
          <p:cNvSpPr>
            <a:spLocks noChangeArrowheads="1"/>
          </p:cNvSpPr>
          <p:nvPr/>
        </p:nvSpPr>
        <p:spPr bwMode="auto">
          <a:xfrm>
            <a:off x="142875" y="2000250"/>
            <a:ext cx="8856663" cy="1143000"/>
          </a:xfrm>
          <a:prstGeom prst="rect">
            <a:avLst/>
          </a:prstGeom>
          <a:solidFill>
            <a:srgbClr val="000080"/>
          </a:solidFill>
          <a:ln w="38100" algn="ctr">
            <a:solidFill>
              <a:srgbClr val="FFFF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18787" name="Rectangle 3"/>
          <p:cNvSpPr>
            <a:spLocks noChangeArrowheads="1"/>
          </p:cNvSpPr>
          <p:nvPr/>
        </p:nvSpPr>
        <p:spPr bwMode="auto">
          <a:xfrm>
            <a:off x="107950" y="3929063"/>
            <a:ext cx="8856663" cy="2163762"/>
          </a:xfrm>
          <a:prstGeom prst="rect">
            <a:avLst/>
          </a:prstGeom>
          <a:solidFill>
            <a:srgbClr val="000080"/>
          </a:solidFill>
          <a:ln w="38100" algn="ctr">
            <a:solidFill>
              <a:srgbClr val="FFFF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prstClr val="white"/>
              </a:solidFill>
            </a:endParaRPr>
          </a:p>
        </p:txBody>
      </p:sp>
      <p:sp>
        <p:nvSpPr>
          <p:cNvPr id="1069060" name="Rectangle 4"/>
          <p:cNvSpPr>
            <a:spLocks noGrp="1" noChangeArrowheads="1"/>
          </p:cNvSpPr>
          <p:nvPr>
            <p:ph type="title" idx="4294967295"/>
          </p:nvPr>
        </p:nvSpPr>
        <p:spPr>
          <a:xfrm>
            <a:off x="285720" y="-142900"/>
            <a:ext cx="9036050" cy="1268412"/>
          </a:xfrm>
        </p:spPr>
        <p:txBody>
          <a:bodyPr/>
          <a:lstStyle/>
          <a:p>
            <a:pPr eaLnBrk="1" fontAlgn="auto" hangingPunct="1">
              <a:spcAft>
                <a:spcPts val="0"/>
              </a:spcAft>
              <a:defRPr/>
            </a:pPr>
            <a:r>
              <a:rPr sz="5500" b="1">
                <a:solidFill>
                  <a:schemeClr val="tx1"/>
                </a:solidFill>
                <a:effectLst>
                  <a:outerShdw blurRad="38100" dist="38100" dir="2700000" algn="tl">
                    <a:srgbClr val="000000"/>
                  </a:outerShdw>
                </a:effectLst>
              </a:rPr>
              <a:t> Geometry of the Universe</a:t>
            </a:r>
          </a:p>
        </p:txBody>
      </p:sp>
      <p:sp>
        <p:nvSpPr>
          <p:cNvPr id="1069061" name="Text Box 5"/>
          <p:cNvSpPr txBox="1">
            <a:spLocks noChangeArrowheads="1"/>
          </p:cNvSpPr>
          <p:nvPr/>
        </p:nvSpPr>
        <p:spPr bwMode="auto">
          <a:xfrm>
            <a:off x="6516688" y="6021388"/>
            <a:ext cx="2447925" cy="755650"/>
          </a:xfrm>
          <a:prstGeom prst="rect">
            <a:avLst/>
          </a:prstGeom>
          <a:noFill/>
          <a:ln w="9525" algn="ctr">
            <a:noFill/>
            <a:miter lim="800000"/>
            <a:headEnd/>
            <a:tailEnd/>
          </a:ln>
        </p:spPr>
        <p:txBody>
          <a:bodyPr>
            <a:spAutoFit/>
          </a:bodyPr>
          <a:lstStyle/>
          <a:p>
            <a:pPr eaLnBrk="0" hangingPunct="0">
              <a:lnSpc>
                <a:spcPct val="50000"/>
              </a:lnSpc>
              <a:spcBef>
                <a:spcPct val="50000"/>
              </a:spcBef>
              <a:defRPr/>
            </a:pPr>
            <a:r>
              <a:rPr lang="en-US" sz="1200" dirty="0">
                <a:solidFill>
                  <a:srgbClr val="FEFAC9"/>
                </a:solidFill>
                <a:latin typeface="Tahoma" pitchFamily="34" charset="0"/>
              </a:rPr>
              <a:t> </a:t>
            </a:r>
          </a:p>
          <a:p>
            <a:pPr eaLnBrk="0" hangingPunct="0">
              <a:lnSpc>
                <a:spcPct val="50000"/>
              </a:lnSpc>
              <a:spcBef>
                <a:spcPct val="50000"/>
              </a:spcBef>
              <a:defRPr/>
            </a:pPr>
            <a:r>
              <a:rPr lang="en-US" sz="1200" dirty="0">
                <a:solidFill>
                  <a:prstClr val="white"/>
                </a:solidFill>
                <a:latin typeface="Constantia"/>
              </a:rPr>
              <a:t> uniform=</a:t>
            </a:r>
          </a:p>
          <a:p>
            <a:pPr eaLnBrk="0" hangingPunct="0">
              <a:lnSpc>
                <a:spcPct val="50000"/>
              </a:lnSpc>
              <a:spcBef>
                <a:spcPct val="50000"/>
              </a:spcBef>
              <a:defRPr/>
            </a:pPr>
            <a:r>
              <a:rPr lang="en-US" sz="1200" dirty="0">
                <a:solidFill>
                  <a:prstClr val="white"/>
                </a:solidFill>
                <a:latin typeface="Constantia"/>
              </a:rPr>
              <a:t> homogeneous &amp; isotropic</a:t>
            </a:r>
          </a:p>
          <a:p>
            <a:pPr eaLnBrk="0" hangingPunct="0">
              <a:lnSpc>
                <a:spcPct val="50000"/>
              </a:lnSpc>
              <a:spcBef>
                <a:spcPct val="50000"/>
              </a:spcBef>
              <a:defRPr/>
            </a:pPr>
            <a:r>
              <a:rPr lang="en-US" sz="1200" dirty="0">
                <a:solidFill>
                  <a:prstClr val="white"/>
                </a:solidFill>
                <a:latin typeface="Constantia"/>
              </a:rPr>
              <a:t> (cosmological principle)</a:t>
            </a:r>
          </a:p>
        </p:txBody>
      </p:sp>
      <p:sp>
        <p:nvSpPr>
          <p:cNvPr id="1069062" name="Text Box 6"/>
          <p:cNvSpPr txBox="1">
            <a:spLocks noChangeArrowheads="1"/>
          </p:cNvSpPr>
          <p:nvPr/>
        </p:nvSpPr>
        <p:spPr bwMode="auto">
          <a:xfrm>
            <a:off x="214313" y="2000250"/>
            <a:ext cx="8604250" cy="3878263"/>
          </a:xfrm>
          <a:prstGeom prst="rect">
            <a:avLst/>
          </a:prstGeom>
          <a:noFill/>
          <a:ln w="9525" algn="ctr">
            <a:noFill/>
            <a:miter lim="800000"/>
            <a:headEnd/>
            <a:tailEnd/>
          </a:ln>
          <a:effectLst/>
        </p:spPr>
        <p:txBody>
          <a:bodyPr>
            <a:spAutoFit/>
          </a:bodyPr>
          <a:lstStyle/>
          <a:p>
            <a:pPr algn="ctr" eaLnBrk="0" hangingPunct="0">
              <a:spcBef>
                <a:spcPct val="50000"/>
              </a:spcBef>
              <a:defRPr/>
            </a:pPr>
            <a:r>
              <a:rPr lang="en-US" sz="2400" b="1" dirty="0">
                <a:solidFill>
                  <a:srgbClr val="FEFAC9">
                    <a:lumMod val="50000"/>
                  </a:srgbClr>
                </a:solidFill>
                <a:effectLst>
                  <a:outerShdw blurRad="38100" dist="38100" dir="2700000" algn="tl">
                    <a:srgbClr val="000000"/>
                  </a:outerShdw>
                </a:effectLst>
                <a:latin typeface="Constantia"/>
              </a:rPr>
              <a:t>Fundamental Tenet </a:t>
            </a:r>
          </a:p>
          <a:p>
            <a:pPr algn="ctr" eaLnBrk="0" hangingPunct="0">
              <a:spcBef>
                <a:spcPct val="50000"/>
              </a:spcBef>
              <a:defRPr/>
            </a:pPr>
            <a:r>
              <a:rPr lang="en-US" sz="2400" b="1" dirty="0">
                <a:solidFill>
                  <a:srgbClr val="FEFAC9">
                    <a:lumMod val="50000"/>
                  </a:srgbClr>
                </a:solidFill>
                <a:effectLst>
                  <a:outerShdw blurRad="38100" dist="38100" dir="2700000" algn="tl">
                    <a:srgbClr val="000000"/>
                  </a:outerShdw>
                </a:effectLst>
                <a:latin typeface="Constantia"/>
              </a:rPr>
              <a:t>of (Non-Euclidian = Riemannian) Geometry</a:t>
            </a:r>
            <a:r>
              <a:rPr lang="en-US" sz="2400" b="1" dirty="0">
                <a:solidFill>
                  <a:srgbClr val="FEFAC9">
                    <a:lumMod val="50000"/>
                  </a:srgbClr>
                </a:solidFill>
                <a:latin typeface="Constantia"/>
              </a:rPr>
              <a:t> </a:t>
            </a:r>
          </a:p>
          <a:p>
            <a:pPr algn="ctr" eaLnBrk="0" hangingPunct="0">
              <a:spcBef>
                <a:spcPct val="50000"/>
              </a:spcBef>
              <a:defRPr/>
            </a:pPr>
            <a:endParaRPr lang="en-US" sz="2000" b="1" dirty="0">
              <a:solidFill>
                <a:prstClr val="white"/>
              </a:solidFill>
              <a:latin typeface="Constantia"/>
            </a:endParaRPr>
          </a:p>
          <a:p>
            <a:pPr algn="ctr" eaLnBrk="0" hangingPunct="0">
              <a:spcBef>
                <a:spcPct val="50000"/>
              </a:spcBef>
              <a:defRPr/>
            </a:pPr>
            <a:endParaRPr lang="en-US" sz="2000" b="1" dirty="0">
              <a:solidFill>
                <a:prstClr val="white"/>
              </a:solidFill>
              <a:latin typeface="Constantia"/>
            </a:endParaRPr>
          </a:p>
          <a:p>
            <a:pPr eaLnBrk="0" hangingPunct="0">
              <a:spcBef>
                <a:spcPct val="50000"/>
              </a:spcBef>
              <a:defRPr/>
            </a:pPr>
            <a:r>
              <a:rPr lang="en-US" sz="2000" b="1" dirty="0">
                <a:solidFill>
                  <a:srgbClr val="FFFF00"/>
                </a:solidFill>
                <a:latin typeface="Papyrus" pitchFamily="66" charset="0"/>
              </a:rPr>
              <a:t>            </a:t>
            </a:r>
            <a:r>
              <a:rPr lang="en-US" sz="2400" b="1" dirty="0">
                <a:solidFill>
                  <a:srgbClr val="FEFAC9">
                    <a:lumMod val="50000"/>
                  </a:srgbClr>
                </a:solidFill>
                <a:latin typeface="Constantia"/>
              </a:rPr>
              <a:t>There exist no more than THREE uniform spaces: </a:t>
            </a:r>
          </a:p>
          <a:p>
            <a:pPr eaLnBrk="0" hangingPunct="0">
              <a:spcBef>
                <a:spcPct val="50000"/>
              </a:spcBef>
              <a:defRPr/>
            </a:pPr>
            <a:r>
              <a:rPr lang="en-US" sz="2000" dirty="0">
                <a:solidFill>
                  <a:prstClr val="white"/>
                </a:solidFill>
                <a:latin typeface="Constantia"/>
              </a:rPr>
              <a:t>          1)       Euclidian (flat) Geometry                 </a:t>
            </a:r>
            <a:r>
              <a:rPr lang="en-US" sz="2000" dirty="0" err="1">
                <a:solidFill>
                  <a:prstClr val="white"/>
                </a:solidFill>
                <a:latin typeface="Constantia"/>
              </a:rPr>
              <a:t>Euclides</a:t>
            </a:r>
            <a:endParaRPr lang="en-US" sz="2000" dirty="0">
              <a:solidFill>
                <a:prstClr val="white"/>
              </a:solidFill>
              <a:latin typeface="Constantia"/>
            </a:endParaRPr>
          </a:p>
          <a:p>
            <a:pPr eaLnBrk="0" hangingPunct="0">
              <a:spcBef>
                <a:spcPct val="50000"/>
              </a:spcBef>
              <a:defRPr/>
            </a:pPr>
            <a:r>
              <a:rPr lang="en-US" sz="2000" dirty="0">
                <a:solidFill>
                  <a:prstClr val="white"/>
                </a:solidFill>
                <a:latin typeface="Constantia"/>
              </a:rPr>
              <a:t>          2)       Hyperbolic Geometry                        </a:t>
            </a:r>
            <a:r>
              <a:rPr lang="en-US" sz="2000" dirty="0" err="1">
                <a:solidFill>
                  <a:prstClr val="white"/>
                </a:solidFill>
                <a:latin typeface="Constantia"/>
              </a:rPr>
              <a:t>Gauß</a:t>
            </a:r>
            <a:r>
              <a:rPr lang="en-US" sz="2000" dirty="0">
                <a:solidFill>
                  <a:prstClr val="white"/>
                </a:solidFill>
                <a:latin typeface="Constantia"/>
              </a:rPr>
              <a:t>, Lobachevski, </a:t>
            </a:r>
            <a:r>
              <a:rPr lang="en-US" sz="2000" dirty="0" err="1">
                <a:solidFill>
                  <a:prstClr val="white"/>
                </a:solidFill>
                <a:latin typeface="Constantia"/>
              </a:rPr>
              <a:t>Bolyai</a:t>
            </a:r>
            <a:endParaRPr lang="en-US" sz="2000" dirty="0">
              <a:solidFill>
                <a:prstClr val="white"/>
              </a:solidFill>
              <a:latin typeface="Constantia"/>
            </a:endParaRPr>
          </a:p>
          <a:p>
            <a:pPr eaLnBrk="0" hangingPunct="0">
              <a:spcBef>
                <a:spcPct val="50000"/>
              </a:spcBef>
              <a:defRPr/>
            </a:pPr>
            <a:r>
              <a:rPr lang="en-US" sz="2000" dirty="0">
                <a:solidFill>
                  <a:prstClr val="white"/>
                </a:solidFill>
                <a:latin typeface="Constantia"/>
              </a:rPr>
              <a:t>          3)       Spherical Geometry                           Riemann</a:t>
            </a:r>
          </a:p>
        </p:txBody>
      </p:sp>
    </p:spTree>
    <p:extLst>
      <p:ext uri="{BB962C8B-B14F-4D97-AF65-F5344CB8AC3E}">
        <p14:creationId xmlns:p14="http://schemas.microsoft.com/office/powerpoint/2010/main" val="1240071124"/>
      </p:ext>
    </p:extLst>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1142976" y="-357214"/>
            <a:ext cx="8902692" cy="1371600"/>
          </a:xfrm>
        </p:spPr>
        <p:txBody>
          <a:bodyPr/>
          <a:lstStyle/>
          <a:p>
            <a:pPr eaLnBrk="1" fontAlgn="auto" hangingPunct="1">
              <a:spcAft>
                <a:spcPts val="0"/>
              </a:spcAft>
              <a:defRPr/>
            </a:pPr>
            <a:r>
              <a:rPr sz="6000" b="1">
                <a:solidFill>
                  <a:schemeClr val="bg1">
                    <a:lumMod val="85000"/>
                    <a:lumOff val="15000"/>
                  </a:schemeClr>
                </a:solidFill>
              </a:rPr>
              <a:t>Age of the Universe</a:t>
            </a:r>
          </a:p>
        </p:txBody>
      </p:sp>
      <p:sp>
        <p:nvSpPr>
          <p:cNvPr id="6" name="TextBox 5"/>
          <p:cNvSpPr txBox="1"/>
          <p:nvPr/>
        </p:nvSpPr>
        <p:spPr>
          <a:xfrm>
            <a:off x="428625" y="1214438"/>
            <a:ext cx="8429625" cy="2124075"/>
          </a:xfrm>
          <a:prstGeom prst="rect">
            <a:avLst/>
          </a:prstGeom>
          <a:noFill/>
        </p:spPr>
        <p:txBody>
          <a:bodyPr>
            <a:spAutoFit/>
          </a:bodyPr>
          <a:lstStyle/>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pic>
        <p:nvPicPr>
          <p:cNvPr id="28683" name="Picture 4" descr="frw.thaexp.5.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71563"/>
            <a:ext cx="473710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4" name="Object 5"/>
          <p:cNvGraphicFramePr>
            <a:graphicFrameLocks noChangeAspect="1"/>
          </p:cNvGraphicFramePr>
          <p:nvPr/>
        </p:nvGraphicFramePr>
        <p:xfrm>
          <a:off x="1071563" y="1357313"/>
          <a:ext cx="714375" cy="331787"/>
        </p:xfrm>
        <a:graphic>
          <a:graphicData uri="http://schemas.openxmlformats.org/presentationml/2006/ole">
            <mc:AlternateContent xmlns:mc="http://schemas.openxmlformats.org/markup-compatibility/2006">
              <mc:Choice xmlns:v="urn:schemas-microsoft-com:vml" Requires="v">
                <p:oleObj spid="_x0000_s165298" name="Equation" r:id="rId4" imgW="355320" imgH="164880" progId="Equation.DSMT4">
                  <p:embed/>
                </p:oleObj>
              </mc:Choice>
              <mc:Fallback>
                <p:oleObj name="Equation" r:id="rId4" imgW="35532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1357313"/>
                        <a:ext cx="714375"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4"/>
          <p:cNvGraphicFramePr>
            <a:graphicFrameLocks noChangeAspect="1"/>
          </p:cNvGraphicFramePr>
          <p:nvPr/>
        </p:nvGraphicFramePr>
        <p:xfrm>
          <a:off x="1130300" y="4000500"/>
          <a:ext cx="739775" cy="331788"/>
        </p:xfrm>
        <a:graphic>
          <a:graphicData uri="http://schemas.openxmlformats.org/presentationml/2006/ole">
            <mc:AlternateContent xmlns:mc="http://schemas.openxmlformats.org/markup-compatibility/2006">
              <mc:Choice xmlns:v="urn:schemas-microsoft-com:vml" Requires="v">
                <p:oleObj spid="_x0000_s165299" name="Equation" r:id="rId6" imgW="368280" imgH="164880" progId="Equation.DSMT4">
                  <p:embed/>
                </p:oleObj>
              </mc:Choice>
              <mc:Fallback>
                <p:oleObj name="Equation" r:id="rId6" imgW="3682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4000500"/>
                        <a:ext cx="7397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3429000" y="2928938"/>
          <a:ext cx="722313" cy="596900"/>
        </p:xfrm>
        <a:graphic>
          <a:graphicData uri="http://schemas.openxmlformats.org/presentationml/2006/ole">
            <mc:AlternateContent xmlns:mc="http://schemas.openxmlformats.org/markup-compatibility/2006">
              <mc:Choice xmlns:v="urn:schemas-microsoft-com:vml" Requires="v">
                <p:oleObj spid="_x0000_s165300" name="Equation" r:id="rId8" imgW="571320" imgH="431640" progId="Equation.DSMT4">
                  <p:embed/>
                </p:oleObj>
              </mc:Choice>
              <mc:Fallback>
                <p:oleObj name="Equation" r:id="rId8" imgW="57132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928938"/>
                        <a:ext cx="72231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8"/>
          <p:cNvGraphicFramePr>
            <a:graphicFrameLocks noChangeAspect="1"/>
          </p:cNvGraphicFramePr>
          <p:nvPr/>
        </p:nvGraphicFramePr>
        <p:xfrm>
          <a:off x="3857625" y="5429250"/>
          <a:ext cx="722313" cy="596900"/>
        </p:xfrm>
        <a:graphic>
          <a:graphicData uri="http://schemas.openxmlformats.org/presentationml/2006/ole">
            <mc:AlternateContent xmlns:mc="http://schemas.openxmlformats.org/markup-compatibility/2006">
              <mc:Choice xmlns:v="urn:schemas-microsoft-com:vml" Requires="v">
                <p:oleObj spid="_x0000_s165301" name="Equation" r:id="rId10" imgW="571320" imgH="431640" progId="Equation.DSMT4">
                  <p:embed/>
                </p:oleObj>
              </mc:Choice>
              <mc:Fallback>
                <p:oleObj name="Equation" r:id="rId10" imgW="57132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5" y="5429250"/>
                        <a:ext cx="722313"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 name="Straight Arrow Connector 14"/>
          <p:cNvCxnSpPr/>
          <p:nvPr/>
        </p:nvCxnSpPr>
        <p:spPr>
          <a:xfrm rot="5400000">
            <a:off x="3071813" y="3286125"/>
            <a:ext cx="285750" cy="285750"/>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571875" y="5786438"/>
            <a:ext cx="285750" cy="285750"/>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8" name="Object 9"/>
          <p:cNvGraphicFramePr>
            <a:graphicFrameLocks noChangeAspect="1"/>
          </p:cNvGraphicFramePr>
          <p:nvPr/>
        </p:nvGraphicFramePr>
        <p:xfrm>
          <a:off x="1071563" y="2643188"/>
          <a:ext cx="609600" cy="596900"/>
        </p:xfrm>
        <a:graphic>
          <a:graphicData uri="http://schemas.openxmlformats.org/presentationml/2006/ole">
            <mc:AlternateContent xmlns:mc="http://schemas.openxmlformats.org/markup-compatibility/2006">
              <mc:Choice xmlns:v="urn:schemas-microsoft-com:vml" Requires="v">
                <p:oleObj spid="_x0000_s165302" name="Equation" r:id="rId12" imgW="482400" imgH="431640" progId="Equation.DSMT4">
                  <p:embed/>
                </p:oleObj>
              </mc:Choice>
              <mc:Fallback>
                <p:oleObj name="Equation" r:id="rId12" imgW="48240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1563" y="2643188"/>
                        <a:ext cx="609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 name="Straight Arrow Connector 18"/>
          <p:cNvCxnSpPr/>
          <p:nvPr/>
        </p:nvCxnSpPr>
        <p:spPr>
          <a:xfrm rot="5400000">
            <a:off x="1105694" y="3393282"/>
            <a:ext cx="358775" cy="1587"/>
          </a:xfrm>
          <a:prstGeom prst="straightConnector1">
            <a:avLst/>
          </a:prstGeom>
          <a:ln w="38100">
            <a:solidFill>
              <a:schemeClr val="bg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679" name="Object 10"/>
          <p:cNvGraphicFramePr>
            <a:graphicFrameLocks noChangeAspect="1"/>
          </p:cNvGraphicFramePr>
          <p:nvPr/>
        </p:nvGraphicFramePr>
        <p:xfrm>
          <a:off x="5143500" y="2214563"/>
          <a:ext cx="3798888" cy="1071562"/>
        </p:xfrm>
        <a:graphic>
          <a:graphicData uri="http://schemas.openxmlformats.org/presentationml/2006/ole">
            <mc:AlternateContent xmlns:mc="http://schemas.openxmlformats.org/markup-compatibility/2006">
              <mc:Choice xmlns:v="urn:schemas-microsoft-com:vml" Requires="v">
                <p:oleObj spid="_x0000_s165303" name="Equation" r:id="rId14" imgW="2387520" imgH="672840" progId="Equation.DSMT4">
                  <p:embed/>
                </p:oleObj>
              </mc:Choice>
              <mc:Fallback>
                <p:oleObj name="Equation" r:id="rId14" imgW="2387520" imgH="6728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3500" y="2214563"/>
                        <a:ext cx="3798888"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Box 21"/>
          <p:cNvSpPr txBox="1"/>
          <p:nvPr/>
        </p:nvSpPr>
        <p:spPr>
          <a:xfrm>
            <a:off x="1857375" y="1428750"/>
            <a:ext cx="2071688" cy="276225"/>
          </a:xfrm>
          <a:prstGeom prst="rect">
            <a:avLst/>
          </a:prstGeom>
          <a:noFill/>
        </p:spPr>
        <p:txBody>
          <a:bodyPr>
            <a:spAutoFit/>
          </a:bodyPr>
          <a:lstStyle/>
          <a:p>
            <a:pPr>
              <a:defRPr/>
            </a:pPr>
            <a:r>
              <a:rPr lang="en-US" sz="1200" dirty="0">
                <a:solidFill>
                  <a:prstClr val="black">
                    <a:lumMod val="85000"/>
                    <a:lumOff val="15000"/>
                  </a:prstClr>
                </a:solidFill>
                <a:latin typeface="Constantia"/>
              </a:rPr>
              <a:t>Matter-dominated</a:t>
            </a:r>
          </a:p>
        </p:txBody>
      </p:sp>
      <p:sp>
        <p:nvSpPr>
          <p:cNvPr id="23" name="TextBox 22"/>
          <p:cNvSpPr txBox="1"/>
          <p:nvPr/>
        </p:nvSpPr>
        <p:spPr>
          <a:xfrm>
            <a:off x="1928813" y="4071938"/>
            <a:ext cx="2071687" cy="276225"/>
          </a:xfrm>
          <a:prstGeom prst="rect">
            <a:avLst/>
          </a:prstGeom>
          <a:noFill/>
        </p:spPr>
        <p:txBody>
          <a:bodyPr>
            <a:spAutoFit/>
          </a:bodyPr>
          <a:lstStyle/>
          <a:p>
            <a:pPr>
              <a:defRPr/>
            </a:pPr>
            <a:r>
              <a:rPr lang="en-US" sz="1200" dirty="0">
                <a:solidFill>
                  <a:prstClr val="black">
                    <a:lumMod val="85000"/>
                    <a:lumOff val="15000"/>
                  </a:prstClr>
                </a:solidFill>
                <a:latin typeface="Constantia"/>
              </a:rPr>
              <a:t>Matter-dominated</a:t>
            </a:r>
          </a:p>
        </p:txBody>
      </p:sp>
      <p:sp>
        <p:nvSpPr>
          <p:cNvPr id="24" name="TextBox 23"/>
          <p:cNvSpPr txBox="1"/>
          <p:nvPr/>
        </p:nvSpPr>
        <p:spPr>
          <a:xfrm>
            <a:off x="928688" y="2428875"/>
            <a:ext cx="1428750" cy="276225"/>
          </a:xfrm>
          <a:prstGeom prst="rect">
            <a:avLst/>
          </a:prstGeom>
          <a:noFill/>
        </p:spPr>
        <p:txBody>
          <a:bodyPr>
            <a:spAutoFit/>
          </a:bodyPr>
          <a:lstStyle/>
          <a:p>
            <a:pPr>
              <a:defRPr/>
            </a:pPr>
            <a:r>
              <a:rPr lang="en-US" sz="1200" dirty="0">
                <a:solidFill>
                  <a:prstClr val="black">
                    <a:lumMod val="85000"/>
                    <a:lumOff val="15000"/>
                  </a:prstClr>
                </a:solidFill>
                <a:latin typeface="Constantia"/>
              </a:rPr>
              <a:t>Hubble time</a:t>
            </a:r>
          </a:p>
        </p:txBody>
      </p:sp>
      <p:sp>
        <p:nvSpPr>
          <p:cNvPr id="25" name="TextBox 24"/>
          <p:cNvSpPr txBox="1"/>
          <p:nvPr/>
        </p:nvSpPr>
        <p:spPr>
          <a:xfrm>
            <a:off x="4857750" y="1285875"/>
            <a:ext cx="3571875" cy="646113"/>
          </a:xfrm>
          <a:prstGeom prst="rect">
            <a:avLst/>
          </a:prstGeom>
          <a:noFill/>
        </p:spPr>
        <p:txBody>
          <a:bodyPr>
            <a:spAutoFit/>
          </a:bodyPr>
          <a:lstStyle/>
          <a:p>
            <a:pPr>
              <a:defRPr/>
            </a:pPr>
            <a:r>
              <a:rPr lang="en-US" dirty="0">
                <a:solidFill>
                  <a:prstClr val="black">
                    <a:lumMod val="85000"/>
                    <a:lumOff val="15000"/>
                  </a:prstClr>
                </a:solidFill>
                <a:latin typeface="Constantia"/>
              </a:rPr>
              <a:t>Age of a FRW universe at </a:t>
            </a:r>
          </a:p>
          <a:p>
            <a:pPr>
              <a:defRPr/>
            </a:pPr>
            <a:r>
              <a:rPr lang="en-US" dirty="0">
                <a:solidFill>
                  <a:prstClr val="black">
                    <a:lumMod val="85000"/>
                    <a:lumOff val="15000"/>
                  </a:prstClr>
                </a:solidFill>
                <a:latin typeface="Constantia"/>
              </a:rPr>
              <a:t>Expansion factor a(t)</a:t>
            </a:r>
          </a:p>
        </p:txBody>
      </p:sp>
      <p:sp>
        <p:nvSpPr>
          <p:cNvPr id="26" name="Rectangle 25"/>
          <p:cNvSpPr/>
          <p:nvPr/>
        </p:nvSpPr>
        <p:spPr>
          <a:xfrm>
            <a:off x="4929188" y="2000250"/>
            <a:ext cx="4071937" cy="1571625"/>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107970086"/>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3"/>
          <p:cNvSpPr>
            <a:spLocks noChangeArrowheads="1"/>
          </p:cNvSpPr>
          <p:nvPr/>
        </p:nvSpPr>
        <p:spPr bwMode="auto">
          <a:xfrm>
            <a:off x="285750" y="2928938"/>
            <a:ext cx="8572500" cy="3714750"/>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0" y="-142900"/>
            <a:ext cx="10117138" cy="1371600"/>
          </a:xfrm>
        </p:spPr>
        <p:txBody>
          <a:bodyPr/>
          <a:lstStyle/>
          <a:p>
            <a:pPr eaLnBrk="1" fontAlgn="auto" hangingPunct="1">
              <a:spcAft>
                <a:spcPts val="0"/>
              </a:spcAft>
              <a:defRPr/>
            </a:pPr>
            <a:r>
              <a:rPr sz="3600" b="1">
                <a:solidFill>
                  <a:schemeClr val="tx1"/>
                </a:solidFill>
              </a:rPr>
              <a:t>                         </a:t>
            </a:r>
            <a:r>
              <a:rPr sz="3700" b="1">
                <a:solidFill>
                  <a:schemeClr val="tx1"/>
                </a:solidFill>
              </a:rPr>
              <a:t>Specific Solutions </a:t>
            </a:r>
            <a:br>
              <a:rPr sz="3700" b="1">
                <a:solidFill>
                  <a:schemeClr val="tx1"/>
                </a:solidFill>
              </a:rPr>
            </a:br>
            <a:r>
              <a:rPr sz="3700" b="1">
                <a:solidFill>
                  <a:schemeClr val="tx1"/>
                </a:solidFill>
              </a:rPr>
              <a:t>                            FRW Universe</a:t>
            </a:r>
          </a:p>
        </p:txBody>
      </p:sp>
      <p:sp>
        <p:nvSpPr>
          <p:cNvPr id="6" name="TextBox 5"/>
          <p:cNvSpPr txBox="1"/>
          <p:nvPr/>
        </p:nvSpPr>
        <p:spPr>
          <a:xfrm>
            <a:off x="428625" y="1500188"/>
            <a:ext cx="8429625" cy="5632450"/>
          </a:xfrm>
          <a:prstGeom prst="rect">
            <a:avLst/>
          </a:prstGeom>
          <a:noFill/>
        </p:spPr>
        <p:txBody>
          <a:bodyPr>
            <a:spAutoFit/>
          </a:bodyPr>
          <a:lstStyle/>
          <a:p>
            <a:pPr>
              <a:defRPr/>
            </a:pPr>
            <a:r>
              <a:rPr lang="en-US" sz="2200" b="1" dirty="0">
                <a:solidFill>
                  <a:prstClr val="white"/>
                </a:solidFill>
                <a:latin typeface="Constantia"/>
              </a:rPr>
              <a:t>While general solutions to the FRW equations is only possible </a:t>
            </a:r>
          </a:p>
          <a:p>
            <a:pPr>
              <a:defRPr/>
            </a:pPr>
            <a:r>
              <a:rPr lang="en-US" sz="2200" b="1" dirty="0">
                <a:solidFill>
                  <a:prstClr val="white"/>
                </a:solidFill>
                <a:latin typeface="Constantia"/>
              </a:rPr>
              <a:t>by numerical integration, analytical solutions may be found for particular classes of cosmologies:</a:t>
            </a: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r>
              <a:rPr lang="en-US" sz="3200" b="1" dirty="0">
                <a:solidFill>
                  <a:prstClr val="black">
                    <a:lumMod val="85000"/>
                    <a:lumOff val="15000"/>
                  </a:prstClr>
                </a:solidFill>
                <a:latin typeface="Constantia"/>
                <a:sym typeface="Mathematica1"/>
              </a:rPr>
              <a:t>Single-component Universes:</a:t>
            </a:r>
          </a:p>
          <a:p>
            <a:pPr>
              <a:defRPr/>
            </a:pPr>
            <a:r>
              <a:rPr lang="en-US" sz="2200" b="1" dirty="0">
                <a:solidFill>
                  <a:prstClr val="white"/>
                </a:solidFill>
                <a:latin typeface="Constantia"/>
                <a:sym typeface="Mathematica1"/>
              </a:rPr>
              <a:t>                  </a:t>
            </a:r>
            <a:r>
              <a:rPr lang="en-US" sz="2200" b="1" dirty="0">
                <a:solidFill>
                  <a:prstClr val="black">
                    <a:lumMod val="85000"/>
                    <a:lumOff val="15000"/>
                  </a:prstClr>
                </a:solidFill>
                <a:latin typeface="Constantia"/>
                <a:sym typeface="Mathematica1"/>
              </a:rPr>
              <a:t>-  empty Universe</a:t>
            </a:r>
          </a:p>
          <a:p>
            <a:pPr>
              <a:defRPr/>
            </a:pPr>
            <a:r>
              <a:rPr lang="en-US" sz="2200" b="1" dirty="0">
                <a:solidFill>
                  <a:prstClr val="black">
                    <a:lumMod val="85000"/>
                    <a:lumOff val="15000"/>
                  </a:prstClr>
                </a:solidFill>
                <a:latin typeface="Constantia"/>
                <a:sym typeface="Mathematica1"/>
              </a:rPr>
              <a:t>                  -  flat Universes,         with only radiation, matter or </a:t>
            </a:r>
          </a:p>
          <a:p>
            <a:pPr>
              <a:defRPr/>
            </a:pPr>
            <a:r>
              <a:rPr lang="en-US" sz="2200" b="1" dirty="0">
                <a:solidFill>
                  <a:prstClr val="black">
                    <a:lumMod val="85000"/>
                    <a:lumOff val="15000"/>
                  </a:prstClr>
                </a:solidFill>
                <a:latin typeface="Constantia"/>
                <a:sym typeface="Mathematica1"/>
              </a:rPr>
              <a:t>                                                           dark energy</a:t>
            </a:r>
          </a:p>
          <a:p>
            <a:pPr>
              <a:defRPr/>
            </a:pPr>
            <a:endParaRPr lang="en-US" sz="2200" b="1" dirty="0">
              <a:solidFill>
                <a:prstClr val="white"/>
              </a:solidFill>
              <a:latin typeface="Constantia"/>
              <a:sym typeface="Mathematica1"/>
            </a:endParaRPr>
          </a:p>
          <a:p>
            <a:pPr>
              <a:defRPr/>
            </a:pPr>
            <a:r>
              <a:rPr lang="en-US" sz="2200" b="1" dirty="0">
                <a:solidFill>
                  <a:prstClr val="white"/>
                </a:solidFill>
                <a:latin typeface="Constantia"/>
                <a:sym typeface="Mathematica1"/>
              </a:rPr>
              <a:t>•  </a:t>
            </a:r>
            <a:r>
              <a:rPr lang="en-US" sz="3200" b="1" dirty="0">
                <a:solidFill>
                  <a:prstClr val="black">
                    <a:lumMod val="85000"/>
                    <a:lumOff val="15000"/>
                  </a:prstClr>
                </a:solidFill>
                <a:latin typeface="Constantia"/>
                <a:sym typeface="Mathematica1"/>
              </a:rPr>
              <a:t>Matter-dominated Universes</a:t>
            </a:r>
          </a:p>
          <a:p>
            <a:pPr>
              <a:buFont typeface="Mathematica1" pitchFamily="2" charset="2"/>
              <a:buChar char="·"/>
              <a:defRPr/>
            </a:pPr>
            <a:endParaRPr lang="en-US" sz="2200" b="1" dirty="0">
              <a:solidFill>
                <a:prstClr val="white"/>
              </a:solidFill>
              <a:latin typeface="Constantia"/>
              <a:sym typeface="Mathematica1"/>
            </a:endParaRPr>
          </a:p>
          <a:p>
            <a:pPr>
              <a:defRPr/>
            </a:pPr>
            <a:r>
              <a:rPr lang="en-US" sz="2200" b="1" dirty="0">
                <a:solidFill>
                  <a:prstClr val="white"/>
                </a:solidFill>
                <a:latin typeface="Constantia"/>
                <a:sym typeface="Mathematica1"/>
              </a:rPr>
              <a:t>•  </a:t>
            </a:r>
            <a:r>
              <a:rPr lang="en-US" sz="3200" b="1" dirty="0" err="1">
                <a:solidFill>
                  <a:prstClr val="black">
                    <a:lumMod val="85000"/>
                    <a:lumOff val="15000"/>
                  </a:prstClr>
                </a:solidFill>
                <a:latin typeface="Constantia"/>
                <a:sym typeface="Mathematica1"/>
              </a:rPr>
              <a:t>Matter+Dark</a:t>
            </a:r>
            <a:r>
              <a:rPr lang="en-US" sz="3200" b="1" dirty="0">
                <a:solidFill>
                  <a:prstClr val="black">
                    <a:lumMod val="85000"/>
                    <a:lumOff val="15000"/>
                  </a:prstClr>
                </a:solidFill>
                <a:latin typeface="Constantia"/>
                <a:sym typeface="Mathematica1"/>
              </a:rPr>
              <a:t> Energy  flat  Universe  </a:t>
            </a:r>
            <a:endParaRPr lang="en-US" sz="3200" b="1" dirty="0">
              <a:solidFill>
                <a:prstClr val="black">
                  <a:lumMod val="85000"/>
                  <a:lumOff val="15000"/>
                </a:prstClr>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spTree>
    <p:extLst>
      <p:ext uri="{BB962C8B-B14F-4D97-AF65-F5344CB8AC3E}">
        <p14:creationId xmlns:p14="http://schemas.microsoft.com/office/powerpoint/2010/main" val="1319804932"/>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81" name="Rectangle 5"/>
          <p:cNvSpPr>
            <a:spLocks noGrp="1" noChangeArrowheads="1"/>
          </p:cNvSpPr>
          <p:nvPr>
            <p:ph type="title" idx="4294967295"/>
          </p:nvPr>
        </p:nvSpPr>
        <p:spPr>
          <a:xfrm>
            <a:off x="-714412" y="-571528"/>
            <a:ext cx="10117138" cy="1371600"/>
          </a:xfrm>
        </p:spPr>
        <p:txBody>
          <a:bodyPr/>
          <a:lstStyle/>
          <a:p>
            <a:pPr eaLnBrk="1" fontAlgn="auto" hangingPunct="1">
              <a:spcAft>
                <a:spcPts val="0"/>
              </a:spcAft>
              <a:defRPr/>
            </a:pPr>
            <a:r>
              <a:rPr sz="3600" b="1">
                <a:solidFill>
                  <a:schemeClr val="tx1"/>
                </a:solidFill>
              </a:rPr>
              <a:t>               </a:t>
            </a:r>
            <a:r>
              <a:rPr sz="4600" b="1">
                <a:solidFill>
                  <a:schemeClr val="bg1">
                    <a:lumMod val="85000"/>
                    <a:lumOff val="15000"/>
                  </a:schemeClr>
                </a:solidFill>
              </a:rPr>
              <a:t>Matter-Dominated  Universes</a:t>
            </a:r>
          </a:p>
        </p:txBody>
      </p:sp>
      <p:sp>
        <p:nvSpPr>
          <p:cNvPr id="6" name="TextBox 5"/>
          <p:cNvSpPr txBox="1"/>
          <p:nvPr/>
        </p:nvSpPr>
        <p:spPr>
          <a:xfrm>
            <a:off x="428625" y="1071563"/>
            <a:ext cx="8429625" cy="3478212"/>
          </a:xfrm>
          <a:prstGeom prst="rect">
            <a:avLst/>
          </a:prstGeom>
          <a:noFill/>
        </p:spPr>
        <p:txBody>
          <a:bodyPr>
            <a:spAutoFit/>
          </a:bodyPr>
          <a:lstStyle/>
          <a:p>
            <a:pPr>
              <a:lnSpc>
                <a:spcPct val="80000"/>
              </a:lnSpc>
              <a:buFont typeface="Mathematica1" pitchFamily="2" charset="2"/>
              <a:buChar char="·"/>
              <a:defRPr/>
            </a:pPr>
            <a:r>
              <a:rPr lang="en-US" sz="2200" b="1" dirty="0">
                <a:solidFill>
                  <a:prstClr val="black">
                    <a:lumMod val="85000"/>
                    <a:lumOff val="15000"/>
                  </a:prstClr>
                </a:solidFill>
                <a:latin typeface="Constantia"/>
              </a:rPr>
              <a:t>  Assume  radiation contribution is negligible:</a:t>
            </a:r>
          </a:p>
          <a:p>
            <a:pPr>
              <a:lnSpc>
                <a:spcPct val="80000"/>
              </a:lnSpc>
              <a:defRPr/>
            </a:pPr>
            <a:r>
              <a:rPr lang="en-US" sz="2200" b="1" dirty="0">
                <a:solidFill>
                  <a:prstClr val="black">
                    <a:lumMod val="85000"/>
                    <a:lumOff val="15000"/>
                  </a:prstClr>
                </a:solidFill>
                <a:latin typeface="Constantia"/>
              </a:rPr>
              <a:t>            </a:t>
            </a:r>
            <a:endParaRPr lang="en-US" sz="2200" b="1" dirty="0">
              <a:solidFill>
                <a:prstClr val="black">
                  <a:lumMod val="85000"/>
                  <a:lumOff val="15000"/>
                </a:prstClr>
              </a:solidFill>
              <a:latin typeface="Constantia"/>
              <a:sym typeface="Mathematica1"/>
            </a:endParaRPr>
          </a:p>
          <a:p>
            <a:pPr>
              <a:lnSpc>
                <a:spcPct val="80000"/>
              </a:lnSpc>
              <a:buFont typeface="Mathematica1" pitchFamily="2" charset="2"/>
              <a:buChar char="·"/>
              <a:defRPr/>
            </a:pPr>
            <a:r>
              <a:rPr lang="en-US" sz="2200" b="1" dirty="0">
                <a:solidFill>
                  <a:prstClr val="black">
                    <a:lumMod val="85000"/>
                    <a:lumOff val="15000"/>
                  </a:prstClr>
                </a:solidFill>
                <a:latin typeface="Constantia"/>
              </a:rPr>
              <a:t>  Zero cosmological constant:</a:t>
            </a:r>
          </a:p>
          <a:p>
            <a:pPr>
              <a:lnSpc>
                <a:spcPct val="80000"/>
              </a:lnSpc>
              <a:buFont typeface="Mathematica1" pitchFamily="2" charset="2"/>
              <a:buChar char="·"/>
              <a:defRPr/>
            </a:pPr>
            <a:endParaRPr lang="en-US" sz="2200" b="1" dirty="0">
              <a:solidFill>
                <a:prstClr val="black">
                  <a:lumMod val="85000"/>
                  <a:lumOff val="15000"/>
                </a:prstClr>
              </a:solidFill>
              <a:latin typeface="Constantia"/>
            </a:endParaRPr>
          </a:p>
          <a:p>
            <a:pPr>
              <a:lnSpc>
                <a:spcPct val="80000"/>
              </a:lnSpc>
              <a:buFont typeface="Mathematica1" pitchFamily="2" charset="2"/>
              <a:buChar char="·"/>
              <a:defRPr/>
            </a:pPr>
            <a:r>
              <a:rPr lang="en-US" sz="2200" b="1" dirty="0">
                <a:solidFill>
                  <a:prstClr val="black">
                    <a:lumMod val="85000"/>
                    <a:lumOff val="15000"/>
                  </a:prstClr>
                </a:solidFill>
                <a:latin typeface="Constantia"/>
              </a:rPr>
              <a:t>  Matter-dominated, including curvature</a:t>
            </a: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graphicFrame>
        <p:nvGraphicFramePr>
          <p:cNvPr id="29698" name="Object 5"/>
          <p:cNvGraphicFramePr>
            <a:graphicFrameLocks noChangeAspect="1"/>
          </p:cNvGraphicFramePr>
          <p:nvPr/>
        </p:nvGraphicFramePr>
        <p:xfrm>
          <a:off x="6786563" y="1214438"/>
          <a:ext cx="2185987" cy="576262"/>
        </p:xfrm>
        <a:graphic>
          <a:graphicData uri="http://schemas.openxmlformats.org/presentationml/2006/ole">
            <mc:AlternateContent xmlns:mc="http://schemas.openxmlformats.org/markup-compatibility/2006">
              <mc:Choice xmlns:v="urn:schemas-microsoft-com:vml" Requires="v">
                <p:oleObj spid="_x0000_s166250" name="Equation" r:id="rId3" imgW="965160" imgH="253800" progId="Equation.DSMT4">
                  <p:embed/>
                </p:oleObj>
              </mc:Choice>
              <mc:Fallback>
                <p:oleObj name="Equation" r:id="rId3" imgW="9651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3" y="1214438"/>
                        <a:ext cx="2185987"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699" name="Object 6"/>
          <p:cNvGraphicFramePr>
            <a:graphicFrameLocks noChangeAspect="1"/>
          </p:cNvGraphicFramePr>
          <p:nvPr/>
        </p:nvGraphicFramePr>
        <p:xfrm>
          <a:off x="7143750" y="1714500"/>
          <a:ext cx="1063625" cy="517525"/>
        </p:xfrm>
        <a:graphic>
          <a:graphicData uri="http://schemas.openxmlformats.org/presentationml/2006/ole">
            <mc:AlternateContent xmlns:mc="http://schemas.openxmlformats.org/markup-compatibility/2006">
              <mc:Choice xmlns:v="urn:schemas-microsoft-com:vml" Requires="v">
                <p:oleObj spid="_x0000_s166251" name="Equation" r:id="rId5" imgW="469800" imgH="228600" progId="Equation.DSMT4">
                  <p:embed/>
                </p:oleObj>
              </mc:Choice>
              <mc:Fallback>
                <p:oleObj name="Equation" r:id="rId5" imgW="469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1714500"/>
                        <a:ext cx="10636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6" name="Picture 9" descr="frwaex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2500313"/>
            <a:ext cx="5043487"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0" name="Object 7"/>
          <p:cNvGraphicFramePr>
            <a:graphicFrameLocks noChangeAspect="1"/>
          </p:cNvGraphicFramePr>
          <p:nvPr/>
        </p:nvGraphicFramePr>
        <p:xfrm>
          <a:off x="6929438" y="4357688"/>
          <a:ext cx="1006475" cy="517525"/>
        </p:xfrm>
        <a:graphic>
          <a:graphicData uri="http://schemas.openxmlformats.org/presentationml/2006/ole">
            <mc:AlternateContent xmlns:mc="http://schemas.openxmlformats.org/markup-compatibility/2006">
              <mc:Choice xmlns:v="urn:schemas-microsoft-com:vml" Requires="v">
                <p:oleObj spid="_x0000_s166252" name="Equation" r:id="rId8" imgW="444240" imgH="228600" progId="Equation.DSMT4">
                  <p:embed/>
                </p:oleObj>
              </mc:Choice>
              <mc:Fallback>
                <p:oleObj name="Equation" r:id="rId8" imgW="4442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9438" y="4357688"/>
                        <a:ext cx="1006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8"/>
          <p:cNvGraphicFramePr>
            <a:graphicFrameLocks noChangeAspect="1"/>
          </p:cNvGraphicFramePr>
          <p:nvPr/>
        </p:nvGraphicFramePr>
        <p:xfrm>
          <a:off x="3286125" y="3071813"/>
          <a:ext cx="1006475" cy="517525"/>
        </p:xfrm>
        <a:graphic>
          <a:graphicData uri="http://schemas.openxmlformats.org/presentationml/2006/ole">
            <mc:AlternateContent xmlns:mc="http://schemas.openxmlformats.org/markup-compatibility/2006">
              <mc:Choice xmlns:v="urn:schemas-microsoft-com:vml" Requires="v">
                <p:oleObj spid="_x0000_s166253" name="Equation" r:id="rId10" imgW="444240" imgH="228600" progId="Equation.DSMT4">
                  <p:embed/>
                </p:oleObj>
              </mc:Choice>
              <mc:Fallback>
                <p:oleObj name="Equation" r:id="rId10" imgW="4442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6125" y="3071813"/>
                        <a:ext cx="1006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a:xfrm>
            <a:off x="3143250" y="3000375"/>
            <a:ext cx="1285875" cy="642938"/>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p:nvPr/>
        </p:nvSpPr>
        <p:spPr>
          <a:xfrm>
            <a:off x="6786563" y="4286250"/>
            <a:ext cx="1285875" cy="642938"/>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15"/>
          <p:cNvSpPr/>
          <p:nvPr/>
        </p:nvSpPr>
        <p:spPr>
          <a:xfrm>
            <a:off x="6786563" y="2714625"/>
            <a:ext cx="1285875" cy="642938"/>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aphicFrame>
        <p:nvGraphicFramePr>
          <p:cNvPr id="29702" name="Object 9"/>
          <p:cNvGraphicFramePr>
            <a:graphicFrameLocks noChangeAspect="1"/>
          </p:cNvGraphicFramePr>
          <p:nvPr/>
        </p:nvGraphicFramePr>
        <p:xfrm>
          <a:off x="6929438" y="2786063"/>
          <a:ext cx="1006475" cy="517525"/>
        </p:xfrm>
        <a:graphic>
          <a:graphicData uri="http://schemas.openxmlformats.org/presentationml/2006/ole">
            <mc:AlternateContent xmlns:mc="http://schemas.openxmlformats.org/markup-compatibility/2006">
              <mc:Choice xmlns:v="urn:schemas-microsoft-com:vml" Requires="v">
                <p:oleObj spid="_x0000_s166254" name="Equation" r:id="rId12" imgW="444240" imgH="228600" progId="Equation.DSMT4">
                  <p:embed/>
                </p:oleObj>
              </mc:Choice>
              <mc:Fallback>
                <p:oleObj name="Equation" r:id="rId12" imgW="4442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29438" y="2786063"/>
                        <a:ext cx="1006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Rectangle 17"/>
          <p:cNvSpPr/>
          <p:nvPr/>
        </p:nvSpPr>
        <p:spPr>
          <a:xfrm>
            <a:off x="6715125" y="1000125"/>
            <a:ext cx="2286000" cy="1428750"/>
          </a:xfrm>
          <a:prstGeom prst="rect">
            <a:avLst/>
          </a:prstGeom>
          <a:no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0" name="Straight Arrow Connector 19"/>
          <p:cNvCxnSpPr>
            <a:stCxn id="13" idx="3"/>
          </p:cNvCxnSpPr>
          <p:nvPr/>
        </p:nvCxnSpPr>
        <p:spPr>
          <a:xfrm>
            <a:off x="4429125" y="3321050"/>
            <a:ext cx="642938" cy="365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5643563" y="4572000"/>
            <a:ext cx="1143000" cy="285750"/>
          </a:xfrm>
          <a:prstGeom prst="straightConnector1">
            <a:avLst/>
          </a:prstGeom>
          <a:ln w="38100">
            <a:solidFill>
              <a:srgbClr val="AF116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6143625" y="3071813"/>
            <a:ext cx="642938" cy="357187"/>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82184"/>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571500" y="3500438"/>
            <a:ext cx="3571875" cy="321468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9" name="Rectangle 3"/>
          <p:cNvSpPr>
            <a:spLocks noChangeArrowheads="1"/>
          </p:cNvSpPr>
          <p:nvPr/>
        </p:nvSpPr>
        <p:spPr bwMode="auto">
          <a:xfrm>
            <a:off x="571500" y="1143000"/>
            <a:ext cx="3571875"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857288" y="-500090"/>
            <a:ext cx="10117138" cy="1371600"/>
          </a:xfrm>
        </p:spPr>
        <p:txBody>
          <a:bodyPr/>
          <a:lstStyle/>
          <a:p>
            <a:pPr eaLnBrk="1" fontAlgn="auto" hangingPunct="1">
              <a:spcAft>
                <a:spcPts val="0"/>
              </a:spcAft>
              <a:defRPr/>
            </a:pPr>
            <a:r>
              <a:rPr sz="3600" b="1">
                <a:solidFill>
                  <a:schemeClr val="tx1"/>
                </a:solidFill>
              </a:rPr>
              <a:t>               </a:t>
            </a:r>
            <a:r>
              <a:rPr sz="4600" b="1">
                <a:solidFill>
                  <a:schemeClr val="tx1"/>
                </a:solidFill>
              </a:rPr>
              <a:t>  Einstein-de Sitter Universe</a:t>
            </a:r>
          </a:p>
        </p:txBody>
      </p:sp>
      <p:sp>
        <p:nvSpPr>
          <p:cNvPr id="6" name="TextBox 5"/>
          <p:cNvSpPr txBox="1"/>
          <p:nvPr/>
        </p:nvSpPr>
        <p:spPr>
          <a:xfrm>
            <a:off x="428625" y="1214438"/>
            <a:ext cx="8429625" cy="2124075"/>
          </a:xfrm>
          <a:prstGeom prst="rect">
            <a:avLst/>
          </a:prstGeom>
          <a:noFill/>
        </p:spPr>
        <p:txBody>
          <a:bodyPr>
            <a:spAutoFit/>
          </a:bodyPr>
          <a:lstStyle/>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graphicFrame>
        <p:nvGraphicFramePr>
          <p:cNvPr id="30722" name="Object 5"/>
          <p:cNvGraphicFramePr>
            <a:graphicFrameLocks noChangeAspect="1"/>
          </p:cNvGraphicFramePr>
          <p:nvPr/>
        </p:nvGraphicFramePr>
        <p:xfrm>
          <a:off x="1071563" y="3786188"/>
          <a:ext cx="2540000" cy="1544637"/>
        </p:xfrm>
        <a:graphic>
          <a:graphicData uri="http://schemas.openxmlformats.org/presentationml/2006/ole">
            <mc:AlternateContent xmlns:mc="http://schemas.openxmlformats.org/markup-compatibility/2006">
              <mc:Choice xmlns:v="urn:schemas-microsoft-com:vml" Requires="v">
                <p:oleObj spid="_x0000_s167274" name="Equation" r:id="rId3" imgW="838080" imgH="507960" progId="Equation.DSMT4">
                  <p:embed/>
                </p:oleObj>
              </mc:Choice>
              <mc:Fallback>
                <p:oleObj name="Equation" r:id="rId3" imgW="838080" imgH="507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786188"/>
                        <a:ext cx="25400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85813" y="1285875"/>
          <a:ext cx="1193800" cy="1025525"/>
        </p:xfrm>
        <a:graphic>
          <a:graphicData uri="http://schemas.openxmlformats.org/presentationml/2006/ole">
            <mc:AlternateContent xmlns:mc="http://schemas.openxmlformats.org/markup-compatibility/2006">
              <mc:Choice xmlns:v="urn:schemas-microsoft-com:vml" Requires="v">
                <p:oleObj spid="_x0000_s167275" name="Equation" r:id="rId5" imgW="533160" imgH="457200" progId="Equation.DSMT4">
                  <p:embed/>
                </p:oleObj>
              </mc:Choice>
              <mc:Fallback>
                <p:oleObj name="Equation" r:id="rId5" imgW="53316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285875"/>
                        <a:ext cx="11938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2428875" y="5572125"/>
          <a:ext cx="1358900" cy="928688"/>
        </p:xfrm>
        <a:graphic>
          <a:graphicData uri="http://schemas.openxmlformats.org/presentationml/2006/ole">
            <mc:AlternateContent xmlns:mc="http://schemas.openxmlformats.org/markup-compatibility/2006">
              <mc:Choice xmlns:v="urn:schemas-microsoft-com:vml" Requires="v">
                <p:oleObj spid="_x0000_s167276" name="Equation" r:id="rId7" imgW="634680" imgH="431640" progId="Equation.DSMT4">
                  <p:embed/>
                </p:oleObj>
              </mc:Choice>
              <mc:Fallback>
                <p:oleObj name="Equation" r:id="rId7" imgW="6346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5572125"/>
                        <a:ext cx="13589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785813" y="3714750"/>
            <a:ext cx="3101975" cy="1714500"/>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pic>
        <p:nvPicPr>
          <p:cNvPr id="30733" name="Picture 10" descr="Einstein_and_deSitte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57688" y="1143000"/>
            <a:ext cx="4500562"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429125" y="5072063"/>
            <a:ext cx="4572000" cy="1231900"/>
          </a:xfrm>
          <a:prstGeom prst="rect">
            <a:avLst/>
          </a:prstGeom>
        </p:spPr>
        <p:txBody>
          <a:bodyPr>
            <a:spAutoFit/>
          </a:bodyPr>
          <a:lstStyle/>
          <a:p>
            <a:pPr>
              <a:defRPr/>
            </a:pPr>
            <a:r>
              <a:rPr lang="en-US" sz="1400" dirty="0">
                <a:solidFill>
                  <a:prstClr val="white"/>
                </a:solidFill>
                <a:latin typeface="Constantia"/>
              </a:rPr>
              <a:t>Albert Einstein and Willem de Sitter discussing the Universe. In 1932 they published a paper together on the Einstein-de Sitter universe, which is a model with flat geometry containing matter as the only significant substance</a:t>
            </a:r>
            <a:r>
              <a:rPr lang="en-US" dirty="0">
                <a:solidFill>
                  <a:prstClr val="white"/>
                </a:solidFill>
              </a:rPr>
              <a:t>.</a:t>
            </a:r>
          </a:p>
        </p:txBody>
      </p:sp>
      <p:graphicFrame>
        <p:nvGraphicFramePr>
          <p:cNvPr id="30725" name="Object 12"/>
          <p:cNvGraphicFramePr>
            <a:graphicFrameLocks noChangeAspect="1"/>
          </p:cNvGraphicFramePr>
          <p:nvPr/>
        </p:nvGraphicFramePr>
        <p:xfrm>
          <a:off x="2428875" y="1571625"/>
          <a:ext cx="804863" cy="403225"/>
        </p:xfrm>
        <a:graphic>
          <a:graphicData uri="http://schemas.openxmlformats.org/presentationml/2006/ole">
            <mc:AlternateContent xmlns:mc="http://schemas.openxmlformats.org/markup-compatibility/2006">
              <mc:Choice xmlns:v="urn:schemas-microsoft-com:vml" Requires="v">
                <p:oleObj spid="_x0000_s167277" name="Equation" r:id="rId10" imgW="355320" imgH="177480" progId="Equation.DSMT4">
                  <p:embed/>
                </p:oleObj>
              </mc:Choice>
              <mc:Fallback>
                <p:oleObj name="Equation" r:id="rId10" imgW="355320" imgH="177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8875" y="1571625"/>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p:nvPr/>
        </p:nvSpPr>
        <p:spPr>
          <a:xfrm>
            <a:off x="2000250" y="1357313"/>
            <a:ext cx="214313" cy="8572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white"/>
              </a:solidFill>
            </a:endParaRPr>
          </a:p>
        </p:txBody>
      </p:sp>
      <p:graphicFrame>
        <p:nvGraphicFramePr>
          <p:cNvPr id="30726" name="Object 13"/>
          <p:cNvGraphicFramePr>
            <a:graphicFrameLocks noChangeAspect="1"/>
          </p:cNvGraphicFramePr>
          <p:nvPr/>
        </p:nvGraphicFramePr>
        <p:xfrm>
          <a:off x="1571625" y="2786063"/>
          <a:ext cx="2451100" cy="590550"/>
        </p:xfrm>
        <a:graphic>
          <a:graphicData uri="http://schemas.openxmlformats.org/presentationml/2006/ole">
            <mc:AlternateContent xmlns:mc="http://schemas.openxmlformats.org/markup-compatibility/2006">
              <mc:Choice xmlns:v="urn:schemas-microsoft-com:vml" Requires="v">
                <p:oleObj spid="_x0000_s167278" name="Equation" r:id="rId12" imgW="1638000" imgH="393480" progId="Equation.DSMT4">
                  <p:embed/>
                </p:oleObj>
              </mc:Choice>
              <mc:Fallback>
                <p:oleObj name="Equation" r:id="rId12" imgW="163800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71625" y="2786063"/>
                        <a:ext cx="24511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2928938"/>
            <a:ext cx="1071562" cy="369887"/>
          </a:xfrm>
          <a:prstGeom prst="rect">
            <a:avLst/>
          </a:prstGeom>
          <a:noFill/>
        </p:spPr>
        <p:txBody>
          <a:bodyPr>
            <a:spAutoFit/>
          </a:bodyPr>
          <a:lstStyle/>
          <a:p>
            <a:pPr>
              <a:defRPr/>
            </a:pPr>
            <a:r>
              <a:rPr lang="en-US" dirty="0">
                <a:solidFill>
                  <a:prstClr val="white"/>
                </a:solidFill>
                <a:latin typeface="Constantia"/>
              </a:rPr>
              <a:t>FRW:</a:t>
            </a:r>
          </a:p>
        </p:txBody>
      </p:sp>
      <p:sp>
        <p:nvSpPr>
          <p:cNvPr id="15" name="TextBox 14"/>
          <p:cNvSpPr txBox="1"/>
          <p:nvPr/>
        </p:nvSpPr>
        <p:spPr>
          <a:xfrm>
            <a:off x="785813" y="5929313"/>
            <a:ext cx="1643062" cy="584200"/>
          </a:xfrm>
          <a:prstGeom prst="rect">
            <a:avLst/>
          </a:prstGeom>
          <a:noFill/>
        </p:spPr>
        <p:txBody>
          <a:bodyPr>
            <a:spAutoFit/>
          </a:bodyPr>
          <a:lstStyle/>
          <a:p>
            <a:pPr>
              <a:defRPr/>
            </a:pPr>
            <a:r>
              <a:rPr lang="en-US" sz="1600" dirty="0">
                <a:solidFill>
                  <a:prstClr val="white"/>
                </a:solidFill>
                <a:latin typeface="Constantia"/>
              </a:rPr>
              <a:t>Age </a:t>
            </a:r>
          </a:p>
          <a:p>
            <a:pPr>
              <a:defRPr/>
            </a:pPr>
            <a:r>
              <a:rPr lang="en-US" sz="1600" dirty="0" err="1">
                <a:solidFill>
                  <a:prstClr val="white"/>
                </a:solidFill>
                <a:latin typeface="Constantia"/>
              </a:rPr>
              <a:t>EdS</a:t>
            </a:r>
            <a:r>
              <a:rPr lang="en-US" sz="1600" dirty="0">
                <a:solidFill>
                  <a:prstClr val="white"/>
                </a:solidFill>
                <a:latin typeface="Constantia"/>
              </a:rPr>
              <a:t> Universe:</a:t>
            </a:r>
          </a:p>
        </p:txBody>
      </p:sp>
      <p:sp>
        <p:nvSpPr>
          <p:cNvPr id="17" name="Rectangle 3"/>
          <p:cNvSpPr>
            <a:spLocks noChangeArrowheads="1"/>
          </p:cNvSpPr>
          <p:nvPr/>
        </p:nvSpPr>
        <p:spPr bwMode="auto">
          <a:xfrm>
            <a:off x="2357438" y="5500688"/>
            <a:ext cx="1530350" cy="1081087"/>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2780589278"/>
      </p:ext>
    </p:ext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4214813" y="1143000"/>
            <a:ext cx="4214812" cy="5572125"/>
          </a:xfrm>
          <a:prstGeom prst="rect">
            <a:avLst/>
          </a:prstGeom>
          <a:solidFill>
            <a:schemeClr val="tx1"/>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ectangle 3"/>
          <p:cNvSpPr>
            <a:spLocks noChangeArrowheads="1"/>
          </p:cNvSpPr>
          <p:nvPr/>
        </p:nvSpPr>
        <p:spPr bwMode="auto">
          <a:xfrm>
            <a:off x="571500" y="3500438"/>
            <a:ext cx="3571875" cy="321468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9" name="Rectangle 3"/>
          <p:cNvSpPr>
            <a:spLocks noChangeArrowheads="1"/>
          </p:cNvSpPr>
          <p:nvPr/>
        </p:nvSpPr>
        <p:spPr bwMode="auto">
          <a:xfrm>
            <a:off x="571500" y="1143000"/>
            <a:ext cx="3571875"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1214478" y="-500090"/>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Free Expanding "Milne" Universe</a:t>
            </a:r>
          </a:p>
        </p:txBody>
      </p:sp>
      <p:sp>
        <p:nvSpPr>
          <p:cNvPr id="6" name="TextBox 5"/>
          <p:cNvSpPr txBox="1"/>
          <p:nvPr/>
        </p:nvSpPr>
        <p:spPr>
          <a:xfrm>
            <a:off x="428625" y="1214438"/>
            <a:ext cx="8429625" cy="2124075"/>
          </a:xfrm>
          <a:prstGeom prst="rect">
            <a:avLst/>
          </a:prstGeom>
          <a:noFill/>
        </p:spPr>
        <p:txBody>
          <a:bodyPr>
            <a:spAutoFit/>
          </a:bodyPr>
          <a:lstStyle/>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graphicFrame>
        <p:nvGraphicFramePr>
          <p:cNvPr id="31746" name="Object 5"/>
          <p:cNvGraphicFramePr>
            <a:graphicFrameLocks noChangeAspect="1"/>
          </p:cNvGraphicFramePr>
          <p:nvPr/>
        </p:nvGraphicFramePr>
        <p:xfrm>
          <a:off x="1214438" y="3786188"/>
          <a:ext cx="2308225" cy="1544637"/>
        </p:xfrm>
        <a:graphic>
          <a:graphicData uri="http://schemas.openxmlformats.org/presentationml/2006/ole">
            <mc:AlternateContent xmlns:mc="http://schemas.openxmlformats.org/markup-compatibility/2006">
              <mc:Choice xmlns:v="urn:schemas-microsoft-com:vml" Requires="v">
                <p:oleObj spid="_x0000_s168298" name="Equation" r:id="rId3" imgW="761760" imgH="507960" progId="Equation.DSMT4">
                  <p:embed/>
                </p:oleObj>
              </mc:Choice>
              <mc:Fallback>
                <p:oleObj name="Equation" r:id="rId3" imgW="761760" imgH="507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3786188"/>
                        <a:ext cx="2308225"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742950" y="1285875"/>
          <a:ext cx="1279525" cy="1025525"/>
        </p:xfrm>
        <a:graphic>
          <a:graphicData uri="http://schemas.openxmlformats.org/presentationml/2006/ole">
            <mc:AlternateContent xmlns:mc="http://schemas.openxmlformats.org/markup-compatibility/2006">
              <mc:Choice xmlns:v="urn:schemas-microsoft-com:vml" Requires="v">
                <p:oleObj spid="_x0000_s168299" name="Equation" r:id="rId5" imgW="571320" imgH="457200" progId="Equation.DSMT4">
                  <p:embed/>
                </p:oleObj>
              </mc:Choice>
              <mc:Fallback>
                <p:oleObj name="Equation" r:id="rId5" imgW="5713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 y="1285875"/>
                        <a:ext cx="1279525"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2643188" y="5572125"/>
          <a:ext cx="1087437" cy="928688"/>
        </p:xfrm>
        <a:graphic>
          <a:graphicData uri="http://schemas.openxmlformats.org/presentationml/2006/ole">
            <mc:AlternateContent xmlns:mc="http://schemas.openxmlformats.org/markup-compatibility/2006">
              <mc:Choice xmlns:v="urn:schemas-microsoft-com:vml" Requires="v">
                <p:oleObj spid="_x0000_s168300" name="Equation" r:id="rId7" imgW="507960" imgH="431640" progId="Equation.DSMT4">
                  <p:embed/>
                </p:oleObj>
              </mc:Choice>
              <mc:Fallback>
                <p:oleObj name="Equation" r:id="rId7" imgW="5079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3188" y="5572125"/>
                        <a:ext cx="1087437"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2343150" y="1571625"/>
          <a:ext cx="977900" cy="403225"/>
        </p:xfrm>
        <a:graphic>
          <a:graphicData uri="http://schemas.openxmlformats.org/presentationml/2006/ole">
            <mc:AlternateContent xmlns:mc="http://schemas.openxmlformats.org/markup-compatibility/2006">
              <mc:Choice xmlns:v="urn:schemas-microsoft-com:vml" Requires="v">
                <p:oleObj spid="_x0000_s168301" name="Equation" r:id="rId9" imgW="431640" imgH="177480" progId="Equation.DSMT4">
                  <p:embed/>
                </p:oleObj>
              </mc:Choice>
              <mc:Fallback>
                <p:oleObj name="Equation" r:id="rId9" imgW="43164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1571625"/>
                        <a:ext cx="9779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p:nvPr/>
        </p:nvSpPr>
        <p:spPr>
          <a:xfrm>
            <a:off x="2000250" y="1357313"/>
            <a:ext cx="214313" cy="8572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white"/>
              </a:solidFill>
            </a:endParaRPr>
          </a:p>
        </p:txBody>
      </p:sp>
      <p:graphicFrame>
        <p:nvGraphicFramePr>
          <p:cNvPr id="31750" name="Object 6"/>
          <p:cNvGraphicFramePr>
            <a:graphicFrameLocks noChangeAspect="1"/>
          </p:cNvGraphicFramePr>
          <p:nvPr/>
        </p:nvGraphicFramePr>
        <p:xfrm>
          <a:off x="1643063" y="2714625"/>
          <a:ext cx="1541462" cy="685800"/>
        </p:xfrm>
        <a:graphic>
          <a:graphicData uri="http://schemas.openxmlformats.org/presentationml/2006/ole">
            <mc:AlternateContent xmlns:mc="http://schemas.openxmlformats.org/markup-compatibility/2006">
              <mc:Choice xmlns:v="urn:schemas-microsoft-com:vml" Requires="v">
                <p:oleObj spid="_x0000_s168302" name="Equation" r:id="rId11" imgW="1028520" imgH="457200" progId="Equation.DSMT4">
                  <p:embed/>
                </p:oleObj>
              </mc:Choice>
              <mc:Fallback>
                <p:oleObj name="Equation" r:id="rId11" imgW="102852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3063" y="2714625"/>
                        <a:ext cx="154146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2928938"/>
            <a:ext cx="1071562" cy="369887"/>
          </a:xfrm>
          <a:prstGeom prst="rect">
            <a:avLst/>
          </a:prstGeom>
          <a:noFill/>
        </p:spPr>
        <p:txBody>
          <a:bodyPr>
            <a:spAutoFit/>
          </a:bodyPr>
          <a:lstStyle/>
          <a:p>
            <a:pPr>
              <a:defRPr/>
            </a:pPr>
            <a:r>
              <a:rPr lang="en-US" dirty="0">
                <a:solidFill>
                  <a:prstClr val="white"/>
                </a:solidFill>
                <a:latin typeface="Constantia"/>
              </a:rPr>
              <a:t>FRW:</a:t>
            </a:r>
          </a:p>
        </p:txBody>
      </p:sp>
      <p:sp>
        <p:nvSpPr>
          <p:cNvPr id="15" name="TextBox 14"/>
          <p:cNvSpPr txBox="1"/>
          <p:nvPr/>
        </p:nvSpPr>
        <p:spPr>
          <a:xfrm>
            <a:off x="785813" y="5929313"/>
            <a:ext cx="2071687" cy="584200"/>
          </a:xfrm>
          <a:prstGeom prst="rect">
            <a:avLst/>
          </a:prstGeom>
          <a:noFill/>
        </p:spPr>
        <p:txBody>
          <a:bodyPr>
            <a:spAutoFit/>
          </a:bodyPr>
          <a:lstStyle/>
          <a:p>
            <a:pPr>
              <a:defRPr/>
            </a:pPr>
            <a:r>
              <a:rPr lang="en-US" sz="1600" dirty="0">
                <a:solidFill>
                  <a:prstClr val="white"/>
                </a:solidFill>
                <a:latin typeface="Constantia"/>
              </a:rPr>
              <a:t>Age </a:t>
            </a:r>
          </a:p>
          <a:p>
            <a:pPr>
              <a:defRPr/>
            </a:pPr>
            <a:r>
              <a:rPr lang="en-US" sz="1600" dirty="0">
                <a:solidFill>
                  <a:prstClr val="white"/>
                </a:solidFill>
                <a:latin typeface="Constantia"/>
              </a:rPr>
              <a:t>Empty Universe:</a:t>
            </a:r>
          </a:p>
        </p:txBody>
      </p:sp>
      <p:pic>
        <p:nvPicPr>
          <p:cNvPr id="31760" name="Picture 12" descr="Universe_expansi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286250" y="1643063"/>
            <a:ext cx="40719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2286000" y="2143125"/>
            <a:ext cx="2214563" cy="307975"/>
          </a:xfrm>
          <a:prstGeom prst="rect">
            <a:avLst/>
          </a:prstGeom>
          <a:noFill/>
        </p:spPr>
        <p:txBody>
          <a:bodyPr>
            <a:spAutoFit/>
          </a:bodyPr>
          <a:lstStyle/>
          <a:p>
            <a:pPr>
              <a:defRPr/>
            </a:pPr>
            <a:r>
              <a:rPr lang="en-US" sz="1400" dirty="0">
                <a:solidFill>
                  <a:prstClr val="white"/>
                </a:solidFill>
                <a:latin typeface="Constantia"/>
              </a:rPr>
              <a:t>Empty space is curved</a:t>
            </a:r>
          </a:p>
        </p:txBody>
      </p:sp>
      <p:sp>
        <p:nvSpPr>
          <p:cNvPr id="20" name="Rectangle 3"/>
          <p:cNvSpPr>
            <a:spLocks noChangeArrowheads="1"/>
          </p:cNvSpPr>
          <p:nvPr/>
        </p:nvSpPr>
        <p:spPr bwMode="auto">
          <a:xfrm>
            <a:off x="2357438" y="5500688"/>
            <a:ext cx="1530350" cy="1081087"/>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21" name="Rectangle 3"/>
          <p:cNvSpPr>
            <a:spLocks noChangeArrowheads="1"/>
          </p:cNvSpPr>
          <p:nvPr/>
        </p:nvSpPr>
        <p:spPr bwMode="auto">
          <a:xfrm>
            <a:off x="785813" y="3714750"/>
            <a:ext cx="3101975" cy="1714500"/>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Tree>
    <p:extLst>
      <p:ext uri="{BB962C8B-B14F-4D97-AF65-F5344CB8AC3E}">
        <p14:creationId xmlns:p14="http://schemas.microsoft.com/office/powerpoint/2010/main" val="775379899"/>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571500" y="3643313"/>
            <a:ext cx="3571875" cy="300037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9" name="Rectangle 3"/>
          <p:cNvSpPr>
            <a:spLocks noChangeArrowheads="1"/>
          </p:cNvSpPr>
          <p:nvPr/>
        </p:nvSpPr>
        <p:spPr bwMode="auto">
          <a:xfrm>
            <a:off x="571500" y="1285875"/>
            <a:ext cx="3571875" cy="164306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642910" y="-71462"/>
            <a:ext cx="10117138" cy="1371600"/>
          </a:xfrm>
        </p:spPr>
        <p:txBody>
          <a:bodyPr>
            <a:normAutofit fontScale="90000"/>
          </a:bodyPr>
          <a:lstStyle/>
          <a:p>
            <a:pPr eaLnBrk="1" fontAlgn="auto" hangingPunct="1">
              <a:spcAft>
                <a:spcPts val="0"/>
              </a:spcAft>
              <a:defRPr/>
            </a:pPr>
            <a:r>
              <a:rPr sz="3600" b="1">
                <a:solidFill>
                  <a:schemeClr val="tx1"/>
                </a:solidFill>
              </a:rPr>
              <a:t>               </a:t>
            </a:r>
            <a:r>
              <a:rPr sz="4600" b="1">
                <a:solidFill>
                  <a:schemeClr val="tx1"/>
                </a:solidFill>
              </a:rPr>
              <a:t>           Expansion </a:t>
            </a:r>
            <a:br>
              <a:rPr sz="4600" b="1">
                <a:solidFill>
                  <a:schemeClr val="tx1"/>
                </a:solidFill>
              </a:rPr>
            </a:br>
            <a:r>
              <a:rPr sz="4600" b="1">
                <a:solidFill>
                  <a:schemeClr val="tx1"/>
                </a:solidFill>
              </a:rPr>
              <a:t>Radiation-dominated  Universe</a:t>
            </a:r>
          </a:p>
        </p:txBody>
      </p:sp>
      <p:sp>
        <p:nvSpPr>
          <p:cNvPr id="6" name="TextBox 5"/>
          <p:cNvSpPr txBox="1"/>
          <p:nvPr/>
        </p:nvSpPr>
        <p:spPr>
          <a:xfrm>
            <a:off x="428625" y="1214438"/>
            <a:ext cx="8429625" cy="2124075"/>
          </a:xfrm>
          <a:prstGeom prst="rect">
            <a:avLst/>
          </a:prstGeom>
          <a:noFill/>
        </p:spPr>
        <p:txBody>
          <a:bodyPr>
            <a:spAutoFit/>
          </a:bodyPr>
          <a:lstStyle/>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graphicFrame>
        <p:nvGraphicFramePr>
          <p:cNvPr id="33794" name="Object 5"/>
          <p:cNvGraphicFramePr>
            <a:graphicFrameLocks noChangeAspect="1"/>
          </p:cNvGraphicFramePr>
          <p:nvPr/>
        </p:nvGraphicFramePr>
        <p:xfrm>
          <a:off x="1090613" y="3786188"/>
          <a:ext cx="2501900" cy="1544637"/>
        </p:xfrm>
        <a:graphic>
          <a:graphicData uri="http://schemas.openxmlformats.org/presentationml/2006/ole">
            <mc:AlternateContent xmlns:mc="http://schemas.openxmlformats.org/markup-compatibility/2006">
              <mc:Choice xmlns:v="urn:schemas-microsoft-com:vml" Requires="v">
                <p:oleObj spid="_x0000_s170418" name="Equation" r:id="rId3" imgW="825480" imgH="507960" progId="Equation.DSMT4">
                  <p:embed/>
                </p:oleObj>
              </mc:Choice>
              <mc:Fallback>
                <p:oleObj name="Equation" r:id="rId3" imgW="825480" imgH="507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3786188"/>
                        <a:ext cx="2501900" cy="154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714375" y="1357313"/>
          <a:ext cx="1392238" cy="1538287"/>
        </p:xfrm>
        <a:graphic>
          <a:graphicData uri="http://schemas.openxmlformats.org/presentationml/2006/ole">
            <mc:AlternateContent xmlns:mc="http://schemas.openxmlformats.org/markup-compatibility/2006">
              <mc:Choice xmlns:v="urn:schemas-microsoft-com:vml" Requires="v">
                <p:oleObj spid="_x0000_s170419" name="Equation" r:id="rId5" imgW="622080" imgH="685800" progId="Equation.DSMT4">
                  <p:embed/>
                </p:oleObj>
              </mc:Choice>
              <mc:Fallback>
                <p:oleObj name="Equation" r:id="rId5" imgW="622080" imgH="685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1357313"/>
                        <a:ext cx="1392238" cy="153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2428875" y="5572125"/>
          <a:ext cx="1358900" cy="928688"/>
        </p:xfrm>
        <a:graphic>
          <a:graphicData uri="http://schemas.openxmlformats.org/presentationml/2006/ole">
            <mc:AlternateContent xmlns:mc="http://schemas.openxmlformats.org/markup-compatibility/2006">
              <mc:Choice xmlns:v="urn:schemas-microsoft-com:vml" Requires="v">
                <p:oleObj spid="_x0000_s170420" name="Equation" r:id="rId7" imgW="634680" imgH="431640" progId="Equation.DSMT4">
                  <p:embed/>
                </p:oleObj>
              </mc:Choice>
              <mc:Fallback>
                <p:oleObj name="Equation" r:id="rId7" imgW="6346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5572125"/>
                        <a:ext cx="13589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785813" y="3714750"/>
            <a:ext cx="3101975" cy="1714500"/>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12" name="Rectangle 11"/>
          <p:cNvSpPr/>
          <p:nvPr/>
        </p:nvSpPr>
        <p:spPr>
          <a:xfrm>
            <a:off x="4357688" y="1928813"/>
            <a:ext cx="4572000" cy="1230312"/>
          </a:xfrm>
          <a:prstGeom prst="rect">
            <a:avLst/>
          </a:prstGeom>
        </p:spPr>
        <p:txBody>
          <a:bodyPr>
            <a:spAutoFit/>
          </a:bodyPr>
          <a:lstStyle/>
          <a:p>
            <a:pPr>
              <a:defRPr/>
            </a:pPr>
            <a:r>
              <a:rPr lang="en-US" sz="1400" dirty="0">
                <a:solidFill>
                  <a:prstClr val="white"/>
                </a:solidFill>
                <a:latin typeface="Constantia"/>
              </a:rPr>
              <a:t>In the very early Universe, the energy density is completely dominated by radiation. The dynamics of the very early Universe is therefore fully determined by the evolution of the radiation energy density:</a:t>
            </a:r>
          </a:p>
          <a:p>
            <a:pPr>
              <a:defRPr/>
            </a:pPr>
            <a:endParaRPr lang="en-US" dirty="0">
              <a:solidFill>
                <a:prstClr val="white"/>
              </a:solidFill>
            </a:endParaRPr>
          </a:p>
        </p:txBody>
      </p:sp>
      <p:graphicFrame>
        <p:nvGraphicFramePr>
          <p:cNvPr id="33797" name="Object 12"/>
          <p:cNvGraphicFramePr>
            <a:graphicFrameLocks noChangeAspect="1"/>
          </p:cNvGraphicFramePr>
          <p:nvPr/>
        </p:nvGraphicFramePr>
        <p:xfrm>
          <a:off x="2428875" y="1857375"/>
          <a:ext cx="804863" cy="403225"/>
        </p:xfrm>
        <a:graphic>
          <a:graphicData uri="http://schemas.openxmlformats.org/presentationml/2006/ole">
            <mc:AlternateContent xmlns:mc="http://schemas.openxmlformats.org/markup-compatibility/2006">
              <mc:Choice xmlns:v="urn:schemas-microsoft-com:vml" Requires="v">
                <p:oleObj spid="_x0000_s170421" name="Equation" r:id="rId9" imgW="355320" imgH="177480" progId="Equation.DSMT4">
                  <p:embed/>
                </p:oleObj>
              </mc:Choice>
              <mc:Fallback>
                <p:oleObj name="Equation" r:id="rId9" imgW="3553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75" y="1857375"/>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ight Brace 12"/>
          <p:cNvSpPr/>
          <p:nvPr/>
        </p:nvSpPr>
        <p:spPr>
          <a:xfrm>
            <a:off x="2000250" y="1428750"/>
            <a:ext cx="214313" cy="128587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white"/>
              </a:solidFill>
            </a:endParaRPr>
          </a:p>
        </p:txBody>
      </p:sp>
      <p:graphicFrame>
        <p:nvGraphicFramePr>
          <p:cNvPr id="33798" name="Object 13"/>
          <p:cNvGraphicFramePr>
            <a:graphicFrameLocks noChangeAspect="1"/>
          </p:cNvGraphicFramePr>
          <p:nvPr/>
        </p:nvGraphicFramePr>
        <p:xfrm>
          <a:off x="1500188" y="3000375"/>
          <a:ext cx="2565400" cy="590550"/>
        </p:xfrm>
        <a:graphic>
          <a:graphicData uri="http://schemas.openxmlformats.org/presentationml/2006/ole">
            <mc:AlternateContent xmlns:mc="http://schemas.openxmlformats.org/markup-compatibility/2006">
              <mc:Choice xmlns:v="urn:schemas-microsoft-com:vml" Requires="v">
                <p:oleObj spid="_x0000_s170422" name="Equation" r:id="rId11" imgW="1714320" imgH="393480" progId="Equation.DSMT4">
                  <p:embed/>
                </p:oleObj>
              </mc:Choice>
              <mc:Fallback>
                <p:oleObj name="Equation" r:id="rId11" imgW="171432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00188" y="3000375"/>
                        <a:ext cx="25654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3071813"/>
            <a:ext cx="1071562" cy="369887"/>
          </a:xfrm>
          <a:prstGeom prst="rect">
            <a:avLst/>
          </a:prstGeom>
          <a:noFill/>
        </p:spPr>
        <p:txBody>
          <a:bodyPr>
            <a:spAutoFit/>
          </a:bodyPr>
          <a:lstStyle/>
          <a:p>
            <a:pPr>
              <a:defRPr/>
            </a:pPr>
            <a:r>
              <a:rPr lang="en-US" dirty="0">
                <a:solidFill>
                  <a:prstClr val="white"/>
                </a:solidFill>
                <a:latin typeface="Constantia"/>
              </a:rPr>
              <a:t>FRW:</a:t>
            </a:r>
          </a:p>
        </p:txBody>
      </p:sp>
      <p:sp>
        <p:nvSpPr>
          <p:cNvPr id="15" name="TextBox 14"/>
          <p:cNvSpPr txBox="1"/>
          <p:nvPr/>
        </p:nvSpPr>
        <p:spPr>
          <a:xfrm>
            <a:off x="785813" y="5715000"/>
            <a:ext cx="1643062" cy="830263"/>
          </a:xfrm>
          <a:prstGeom prst="rect">
            <a:avLst/>
          </a:prstGeom>
          <a:noFill/>
        </p:spPr>
        <p:txBody>
          <a:bodyPr>
            <a:spAutoFit/>
          </a:bodyPr>
          <a:lstStyle/>
          <a:p>
            <a:pPr>
              <a:defRPr/>
            </a:pPr>
            <a:r>
              <a:rPr lang="en-US" sz="1600" dirty="0">
                <a:solidFill>
                  <a:prstClr val="white"/>
                </a:solidFill>
                <a:latin typeface="Constantia"/>
              </a:rPr>
              <a:t>Age </a:t>
            </a:r>
          </a:p>
          <a:p>
            <a:pPr>
              <a:defRPr/>
            </a:pPr>
            <a:r>
              <a:rPr lang="en-US" sz="1600" dirty="0">
                <a:solidFill>
                  <a:prstClr val="white"/>
                </a:solidFill>
                <a:latin typeface="Constantia"/>
              </a:rPr>
              <a:t>Radiation</a:t>
            </a:r>
          </a:p>
          <a:p>
            <a:pPr>
              <a:defRPr/>
            </a:pPr>
            <a:r>
              <a:rPr lang="en-US" sz="1600" dirty="0">
                <a:solidFill>
                  <a:prstClr val="white"/>
                </a:solidFill>
                <a:latin typeface="Constantia"/>
              </a:rPr>
              <a:t>Universe:</a:t>
            </a:r>
          </a:p>
        </p:txBody>
      </p:sp>
      <p:sp>
        <p:nvSpPr>
          <p:cNvPr id="17" name="Rectangle 3"/>
          <p:cNvSpPr>
            <a:spLocks noChangeArrowheads="1"/>
          </p:cNvSpPr>
          <p:nvPr/>
        </p:nvSpPr>
        <p:spPr bwMode="auto">
          <a:xfrm>
            <a:off x="2357438" y="5500688"/>
            <a:ext cx="1530350" cy="1081087"/>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graphicFrame>
        <p:nvGraphicFramePr>
          <p:cNvPr id="33799" name="Object 7"/>
          <p:cNvGraphicFramePr>
            <a:graphicFrameLocks noChangeAspect="1"/>
          </p:cNvGraphicFramePr>
          <p:nvPr/>
        </p:nvGraphicFramePr>
        <p:xfrm>
          <a:off x="5857875" y="2928938"/>
          <a:ext cx="1235075" cy="590550"/>
        </p:xfrm>
        <a:graphic>
          <a:graphicData uri="http://schemas.openxmlformats.org/presentationml/2006/ole">
            <mc:AlternateContent xmlns:mc="http://schemas.openxmlformats.org/markup-compatibility/2006">
              <mc:Choice xmlns:v="urn:schemas-microsoft-com:vml" Requires="v">
                <p:oleObj spid="_x0000_s170423"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57875" y="2928938"/>
                        <a:ext cx="12350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3811" name="Picture 18" descr="big-bang.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57688" y="3643313"/>
            <a:ext cx="44053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4357688" y="3643313"/>
            <a:ext cx="4429125" cy="2643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ight Arrow 20"/>
          <p:cNvSpPr/>
          <p:nvPr/>
        </p:nvSpPr>
        <p:spPr>
          <a:xfrm rot="10800000">
            <a:off x="4572000" y="3143250"/>
            <a:ext cx="977900" cy="1984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760871906"/>
      </p:ext>
    </p:extLst>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642938" y="3929063"/>
            <a:ext cx="3571875" cy="2643187"/>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9" name="Rectangle 3"/>
          <p:cNvSpPr>
            <a:spLocks noChangeArrowheads="1"/>
          </p:cNvSpPr>
          <p:nvPr/>
        </p:nvSpPr>
        <p:spPr bwMode="auto">
          <a:xfrm>
            <a:off x="571500" y="1143000"/>
            <a:ext cx="3571875" cy="1357313"/>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75781" name="Rectangle 5"/>
          <p:cNvSpPr>
            <a:spLocks noGrp="1" noChangeArrowheads="1"/>
          </p:cNvSpPr>
          <p:nvPr>
            <p:ph type="title" idx="4294967295"/>
          </p:nvPr>
        </p:nvSpPr>
        <p:spPr>
          <a:xfrm>
            <a:off x="-857288" y="-500090"/>
            <a:ext cx="10117138" cy="1371600"/>
          </a:xfrm>
        </p:spPr>
        <p:txBody>
          <a:bodyPr/>
          <a:lstStyle/>
          <a:p>
            <a:pPr eaLnBrk="1" fontAlgn="auto" hangingPunct="1">
              <a:spcAft>
                <a:spcPts val="0"/>
              </a:spcAft>
              <a:defRPr/>
            </a:pPr>
            <a:r>
              <a:rPr sz="3600" b="1">
                <a:solidFill>
                  <a:schemeClr val="tx1"/>
                </a:solidFill>
              </a:rPr>
              <a:t>               </a:t>
            </a:r>
            <a:r>
              <a:rPr sz="4600" b="1">
                <a:solidFill>
                  <a:schemeClr val="tx1"/>
                </a:solidFill>
              </a:rPr>
              <a:t>         De Sitter Expansion</a:t>
            </a:r>
          </a:p>
        </p:txBody>
      </p:sp>
      <p:sp>
        <p:nvSpPr>
          <p:cNvPr id="6" name="TextBox 5"/>
          <p:cNvSpPr txBox="1"/>
          <p:nvPr/>
        </p:nvSpPr>
        <p:spPr>
          <a:xfrm>
            <a:off x="428625" y="1214438"/>
            <a:ext cx="8429625" cy="2124075"/>
          </a:xfrm>
          <a:prstGeom prst="rect">
            <a:avLst/>
          </a:prstGeom>
          <a:noFill/>
        </p:spPr>
        <p:txBody>
          <a:bodyPr>
            <a:spAutoFit/>
          </a:bodyPr>
          <a:lstStyle/>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r>
              <a:rPr lang="en-US" sz="2200" b="1" dirty="0">
                <a:solidFill>
                  <a:prstClr val="white"/>
                </a:solidFill>
                <a:latin typeface="Constantia"/>
                <a:sym typeface="Mathematica1"/>
              </a:rPr>
              <a:t>     </a:t>
            </a:r>
            <a:endParaRPr lang="en-US" sz="2200" b="1" dirty="0">
              <a:solidFill>
                <a:prstClr val="white"/>
              </a:solidFill>
              <a:latin typeface="Constantia"/>
            </a:endParaRPr>
          </a:p>
          <a:p>
            <a:pPr>
              <a:defRPr/>
            </a:pPr>
            <a:endParaRPr lang="en-US" sz="2200" b="1" dirty="0">
              <a:solidFill>
                <a:prstClr val="white"/>
              </a:solidFill>
              <a:latin typeface="Constantia"/>
            </a:endParaRPr>
          </a:p>
          <a:p>
            <a:pPr>
              <a:defRPr/>
            </a:pPr>
            <a:endParaRPr lang="en-US" sz="2200" b="1" dirty="0">
              <a:solidFill>
                <a:prstClr val="white"/>
              </a:solidFill>
              <a:latin typeface="Constantia"/>
            </a:endParaRPr>
          </a:p>
        </p:txBody>
      </p:sp>
      <p:graphicFrame>
        <p:nvGraphicFramePr>
          <p:cNvPr id="32770" name="Object 5"/>
          <p:cNvGraphicFramePr>
            <a:graphicFrameLocks noChangeAspect="1"/>
          </p:cNvGraphicFramePr>
          <p:nvPr/>
        </p:nvGraphicFramePr>
        <p:xfrm>
          <a:off x="928688" y="4429125"/>
          <a:ext cx="2921000" cy="785813"/>
        </p:xfrm>
        <a:graphic>
          <a:graphicData uri="http://schemas.openxmlformats.org/presentationml/2006/ole">
            <mc:AlternateContent xmlns:mc="http://schemas.openxmlformats.org/markup-compatibility/2006">
              <mc:Choice xmlns:v="urn:schemas-microsoft-com:vml" Requires="v">
                <p:oleObj spid="_x0000_s169250" name="Equation" r:id="rId3" imgW="850680" imgH="228600" progId="Equation.DSMT4">
                  <p:embed/>
                </p:oleObj>
              </mc:Choice>
              <mc:Fallback>
                <p:oleObj name="Equation" r:id="rId3" imgW="8506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4429125"/>
                        <a:ext cx="2921000"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842963" y="1285875"/>
          <a:ext cx="1079500" cy="1025525"/>
        </p:xfrm>
        <a:graphic>
          <a:graphicData uri="http://schemas.openxmlformats.org/presentationml/2006/ole">
            <mc:AlternateContent xmlns:mc="http://schemas.openxmlformats.org/markup-compatibility/2006">
              <mc:Choice xmlns:v="urn:schemas-microsoft-com:vml" Requires="v">
                <p:oleObj spid="_x0000_s169251" name="Equation" r:id="rId5" imgW="482400" imgH="457200" progId="Equation.DSMT4">
                  <p:embed/>
                </p:oleObj>
              </mc:Choice>
              <mc:Fallback>
                <p:oleObj name="Equation" r:id="rId5" imgW="4824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963" y="1285875"/>
                        <a:ext cx="10795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3"/>
          <p:cNvSpPr>
            <a:spLocks noChangeArrowheads="1"/>
          </p:cNvSpPr>
          <p:nvPr/>
        </p:nvSpPr>
        <p:spPr bwMode="auto">
          <a:xfrm>
            <a:off x="857250" y="4143375"/>
            <a:ext cx="3101975" cy="1357313"/>
          </a:xfrm>
          <a:prstGeom prst="rect">
            <a:avLst/>
          </a:prstGeom>
          <a:no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graphicFrame>
        <p:nvGraphicFramePr>
          <p:cNvPr id="32772" name="Object 6"/>
          <p:cNvGraphicFramePr>
            <a:graphicFrameLocks noChangeAspect="1"/>
          </p:cNvGraphicFramePr>
          <p:nvPr/>
        </p:nvGraphicFramePr>
        <p:xfrm>
          <a:off x="1428750" y="2571750"/>
          <a:ext cx="2622550" cy="1333500"/>
        </p:xfrm>
        <a:graphic>
          <a:graphicData uri="http://schemas.openxmlformats.org/presentationml/2006/ole">
            <mc:AlternateContent xmlns:mc="http://schemas.openxmlformats.org/markup-compatibility/2006">
              <mc:Choice xmlns:v="urn:schemas-microsoft-com:vml" Requires="v">
                <p:oleObj spid="_x0000_s169252" name="Equation" r:id="rId7" imgW="1752480" imgH="888840" progId="Equation.DSMT4">
                  <p:embed/>
                </p:oleObj>
              </mc:Choice>
              <mc:Fallback>
                <p:oleObj name="Equation" r:id="rId7" imgW="1752480" imgH="8888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0" y="2571750"/>
                        <a:ext cx="2622550"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642938" y="3429000"/>
            <a:ext cx="1071562" cy="369888"/>
          </a:xfrm>
          <a:prstGeom prst="rect">
            <a:avLst/>
          </a:prstGeom>
          <a:noFill/>
        </p:spPr>
        <p:txBody>
          <a:bodyPr>
            <a:spAutoFit/>
          </a:bodyPr>
          <a:lstStyle/>
          <a:p>
            <a:pPr>
              <a:defRPr/>
            </a:pPr>
            <a:r>
              <a:rPr lang="en-US" dirty="0">
                <a:solidFill>
                  <a:prstClr val="white"/>
                </a:solidFill>
                <a:latin typeface="Constantia"/>
              </a:rPr>
              <a:t>FRW:</a:t>
            </a:r>
          </a:p>
        </p:txBody>
      </p:sp>
      <p:sp>
        <p:nvSpPr>
          <p:cNvPr id="15" name="TextBox 14"/>
          <p:cNvSpPr txBox="1"/>
          <p:nvPr/>
        </p:nvSpPr>
        <p:spPr>
          <a:xfrm>
            <a:off x="857250" y="5857875"/>
            <a:ext cx="3357563" cy="584200"/>
          </a:xfrm>
          <a:prstGeom prst="rect">
            <a:avLst/>
          </a:prstGeom>
          <a:noFill/>
        </p:spPr>
        <p:txBody>
          <a:bodyPr>
            <a:spAutoFit/>
          </a:bodyPr>
          <a:lstStyle/>
          <a:p>
            <a:pPr>
              <a:defRPr/>
            </a:pPr>
            <a:r>
              <a:rPr lang="en-US" sz="1600" dirty="0">
                <a:solidFill>
                  <a:prstClr val="white"/>
                </a:solidFill>
                <a:latin typeface="Constantia"/>
              </a:rPr>
              <a:t>Age </a:t>
            </a:r>
          </a:p>
          <a:p>
            <a:pPr>
              <a:defRPr/>
            </a:pPr>
            <a:r>
              <a:rPr lang="en-US" sz="1600" dirty="0">
                <a:solidFill>
                  <a:prstClr val="white"/>
                </a:solidFill>
                <a:latin typeface="Constantia"/>
              </a:rPr>
              <a:t>De Sitter Universe:   infinitely old</a:t>
            </a:r>
          </a:p>
        </p:txBody>
      </p:sp>
      <p:graphicFrame>
        <p:nvGraphicFramePr>
          <p:cNvPr id="32773" name="Object 7"/>
          <p:cNvGraphicFramePr>
            <a:graphicFrameLocks noChangeAspect="1"/>
          </p:cNvGraphicFramePr>
          <p:nvPr/>
        </p:nvGraphicFramePr>
        <p:xfrm>
          <a:off x="2428875" y="1571625"/>
          <a:ext cx="804863" cy="403225"/>
        </p:xfrm>
        <a:graphic>
          <a:graphicData uri="http://schemas.openxmlformats.org/presentationml/2006/ole">
            <mc:AlternateContent xmlns:mc="http://schemas.openxmlformats.org/markup-compatibility/2006">
              <mc:Choice xmlns:v="urn:schemas-microsoft-com:vml" Requires="v">
                <p:oleObj spid="_x0000_s169253" name="Equation" r:id="rId9" imgW="355320" imgH="177480" progId="Equation.DSMT4">
                  <p:embed/>
                </p:oleObj>
              </mc:Choice>
              <mc:Fallback>
                <p:oleObj name="Equation" r:id="rId9" imgW="3553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875" y="1571625"/>
                        <a:ext cx="804863"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Right Brace 21"/>
          <p:cNvSpPr/>
          <p:nvPr/>
        </p:nvSpPr>
        <p:spPr>
          <a:xfrm>
            <a:off x="2000250" y="1357313"/>
            <a:ext cx="214313" cy="8572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white"/>
              </a:solidFill>
            </a:endParaRPr>
          </a:p>
        </p:txBody>
      </p:sp>
      <p:pic>
        <p:nvPicPr>
          <p:cNvPr id="32783" name="Picture 22" descr="ImageDisplay.php.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29125" y="1143000"/>
            <a:ext cx="3643313"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4429125" y="5715000"/>
            <a:ext cx="4572000" cy="738188"/>
          </a:xfrm>
          <a:prstGeom prst="rect">
            <a:avLst/>
          </a:prstGeom>
        </p:spPr>
        <p:txBody>
          <a:bodyPr>
            <a:spAutoFit/>
          </a:bodyPr>
          <a:lstStyle/>
          <a:p>
            <a:pPr>
              <a:defRPr/>
            </a:pPr>
            <a:r>
              <a:rPr lang="en-US" sz="1400" dirty="0">
                <a:solidFill>
                  <a:prstClr val="white"/>
                </a:solidFill>
                <a:latin typeface="Constantia"/>
              </a:rPr>
              <a:t>Willem de Sitter   (1872-1934; </a:t>
            </a:r>
            <a:r>
              <a:rPr lang="en-US" sz="1400" dirty="0" err="1">
                <a:solidFill>
                  <a:prstClr val="white"/>
                </a:solidFill>
                <a:latin typeface="Constantia"/>
              </a:rPr>
              <a:t>Sneek</a:t>
            </a:r>
            <a:r>
              <a:rPr lang="en-US" sz="1400" dirty="0">
                <a:solidFill>
                  <a:prstClr val="white"/>
                </a:solidFill>
                <a:latin typeface="Constantia"/>
              </a:rPr>
              <a:t>-Leiden)</a:t>
            </a:r>
          </a:p>
          <a:p>
            <a:pPr>
              <a:defRPr/>
            </a:pPr>
            <a:r>
              <a:rPr lang="en-US" sz="1400" dirty="0">
                <a:solidFill>
                  <a:prstClr val="white"/>
                </a:solidFill>
                <a:latin typeface="Constantia"/>
              </a:rPr>
              <a:t>director  Leiden Observatory</a:t>
            </a:r>
          </a:p>
          <a:p>
            <a:pPr>
              <a:defRPr/>
            </a:pPr>
            <a:r>
              <a:rPr lang="en-US" sz="1400" dirty="0">
                <a:solidFill>
                  <a:prstClr val="white"/>
                </a:solidFill>
                <a:latin typeface="Constantia"/>
              </a:rPr>
              <a:t>alma mater:  Groningen University  </a:t>
            </a:r>
          </a:p>
        </p:txBody>
      </p:sp>
    </p:spTree>
    <p:extLst>
      <p:ext uri="{BB962C8B-B14F-4D97-AF65-F5344CB8AC3E}">
        <p14:creationId xmlns:p14="http://schemas.microsoft.com/office/powerpoint/2010/main" val="3612097647"/>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1" y="116632"/>
            <a:ext cx="9083778" cy="6624736"/>
          </a:xfrm>
        </p:spPr>
      </p:pic>
    </p:spTree>
    <p:extLst>
      <p:ext uri="{BB962C8B-B14F-4D97-AF65-F5344CB8AC3E}">
        <p14:creationId xmlns:p14="http://schemas.microsoft.com/office/powerpoint/2010/main" val="4126493991"/>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4429125" y="4000500"/>
            <a:ext cx="4357688" cy="2714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sp>
        <p:nvSpPr>
          <p:cNvPr id="3" name="Title 2"/>
          <p:cNvSpPr>
            <a:spLocks noGrp="1"/>
          </p:cNvSpPr>
          <p:nvPr>
            <p:ph type="title"/>
          </p:nvPr>
        </p:nvSpPr>
        <p:spPr>
          <a:xfrm>
            <a:off x="0" y="-285776"/>
            <a:ext cx="8829708" cy="1219200"/>
          </a:xfrm>
        </p:spPr>
        <p:txBody>
          <a:bodyPr/>
          <a:lstStyle/>
          <a:p>
            <a:pPr eaLnBrk="1" fontAlgn="auto" hangingPunct="1">
              <a:spcAft>
                <a:spcPts val="0"/>
              </a:spcAft>
              <a:defRPr/>
            </a:pPr>
            <a:r>
              <a:t>     </a:t>
            </a:r>
            <a:r>
              <a:rPr sz="5200" b="1">
                <a:solidFill>
                  <a:schemeClr val="tx1"/>
                </a:solidFill>
              </a:rPr>
              <a:t>Robertson-Walker  Metric</a:t>
            </a:r>
          </a:p>
        </p:txBody>
      </p:sp>
      <p:sp>
        <p:nvSpPr>
          <p:cNvPr id="4" name="Rectangle 3"/>
          <p:cNvSpPr/>
          <p:nvPr/>
        </p:nvSpPr>
        <p:spPr>
          <a:xfrm>
            <a:off x="428625" y="928688"/>
            <a:ext cx="8358188" cy="1357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3"/>
          <p:cNvSpPr>
            <a:spLocks noChangeArrowheads="1"/>
          </p:cNvSpPr>
          <p:nvPr/>
        </p:nvSpPr>
        <p:spPr bwMode="auto">
          <a:xfrm>
            <a:off x="428625" y="2357438"/>
            <a:ext cx="8358188" cy="1571625"/>
          </a:xfrm>
          <a:prstGeom prst="rect">
            <a:avLst/>
          </a:prstGeom>
          <a:solidFill>
            <a:schemeClr val="bg1">
              <a:lumMod val="50000"/>
              <a:lumOff val="50000"/>
            </a:schemeClr>
          </a:solidFill>
          <a:ln w="38100">
            <a:solidFill>
              <a:schemeClr val="bg1">
                <a:lumMod val="85000"/>
                <a:lumOff val="15000"/>
              </a:schemeClr>
            </a:solidFill>
            <a:miter lim="800000"/>
            <a:headEnd/>
            <a:tailEnd/>
          </a:ln>
        </p:spPr>
        <p:txBody>
          <a:bodyPr wrap="none" anchor="ctr"/>
          <a:lstStyle/>
          <a:p>
            <a:pPr>
              <a:defRPr/>
            </a:pPr>
            <a:endParaRPr lang="en-US">
              <a:solidFill>
                <a:prstClr val="white"/>
              </a:solidFill>
            </a:endParaRPr>
          </a:p>
        </p:txBody>
      </p:sp>
      <p:graphicFrame>
        <p:nvGraphicFramePr>
          <p:cNvPr id="6146" name="Object 2"/>
          <p:cNvGraphicFramePr>
            <a:graphicFrameLocks noChangeAspect="1"/>
          </p:cNvGraphicFramePr>
          <p:nvPr/>
        </p:nvGraphicFramePr>
        <p:xfrm>
          <a:off x="500063" y="2571750"/>
          <a:ext cx="8272462" cy="1177925"/>
        </p:xfrm>
        <a:graphic>
          <a:graphicData uri="http://schemas.openxmlformats.org/presentationml/2006/ole">
            <mc:AlternateContent xmlns:mc="http://schemas.openxmlformats.org/markup-compatibility/2006">
              <mc:Choice xmlns:v="urn:schemas-microsoft-com:vml" Requires="v">
                <p:oleObj spid="_x0000_s147611" name="Equation" r:id="rId3" imgW="3568680" imgH="507960" progId="Equation.DSMT4">
                  <p:embed/>
                </p:oleObj>
              </mc:Choice>
              <mc:Fallback>
                <p:oleObj name="Equation" r:id="rId3" imgW="3568680" imgH="5079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571750"/>
                        <a:ext cx="82724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Grp="1" noChangeAspect="1"/>
          </p:cNvGraphicFramePr>
          <p:nvPr>
            <p:ph idx="1"/>
          </p:nvPr>
        </p:nvGraphicFramePr>
        <p:xfrm>
          <a:off x="4572000" y="4070350"/>
          <a:ext cx="4119563" cy="2625725"/>
        </p:xfrm>
        <a:graphic>
          <a:graphicData uri="http://schemas.openxmlformats.org/presentationml/2006/ole">
            <mc:AlternateContent xmlns:mc="http://schemas.openxmlformats.org/markup-compatibility/2006">
              <mc:Choice xmlns:v="urn:schemas-microsoft-com:vml" Requires="v">
                <p:oleObj spid="_x0000_s147612" name="Equation" r:id="rId5" imgW="2311200" imgH="1473120" progId="Equation.DSMT4">
                  <p:embed/>
                </p:oleObj>
              </mc:Choice>
              <mc:Fallback>
                <p:oleObj name="Equation" r:id="rId5" imgW="2311200" imgH="14731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70350"/>
                        <a:ext cx="4119563" cy="262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500063" y="1143000"/>
            <a:ext cx="7858125" cy="923925"/>
          </a:xfrm>
          <a:prstGeom prst="rect">
            <a:avLst/>
          </a:prstGeom>
          <a:noFill/>
        </p:spPr>
        <p:txBody>
          <a:bodyPr>
            <a:spAutoFit/>
          </a:bodyPr>
          <a:lstStyle/>
          <a:p>
            <a:pPr>
              <a:defRPr/>
            </a:pPr>
            <a:r>
              <a:rPr lang="en-US" dirty="0">
                <a:solidFill>
                  <a:prstClr val="white"/>
                </a:solidFill>
                <a:latin typeface="Constantia"/>
              </a:rPr>
              <a:t>Distances in  a uniformly  curved  </a:t>
            </a:r>
            <a:r>
              <a:rPr lang="en-US" dirty="0" err="1">
                <a:solidFill>
                  <a:prstClr val="white"/>
                </a:solidFill>
                <a:latin typeface="Constantia"/>
              </a:rPr>
              <a:t>spacetime</a:t>
            </a:r>
            <a:r>
              <a:rPr lang="en-US" dirty="0">
                <a:solidFill>
                  <a:prstClr val="white"/>
                </a:solidFill>
                <a:latin typeface="Constantia"/>
              </a:rPr>
              <a:t>  is specified in terms of the </a:t>
            </a:r>
          </a:p>
          <a:p>
            <a:pPr>
              <a:defRPr/>
            </a:pPr>
            <a:r>
              <a:rPr lang="en-US" dirty="0">
                <a:solidFill>
                  <a:prstClr val="white"/>
                </a:solidFill>
                <a:latin typeface="Constantia"/>
              </a:rPr>
              <a:t>Robertson-Walker metric.  The </a:t>
            </a:r>
            <a:r>
              <a:rPr lang="en-US" dirty="0" err="1">
                <a:solidFill>
                  <a:prstClr val="white"/>
                </a:solidFill>
                <a:latin typeface="Constantia"/>
              </a:rPr>
              <a:t>spacetime</a:t>
            </a:r>
            <a:r>
              <a:rPr lang="en-US" dirty="0">
                <a:solidFill>
                  <a:prstClr val="white"/>
                </a:solidFill>
                <a:latin typeface="Constantia"/>
              </a:rPr>
              <a:t> distance of a point at coordinate </a:t>
            </a:r>
          </a:p>
          <a:p>
            <a:pPr>
              <a:defRPr/>
            </a:pPr>
            <a:r>
              <a:rPr lang="en-US" dirty="0">
                <a:solidFill>
                  <a:prstClr val="white"/>
                </a:solidFill>
                <a:latin typeface="Constantia"/>
              </a:rPr>
              <a:t>(r,</a:t>
            </a:r>
            <a:r>
              <a:rPr lang="en-US" dirty="0">
                <a:solidFill>
                  <a:prstClr val="white"/>
                </a:solidFill>
                <a:latin typeface="Constantia"/>
                <a:sym typeface="Mathematica1"/>
              </a:rPr>
              <a:t>,) is:</a:t>
            </a:r>
            <a:endParaRPr lang="en-US" dirty="0">
              <a:solidFill>
                <a:prstClr val="white"/>
              </a:solidFill>
              <a:latin typeface="Constantia"/>
            </a:endParaRPr>
          </a:p>
        </p:txBody>
      </p:sp>
      <p:sp>
        <p:nvSpPr>
          <p:cNvPr id="10" name="Left Brace 9"/>
          <p:cNvSpPr/>
          <p:nvPr/>
        </p:nvSpPr>
        <p:spPr>
          <a:xfrm>
            <a:off x="5857875" y="4286250"/>
            <a:ext cx="214313" cy="214312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white"/>
              </a:solidFill>
            </a:endParaRPr>
          </a:p>
        </p:txBody>
      </p:sp>
      <p:sp>
        <p:nvSpPr>
          <p:cNvPr id="11" name="TextBox 10"/>
          <p:cNvSpPr txBox="1"/>
          <p:nvPr/>
        </p:nvSpPr>
        <p:spPr>
          <a:xfrm>
            <a:off x="714375" y="4643438"/>
            <a:ext cx="3500438" cy="1754187"/>
          </a:xfrm>
          <a:prstGeom prst="rect">
            <a:avLst/>
          </a:prstGeom>
          <a:noFill/>
        </p:spPr>
        <p:txBody>
          <a:bodyPr>
            <a:spAutoFit/>
          </a:bodyPr>
          <a:lstStyle/>
          <a:p>
            <a:pPr>
              <a:defRPr/>
            </a:pPr>
            <a:r>
              <a:rPr lang="en-US" dirty="0">
                <a:solidFill>
                  <a:prstClr val="white"/>
                </a:solidFill>
                <a:latin typeface="Constantia"/>
              </a:rPr>
              <a:t>where  the  function  S</a:t>
            </a:r>
            <a:r>
              <a:rPr lang="en-US" baseline="-25000" dirty="0">
                <a:solidFill>
                  <a:prstClr val="white"/>
                </a:solidFill>
                <a:latin typeface="Constantia"/>
              </a:rPr>
              <a:t>k</a:t>
            </a:r>
            <a:r>
              <a:rPr lang="en-US" dirty="0">
                <a:solidFill>
                  <a:prstClr val="white"/>
                </a:solidFill>
                <a:latin typeface="Constantia"/>
              </a:rPr>
              <a:t>(r/R</a:t>
            </a:r>
            <a:r>
              <a:rPr lang="en-US" baseline="-25000" dirty="0">
                <a:solidFill>
                  <a:prstClr val="white"/>
                </a:solidFill>
                <a:latin typeface="Constantia"/>
              </a:rPr>
              <a:t>c</a:t>
            </a:r>
            <a:r>
              <a:rPr lang="en-US" dirty="0">
                <a:solidFill>
                  <a:prstClr val="white"/>
                </a:solidFill>
                <a:latin typeface="Constantia"/>
              </a:rPr>
              <a:t>) </a:t>
            </a:r>
          </a:p>
          <a:p>
            <a:pPr>
              <a:defRPr/>
            </a:pPr>
            <a:r>
              <a:rPr lang="en-US" dirty="0">
                <a:solidFill>
                  <a:prstClr val="white"/>
                </a:solidFill>
                <a:latin typeface="Constantia"/>
              </a:rPr>
              <a:t>specifies the effect of curvature</a:t>
            </a:r>
          </a:p>
          <a:p>
            <a:pPr>
              <a:defRPr/>
            </a:pPr>
            <a:r>
              <a:rPr lang="en-US" dirty="0">
                <a:solidFill>
                  <a:prstClr val="white"/>
                </a:solidFill>
                <a:latin typeface="Constantia"/>
              </a:rPr>
              <a:t>on the distances between </a:t>
            </a:r>
          </a:p>
          <a:p>
            <a:pPr>
              <a:defRPr/>
            </a:pPr>
            <a:r>
              <a:rPr lang="en-US" dirty="0">
                <a:solidFill>
                  <a:prstClr val="white"/>
                </a:solidFill>
                <a:latin typeface="Constantia"/>
              </a:rPr>
              <a:t>points in </a:t>
            </a:r>
            <a:r>
              <a:rPr lang="en-US" dirty="0" err="1">
                <a:solidFill>
                  <a:prstClr val="white"/>
                </a:solidFill>
                <a:latin typeface="Constantia"/>
              </a:rPr>
              <a:t>spacetime</a:t>
            </a:r>
            <a:endParaRPr lang="en-US" dirty="0">
              <a:solidFill>
                <a:prstClr val="white"/>
              </a:solidFill>
              <a:latin typeface="Constantia"/>
            </a:endParaRPr>
          </a:p>
          <a:p>
            <a:pPr>
              <a:defRPr/>
            </a:pPr>
            <a:endParaRPr lang="en-US" dirty="0">
              <a:solidFill>
                <a:prstClr val="white"/>
              </a:solidFill>
              <a:latin typeface="Constantia"/>
            </a:endParaRPr>
          </a:p>
          <a:p>
            <a:pPr>
              <a:defRPr/>
            </a:pPr>
            <a:endParaRPr lang="en-US" dirty="0">
              <a:solidFill>
                <a:prstClr val="white"/>
              </a:solidFill>
              <a:latin typeface="Constantia"/>
            </a:endParaRPr>
          </a:p>
        </p:txBody>
      </p:sp>
    </p:spTree>
    <p:extLst>
      <p:ext uri="{BB962C8B-B14F-4D97-AF65-F5344CB8AC3E}">
        <p14:creationId xmlns:p14="http://schemas.microsoft.com/office/powerpoint/2010/main" val="624182449"/>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196752"/>
            <a:ext cx="9019997" cy="4680520"/>
          </a:xfrm>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714611123"/>
      </p:ext>
    </p:extLst>
  </p:cSld>
  <p:clrMapOvr>
    <a:masterClrMapping/>
  </p:clrMapOvr>
  <p:transition>
    <p:zoom/>
  </p:transition>
</p:sld>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3.xml><?xml version="1.0" encoding="utf-8"?>
<a:theme xmlns:a="http://schemas.openxmlformats.org/drawingml/2006/main" name="6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4.xml><?xml version="1.0" encoding="utf-8"?>
<a:theme xmlns:a="http://schemas.openxmlformats.org/drawingml/2006/main" name="13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9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7.xml><?xml version="1.0" encoding="utf-8"?>
<a:theme xmlns:a="http://schemas.openxmlformats.org/drawingml/2006/main" name="14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8.xml><?xml version="1.0" encoding="utf-8"?>
<a:theme xmlns:a="http://schemas.openxmlformats.org/drawingml/2006/main" name="15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9.xml><?xml version="1.0" encoding="utf-8"?>
<a:theme xmlns:a="http://schemas.openxmlformats.org/drawingml/2006/main" name="23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8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1657</Words>
  <Application>Microsoft Office PowerPoint</Application>
  <PresentationFormat>On-screen Show (4:3)</PresentationFormat>
  <Paragraphs>453</Paragraphs>
  <Slides>66</Slides>
  <Notes>0</Notes>
  <HiddenSlides>0</HiddenSlides>
  <MMClips>0</MMClips>
  <ScaleCrop>false</ScaleCrop>
  <HeadingPairs>
    <vt:vector size="8" baseType="variant">
      <vt:variant>
        <vt:lpstr>Fonts Used</vt:lpstr>
      </vt:variant>
      <vt:variant>
        <vt:i4>8</vt:i4>
      </vt:variant>
      <vt:variant>
        <vt:lpstr>Theme</vt:lpstr>
      </vt:variant>
      <vt:variant>
        <vt:i4>20</vt:i4>
      </vt:variant>
      <vt:variant>
        <vt:lpstr>Embedded OLE Servers</vt:lpstr>
      </vt:variant>
      <vt:variant>
        <vt:i4>1</vt:i4>
      </vt:variant>
      <vt:variant>
        <vt:lpstr>Slide Titles</vt:lpstr>
      </vt:variant>
      <vt:variant>
        <vt:i4>66</vt:i4>
      </vt:variant>
    </vt:vector>
  </HeadingPairs>
  <TitlesOfParts>
    <vt:vector size="95" baseType="lpstr">
      <vt:lpstr>Batang</vt:lpstr>
      <vt:lpstr>Arial</vt:lpstr>
      <vt:lpstr>Constantia</vt:lpstr>
      <vt:lpstr>Mathematica1</vt:lpstr>
      <vt:lpstr>Papyrus</vt:lpstr>
      <vt:lpstr>Tahoma</vt:lpstr>
      <vt:lpstr>Times New Roman</vt:lpstr>
      <vt:lpstr>Wingdings 2</vt:lpstr>
      <vt:lpstr>Default Design</vt:lpstr>
      <vt:lpstr>4_Default Design</vt:lpstr>
      <vt:lpstr>5_Default Design</vt:lpstr>
      <vt:lpstr>7_Default Design</vt:lpstr>
      <vt:lpstr>Paper</vt:lpstr>
      <vt:lpstr>1_Paper</vt:lpstr>
      <vt:lpstr>8_Default Design</vt:lpstr>
      <vt:lpstr>9_Default Design</vt:lpstr>
      <vt:lpstr>3_Paper</vt:lpstr>
      <vt:lpstr>11_Default Design</vt:lpstr>
      <vt:lpstr>12_Default Design</vt:lpstr>
      <vt:lpstr>5_Paper</vt:lpstr>
      <vt:lpstr>6_Paper</vt:lpstr>
      <vt:lpstr>13_Default Design</vt:lpstr>
      <vt:lpstr>19_Default Design</vt:lpstr>
      <vt:lpstr>9_Paper</vt:lpstr>
      <vt:lpstr>14_Paper</vt:lpstr>
      <vt:lpstr>15_Paper</vt:lpstr>
      <vt:lpstr>23_Default Design</vt:lpstr>
      <vt:lpstr>20_Paper</vt:lpstr>
      <vt:lpstr>Equation</vt:lpstr>
      <vt:lpstr>PowerPoint Presentation</vt:lpstr>
      <vt:lpstr>Einstein Field Equation</vt:lpstr>
      <vt:lpstr>PowerPoint Presentation</vt:lpstr>
      <vt:lpstr>General  Relativity</vt:lpstr>
      <vt:lpstr>                   Cosmological Principle:          the Universe Simple  &amp;  Smooth </vt:lpstr>
      <vt:lpstr> Geometry of the Universe</vt:lpstr>
      <vt:lpstr>PowerPoint Presentation</vt:lpstr>
      <vt:lpstr>     Robertson-Walker  Metric</vt:lpstr>
      <vt:lpstr>PowerPoint Presentation</vt:lpstr>
      <vt:lpstr>PowerPoint Presentation</vt:lpstr>
      <vt:lpstr>Einstein Field Equation</vt:lpstr>
      <vt:lpstr>Einstein Field Equation</vt:lpstr>
      <vt:lpstr>Friedmann-Robertson-Walker-Lemaitre Universe</vt:lpstr>
      <vt:lpstr>PowerPoint Presentation</vt:lpstr>
      <vt:lpstr>Cosmic Expansion Factor</vt:lpstr>
      <vt:lpstr>Friedmann-Robertson-Walker-Lemaitre Universe</vt:lpstr>
      <vt:lpstr>Friedmann-Robertson-Walker-Lemaitre Universe</vt:lpstr>
      <vt:lpstr>Friedmann-Robertson-Walker-Lemaitre                                     Universe</vt:lpstr>
      <vt:lpstr>Friedmann-Robertson-Walker-Lemaitre                                     Universe</vt:lpstr>
      <vt:lpstr>PowerPoint Presentation</vt:lpstr>
      <vt:lpstr>   Hubble  Expansion </vt:lpstr>
      <vt:lpstr>    Hubble  Expansion </vt:lpstr>
      <vt:lpstr>   Hubble  Parameter </vt:lpstr>
      <vt:lpstr>  Hubble Constant:    Tension </vt:lpstr>
      <vt:lpstr>        Hubble Time</vt:lpstr>
      <vt:lpstr>PowerPoint Presentation</vt:lpstr>
      <vt:lpstr>Friedmann-Robertson-Walker-Lemaitre Universe</vt:lpstr>
      <vt:lpstr>Dark Energy &amp; Energy Density</vt:lpstr>
      <vt:lpstr>Friedmann-Robertson-Walker-Lemaitre Universe</vt:lpstr>
      <vt:lpstr>PowerPoint Presentation</vt:lpstr>
      <vt:lpstr>                   Cosmic  Constituents</vt:lpstr>
      <vt:lpstr>LCDM  Cosmology</vt:lpstr>
      <vt:lpstr>PowerPoint Presentation</vt:lpstr>
      <vt:lpstr>PowerPoint Presentation</vt:lpstr>
      <vt:lpstr>                 FRW    Dynamics</vt:lpstr>
      <vt:lpstr>                 FRW    Dynamics</vt:lpstr>
      <vt:lpstr>                 FRW    Dynamics</vt:lpstr>
      <vt:lpstr>PowerPoint Presentation</vt:lpstr>
      <vt:lpstr>                 FRW    Dynamics</vt:lpstr>
      <vt:lpstr> Critical Density</vt:lpstr>
      <vt:lpstr> FRW Universe:  Curvature</vt:lpstr>
      <vt:lpstr>                Radiation, Matter &amp; Dark Energy</vt:lpstr>
      <vt:lpstr>PowerPoint Presentation</vt:lpstr>
      <vt:lpstr>PowerPoint Presentation</vt:lpstr>
      <vt:lpstr>PowerPoint Presentation</vt:lpstr>
      <vt:lpstr>PowerPoint Presentation</vt:lpstr>
      <vt:lpstr>PowerPoint Presentation</vt:lpstr>
      <vt:lpstr>Einstein Field Equation</vt:lpstr>
      <vt:lpstr>Equation of State</vt:lpstr>
      <vt:lpstr>Equation of State</vt:lpstr>
      <vt:lpstr>Dynamics</vt:lpstr>
      <vt:lpstr>Dark Energy &amp; Cosmic Acceleration</vt:lpstr>
      <vt:lpstr>Dark Energy &amp; Cosmic Acceleration</vt:lpstr>
      <vt:lpstr>Dynamic  Dark  Energy</vt:lpstr>
      <vt:lpstr>                General Flat FRW Universe</vt:lpstr>
      <vt:lpstr>PowerPoint Presentation</vt:lpstr>
      <vt:lpstr>               FRW Dynamics:         Cosmic  Acceleration</vt:lpstr>
      <vt:lpstr>PowerPoint Presentation</vt:lpstr>
      <vt:lpstr>                         General Solution                   Expanding FRW Universe</vt:lpstr>
      <vt:lpstr>Age of the Universe</vt:lpstr>
      <vt:lpstr>                         Specific Solutions                              FRW Universe</vt:lpstr>
      <vt:lpstr>               Matter-Dominated  Universes</vt:lpstr>
      <vt:lpstr>                 Einstein-de Sitter Universe</vt:lpstr>
      <vt:lpstr>                    Free Expanding "Milne" Universe</vt:lpstr>
      <vt:lpstr>                          Expansion  Radiation-dominated  Universe</vt:lpstr>
      <vt:lpstr>                        De Sitter Expansion</vt:lpstr>
    </vt:vector>
  </TitlesOfParts>
  <Company>Kapteyn Astronomical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Cosmological Structure Formation</dc:title>
  <dc:creator>weygaert</dc:creator>
  <cp:lastModifiedBy>Rien van de Weijgaert</cp:lastModifiedBy>
  <cp:revision>677</cp:revision>
  <cp:lastPrinted>2016-11-17T17:32:49Z</cp:lastPrinted>
  <dcterms:created xsi:type="dcterms:W3CDTF">2003-04-08T08:38:37Z</dcterms:created>
  <dcterms:modified xsi:type="dcterms:W3CDTF">2019-10-01T12:24:46Z</dcterms:modified>
</cp:coreProperties>
</file>